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9" r:id="rId5"/>
    <p:sldId id="260" r:id="rId6"/>
    <p:sldId id="275" r:id="rId7"/>
    <p:sldId id="276" r:id="rId8"/>
    <p:sldId id="261" r:id="rId9"/>
    <p:sldId id="265" r:id="rId10"/>
    <p:sldId id="284" r:id="rId11"/>
    <p:sldId id="264" r:id="rId12"/>
    <p:sldId id="270" r:id="rId13"/>
    <p:sldId id="274" r:id="rId14"/>
    <p:sldId id="271" r:id="rId15"/>
    <p:sldId id="280" r:id="rId16"/>
    <p:sldId id="272" r:id="rId17"/>
    <p:sldId id="273" r:id="rId18"/>
    <p:sldId id="283" r:id="rId19"/>
    <p:sldId id="262" r:id="rId20"/>
    <p:sldId id="268" r:id="rId21"/>
    <p:sldId id="266" r:id="rId22"/>
    <p:sldId id="267" r:id="rId23"/>
    <p:sldId id="263" r:id="rId24"/>
    <p:sldId id="285" r:id="rId25"/>
    <p:sldId id="286" r:id="rId26"/>
    <p:sldId id="289" r:id="rId27"/>
    <p:sldId id="269" r:id="rId28"/>
    <p:sldId id="277" r:id="rId29"/>
    <p:sldId id="278" r:id="rId30"/>
    <p:sldId id="282" r:id="rId31"/>
    <p:sldId id="281"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3" d="2"/>
        <a:sy n="3" d="2"/>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ri.lu/"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dataservice.ac.uk/media/605104/ukds_informedconsent.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dx.doi.org/10.1186/s13063-018-265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uu.nl/en/research/research-data-management/guides/informed-consent-for-data-sharing" TargetMode="Externa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38/s41431-017-0045-7" TargetMode="External"/><Relationship Id="rId2" Type="http://schemas.openxmlformats.org/officeDocument/2006/relationships/hyperlink" Target="https://cnpd.public.lu/en.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hhs.gov/hipaa/for-professionals/privacy/special-topics/de-identification/index.html" TargetMode="External"/><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hyperlink" Target="https://iapp.org/news/a/looking-to-comply-with-gdpr-heres-a-primer-on-anonymization-and-pseudonymiza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hyperlink" Target="https://www.smu.edu/-/media/Site/Dedman/Academics/Departments/Psychology/2018/Policy-on-Open-Science-032218.pdf"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k11.lmu.de/dep_psychologie/osc/open-science-hiring-policy/index.html"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academicaffairs.iupui.edu/AAContent/Html/Media/AAContent/02-PromotionTenure/PromotionAndTenure/PTGuidelinesCLEANfutur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hyperlink" Target="https://www.dawex.com/en/" TargetMode="External"/><Relationship Id="rId4" Type="http://schemas.openxmlformats.org/officeDocument/2006/relationships/hyperlink" Target="https://ec.europa.eu/digital-single-market/en/news/staff-working-document-guidance-sharing-private-sector-data-european-data-econom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repositoryfinder.datacite.org/"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onlinelibrary.wiley.com/action/downloadSupplement?doi=10.1002/asi.23358&amp;file=asi23358-sup-0001-si.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rbilu.uni.lu/project?id=project-content#doctypes" TargetMode="External"/><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hyperlink" Target="http://orbilu.uni.lu/project?id=project-legal" TargetMode="External"/><Relationship Id="rId4" Type="http://schemas.openxmlformats.org/officeDocument/2006/relationships/hyperlink" Target="http://orbilu.uni.lu/project?id=project-mandate#man-fa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uxembourg-data-protection-days.lu/wp-content/uploads/2018/07/Sandrine-Munoz-GDPR-is-NOW-Data-Protection-and-Public-Research-Day-2.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nkedin.com/company/11853217" TargetMode="External"/><Relationship Id="rId2" Type="http://schemas.openxmlformats.org/officeDocument/2006/relationships/hyperlink" Target="http://www.lari.lu/"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scienceeurope.org/wp-content/uploads/2018/01/SE_Guidance_Document_RDMPs.pdf" TargetMode="External"/><Relationship Id="rId5" Type="http://schemas.openxmlformats.org/officeDocument/2006/relationships/hyperlink" Target="https://www.csescienceeditor.org/article/data-sharing-and-citations-new-author-guidelines-promoting-open-and-fair-data-in-the-earth-space-and-environmental-science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europe.org/wp-content/uploads/2018/01/SE_Guidance_Document_RDMPs.pdf" TargetMode="External"/><Relationship Id="rId2" Type="http://schemas.openxmlformats.org/officeDocument/2006/relationships/hyperlink" Target="https://library.stanford.edu/research/data-management-services/data-management-pla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AA93-6C91-49D8-AE34-E6D3249AF196}"/>
              </a:ext>
            </a:extLst>
          </p:cNvPr>
          <p:cNvSpPr>
            <a:spLocks noGrp="1"/>
          </p:cNvSpPr>
          <p:nvPr>
            <p:ph type="ctrTitle"/>
          </p:nvPr>
        </p:nvSpPr>
        <p:spPr/>
        <p:txBody>
          <a:bodyPr/>
          <a:lstStyle/>
          <a:p>
            <a:r>
              <a:rPr lang="en-AU" dirty="0">
                <a:solidFill>
                  <a:srgbClr val="FFFF00"/>
                </a:solidFill>
              </a:rPr>
              <a:t>Fears and thrills of data sharing</a:t>
            </a:r>
            <a:endParaRPr lang="en-GB" dirty="0">
              <a:solidFill>
                <a:srgbClr val="FFFF00"/>
              </a:solidFill>
            </a:endParaRPr>
          </a:p>
        </p:txBody>
      </p:sp>
      <p:sp>
        <p:nvSpPr>
          <p:cNvPr id="3" name="Subtitle 2">
            <a:extLst>
              <a:ext uri="{FF2B5EF4-FFF2-40B4-BE49-F238E27FC236}">
                <a16:creationId xmlns:a16="http://schemas.microsoft.com/office/drawing/2014/main" id="{BD503E76-3C36-4181-9C03-FADE200B9B3D}"/>
              </a:ext>
            </a:extLst>
          </p:cNvPr>
          <p:cNvSpPr>
            <a:spLocks noGrp="1"/>
          </p:cNvSpPr>
          <p:nvPr>
            <p:ph type="subTitle" idx="1"/>
          </p:nvPr>
        </p:nvSpPr>
        <p:spPr>
          <a:xfrm>
            <a:off x="1876423" y="4325938"/>
            <a:ext cx="8791575" cy="1655762"/>
          </a:xfrm>
        </p:spPr>
        <p:txBody>
          <a:bodyPr>
            <a:normAutofit fontScale="92500" lnSpcReduction="20000"/>
          </a:bodyPr>
          <a:lstStyle/>
          <a:p>
            <a:r>
              <a:rPr lang="en-AU" dirty="0">
                <a:solidFill>
                  <a:schemeClr val="tx1"/>
                </a:solidFill>
              </a:rPr>
              <a:t>Katrina a. Bramstedt, </a:t>
            </a:r>
            <a:r>
              <a:rPr lang="en-AU" dirty="0" err="1">
                <a:solidFill>
                  <a:schemeClr val="tx1"/>
                </a:solidFill>
              </a:rPr>
              <a:t>phd</a:t>
            </a:r>
            <a:endParaRPr lang="en-AU" dirty="0">
              <a:solidFill>
                <a:schemeClr val="tx1"/>
              </a:solidFill>
            </a:endParaRPr>
          </a:p>
          <a:p>
            <a:r>
              <a:rPr lang="en-AU" dirty="0">
                <a:solidFill>
                  <a:schemeClr val="tx1"/>
                </a:solidFill>
              </a:rPr>
              <a:t>Secretary general; bioethicist</a:t>
            </a:r>
          </a:p>
          <a:p>
            <a:r>
              <a:rPr lang="en-AU" dirty="0">
                <a:solidFill>
                  <a:schemeClr val="tx1"/>
                </a:solidFill>
              </a:rPr>
              <a:t>Luxembourg agency for research integrity</a:t>
            </a:r>
          </a:p>
          <a:p>
            <a:r>
              <a:rPr lang="en-AU" dirty="0">
                <a:solidFill>
                  <a:schemeClr val="tx1"/>
                </a:solidFill>
                <a:hlinkClick r:id="rId2"/>
              </a:rPr>
              <a:t>www.LAri.lu</a:t>
            </a:r>
            <a:r>
              <a:rPr lang="en-AU" dirty="0">
                <a:solidFill>
                  <a:schemeClr val="tx1"/>
                </a:solidFill>
              </a:rPr>
              <a:t>  16 Nov 2018</a:t>
            </a:r>
            <a:endParaRPr lang="en-GB" dirty="0">
              <a:solidFill>
                <a:schemeClr val="tx1"/>
              </a:solidFill>
            </a:endParaRPr>
          </a:p>
        </p:txBody>
      </p:sp>
      <p:pic>
        <p:nvPicPr>
          <p:cNvPr id="7" name="Picture 6">
            <a:extLst>
              <a:ext uri="{FF2B5EF4-FFF2-40B4-BE49-F238E27FC236}">
                <a16:creationId xmlns:a16="http://schemas.microsoft.com/office/drawing/2014/main" id="{8C9BC995-1776-45BE-BC24-9C3A22A97806}"/>
              </a:ext>
            </a:extLst>
          </p:cNvPr>
          <p:cNvPicPr>
            <a:picLocks noChangeAspect="1"/>
          </p:cNvPicPr>
          <p:nvPr/>
        </p:nvPicPr>
        <p:blipFill>
          <a:blip r:embed="rId3"/>
          <a:stretch>
            <a:fillRect/>
          </a:stretch>
        </p:blipFill>
        <p:spPr>
          <a:xfrm>
            <a:off x="10221076" y="4739780"/>
            <a:ext cx="1920122" cy="2066842"/>
          </a:xfrm>
          <a:prstGeom prst="rect">
            <a:avLst/>
          </a:prstGeom>
        </p:spPr>
      </p:pic>
      <p:pic>
        <p:nvPicPr>
          <p:cNvPr id="8" name="Picture 7">
            <a:extLst>
              <a:ext uri="{FF2B5EF4-FFF2-40B4-BE49-F238E27FC236}">
                <a16:creationId xmlns:a16="http://schemas.microsoft.com/office/drawing/2014/main" id="{465BE030-E595-4271-8BFB-289690CE6435}"/>
              </a:ext>
            </a:extLst>
          </p:cNvPr>
          <p:cNvPicPr>
            <a:picLocks noChangeAspect="1"/>
          </p:cNvPicPr>
          <p:nvPr/>
        </p:nvPicPr>
        <p:blipFill rotWithShape="1">
          <a:blip r:embed="rId4"/>
          <a:srcRect l="18407" r="35685"/>
          <a:stretch/>
        </p:blipFill>
        <p:spPr>
          <a:xfrm>
            <a:off x="9953003" y="0"/>
            <a:ext cx="2456268" cy="2675184"/>
          </a:xfrm>
          <a:prstGeom prst="rect">
            <a:avLst/>
          </a:prstGeom>
        </p:spPr>
      </p:pic>
    </p:spTree>
    <p:extLst>
      <p:ext uri="{BB962C8B-B14F-4D97-AF65-F5344CB8AC3E}">
        <p14:creationId xmlns:p14="http://schemas.microsoft.com/office/powerpoint/2010/main" val="289165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4F8DD-2EFA-4CDE-B111-CD7A0F23B6AA}"/>
              </a:ext>
            </a:extLst>
          </p:cNvPr>
          <p:cNvPicPr>
            <a:picLocks noChangeAspect="1"/>
          </p:cNvPicPr>
          <p:nvPr/>
        </p:nvPicPr>
        <p:blipFill>
          <a:blip r:embed="rId2"/>
          <a:stretch>
            <a:fillRect/>
          </a:stretch>
        </p:blipFill>
        <p:spPr>
          <a:xfrm>
            <a:off x="97950" y="114300"/>
            <a:ext cx="3998253" cy="5410200"/>
          </a:xfrm>
          <a:prstGeom prst="rect">
            <a:avLst/>
          </a:prstGeom>
        </p:spPr>
      </p:pic>
      <p:pic>
        <p:nvPicPr>
          <p:cNvPr id="6" name="Picture 5">
            <a:extLst>
              <a:ext uri="{FF2B5EF4-FFF2-40B4-BE49-F238E27FC236}">
                <a16:creationId xmlns:a16="http://schemas.microsoft.com/office/drawing/2014/main" id="{1A5E034B-A0FF-404F-AEFB-C61A14CB58A8}"/>
              </a:ext>
            </a:extLst>
          </p:cNvPr>
          <p:cNvPicPr>
            <a:picLocks noChangeAspect="1"/>
          </p:cNvPicPr>
          <p:nvPr/>
        </p:nvPicPr>
        <p:blipFill>
          <a:blip r:embed="rId3"/>
          <a:stretch>
            <a:fillRect/>
          </a:stretch>
        </p:blipFill>
        <p:spPr>
          <a:xfrm>
            <a:off x="1920597" y="317500"/>
            <a:ext cx="3863802" cy="5524500"/>
          </a:xfrm>
          <a:prstGeom prst="rect">
            <a:avLst/>
          </a:prstGeom>
        </p:spPr>
      </p:pic>
      <p:pic>
        <p:nvPicPr>
          <p:cNvPr id="7" name="Picture 6">
            <a:extLst>
              <a:ext uri="{FF2B5EF4-FFF2-40B4-BE49-F238E27FC236}">
                <a16:creationId xmlns:a16="http://schemas.microsoft.com/office/drawing/2014/main" id="{34455037-93A3-432A-97C5-DD4E802DC66E}"/>
              </a:ext>
            </a:extLst>
          </p:cNvPr>
          <p:cNvPicPr>
            <a:picLocks noChangeAspect="1"/>
          </p:cNvPicPr>
          <p:nvPr/>
        </p:nvPicPr>
        <p:blipFill>
          <a:blip r:embed="rId4"/>
          <a:stretch>
            <a:fillRect/>
          </a:stretch>
        </p:blipFill>
        <p:spPr>
          <a:xfrm>
            <a:off x="3420451" y="863600"/>
            <a:ext cx="4363055" cy="5524500"/>
          </a:xfrm>
          <a:prstGeom prst="rect">
            <a:avLst/>
          </a:prstGeom>
        </p:spPr>
      </p:pic>
      <p:pic>
        <p:nvPicPr>
          <p:cNvPr id="8" name="Picture 7">
            <a:extLst>
              <a:ext uri="{FF2B5EF4-FFF2-40B4-BE49-F238E27FC236}">
                <a16:creationId xmlns:a16="http://schemas.microsoft.com/office/drawing/2014/main" id="{8458BD65-B522-4CC2-A0C5-EB1D82169A1B}"/>
              </a:ext>
            </a:extLst>
          </p:cNvPr>
          <p:cNvPicPr>
            <a:picLocks noChangeAspect="1"/>
          </p:cNvPicPr>
          <p:nvPr/>
        </p:nvPicPr>
        <p:blipFill>
          <a:blip r:embed="rId5"/>
          <a:stretch>
            <a:fillRect/>
          </a:stretch>
        </p:blipFill>
        <p:spPr>
          <a:xfrm>
            <a:off x="5596057" y="1150044"/>
            <a:ext cx="3523404" cy="5549205"/>
          </a:xfrm>
          <a:prstGeom prst="rect">
            <a:avLst/>
          </a:prstGeom>
        </p:spPr>
      </p:pic>
      <p:pic>
        <p:nvPicPr>
          <p:cNvPr id="10" name="Picture 9">
            <a:extLst>
              <a:ext uri="{FF2B5EF4-FFF2-40B4-BE49-F238E27FC236}">
                <a16:creationId xmlns:a16="http://schemas.microsoft.com/office/drawing/2014/main" id="{C14BDC9E-D159-43A3-9F5A-3ABF2048E774}"/>
              </a:ext>
            </a:extLst>
          </p:cNvPr>
          <p:cNvPicPr>
            <a:picLocks noChangeAspect="1"/>
          </p:cNvPicPr>
          <p:nvPr/>
        </p:nvPicPr>
        <p:blipFill>
          <a:blip r:embed="rId6"/>
          <a:stretch>
            <a:fillRect/>
          </a:stretch>
        </p:blipFill>
        <p:spPr>
          <a:xfrm>
            <a:off x="9684791" y="489643"/>
            <a:ext cx="1610276" cy="2540659"/>
          </a:xfrm>
          <a:prstGeom prst="rect">
            <a:avLst/>
          </a:prstGeom>
        </p:spPr>
      </p:pic>
      <p:sp>
        <p:nvSpPr>
          <p:cNvPr id="11" name="TextBox 10">
            <a:extLst>
              <a:ext uri="{FF2B5EF4-FFF2-40B4-BE49-F238E27FC236}">
                <a16:creationId xmlns:a16="http://schemas.microsoft.com/office/drawing/2014/main" id="{D2F1EAC7-4A03-420B-9F37-FE4CF21DCBD3}"/>
              </a:ext>
            </a:extLst>
          </p:cNvPr>
          <p:cNvSpPr txBox="1"/>
          <p:nvPr/>
        </p:nvSpPr>
        <p:spPr>
          <a:xfrm>
            <a:off x="9505869" y="3625850"/>
            <a:ext cx="2275751" cy="1661993"/>
          </a:xfrm>
          <a:prstGeom prst="rect">
            <a:avLst/>
          </a:prstGeom>
          <a:noFill/>
        </p:spPr>
        <p:txBody>
          <a:bodyPr wrap="none" rtlCol="0">
            <a:spAutoFit/>
          </a:bodyPr>
          <a:lstStyle/>
          <a:p>
            <a:r>
              <a:rPr lang="en-AU" sz="2800" b="1" u="sng" dirty="0">
                <a:solidFill>
                  <a:srgbClr val="FFFF00"/>
                </a:solidFill>
              </a:rPr>
              <a:t>DMP template</a:t>
            </a:r>
          </a:p>
          <a:p>
            <a:r>
              <a:rPr lang="en-AU" sz="2800" dirty="0">
                <a:solidFill>
                  <a:srgbClr val="FFFF00"/>
                </a:solidFill>
              </a:rPr>
              <a:t>4 pages</a:t>
            </a:r>
          </a:p>
          <a:p>
            <a:r>
              <a:rPr lang="en-AU" sz="2800" dirty="0">
                <a:solidFill>
                  <a:srgbClr val="FFFF00"/>
                </a:solidFill>
              </a:rPr>
              <a:t>13 questions</a:t>
            </a:r>
          </a:p>
          <a:p>
            <a:endParaRPr lang="en-GB" dirty="0">
              <a:solidFill>
                <a:srgbClr val="FFFF00"/>
              </a:solidFill>
            </a:endParaRPr>
          </a:p>
        </p:txBody>
      </p:sp>
    </p:spTree>
    <p:extLst>
      <p:ext uri="{BB962C8B-B14F-4D97-AF65-F5344CB8AC3E}">
        <p14:creationId xmlns:p14="http://schemas.microsoft.com/office/powerpoint/2010/main" val="411692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D190D-AD19-4131-9E8F-ECB2C804D528}"/>
              </a:ext>
            </a:extLst>
          </p:cNvPr>
          <p:cNvPicPr>
            <a:picLocks noChangeAspect="1"/>
          </p:cNvPicPr>
          <p:nvPr/>
        </p:nvPicPr>
        <p:blipFill>
          <a:blip r:embed="rId2"/>
          <a:stretch>
            <a:fillRect/>
          </a:stretch>
        </p:blipFill>
        <p:spPr>
          <a:xfrm>
            <a:off x="1199626" y="193383"/>
            <a:ext cx="1725643" cy="1718741"/>
          </a:xfrm>
          <a:prstGeom prst="rect">
            <a:avLst/>
          </a:prstGeom>
        </p:spPr>
      </p:pic>
      <p:sp>
        <p:nvSpPr>
          <p:cNvPr id="6" name="Title 5">
            <a:extLst>
              <a:ext uri="{FF2B5EF4-FFF2-40B4-BE49-F238E27FC236}">
                <a16:creationId xmlns:a16="http://schemas.microsoft.com/office/drawing/2014/main" id="{A077FB6A-2248-42A8-A3FF-A33A3144D9E0}"/>
              </a:ext>
            </a:extLst>
          </p:cNvPr>
          <p:cNvSpPr>
            <a:spLocks noGrp="1"/>
          </p:cNvSpPr>
          <p:nvPr>
            <p:ph type="title"/>
          </p:nvPr>
        </p:nvSpPr>
        <p:spPr>
          <a:xfrm>
            <a:off x="3263317" y="112818"/>
            <a:ext cx="7516535" cy="1478570"/>
          </a:xfrm>
        </p:spPr>
        <p:txBody>
          <a:bodyPr/>
          <a:lstStyle/>
          <a:p>
            <a:pPr algn="r"/>
            <a:r>
              <a:rPr lang="en-AU" dirty="0"/>
              <a:t>Personal genome project (PGP):</a:t>
            </a:r>
            <a:br>
              <a:rPr lang="en-AU" dirty="0"/>
            </a:br>
            <a:r>
              <a:rPr lang="en-AU" dirty="0"/>
              <a:t>Open Consent</a:t>
            </a:r>
            <a:endParaRPr lang="en-GB" dirty="0"/>
          </a:p>
        </p:txBody>
      </p:sp>
      <p:sp>
        <p:nvSpPr>
          <p:cNvPr id="7" name="Content Placeholder 6">
            <a:extLst>
              <a:ext uri="{FF2B5EF4-FFF2-40B4-BE49-F238E27FC236}">
                <a16:creationId xmlns:a16="http://schemas.microsoft.com/office/drawing/2014/main" id="{7AA61D9E-9707-498A-8325-E6177000634D}"/>
              </a:ext>
            </a:extLst>
          </p:cNvPr>
          <p:cNvSpPr>
            <a:spLocks noGrp="1"/>
          </p:cNvSpPr>
          <p:nvPr>
            <p:ph idx="1"/>
          </p:nvPr>
        </p:nvSpPr>
        <p:spPr>
          <a:xfrm>
            <a:off x="1143000" y="2089880"/>
            <a:ext cx="9905999" cy="4655302"/>
          </a:xfrm>
        </p:spPr>
        <p:txBody>
          <a:bodyPr>
            <a:normAutofit fontScale="92500" lnSpcReduction="20000"/>
          </a:bodyPr>
          <a:lstStyle/>
          <a:p>
            <a:r>
              <a:rPr lang="en-US" dirty="0"/>
              <a:t>Research participants </a:t>
            </a:r>
            <a:r>
              <a:rPr lang="en-US" dirty="0">
                <a:solidFill>
                  <a:srgbClr val="FFFF00"/>
                </a:solidFill>
              </a:rPr>
              <a:t>publicly share </a:t>
            </a:r>
            <a:r>
              <a:rPr lang="en-US" dirty="0"/>
              <a:t>their </a:t>
            </a:r>
            <a:r>
              <a:rPr lang="en-US" dirty="0">
                <a:solidFill>
                  <a:srgbClr val="FFFF00"/>
                </a:solidFill>
              </a:rPr>
              <a:t>personal data </a:t>
            </a:r>
            <a:r>
              <a:rPr lang="en-US" dirty="0"/>
              <a:t>for the “greater good.”  As of 8 Nov 2018, there are 5,874 research participants.</a:t>
            </a:r>
          </a:p>
          <a:p>
            <a:endParaRPr lang="en-US" dirty="0"/>
          </a:p>
          <a:p>
            <a:r>
              <a:rPr lang="en-AU" dirty="0"/>
              <a:t>PGP data is shared in “</a:t>
            </a:r>
            <a:r>
              <a:rPr lang="en-US" dirty="0"/>
              <a:t>an integrated, publicly-accessible format using a </a:t>
            </a:r>
            <a:r>
              <a:rPr lang="en-US" dirty="0">
                <a:solidFill>
                  <a:srgbClr val="FFFF00"/>
                </a:solidFill>
              </a:rPr>
              <a:t>CC0 waiver or equivalent public domain license</a:t>
            </a:r>
            <a:r>
              <a:rPr lang="en-US" dirty="0"/>
              <a:t>.”</a:t>
            </a:r>
          </a:p>
          <a:p>
            <a:endParaRPr lang="en-US" dirty="0"/>
          </a:p>
          <a:p>
            <a:r>
              <a:rPr lang="en-US" dirty="0"/>
              <a:t>“The risks of participant re-identification are addressed up front, as an integral part of the consent and enrollment process; </a:t>
            </a:r>
            <a:r>
              <a:rPr lang="en-US" dirty="0">
                <a:solidFill>
                  <a:srgbClr val="FFFF00"/>
                </a:solidFill>
              </a:rPr>
              <a:t>neither anonymity nor confidentiality of participant identities or their data are promised</a:t>
            </a:r>
            <a:r>
              <a:rPr lang="en-US" dirty="0"/>
              <a:t>”</a:t>
            </a:r>
          </a:p>
          <a:p>
            <a:endParaRPr lang="en-US" dirty="0"/>
          </a:p>
          <a:p>
            <a:r>
              <a:rPr lang="en-US" dirty="0"/>
              <a:t>Selling study data or tissues is forbidden.  “Reasonable cost recovery” is permitted.</a:t>
            </a:r>
            <a:endParaRPr lang="en-GB" dirty="0"/>
          </a:p>
        </p:txBody>
      </p:sp>
      <p:sp>
        <p:nvSpPr>
          <p:cNvPr id="8" name="Rectangle 7">
            <a:extLst>
              <a:ext uri="{FF2B5EF4-FFF2-40B4-BE49-F238E27FC236}">
                <a16:creationId xmlns:a16="http://schemas.microsoft.com/office/drawing/2014/main" id="{EA3B7921-6326-4D84-879E-A2644711D36F}"/>
              </a:ext>
            </a:extLst>
          </p:cNvPr>
          <p:cNvSpPr/>
          <p:nvPr/>
        </p:nvSpPr>
        <p:spPr>
          <a:xfrm>
            <a:off x="7130729" y="1246353"/>
            <a:ext cx="3722622" cy="369332"/>
          </a:xfrm>
          <a:prstGeom prst="rect">
            <a:avLst/>
          </a:prstGeom>
        </p:spPr>
        <p:txBody>
          <a:bodyPr wrap="none">
            <a:spAutoFit/>
          </a:bodyPr>
          <a:lstStyle/>
          <a:p>
            <a:r>
              <a:rPr lang="en-GB" dirty="0"/>
              <a:t>https://www.personalgenomes.org/gb</a:t>
            </a:r>
          </a:p>
        </p:txBody>
      </p:sp>
      <p:sp>
        <p:nvSpPr>
          <p:cNvPr id="2" name="Rectangle 1">
            <a:extLst>
              <a:ext uri="{FF2B5EF4-FFF2-40B4-BE49-F238E27FC236}">
                <a16:creationId xmlns:a16="http://schemas.microsoft.com/office/drawing/2014/main" id="{16AD35F9-9958-4410-A97C-53B4463D6ECE}"/>
              </a:ext>
            </a:extLst>
          </p:cNvPr>
          <p:cNvSpPr/>
          <p:nvPr/>
        </p:nvSpPr>
        <p:spPr>
          <a:xfrm>
            <a:off x="3335712" y="1591388"/>
            <a:ext cx="7590034" cy="369332"/>
          </a:xfrm>
          <a:prstGeom prst="rect">
            <a:avLst/>
          </a:prstGeom>
        </p:spPr>
        <p:txBody>
          <a:bodyPr wrap="square">
            <a:spAutoFit/>
          </a:bodyPr>
          <a:lstStyle/>
          <a:p>
            <a:r>
              <a:rPr lang="en-GB" dirty="0"/>
              <a:t>https://my.pgp-hms.org/static/PGP_Consent_2015-05-05_online_stamped.pdf</a:t>
            </a:r>
          </a:p>
        </p:txBody>
      </p:sp>
    </p:spTree>
    <p:extLst>
      <p:ext uri="{BB962C8B-B14F-4D97-AF65-F5344CB8AC3E}">
        <p14:creationId xmlns:p14="http://schemas.microsoft.com/office/powerpoint/2010/main" val="339140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7A02-9923-49FF-B69B-70780F3674FE}"/>
              </a:ext>
            </a:extLst>
          </p:cNvPr>
          <p:cNvSpPr>
            <a:spLocks noGrp="1"/>
          </p:cNvSpPr>
          <p:nvPr>
            <p:ph type="title"/>
          </p:nvPr>
        </p:nvSpPr>
        <p:spPr>
          <a:xfrm>
            <a:off x="1141413" y="618518"/>
            <a:ext cx="9905998" cy="1017335"/>
          </a:xfrm>
        </p:spPr>
        <p:txBody>
          <a:bodyPr/>
          <a:lstStyle/>
          <a:p>
            <a:r>
              <a:rPr lang="en-AU" dirty="0"/>
              <a:t>More common: Informed consent</a:t>
            </a:r>
            <a:endParaRPr lang="en-GB" dirty="0"/>
          </a:p>
        </p:txBody>
      </p:sp>
      <p:pic>
        <p:nvPicPr>
          <p:cNvPr id="5" name="Picture 4">
            <a:extLst>
              <a:ext uri="{FF2B5EF4-FFF2-40B4-BE49-F238E27FC236}">
                <a16:creationId xmlns:a16="http://schemas.microsoft.com/office/drawing/2014/main" id="{3D7809E4-90C7-40F1-9654-4826C9FE11CB}"/>
              </a:ext>
            </a:extLst>
          </p:cNvPr>
          <p:cNvPicPr>
            <a:picLocks noChangeAspect="1"/>
          </p:cNvPicPr>
          <p:nvPr/>
        </p:nvPicPr>
        <p:blipFill>
          <a:blip r:embed="rId2"/>
          <a:stretch>
            <a:fillRect/>
          </a:stretch>
        </p:blipFill>
        <p:spPr>
          <a:xfrm>
            <a:off x="1071294" y="1742528"/>
            <a:ext cx="10230794" cy="3372943"/>
          </a:xfrm>
          <a:prstGeom prst="rect">
            <a:avLst/>
          </a:prstGeom>
        </p:spPr>
      </p:pic>
      <p:sp>
        <p:nvSpPr>
          <p:cNvPr id="6" name="Rectangle 5">
            <a:extLst>
              <a:ext uri="{FF2B5EF4-FFF2-40B4-BE49-F238E27FC236}">
                <a16:creationId xmlns:a16="http://schemas.microsoft.com/office/drawing/2014/main" id="{66C45B3A-EDFD-4469-945E-6D7FA996CBA0}"/>
              </a:ext>
            </a:extLst>
          </p:cNvPr>
          <p:cNvSpPr/>
          <p:nvPr/>
        </p:nvSpPr>
        <p:spPr>
          <a:xfrm>
            <a:off x="1219200" y="6377542"/>
            <a:ext cx="8344250" cy="369332"/>
          </a:xfrm>
          <a:prstGeom prst="rect">
            <a:avLst/>
          </a:prstGeom>
        </p:spPr>
        <p:txBody>
          <a:bodyPr wrap="square">
            <a:spAutoFit/>
          </a:bodyPr>
          <a:lstStyle/>
          <a:p>
            <a:r>
              <a:rPr lang="en-GB" dirty="0">
                <a:hlinkClick r:id="rId3"/>
              </a:rPr>
              <a:t>https://www.ukdataservice.ac.uk/media/605104/ukds_informedconsent.pdf</a:t>
            </a:r>
            <a:r>
              <a:rPr lang="en-GB" dirty="0"/>
              <a:t>   page 15</a:t>
            </a:r>
          </a:p>
        </p:txBody>
      </p:sp>
    </p:spTree>
    <p:extLst>
      <p:ext uri="{BB962C8B-B14F-4D97-AF65-F5344CB8AC3E}">
        <p14:creationId xmlns:p14="http://schemas.microsoft.com/office/powerpoint/2010/main" val="115176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BBD4-AED8-4321-B776-B21AA88EAC03}"/>
              </a:ext>
            </a:extLst>
          </p:cNvPr>
          <p:cNvSpPr>
            <a:spLocks noGrp="1"/>
          </p:cNvSpPr>
          <p:nvPr>
            <p:ph type="title"/>
          </p:nvPr>
        </p:nvSpPr>
        <p:spPr>
          <a:xfrm>
            <a:off x="1141412" y="186717"/>
            <a:ext cx="9905998" cy="880082"/>
          </a:xfrm>
        </p:spPr>
        <p:txBody>
          <a:bodyPr/>
          <a:lstStyle/>
          <a:p>
            <a:r>
              <a:rPr lang="en-AU" dirty="0">
                <a:solidFill>
                  <a:srgbClr val="FFFF00"/>
                </a:solidFill>
              </a:rPr>
              <a:t>State your intentions in the consent form</a:t>
            </a:r>
            <a:endParaRPr lang="en-GB" dirty="0">
              <a:solidFill>
                <a:srgbClr val="FFFF00"/>
              </a:solidFill>
            </a:endParaRPr>
          </a:p>
        </p:txBody>
      </p:sp>
      <p:pic>
        <p:nvPicPr>
          <p:cNvPr id="4" name="Picture 3">
            <a:extLst>
              <a:ext uri="{FF2B5EF4-FFF2-40B4-BE49-F238E27FC236}">
                <a16:creationId xmlns:a16="http://schemas.microsoft.com/office/drawing/2014/main" id="{8EAF663A-8AB6-4251-A8BA-C60C457F721E}"/>
              </a:ext>
            </a:extLst>
          </p:cNvPr>
          <p:cNvPicPr>
            <a:picLocks noChangeAspect="1"/>
          </p:cNvPicPr>
          <p:nvPr/>
        </p:nvPicPr>
        <p:blipFill>
          <a:blip r:embed="rId2"/>
          <a:stretch>
            <a:fillRect/>
          </a:stretch>
        </p:blipFill>
        <p:spPr>
          <a:xfrm>
            <a:off x="1141412" y="1209674"/>
            <a:ext cx="9894599" cy="1038225"/>
          </a:xfrm>
          <a:prstGeom prst="rect">
            <a:avLst/>
          </a:prstGeom>
        </p:spPr>
      </p:pic>
      <p:pic>
        <p:nvPicPr>
          <p:cNvPr id="5" name="Picture 4">
            <a:extLst>
              <a:ext uri="{FF2B5EF4-FFF2-40B4-BE49-F238E27FC236}">
                <a16:creationId xmlns:a16="http://schemas.microsoft.com/office/drawing/2014/main" id="{AA3B352C-3B90-422B-960B-71805286927B}"/>
              </a:ext>
            </a:extLst>
          </p:cNvPr>
          <p:cNvPicPr>
            <a:picLocks noChangeAspect="1"/>
          </p:cNvPicPr>
          <p:nvPr/>
        </p:nvPicPr>
        <p:blipFill rotWithShape="1">
          <a:blip r:embed="rId3"/>
          <a:srcRect r="12590"/>
          <a:stretch/>
        </p:blipFill>
        <p:spPr>
          <a:xfrm>
            <a:off x="1496450" y="2247899"/>
            <a:ext cx="9199100" cy="2984501"/>
          </a:xfrm>
          <a:prstGeom prst="rect">
            <a:avLst/>
          </a:prstGeom>
        </p:spPr>
      </p:pic>
      <p:sp>
        <p:nvSpPr>
          <p:cNvPr id="6" name="Rectangle 5">
            <a:extLst>
              <a:ext uri="{FF2B5EF4-FFF2-40B4-BE49-F238E27FC236}">
                <a16:creationId xmlns:a16="http://schemas.microsoft.com/office/drawing/2014/main" id="{951734A9-21DF-4806-8692-F2FBA8CE66B9}"/>
              </a:ext>
            </a:extLst>
          </p:cNvPr>
          <p:cNvSpPr/>
          <p:nvPr/>
        </p:nvSpPr>
        <p:spPr>
          <a:xfrm>
            <a:off x="1316552" y="5971892"/>
            <a:ext cx="10027489" cy="369332"/>
          </a:xfrm>
          <a:prstGeom prst="rect">
            <a:avLst/>
          </a:prstGeom>
        </p:spPr>
        <p:txBody>
          <a:bodyPr wrap="none">
            <a:spAutoFit/>
          </a:bodyPr>
          <a:lstStyle/>
          <a:p>
            <a:r>
              <a:rPr lang="en-GB" dirty="0"/>
              <a:t>From Table 1, Consent Forms, </a:t>
            </a:r>
            <a:r>
              <a:rPr lang="en-GB" dirty="0">
                <a:hlinkClick r:id="rId4"/>
              </a:rPr>
              <a:t>https://dx.doi.org/10.1186%2Fs13063-018-2651-2</a:t>
            </a:r>
            <a:r>
              <a:rPr lang="en-GB" dirty="0"/>
              <a:t> </a:t>
            </a:r>
            <a:r>
              <a:rPr lang="en-GB" i="1" dirty="0"/>
              <a:t>Trials</a:t>
            </a:r>
            <a:r>
              <a:rPr lang="en-GB" dirty="0"/>
              <a:t>. 2018; 19: 269. </a:t>
            </a:r>
          </a:p>
        </p:txBody>
      </p:sp>
      <p:sp>
        <p:nvSpPr>
          <p:cNvPr id="7" name="Oval 6">
            <a:extLst>
              <a:ext uri="{FF2B5EF4-FFF2-40B4-BE49-F238E27FC236}">
                <a16:creationId xmlns:a16="http://schemas.microsoft.com/office/drawing/2014/main" id="{FDB74500-3034-4C61-9F4F-3E3AAE10F8A1}"/>
              </a:ext>
            </a:extLst>
          </p:cNvPr>
          <p:cNvSpPr/>
          <p:nvPr/>
        </p:nvSpPr>
        <p:spPr>
          <a:xfrm>
            <a:off x="1600200" y="4642156"/>
            <a:ext cx="9095350" cy="590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0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A51381-FA40-47C2-8F59-A488E145BDDF}"/>
              </a:ext>
            </a:extLst>
          </p:cNvPr>
          <p:cNvPicPr>
            <a:picLocks noChangeAspect="1"/>
          </p:cNvPicPr>
          <p:nvPr/>
        </p:nvPicPr>
        <p:blipFill>
          <a:blip r:embed="rId2"/>
          <a:stretch>
            <a:fillRect/>
          </a:stretch>
        </p:blipFill>
        <p:spPr>
          <a:xfrm>
            <a:off x="1553448" y="518108"/>
            <a:ext cx="8899233" cy="5654956"/>
          </a:xfrm>
          <a:prstGeom prst="rect">
            <a:avLst/>
          </a:prstGeom>
        </p:spPr>
      </p:pic>
      <p:pic>
        <p:nvPicPr>
          <p:cNvPr id="11" name="Graphic 10">
            <a:extLst>
              <a:ext uri="{FF2B5EF4-FFF2-40B4-BE49-F238E27FC236}">
                <a16:creationId xmlns:a16="http://schemas.microsoft.com/office/drawing/2014/main" id="{EF7D9530-E33C-4428-9350-79F89C447C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2099" y="2324537"/>
            <a:ext cx="2047875" cy="514350"/>
          </a:xfrm>
          <a:prstGeom prst="rect">
            <a:avLst/>
          </a:prstGeom>
        </p:spPr>
      </p:pic>
      <p:sp>
        <p:nvSpPr>
          <p:cNvPr id="12" name="Rectangle 11">
            <a:extLst>
              <a:ext uri="{FF2B5EF4-FFF2-40B4-BE49-F238E27FC236}">
                <a16:creationId xmlns:a16="http://schemas.microsoft.com/office/drawing/2014/main" id="{BC09B555-BA44-43D1-9FBD-FA6DD37F9EE3}"/>
              </a:ext>
            </a:extLst>
          </p:cNvPr>
          <p:cNvSpPr/>
          <p:nvPr/>
        </p:nvSpPr>
        <p:spPr>
          <a:xfrm>
            <a:off x="1361812" y="6330270"/>
            <a:ext cx="9711656" cy="369332"/>
          </a:xfrm>
          <a:prstGeom prst="rect">
            <a:avLst/>
          </a:prstGeom>
        </p:spPr>
        <p:txBody>
          <a:bodyPr wrap="square">
            <a:spAutoFit/>
          </a:bodyPr>
          <a:lstStyle/>
          <a:p>
            <a:r>
              <a:rPr lang="en-GB" dirty="0">
                <a:hlinkClick r:id="rId5"/>
              </a:rPr>
              <a:t>https://www.uu.nl/en/research/research-data-management/guides/informed-consent-for-data-sharing</a:t>
            </a:r>
            <a:r>
              <a:rPr lang="en-GB" dirty="0"/>
              <a:t> </a:t>
            </a:r>
          </a:p>
        </p:txBody>
      </p:sp>
      <p:sp>
        <p:nvSpPr>
          <p:cNvPr id="15" name="Oval 14">
            <a:extLst>
              <a:ext uri="{FF2B5EF4-FFF2-40B4-BE49-F238E27FC236}">
                <a16:creationId xmlns:a16="http://schemas.microsoft.com/office/drawing/2014/main" id="{88EFF4B4-E6E9-4335-9DAE-57207025FC66}"/>
              </a:ext>
            </a:extLst>
          </p:cNvPr>
          <p:cNvSpPr/>
          <p:nvPr/>
        </p:nvSpPr>
        <p:spPr>
          <a:xfrm>
            <a:off x="1553448" y="1776150"/>
            <a:ext cx="6835543" cy="469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3C59AE-1884-4C74-A224-485B8A70E9B9}"/>
              </a:ext>
            </a:extLst>
          </p:cNvPr>
          <p:cNvSpPr/>
          <p:nvPr/>
        </p:nvSpPr>
        <p:spPr>
          <a:xfrm>
            <a:off x="5921933" y="4379053"/>
            <a:ext cx="4340332" cy="973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13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6E0A-65D1-4512-B5FE-D803A11D2AF1}"/>
              </a:ext>
            </a:extLst>
          </p:cNvPr>
          <p:cNvSpPr>
            <a:spLocks noGrp="1"/>
          </p:cNvSpPr>
          <p:nvPr>
            <p:ph type="title"/>
          </p:nvPr>
        </p:nvSpPr>
        <p:spPr>
          <a:xfrm>
            <a:off x="1686698" y="357929"/>
            <a:ext cx="9905998" cy="1478570"/>
          </a:xfrm>
        </p:spPr>
        <p:txBody>
          <a:bodyPr/>
          <a:lstStyle/>
          <a:p>
            <a:r>
              <a:rPr lang="en-AU" dirty="0">
                <a:solidFill>
                  <a:srgbClr val="FFFF00"/>
                </a:solidFill>
              </a:rPr>
              <a:t>Sharing without consent can be tricky</a:t>
            </a:r>
            <a:endParaRPr lang="en-GB" dirty="0">
              <a:solidFill>
                <a:srgbClr val="FFFF00"/>
              </a:solidFill>
            </a:endParaRPr>
          </a:p>
        </p:txBody>
      </p:sp>
      <p:sp>
        <p:nvSpPr>
          <p:cNvPr id="3" name="Content Placeholder 2">
            <a:extLst>
              <a:ext uri="{FF2B5EF4-FFF2-40B4-BE49-F238E27FC236}">
                <a16:creationId xmlns:a16="http://schemas.microsoft.com/office/drawing/2014/main" id="{DE8086D3-839E-442F-B25B-18C819A8DDC4}"/>
              </a:ext>
            </a:extLst>
          </p:cNvPr>
          <p:cNvSpPr>
            <a:spLocks noGrp="1"/>
          </p:cNvSpPr>
          <p:nvPr>
            <p:ph idx="1"/>
          </p:nvPr>
        </p:nvSpPr>
        <p:spPr>
          <a:xfrm>
            <a:off x="1124635" y="1644243"/>
            <a:ext cx="10578007" cy="4595240"/>
          </a:xfrm>
        </p:spPr>
        <p:txBody>
          <a:bodyPr>
            <a:normAutofit/>
          </a:bodyPr>
          <a:lstStyle/>
          <a:p>
            <a:r>
              <a:rPr lang="en-GB" sz="3200" dirty="0"/>
              <a:t>Dr Sandrine Munoz, Data Protection Officer, </a:t>
            </a:r>
            <a:r>
              <a:rPr lang="en-GB" sz="3200" dirty="0" err="1"/>
              <a:t>Univ</a:t>
            </a:r>
            <a:r>
              <a:rPr lang="en-GB" sz="3200" dirty="0"/>
              <a:t> of Lux</a:t>
            </a:r>
          </a:p>
          <a:p>
            <a:pPr marL="0" indent="0">
              <a:buNone/>
            </a:pPr>
            <a:endParaRPr lang="en-GB" sz="3200" dirty="0"/>
          </a:p>
          <a:p>
            <a:endParaRPr lang="fr-FR" sz="3200" dirty="0"/>
          </a:p>
          <a:p>
            <a:r>
              <a:rPr lang="fr-FR" sz="3200" dirty="0"/>
              <a:t>Commission Nationale pour la Protection des Données (CNPD) </a:t>
            </a:r>
            <a:r>
              <a:rPr lang="fr-FR" sz="1800" dirty="0">
                <a:hlinkClick r:id="rId2"/>
              </a:rPr>
              <a:t>https://cnpd.public.lu/en.html</a:t>
            </a:r>
            <a:r>
              <a:rPr lang="fr-FR" sz="1800" dirty="0"/>
              <a:t> </a:t>
            </a:r>
          </a:p>
          <a:p>
            <a:r>
              <a:rPr lang="fr-FR" sz="3200" dirty="0"/>
              <a:t>Sharing </a:t>
            </a:r>
            <a:r>
              <a:rPr lang="fr-FR" sz="3200" dirty="0" err="1"/>
              <a:t>human</a:t>
            </a:r>
            <a:r>
              <a:rPr lang="fr-FR" sz="3200" dirty="0"/>
              <a:t> </a:t>
            </a:r>
            <a:r>
              <a:rPr lang="fr-FR" sz="3200" dirty="0" err="1"/>
              <a:t>genomic</a:t>
            </a:r>
            <a:r>
              <a:rPr lang="fr-FR" sz="3200" dirty="0"/>
              <a:t> data</a:t>
            </a:r>
          </a:p>
          <a:p>
            <a:pPr marL="0" indent="0">
              <a:buNone/>
            </a:pPr>
            <a:endParaRPr lang="en-GB" sz="3200" dirty="0"/>
          </a:p>
        </p:txBody>
      </p:sp>
      <p:sp>
        <p:nvSpPr>
          <p:cNvPr id="6" name="Rectangle 5">
            <a:extLst>
              <a:ext uri="{FF2B5EF4-FFF2-40B4-BE49-F238E27FC236}">
                <a16:creationId xmlns:a16="http://schemas.microsoft.com/office/drawing/2014/main" id="{A238E96A-9C65-4DBD-90A2-97EDA366993B}"/>
              </a:ext>
            </a:extLst>
          </p:cNvPr>
          <p:cNvSpPr/>
          <p:nvPr/>
        </p:nvSpPr>
        <p:spPr>
          <a:xfrm>
            <a:off x="1378590" y="5316153"/>
            <a:ext cx="6698610" cy="646331"/>
          </a:xfrm>
          <a:prstGeom prst="rect">
            <a:avLst/>
          </a:prstGeom>
        </p:spPr>
        <p:txBody>
          <a:bodyPr wrap="square">
            <a:spAutoFit/>
          </a:bodyPr>
          <a:lstStyle/>
          <a:p>
            <a:r>
              <a:rPr lang="en-US" i="1" dirty="0"/>
              <a:t>European Journal of Human Genetics </a:t>
            </a:r>
            <a:r>
              <a:rPr lang="en-US" b="1" dirty="0"/>
              <a:t>volume 26</a:t>
            </a:r>
            <a:r>
              <a:rPr lang="en-US" dirty="0"/>
              <a:t>, </a:t>
            </a:r>
          </a:p>
          <a:p>
            <a:r>
              <a:rPr lang="en-US" dirty="0"/>
              <a:t>pages149–156 (2018) </a:t>
            </a:r>
            <a:r>
              <a:rPr lang="en-US" dirty="0">
                <a:hlinkClick r:id="rId3"/>
              </a:rPr>
              <a:t>https://doi.org/10.1038/s41431-017-0045-7</a:t>
            </a:r>
            <a:r>
              <a:rPr lang="en-US" dirty="0"/>
              <a:t> </a:t>
            </a:r>
            <a:endParaRPr lang="en-GB" dirty="0"/>
          </a:p>
        </p:txBody>
      </p:sp>
      <p:pic>
        <p:nvPicPr>
          <p:cNvPr id="7" name="Picture 6">
            <a:extLst>
              <a:ext uri="{FF2B5EF4-FFF2-40B4-BE49-F238E27FC236}">
                <a16:creationId xmlns:a16="http://schemas.microsoft.com/office/drawing/2014/main" id="{CFF52771-DC0A-4933-871D-5895B8572654}"/>
              </a:ext>
            </a:extLst>
          </p:cNvPr>
          <p:cNvPicPr>
            <a:picLocks noChangeAspect="1"/>
          </p:cNvPicPr>
          <p:nvPr/>
        </p:nvPicPr>
        <p:blipFill>
          <a:blip r:embed="rId4"/>
          <a:stretch>
            <a:fillRect/>
          </a:stretch>
        </p:blipFill>
        <p:spPr>
          <a:xfrm>
            <a:off x="4302153" y="2421903"/>
            <a:ext cx="7715067" cy="1428643"/>
          </a:xfrm>
          <a:prstGeom prst="rect">
            <a:avLst/>
          </a:prstGeom>
        </p:spPr>
      </p:pic>
      <p:sp>
        <p:nvSpPr>
          <p:cNvPr id="8" name="TextBox 7">
            <a:extLst>
              <a:ext uri="{FF2B5EF4-FFF2-40B4-BE49-F238E27FC236}">
                <a16:creationId xmlns:a16="http://schemas.microsoft.com/office/drawing/2014/main" id="{8B63E5CB-683B-446A-82A5-15041C06B0C6}"/>
              </a:ext>
            </a:extLst>
          </p:cNvPr>
          <p:cNvSpPr txBox="1"/>
          <p:nvPr/>
        </p:nvSpPr>
        <p:spPr>
          <a:xfrm>
            <a:off x="768990" y="2676537"/>
            <a:ext cx="3489820" cy="892552"/>
          </a:xfrm>
          <a:prstGeom prst="rect">
            <a:avLst/>
          </a:prstGeom>
          <a:noFill/>
        </p:spPr>
        <p:txBody>
          <a:bodyPr wrap="square" rtlCol="0">
            <a:spAutoFit/>
          </a:bodyPr>
          <a:lstStyle/>
          <a:p>
            <a:r>
              <a:rPr lang="en-AU" dirty="0"/>
              <a:t>Sec 5.8, Data Protection Policy </a:t>
            </a:r>
          </a:p>
          <a:p>
            <a:r>
              <a:rPr lang="en-AU" dirty="0"/>
              <a:t>Univ of Lux</a:t>
            </a:r>
          </a:p>
          <a:p>
            <a:r>
              <a:rPr lang="en-GB" sz="800" dirty="0"/>
              <a:t>https://wwwen.uni.lu/layout/set/print/university/data_protection/data_protection_policy_and_faq</a:t>
            </a:r>
          </a:p>
        </p:txBody>
      </p:sp>
    </p:spTree>
    <p:extLst>
      <p:ext uri="{BB962C8B-B14F-4D97-AF65-F5344CB8AC3E}">
        <p14:creationId xmlns:p14="http://schemas.microsoft.com/office/powerpoint/2010/main" val="383082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0BE8-5E7C-4851-9FEA-873897A7531B}"/>
              </a:ext>
            </a:extLst>
          </p:cNvPr>
          <p:cNvSpPr>
            <a:spLocks noGrp="1"/>
          </p:cNvSpPr>
          <p:nvPr>
            <p:ph type="title"/>
          </p:nvPr>
        </p:nvSpPr>
        <p:spPr>
          <a:xfrm>
            <a:off x="1143001" y="232625"/>
            <a:ext cx="9905998" cy="1478570"/>
          </a:xfrm>
        </p:spPr>
        <p:txBody>
          <a:bodyPr/>
          <a:lstStyle/>
          <a:p>
            <a:r>
              <a:rPr lang="en-AU" dirty="0">
                <a:solidFill>
                  <a:srgbClr val="66FF66"/>
                </a:solidFill>
              </a:rPr>
              <a:t>Royalties, commercial potential, and the research participant</a:t>
            </a:r>
            <a:endParaRPr lang="en-GB" dirty="0">
              <a:solidFill>
                <a:srgbClr val="66FF66"/>
              </a:solidFill>
            </a:endParaRPr>
          </a:p>
        </p:txBody>
      </p:sp>
      <p:pic>
        <p:nvPicPr>
          <p:cNvPr id="4" name="Picture 3">
            <a:extLst>
              <a:ext uri="{FF2B5EF4-FFF2-40B4-BE49-F238E27FC236}">
                <a16:creationId xmlns:a16="http://schemas.microsoft.com/office/drawing/2014/main" id="{25D9E716-F2A3-4B73-ADFC-6E541C39CC3E}"/>
              </a:ext>
            </a:extLst>
          </p:cNvPr>
          <p:cNvPicPr>
            <a:picLocks noChangeAspect="1"/>
          </p:cNvPicPr>
          <p:nvPr/>
        </p:nvPicPr>
        <p:blipFill>
          <a:blip r:embed="rId2"/>
          <a:stretch>
            <a:fillRect/>
          </a:stretch>
        </p:blipFill>
        <p:spPr>
          <a:xfrm>
            <a:off x="1298808" y="1967775"/>
            <a:ext cx="7715250" cy="1333500"/>
          </a:xfrm>
          <a:prstGeom prst="rect">
            <a:avLst/>
          </a:prstGeom>
        </p:spPr>
      </p:pic>
      <p:sp>
        <p:nvSpPr>
          <p:cNvPr id="5" name="Rectangle 4">
            <a:extLst>
              <a:ext uri="{FF2B5EF4-FFF2-40B4-BE49-F238E27FC236}">
                <a16:creationId xmlns:a16="http://schemas.microsoft.com/office/drawing/2014/main" id="{E5AEC4F2-251A-4FDE-8DCB-78E8DE039FDE}"/>
              </a:ext>
            </a:extLst>
          </p:cNvPr>
          <p:cNvSpPr/>
          <p:nvPr/>
        </p:nvSpPr>
        <p:spPr>
          <a:xfrm>
            <a:off x="9171965" y="1967775"/>
            <a:ext cx="2681680" cy="1200329"/>
          </a:xfrm>
          <a:prstGeom prst="rect">
            <a:avLst/>
          </a:prstGeom>
        </p:spPr>
        <p:txBody>
          <a:bodyPr wrap="square">
            <a:spAutoFit/>
          </a:bodyPr>
          <a:lstStyle/>
          <a:p>
            <a:r>
              <a:rPr lang="en-GB" dirty="0"/>
              <a:t>https://my.pgp-hms.org/static/PGP_Consent_2015-05-05_online_stamped.pdf</a:t>
            </a:r>
          </a:p>
        </p:txBody>
      </p:sp>
      <p:sp>
        <p:nvSpPr>
          <p:cNvPr id="6" name="Rectangle 5">
            <a:extLst>
              <a:ext uri="{FF2B5EF4-FFF2-40B4-BE49-F238E27FC236}">
                <a16:creationId xmlns:a16="http://schemas.microsoft.com/office/drawing/2014/main" id="{77EB8C37-A92F-4D4C-863D-0CD6BC2D8CA3}"/>
              </a:ext>
            </a:extLst>
          </p:cNvPr>
          <p:cNvSpPr/>
          <p:nvPr/>
        </p:nvSpPr>
        <p:spPr>
          <a:xfrm>
            <a:off x="1596705" y="5508019"/>
            <a:ext cx="9116036" cy="923330"/>
          </a:xfrm>
          <a:prstGeom prst="rect">
            <a:avLst/>
          </a:prstGeom>
        </p:spPr>
        <p:txBody>
          <a:bodyPr wrap="square">
            <a:spAutoFit/>
          </a:bodyPr>
          <a:lstStyle/>
          <a:p>
            <a:r>
              <a:rPr lang="en-US" dirty="0"/>
              <a:t>“An arrangement was made with the family’s consent not to put the entire genome into papers or online to help protect their privacy -- instead, access to the full genome would be limited to researchers. No family member ever said they expected money….”</a:t>
            </a:r>
            <a:endParaRPr lang="en-GB" dirty="0"/>
          </a:p>
        </p:txBody>
      </p:sp>
      <p:sp>
        <p:nvSpPr>
          <p:cNvPr id="7" name="Rectangle 6">
            <a:extLst>
              <a:ext uri="{FF2B5EF4-FFF2-40B4-BE49-F238E27FC236}">
                <a16:creationId xmlns:a16="http://schemas.microsoft.com/office/drawing/2014/main" id="{6026192D-63C0-4F54-B3CF-68CE707148E1}"/>
              </a:ext>
            </a:extLst>
          </p:cNvPr>
          <p:cNvSpPr/>
          <p:nvPr/>
        </p:nvSpPr>
        <p:spPr>
          <a:xfrm>
            <a:off x="1596705" y="6431349"/>
            <a:ext cx="7278848" cy="276999"/>
          </a:xfrm>
          <a:prstGeom prst="rect">
            <a:avLst/>
          </a:prstGeom>
        </p:spPr>
        <p:txBody>
          <a:bodyPr wrap="square">
            <a:spAutoFit/>
          </a:bodyPr>
          <a:lstStyle/>
          <a:p>
            <a:r>
              <a:rPr lang="en-GB" sz="1200" dirty="0"/>
              <a:t>https://www.nbcnews.com/healthmain/nih-finally-makes-good-henrietta-lacks-family-its-about-time-6C10867941</a:t>
            </a:r>
          </a:p>
        </p:txBody>
      </p:sp>
      <p:pic>
        <p:nvPicPr>
          <p:cNvPr id="9" name="Picture 8">
            <a:extLst>
              <a:ext uri="{FF2B5EF4-FFF2-40B4-BE49-F238E27FC236}">
                <a16:creationId xmlns:a16="http://schemas.microsoft.com/office/drawing/2014/main" id="{6D6F1AA1-B727-4FF4-88F7-0B1A2534D795}"/>
              </a:ext>
            </a:extLst>
          </p:cNvPr>
          <p:cNvPicPr>
            <a:picLocks noChangeAspect="1"/>
          </p:cNvPicPr>
          <p:nvPr/>
        </p:nvPicPr>
        <p:blipFill>
          <a:blip r:embed="rId3"/>
          <a:stretch>
            <a:fillRect/>
          </a:stretch>
        </p:blipFill>
        <p:spPr>
          <a:xfrm>
            <a:off x="3254928" y="3621299"/>
            <a:ext cx="1232657" cy="1886720"/>
          </a:xfrm>
          <a:prstGeom prst="rect">
            <a:avLst/>
          </a:prstGeom>
        </p:spPr>
      </p:pic>
      <p:sp>
        <p:nvSpPr>
          <p:cNvPr id="10" name="Rectangle 9">
            <a:extLst>
              <a:ext uri="{FF2B5EF4-FFF2-40B4-BE49-F238E27FC236}">
                <a16:creationId xmlns:a16="http://schemas.microsoft.com/office/drawing/2014/main" id="{7F27C892-323C-48F7-8EC4-1FAEDEFFC62E}"/>
              </a:ext>
            </a:extLst>
          </p:cNvPr>
          <p:cNvSpPr/>
          <p:nvPr/>
        </p:nvSpPr>
        <p:spPr>
          <a:xfrm>
            <a:off x="4490907" y="4292301"/>
            <a:ext cx="1490444" cy="584775"/>
          </a:xfrm>
          <a:prstGeom prst="rect">
            <a:avLst/>
          </a:prstGeom>
        </p:spPr>
        <p:txBody>
          <a:bodyPr wrap="square">
            <a:spAutoFit/>
          </a:bodyPr>
          <a:lstStyle/>
          <a:p>
            <a:r>
              <a:rPr lang="en-GB" sz="800" dirty="0"/>
              <a:t>https://b-i.forbesimg.com/davidkroll/files/2013/08/51veWZQMtwL._SL300_1.jpg</a:t>
            </a:r>
          </a:p>
        </p:txBody>
      </p:sp>
      <p:sp>
        <p:nvSpPr>
          <p:cNvPr id="11" name="TextBox 10">
            <a:extLst>
              <a:ext uri="{FF2B5EF4-FFF2-40B4-BE49-F238E27FC236}">
                <a16:creationId xmlns:a16="http://schemas.microsoft.com/office/drawing/2014/main" id="{7D131090-86E8-4134-B113-4F9A5D7FC51E}"/>
              </a:ext>
            </a:extLst>
          </p:cNvPr>
          <p:cNvSpPr txBox="1"/>
          <p:nvPr/>
        </p:nvSpPr>
        <p:spPr>
          <a:xfrm>
            <a:off x="7665504" y="1514158"/>
            <a:ext cx="1427507" cy="523220"/>
          </a:xfrm>
          <a:prstGeom prst="rect">
            <a:avLst/>
          </a:prstGeom>
          <a:noFill/>
        </p:spPr>
        <p:txBody>
          <a:bodyPr wrap="none" rtlCol="0">
            <a:spAutoFit/>
          </a:bodyPr>
          <a:lstStyle/>
          <a:p>
            <a:r>
              <a:rPr lang="en-AU" sz="2800" dirty="0">
                <a:solidFill>
                  <a:srgbClr val="FFFF00"/>
                </a:solidFill>
              </a:rPr>
              <a:t>example</a:t>
            </a:r>
            <a:endParaRPr lang="en-GB" sz="2800" dirty="0">
              <a:solidFill>
                <a:srgbClr val="FFFF00"/>
              </a:solidFill>
            </a:endParaRPr>
          </a:p>
        </p:txBody>
      </p:sp>
      <p:sp>
        <p:nvSpPr>
          <p:cNvPr id="12" name="TextBox 11">
            <a:extLst>
              <a:ext uri="{FF2B5EF4-FFF2-40B4-BE49-F238E27FC236}">
                <a16:creationId xmlns:a16="http://schemas.microsoft.com/office/drawing/2014/main" id="{F30DA024-E5BD-4F3C-BEDB-5C143061D779}"/>
              </a:ext>
            </a:extLst>
          </p:cNvPr>
          <p:cNvSpPr txBox="1"/>
          <p:nvPr/>
        </p:nvSpPr>
        <p:spPr>
          <a:xfrm>
            <a:off x="1596705" y="4984799"/>
            <a:ext cx="1546129" cy="523220"/>
          </a:xfrm>
          <a:prstGeom prst="rect">
            <a:avLst/>
          </a:prstGeom>
          <a:noFill/>
        </p:spPr>
        <p:txBody>
          <a:bodyPr wrap="none" rtlCol="0">
            <a:spAutoFit/>
          </a:bodyPr>
          <a:lstStyle/>
          <a:p>
            <a:r>
              <a:rPr lang="en-AU" sz="2800" dirty="0">
                <a:solidFill>
                  <a:srgbClr val="FFFF00"/>
                </a:solidFill>
              </a:rPr>
              <a:t>Real case</a:t>
            </a:r>
            <a:endParaRPr lang="en-GB" sz="2800" dirty="0">
              <a:solidFill>
                <a:srgbClr val="FFFF00"/>
              </a:solidFill>
            </a:endParaRPr>
          </a:p>
        </p:txBody>
      </p:sp>
    </p:spTree>
    <p:extLst>
      <p:ext uri="{BB962C8B-B14F-4D97-AF65-F5344CB8AC3E}">
        <p14:creationId xmlns:p14="http://schemas.microsoft.com/office/powerpoint/2010/main" val="388949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DB9A-A050-4654-A9F9-E043E6E3086E}"/>
              </a:ext>
            </a:extLst>
          </p:cNvPr>
          <p:cNvSpPr>
            <a:spLocks noGrp="1"/>
          </p:cNvSpPr>
          <p:nvPr>
            <p:ph type="title"/>
          </p:nvPr>
        </p:nvSpPr>
        <p:spPr>
          <a:xfrm>
            <a:off x="1141412" y="73234"/>
            <a:ext cx="9905998" cy="1478570"/>
          </a:xfrm>
        </p:spPr>
        <p:txBody>
          <a:bodyPr/>
          <a:lstStyle/>
          <a:p>
            <a:r>
              <a:rPr lang="en-AU" dirty="0">
                <a:solidFill>
                  <a:srgbClr val="66FF66"/>
                </a:solidFill>
              </a:rPr>
              <a:t>Data &amp; tissue ownership and the research participant</a:t>
            </a:r>
            <a:endParaRPr lang="en-GB" dirty="0">
              <a:solidFill>
                <a:srgbClr val="66FF66"/>
              </a:solidFill>
            </a:endParaRPr>
          </a:p>
        </p:txBody>
      </p:sp>
      <p:pic>
        <p:nvPicPr>
          <p:cNvPr id="4" name="Picture 3">
            <a:extLst>
              <a:ext uri="{FF2B5EF4-FFF2-40B4-BE49-F238E27FC236}">
                <a16:creationId xmlns:a16="http://schemas.microsoft.com/office/drawing/2014/main" id="{1056F58E-F69D-42A0-A7D0-B34428E4F799}"/>
              </a:ext>
            </a:extLst>
          </p:cNvPr>
          <p:cNvPicPr>
            <a:picLocks noChangeAspect="1"/>
          </p:cNvPicPr>
          <p:nvPr/>
        </p:nvPicPr>
        <p:blipFill>
          <a:blip r:embed="rId2"/>
          <a:stretch>
            <a:fillRect/>
          </a:stretch>
        </p:blipFill>
        <p:spPr>
          <a:xfrm>
            <a:off x="2099373" y="1400438"/>
            <a:ext cx="7839075" cy="3771900"/>
          </a:xfrm>
          <a:prstGeom prst="rect">
            <a:avLst/>
          </a:prstGeom>
        </p:spPr>
      </p:pic>
      <p:pic>
        <p:nvPicPr>
          <p:cNvPr id="5" name="Picture 4">
            <a:extLst>
              <a:ext uri="{FF2B5EF4-FFF2-40B4-BE49-F238E27FC236}">
                <a16:creationId xmlns:a16="http://schemas.microsoft.com/office/drawing/2014/main" id="{4617DBD5-1E53-4B45-8FB9-F696079A22CD}"/>
              </a:ext>
            </a:extLst>
          </p:cNvPr>
          <p:cNvPicPr>
            <a:picLocks noChangeAspect="1"/>
          </p:cNvPicPr>
          <p:nvPr/>
        </p:nvPicPr>
        <p:blipFill>
          <a:blip r:embed="rId3"/>
          <a:stretch>
            <a:fillRect/>
          </a:stretch>
        </p:blipFill>
        <p:spPr>
          <a:xfrm>
            <a:off x="2099373" y="5172338"/>
            <a:ext cx="7839075" cy="1524000"/>
          </a:xfrm>
          <a:prstGeom prst="rect">
            <a:avLst/>
          </a:prstGeom>
        </p:spPr>
      </p:pic>
      <p:sp>
        <p:nvSpPr>
          <p:cNvPr id="6" name="Rectangle 5">
            <a:extLst>
              <a:ext uri="{FF2B5EF4-FFF2-40B4-BE49-F238E27FC236}">
                <a16:creationId xmlns:a16="http://schemas.microsoft.com/office/drawing/2014/main" id="{8257411D-9885-4144-9AA5-58A6F06B3B2E}"/>
              </a:ext>
            </a:extLst>
          </p:cNvPr>
          <p:cNvSpPr/>
          <p:nvPr/>
        </p:nvSpPr>
        <p:spPr>
          <a:xfrm>
            <a:off x="9996280" y="1977075"/>
            <a:ext cx="1831099" cy="1754326"/>
          </a:xfrm>
          <a:prstGeom prst="rect">
            <a:avLst/>
          </a:prstGeom>
        </p:spPr>
        <p:txBody>
          <a:bodyPr wrap="square">
            <a:spAutoFit/>
          </a:bodyPr>
          <a:lstStyle/>
          <a:p>
            <a:r>
              <a:rPr lang="en-GB" dirty="0"/>
              <a:t>https://my.pgp-hms.org/static/PGP_Consent_2015-05-05_online_stamped.pdf</a:t>
            </a:r>
          </a:p>
        </p:txBody>
      </p:sp>
      <p:sp>
        <p:nvSpPr>
          <p:cNvPr id="7" name="TextBox 6">
            <a:extLst>
              <a:ext uri="{FF2B5EF4-FFF2-40B4-BE49-F238E27FC236}">
                <a16:creationId xmlns:a16="http://schemas.microsoft.com/office/drawing/2014/main" id="{B7E07F0A-0663-4745-90AB-76ACA48614E9}"/>
              </a:ext>
            </a:extLst>
          </p:cNvPr>
          <p:cNvSpPr txBox="1"/>
          <p:nvPr/>
        </p:nvSpPr>
        <p:spPr>
          <a:xfrm>
            <a:off x="427658" y="2763168"/>
            <a:ext cx="1427507" cy="523220"/>
          </a:xfrm>
          <a:prstGeom prst="rect">
            <a:avLst/>
          </a:prstGeom>
          <a:noFill/>
        </p:spPr>
        <p:txBody>
          <a:bodyPr wrap="none" rtlCol="0">
            <a:spAutoFit/>
          </a:bodyPr>
          <a:lstStyle/>
          <a:p>
            <a:r>
              <a:rPr lang="en-AU" sz="2800" dirty="0">
                <a:solidFill>
                  <a:srgbClr val="FFFF00"/>
                </a:solidFill>
              </a:rPr>
              <a:t>example</a:t>
            </a:r>
            <a:endParaRPr lang="en-GB" sz="2800" dirty="0">
              <a:solidFill>
                <a:srgbClr val="FFFF00"/>
              </a:solidFill>
            </a:endParaRPr>
          </a:p>
        </p:txBody>
      </p:sp>
    </p:spTree>
    <p:extLst>
      <p:ext uri="{BB962C8B-B14F-4D97-AF65-F5344CB8AC3E}">
        <p14:creationId xmlns:p14="http://schemas.microsoft.com/office/powerpoint/2010/main" val="404987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F907-19A8-4AAC-981E-00206240512A}"/>
              </a:ext>
            </a:extLst>
          </p:cNvPr>
          <p:cNvSpPr>
            <a:spLocks noGrp="1"/>
          </p:cNvSpPr>
          <p:nvPr>
            <p:ph type="title"/>
          </p:nvPr>
        </p:nvSpPr>
        <p:spPr>
          <a:xfrm>
            <a:off x="1141413" y="618518"/>
            <a:ext cx="9905998" cy="883111"/>
          </a:xfrm>
        </p:spPr>
        <p:txBody>
          <a:bodyPr/>
          <a:lstStyle/>
          <a:p>
            <a:pPr algn="ctr"/>
            <a:r>
              <a:rPr lang="en-AU" dirty="0">
                <a:solidFill>
                  <a:srgbClr val="FFFF00"/>
                </a:solidFill>
              </a:rPr>
              <a:t>De-identifying data </a:t>
            </a:r>
            <a:r>
              <a:rPr lang="en-AU" dirty="0"/>
              <a:t>prior to sharing it</a:t>
            </a:r>
            <a:endParaRPr lang="en-GB" dirty="0"/>
          </a:p>
        </p:txBody>
      </p:sp>
      <p:pic>
        <p:nvPicPr>
          <p:cNvPr id="4" name="Picture 3">
            <a:extLst>
              <a:ext uri="{FF2B5EF4-FFF2-40B4-BE49-F238E27FC236}">
                <a16:creationId xmlns:a16="http://schemas.microsoft.com/office/drawing/2014/main" id="{BB41A047-26A0-459E-8B76-AE8E514FD5D0}"/>
              </a:ext>
            </a:extLst>
          </p:cNvPr>
          <p:cNvPicPr>
            <a:picLocks noChangeAspect="1"/>
          </p:cNvPicPr>
          <p:nvPr/>
        </p:nvPicPr>
        <p:blipFill>
          <a:blip r:embed="rId2"/>
          <a:stretch>
            <a:fillRect/>
          </a:stretch>
        </p:blipFill>
        <p:spPr>
          <a:xfrm>
            <a:off x="835024" y="1505607"/>
            <a:ext cx="4469295" cy="3256174"/>
          </a:xfrm>
          <a:prstGeom prst="rect">
            <a:avLst/>
          </a:prstGeom>
        </p:spPr>
      </p:pic>
      <p:sp>
        <p:nvSpPr>
          <p:cNvPr id="5" name="Rectangle 4">
            <a:extLst>
              <a:ext uri="{FF2B5EF4-FFF2-40B4-BE49-F238E27FC236}">
                <a16:creationId xmlns:a16="http://schemas.microsoft.com/office/drawing/2014/main" id="{DCADF610-F6E0-4208-9AE3-37554D677BDD}"/>
              </a:ext>
            </a:extLst>
          </p:cNvPr>
          <p:cNvSpPr/>
          <p:nvPr/>
        </p:nvSpPr>
        <p:spPr>
          <a:xfrm>
            <a:off x="729463" y="4740498"/>
            <a:ext cx="4469295" cy="400110"/>
          </a:xfrm>
          <a:prstGeom prst="rect">
            <a:avLst/>
          </a:prstGeom>
        </p:spPr>
        <p:txBody>
          <a:bodyPr wrap="square">
            <a:spAutoFit/>
          </a:bodyPr>
          <a:lstStyle/>
          <a:p>
            <a:r>
              <a:rPr lang="en-GB" sz="1000" dirty="0">
                <a:hlinkClick r:id="rId3"/>
              </a:rPr>
              <a:t>https://www.hhs.gov/hipaa/for-professionals/privacy/special-topics/de-identification/index.html</a:t>
            </a:r>
            <a:r>
              <a:rPr lang="en-GB" sz="1000" dirty="0"/>
              <a:t> </a:t>
            </a:r>
          </a:p>
        </p:txBody>
      </p:sp>
      <p:pic>
        <p:nvPicPr>
          <p:cNvPr id="7" name="Picture 6">
            <a:extLst>
              <a:ext uri="{FF2B5EF4-FFF2-40B4-BE49-F238E27FC236}">
                <a16:creationId xmlns:a16="http://schemas.microsoft.com/office/drawing/2014/main" id="{092D5D50-4356-4BAC-B632-885799B07904}"/>
              </a:ext>
            </a:extLst>
          </p:cNvPr>
          <p:cNvPicPr>
            <a:picLocks noChangeAspect="1"/>
          </p:cNvPicPr>
          <p:nvPr/>
        </p:nvPicPr>
        <p:blipFill>
          <a:blip r:embed="rId4"/>
          <a:stretch>
            <a:fillRect/>
          </a:stretch>
        </p:blipFill>
        <p:spPr>
          <a:xfrm>
            <a:off x="5817065" y="1597885"/>
            <a:ext cx="2378498" cy="2378498"/>
          </a:xfrm>
          <a:prstGeom prst="rect">
            <a:avLst/>
          </a:prstGeom>
        </p:spPr>
      </p:pic>
      <p:pic>
        <p:nvPicPr>
          <p:cNvPr id="9" name="Graphic 8">
            <a:extLst>
              <a:ext uri="{FF2B5EF4-FFF2-40B4-BE49-F238E27FC236}">
                <a16:creationId xmlns:a16="http://schemas.microsoft.com/office/drawing/2014/main" id="{B40AA6F0-C662-4A9C-81DD-A505972B9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6893" y="3594465"/>
            <a:ext cx="4389108" cy="1167316"/>
          </a:xfrm>
          <a:prstGeom prst="rect">
            <a:avLst/>
          </a:prstGeom>
        </p:spPr>
      </p:pic>
      <p:pic>
        <p:nvPicPr>
          <p:cNvPr id="11" name="Graphic 10">
            <a:extLst>
              <a:ext uri="{FF2B5EF4-FFF2-40B4-BE49-F238E27FC236}">
                <a16:creationId xmlns:a16="http://schemas.microsoft.com/office/drawing/2014/main" id="{62E3AF0B-E063-44B5-8457-63E55A58AD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3446" y="1824017"/>
            <a:ext cx="2705100" cy="1000125"/>
          </a:xfrm>
          <a:prstGeom prst="rect">
            <a:avLst/>
          </a:prstGeom>
        </p:spPr>
      </p:pic>
      <p:sp>
        <p:nvSpPr>
          <p:cNvPr id="12" name="Rectangle 11">
            <a:extLst>
              <a:ext uri="{FF2B5EF4-FFF2-40B4-BE49-F238E27FC236}">
                <a16:creationId xmlns:a16="http://schemas.microsoft.com/office/drawing/2014/main" id="{F1296EFA-5C75-4733-9D70-93EB338ACAD1}"/>
              </a:ext>
            </a:extLst>
          </p:cNvPr>
          <p:cNvSpPr/>
          <p:nvPr/>
        </p:nvSpPr>
        <p:spPr>
          <a:xfrm>
            <a:off x="3292768" y="5218910"/>
            <a:ext cx="6683228" cy="1508105"/>
          </a:xfrm>
          <a:prstGeom prst="rect">
            <a:avLst/>
          </a:prstGeom>
        </p:spPr>
        <p:txBody>
          <a:bodyPr wrap="square">
            <a:spAutoFit/>
          </a:bodyPr>
          <a:lstStyle/>
          <a:p>
            <a:r>
              <a:rPr lang="en-US" sz="2000" dirty="0"/>
              <a:t>“HIPAA treats data as anonymized if 18 specific data elements are removed. The removal of these same 18 elements, however, may not be enough to achieve anonymization or even pseudonymization in the EU.” </a:t>
            </a:r>
            <a:r>
              <a:rPr lang="en-US" sz="1200" dirty="0">
                <a:hlinkClick r:id="rId9"/>
              </a:rPr>
              <a:t>https://iapp.org/news/a/looking-to-comply-with-gdpr-heres-a-primer-on-anonymization-and-pseudonymization/</a:t>
            </a:r>
            <a:r>
              <a:rPr lang="en-US" sz="1200" dirty="0"/>
              <a:t> </a:t>
            </a:r>
            <a:endParaRPr lang="en-GB" sz="1200" dirty="0"/>
          </a:p>
        </p:txBody>
      </p:sp>
    </p:spTree>
    <p:extLst>
      <p:ext uri="{BB962C8B-B14F-4D97-AF65-F5344CB8AC3E}">
        <p14:creationId xmlns:p14="http://schemas.microsoft.com/office/powerpoint/2010/main" val="157863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006F-E83B-468C-8B23-FF209830852E}"/>
              </a:ext>
            </a:extLst>
          </p:cNvPr>
          <p:cNvSpPr>
            <a:spLocks noGrp="1"/>
          </p:cNvSpPr>
          <p:nvPr>
            <p:ph type="title"/>
          </p:nvPr>
        </p:nvSpPr>
        <p:spPr>
          <a:xfrm>
            <a:off x="2088858" y="266181"/>
            <a:ext cx="8958553" cy="1478570"/>
          </a:xfrm>
        </p:spPr>
        <p:txBody>
          <a:bodyPr/>
          <a:lstStyle/>
          <a:p>
            <a:r>
              <a:rPr lang="en-AU" dirty="0">
                <a:solidFill>
                  <a:srgbClr val="66FF66"/>
                </a:solidFill>
              </a:rPr>
              <a:t>Data sharing: the up-side</a:t>
            </a:r>
            <a:endParaRPr lang="en-GB" dirty="0">
              <a:solidFill>
                <a:srgbClr val="66FF66"/>
              </a:solidFill>
            </a:endParaRPr>
          </a:p>
        </p:txBody>
      </p:sp>
      <p:sp>
        <p:nvSpPr>
          <p:cNvPr id="3" name="Content Placeholder 2">
            <a:extLst>
              <a:ext uri="{FF2B5EF4-FFF2-40B4-BE49-F238E27FC236}">
                <a16:creationId xmlns:a16="http://schemas.microsoft.com/office/drawing/2014/main" id="{343AFE1A-9683-4F0E-A4B3-8C1758030524}"/>
              </a:ext>
            </a:extLst>
          </p:cNvPr>
          <p:cNvSpPr>
            <a:spLocks noGrp="1"/>
          </p:cNvSpPr>
          <p:nvPr>
            <p:ph idx="1"/>
          </p:nvPr>
        </p:nvSpPr>
        <p:spPr>
          <a:xfrm>
            <a:off x="1141413" y="1561589"/>
            <a:ext cx="9905999" cy="5216716"/>
          </a:xfrm>
        </p:spPr>
        <p:txBody>
          <a:bodyPr>
            <a:normAutofit/>
          </a:bodyPr>
          <a:lstStyle/>
          <a:p>
            <a:r>
              <a:rPr lang="en-AU" sz="2800" dirty="0"/>
              <a:t>Avoid unnecessary duplication of data sets</a:t>
            </a:r>
          </a:p>
          <a:p>
            <a:r>
              <a:rPr lang="en-AU" sz="2800" dirty="0"/>
              <a:t>Speed up the research process; quicker research outcomes [benefiting society]</a:t>
            </a:r>
          </a:p>
          <a:p>
            <a:r>
              <a:rPr lang="en-AU" sz="2800" dirty="0"/>
              <a:t>Improved collaboration</a:t>
            </a:r>
          </a:p>
          <a:p>
            <a:r>
              <a:rPr lang="en-AU" sz="2800" dirty="0"/>
              <a:t>Recognition for the original data collector (via acknowledgments, IP relationships, </a:t>
            </a:r>
            <a:r>
              <a:rPr lang="en-AU" sz="2800" dirty="0">
                <a:solidFill>
                  <a:srgbClr val="FFFF00"/>
                </a:solidFill>
              </a:rPr>
              <a:t>more citations </a:t>
            </a:r>
            <a:r>
              <a:rPr lang="en-AU" sz="2800" dirty="0"/>
              <a:t>vs closed data. </a:t>
            </a:r>
            <a:r>
              <a:rPr lang="fr-FR" sz="1000" dirty="0"/>
              <a:t>DOI: 10.1371/journal.pone.0000308</a:t>
            </a:r>
            <a:r>
              <a:rPr lang="en-AU" sz="2800" dirty="0"/>
              <a:t>)</a:t>
            </a:r>
          </a:p>
          <a:p>
            <a:r>
              <a:rPr lang="en-AU" sz="2800" dirty="0"/>
              <a:t>More research access for under-funded researchers. </a:t>
            </a:r>
            <a:r>
              <a:rPr lang="en-AU" sz="1000" dirty="0"/>
              <a:t>DOI: 10.1038/d41586-018-07310-3</a:t>
            </a:r>
          </a:p>
          <a:p>
            <a:endParaRPr lang="en-AU" dirty="0"/>
          </a:p>
          <a:p>
            <a:endParaRPr lang="en-GB" dirty="0"/>
          </a:p>
        </p:txBody>
      </p:sp>
      <p:pic>
        <p:nvPicPr>
          <p:cNvPr id="5" name="Picture 4">
            <a:extLst>
              <a:ext uri="{FF2B5EF4-FFF2-40B4-BE49-F238E27FC236}">
                <a16:creationId xmlns:a16="http://schemas.microsoft.com/office/drawing/2014/main" id="{BBB770B8-D3C8-46FC-82B8-F30517D1E2CE}"/>
              </a:ext>
            </a:extLst>
          </p:cNvPr>
          <p:cNvPicPr>
            <a:picLocks noChangeAspect="1"/>
          </p:cNvPicPr>
          <p:nvPr/>
        </p:nvPicPr>
        <p:blipFill>
          <a:blip r:embed="rId2"/>
          <a:stretch>
            <a:fillRect/>
          </a:stretch>
        </p:blipFill>
        <p:spPr>
          <a:xfrm>
            <a:off x="7753664" y="282800"/>
            <a:ext cx="2926080" cy="1950720"/>
          </a:xfrm>
          <a:prstGeom prst="rect">
            <a:avLst/>
          </a:prstGeom>
        </p:spPr>
      </p:pic>
      <p:sp>
        <p:nvSpPr>
          <p:cNvPr id="4" name="Rectangle 3">
            <a:extLst>
              <a:ext uri="{FF2B5EF4-FFF2-40B4-BE49-F238E27FC236}">
                <a16:creationId xmlns:a16="http://schemas.microsoft.com/office/drawing/2014/main" id="{F9A2BD4D-78D6-428A-821A-9FA3F3BE51F4}"/>
              </a:ext>
            </a:extLst>
          </p:cNvPr>
          <p:cNvSpPr/>
          <p:nvPr/>
        </p:nvSpPr>
        <p:spPr>
          <a:xfrm>
            <a:off x="6568134" y="6408973"/>
            <a:ext cx="5622437" cy="369332"/>
          </a:xfrm>
          <a:prstGeom prst="rect">
            <a:avLst/>
          </a:prstGeom>
        </p:spPr>
        <p:txBody>
          <a:bodyPr wrap="none">
            <a:spAutoFit/>
          </a:bodyPr>
          <a:lstStyle/>
          <a:p>
            <a:r>
              <a:rPr lang="en-GB" dirty="0"/>
              <a:t>https://www.ncbi.nlm.nih.gov/pmc/articles/PMC5723929/</a:t>
            </a:r>
          </a:p>
        </p:txBody>
      </p:sp>
    </p:spTree>
    <p:extLst>
      <p:ext uri="{BB962C8B-B14F-4D97-AF65-F5344CB8AC3E}">
        <p14:creationId xmlns:p14="http://schemas.microsoft.com/office/powerpoint/2010/main" val="22030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A518-B0D7-4502-B93D-5BB02CCA9351}"/>
              </a:ext>
            </a:extLst>
          </p:cNvPr>
          <p:cNvSpPr>
            <a:spLocks noGrp="1"/>
          </p:cNvSpPr>
          <p:nvPr>
            <p:ph type="title"/>
          </p:nvPr>
        </p:nvSpPr>
        <p:spPr>
          <a:xfrm>
            <a:off x="1803401" y="1222072"/>
            <a:ext cx="4814300" cy="1478570"/>
          </a:xfrm>
        </p:spPr>
        <p:txBody>
          <a:bodyPr>
            <a:noAutofit/>
          </a:bodyPr>
          <a:lstStyle/>
          <a:p>
            <a:r>
              <a:rPr lang="en-AU" sz="4400" dirty="0"/>
              <a:t>Anonymous, </a:t>
            </a:r>
            <a:br>
              <a:rPr lang="en-AU" sz="4400" dirty="0"/>
            </a:br>
            <a:r>
              <a:rPr lang="en-AU" sz="4400" dirty="0"/>
              <a:t>voluntary, e-poll</a:t>
            </a:r>
            <a:endParaRPr lang="en-GB" sz="4400" dirty="0"/>
          </a:p>
        </p:txBody>
      </p:sp>
      <p:pic>
        <p:nvPicPr>
          <p:cNvPr id="4" name="Content Placeholder 3">
            <a:extLst>
              <a:ext uri="{FF2B5EF4-FFF2-40B4-BE49-F238E27FC236}">
                <a16:creationId xmlns:a16="http://schemas.microsoft.com/office/drawing/2014/main" id="{2BD88D41-52AC-4BAB-BE8C-897464AE1DE3}"/>
              </a:ext>
            </a:extLst>
          </p:cNvPr>
          <p:cNvPicPr>
            <a:picLocks noGrp="1" noChangeAspect="1"/>
          </p:cNvPicPr>
          <p:nvPr>
            <p:ph idx="1"/>
          </p:nvPr>
        </p:nvPicPr>
        <p:blipFill>
          <a:blip r:embed="rId2"/>
          <a:stretch>
            <a:fillRect/>
          </a:stretch>
        </p:blipFill>
        <p:spPr>
          <a:xfrm>
            <a:off x="2120313" y="4896643"/>
            <a:ext cx="7948197" cy="950913"/>
          </a:xfrm>
          <a:prstGeom prst="rect">
            <a:avLst/>
          </a:prstGeom>
        </p:spPr>
      </p:pic>
      <p:pic>
        <p:nvPicPr>
          <p:cNvPr id="3" name="Picture 2">
            <a:extLst>
              <a:ext uri="{FF2B5EF4-FFF2-40B4-BE49-F238E27FC236}">
                <a16:creationId xmlns:a16="http://schemas.microsoft.com/office/drawing/2014/main" id="{19648083-B13E-4263-9ECE-7358F241C1E3}"/>
              </a:ext>
            </a:extLst>
          </p:cNvPr>
          <p:cNvPicPr>
            <a:picLocks noChangeAspect="1"/>
          </p:cNvPicPr>
          <p:nvPr/>
        </p:nvPicPr>
        <p:blipFill>
          <a:blip r:embed="rId3"/>
          <a:stretch>
            <a:fillRect/>
          </a:stretch>
        </p:blipFill>
        <p:spPr>
          <a:xfrm>
            <a:off x="6874778" y="676579"/>
            <a:ext cx="2133600" cy="4048125"/>
          </a:xfrm>
          <a:prstGeom prst="rect">
            <a:avLst/>
          </a:prstGeom>
        </p:spPr>
      </p:pic>
    </p:spTree>
    <p:extLst>
      <p:ext uri="{BB962C8B-B14F-4D97-AF65-F5344CB8AC3E}">
        <p14:creationId xmlns:p14="http://schemas.microsoft.com/office/powerpoint/2010/main" val="327859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CD9ECF-4C67-462A-93AC-83E71EC83C0F}"/>
              </a:ext>
            </a:extLst>
          </p:cNvPr>
          <p:cNvPicPr>
            <a:picLocks noChangeAspect="1"/>
          </p:cNvPicPr>
          <p:nvPr/>
        </p:nvPicPr>
        <p:blipFill>
          <a:blip r:embed="rId2"/>
          <a:stretch>
            <a:fillRect/>
          </a:stretch>
        </p:blipFill>
        <p:spPr>
          <a:xfrm>
            <a:off x="1025722" y="874671"/>
            <a:ext cx="10277043" cy="5108657"/>
          </a:xfrm>
          <a:prstGeom prst="rect">
            <a:avLst/>
          </a:prstGeom>
        </p:spPr>
      </p:pic>
      <p:sp>
        <p:nvSpPr>
          <p:cNvPr id="2" name="Rectangle 1">
            <a:extLst>
              <a:ext uri="{FF2B5EF4-FFF2-40B4-BE49-F238E27FC236}">
                <a16:creationId xmlns:a16="http://schemas.microsoft.com/office/drawing/2014/main" id="{BA0BDBEB-9003-4CC0-A3BA-35E193BD7410}"/>
              </a:ext>
            </a:extLst>
          </p:cNvPr>
          <p:cNvSpPr/>
          <p:nvPr/>
        </p:nvSpPr>
        <p:spPr>
          <a:xfrm>
            <a:off x="1920148" y="1826595"/>
            <a:ext cx="1186543" cy="369332"/>
          </a:xfrm>
          <a:prstGeom prst="rect">
            <a:avLst/>
          </a:prstGeom>
        </p:spPr>
        <p:txBody>
          <a:bodyPr wrap="none">
            <a:spAutoFit/>
          </a:bodyPr>
          <a:lstStyle/>
          <a:p>
            <a:r>
              <a:rPr lang="en-GB" dirty="0">
                <a:solidFill>
                  <a:srgbClr val="FF0000"/>
                </a:solidFill>
              </a:rPr>
              <a:t>7 Jul 2016</a:t>
            </a:r>
          </a:p>
        </p:txBody>
      </p:sp>
    </p:spTree>
    <p:extLst>
      <p:ext uri="{BB962C8B-B14F-4D97-AF65-F5344CB8AC3E}">
        <p14:creationId xmlns:p14="http://schemas.microsoft.com/office/powerpoint/2010/main" val="2056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CE4D3-915B-493F-938F-9E2CDAF2BD26}"/>
              </a:ext>
            </a:extLst>
          </p:cNvPr>
          <p:cNvPicPr>
            <a:picLocks noChangeAspect="1"/>
          </p:cNvPicPr>
          <p:nvPr/>
        </p:nvPicPr>
        <p:blipFill>
          <a:blip r:embed="rId2"/>
          <a:stretch>
            <a:fillRect/>
          </a:stretch>
        </p:blipFill>
        <p:spPr>
          <a:xfrm>
            <a:off x="1251865" y="998506"/>
            <a:ext cx="10181700" cy="4983062"/>
          </a:xfrm>
          <a:prstGeom prst="rect">
            <a:avLst/>
          </a:prstGeom>
        </p:spPr>
      </p:pic>
      <p:sp>
        <p:nvSpPr>
          <p:cNvPr id="2" name="Rectangle 1">
            <a:extLst>
              <a:ext uri="{FF2B5EF4-FFF2-40B4-BE49-F238E27FC236}">
                <a16:creationId xmlns:a16="http://schemas.microsoft.com/office/drawing/2014/main" id="{826CD6A6-1684-4E58-B68B-F468A0478683}"/>
              </a:ext>
            </a:extLst>
          </p:cNvPr>
          <p:cNvSpPr/>
          <p:nvPr/>
        </p:nvSpPr>
        <p:spPr>
          <a:xfrm>
            <a:off x="1359933" y="1086049"/>
            <a:ext cx="1652632" cy="369332"/>
          </a:xfrm>
          <a:prstGeom prst="rect">
            <a:avLst/>
          </a:prstGeom>
        </p:spPr>
        <p:txBody>
          <a:bodyPr wrap="none">
            <a:spAutoFit/>
          </a:bodyPr>
          <a:lstStyle/>
          <a:p>
            <a:r>
              <a:rPr lang="en-GB" dirty="0">
                <a:solidFill>
                  <a:srgbClr val="FF0000"/>
                </a:solidFill>
              </a:rPr>
              <a:t>21 March 2007</a:t>
            </a:r>
          </a:p>
        </p:txBody>
      </p:sp>
    </p:spTree>
    <p:extLst>
      <p:ext uri="{BB962C8B-B14F-4D97-AF65-F5344CB8AC3E}">
        <p14:creationId xmlns:p14="http://schemas.microsoft.com/office/powerpoint/2010/main" val="75210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6347A8-69E4-4E7F-9B45-38474C6DD300}"/>
              </a:ext>
            </a:extLst>
          </p:cNvPr>
          <p:cNvPicPr>
            <a:picLocks noChangeAspect="1"/>
          </p:cNvPicPr>
          <p:nvPr/>
        </p:nvPicPr>
        <p:blipFill>
          <a:blip r:embed="rId2"/>
          <a:stretch>
            <a:fillRect/>
          </a:stretch>
        </p:blipFill>
        <p:spPr>
          <a:xfrm>
            <a:off x="1845823" y="211477"/>
            <a:ext cx="8768802" cy="6569269"/>
          </a:xfrm>
          <a:prstGeom prst="rect">
            <a:avLst/>
          </a:prstGeom>
        </p:spPr>
      </p:pic>
      <p:sp>
        <p:nvSpPr>
          <p:cNvPr id="3" name="Rectangle 2">
            <a:extLst>
              <a:ext uri="{FF2B5EF4-FFF2-40B4-BE49-F238E27FC236}">
                <a16:creationId xmlns:a16="http://schemas.microsoft.com/office/drawing/2014/main" id="{FA138BB1-43F5-4C2F-AC0B-BBAE2BF4CE3F}"/>
              </a:ext>
            </a:extLst>
          </p:cNvPr>
          <p:cNvSpPr/>
          <p:nvPr/>
        </p:nvSpPr>
        <p:spPr>
          <a:xfrm>
            <a:off x="1944915" y="937362"/>
            <a:ext cx="1274708" cy="369332"/>
          </a:xfrm>
          <a:prstGeom prst="rect">
            <a:avLst/>
          </a:prstGeom>
        </p:spPr>
        <p:txBody>
          <a:bodyPr wrap="none">
            <a:spAutoFit/>
          </a:bodyPr>
          <a:lstStyle/>
          <a:p>
            <a:r>
              <a:rPr lang="en-GB" dirty="0">
                <a:solidFill>
                  <a:srgbClr val="FF0000"/>
                </a:solidFill>
              </a:rPr>
              <a:t>1 Oct 2013</a:t>
            </a:r>
          </a:p>
        </p:txBody>
      </p:sp>
    </p:spTree>
    <p:extLst>
      <p:ext uri="{BB962C8B-B14F-4D97-AF65-F5344CB8AC3E}">
        <p14:creationId xmlns:p14="http://schemas.microsoft.com/office/powerpoint/2010/main" val="424267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6A32B-A2A3-49B3-9E82-49B3DD38F46E}"/>
              </a:ext>
            </a:extLst>
          </p:cNvPr>
          <p:cNvPicPr>
            <a:picLocks noChangeAspect="1"/>
          </p:cNvPicPr>
          <p:nvPr/>
        </p:nvPicPr>
        <p:blipFill>
          <a:blip r:embed="rId2"/>
          <a:stretch>
            <a:fillRect/>
          </a:stretch>
        </p:blipFill>
        <p:spPr>
          <a:xfrm>
            <a:off x="1294831" y="457986"/>
            <a:ext cx="7869172" cy="5942028"/>
          </a:xfrm>
          <a:prstGeom prst="rect">
            <a:avLst/>
          </a:prstGeom>
        </p:spPr>
      </p:pic>
      <p:pic>
        <p:nvPicPr>
          <p:cNvPr id="5" name="Picture 4">
            <a:extLst>
              <a:ext uri="{FF2B5EF4-FFF2-40B4-BE49-F238E27FC236}">
                <a16:creationId xmlns:a16="http://schemas.microsoft.com/office/drawing/2014/main" id="{3B3373AD-75DF-453C-9966-2084F33A65CA}"/>
              </a:ext>
            </a:extLst>
          </p:cNvPr>
          <p:cNvPicPr>
            <a:picLocks noChangeAspect="1"/>
          </p:cNvPicPr>
          <p:nvPr/>
        </p:nvPicPr>
        <p:blipFill>
          <a:blip r:embed="rId3"/>
          <a:stretch>
            <a:fillRect/>
          </a:stretch>
        </p:blipFill>
        <p:spPr>
          <a:xfrm>
            <a:off x="9489128" y="3133244"/>
            <a:ext cx="2286000" cy="809625"/>
          </a:xfrm>
          <a:prstGeom prst="rect">
            <a:avLst/>
          </a:prstGeom>
        </p:spPr>
      </p:pic>
      <p:pic>
        <p:nvPicPr>
          <p:cNvPr id="7" name="Graphic 6">
            <a:extLst>
              <a:ext uri="{FF2B5EF4-FFF2-40B4-BE49-F238E27FC236}">
                <a16:creationId xmlns:a16="http://schemas.microsoft.com/office/drawing/2014/main" id="{0AF4BE0D-1D33-497E-8D34-CBA1B81666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9128" y="2114025"/>
            <a:ext cx="2080880" cy="689033"/>
          </a:xfrm>
          <a:prstGeom prst="rect">
            <a:avLst/>
          </a:prstGeom>
        </p:spPr>
      </p:pic>
      <p:sp>
        <p:nvSpPr>
          <p:cNvPr id="2" name="Oval 1">
            <a:extLst>
              <a:ext uri="{FF2B5EF4-FFF2-40B4-BE49-F238E27FC236}">
                <a16:creationId xmlns:a16="http://schemas.microsoft.com/office/drawing/2014/main" id="{5E6E93E1-4CB7-4AD1-9012-DF8633930BAE}"/>
              </a:ext>
            </a:extLst>
          </p:cNvPr>
          <p:cNvSpPr/>
          <p:nvPr/>
        </p:nvSpPr>
        <p:spPr>
          <a:xfrm>
            <a:off x="1294831" y="5536734"/>
            <a:ext cx="7869171" cy="469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B4DE98B-169F-42D1-85CD-C5495F0ED79F}"/>
              </a:ext>
            </a:extLst>
          </p:cNvPr>
          <p:cNvSpPr/>
          <p:nvPr/>
        </p:nvSpPr>
        <p:spPr>
          <a:xfrm>
            <a:off x="1294831" y="1174459"/>
            <a:ext cx="7869171" cy="9395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719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90B9-D8FC-4EE6-90B9-6EAC6C75355A}"/>
              </a:ext>
            </a:extLst>
          </p:cNvPr>
          <p:cNvSpPr>
            <a:spLocks noGrp="1"/>
          </p:cNvSpPr>
          <p:nvPr>
            <p:ph type="title"/>
          </p:nvPr>
        </p:nvSpPr>
        <p:spPr/>
        <p:txBody>
          <a:bodyPr/>
          <a:lstStyle/>
          <a:p>
            <a:r>
              <a:rPr lang="en-AU" dirty="0"/>
              <a:t>Could sharing facilitate </a:t>
            </a:r>
            <a:r>
              <a:rPr lang="en-AU" dirty="0">
                <a:solidFill>
                  <a:srgbClr val="FFFF00"/>
                </a:solidFill>
              </a:rPr>
              <a:t>academic HIRING,  promotion, and tenure</a:t>
            </a:r>
            <a:r>
              <a:rPr lang="en-AU" dirty="0"/>
              <a:t>? </a:t>
            </a:r>
            <a:r>
              <a:rPr lang="en-AU" dirty="0">
                <a:solidFill>
                  <a:srgbClr val="66FF66"/>
                </a:solidFill>
              </a:rPr>
              <a:t>yes</a:t>
            </a:r>
            <a:endParaRPr lang="en-GB" dirty="0">
              <a:solidFill>
                <a:srgbClr val="66FF66"/>
              </a:solidFill>
            </a:endParaRPr>
          </a:p>
        </p:txBody>
      </p:sp>
      <p:pic>
        <p:nvPicPr>
          <p:cNvPr id="5" name="Picture 4">
            <a:extLst>
              <a:ext uri="{FF2B5EF4-FFF2-40B4-BE49-F238E27FC236}">
                <a16:creationId xmlns:a16="http://schemas.microsoft.com/office/drawing/2014/main" id="{0901E4F9-217F-4AB0-B472-7802A387DDEC}"/>
              </a:ext>
            </a:extLst>
          </p:cNvPr>
          <p:cNvPicPr>
            <a:picLocks noChangeAspect="1"/>
          </p:cNvPicPr>
          <p:nvPr/>
        </p:nvPicPr>
        <p:blipFill>
          <a:blip r:embed="rId2"/>
          <a:stretch>
            <a:fillRect/>
          </a:stretch>
        </p:blipFill>
        <p:spPr>
          <a:xfrm>
            <a:off x="1250500" y="2209727"/>
            <a:ext cx="3950600" cy="635145"/>
          </a:xfrm>
          <a:prstGeom prst="rect">
            <a:avLst/>
          </a:prstGeom>
        </p:spPr>
      </p:pic>
      <p:sp>
        <p:nvSpPr>
          <p:cNvPr id="6" name="TextBox 5">
            <a:extLst>
              <a:ext uri="{FF2B5EF4-FFF2-40B4-BE49-F238E27FC236}">
                <a16:creationId xmlns:a16="http://schemas.microsoft.com/office/drawing/2014/main" id="{1ACC3EA4-0215-415D-9040-6F4B4F0A82DC}"/>
              </a:ext>
            </a:extLst>
          </p:cNvPr>
          <p:cNvSpPr txBox="1"/>
          <p:nvPr/>
        </p:nvSpPr>
        <p:spPr>
          <a:xfrm>
            <a:off x="1141413" y="3006587"/>
            <a:ext cx="10808600" cy="2739211"/>
          </a:xfrm>
          <a:prstGeom prst="rect">
            <a:avLst/>
          </a:prstGeom>
          <a:noFill/>
        </p:spPr>
        <p:txBody>
          <a:bodyPr wrap="none" rtlCol="0">
            <a:spAutoFit/>
          </a:bodyPr>
          <a:lstStyle/>
          <a:p>
            <a:r>
              <a:rPr lang="en-AU" sz="2800" dirty="0"/>
              <a:t>Southern Methodist Univ (SMU) Dept of Psychology</a:t>
            </a:r>
          </a:p>
          <a:p>
            <a:endParaRPr lang="en-AU" sz="2800" dirty="0"/>
          </a:p>
          <a:p>
            <a:r>
              <a:rPr lang="en-US" sz="2800" dirty="0"/>
              <a:t>“…adopting  the  policy  [</a:t>
            </a:r>
            <a:r>
              <a:rPr lang="en-US" sz="2800" i="1" dirty="0"/>
              <a:t>Policy on Research and Open Science</a:t>
            </a:r>
            <a:r>
              <a:rPr lang="en-US" sz="2800" dirty="0"/>
              <a:t>] </a:t>
            </a:r>
            <a:r>
              <a:rPr lang="en-US" sz="2800" dirty="0">
                <a:solidFill>
                  <a:srgbClr val="66FF66"/>
                </a:solidFill>
              </a:rPr>
              <a:t>will  be  </a:t>
            </a:r>
          </a:p>
          <a:p>
            <a:r>
              <a:rPr lang="en-US" sz="2800" dirty="0">
                <a:solidFill>
                  <a:srgbClr val="66FF66"/>
                </a:solidFill>
              </a:rPr>
              <a:t>viewed  very  favorably</a:t>
            </a:r>
            <a:r>
              <a:rPr lang="en-US" sz="2800" dirty="0"/>
              <a:t>  by  the  chair  and  faculty members’ efforts to </a:t>
            </a:r>
          </a:p>
          <a:p>
            <a:r>
              <a:rPr lang="en-US" sz="2800" dirty="0"/>
              <a:t>adhere to the policy </a:t>
            </a:r>
            <a:r>
              <a:rPr lang="en-US" sz="2800" dirty="0">
                <a:solidFill>
                  <a:srgbClr val="66FF66"/>
                </a:solidFill>
              </a:rPr>
              <a:t>will be recognized in their annual reviews</a:t>
            </a:r>
            <a:r>
              <a:rPr lang="en-US" sz="2800" dirty="0"/>
              <a:t>.” </a:t>
            </a:r>
          </a:p>
          <a:p>
            <a:r>
              <a:rPr lang="en-US" sz="1400" dirty="0">
                <a:hlinkClick r:id="rId3"/>
              </a:rPr>
              <a:t>https://www.smu.edu/-/media/Site/Dedman/Academics/Departments/Psychology/2018/Policy-on-Open-Science-032218.pdf</a:t>
            </a:r>
            <a:r>
              <a:rPr lang="en-US" sz="1400" dirty="0"/>
              <a:t> </a:t>
            </a:r>
            <a:endParaRPr lang="en-AU" sz="1400" dirty="0"/>
          </a:p>
          <a:p>
            <a:endParaRPr lang="en-GB" dirty="0"/>
          </a:p>
        </p:txBody>
      </p:sp>
    </p:spTree>
    <p:extLst>
      <p:ext uri="{BB962C8B-B14F-4D97-AF65-F5344CB8AC3E}">
        <p14:creationId xmlns:p14="http://schemas.microsoft.com/office/powerpoint/2010/main" val="383409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90B9-D8FC-4EE6-90B9-6EAC6C75355A}"/>
              </a:ext>
            </a:extLst>
          </p:cNvPr>
          <p:cNvSpPr>
            <a:spLocks noGrp="1"/>
          </p:cNvSpPr>
          <p:nvPr>
            <p:ph type="title"/>
          </p:nvPr>
        </p:nvSpPr>
        <p:spPr/>
        <p:txBody>
          <a:bodyPr/>
          <a:lstStyle/>
          <a:p>
            <a:r>
              <a:rPr lang="en-AU" dirty="0"/>
              <a:t>Could sharing facilitate </a:t>
            </a:r>
            <a:r>
              <a:rPr lang="en-AU" dirty="0">
                <a:solidFill>
                  <a:srgbClr val="FFFF00"/>
                </a:solidFill>
              </a:rPr>
              <a:t>academic HIRING,  promotion, and tenure</a:t>
            </a:r>
            <a:r>
              <a:rPr lang="en-AU" dirty="0"/>
              <a:t>? </a:t>
            </a:r>
            <a:r>
              <a:rPr lang="en-AU" dirty="0">
                <a:solidFill>
                  <a:srgbClr val="66FF66"/>
                </a:solidFill>
              </a:rPr>
              <a:t>yes</a:t>
            </a:r>
            <a:endParaRPr lang="en-GB" dirty="0">
              <a:solidFill>
                <a:srgbClr val="66FF66"/>
              </a:solidFill>
            </a:endParaRPr>
          </a:p>
        </p:txBody>
      </p:sp>
      <p:pic>
        <p:nvPicPr>
          <p:cNvPr id="11" name="Picture 10">
            <a:extLst>
              <a:ext uri="{FF2B5EF4-FFF2-40B4-BE49-F238E27FC236}">
                <a16:creationId xmlns:a16="http://schemas.microsoft.com/office/drawing/2014/main" id="{8DF317F5-AD16-41F8-BC38-852D3A84E4DA}"/>
              </a:ext>
            </a:extLst>
          </p:cNvPr>
          <p:cNvPicPr>
            <a:picLocks noChangeAspect="1"/>
          </p:cNvPicPr>
          <p:nvPr/>
        </p:nvPicPr>
        <p:blipFill rotWithShape="1">
          <a:blip r:embed="rId2"/>
          <a:srcRect t="35320"/>
          <a:stretch/>
        </p:blipFill>
        <p:spPr>
          <a:xfrm>
            <a:off x="1308100" y="2217130"/>
            <a:ext cx="2796518" cy="1808770"/>
          </a:xfrm>
          <a:prstGeom prst="rect">
            <a:avLst/>
          </a:prstGeom>
        </p:spPr>
      </p:pic>
      <p:sp>
        <p:nvSpPr>
          <p:cNvPr id="12" name="TextBox 11">
            <a:extLst>
              <a:ext uri="{FF2B5EF4-FFF2-40B4-BE49-F238E27FC236}">
                <a16:creationId xmlns:a16="http://schemas.microsoft.com/office/drawing/2014/main" id="{C8F81E2E-80B8-49A7-B5B8-15063485E36B}"/>
              </a:ext>
            </a:extLst>
          </p:cNvPr>
          <p:cNvSpPr txBox="1"/>
          <p:nvPr/>
        </p:nvSpPr>
        <p:spPr>
          <a:xfrm>
            <a:off x="4362004" y="2217130"/>
            <a:ext cx="6991796" cy="4278094"/>
          </a:xfrm>
          <a:prstGeom prst="rect">
            <a:avLst/>
          </a:prstGeom>
          <a:noFill/>
        </p:spPr>
        <p:txBody>
          <a:bodyPr wrap="square" rtlCol="0">
            <a:spAutoFit/>
          </a:bodyPr>
          <a:lstStyle/>
          <a:p>
            <a:r>
              <a:rPr lang="en-AU" sz="2400" dirty="0"/>
              <a:t>Effective May 2018, Department of Psychology</a:t>
            </a:r>
          </a:p>
          <a:p>
            <a:endParaRPr lang="en-AU" sz="2400" dirty="0"/>
          </a:p>
          <a:p>
            <a:r>
              <a:rPr lang="en-AU" sz="2800" dirty="0"/>
              <a:t>All job postings state: </a:t>
            </a:r>
            <a:r>
              <a:rPr lang="en-US" sz="2800" dirty="0"/>
              <a:t>"Our department embraces the values of open science and strives for replicable and reproducible research. For this goal we support transparent research with </a:t>
            </a:r>
            <a:r>
              <a:rPr lang="en-US" sz="2800" dirty="0">
                <a:solidFill>
                  <a:srgbClr val="FFC000"/>
                </a:solidFill>
              </a:rPr>
              <a:t>open data, open materials, and study pre-registration. Candidates are asked to describe in what way they already pursued and plan to pursue these goals</a:t>
            </a:r>
            <a:r>
              <a:rPr lang="en-US" sz="2800" dirty="0"/>
              <a:t>."</a:t>
            </a:r>
            <a:endParaRPr lang="en-GB" sz="2800" dirty="0"/>
          </a:p>
        </p:txBody>
      </p:sp>
      <p:sp>
        <p:nvSpPr>
          <p:cNvPr id="13" name="Rectangle 12">
            <a:extLst>
              <a:ext uri="{FF2B5EF4-FFF2-40B4-BE49-F238E27FC236}">
                <a16:creationId xmlns:a16="http://schemas.microsoft.com/office/drawing/2014/main" id="{BD186E5A-6652-4146-A3F6-22597E283A5B}"/>
              </a:ext>
            </a:extLst>
          </p:cNvPr>
          <p:cNvSpPr/>
          <p:nvPr/>
        </p:nvSpPr>
        <p:spPr>
          <a:xfrm>
            <a:off x="1308100" y="4120542"/>
            <a:ext cx="2380871" cy="600164"/>
          </a:xfrm>
          <a:prstGeom prst="rect">
            <a:avLst/>
          </a:prstGeom>
        </p:spPr>
        <p:txBody>
          <a:bodyPr wrap="square">
            <a:spAutoFit/>
          </a:bodyPr>
          <a:lstStyle/>
          <a:p>
            <a:r>
              <a:rPr lang="en-GB" sz="1100" dirty="0">
                <a:hlinkClick r:id="rId3"/>
              </a:rPr>
              <a:t>http://www.fak11.lmu.de/dep_psychologie/osc/open-science-hiring-policy/index.html</a:t>
            </a:r>
            <a:r>
              <a:rPr lang="en-GB" sz="1100" dirty="0"/>
              <a:t> </a:t>
            </a:r>
          </a:p>
        </p:txBody>
      </p:sp>
    </p:spTree>
    <p:extLst>
      <p:ext uri="{BB962C8B-B14F-4D97-AF65-F5344CB8AC3E}">
        <p14:creationId xmlns:p14="http://schemas.microsoft.com/office/powerpoint/2010/main" val="3547383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90B9-D8FC-4EE6-90B9-6EAC6C75355A}"/>
              </a:ext>
            </a:extLst>
          </p:cNvPr>
          <p:cNvSpPr>
            <a:spLocks noGrp="1"/>
          </p:cNvSpPr>
          <p:nvPr>
            <p:ph type="title"/>
          </p:nvPr>
        </p:nvSpPr>
        <p:spPr/>
        <p:txBody>
          <a:bodyPr/>
          <a:lstStyle/>
          <a:p>
            <a:r>
              <a:rPr lang="en-AU" dirty="0"/>
              <a:t>Could sharing facilitate </a:t>
            </a:r>
            <a:r>
              <a:rPr lang="en-AU" dirty="0">
                <a:solidFill>
                  <a:srgbClr val="FFFF00"/>
                </a:solidFill>
              </a:rPr>
              <a:t>academic HIRING,  promotion, and tenure</a:t>
            </a:r>
            <a:r>
              <a:rPr lang="en-AU" dirty="0"/>
              <a:t>? </a:t>
            </a:r>
            <a:r>
              <a:rPr lang="en-AU" dirty="0">
                <a:solidFill>
                  <a:srgbClr val="66FF66"/>
                </a:solidFill>
              </a:rPr>
              <a:t>yes</a:t>
            </a:r>
            <a:endParaRPr lang="en-GB" dirty="0">
              <a:solidFill>
                <a:srgbClr val="66FF66"/>
              </a:solidFill>
            </a:endParaRPr>
          </a:p>
        </p:txBody>
      </p:sp>
      <p:sp>
        <p:nvSpPr>
          <p:cNvPr id="12" name="TextBox 11">
            <a:extLst>
              <a:ext uri="{FF2B5EF4-FFF2-40B4-BE49-F238E27FC236}">
                <a16:creationId xmlns:a16="http://schemas.microsoft.com/office/drawing/2014/main" id="{C8F81E2E-80B8-49A7-B5B8-15063485E36B}"/>
              </a:ext>
            </a:extLst>
          </p:cNvPr>
          <p:cNvSpPr txBox="1"/>
          <p:nvPr/>
        </p:nvSpPr>
        <p:spPr>
          <a:xfrm>
            <a:off x="4158804" y="2294628"/>
            <a:ext cx="7690296" cy="3416320"/>
          </a:xfrm>
          <a:prstGeom prst="rect">
            <a:avLst/>
          </a:prstGeom>
          <a:noFill/>
        </p:spPr>
        <p:txBody>
          <a:bodyPr wrap="square" rtlCol="0">
            <a:spAutoFit/>
          </a:bodyPr>
          <a:lstStyle/>
          <a:p>
            <a:r>
              <a:rPr lang="en-AU" sz="3600" dirty="0"/>
              <a:t>“Open Access distribution of scholarship” is one of 17 “foundational  values” </a:t>
            </a:r>
            <a:r>
              <a:rPr lang="en-US" sz="3600" dirty="0"/>
              <a:t>that are “</a:t>
            </a:r>
            <a:r>
              <a:rPr lang="en-US" sz="3600" b="1" dirty="0">
                <a:solidFill>
                  <a:srgbClr val="66FF66"/>
                </a:solidFill>
              </a:rPr>
              <a:t>emphasized and rewarded</a:t>
            </a:r>
            <a:r>
              <a:rPr lang="en-US" sz="3600" dirty="0"/>
              <a:t> as part of the annual review, three-year review, reappointment, and promotion and/or tenure processes.”</a:t>
            </a:r>
            <a:endParaRPr lang="en-GB" sz="3600" dirty="0"/>
          </a:p>
        </p:txBody>
      </p:sp>
      <p:sp>
        <p:nvSpPr>
          <p:cNvPr id="3" name="Rectangle 2">
            <a:extLst>
              <a:ext uri="{FF2B5EF4-FFF2-40B4-BE49-F238E27FC236}">
                <a16:creationId xmlns:a16="http://schemas.microsoft.com/office/drawing/2014/main" id="{059A2109-B5EE-4D20-A537-6495986597C0}"/>
              </a:ext>
            </a:extLst>
          </p:cNvPr>
          <p:cNvSpPr/>
          <p:nvPr/>
        </p:nvSpPr>
        <p:spPr>
          <a:xfrm>
            <a:off x="1352372" y="6445083"/>
            <a:ext cx="8966200" cy="276999"/>
          </a:xfrm>
          <a:prstGeom prst="rect">
            <a:avLst/>
          </a:prstGeom>
        </p:spPr>
        <p:txBody>
          <a:bodyPr wrap="square">
            <a:spAutoFit/>
          </a:bodyPr>
          <a:lstStyle/>
          <a:p>
            <a:r>
              <a:rPr lang="en-GB" sz="1200" dirty="0">
                <a:hlinkClick r:id="rId2"/>
              </a:rPr>
              <a:t>https://academicaffairs.iupui.edu/AAContent/Html/Media/AAContent/02-PromotionTenure/PromotionAndTenure/PTGuidelinesCLEANfuture.pdf</a:t>
            </a:r>
            <a:r>
              <a:rPr lang="en-GB" sz="1200" dirty="0"/>
              <a:t> </a:t>
            </a:r>
          </a:p>
        </p:txBody>
      </p:sp>
      <p:pic>
        <p:nvPicPr>
          <p:cNvPr id="9" name="Picture 8">
            <a:extLst>
              <a:ext uri="{FF2B5EF4-FFF2-40B4-BE49-F238E27FC236}">
                <a16:creationId xmlns:a16="http://schemas.microsoft.com/office/drawing/2014/main" id="{ECD5C3D6-7090-4FDF-B8DA-15E6D30EAF6B}"/>
              </a:ext>
            </a:extLst>
          </p:cNvPr>
          <p:cNvPicPr>
            <a:picLocks noChangeAspect="1"/>
          </p:cNvPicPr>
          <p:nvPr/>
        </p:nvPicPr>
        <p:blipFill>
          <a:blip r:embed="rId3"/>
          <a:stretch>
            <a:fillRect/>
          </a:stretch>
        </p:blipFill>
        <p:spPr>
          <a:xfrm>
            <a:off x="1352372" y="2670875"/>
            <a:ext cx="2674261" cy="2663825"/>
          </a:xfrm>
          <a:prstGeom prst="rect">
            <a:avLst/>
          </a:prstGeom>
        </p:spPr>
      </p:pic>
    </p:spTree>
    <p:extLst>
      <p:ext uri="{BB962C8B-B14F-4D97-AF65-F5344CB8AC3E}">
        <p14:creationId xmlns:p14="http://schemas.microsoft.com/office/powerpoint/2010/main" val="2394360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CBA6-F04F-42F9-9104-725915614CB1}"/>
              </a:ext>
            </a:extLst>
          </p:cNvPr>
          <p:cNvSpPr>
            <a:spLocks noGrp="1"/>
          </p:cNvSpPr>
          <p:nvPr>
            <p:ph type="title"/>
          </p:nvPr>
        </p:nvSpPr>
        <p:spPr>
          <a:xfrm>
            <a:off x="1143001" y="322542"/>
            <a:ext cx="9905998" cy="1478570"/>
          </a:xfrm>
        </p:spPr>
        <p:txBody>
          <a:bodyPr/>
          <a:lstStyle/>
          <a:p>
            <a:r>
              <a:rPr lang="en-AU" dirty="0">
                <a:solidFill>
                  <a:srgbClr val="66FF66"/>
                </a:solidFill>
              </a:rPr>
              <a:t>I.P./Commercial/sensitive interests</a:t>
            </a:r>
            <a:endParaRPr lang="en-GB" dirty="0"/>
          </a:p>
        </p:txBody>
      </p:sp>
      <p:pic>
        <p:nvPicPr>
          <p:cNvPr id="5" name="Content Placeholder 4">
            <a:extLst>
              <a:ext uri="{FF2B5EF4-FFF2-40B4-BE49-F238E27FC236}">
                <a16:creationId xmlns:a16="http://schemas.microsoft.com/office/drawing/2014/main" id="{A348835B-7606-489D-A654-8DC5DA650265}"/>
              </a:ext>
            </a:extLst>
          </p:cNvPr>
          <p:cNvPicPr>
            <a:picLocks noGrp="1" noChangeAspect="1"/>
          </p:cNvPicPr>
          <p:nvPr>
            <p:ph idx="1"/>
          </p:nvPr>
        </p:nvPicPr>
        <p:blipFill rotWithShape="1">
          <a:blip r:embed="rId2"/>
          <a:srcRect l="13220"/>
          <a:stretch/>
        </p:blipFill>
        <p:spPr>
          <a:xfrm>
            <a:off x="9253057" y="210964"/>
            <a:ext cx="1967808" cy="2267583"/>
          </a:xfrm>
        </p:spPr>
      </p:pic>
      <p:pic>
        <p:nvPicPr>
          <p:cNvPr id="7" name="Picture 6">
            <a:extLst>
              <a:ext uri="{FF2B5EF4-FFF2-40B4-BE49-F238E27FC236}">
                <a16:creationId xmlns:a16="http://schemas.microsoft.com/office/drawing/2014/main" id="{88611A12-8CBB-4AEA-BAAA-BEC5850B38AF}"/>
              </a:ext>
            </a:extLst>
          </p:cNvPr>
          <p:cNvPicPr>
            <a:picLocks noChangeAspect="1"/>
          </p:cNvPicPr>
          <p:nvPr/>
        </p:nvPicPr>
        <p:blipFill rotWithShape="1">
          <a:blip r:embed="rId3"/>
          <a:srcRect l="20260" r="31710"/>
          <a:stretch/>
        </p:blipFill>
        <p:spPr>
          <a:xfrm>
            <a:off x="9148169" y="210964"/>
            <a:ext cx="1187068" cy="2267583"/>
          </a:xfrm>
          <a:prstGeom prst="rect">
            <a:avLst/>
          </a:prstGeom>
        </p:spPr>
      </p:pic>
      <p:sp>
        <p:nvSpPr>
          <p:cNvPr id="8" name="TextBox 7">
            <a:extLst>
              <a:ext uri="{FF2B5EF4-FFF2-40B4-BE49-F238E27FC236}">
                <a16:creationId xmlns:a16="http://schemas.microsoft.com/office/drawing/2014/main" id="{4E1BFA75-EB87-4BB8-BE6B-65D2BFE2773C}"/>
              </a:ext>
            </a:extLst>
          </p:cNvPr>
          <p:cNvSpPr txBox="1"/>
          <p:nvPr/>
        </p:nvSpPr>
        <p:spPr>
          <a:xfrm>
            <a:off x="971135" y="1608165"/>
            <a:ext cx="10664395" cy="5632311"/>
          </a:xfrm>
          <a:prstGeom prst="rect">
            <a:avLst/>
          </a:prstGeom>
          <a:noFill/>
        </p:spPr>
        <p:txBody>
          <a:bodyPr wrap="square" rtlCol="0">
            <a:spAutoFit/>
          </a:bodyPr>
          <a:lstStyle/>
          <a:p>
            <a:r>
              <a:rPr lang="en-AU" sz="2000" dirty="0"/>
              <a:t>Consider these principles*:</a:t>
            </a:r>
          </a:p>
          <a:p>
            <a:pPr marL="342900" indent="-342900">
              <a:buAutoNum type="arabicPeriod"/>
            </a:pPr>
            <a:r>
              <a:rPr lang="en-AU" sz="2000" dirty="0"/>
              <a:t>Who has funded the research output/data (public vs private vs mix)? </a:t>
            </a:r>
          </a:p>
          <a:p>
            <a:pPr marL="342900" indent="-342900">
              <a:buAutoNum type="arabicPeriod"/>
            </a:pPr>
            <a:r>
              <a:rPr lang="en-AU" sz="2000" dirty="0"/>
              <a:t>Is there a justified public interest for access to the data?</a:t>
            </a:r>
          </a:p>
          <a:p>
            <a:pPr marL="342900" indent="-342900">
              <a:buAutoNum type="arabicPeriod"/>
            </a:pPr>
            <a:r>
              <a:rPr lang="en-AU" sz="2000" dirty="0"/>
              <a:t>Be clear to define the data set/stream and its quality (and the liabilities)</a:t>
            </a:r>
          </a:p>
          <a:p>
            <a:pPr marL="342900" indent="-342900">
              <a:buAutoNum type="arabicPeriod"/>
            </a:pPr>
            <a:r>
              <a:rPr lang="en-AU" sz="2000" dirty="0"/>
              <a:t>Limit the use of the data in a data sharing agreement by defining the purposes of data re-use</a:t>
            </a:r>
          </a:p>
          <a:p>
            <a:pPr marL="342900" indent="-342900">
              <a:buAutoNum type="arabicPeriod"/>
            </a:pPr>
            <a:r>
              <a:rPr lang="en-AU" sz="2000" dirty="0"/>
              <a:t>Re-use of the data should not harm the data collector-sharer (financially or ethically/image)</a:t>
            </a:r>
          </a:p>
          <a:p>
            <a:pPr marL="342900" indent="-342900">
              <a:buAutoNum type="arabicPeriod"/>
            </a:pPr>
            <a:r>
              <a:rPr lang="en-AU" sz="2000" dirty="0"/>
              <a:t>If the data is not suited for the stated purpose of re-use, don’t share it – this is a quality issue.**</a:t>
            </a:r>
          </a:p>
          <a:p>
            <a:pPr marL="342900" indent="-342900">
              <a:buAutoNum type="arabicPeriod"/>
            </a:pPr>
            <a:r>
              <a:rPr lang="en-AU" sz="2000" dirty="0"/>
              <a:t>Sharing on a closed platform (e.g., virtual data access room) vs direct file transfer</a:t>
            </a:r>
          </a:p>
          <a:p>
            <a:pPr marL="342900" indent="-342900">
              <a:buAutoNum type="arabicPeriod"/>
            </a:pPr>
            <a:r>
              <a:rPr lang="en-AU" sz="2000" dirty="0"/>
              <a:t>Consider a data partnership so you can have more control of the data and potentially more commercial interest</a:t>
            </a:r>
          </a:p>
          <a:p>
            <a:pPr marL="342900" indent="-342900">
              <a:buAutoNum type="arabicPeriod"/>
            </a:pPr>
            <a:r>
              <a:rPr lang="en-AU" sz="2000" dirty="0"/>
              <a:t>Be aware of any existing legal claims to the data, as well as the GDPR </a:t>
            </a:r>
          </a:p>
          <a:p>
            <a:pPr marL="342900" indent="-342900">
              <a:buAutoNum type="arabicPeriod"/>
            </a:pPr>
            <a:r>
              <a:rPr lang="en-AU" sz="2000" dirty="0"/>
              <a:t>Mention non-disclosure and re-distribution conditions/terms as applicable</a:t>
            </a:r>
          </a:p>
          <a:p>
            <a:pPr marL="342900" indent="-342900">
              <a:buAutoNum type="arabicPeriod"/>
            </a:pPr>
            <a:endParaRPr lang="en-AU" sz="2000" dirty="0"/>
          </a:p>
          <a:p>
            <a:r>
              <a:rPr lang="en-AU" sz="2000" dirty="0"/>
              <a:t>*adapted from </a:t>
            </a:r>
            <a:r>
              <a:rPr lang="en-AU" sz="2000" dirty="0">
                <a:hlinkClick r:id="rId4"/>
              </a:rPr>
              <a:t>https://ec.europa.eu/digital-single-market/en/news/staff-working-document-guidance-sharing-private-sector-data-european-data-economy</a:t>
            </a:r>
            <a:r>
              <a:rPr lang="en-AU" sz="2000" dirty="0"/>
              <a:t>     **role for research ethics committees</a:t>
            </a:r>
          </a:p>
          <a:p>
            <a:pPr marL="342900" indent="-342900">
              <a:buAutoNum type="arabicPeriod"/>
            </a:pPr>
            <a:endParaRPr lang="en-AU" sz="2000" dirty="0"/>
          </a:p>
          <a:p>
            <a:endParaRPr lang="en-AU" sz="2000" dirty="0"/>
          </a:p>
          <a:p>
            <a:pPr marL="342900" indent="-342900">
              <a:buAutoNum type="arabicPeriod"/>
            </a:pPr>
            <a:endParaRPr lang="en-GB" sz="2000" dirty="0"/>
          </a:p>
        </p:txBody>
      </p:sp>
      <p:sp>
        <p:nvSpPr>
          <p:cNvPr id="9" name="Rectangle 8">
            <a:extLst>
              <a:ext uri="{FF2B5EF4-FFF2-40B4-BE49-F238E27FC236}">
                <a16:creationId xmlns:a16="http://schemas.microsoft.com/office/drawing/2014/main" id="{629BA6FA-A7F1-45E7-8168-7D70E69F5838}"/>
              </a:ext>
            </a:extLst>
          </p:cNvPr>
          <p:cNvSpPr/>
          <p:nvPr/>
        </p:nvSpPr>
        <p:spPr>
          <a:xfrm>
            <a:off x="1143001" y="6397677"/>
            <a:ext cx="7112525" cy="369332"/>
          </a:xfrm>
          <a:prstGeom prst="rect">
            <a:avLst/>
          </a:prstGeom>
        </p:spPr>
        <p:txBody>
          <a:bodyPr wrap="none">
            <a:spAutoFit/>
          </a:bodyPr>
          <a:lstStyle/>
          <a:p>
            <a:r>
              <a:rPr lang="en-GB" dirty="0">
                <a:hlinkClick r:id="rId5"/>
              </a:rPr>
              <a:t>https://www.dawex.com/en/</a:t>
            </a:r>
            <a:r>
              <a:rPr lang="en-GB" dirty="0"/>
              <a:t> Service for contracts, data monetization, etc.</a:t>
            </a:r>
          </a:p>
        </p:txBody>
      </p:sp>
    </p:spTree>
    <p:extLst>
      <p:ext uri="{BB962C8B-B14F-4D97-AF65-F5344CB8AC3E}">
        <p14:creationId xmlns:p14="http://schemas.microsoft.com/office/powerpoint/2010/main" val="40964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6712-0E73-4F83-96AE-36371575AF1A}"/>
              </a:ext>
            </a:extLst>
          </p:cNvPr>
          <p:cNvSpPr>
            <a:spLocks noGrp="1"/>
          </p:cNvSpPr>
          <p:nvPr>
            <p:ph type="title"/>
          </p:nvPr>
        </p:nvSpPr>
        <p:spPr>
          <a:xfrm>
            <a:off x="1200136" y="215846"/>
            <a:ext cx="9905998" cy="1478570"/>
          </a:xfrm>
        </p:spPr>
        <p:txBody>
          <a:bodyPr/>
          <a:lstStyle/>
          <a:p>
            <a:r>
              <a:rPr lang="en-AU" dirty="0"/>
              <a:t>Looking for a place to store your </a:t>
            </a:r>
            <a:r>
              <a:rPr lang="en-AU" dirty="0">
                <a:solidFill>
                  <a:srgbClr val="FFFF00"/>
                </a:solidFill>
              </a:rPr>
              <a:t>data</a:t>
            </a:r>
            <a:r>
              <a:rPr lang="en-AU" dirty="0"/>
              <a:t> for sharing? </a:t>
            </a:r>
            <a:endParaRPr lang="en-GB" dirty="0"/>
          </a:p>
        </p:txBody>
      </p:sp>
      <p:pic>
        <p:nvPicPr>
          <p:cNvPr id="4" name="Picture 3">
            <a:extLst>
              <a:ext uri="{FF2B5EF4-FFF2-40B4-BE49-F238E27FC236}">
                <a16:creationId xmlns:a16="http://schemas.microsoft.com/office/drawing/2014/main" id="{EB7212BE-D950-4C87-B92F-89E98CF1C9CD}"/>
              </a:ext>
            </a:extLst>
          </p:cNvPr>
          <p:cNvPicPr>
            <a:picLocks noChangeAspect="1"/>
          </p:cNvPicPr>
          <p:nvPr/>
        </p:nvPicPr>
        <p:blipFill>
          <a:blip r:embed="rId2"/>
          <a:stretch>
            <a:fillRect/>
          </a:stretch>
        </p:blipFill>
        <p:spPr>
          <a:xfrm>
            <a:off x="3481430" y="1043918"/>
            <a:ext cx="5956523" cy="5598236"/>
          </a:xfrm>
          <a:prstGeom prst="rect">
            <a:avLst/>
          </a:prstGeom>
        </p:spPr>
      </p:pic>
      <p:sp>
        <p:nvSpPr>
          <p:cNvPr id="5" name="TextBox 4">
            <a:extLst>
              <a:ext uri="{FF2B5EF4-FFF2-40B4-BE49-F238E27FC236}">
                <a16:creationId xmlns:a16="http://schemas.microsoft.com/office/drawing/2014/main" id="{98CBD899-E1BE-4712-B1C8-92D084D3FA6C}"/>
              </a:ext>
            </a:extLst>
          </p:cNvPr>
          <p:cNvSpPr txBox="1"/>
          <p:nvPr/>
        </p:nvSpPr>
        <p:spPr>
          <a:xfrm>
            <a:off x="1543574" y="5163584"/>
            <a:ext cx="1669409" cy="830997"/>
          </a:xfrm>
          <a:prstGeom prst="rect">
            <a:avLst/>
          </a:prstGeom>
          <a:noFill/>
        </p:spPr>
        <p:txBody>
          <a:bodyPr wrap="square" rtlCol="0">
            <a:spAutoFit/>
          </a:bodyPr>
          <a:lstStyle/>
          <a:p>
            <a:r>
              <a:rPr lang="en-AU" sz="2400" dirty="0">
                <a:solidFill>
                  <a:srgbClr val="FFFF00"/>
                </a:solidFill>
              </a:rPr>
              <a:t>General</a:t>
            </a:r>
          </a:p>
          <a:p>
            <a:r>
              <a:rPr lang="en-AU" sz="2400" dirty="0">
                <a:solidFill>
                  <a:srgbClr val="FFFF00"/>
                </a:solidFill>
              </a:rPr>
              <a:t>Repositories</a:t>
            </a:r>
            <a:endParaRPr lang="en-GB" sz="2400" dirty="0">
              <a:solidFill>
                <a:srgbClr val="FFFF00"/>
              </a:solidFill>
            </a:endParaRPr>
          </a:p>
        </p:txBody>
      </p:sp>
      <p:sp>
        <p:nvSpPr>
          <p:cNvPr id="6" name="TextBox 5">
            <a:extLst>
              <a:ext uri="{FF2B5EF4-FFF2-40B4-BE49-F238E27FC236}">
                <a16:creationId xmlns:a16="http://schemas.microsoft.com/office/drawing/2014/main" id="{96DA857C-4E73-4C4E-9BA7-43A919B7D074}"/>
              </a:ext>
            </a:extLst>
          </p:cNvPr>
          <p:cNvSpPr txBox="1"/>
          <p:nvPr/>
        </p:nvSpPr>
        <p:spPr>
          <a:xfrm>
            <a:off x="1384183" y="2295948"/>
            <a:ext cx="1776986" cy="1938992"/>
          </a:xfrm>
          <a:prstGeom prst="rect">
            <a:avLst/>
          </a:prstGeom>
          <a:noFill/>
        </p:spPr>
        <p:txBody>
          <a:bodyPr wrap="square" rtlCol="0">
            <a:spAutoFit/>
          </a:bodyPr>
          <a:lstStyle/>
          <a:p>
            <a:r>
              <a:rPr lang="en-AU" sz="2400" dirty="0">
                <a:solidFill>
                  <a:srgbClr val="FFFF00"/>
                </a:solidFill>
              </a:rPr>
              <a:t>Domain</a:t>
            </a:r>
          </a:p>
          <a:p>
            <a:r>
              <a:rPr lang="en-AU" sz="2400" dirty="0">
                <a:solidFill>
                  <a:srgbClr val="FFFF00"/>
                </a:solidFill>
              </a:rPr>
              <a:t>Repositories</a:t>
            </a:r>
          </a:p>
          <a:p>
            <a:r>
              <a:rPr lang="en-GB" sz="2400" dirty="0">
                <a:solidFill>
                  <a:srgbClr val="FFFF00"/>
                </a:solidFill>
                <a:hlinkClick r:id="rId3"/>
              </a:rPr>
              <a:t>https://repositoryfinder.datacite.org</a:t>
            </a:r>
            <a:r>
              <a:rPr lang="en-GB" sz="2400" dirty="0">
                <a:solidFill>
                  <a:srgbClr val="FFFF00"/>
                </a:solidFill>
              </a:rPr>
              <a:t>  </a:t>
            </a:r>
          </a:p>
        </p:txBody>
      </p:sp>
      <p:pic>
        <p:nvPicPr>
          <p:cNvPr id="3" name="Picture 2">
            <a:extLst>
              <a:ext uri="{FF2B5EF4-FFF2-40B4-BE49-F238E27FC236}">
                <a16:creationId xmlns:a16="http://schemas.microsoft.com/office/drawing/2014/main" id="{8D29B3EE-BDB2-4509-A810-065D5E7AD39A}"/>
              </a:ext>
            </a:extLst>
          </p:cNvPr>
          <p:cNvPicPr>
            <a:picLocks noChangeAspect="1"/>
          </p:cNvPicPr>
          <p:nvPr/>
        </p:nvPicPr>
        <p:blipFill>
          <a:blip r:embed="rId4"/>
          <a:stretch>
            <a:fillRect/>
          </a:stretch>
        </p:blipFill>
        <p:spPr>
          <a:xfrm>
            <a:off x="9996638" y="4748427"/>
            <a:ext cx="2044622" cy="1893727"/>
          </a:xfrm>
          <a:prstGeom prst="rect">
            <a:avLst/>
          </a:prstGeom>
        </p:spPr>
      </p:pic>
    </p:spTree>
    <p:extLst>
      <p:ext uri="{BB962C8B-B14F-4D97-AF65-F5344CB8AC3E}">
        <p14:creationId xmlns:p14="http://schemas.microsoft.com/office/powerpoint/2010/main" val="277719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B677C-E88A-4763-945C-1BE3490B3D8D}"/>
              </a:ext>
            </a:extLst>
          </p:cNvPr>
          <p:cNvSpPr>
            <a:spLocks noGrp="1"/>
          </p:cNvSpPr>
          <p:nvPr>
            <p:ph idx="1"/>
          </p:nvPr>
        </p:nvSpPr>
        <p:spPr>
          <a:xfrm>
            <a:off x="1141412" y="2249487"/>
            <a:ext cx="9905999" cy="1559115"/>
          </a:xfrm>
        </p:spPr>
        <p:txBody>
          <a:bodyPr/>
          <a:lstStyle/>
          <a:p>
            <a:r>
              <a:rPr lang="en-AU" dirty="0"/>
              <a:t>116 journals in this list: </a:t>
            </a:r>
            <a:r>
              <a:rPr lang="en-AU" dirty="0">
                <a:hlinkClick r:id="rId2"/>
              </a:rPr>
              <a:t>https://onlinelibrary.wiley.com/action/downloadSupplement?doi=10.1002%2Fasi.23358&amp;file=asi23358-sup-0001-si.zip</a:t>
            </a:r>
            <a:r>
              <a:rPr lang="en-AU" dirty="0"/>
              <a:t> </a:t>
            </a:r>
            <a:endParaRPr lang="en-GB" dirty="0"/>
          </a:p>
        </p:txBody>
      </p:sp>
      <p:sp>
        <p:nvSpPr>
          <p:cNvPr id="4" name="Title 1">
            <a:extLst>
              <a:ext uri="{FF2B5EF4-FFF2-40B4-BE49-F238E27FC236}">
                <a16:creationId xmlns:a16="http://schemas.microsoft.com/office/drawing/2014/main" id="{83184A05-53FF-4CA5-A7B1-718512A0349E}"/>
              </a:ext>
            </a:extLst>
          </p:cNvPr>
          <p:cNvSpPr>
            <a:spLocks noGrp="1"/>
          </p:cNvSpPr>
          <p:nvPr>
            <p:ph type="title"/>
          </p:nvPr>
        </p:nvSpPr>
        <p:spPr>
          <a:xfrm>
            <a:off x="1141413" y="619125"/>
            <a:ext cx="9906000" cy="1477963"/>
          </a:xfrm>
        </p:spPr>
        <p:txBody>
          <a:bodyPr/>
          <a:lstStyle/>
          <a:p>
            <a:r>
              <a:rPr lang="en-AU" dirty="0"/>
              <a:t>Looking for a place to store your </a:t>
            </a:r>
            <a:r>
              <a:rPr lang="en-AU" dirty="0">
                <a:solidFill>
                  <a:srgbClr val="FFFF00"/>
                </a:solidFill>
              </a:rPr>
              <a:t>data</a:t>
            </a:r>
            <a:r>
              <a:rPr lang="en-AU" dirty="0"/>
              <a:t> for sharing? </a:t>
            </a:r>
            <a:r>
              <a:rPr lang="en-AU" dirty="0">
                <a:solidFill>
                  <a:srgbClr val="FFFF00"/>
                </a:solidFill>
              </a:rPr>
              <a:t>Data journals</a:t>
            </a:r>
            <a:endParaRPr lang="en-GB" dirty="0">
              <a:solidFill>
                <a:srgbClr val="FFFF00"/>
              </a:solidFill>
            </a:endParaRPr>
          </a:p>
        </p:txBody>
      </p:sp>
      <p:pic>
        <p:nvPicPr>
          <p:cNvPr id="5" name="Picture 4">
            <a:extLst>
              <a:ext uri="{FF2B5EF4-FFF2-40B4-BE49-F238E27FC236}">
                <a16:creationId xmlns:a16="http://schemas.microsoft.com/office/drawing/2014/main" id="{3D46E0D1-E383-4F6E-AEEE-786975B08959}"/>
              </a:ext>
            </a:extLst>
          </p:cNvPr>
          <p:cNvPicPr>
            <a:picLocks noChangeAspect="1"/>
          </p:cNvPicPr>
          <p:nvPr/>
        </p:nvPicPr>
        <p:blipFill>
          <a:blip r:embed="rId3"/>
          <a:stretch>
            <a:fillRect/>
          </a:stretch>
        </p:blipFill>
        <p:spPr>
          <a:xfrm>
            <a:off x="3360736" y="3961001"/>
            <a:ext cx="5859624" cy="2276474"/>
          </a:xfrm>
          <a:prstGeom prst="rect">
            <a:avLst/>
          </a:prstGeom>
        </p:spPr>
      </p:pic>
    </p:spTree>
    <p:extLst>
      <p:ext uri="{BB962C8B-B14F-4D97-AF65-F5344CB8AC3E}">
        <p14:creationId xmlns:p14="http://schemas.microsoft.com/office/powerpoint/2010/main" val="3564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75DB-F328-46AF-A6FF-5062C3897F16}"/>
              </a:ext>
            </a:extLst>
          </p:cNvPr>
          <p:cNvSpPr>
            <a:spLocks noGrp="1"/>
          </p:cNvSpPr>
          <p:nvPr>
            <p:ph type="title"/>
          </p:nvPr>
        </p:nvSpPr>
        <p:spPr/>
        <p:txBody>
          <a:bodyPr/>
          <a:lstStyle/>
          <a:p>
            <a:r>
              <a:rPr lang="en-AU" dirty="0">
                <a:solidFill>
                  <a:srgbClr val="FFFF00"/>
                </a:solidFill>
              </a:rPr>
              <a:t>Stipulations</a:t>
            </a:r>
            <a:endParaRPr lang="en-GB" dirty="0">
              <a:solidFill>
                <a:srgbClr val="FFFF00"/>
              </a:solidFill>
            </a:endParaRPr>
          </a:p>
        </p:txBody>
      </p:sp>
      <p:sp>
        <p:nvSpPr>
          <p:cNvPr id="3" name="Content Placeholder 2">
            <a:extLst>
              <a:ext uri="{FF2B5EF4-FFF2-40B4-BE49-F238E27FC236}">
                <a16:creationId xmlns:a16="http://schemas.microsoft.com/office/drawing/2014/main" id="{5EA70E17-9CB1-4DA7-BEB1-4FFD62B4D0AA}"/>
              </a:ext>
            </a:extLst>
          </p:cNvPr>
          <p:cNvSpPr>
            <a:spLocks noGrp="1"/>
          </p:cNvSpPr>
          <p:nvPr>
            <p:ph idx="1"/>
          </p:nvPr>
        </p:nvSpPr>
        <p:spPr>
          <a:xfrm>
            <a:off x="1141412" y="1919287"/>
            <a:ext cx="9905999" cy="3541714"/>
          </a:xfrm>
        </p:spPr>
        <p:txBody>
          <a:bodyPr>
            <a:noAutofit/>
          </a:bodyPr>
          <a:lstStyle/>
          <a:p>
            <a:r>
              <a:rPr lang="en-US" sz="3200" dirty="0"/>
              <a:t>Research is a community good that should be shared in order to maximize its benefit to society;</a:t>
            </a:r>
          </a:p>
          <a:p>
            <a:endParaRPr lang="en-US" sz="3200" dirty="0"/>
          </a:p>
          <a:p>
            <a:r>
              <a:rPr lang="en-US" sz="3200" dirty="0"/>
              <a:t>Some research has sensitive or intellectual property concerns that limit or restrict sharing; this can be ethically appropriate.</a:t>
            </a:r>
            <a:endParaRPr lang="en-GB" sz="3200" dirty="0"/>
          </a:p>
        </p:txBody>
      </p:sp>
    </p:spTree>
    <p:extLst>
      <p:ext uri="{BB962C8B-B14F-4D97-AF65-F5344CB8AC3E}">
        <p14:creationId xmlns:p14="http://schemas.microsoft.com/office/powerpoint/2010/main" val="61309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B047F-E9BB-4A01-8E6A-436768CE4DC7}"/>
              </a:ext>
            </a:extLst>
          </p:cNvPr>
          <p:cNvPicPr>
            <a:picLocks noChangeAspect="1"/>
          </p:cNvPicPr>
          <p:nvPr/>
        </p:nvPicPr>
        <p:blipFill>
          <a:blip r:embed="rId2"/>
          <a:stretch>
            <a:fillRect/>
          </a:stretch>
        </p:blipFill>
        <p:spPr>
          <a:xfrm>
            <a:off x="2157335" y="525462"/>
            <a:ext cx="7877330" cy="1138238"/>
          </a:xfrm>
          <a:prstGeom prst="rect">
            <a:avLst/>
          </a:prstGeom>
        </p:spPr>
      </p:pic>
      <p:sp>
        <p:nvSpPr>
          <p:cNvPr id="3" name="Content Placeholder 2">
            <a:extLst>
              <a:ext uri="{FF2B5EF4-FFF2-40B4-BE49-F238E27FC236}">
                <a16:creationId xmlns:a16="http://schemas.microsoft.com/office/drawing/2014/main" id="{3F9B5C5C-1D67-4B90-B12D-993A70F0C8C3}"/>
              </a:ext>
            </a:extLst>
          </p:cNvPr>
          <p:cNvSpPr>
            <a:spLocks noGrp="1"/>
          </p:cNvSpPr>
          <p:nvPr>
            <p:ph idx="1"/>
          </p:nvPr>
        </p:nvSpPr>
        <p:spPr>
          <a:xfrm>
            <a:off x="1308100" y="2120900"/>
            <a:ext cx="10375900" cy="4470400"/>
          </a:xfrm>
        </p:spPr>
        <p:txBody>
          <a:bodyPr>
            <a:normAutofit fontScale="92500"/>
          </a:bodyPr>
          <a:lstStyle/>
          <a:p>
            <a:r>
              <a:rPr lang="en-AU" sz="3600" dirty="0"/>
              <a:t>Houses publications and research activity (articles, posters, thesis, etc.) from the Univ of Lux  </a:t>
            </a:r>
            <a:r>
              <a:rPr lang="en-AU" dirty="0">
                <a:hlinkClick r:id="rId3"/>
              </a:rPr>
              <a:t>http://orbilu.uni.lu/project?id=project-content#doctypes</a:t>
            </a:r>
            <a:r>
              <a:rPr lang="en-AU" dirty="0"/>
              <a:t> </a:t>
            </a:r>
          </a:p>
          <a:p>
            <a:endParaRPr lang="en-AU" dirty="0"/>
          </a:p>
          <a:p>
            <a:r>
              <a:rPr lang="en-AU" sz="3500" dirty="0"/>
              <a:t>Follow the mandate: </a:t>
            </a:r>
            <a:r>
              <a:rPr lang="en-AU" dirty="0">
                <a:hlinkClick r:id="rId4"/>
              </a:rPr>
              <a:t>http://orbilu.uni.lu/project?id=project-mandate#man-faq</a:t>
            </a:r>
            <a:r>
              <a:rPr lang="en-AU" dirty="0"/>
              <a:t> </a:t>
            </a:r>
          </a:p>
          <a:p>
            <a:endParaRPr lang="en-AU" dirty="0"/>
          </a:p>
          <a:p>
            <a:r>
              <a:rPr lang="en-AU" sz="3600" dirty="0"/>
              <a:t>Copyright questions? </a:t>
            </a:r>
            <a:r>
              <a:rPr lang="en-AU" dirty="0">
                <a:hlinkClick r:id="rId5"/>
              </a:rPr>
              <a:t>http://orbilu.uni.lu/project?id=project-legal</a:t>
            </a:r>
            <a:r>
              <a:rPr lang="en-AU" dirty="0"/>
              <a:t>   </a:t>
            </a:r>
            <a:endParaRPr lang="en-GB" dirty="0"/>
          </a:p>
        </p:txBody>
      </p:sp>
    </p:spTree>
    <p:extLst>
      <p:ext uri="{BB962C8B-B14F-4D97-AF65-F5344CB8AC3E}">
        <p14:creationId xmlns:p14="http://schemas.microsoft.com/office/powerpoint/2010/main" val="61770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3B26-CCA9-48BF-903F-D01D657C1E94}"/>
              </a:ext>
            </a:extLst>
          </p:cNvPr>
          <p:cNvSpPr>
            <a:spLocks noGrp="1"/>
          </p:cNvSpPr>
          <p:nvPr>
            <p:ph type="title"/>
          </p:nvPr>
        </p:nvSpPr>
        <p:spPr/>
        <p:txBody>
          <a:bodyPr/>
          <a:lstStyle/>
          <a:p>
            <a:r>
              <a:rPr lang="en-AU" dirty="0"/>
              <a:t>Great resource about data processing/sharing, including genomics</a:t>
            </a:r>
            <a:endParaRPr lang="en-GB" dirty="0"/>
          </a:p>
        </p:txBody>
      </p:sp>
      <p:pic>
        <p:nvPicPr>
          <p:cNvPr id="4" name="Picture 3">
            <a:extLst>
              <a:ext uri="{FF2B5EF4-FFF2-40B4-BE49-F238E27FC236}">
                <a16:creationId xmlns:a16="http://schemas.microsoft.com/office/drawing/2014/main" id="{C222114F-1973-4D0D-8EE7-A4B0C6F28258}"/>
              </a:ext>
            </a:extLst>
          </p:cNvPr>
          <p:cNvPicPr>
            <a:picLocks noChangeAspect="1"/>
          </p:cNvPicPr>
          <p:nvPr/>
        </p:nvPicPr>
        <p:blipFill>
          <a:blip r:embed="rId2"/>
          <a:stretch>
            <a:fillRect/>
          </a:stretch>
        </p:blipFill>
        <p:spPr>
          <a:xfrm>
            <a:off x="2348918" y="2097088"/>
            <a:ext cx="6190935" cy="4524350"/>
          </a:xfrm>
          <a:prstGeom prst="rect">
            <a:avLst/>
          </a:prstGeom>
        </p:spPr>
      </p:pic>
      <p:sp>
        <p:nvSpPr>
          <p:cNvPr id="5" name="Rectangle 4">
            <a:extLst>
              <a:ext uri="{FF2B5EF4-FFF2-40B4-BE49-F238E27FC236}">
                <a16:creationId xmlns:a16="http://schemas.microsoft.com/office/drawing/2014/main" id="{CC36106B-ACE8-4FF8-874C-3D8F76E0E3A8}"/>
              </a:ext>
            </a:extLst>
          </p:cNvPr>
          <p:cNvSpPr/>
          <p:nvPr/>
        </p:nvSpPr>
        <p:spPr>
          <a:xfrm>
            <a:off x="8769292" y="2598218"/>
            <a:ext cx="2895717" cy="1754326"/>
          </a:xfrm>
          <a:prstGeom prst="rect">
            <a:avLst/>
          </a:prstGeom>
        </p:spPr>
        <p:txBody>
          <a:bodyPr wrap="square">
            <a:spAutoFit/>
          </a:bodyPr>
          <a:lstStyle/>
          <a:p>
            <a:r>
              <a:rPr lang="en-GB" dirty="0">
                <a:hlinkClick r:id="rId3">
                  <a:extLst>
                    <a:ext uri="{A12FA001-AC4F-418D-AE19-62706E023703}">
                      <ahyp:hlinkClr xmlns:ahyp="http://schemas.microsoft.com/office/drawing/2018/hyperlinkcolor" val="tx"/>
                    </a:ext>
                  </a:extLst>
                </a:hlinkClick>
              </a:rPr>
              <a:t>https://luxembourg-data-protection-days.lu/wp-content/uploads/2018/07/Sandrine-Munoz-GDPR-is-NOW-Data-Protection-and-Public-Research-Day-2.pdf</a:t>
            </a:r>
            <a:r>
              <a:rPr lang="en-GB" dirty="0"/>
              <a:t> </a:t>
            </a:r>
          </a:p>
        </p:txBody>
      </p:sp>
    </p:spTree>
    <p:extLst>
      <p:ext uri="{BB962C8B-B14F-4D97-AF65-F5344CB8AC3E}">
        <p14:creationId xmlns:p14="http://schemas.microsoft.com/office/powerpoint/2010/main" val="1003555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CF74-03D6-4177-ADFE-8FBC8AF7C28D}"/>
              </a:ext>
            </a:extLst>
          </p:cNvPr>
          <p:cNvSpPr>
            <a:spLocks noGrp="1"/>
          </p:cNvSpPr>
          <p:nvPr>
            <p:ph type="title"/>
          </p:nvPr>
        </p:nvSpPr>
        <p:spPr/>
        <p:txBody>
          <a:bodyPr/>
          <a:lstStyle/>
          <a:p>
            <a:r>
              <a:rPr lang="en-AU" dirty="0"/>
              <a:t>For more info about </a:t>
            </a:r>
            <a:r>
              <a:rPr lang="en-AU" dirty="0" err="1"/>
              <a:t>lari</a:t>
            </a:r>
            <a:endParaRPr lang="en-GB" dirty="0"/>
          </a:p>
        </p:txBody>
      </p:sp>
      <p:sp>
        <p:nvSpPr>
          <p:cNvPr id="3" name="Content Placeholder 2">
            <a:extLst>
              <a:ext uri="{FF2B5EF4-FFF2-40B4-BE49-F238E27FC236}">
                <a16:creationId xmlns:a16="http://schemas.microsoft.com/office/drawing/2014/main" id="{18C424CC-EC8E-4F90-B756-F56AD3B6B08A}"/>
              </a:ext>
            </a:extLst>
          </p:cNvPr>
          <p:cNvSpPr>
            <a:spLocks noGrp="1"/>
          </p:cNvSpPr>
          <p:nvPr>
            <p:ph idx="1"/>
          </p:nvPr>
        </p:nvSpPr>
        <p:spPr>
          <a:xfrm>
            <a:off x="1141412" y="2249486"/>
            <a:ext cx="9905999" cy="4151313"/>
          </a:xfrm>
        </p:spPr>
        <p:txBody>
          <a:bodyPr>
            <a:normAutofit fontScale="92500" lnSpcReduction="10000"/>
          </a:bodyPr>
          <a:lstStyle/>
          <a:p>
            <a:pPr marL="0" indent="0" algn="ctr">
              <a:buNone/>
            </a:pPr>
            <a:r>
              <a:rPr lang="en-AU" sz="3600" dirty="0">
                <a:hlinkClick r:id="rId2"/>
              </a:rPr>
              <a:t>www.LARI.lu</a:t>
            </a:r>
            <a:endParaRPr lang="en-AU" sz="3600" dirty="0"/>
          </a:p>
          <a:p>
            <a:endParaRPr lang="en-AU" sz="3600" dirty="0"/>
          </a:p>
          <a:p>
            <a:pPr marL="0" indent="0">
              <a:buNone/>
            </a:pPr>
            <a:r>
              <a:rPr lang="en-AU" sz="3600" dirty="0"/>
              <a:t>                              @</a:t>
            </a:r>
            <a:r>
              <a:rPr lang="en-AU" sz="3600" dirty="0" err="1"/>
              <a:t>LARIluxembourg</a:t>
            </a:r>
            <a:endParaRPr lang="en-AU" sz="3600" dirty="0"/>
          </a:p>
          <a:p>
            <a:pPr marL="0" indent="0">
              <a:buNone/>
            </a:pPr>
            <a:endParaRPr lang="en-AU" sz="3600" dirty="0"/>
          </a:p>
          <a:p>
            <a:pPr marL="0" indent="0" algn="r">
              <a:buNone/>
            </a:pPr>
            <a:r>
              <a:rPr lang="en-AU" sz="3600" dirty="0"/>
              <a:t>                                                      </a:t>
            </a:r>
            <a:r>
              <a:rPr lang="en-AU" sz="3600" dirty="0">
                <a:hlinkClick r:id="rId3"/>
              </a:rPr>
              <a:t>https://www.linkedin.com/company/11853217</a:t>
            </a:r>
            <a:r>
              <a:rPr lang="en-AU" sz="3600" dirty="0"/>
              <a:t>   </a:t>
            </a:r>
            <a:endParaRPr lang="en-GB" sz="3600" dirty="0"/>
          </a:p>
        </p:txBody>
      </p:sp>
      <p:pic>
        <p:nvPicPr>
          <p:cNvPr id="8" name="Picture 7" descr="Image result for twitter bird">
            <a:extLst>
              <a:ext uri="{FF2B5EF4-FFF2-40B4-BE49-F238E27FC236}">
                <a16:creationId xmlns:a16="http://schemas.microsoft.com/office/drawing/2014/main" id="{0919ED7B-5AB3-4175-86F4-899F62352C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76611" y="3267869"/>
            <a:ext cx="1487489" cy="1264444"/>
          </a:xfrm>
          <a:prstGeom prst="rect">
            <a:avLst/>
          </a:prstGeom>
          <a:noFill/>
          <a:ln>
            <a:noFill/>
          </a:ln>
        </p:spPr>
      </p:pic>
      <p:pic>
        <p:nvPicPr>
          <p:cNvPr id="10" name="Picture 9" descr="Image result for linked in logo">
            <a:extLst>
              <a:ext uri="{FF2B5EF4-FFF2-40B4-BE49-F238E27FC236}">
                <a16:creationId xmlns:a16="http://schemas.microsoft.com/office/drawing/2014/main" id="{DDA98ECE-8D8F-4315-B4D7-8D36D31241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08148" y="5136355"/>
            <a:ext cx="1287463" cy="1264444"/>
          </a:xfrm>
          <a:prstGeom prst="rect">
            <a:avLst/>
          </a:prstGeom>
          <a:noFill/>
          <a:ln>
            <a:noFill/>
          </a:ln>
        </p:spPr>
      </p:pic>
    </p:spTree>
    <p:extLst>
      <p:ext uri="{BB962C8B-B14F-4D97-AF65-F5344CB8AC3E}">
        <p14:creationId xmlns:p14="http://schemas.microsoft.com/office/powerpoint/2010/main" val="103689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7413-B064-4C2E-94A9-A30DEF82E885}"/>
              </a:ext>
            </a:extLst>
          </p:cNvPr>
          <p:cNvSpPr>
            <a:spLocks noGrp="1"/>
          </p:cNvSpPr>
          <p:nvPr>
            <p:ph type="title"/>
          </p:nvPr>
        </p:nvSpPr>
        <p:spPr>
          <a:xfrm>
            <a:off x="2794044" y="0"/>
            <a:ext cx="6802961" cy="916668"/>
          </a:xfrm>
        </p:spPr>
        <p:txBody>
          <a:bodyPr/>
          <a:lstStyle/>
          <a:p>
            <a:r>
              <a:rPr lang="en-AU" dirty="0">
                <a:solidFill>
                  <a:srgbClr val="FFFF00"/>
                </a:solidFill>
              </a:rPr>
              <a:t>The call to share is growing</a:t>
            </a:r>
            <a:endParaRPr lang="en-GB" dirty="0">
              <a:solidFill>
                <a:srgbClr val="FFFF00"/>
              </a:solidFill>
            </a:endParaRPr>
          </a:p>
        </p:txBody>
      </p:sp>
      <p:pic>
        <p:nvPicPr>
          <p:cNvPr id="6" name="Picture 5">
            <a:extLst>
              <a:ext uri="{FF2B5EF4-FFF2-40B4-BE49-F238E27FC236}">
                <a16:creationId xmlns:a16="http://schemas.microsoft.com/office/drawing/2014/main" id="{1D49F34C-9B58-4D8A-B09A-DC783F0EE81B}"/>
              </a:ext>
            </a:extLst>
          </p:cNvPr>
          <p:cNvPicPr>
            <a:picLocks noChangeAspect="1"/>
          </p:cNvPicPr>
          <p:nvPr/>
        </p:nvPicPr>
        <p:blipFill>
          <a:blip r:embed="rId2"/>
          <a:stretch>
            <a:fillRect/>
          </a:stretch>
        </p:blipFill>
        <p:spPr>
          <a:xfrm>
            <a:off x="340241" y="851482"/>
            <a:ext cx="6898832" cy="5566912"/>
          </a:xfrm>
          <a:prstGeom prst="rect">
            <a:avLst/>
          </a:prstGeom>
        </p:spPr>
      </p:pic>
      <p:pic>
        <p:nvPicPr>
          <p:cNvPr id="7" name="Picture 6">
            <a:extLst>
              <a:ext uri="{FF2B5EF4-FFF2-40B4-BE49-F238E27FC236}">
                <a16:creationId xmlns:a16="http://schemas.microsoft.com/office/drawing/2014/main" id="{B55FDB62-CAAA-4FE7-B24F-888F24FAD033}"/>
              </a:ext>
            </a:extLst>
          </p:cNvPr>
          <p:cNvPicPr>
            <a:picLocks noChangeAspect="1"/>
          </p:cNvPicPr>
          <p:nvPr/>
        </p:nvPicPr>
        <p:blipFill>
          <a:blip r:embed="rId3"/>
          <a:stretch>
            <a:fillRect/>
          </a:stretch>
        </p:blipFill>
        <p:spPr>
          <a:xfrm>
            <a:off x="7584151" y="716312"/>
            <a:ext cx="4201178" cy="4464875"/>
          </a:xfrm>
          <a:prstGeom prst="rect">
            <a:avLst/>
          </a:prstGeom>
        </p:spPr>
      </p:pic>
      <p:pic>
        <p:nvPicPr>
          <p:cNvPr id="4" name="Picture 3">
            <a:extLst>
              <a:ext uri="{FF2B5EF4-FFF2-40B4-BE49-F238E27FC236}">
                <a16:creationId xmlns:a16="http://schemas.microsoft.com/office/drawing/2014/main" id="{15ABE94E-AA93-45BB-89C8-EB5F523E7A92}"/>
              </a:ext>
            </a:extLst>
          </p:cNvPr>
          <p:cNvPicPr>
            <a:picLocks noChangeAspect="1"/>
          </p:cNvPicPr>
          <p:nvPr/>
        </p:nvPicPr>
        <p:blipFill>
          <a:blip r:embed="rId4"/>
          <a:stretch>
            <a:fillRect/>
          </a:stretch>
        </p:blipFill>
        <p:spPr>
          <a:xfrm>
            <a:off x="5574312" y="3634938"/>
            <a:ext cx="4481849" cy="2933879"/>
          </a:xfrm>
          <a:prstGeom prst="rect">
            <a:avLst/>
          </a:prstGeom>
        </p:spPr>
      </p:pic>
      <p:sp>
        <p:nvSpPr>
          <p:cNvPr id="8" name="Rectangle 7">
            <a:extLst>
              <a:ext uri="{FF2B5EF4-FFF2-40B4-BE49-F238E27FC236}">
                <a16:creationId xmlns:a16="http://schemas.microsoft.com/office/drawing/2014/main" id="{2C0D50C2-A7A4-4278-B5B8-3031EF1FCDE4}"/>
              </a:ext>
            </a:extLst>
          </p:cNvPr>
          <p:cNvSpPr/>
          <p:nvPr/>
        </p:nvSpPr>
        <p:spPr>
          <a:xfrm>
            <a:off x="6928680" y="5625769"/>
            <a:ext cx="3211019" cy="461665"/>
          </a:xfrm>
          <a:prstGeom prst="rect">
            <a:avLst/>
          </a:prstGeom>
        </p:spPr>
        <p:txBody>
          <a:bodyPr wrap="square">
            <a:spAutoFit/>
          </a:bodyPr>
          <a:lstStyle/>
          <a:p>
            <a:r>
              <a:rPr lang="en-GB" sz="800" dirty="0">
                <a:solidFill>
                  <a:schemeClr val="bg1"/>
                </a:solidFill>
                <a:hlinkClick r:id="rId5">
                  <a:extLst>
                    <a:ext uri="{A12FA001-AC4F-418D-AE19-62706E023703}">
                      <ahyp:hlinkClr xmlns:ahyp="http://schemas.microsoft.com/office/drawing/2018/hyperlinkcolor" val="tx"/>
                    </a:ext>
                  </a:extLst>
                </a:hlinkClick>
              </a:rPr>
              <a:t>https://www.csescienceeditor.org/article/data-sharing-and-citations-new-author-guidelines-promoting-open-and-fair-data-in-the-earth-space-and-environmental-sciences/</a:t>
            </a:r>
            <a:r>
              <a:rPr lang="en-GB" sz="800" dirty="0">
                <a:solidFill>
                  <a:schemeClr val="bg1"/>
                </a:solidFill>
              </a:rPr>
              <a:t> </a:t>
            </a:r>
          </a:p>
        </p:txBody>
      </p:sp>
      <p:sp>
        <p:nvSpPr>
          <p:cNvPr id="9" name="Rectangle 8">
            <a:extLst>
              <a:ext uri="{FF2B5EF4-FFF2-40B4-BE49-F238E27FC236}">
                <a16:creationId xmlns:a16="http://schemas.microsoft.com/office/drawing/2014/main" id="{ECF89923-9465-4260-83AD-47D713F82315}"/>
              </a:ext>
            </a:extLst>
          </p:cNvPr>
          <p:cNvSpPr/>
          <p:nvPr/>
        </p:nvSpPr>
        <p:spPr>
          <a:xfrm>
            <a:off x="8417629" y="2443962"/>
            <a:ext cx="3101130" cy="553998"/>
          </a:xfrm>
          <a:prstGeom prst="rect">
            <a:avLst/>
          </a:prstGeom>
        </p:spPr>
        <p:txBody>
          <a:bodyPr wrap="square">
            <a:spAutoFit/>
          </a:bodyPr>
          <a:lstStyle/>
          <a:p>
            <a:r>
              <a:rPr lang="en-GB" sz="1000" dirty="0">
                <a:solidFill>
                  <a:schemeClr val="bg1"/>
                </a:solidFill>
                <a:hlinkClick r:id="rId6">
                  <a:extLst>
                    <a:ext uri="{A12FA001-AC4F-418D-AE19-62706E023703}">
                      <ahyp:hlinkClr xmlns:ahyp="http://schemas.microsoft.com/office/drawing/2018/hyperlinkcolor" val="tx"/>
                    </a:ext>
                  </a:extLst>
                </a:hlinkClick>
              </a:rPr>
              <a:t>https://www.scienceeurope.org/wp-content/uploads/2018/01/SE_Guidance_Document_RDMPs.pdf</a:t>
            </a:r>
            <a:r>
              <a:rPr lang="en-GB" sz="1000" dirty="0">
                <a:solidFill>
                  <a:schemeClr val="bg1"/>
                </a:solidFill>
              </a:rPr>
              <a:t> </a:t>
            </a:r>
          </a:p>
        </p:txBody>
      </p:sp>
    </p:spTree>
    <p:extLst>
      <p:ext uri="{BB962C8B-B14F-4D97-AF65-F5344CB8AC3E}">
        <p14:creationId xmlns:p14="http://schemas.microsoft.com/office/powerpoint/2010/main" val="300823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9101-64D4-4265-94B5-775059170868}"/>
              </a:ext>
            </a:extLst>
          </p:cNvPr>
          <p:cNvSpPr>
            <a:spLocks noGrp="1"/>
          </p:cNvSpPr>
          <p:nvPr>
            <p:ph type="title"/>
          </p:nvPr>
        </p:nvSpPr>
        <p:spPr>
          <a:xfrm>
            <a:off x="1141413" y="618518"/>
            <a:ext cx="9905998" cy="874722"/>
          </a:xfrm>
        </p:spPr>
        <p:txBody>
          <a:bodyPr/>
          <a:lstStyle/>
          <a:p>
            <a:r>
              <a:rPr lang="en-AU" dirty="0"/>
              <a:t>Admittedly, data sharing can be </a:t>
            </a:r>
            <a:r>
              <a:rPr lang="en-AU" dirty="0">
                <a:solidFill>
                  <a:srgbClr val="FF0000"/>
                </a:solidFill>
              </a:rPr>
              <a:t>problematic</a:t>
            </a:r>
            <a:endParaRPr lang="en-GB" dirty="0">
              <a:solidFill>
                <a:srgbClr val="FF0000"/>
              </a:solidFill>
            </a:endParaRPr>
          </a:p>
        </p:txBody>
      </p:sp>
      <p:sp>
        <p:nvSpPr>
          <p:cNvPr id="3" name="Content Placeholder 2">
            <a:extLst>
              <a:ext uri="{FF2B5EF4-FFF2-40B4-BE49-F238E27FC236}">
                <a16:creationId xmlns:a16="http://schemas.microsoft.com/office/drawing/2014/main" id="{58189B87-1B94-4584-BB38-520C194E88CD}"/>
              </a:ext>
            </a:extLst>
          </p:cNvPr>
          <p:cNvSpPr>
            <a:spLocks noGrp="1"/>
          </p:cNvSpPr>
          <p:nvPr>
            <p:ph idx="1"/>
          </p:nvPr>
        </p:nvSpPr>
        <p:spPr>
          <a:xfrm>
            <a:off x="1143000" y="1603534"/>
            <a:ext cx="9905999" cy="4814044"/>
          </a:xfrm>
        </p:spPr>
        <p:txBody>
          <a:bodyPr>
            <a:normAutofit lnSpcReduction="10000"/>
          </a:bodyPr>
          <a:lstStyle/>
          <a:p>
            <a:r>
              <a:rPr lang="en-AU" dirty="0"/>
              <a:t>Data privacy; is the data identified or re-identifiable?</a:t>
            </a:r>
          </a:p>
          <a:p>
            <a:r>
              <a:rPr lang="en-AU" dirty="0"/>
              <a:t>Data security during transfer and storage</a:t>
            </a:r>
          </a:p>
          <a:p>
            <a:r>
              <a:rPr lang="en-AU" dirty="0"/>
              <a:t>Data re-use… (By who? For what purpose?)</a:t>
            </a:r>
          </a:p>
          <a:p>
            <a:r>
              <a:rPr lang="en-AU" dirty="0"/>
              <a:t>Collecting data costs money so why should the data be given away?</a:t>
            </a:r>
          </a:p>
          <a:p>
            <a:r>
              <a:rPr lang="en-AU" dirty="0"/>
              <a:t>Data can be monetized. (When should it be? How to assign value?)</a:t>
            </a:r>
          </a:p>
          <a:p>
            <a:r>
              <a:rPr lang="en-AU" dirty="0"/>
              <a:t>Who is the data owner? (Data giver or data collector? What if a consortium?)</a:t>
            </a:r>
          </a:p>
          <a:p>
            <a:r>
              <a:rPr lang="en-AU" dirty="0"/>
              <a:t>What’s the best way to organize the data in a useful way?</a:t>
            </a:r>
          </a:p>
          <a:p>
            <a:r>
              <a:rPr lang="en-AU" dirty="0"/>
              <a:t>Not all data is digital!</a:t>
            </a:r>
          </a:p>
          <a:p>
            <a:r>
              <a:rPr lang="en-AU" dirty="0"/>
              <a:t>Data Management Plans can be difficult/lengthy to write</a:t>
            </a:r>
          </a:p>
          <a:p>
            <a:endParaRPr lang="en-GB" dirty="0"/>
          </a:p>
        </p:txBody>
      </p:sp>
    </p:spTree>
    <p:extLst>
      <p:ext uri="{BB962C8B-B14F-4D97-AF65-F5344CB8AC3E}">
        <p14:creationId xmlns:p14="http://schemas.microsoft.com/office/powerpoint/2010/main" val="302049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A4663E-545C-4DD2-BEF4-46D25F49FB89}"/>
              </a:ext>
            </a:extLst>
          </p:cNvPr>
          <p:cNvPicPr>
            <a:picLocks noChangeAspect="1"/>
          </p:cNvPicPr>
          <p:nvPr/>
        </p:nvPicPr>
        <p:blipFill>
          <a:blip r:embed="rId2"/>
          <a:stretch>
            <a:fillRect/>
          </a:stretch>
        </p:blipFill>
        <p:spPr>
          <a:xfrm>
            <a:off x="1569913" y="285226"/>
            <a:ext cx="9218329" cy="6402958"/>
          </a:xfrm>
          <a:prstGeom prst="rect">
            <a:avLst/>
          </a:prstGeom>
        </p:spPr>
      </p:pic>
    </p:spTree>
    <p:extLst>
      <p:ext uri="{BB962C8B-B14F-4D97-AF65-F5344CB8AC3E}">
        <p14:creationId xmlns:p14="http://schemas.microsoft.com/office/powerpoint/2010/main" val="285669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3DD47-56CF-4C25-A53F-EE0B2B45073C}"/>
              </a:ext>
            </a:extLst>
          </p:cNvPr>
          <p:cNvPicPr>
            <a:picLocks noChangeAspect="1"/>
          </p:cNvPicPr>
          <p:nvPr/>
        </p:nvPicPr>
        <p:blipFill>
          <a:blip r:embed="rId2"/>
          <a:stretch>
            <a:fillRect/>
          </a:stretch>
        </p:blipFill>
        <p:spPr>
          <a:xfrm>
            <a:off x="1912779" y="574821"/>
            <a:ext cx="8366441" cy="4886412"/>
          </a:xfrm>
          <a:prstGeom prst="rect">
            <a:avLst/>
          </a:prstGeom>
        </p:spPr>
      </p:pic>
      <p:sp>
        <p:nvSpPr>
          <p:cNvPr id="6" name="Rectangle 5">
            <a:extLst>
              <a:ext uri="{FF2B5EF4-FFF2-40B4-BE49-F238E27FC236}">
                <a16:creationId xmlns:a16="http://schemas.microsoft.com/office/drawing/2014/main" id="{2952B0E5-E2FE-4359-8EF6-C9CB8FB2F8FA}"/>
              </a:ext>
            </a:extLst>
          </p:cNvPr>
          <p:cNvSpPr/>
          <p:nvPr/>
        </p:nvSpPr>
        <p:spPr>
          <a:xfrm>
            <a:off x="1847452" y="5913847"/>
            <a:ext cx="7180299" cy="646331"/>
          </a:xfrm>
          <a:prstGeom prst="rect">
            <a:avLst/>
          </a:prstGeom>
        </p:spPr>
        <p:txBody>
          <a:bodyPr wrap="none">
            <a:spAutoFit/>
          </a:bodyPr>
          <a:lstStyle/>
          <a:p>
            <a:r>
              <a:rPr lang="fr-FR" dirty="0"/>
              <a:t>Gabrielle Émilie Le Tonnelier de Breteuil, Marquise du Châtelet; 1706-1749</a:t>
            </a:r>
          </a:p>
          <a:p>
            <a:r>
              <a:rPr lang="fr-FR" dirty="0"/>
              <a:t>French physicist and mathematician</a:t>
            </a:r>
            <a:endParaRPr lang="en-GB" dirty="0"/>
          </a:p>
        </p:txBody>
      </p:sp>
    </p:spTree>
    <p:extLst>
      <p:ext uri="{BB962C8B-B14F-4D97-AF65-F5344CB8AC3E}">
        <p14:creationId xmlns:p14="http://schemas.microsoft.com/office/powerpoint/2010/main" val="287807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9C3C-FCCD-4C27-9206-9DFF503A840D}"/>
              </a:ext>
            </a:extLst>
          </p:cNvPr>
          <p:cNvSpPr>
            <a:spLocks noGrp="1"/>
          </p:cNvSpPr>
          <p:nvPr>
            <p:ph type="title"/>
          </p:nvPr>
        </p:nvSpPr>
        <p:spPr/>
        <p:txBody>
          <a:bodyPr/>
          <a:lstStyle/>
          <a:p>
            <a:r>
              <a:rPr lang="en-AU" dirty="0">
                <a:solidFill>
                  <a:srgbClr val="FFFF00"/>
                </a:solidFill>
              </a:rPr>
              <a:t>Documenting &amp; disclosing data sharing (scope, limits):</a:t>
            </a:r>
            <a:r>
              <a:rPr lang="en-AU" dirty="0"/>
              <a:t> HOW?</a:t>
            </a:r>
            <a:endParaRPr lang="en-GB" dirty="0"/>
          </a:p>
        </p:txBody>
      </p:sp>
      <p:sp>
        <p:nvSpPr>
          <p:cNvPr id="3" name="Content Placeholder 2">
            <a:extLst>
              <a:ext uri="{FF2B5EF4-FFF2-40B4-BE49-F238E27FC236}">
                <a16:creationId xmlns:a16="http://schemas.microsoft.com/office/drawing/2014/main" id="{A9FE7051-A273-4300-A083-BABD491BE1E2}"/>
              </a:ext>
            </a:extLst>
          </p:cNvPr>
          <p:cNvSpPr>
            <a:spLocks noGrp="1"/>
          </p:cNvSpPr>
          <p:nvPr>
            <p:ph idx="1"/>
          </p:nvPr>
        </p:nvSpPr>
        <p:spPr/>
        <p:txBody>
          <a:bodyPr>
            <a:normAutofit/>
          </a:bodyPr>
          <a:lstStyle/>
          <a:p>
            <a:r>
              <a:rPr lang="en-AU" sz="3200" dirty="0"/>
              <a:t>Data Management Plan</a:t>
            </a:r>
          </a:p>
          <a:p>
            <a:r>
              <a:rPr lang="en-AU" sz="3200" dirty="0"/>
              <a:t>Informed consent form</a:t>
            </a:r>
          </a:p>
          <a:p>
            <a:r>
              <a:rPr lang="en-AU" sz="3200" dirty="0"/>
              <a:t>Data use agreement</a:t>
            </a:r>
          </a:p>
          <a:p>
            <a:r>
              <a:rPr lang="en-AU" sz="3200" dirty="0"/>
              <a:t>Terms of Use</a:t>
            </a:r>
          </a:p>
          <a:p>
            <a:r>
              <a:rPr lang="en-AU" sz="3200" dirty="0"/>
              <a:t>Other contracts</a:t>
            </a:r>
            <a:endParaRPr lang="en-GB" sz="3200" dirty="0"/>
          </a:p>
        </p:txBody>
      </p:sp>
      <p:pic>
        <p:nvPicPr>
          <p:cNvPr id="5" name="Picture 4">
            <a:extLst>
              <a:ext uri="{FF2B5EF4-FFF2-40B4-BE49-F238E27FC236}">
                <a16:creationId xmlns:a16="http://schemas.microsoft.com/office/drawing/2014/main" id="{1C5E4F9A-B78D-4FB4-9E13-D1C65F0BBABC}"/>
              </a:ext>
            </a:extLst>
          </p:cNvPr>
          <p:cNvPicPr>
            <a:picLocks noChangeAspect="1"/>
          </p:cNvPicPr>
          <p:nvPr/>
        </p:nvPicPr>
        <p:blipFill>
          <a:blip r:embed="rId2"/>
          <a:stretch>
            <a:fillRect/>
          </a:stretch>
        </p:blipFill>
        <p:spPr>
          <a:xfrm>
            <a:off x="7147419" y="2751589"/>
            <a:ext cx="3562525" cy="2671894"/>
          </a:xfrm>
          <a:prstGeom prst="rect">
            <a:avLst/>
          </a:prstGeom>
        </p:spPr>
      </p:pic>
    </p:spTree>
    <p:extLst>
      <p:ext uri="{BB962C8B-B14F-4D97-AF65-F5344CB8AC3E}">
        <p14:creationId xmlns:p14="http://schemas.microsoft.com/office/powerpoint/2010/main" val="119570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A4F8-4F7B-467D-9190-D1A2BF9694B6}"/>
              </a:ext>
            </a:extLst>
          </p:cNvPr>
          <p:cNvSpPr>
            <a:spLocks noGrp="1"/>
          </p:cNvSpPr>
          <p:nvPr>
            <p:ph type="title"/>
          </p:nvPr>
        </p:nvSpPr>
        <p:spPr>
          <a:xfrm>
            <a:off x="1143001" y="291348"/>
            <a:ext cx="9905998" cy="992168"/>
          </a:xfrm>
        </p:spPr>
        <p:txBody>
          <a:bodyPr/>
          <a:lstStyle/>
          <a:p>
            <a:r>
              <a:rPr lang="en-AU" dirty="0"/>
              <a:t>When to think about data sharing? </a:t>
            </a:r>
            <a:r>
              <a:rPr lang="en-AU" dirty="0">
                <a:solidFill>
                  <a:srgbClr val="FFFF00"/>
                </a:solidFill>
              </a:rPr>
              <a:t>early</a:t>
            </a:r>
            <a:endParaRPr lang="en-GB" dirty="0">
              <a:solidFill>
                <a:srgbClr val="FFFF00"/>
              </a:solidFill>
            </a:endParaRPr>
          </a:p>
        </p:txBody>
      </p:sp>
      <p:sp>
        <p:nvSpPr>
          <p:cNvPr id="3" name="Content Placeholder 2">
            <a:extLst>
              <a:ext uri="{FF2B5EF4-FFF2-40B4-BE49-F238E27FC236}">
                <a16:creationId xmlns:a16="http://schemas.microsoft.com/office/drawing/2014/main" id="{E0507EEE-246B-4AD1-995C-46C3A5FD51FC}"/>
              </a:ext>
            </a:extLst>
          </p:cNvPr>
          <p:cNvSpPr>
            <a:spLocks noGrp="1"/>
          </p:cNvSpPr>
          <p:nvPr>
            <p:ph idx="1"/>
          </p:nvPr>
        </p:nvSpPr>
        <p:spPr>
          <a:xfrm>
            <a:off x="1065911" y="1283516"/>
            <a:ext cx="10313289" cy="5352176"/>
          </a:xfrm>
        </p:spPr>
        <p:txBody>
          <a:bodyPr>
            <a:normAutofit lnSpcReduction="10000"/>
          </a:bodyPr>
          <a:lstStyle/>
          <a:p>
            <a:r>
              <a:rPr lang="en-AU" dirty="0"/>
              <a:t>Creating the </a:t>
            </a:r>
            <a:r>
              <a:rPr lang="en-AU" dirty="0">
                <a:solidFill>
                  <a:srgbClr val="FFFF00"/>
                </a:solidFill>
              </a:rPr>
              <a:t>informed consent form</a:t>
            </a:r>
            <a:r>
              <a:rPr lang="en-AU" dirty="0"/>
              <a:t>, e.g., </a:t>
            </a:r>
          </a:p>
          <a:p>
            <a:pPr lvl="1"/>
            <a:r>
              <a:rPr lang="en-AU" dirty="0"/>
              <a:t>Note the </a:t>
            </a:r>
            <a:r>
              <a:rPr lang="en-AU" u="sng" dirty="0"/>
              <a:t>types</a:t>
            </a:r>
            <a:r>
              <a:rPr lang="en-AU" dirty="0"/>
              <a:t> of data to be collected</a:t>
            </a:r>
          </a:p>
          <a:p>
            <a:pPr lvl="1"/>
            <a:r>
              <a:rPr lang="en-AU" dirty="0"/>
              <a:t>Note </a:t>
            </a:r>
            <a:r>
              <a:rPr lang="en-AU" u="sng" dirty="0"/>
              <a:t>how</a:t>
            </a:r>
            <a:r>
              <a:rPr lang="en-AU" dirty="0"/>
              <a:t> the data will be labelled/identified (is it anonymous, anonymized, coded?)</a:t>
            </a:r>
          </a:p>
          <a:p>
            <a:pPr lvl="1"/>
            <a:r>
              <a:rPr lang="en-AU" dirty="0"/>
              <a:t>Note </a:t>
            </a:r>
            <a:r>
              <a:rPr lang="en-AU" u="sng" dirty="0"/>
              <a:t>who</a:t>
            </a:r>
            <a:r>
              <a:rPr lang="en-AU" dirty="0"/>
              <a:t> has access to the data/who are you sharing it with?</a:t>
            </a:r>
          </a:p>
          <a:p>
            <a:endParaRPr lang="en-AU" dirty="0"/>
          </a:p>
          <a:p>
            <a:r>
              <a:rPr lang="en-AU" dirty="0"/>
              <a:t>Creating the </a:t>
            </a:r>
            <a:r>
              <a:rPr lang="en-AU" dirty="0">
                <a:solidFill>
                  <a:srgbClr val="FFFF00"/>
                </a:solidFill>
              </a:rPr>
              <a:t>Data Management Plan</a:t>
            </a:r>
            <a:endParaRPr lang="en-GB" dirty="0">
              <a:solidFill>
                <a:srgbClr val="FFFF00"/>
              </a:solidFill>
            </a:endParaRPr>
          </a:p>
          <a:p>
            <a:pPr lvl="1"/>
            <a:r>
              <a:rPr lang="en-AU" dirty="0"/>
              <a:t>Templates </a:t>
            </a:r>
            <a:r>
              <a:rPr lang="en-AU" dirty="0">
                <a:hlinkClick r:id="rId2"/>
              </a:rPr>
              <a:t>https://library.stanford.edu/research/data-management-services/data-management-plans</a:t>
            </a:r>
            <a:r>
              <a:rPr lang="en-AU" dirty="0"/>
              <a:t> ; also see page 42 of </a:t>
            </a:r>
            <a:r>
              <a:rPr lang="en-AU" dirty="0">
                <a:hlinkClick r:id="rId3"/>
              </a:rPr>
              <a:t>https://www.scienceeurope.org/wp-content/uploads/2018/01/SE_Guidance_Document_RDMPs.pdf</a:t>
            </a:r>
            <a:r>
              <a:rPr lang="en-AU" dirty="0"/>
              <a:t> </a:t>
            </a:r>
          </a:p>
          <a:p>
            <a:pPr lvl="1"/>
            <a:r>
              <a:rPr lang="en-AU" dirty="0"/>
              <a:t>The DMP is where you justify sharing/not sharing your data.</a:t>
            </a:r>
          </a:p>
          <a:p>
            <a:pPr lvl="1"/>
            <a:r>
              <a:rPr lang="en-AU" dirty="0"/>
              <a:t>The DMP </a:t>
            </a:r>
            <a:r>
              <a:rPr lang="en-US" dirty="0"/>
              <a:t>describes the data you plan to collect/generate during your research project, how you will manage, describe, analyze, and store that data, and what mechanisms you will use to save/store your data.</a:t>
            </a:r>
            <a:endParaRPr lang="en-AU" dirty="0"/>
          </a:p>
        </p:txBody>
      </p:sp>
    </p:spTree>
    <p:extLst>
      <p:ext uri="{BB962C8B-B14F-4D97-AF65-F5344CB8AC3E}">
        <p14:creationId xmlns:p14="http://schemas.microsoft.com/office/powerpoint/2010/main" val="1713760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1128</TotalTime>
  <Words>1694</Words>
  <Application>Microsoft Office PowerPoint</Application>
  <PresentationFormat>Widescreen</PresentationFormat>
  <Paragraphs>145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Tw Cen MT</vt:lpstr>
      <vt:lpstr>Circuit</vt:lpstr>
      <vt:lpstr>Fears and thrills of data sharing</vt:lpstr>
      <vt:lpstr>Anonymous,  voluntary, e-poll</vt:lpstr>
      <vt:lpstr>Stipulations</vt:lpstr>
      <vt:lpstr>The call to share is growing</vt:lpstr>
      <vt:lpstr>Admittedly, data sharing can be problematic</vt:lpstr>
      <vt:lpstr>PowerPoint Presentation</vt:lpstr>
      <vt:lpstr>PowerPoint Presentation</vt:lpstr>
      <vt:lpstr>Documenting &amp; disclosing data sharing (scope, limits): HOW?</vt:lpstr>
      <vt:lpstr>When to think about data sharing? early</vt:lpstr>
      <vt:lpstr>PowerPoint Presentation</vt:lpstr>
      <vt:lpstr>Personal genome project (PGP): Open Consent</vt:lpstr>
      <vt:lpstr>More common: Informed consent</vt:lpstr>
      <vt:lpstr>State your intentions in the consent form</vt:lpstr>
      <vt:lpstr>PowerPoint Presentation</vt:lpstr>
      <vt:lpstr>Sharing without consent can be tricky</vt:lpstr>
      <vt:lpstr>Royalties, commercial potential, and the research participant</vt:lpstr>
      <vt:lpstr>Data &amp; tissue ownership and the research participant</vt:lpstr>
      <vt:lpstr>De-identifying data prior to sharing it</vt:lpstr>
      <vt:lpstr>Data sharing: the up-side</vt:lpstr>
      <vt:lpstr>PowerPoint Presentation</vt:lpstr>
      <vt:lpstr>PowerPoint Presentation</vt:lpstr>
      <vt:lpstr>PowerPoint Presentation</vt:lpstr>
      <vt:lpstr>PowerPoint Presentation</vt:lpstr>
      <vt:lpstr>Could sharing facilitate academic HIRING,  promotion, and tenure? yes</vt:lpstr>
      <vt:lpstr>Could sharing facilitate academic HIRING,  promotion, and tenure? yes</vt:lpstr>
      <vt:lpstr>Could sharing facilitate academic HIRING,  promotion, and tenure? yes</vt:lpstr>
      <vt:lpstr>I.P./Commercial/sensitive interests</vt:lpstr>
      <vt:lpstr>Looking for a place to store your data for sharing? </vt:lpstr>
      <vt:lpstr>Looking for a place to store your data for sharing? Data journals</vt:lpstr>
      <vt:lpstr>PowerPoint Presentation</vt:lpstr>
      <vt:lpstr>Great resource about data processing/sharing, including genomics</vt:lpstr>
      <vt:lpstr>For more info about lari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Fears and thrills of data sharing</dc:title>
  <dc:creator>Katrina Bramstedt</dc:creator>
  <cp:lastModifiedBy>Katrina Bramstedt</cp:lastModifiedBy>
  <cp:revision>74</cp:revision>
  <dcterms:created xsi:type="dcterms:W3CDTF">2018-11-08T11:33:52Z</dcterms:created>
  <dcterms:modified xsi:type="dcterms:W3CDTF">2018-11-13T15:18:48Z</dcterms:modified>
</cp:coreProperties>
</file>