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7" r:id="rId1"/>
  </p:sldMasterIdLst>
  <p:notesMasterIdLst>
    <p:notesMasterId r:id="rId43"/>
  </p:notesMasterIdLst>
  <p:sldIdLst>
    <p:sldId id="257" r:id="rId2"/>
    <p:sldId id="301" r:id="rId3"/>
    <p:sldId id="300" r:id="rId4"/>
    <p:sldId id="278" r:id="rId5"/>
    <p:sldId id="258" r:id="rId6"/>
    <p:sldId id="302" r:id="rId7"/>
    <p:sldId id="303" r:id="rId8"/>
    <p:sldId id="279" r:id="rId9"/>
    <p:sldId id="277" r:id="rId10"/>
    <p:sldId id="259" r:id="rId11"/>
    <p:sldId id="260" r:id="rId12"/>
    <p:sldId id="261" r:id="rId13"/>
    <p:sldId id="283" r:id="rId14"/>
    <p:sldId id="292" r:id="rId15"/>
    <p:sldId id="262" r:id="rId16"/>
    <p:sldId id="263" r:id="rId17"/>
    <p:sldId id="264" r:id="rId18"/>
    <p:sldId id="293" r:id="rId19"/>
    <p:sldId id="304" r:id="rId20"/>
    <p:sldId id="294" r:id="rId21"/>
    <p:sldId id="280" r:id="rId22"/>
    <p:sldId id="281" r:id="rId23"/>
    <p:sldId id="282" r:id="rId24"/>
    <p:sldId id="266" r:id="rId25"/>
    <p:sldId id="268" r:id="rId26"/>
    <p:sldId id="269" r:id="rId27"/>
    <p:sldId id="295" r:id="rId28"/>
    <p:sldId id="296" r:id="rId29"/>
    <p:sldId id="297" r:id="rId30"/>
    <p:sldId id="298" r:id="rId31"/>
    <p:sldId id="270" r:id="rId32"/>
    <p:sldId id="299" r:id="rId33"/>
    <p:sldId id="272" r:id="rId34"/>
    <p:sldId id="286" r:id="rId35"/>
    <p:sldId id="287" r:id="rId36"/>
    <p:sldId id="284" r:id="rId37"/>
    <p:sldId id="285" r:id="rId38"/>
    <p:sldId id="265" r:id="rId39"/>
    <p:sldId id="289" r:id="rId40"/>
    <p:sldId id="290" r:id="rId41"/>
    <p:sldId id="291" r:id="rId4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3AAD20-4E3F-134F-BF71-B030584A5027}">
          <p14:sldIdLst>
            <p14:sldId id="257"/>
            <p14:sldId id="301"/>
            <p14:sldId id="300"/>
            <p14:sldId id="278"/>
            <p14:sldId id="258"/>
            <p14:sldId id="302"/>
            <p14:sldId id="303"/>
            <p14:sldId id="279"/>
            <p14:sldId id="277"/>
            <p14:sldId id="259"/>
            <p14:sldId id="260"/>
            <p14:sldId id="261"/>
            <p14:sldId id="283"/>
            <p14:sldId id="292"/>
            <p14:sldId id="262"/>
            <p14:sldId id="263"/>
            <p14:sldId id="264"/>
            <p14:sldId id="293"/>
            <p14:sldId id="304"/>
            <p14:sldId id="294"/>
            <p14:sldId id="280"/>
            <p14:sldId id="281"/>
            <p14:sldId id="282"/>
            <p14:sldId id="266"/>
            <p14:sldId id="268"/>
            <p14:sldId id="269"/>
            <p14:sldId id="295"/>
            <p14:sldId id="296"/>
            <p14:sldId id="297"/>
            <p14:sldId id="298"/>
            <p14:sldId id="270"/>
            <p14:sldId id="299"/>
            <p14:sldId id="272"/>
            <p14:sldId id="286"/>
          </p14:sldIdLst>
        </p14:section>
        <p14:section name="Additional content" id="{F00996CF-8BA0-4C43-A6FE-0C1EBCB5464C}">
          <p14:sldIdLst>
            <p14:sldId id="287"/>
            <p14:sldId id="284"/>
            <p14:sldId id="285"/>
            <p14:sldId id="265"/>
            <p14:sldId id="289"/>
            <p14:sldId id="290"/>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5714"/>
  </p:normalViewPr>
  <p:slideViewPr>
    <p:cSldViewPr snapToGrid="0">
      <p:cViewPr varScale="1">
        <p:scale>
          <a:sx n="48" d="100"/>
          <a:sy n="48" d="100"/>
        </p:scale>
        <p:origin x="1554" y="54"/>
      </p:cViewPr>
      <p:guideLst/>
    </p:cSldViewPr>
  </p:slideViewPr>
  <p:notesTextViewPr>
    <p:cViewPr>
      <p:scale>
        <a:sx n="1" d="1"/>
        <a:sy n="1" d="1"/>
      </p:scale>
      <p:origin x="0" y="0"/>
    </p:cViewPr>
  </p:notesTextViewPr>
  <p:notesViewPr>
    <p:cSldViewPr snapToGrid="0">
      <p:cViewPr varScale="1">
        <p:scale>
          <a:sx n="129" d="100"/>
          <a:sy n="129" d="100"/>
        </p:scale>
        <p:origin x="27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3C37F24-2125-6C4C-BB43-FFC12A6E135D}" type="slidenum">
              <a:rPr lang="en-US" smtClean="0"/>
              <a:t>‹#›</a:t>
            </a:fld>
            <a:endParaRPr lang="en-US"/>
          </a:p>
        </p:txBody>
      </p:sp>
      <p:sp>
        <p:nvSpPr>
          <p:cNvPr id="9" name="Slide Image Placeholder 8">
            <a:extLst>
              <a:ext uri="{FF2B5EF4-FFF2-40B4-BE49-F238E27FC236}">
                <a16:creationId xmlns:a16="http://schemas.microsoft.com/office/drawing/2014/main" id="{D1858269-8187-D9C2-9D6C-F303BD0108E8}"/>
              </a:ext>
            </a:extLst>
          </p:cNvPr>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10" name="Notes Placeholder 9">
            <a:extLst>
              <a:ext uri="{FF2B5EF4-FFF2-40B4-BE49-F238E27FC236}">
                <a16:creationId xmlns:a16="http://schemas.microsoft.com/office/drawing/2014/main" id="{5DF3203B-69BD-0253-EBB4-4594B652E9BE}"/>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0916037"/>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baseline="0">
        <a:solidFill>
          <a:schemeClr val="tx1"/>
        </a:solidFill>
        <a:latin typeface="+mj-lt"/>
        <a:ea typeface="+mn-ea"/>
        <a:cs typeface="+mn-cs"/>
      </a:defRPr>
    </a:lvl1pPr>
    <a:lvl2pPr marL="457200" algn="l" defTabSz="914400" rtl="0" eaLnBrk="1" latinLnBrk="0" hangingPunct="1">
      <a:defRPr sz="1400" kern="1200" baseline="0">
        <a:solidFill>
          <a:schemeClr val="tx1"/>
        </a:solidFill>
        <a:latin typeface="+mj-lt"/>
        <a:ea typeface="+mn-ea"/>
        <a:cs typeface="+mn-cs"/>
      </a:defRPr>
    </a:lvl2pPr>
    <a:lvl3pPr marL="914400" algn="l" defTabSz="914400" rtl="0" eaLnBrk="1" latinLnBrk="0" hangingPunct="1">
      <a:defRPr sz="1400" kern="1200" baseline="0">
        <a:solidFill>
          <a:schemeClr val="tx1"/>
        </a:solidFill>
        <a:latin typeface="+mj-lt"/>
        <a:ea typeface="+mn-ea"/>
        <a:cs typeface="+mn-cs"/>
      </a:defRPr>
    </a:lvl3pPr>
    <a:lvl4pPr marL="1371600" algn="l" defTabSz="914400" rtl="0" eaLnBrk="1" latinLnBrk="0" hangingPunct="1">
      <a:defRPr sz="1400" kern="1200" baseline="0">
        <a:solidFill>
          <a:schemeClr val="tx1"/>
        </a:solidFill>
        <a:latin typeface="+mj-lt"/>
        <a:ea typeface="+mn-ea"/>
        <a:cs typeface="+mn-cs"/>
      </a:defRPr>
    </a:lvl4pPr>
    <a:lvl5pPr marL="1828800" algn="l" defTabSz="914400" rtl="0" eaLnBrk="1" latinLnBrk="0" hangingPunct="1">
      <a:defRPr sz="1400" kern="1200" baseline="0">
        <a:solidFill>
          <a:schemeClr val="tx1"/>
        </a:solidFill>
        <a:latin typeface="+mj-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8113" y="150813"/>
            <a:ext cx="3786187" cy="2130425"/>
          </a:xfrm>
          <a:prstGeom prst="rect">
            <a:avLst/>
          </a:prstGeom>
        </p:spPr>
      </p:sp>
      <p:sp>
        <p:nvSpPr>
          <p:cNvPr id="3" name="Notes Placeholder 2"/>
          <p:cNvSpPr>
            <a:spLocks noGrp="1"/>
          </p:cNvSpPr>
          <p:nvPr>
            <p:ph type="body" idx="1"/>
          </p:nvPr>
        </p:nvSpPr>
        <p:spPr>
          <a:xfrm>
            <a:off x="913606" y="2405889"/>
            <a:ext cx="7315200" cy="3547649"/>
          </a:xfrm>
          <a:prstGeom prst="rect">
            <a:avLst/>
          </a:prstGeom>
        </p:spPr>
        <p:txBody>
          <a:bodyPr/>
          <a:lstStyle/>
          <a:p>
            <a:r>
              <a:rPr lang="en-US" dirty="0"/>
              <a:t>For the occasional librarian-coder--those who know more than the basics, but for whom coding is not a primary/daily task--trying to remember specific syntax or commands often creates enough inertia to prevent us from tackling projects or using coding in ways that could improve our work or help our patrons. Can AI coding tools, like ChatGPT and GitHub’s Copilot, lower the bar enough to make such projects worthwhile and successful...at least occasionally? </a:t>
            </a:r>
          </a:p>
          <a:p>
            <a:endParaRPr lang="en-US" dirty="0"/>
          </a:p>
          <a:p>
            <a:r>
              <a:rPr lang="en-US" dirty="0"/>
              <a:t>I’m going to present some of the ways I've used these tools to augment my less-than-professional coding skills in devising solutions to practical work challenges, like creating simple workflow improvements, building custom tools, collecting and parsing datasets for patrons, and enhancing data collections I’ve purchased for the library. Along the way, I’ll discuss opportunities, challenges, and some things I've learned by working with these tools.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to properly set expectations, you should know that none of the examples in my presentation are particularly original or clever, but that’s part of my point. I wanted to see if AI tools could help me to expand my skillset as a subject specialist librarian in supporting researchers and building collections.</a:t>
            </a:r>
          </a:p>
        </p:txBody>
      </p:sp>
      <p:sp>
        <p:nvSpPr>
          <p:cNvPr id="4" name="Slide Number Placeholder 3"/>
          <p:cNvSpPr>
            <a:spLocks noGrp="1"/>
          </p:cNvSpPr>
          <p:nvPr>
            <p:ph type="sldNum" sz="quarter" idx="5"/>
          </p:nvPr>
        </p:nvSpPr>
        <p:spPr/>
        <p:txBody>
          <a:bodyPr/>
          <a:lstStyle/>
          <a:p>
            <a:fld id="{18BDFEC3-8487-43E8-A154-7C12CBC1FFF2}" type="slidenum">
              <a:rPr lang="en-US" smtClean="0"/>
              <a:t>1</a:t>
            </a:fld>
            <a:endParaRPr lang="en-US"/>
          </a:p>
        </p:txBody>
      </p:sp>
    </p:spTree>
    <p:extLst>
      <p:ext uri="{BB962C8B-B14F-4D97-AF65-F5344CB8AC3E}">
        <p14:creationId xmlns:p14="http://schemas.microsoft.com/office/powerpoint/2010/main" val="4243058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211138"/>
            <a:ext cx="4114800" cy="2314575"/>
          </a:xfrm>
          <a:prstGeom prst="rect">
            <a:avLst/>
          </a:prstGeom>
        </p:spPr>
      </p:sp>
      <p:sp>
        <p:nvSpPr>
          <p:cNvPr id="3" name="Notes Placeholder 2"/>
          <p:cNvSpPr>
            <a:spLocks noGrp="1"/>
          </p:cNvSpPr>
          <p:nvPr>
            <p:ph type="body" idx="1"/>
          </p:nvPr>
        </p:nvSpPr>
        <p:spPr>
          <a:xfrm>
            <a:off x="914400" y="2694124"/>
            <a:ext cx="7315200" cy="3952737"/>
          </a:xfrm>
          <a:prstGeom prst="rect">
            <a:avLst/>
          </a:prstGeom>
        </p:spPr>
        <p:txBody>
          <a:bodyPr/>
          <a:lstStyle/>
          <a:p>
            <a:pPr lvl="0"/>
            <a:r>
              <a:rPr lang="en-US" b="1" dirty="0"/>
              <a:t>Opportunities</a:t>
            </a:r>
          </a:p>
          <a:p>
            <a:pPr marL="285750" lvl="0" indent="-285750">
              <a:buFont typeface="Arial" panose="020B0604020202020204" pitchFamily="34" charset="0"/>
              <a:buChar char="•"/>
            </a:pPr>
            <a:r>
              <a:rPr lang="en-US" dirty="0"/>
              <a:t>Simple, I know, but in a couple of minutes I created a solution that has improved my workflow as a subject selector. </a:t>
            </a:r>
          </a:p>
          <a:p>
            <a:pPr marL="285750" lvl="0" indent="-285750">
              <a:buFont typeface="Arial" panose="020B0604020202020204" pitchFamily="34" charset="0"/>
              <a:buChar char="•"/>
            </a:pPr>
            <a:r>
              <a:rPr lang="en-US" dirty="0"/>
              <a:t>One nice thing about developing your own bookmarklets is that most websites are amenable to modification / customization. It's basically a custom add-on for my browser. </a:t>
            </a:r>
          </a:p>
          <a:p>
            <a:pPr marL="285750" lvl="0" indent="-285750">
              <a:buFont typeface="Arial" panose="020B0604020202020204" pitchFamily="34" charset="0"/>
              <a:buChar char="•"/>
            </a:pPr>
            <a:r>
              <a:rPr lang="en-US" dirty="0"/>
              <a:t>Bookmarklets are quick to implement and generally low stakes, because they’re only performing actions on the website after it’s served to you. So if your first attempt messes something up, you can just refresh the page.</a:t>
            </a:r>
          </a:p>
          <a:p>
            <a:pPr lvl="0"/>
            <a:r>
              <a:rPr lang="en-US" b="1" dirty="0"/>
              <a:t>Challenges</a:t>
            </a:r>
          </a:p>
          <a:p>
            <a:pPr marL="285750" lvl="0" indent="-285750">
              <a:buFont typeface="Arial" panose="020B0604020202020204" pitchFamily="34" charset="0"/>
              <a:buChar char="•"/>
            </a:pPr>
            <a:r>
              <a:rPr lang="en-US" dirty="0"/>
              <a:t>You need to understand enough HTML and </a:t>
            </a:r>
            <a:r>
              <a:rPr lang="en-US" dirty="0" err="1"/>
              <a:t>Javascript</a:t>
            </a:r>
            <a:r>
              <a:rPr lang="en-US" dirty="0"/>
              <a:t> to have a sense for what can be done and what part of the HTML to modify. </a:t>
            </a:r>
          </a:p>
          <a:p>
            <a:pPr marL="285750" lvl="0" indent="-285750">
              <a:buFont typeface="Arial" panose="020B0604020202020204" pitchFamily="34" charset="0"/>
              <a:buChar char="•"/>
            </a:pPr>
            <a:r>
              <a:rPr lang="en-US" dirty="0"/>
              <a:t>Just like all coding, the specificity and clarity of your instructions matter. On my f</a:t>
            </a:r>
            <a:r>
              <a:rPr dirty="0"/>
              <a:t>irst attempt </a:t>
            </a:r>
            <a:r>
              <a:rPr lang="en-US" dirty="0"/>
              <a:t>with the</a:t>
            </a:r>
            <a:r>
              <a:rPr dirty="0"/>
              <a:t> catalog search</a:t>
            </a:r>
            <a:r>
              <a:rPr lang="en-US" dirty="0"/>
              <a:t> bookmarklet, I asked for code to copy the text and paste directly into the URL bar, but ChatGPT</a:t>
            </a:r>
            <a:r>
              <a:rPr dirty="0"/>
              <a:t> said </a:t>
            </a:r>
            <a:r>
              <a:rPr lang="en-US" dirty="0"/>
              <a:t>that </a:t>
            </a:r>
            <a:r>
              <a:rPr dirty="0"/>
              <a:t>browser security</a:t>
            </a:r>
            <a:r>
              <a:rPr lang="en-US" dirty="0"/>
              <a:t> wouldn't allow that. So, it told me I could manually paste the copied text (which would defeat the purpose)</a:t>
            </a:r>
            <a:r>
              <a:rPr dirty="0"/>
              <a:t>. But</a:t>
            </a:r>
            <a:r>
              <a:rPr lang="en-US" dirty="0"/>
              <a:t> then I</a:t>
            </a:r>
            <a:r>
              <a:rPr dirty="0"/>
              <a:t> asked if </a:t>
            </a:r>
            <a:r>
              <a:rPr lang="en-US" dirty="0"/>
              <a:t>it was </a:t>
            </a:r>
            <a:r>
              <a:rPr dirty="0"/>
              <a:t>possible </a:t>
            </a:r>
            <a:r>
              <a:rPr lang="en-US" dirty="0"/>
              <a:t>to paste the highlighted</a:t>
            </a:r>
            <a:r>
              <a:rPr dirty="0"/>
              <a:t> text</a:t>
            </a:r>
            <a:r>
              <a:rPr lang="en-US" dirty="0"/>
              <a:t> instead</a:t>
            </a:r>
            <a:r>
              <a:rPr dirty="0"/>
              <a:t> as a URL parameter </a:t>
            </a:r>
            <a:r>
              <a:rPr lang="en-US" dirty="0"/>
              <a:t>in a catalog search query </a:t>
            </a:r>
            <a:r>
              <a:rPr dirty="0"/>
              <a:t>and that worked. </a:t>
            </a:r>
            <a:r>
              <a:rPr lang="en-US" dirty="0"/>
              <a:t>Giving it </a:t>
            </a:r>
            <a:r>
              <a:rPr dirty="0"/>
              <a:t>the </a:t>
            </a:r>
            <a:r>
              <a:rPr lang="en-US" dirty="0"/>
              <a:t>actual </a:t>
            </a:r>
            <a:r>
              <a:rPr dirty="0"/>
              <a:t>URL of the catalog</a:t>
            </a:r>
            <a:r>
              <a:rPr lang="en-US" dirty="0"/>
              <a:t> and telling it to search the selected text there, </a:t>
            </a:r>
            <a:r>
              <a:rPr dirty="0"/>
              <a:t>produce</a:t>
            </a:r>
            <a:r>
              <a:rPr lang="en-US" dirty="0"/>
              <a:t>d</a:t>
            </a:r>
            <a:r>
              <a:rPr dirty="0"/>
              <a:t> </a:t>
            </a:r>
            <a:r>
              <a:rPr lang="en-US" dirty="0"/>
              <a:t>workable code </a:t>
            </a:r>
            <a:r>
              <a:rPr dirty="0"/>
              <a:t>on the first try.</a:t>
            </a:r>
          </a:p>
        </p:txBody>
      </p:sp>
      <p:sp>
        <p:nvSpPr>
          <p:cNvPr id="4" name="Slide Number Placeholder 3"/>
          <p:cNvSpPr>
            <a:spLocks noGrp="1"/>
          </p:cNvSpPr>
          <p:nvPr>
            <p:ph type="sldNum" sz="quarter" idx="10"/>
          </p:nvPr>
        </p:nvSpPr>
        <p:spPr/>
        <p:txBody>
          <a:bodyPr/>
          <a:lstStyle/>
          <a:p>
            <a:fld id="{18BDFEC3-8487-43E8-A154-7C12CBC1FFF2}"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US" dirty="0"/>
              <a:t>Moving on to something a bit more complex</a:t>
            </a:r>
          </a:p>
        </p:txBody>
      </p:sp>
      <p:sp>
        <p:nvSpPr>
          <p:cNvPr id="4" name="Slide Number Placeholder 3"/>
          <p:cNvSpPr>
            <a:spLocks noGrp="1"/>
          </p:cNvSpPr>
          <p:nvPr>
            <p:ph type="sldNum" sz="quarter" idx="5"/>
          </p:nvPr>
        </p:nvSpPr>
        <p:spPr/>
        <p:txBody>
          <a:bodyPr/>
          <a:lstStyle/>
          <a:p>
            <a:fld id="{A3C37F24-2125-6C4C-BB43-FFC12A6E135D}" type="slidenum">
              <a:rPr lang="en-US" smtClean="0"/>
              <a:t>11</a:t>
            </a:fld>
            <a:endParaRPr lang="en-US"/>
          </a:p>
        </p:txBody>
      </p:sp>
    </p:spTree>
    <p:extLst>
      <p:ext uri="{BB962C8B-B14F-4D97-AF65-F5344CB8AC3E}">
        <p14:creationId xmlns:p14="http://schemas.microsoft.com/office/powerpoint/2010/main" val="2295046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lvl="0"/>
            <a:r>
              <a:rPr lang="en-US" dirty="0"/>
              <a:t>the problem:</a:t>
            </a:r>
          </a:p>
          <a:p>
            <a:pPr marL="285750" lvl="0" indent="-285750">
              <a:buFont typeface="Arial" panose="020B0604020202020204" pitchFamily="34" charset="0"/>
              <a:buChar char="•"/>
            </a:pPr>
            <a:r>
              <a:rPr lang="en-US" dirty="0"/>
              <a:t>One of our staff a few years ago created a super handy Excel plugin to run lists of ISBNs (and other record fields) from a spreadsheet against our Alma database and return various MARC record fields, like call number. I used this frequently when evaluating title lists from vendors. However, I recently switched to a Mac and discovered that (unsurprisingly) the plugin only works on PC.</a:t>
            </a:r>
          </a:p>
          <a:p>
            <a:pPr lvl="0"/>
            <a:endParaRPr lang="en-US" dirty="0"/>
          </a:p>
          <a:p>
            <a:pPr lvl="0"/>
            <a:r>
              <a:rPr lang="en-US" dirty="0"/>
              <a:t>the solution:</a:t>
            </a:r>
          </a:p>
          <a:p>
            <a:pPr marL="285750" lvl="0" indent="-285750">
              <a:buFont typeface="Arial" panose="020B0604020202020204" pitchFamily="34" charset="0"/>
              <a:buChar char="•"/>
            </a:pPr>
            <a:r>
              <a:rPr lang="en-US" dirty="0"/>
              <a:t>So, I decided to create my own scaled-down version using Copilot in an integrated development environment (IDE)</a:t>
            </a:r>
          </a:p>
        </p:txBody>
      </p:sp>
      <p:sp>
        <p:nvSpPr>
          <p:cNvPr id="4" name="Slide Number Placeholder 3"/>
          <p:cNvSpPr>
            <a:spLocks noGrp="1"/>
          </p:cNvSpPr>
          <p:nvPr>
            <p:ph type="sldNum" sz="quarter" idx="10"/>
          </p:nvPr>
        </p:nvSpPr>
        <p:spPr/>
        <p:txBody>
          <a:bodyPr/>
          <a:lstStyle/>
          <a:p>
            <a:fld id="{18BDFEC3-8487-43E8-A154-7C12CBC1FFF2}"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first, I looked into trying to port over the plugin to work on a Mac. However, the script is written in Microsoft’s VBA language, and the complexities of trying to get it to work on macOS would require more know-how and effort than I was willing to put in. So instead, I analyzed the plugin and discovered that the Alma API could be directly queried. So, I created a script to read in a spreadsheet, query the Alma API, parse the response, and update the sheet with our holdings info.</a:t>
            </a:r>
          </a:p>
          <a:p>
            <a:pPr lvl="0"/>
            <a:endParaRPr lang="en-US" dirty="0"/>
          </a:p>
          <a:p>
            <a:pPr lvl="0"/>
            <a:r>
              <a:rPr lang="en-US" dirty="0"/>
              <a:t>Here’s a snippet from the script I wrote in R.</a:t>
            </a:r>
          </a:p>
        </p:txBody>
      </p:sp>
      <p:sp>
        <p:nvSpPr>
          <p:cNvPr id="4" name="Slide Number Placeholder 3"/>
          <p:cNvSpPr>
            <a:spLocks noGrp="1"/>
          </p:cNvSpPr>
          <p:nvPr>
            <p:ph type="sldNum" sz="quarter" idx="5"/>
          </p:nvPr>
        </p:nvSpPr>
        <p:spPr/>
        <p:txBody>
          <a:bodyPr/>
          <a:lstStyle/>
          <a:p>
            <a:fld id="{A3C37F24-2125-6C4C-BB43-FFC12A6E135D}" type="slidenum">
              <a:rPr lang="en-US" smtClean="0"/>
              <a:t>13</a:t>
            </a:fld>
            <a:endParaRPr lang="en-US"/>
          </a:p>
        </p:txBody>
      </p:sp>
    </p:spTree>
    <p:extLst>
      <p:ext uri="{BB962C8B-B14F-4D97-AF65-F5344CB8AC3E}">
        <p14:creationId xmlns:p14="http://schemas.microsoft.com/office/powerpoint/2010/main" val="1433017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lvl="0"/>
            <a:r>
              <a:rPr lang="en-US" dirty="0"/>
              <a:t>When working in an IDE (like Visual Studio or </a:t>
            </a:r>
            <a:r>
              <a:rPr lang="en-US" dirty="0" err="1"/>
              <a:t>DataSpell</a:t>
            </a:r>
            <a:r>
              <a:rPr lang="en-US" dirty="0"/>
              <a:t>), Copilot provides suggestions as you type. You can even describe what you want it to do in a code comment, and it will generate code accordingly.</a:t>
            </a:r>
          </a:p>
          <a:p>
            <a:pPr lvl="0"/>
            <a:endParaRPr lang="en-US" dirty="0"/>
          </a:p>
          <a:p>
            <a:pPr lvl="0"/>
            <a:r>
              <a:rPr lang="en-US" dirty="0"/>
              <a:t>[RUN VIDEO]</a:t>
            </a:r>
          </a:p>
          <a:p>
            <a:pPr lvl="0"/>
            <a:endParaRPr lang="en-US" dirty="0"/>
          </a:p>
          <a:p>
            <a:pPr lvl="0"/>
            <a:r>
              <a:rPr lang="en-US" dirty="0"/>
              <a:t>Being able to define what I want to do in a code comment and then have working code generated in seconds seems nothing short of magical sometimes. Of course, it doesn't always work perfectly, usually because of some amount of ambiguity in my instructions. That said, in this case, it took me less than an hour to generate a passable replacement for my ISBN lookup tool.</a:t>
            </a:r>
          </a:p>
        </p:txBody>
      </p:sp>
      <p:sp>
        <p:nvSpPr>
          <p:cNvPr id="4" name="Slide Number Placeholder 3"/>
          <p:cNvSpPr>
            <a:spLocks noGrp="1"/>
          </p:cNvSpPr>
          <p:nvPr>
            <p:ph type="sldNum" sz="quarter" idx="5"/>
          </p:nvPr>
        </p:nvSpPr>
        <p:spPr/>
        <p:txBody>
          <a:bodyPr/>
          <a:lstStyle/>
          <a:p>
            <a:fld id="{A3C37F24-2125-6C4C-BB43-FFC12A6E135D}" type="slidenum">
              <a:rPr lang="en-US" smtClean="0"/>
              <a:t>14</a:t>
            </a:fld>
            <a:endParaRPr lang="en-US"/>
          </a:p>
        </p:txBody>
      </p:sp>
    </p:spTree>
    <p:extLst>
      <p:ext uri="{BB962C8B-B14F-4D97-AF65-F5344CB8AC3E}">
        <p14:creationId xmlns:p14="http://schemas.microsoft.com/office/powerpoint/2010/main" val="1783759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473075"/>
            <a:ext cx="4114800" cy="2314575"/>
          </a:xfrm>
          <a:prstGeom prst="rect">
            <a:avLst/>
          </a:prstGeom>
        </p:spPr>
      </p:sp>
      <p:sp>
        <p:nvSpPr>
          <p:cNvPr id="3" name="Notes Placeholder 2"/>
          <p:cNvSpPr>
            <a:spLocks noGrp="1"/>
          </p:cNvSpPr>
          <p:nvPr>
            <p:ph type="body" idx="1"/>
          </p:nvPr>
        </p:nvSpPr>
        <p:spPr>
          <a:xfrm>
            <a:off x="914400" y="2932663"/>
            <a:ext cx="7315200" cy="3368745"/>
          </a:xfrm>
          <a:prstGeom prst="rect">
            <a:avLst/>
          </a:prstGeom>
        </p:spPr>
        <p:txBody>
          <a:bodyPr/>
          <a:lstStyle/>
          <a:p>
            <a:pPr marL="0" indent="0">
              <a:buNone/>
            </a:pPr>
            <a:r>
              <a:rPr lang="en-US" dirty="0"/>
              <a:t>Here are my takeaways from trying to build some simple tools.</a:t>
            </a:r>
          </a:p>
          <a:p>
            <a:pPr marL="0" indent="0">
              <a:buNone/>
            </a:pPr>
            <a:endParaRPr lang="en-US" b="1" dirty="0"/>
          </a:p>
          <a:p>
            <a:pPr marL="0" indent="0">
              <a:buNone/>
            </a:pPr>
            <a:r>
              <a:rPr lang="en-US" b="1" dirty="0"/>
              <a:t>Opportunities</a:t>
            </a:r>
          </a:p>
          <a:p>
            <a:pPr marL="285750" lvl="0" indent="-285750">
              <a:buFont typeface="Arial" panose="020B0604020202020204" pitchFamily="34" charset="0"/>
              <a:buChar char="•"/>
            </a:pPr>
            <a:r>
              <a:rPr lang="en-US" dirty="0"/>
              <a:t>First, once you've created it, a tool like this can save a lot of time in the future</a:t>
            </a:r>
          </a:p>
          <a:p>
            <a:pPr marL="285750" lvl="0" indent="-285750">
              <a:buFont typeface="Arial" panose="020B0604020202020204" pitchFamily="34" charset="0"/>
              <a:buChar char="•"/>
            </a:pPr>
            <a:r>
              <a:rPr lang="en-US" dirty="0"/>
              <a:t>Second, with a few successes under my belt, I feel emboldened to look at my workflow for pain points I might be able to fix. Some things are still above my paygrade, but AI coding tools have changed the cost/benefit calculation for what I'm willing to try.</a:t>
            </a:r>
          </a:p>
          <a:p>
            <a:pPr lvl="0"/>
            <a:r>
              <a:rPr lang="en-US" b="1" dirty="0"/>
              <a:t>Challenges</a:t>
            </a:r>
          </a:p>
          <a:p>
            <a:pPr marL="285750" lvl="0" indent="-285750">
              <a:buFont typeface="Arial" panose="020B0604020202020204" pitchFamily="34" charset="0"/>
              <a:buChar char="•"/>
            </a:pPr>
            <a:r>
              <a:rPr lang="en-US" dirty="0"/>
              <a:t>For one, code can still break when the underlying data changes. For example, we're coming up on the end of our fiscal year, and I recently discovered that someone changed some of the fields included in the Alma reports that are the primary inputs for a budget analysis script I wrote last year. </a:t>
            </a:r>
          </a:p>
          <a:p>
            <a:pPr marL="285750" lvl="0" indent="-285750">
              <a:buFont typeface="Arial" panose="020B0604020202020204" pitchFamily="34" charset="0"/>
              <a:buChar char="•"/>
            </a:pPr>
            <a:r>
              <a:rPr lang="en-US" dirty="0"/>
              <a:t>Second, while engineering fixes to my local problems is useful, I do sometimes wonder whether this DIY approach only serves to allow problems to fester rather than addressing them more systemically. </a:t>
            </a:r>
          </a:p>
          <a:p>
            <a:pPr marL="285750" lvl="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3C37F24-2125-6C4C-BB43-FFC12A6E135D}" type="slidenum">
              <a:rPr lang="en-US" smtClean="0"/>
              <a:t>15</a:t>
            </a:fld>
            <a:endParaRPr lang="en-US"/>
          </a:p>
        </p:txBody>
      </p:sp>
    </p:spTree>
    <p:extLst>
      <p:ext uri="{BB962C8B-B14F-4D97-AF65-F5344CB8AC3E}">
        <p14:creationId xmlns:p14="http://schemas.microsoft.com/office/powerpoint/2010/main" val="3835697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US" dirty="0"/>
              <a:t>My most frequent engagement with AI coding tools over the past year has been in the course of working with the researchers I support to collect or transform data.</a:t>
            </a:r>
          </a:p>
        </p:txBody>
      </p:sp>
      <p:sp>
        <p:nvSpPr>
          <p:cNvPr id="4" name="Slide Number Placeholder 3"/>
          <p:cNvSpPr>
            <a:spLocks noGrp="1"/>
          </p:cNvSpPr>
          <p:nvPr>
            <p:ph type="sldNum" sz="quarter" idx="5"/>
          </p:nvPr>
        </p:nvSpPr>
        <p:spPr/>
        <p:txBody>
          <a:bodyPr/>
          <a:lstStyle/>
          <a:p>
            <a:fld id="{A3C37F24-2125-6C4C-BB43-FFC12A6E135D}" type="slidenum">
              <a:rPr lang="en-US" smtClean="0"/>
              <a:t>16</a:t>
            </a:fld>
            <a:endParaRPr lang="en-US"/>
          </a:p>
        </p:txBody>
      </p:sp>
    </p:spTree>
    <p:extLst>
      <p:ext uri="{BB962C8B-B14F-4D97-AF65-F5344CB8AC3E}">
        <p14:creationId xmlns:p14="http://schemas.microsoft.com/office/powerpoint/2010/main" val="4147766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Spring, I had a student working on a thesis who needed parliamentary election data by county from Estonia. The data is openly available but the results were in a large XML file with a complicated structure, which wouldn’t translate easily to a </a:t>
            </a:r>
            <a:r>
              <a:rPr lang="en-US" dirty="0" err="1"/>
              <a:t>dataframe</a:t>
            </a:r>
            <a:r>
              <a:rPr lang="en-US" dirty="0"/>
              <a:t> for analysis. The student contacted me at her wit’s end and hard up against looming deadlines, hoping that I could help.</a:t>
            </a:r>
          </a:p>
          <a:p>
            <a:pPr lvl="0"/>
            <a:endParaRPr lang="en-US" dirty="0"/>
          </a:p>
        </p:txBody>
      </p:sp>
      <p:sp>
        <p:nvSpPr>
          <p:cNvPr id="4" name="Slide Number Placeholder 3"/>
          <p:cNvSpPr>
            <a:spLocks noGrp="1"/>
          </p:cNvSpPr>
          <p:nvPr>
            <p:ph type="sldNum" sz="quarter" idx="10"/>
          </p:nvPr>
        </p:nvSpPr>
        <p:spPr/>
        <p:txBody>
          <a:bodyPr/>
          <a:lstStyle/>
          <a:p>
            <a:fld id="{18BDFEC3-8487-43E8-A154-7C12CBC1FFF2}"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US" dirty="0"/>
              <a:t>Here’s a small snippet of the file. At least the XML tags were in English!</a:t>
            </a:r>
          </a:p>
        </p:txBody>
      </p:sp>
      <p:sp>
        <p:nvSpPr>
          <p:cNvPr id="4" name="Slide Number Placeholder 3"/>
          <p:cNvSpPr>
            <a:spLocks noGrp="1"/>
          </p:cNvSpPr>
          <p:nvPr>
            <p:ph type="sldNum" sz="quarter" idx="5"/>
          </p:nvPr>
        </p:nvSpPr>
        <p:spPr/>
        <p:txBody>
          <a:bodyPr/>
          <a:lstStyle/>
          <a:p>
            <a:fld id="{A3C37F24-2125-6C4C-BB43-FFC12A6E135D}" type="slidenum">
              <a:rPr lang="en-US" smtClean="0"/>
              <a:t>18</a:t>
            </a:fld>
            <a:endParaRPr lang="en-US"/>
          </a:p>
        </p:txBody>
      </p:sp>
    </p:spTree>
    <p:extLst>
      <p:ext uri="{BB962C8B-B14F-4D97-AF65-F5344CB8AC3E}">
        <p14:creationId xmlns:p14="http://schemas.microsoft.com/office/powerpoint/2010/main" val="1870924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lvl="0"/>
            <a:r>
              <a:rPr lang="en-US" dirty="0"/>
              <a:t>Before I could even begin coding, I needed to figure out which, of multiple files, had results at the right  geographic level as well as the specific voting metrics she needed. Then, I had to closely analyze the structure of the XML file to figure out which elements I needed to extract. I worked mostly in my IDE, but I would occasionally bounce over to ChatGPT for deeper explanations when I got stuck, like properly defining my </a:t>
            </a:r>
            <a:r>
              <a:rPr lang="en-US" dirty="0" err="1"/>
              <a:t>Xpath</a:t>
            </a:r>
            <a:r>
              <a:rPr lang="en-US" dirty="0"/>
              <a:t> queries.</a:t>
            </a:r>
          </a:p>
        </p:txBody>
      </p:sp>
      <p:sp>
        <p:nvSpPr>
          <p:cNvPr id="4" name="Slide Number Placeholder 3"/>
          <p:cNvSpPr>
            <a:spLocks noGrp="1"/>
          </p:cNvSpPr>
          <p:nvPr>
            <p:ph type="sldNum" sz="quarter" idx="10"/>
          </p:nvPr>
        </p:nvSpPr>
        <p:spPr/>
        <p:txBody>
          <a:bodyPr/>
          <a:lstStyle/>
          <a:p>
            <a:fld id="{18BDFEC3-8487-43E8-A154-7C12CBC1FFF2}" type="slidenum">
              <a:rPr lang="en-US"/>
              <a:t>19</a:t>
            </a:fld>
            <a:endParaRPr lang="en-US"/>
          </a:p>
        </p:txBody>
      </p:sp>
    </p:spTree>
    <p:extLst>
      <p:ext uri="{BB962C8B-B14F-4D97-AF65-F5344CB8AC3E}">
        <p14:creationId xmlns:p14="http://schemas.microsoft.com/office/powerpoint/2010/main" val="1444958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US" dirty="0"/>
              <a:t>As someone who dabbles in programming, being able to write a script that automates part of my work or accomplishes something moderately complex [RUN VIDEO] can feel like a superpower. </a:t>
            </a:r>
          </a:p>
          <a:p>
            <a:endParaRPr lang="en-US" dirty="0"/>
          </a:p>
          <a:p>
            <a:r>
              <a:rPr lang="en-US" dirty="0"/>
              <a:t>More often, though, my lack of proficiency and experience feels a bit more like this:</a:t>
            </a:r>
          </a:p>
        </p:txBody>
      </p:sp>
      <p:sp>
        <p:nvSpPr>
          <p:cNvPr id="4" name="Slide Number Placeholder 3"/>
          <p:cNvSpPr>
            <a:spLocks noGrp="1"/>
          </p:cNvSpPr>
          <p:nvPr>
            <p:ph type="sldNum" sz="quarter" idx="5"/>
          </p:nvPr>
        </p:nvSpPr>
        <p:spPr/>
        <p:txBody>
          <a:bodyPr/>
          <a:lstStyle/>
          <a:p>
            <a:fld id="{A3C37F24-2125-6C4C-BB43-FFC12A6E135D}" type="slidenum">
              <a:rPr lang="en-US" smtClean="0"/>
              <a:t>2</a:t>
            </a:fld>
            <a:endParaRPr lang="en-US"/>
          </a:p>
        </p:txBody>
      </p:sp>
    </p:spTree>
    <p:extLst>
      <p:ext uri="{BB962C8B-B14F-4D97-AF65-F5344CB8AC3E}">
        <p14:creationId xmlns:p14="http://schemas.microsoft.com/office/powerpoint/2010/main" val="2140472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Later, I got access to ChatGPT Plus, and so I decided to test it out by uploading the XML file and asking it to create a </a:t>
            </a:r>
            <a:r>
              <a:rPr lang="en-US" dirty="0" err="1"/>
              <a:t>dataframe</a:t>
            </a:r>
            <a:r>
              <a:rPr lang="en-US" dirty="0"/>
              <a:t> with just the columns I wanted. It rapidly produced code in Python, ran it on the file, and then, when it got an error, immediately updated the code to add some error handling.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code worked and was both clearer to understand than my IDE version and more robust because of the error handling. However, ChatGPT's version worked so well because I’d already analyzed the file and could tell it how the file was organized and exactly which fields to extract. I had originally extracted just candidate level results, but when I asked ChatGPT to extract the overall results by party, it struggled to get it right, even when I specifically identified the relevant XML nodes. After a couple unsuccessful attempts, it was faster to just iterate on the existing code in my IDE to extract that data.</a:t>
            </a:r>
          </a:p>
        </p:txBody>
      </p:sp>
      <p:sp>
        <p:nvSpPr>
          <p:cNvPr id="4" name="Slide Number Placeholder 3"/>
          <p:cNvSpPr>
            <a:spLocks noGrp="1"/>
          </p:cNvSpPr>
          <p:nvPr>
            <p:ph type="sldNum" sz="quarter" idx="5"/>
          </p:nvPr>
        </p:nvSpPr>
        <p:spPr/>
        <p:txBody>
          <a:bodyPr/>
          <a:lstStyle/>
          <a:p>
            <a:fld id="{A3C37F24-2125-6C4C-BB43-FFC12A6E135D}" type="slidenum">
              <a:rPr lang="en-US" smtClean="0"/>
              <a:t>20</a:t>
            </a:fld>
            <a:endParaRPr lang="en-US"/>
          </a:p>
        </p:txBody>
      </p:sp>
    </p:spTree>
    <p:extLst>
      <p:ext uri="{BB962C8B-B14F-4D97-AF65-F5344CB8AC3E}">
        <p14:creationId xmlns:p14="http://schemas.microsoft.com/office/powerpoint/2010/main" val="371146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lvl="0"/>
            <a:r>
              <a:rPr lang="en-US" dirty="0"/>
              <a:t>Despite the overall success, I found that ChatGPT can get things badly wrong in ways that aren’t obvious or easy to catch. For example, while developing the code, I ran into an XML error I didn’t understand. I asked ChatGPT about the error, and it gave me an explanation with some sample code…which failed. </a:t>
            </a:r>
          </a:p>
        </p:txBody>
      </p:sp>
      <p:sp>
        <p:nvSpPr>
          <p:cNvPr id="4" name="Slide Number Placeholder 3"/>
          <p:cNvSpPr>
            <a:spLocks noGrp="1"/>
          </p:cNvSpPr>
          <p:nvPr>
            <p:ph type="sldNum" sz="quarter" idx="5"/>
          </p:nvPr>
        </p:nvSpPr>
        <p:spPr/>
        <p:txBody>
          <a:bodyPr/>
          <a:lstStyle/>
          <a:p>
            <a:fld id="{A3C37F24-2125-6C4C-BB43-FFC12A6E135D}" type="slidenum">
              <a:rPr lang="en-US" smtClean="0"/>
              <a:t>21</a:t>
            </a:fld>
            <a:endParaRPr lang="en-US"/>
          </a:p>
        </p:txBody>
      </p:sp>
    </p:spTree>
    <p:extLst>
      <p:ext uri="{BB962C8B-B14F-4D97-AF65-F5344CB8AC3E}">
        <p14:creationId xmlns:p14="http://schemas.microsoft.com/office/powerpoint/2010/main" val="3637480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lvl="0"/>
            <a:r>
              <a:rPr lang="en-US" dirty="0"/>
              <a:t>I pointed that out and its cheery response was “You’re right, and I appreciate your attention to detail.” It then proposed a new solution, which worked for the code </a:t>
            </a:r>
            <a:r>
              <a:rPr lang="en-US" i="1" dirty="0"/>
              <a:t>it</a:t>
            </a:r>
            <a:r>
              <a:rPr lang="en-US" dirty="0"/>
              <a:t> generated, but not for the right reason (a zero length node isn’t the same as being a missing node), so when I tried implementing it, I got puzzling results. </a:t>
            </a:r>
          </a:p>
        </p:txBody>
      </p:sp>
      <p:sp>
        <p:nvSpPr>
          <p:cNvPr id="4" name="Slide Number Placeholder 3"/>
          <p:cNvSpPr>
            <a:spLocks noGrp="1"/>
          </p:cNvSpPr>
          <p:nvPr>
            <p:ph type="sldNum" sz="quarter" idx="5"/>
          </p:nvPr>
        </p:nvSpPr>
        <p:spPr/>
        <p:txBody>
          <a:bodyPr/>
          <a:lstStyle/>
          <a:p>
            <a:fld id="{A3C37F24-2125-6C4C-BB43-FFC12A6E135D}" type="slidenum">
              <a:rPr lang="en-US" smtClean="0"/>
              <a:t>22</a:t>
            </a:fld>
            <a:endParaRPr lang="en-US"/>
          </a:p>
        </p:txBody>
      </p:sp>
    </p:spTree>
    <p:extLst>
      <p:ext uri="{BB962C8B-B14F-4D97-AF65-F5344CB8AC3E}">
        <p14:creationId xmlns:p14="http://schemas.microsoft.com/office/powerpoint/2010/main" val="1688659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lvl="0"/>
            <a:r>
              <a:rPr lang="en-US" dirty="0"/>
              <a:t>So, I tried in a new chat. This time, it answered correctly for the right reason, but then gave me a way to test for missing tags that was wrong. When I pointed that out, it blithely apologized…and then proceeded to give me the same wrong answer I’d gotten in my previous chat!</a:t>
            </a:r>
          </a:p>
          <a:p>
            <a:pPr marL="0" lvl="0" indent="0">
              <a:buNone/>
            </a:pPr>
            <a:endParaRPr lang="en-US" dirty="0"/>
          </a:p>
          <a:p>
            <a:pPr lvl="0"/>
            <a:r>
              <a:rPr lang="en-US" dirty="0"/>
              <a:t>In the end, I had to figure it out myself using logic and some basic tests. It was a little frustrating, but hey, welcome to computer programming! I learned some things along the way and got to a working script more quickly than if I’d just started by trying to read and figure out the documentation. Is that a boon or a bane to my learning in the long run? I have mixed feelings about it. But given my needs and time constraints in the present, I feel like the ability to get repeated hands-on practice with real problems allows me to make more progress than I probably otherwise would.</a:t>
            </a:r>
          </a:p>
        </p:txBody>
      </p:sp>
      <p:sp>
        <p:nvSpPr>
          <p:cNvPr id="4" name="Slide Number Placeholder 3"/>
          <p:cNvSpPr>
            <a:spLocks noGrp="1"/>
          </p:cNvSpPr>
          <p:nvPr>
            <p:ph type="sldNum" sz="quarter" idx="5"/>
          </p:nvPr>
        </p:nvSpPr>
        <p:spPr/>
        <p:txBody>
          <a:bodyPr/>
          <a:lstStyle/>
          <a:p>
            <a:fld id="{A3C37F24-2125-6C4C-BB43-FFC12A6E135D}" type="slidenum">
              <a:rPr lang="en-US" smtClean="0"/>
              <a:t>23</a:t>
            </a:fld>
            <a:endParaRPr lang="en-US"/>
          </a:p>
        </p:txBody>
      </p:sp>
    </p:spTree>
    <p:extLst>
      <p:ext uri="{BB962C8B-B14F-4D97-AF65-F5344CB8AC3E}">
        <p14:creationId xmlns:p14="http://schemas.microsoft.com/office/powerpoint/2010/main" val="1925698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1013" y="41275"/>
            <a:ext cx="2416175" cy="1358900"/>
          </a:xfrm>
          <a:prstGeom prst="rect">
            <a:avLst/>
          </a:prstGeom>
        </p:spPr>
      </p:sp>
      <p:sp>
        <p:nvSpPr>
          <p:cNvPr id="3" name="Notes Placeholder 2"/>
          <p:cNvSpPr>
            <a:spLocks noGrp="1"/>
          </p:cNvSpPr>
          <p:nvPr>
            <p:ph type="body" idx="1"/>
          </p:nvPr>
        </p:nvSpPr>
        <p:spPr>
          <a:xfrm>
            <a:off x="914400" y="1539738"/>
            <a:ext cx="7315200" cy="4980333"/>
          </a:xfrm>
          <a:prstGeom prst="rect">
            <a:avLst/>
          </a:prstGeom>
        </p:spPr>
        <p:txBody>
          <a:bodyPr/>
          <a:lstStyle/>
          <a:p>
            <a:pPr marL="0" indent="0">
              <a:spcBef>
                <a:spcPts val="4000"/>
              </a:spcBef>
              <a:buNone/>
            </a:pPr>
            <a:r>
              <a:rPr lang="en-US" b="0" dirty="0"/>
              <a:t>I've used AI coding tools to work on several data-related projects over the last academic year, and here are some takeaways.</a:t>
            </a:r>
          </a:p>
          <a:p>
            <a:pPr marL="0" indent="0">
              <a:buNone/>
            </a:pPr>
            <a:r>
              <a:rPr lang="en-US" b="1" dirty="0"/>
              <a:t>Opportunities</a:t>
            </a:r>
          </a:p>
          <a:p>
            <a:pPr marL="285750" lvl="0" indent="-285750">
              <a:buFont typeface="Arial" panose="020B0604020202020204" pitchFamily="34" charset="0"/>
              <a:buChar char="•"/>
            </a:pPr>
            <a:r>
              <a:rPr lang="en-US" dirty="0"/>
              <a:t>On the plus side, they've allowed me to be more helpful to numerous patrons in ways that leverage my subject knowledge and expertise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I've found that AI tools can take existing code and make it more concise or modular or do useful things like adding error handling. ChatGPT was good at this when I asked specifically, but often it is not terribly forthcoming in suggesting better ways to write a piece of code. </a:t>
            </a:r>
          </a:p>
          <a:p>
            <a:pPr marL="285750" lvl="0" indent="-285750">
              <a:buFont typeface="Arial" panose="020B0604020202020204" pitchFamily="34" charset="0"/>
              <a:buChar char="•"/>
            </a:pPr>
            <a:r>
              <a:rPr lang="en-US"/>
              <a:t>They're </a:t>
            </a:r>
            <a:r>
              <a:rPr lang="en-US" dirty="0"/>
              <a:t>good at iterating variations based on patterns in your existing code, which can speed up analysis or the creation of visualizations</a:t>
            </a:r>
          </a:p>
          <a:p>
            <a:pPr marL="285750" indent="-285750">
              <a:buFont typeface="Arial" panose="020B0604020202020204" pitchFamily="34" charset="0"/>
              <a:buChar char="•"/>
            </a:pPr>
            <a:r>
              <a:rPr lang="en-US" dirty="0"/>
              <a:t>Finally, the suggested code and explanations have helped me deepen my coding knowledge as I work through various real life applications</a:t>
            </a:r>
          </a:p>
          <a:p>
            <a:pPr marL="0" indent="0">
              <a:buNone/>
            </a:pPr>
            <a:r>
              <a:rPr lang="en-US" b="1" dirty="0"/>
              <a:t>Challenges</a:t>
            </a:r>
          </a:p>
          <a:p>
            <a:pPr marL="285750" lvl="0" indent="-285750">
              <a:buFont typeface="Arial" panose="020B0604020202020204" pitchFamily="34" charset="0"/>
              <a:buChar char="•"/>
            </a:pPr>
            <a:r>
              <a:rPr lang="en-US" dirty="0"/>
              <a:t>subject knowledge still needed to understand the underlying data structure and determine what’s needed for your intended outputs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an IDE, the tools have a tendency to repeat the same suggestions or close variations. They are also always trying to generate suggestions, which can feel aggressive or get in the way of typing. Fortunately, you can turn completions on and off.</a:t>
            </a:r>
          </a:p>
          <a:p>
            <a:pPr marL="285750" lvl="0" indent="-285750">
              <a:buFont typeface="Arial" panose="020B0604020202020204" pitchFamily="34" charset="0"/>
              <a:buChar char="•"/>
            </a:pPr>
            <a:r>
              <a:rPr lang="en-US" dirty="0"/>
              <a:t>Like the old arms control adage, "trust but verify" you need to be vigilant in checking generated code and data outputs for fitness and errors. I've had numerous instances where generated code introduced subtle errors that are tricky to identify</a:t>
            </a:r>
          </a:p>
        </p:txBody>
      </p:sp>
      <p:sp>
        <p:nvSpPr>
          <p:cNvPr id="4" name="Slide Number Placeholder 3"/>
          <p:cNvSpPr>
            <a:spLocks noGrp="1"/>
          </p:cNvSpPr>
          <p:nvPr>
            <p:ph type="sldNum" sz="quarter" idx="10"/>
          </p:nvPr>
        </p:nvSpPr>
        <p:spPr/>
        <p:txBody>
          <a:bodyPr/>
          <a:lstStyle/>
          <a:p>
            <a:fld id="{18BDFEC3-8487-43E8-A154-7C12CBC1FFF2}"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US" dirty="0"/>
              <a:t>Finally, I have an example of a bigger project that AI coding tools inspired me to tackle.</a:t>
            </a:r>
          </a:p>
        </p:txBody>
      </p:sp>
      <p:sp>
        <p:nvSpPr>
          <p:cNvPr id="4" name="Slide Number Placeholder 3"/>
          <p:cNvSpPr>
            <a:spLocks noGrp="1"/>
          </p:cNvSpPr>
          <p:nvPr>
            <p:ph type="sldNum" sz="quarter" idx="5"/>
          </p:nvPr>
        </p:nvSpPr>
        <p:spPr/>
        <p:txBody>
          <a:bodyPr/>
          <a:lstStyle/>
          <a:p>
            <a:fld id="{A3C37F24-2125-6C4C-BB43-FFC12A6E135D}" type="slidenum">
              <a:rPr lang="en-US" smtClean="0"/>
              <a:t>25</a:t>
            </a:fld>
            <a:endParaRPr lang="en-US"/>
          </a:p>
        </p:txBody>
      </p:sp>
    </p:spTree>
    <p:extLst>
      <p:ext uri="{BB962C8B-B14F-4D97-AF65-F5344CB8AC3E}">
        <p14:creationId xmlns:p14="http://schemas.microsoft.com/office/powerpoint/2010/main" val="2531826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 purchased a large collection of full-text Congressional hearings for text and data mining, but when I got the files, I discovered that what I had was a handful of multi-gigabyte text files with thousands of hearings mashed together one after another and no clear identifying information about each.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18BDFEC3-8487-43E8-A154-7C12CBC1FFF2}"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first order of business was to write a script to split the text files into the 150,000 individual hearing files, rename them by their unique hearing ID, and then group them into folders by decade.</a:t>
            </a:r>
          </a:p>
        </p:txBody>
      </p:sp>
      <p:sp>
        <p:nvSpPr>
          <p:cNvPr id="4" name="Slide Number Placeholder 3"/>
          <p:cNvSpPr>
            <a:spLocks noGrp="1"/>
          </p:cNvSpPr>
          <p:nvPr>
            <p:ph type="sldNum" sz="quarter" idx="5"/>
          </p:nvPr>
        </p:nvSpPr>
        <p:spPr/>
        <p:txBody>
          <a:bodyPr/>
          <a:lstStyle/>
          <a:p>
            <a:fld id="{A3C37F24-2125-6C4C-BB43-FFC12A6E135D}" type="slidenum">
              <a:rPr lang="en-US" smtClean="0"/>
              <a:t>27</a:t>
            </a:fld>
            <a:endParaRPr lang="en-US"/>
          </a:p>
        </p:txBody>
      </p:sp>
    </p:spTree>
    <p:extLst>
      <p:ext uri="{BB962C8B-B14F-4D97-AF65-F5344CB8AC3E}">
        <p14:creationId xmlns:p14="http://schemas.microsoft.com/office/powerpoint/2010/main" val="3602226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After that was complete, a look at the files showed that there’s lots of rich metadata that could add value to the collection for researchers studying hearings, so I decided to write a script to extract that data and make it available for users to filter hearings by things like subjects, committees, or witness affiliations.</a:t>
            </a:r>
          </a:p>
          <a:p>
            <a:endParaRPr lang="en-US" dirty="0"/>
          </a:p>
        </p:txBody>
      </p:sp>
      <p:sp>
        <p:nvSpPr>
          <p:cNvPr id="4" name="Slide Number Placeholder 3"/>
          <p:cNvSpPr>
            <a:spLocks noGrp="1"/>
          </p:cNvSpPr>
          <p:nvPr>
            <p:ph type="sldNum" sz="quarter" idx="5"/>
          </p:nvPr>
        </p:nvSpPr>
        <p:spPr/>
        <p:txBody>
          <a:bodyPr/>
          <a:lstStyle/>
          <a:p>
            <a:fld id="{A3C37F24-2125-6C4C-BB43-FFC12A6E135D}" type="slidenum">
              <a:rPr lang="en-US" smtClean="0"/>
              <a:t>28</a:t>
            </a:fld>
            <a:endParaRPr lang="en-US"/>
          </a:p>
        </p:txBody>
      </p:sp>
    </p:spTree>
    <p:extLst>
      <p:ext uri="{BB962C8B-B14F-4D97-AF65-F5344CB8AC3E}">
        <p14:creationId xmlns:p14="http://schemas.microsoft.com/office/powerpoint/2010/main" val="3882834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much more complicated than organizing the files, and it took repeated efforts over a few weeks. In addition to writing and debugging code, I had to investigate hearings across the decades (200 years’ worth) and account for data quality issues and changes in the way metadata was recorded and presented over time. I mostly worked in my IDE, but sometimes I used ChatGPT for more extended explanations. I never would have attempted this without AI coding tools, because it would have been too daunting.</a:t>
            </a:r>
          </a:p>
          <a:p>
            <a:endParaRPr lang="en-US" dirty="0"/>
          </a:p>
          <a:p>
            <a:r>
              <a:rPr lang="en-US" dirty="0"/>
              <a:t>Much of the data is embedded in text with patterns that vary by type of witness and time-period. Copilot and ChatGPT were incredibly helpful in generating patterns and regular expressions for dealing with strings. Even if they didn’t always get things right, they would provide a starting point that I could correct.</a:t>
            </a:r>
          </a:p>
        </p:txBody>
      </p:sp>
      <p:sp>
        <p:nvSpPr>
          <p:cNvPr id="4" name="Slide Number Placeholder 3"/>
          <p:cNvSpPr>
            <a:spLocks noGrp="1"/>
          </p:cNvSpPr>
          <p:nvPr>
            <p:ph type="sldNum" sz="quarter" idx="5"/>
          </p:nvPr>
        </p:nvSpPr>
        <p:spPr/>
        <p:txBody>
          <a:bodyPr/>
          <a:lstStyle/>
          <a:p>
            <a:fld id="{A3C37F24-2125-6C4C-BB43-FFC12A6E135D}" type="slidenum">
              <a:rPr lang="en-US" smtClean="0"/>
              <a:t>29</a:t>
            </a:fld>
            <a:endParaRPr lang="en-US"/>
          </a:p>
        </p:txBody>
      </p:sp>
    </p:spTree>
    <p:extLst>
      <p:ext uri="{BB962C8B-B14F-4D97-AF65-F5344CB8AC3E}">
        <p14:creationId xmlns:p14="http://schemas.microsoft.com/office/powerpoint/2010/main" val="2686664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the last year, I’ve experimented with various AI coding assistants to see if they could help me increase the ratio of gain-to-pain in my own coding efforts.</a:t>
            </a:r>
          </a:p>
        </p:txBody>
      </p:sp>
      <p:sp>
        <p:nvSpPr>
          <p:cNvPr id="4" name="Slide Number Placeholder 3"/>
          <p:cNvSpPr>
            <a:spLocks noGrp="1"/>
          </p:cNvSpPr>
          <p:nvPr>
            <p:ph type="sldNum" sz="quarter" idx="5"/>
          </p:nvPr>
        </p:nvSpPr>
        <p:spPr/>
        <p:txBody>
          <a:bodyPr/>
          <a:lstStyle/>
          <a:p>
            <a:fld id="{A3C37F24-2125-6C4C-BB43-FFC12A6E135D}" type="slidenum">
              <a:rPr lang="en-US" smtClean="0"/>
              <a:t>3</a:t>
            </a:fld>
            <a:endParaRPr lang="en-US"/>
          </a:p>
        </p:txBody>
      </p:sp>
    </p:spTree>
    <p:extLst>
      <p:ext uri="{BB962C8B-B14F-4D97-AF65-F5344CB8AC3E}">
        <p14:creationId xmlns:p14="http://schemas.microsoft.com/office/powerpoint/2010/main" val="3368440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US" dirty="0"/>
              <a:t>Coding assistants were also very helpful in rapidly generating charts and figures for analysis</a:t>
            </a:r>
          </a:p>
        </p:txBody>
      </p:sp>
      <p:sp>
        <p:nvSpPr>
          <p:cNvPr id="4" name="Slide Number Placeholder 3"/>
          <p:cNvSpPr>
            <a:spLocks noGrp="1"/>
          </p:cNvSpPr>
          <p:nvPr>
            <p:ph type="sldNum" sz="quarter" idx="5"/>
          </p:nvPr>
        </p:nvSpPr>
        <p:spPr/>
        <p:txBody>
          <a:bodyPr/>
          <a:lstStyle/>
          <a:p>
            <a:fld id="{A3C37F24-2125-6C4C-BB43-FFC12A6E135D}" type="slidenum">
              <a:rPr lang="en-US" smtClean="0"/>
              <a:t>30</a:t>
            </a:fld>
            <a:endParaRPr lang="en-US"/>
          </a:p>
        </p:txBody>
      </p:sp>
    </p:spTree>
    <p:extLst>
      <p:ext uri="{BB962C8B-B14F-4D97-AF65-F5344CB8AC3E}">
        <p14:creationId xmlns:p14="http://schemas.microsoft.com/office/powerpoint/2010/main" val="1640335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168275"/>
            <a:ext cx="4114800" cy="2314575"/>
          </a:xfrm>
          <a:prstGeom prst="rect">
            <a:avLst/>
          </a:prstGeom>
        </p:spPr>
      </p:sp>
      <p:sp>
        <p:nvSpPr>
          <p:cNvPr id="3" name="Notes Placeholder 2"/>
          <p:cNvSpPr>
            <a:spLocks noGrp="1"/>
          </p:cNvSpPr>
          <p:nvPr>
            <p:ph type="body" idx="1"/>
          </p:nvPr>
        </p:nvSpPr>
        <p:spPr>
          <a:xfrm>
            <a:off x="914400" y="2475460"/>
            <a:ext cx="7315200" cy="3875643"/>
          </a:xfrm>
          <a:prstGeom prst="rect">
            <a:avLst/>
          </a:prstGeom>
        </p:spPr>
        <p:txBody>
          <a:bodyPr/>
          <a:lstStyle/>
          <a:p>
            <a:pPr marL="0" indent="0">
              <a:spcBef>
                <a:spcPts val="4000"/>
              </a:spcBef>
              <a:buNone/>
            </a:pPr>
            <a:r>
              <a:rPr lang="en-US" b="1" dirty="0"/>
              <a:t>Opportunities</a:t>
            </a:r>
          </a:p>
          <a:p>
            <a:pPr marL="285750" lvl="0" indent="-285750">
              <a:buFont typeface="Arial" panose="020B0604020202020204" pitchFamily="34" charset="0"/>
              <a:buChar char="•"/>
            </a:pPr>
            <a:r>
              <a:rPr lang="en-US" dirty="0"/>
              <a:t>Rather than just buying stuff, we can do more to enhance the research value and usability of our collections</a:t>
            </a:r>
          </a:p>
          <a:p>
            <a:pPr marL="285750" lvl="0" indent="-285750">
              <a:buFont typeface="Arial" panose="020B0604020202020204" pitchFamily="34" charset="0"/>
              <a:buChar char="•"/>
            </a:pPr>
            <a:r>
              <a:rPr lang="en-US" dirty="0"/>
              <a:t>Immersion in a complex, longer-term project can deepen your understanding of programming concepts and give you an appreciation for all that can wrong. </a:t>
            </a:r>
          </a:p>
          <a:p>
            <a:pPr marL="0" indent="0">
              <a:buNone/>
            </a:pPr>
            <a:r>
              <a:rPr lang="en-US" b="1" dirty="0"/>
              <a:t>Challenges</a:t>
            </a:r>
          </a:p>
          <a:p>
            <a:pPr marL="285750" lvl="0" indent="-285750">
              <a:buFont typeface="Arial" panose="020B0604020202020204" pitchFamily="34" charset="0"/>
              <a:buChar char="•"/>
            </a:pPr>
            <a:r>
              <a:rPr lang="en-US" dirty="0"/>
              <a:t>Even with AI assistance, this project took a long time, and I repeatedly made, and discovered, plenty of errors</a:t>
            </a:r>
          </a:p>
          <a:p>
            <a:pPr marL="285750" lvl="0" indent="-285750">
              <a:buFont typeface="Arial" panose="020B0604020202020204" pitchFamily="34" charset="0"/>
              <a:buChar char="•"/>
            </a:pPr>
            <a:r>
              <a:rPr lang="en-US" dirty="0"/>
              <a:t>Before working with a tool like ChatGPT where data may get included in training, it’s important to consider licensing and copyright concerns. </a:t>
            </a:r>
          </a:p>
          <a:p>
            <a:pPr marL="742950" lvl="1" indent="-285750">
              <a:buFont typeface="Arial" panose="020B0604020202020204" pitchFamily="34" charset="0"/>
              <a:buChar char="•"/>
            </a:pPr>
            <a:r>
              <a:rPr lang="en-US" dirty="0"/>
              <a:t>(</a:t>
            </a:r>
            <a:r>
              <a:rPr dirty="0"/>
              <a:t>I</a:t>
            </a:r>
            <a:r>
              <a:rPr lang="en-US" dirty="0"/>
              <a:t>n this case, I</a:t>
            </a:r>
            <a:r>
              <a:rPr dirty="0"/>
              <a:t> alerted P</a:t>
            </a:r>
            <a:r>
              <a:rPr lang="en-US" dirty="0"/>
              <a:t>ro</a:t>
            </a:r>
            <a:r>
              <a:rPr dirty="0"/>
              <a:t>Q</a:t>
            </a:r>
            <a:r>
              <a:rPr lang="en-US" dirty="0"/>
              <a:t>uest</a:t>
            </a:r>
            <a:r>
              <a:rPr dirty="0"/>
              <a:t> to the need for clarification in their license</a:t>
            </a:r>
            <a:r>
              <a:rPr lang="en-US" dirty="0"/>
              <a:t> about LLM use with their content. A</a:t>
            </a:r>
            <a:r>
              <a:rPr dirty="0"/>
              <a:t>lso</a:t>
            </a:r>
            <a:r>
              <a:rPr lang="en-US" dirty="0"/>
              <a:t>,</a:t>
            </a:r>
            <a:r>
              <a:rPr dirty="0"/>
              <a:t> when I interacted with </a:t>
            </a:r>
            <a:r>
              <a:rPr lang="en-US" dirty="0"/>
              <a:t>the </a:t>
            </a:r>
            <a:r>
              <a:rPr dirty="0"/>
              <a:t>free</a:t>
            </a:r>
            <a:r>
              <a:rPr lang="en-US" dirty="0"/>
              <a:t> version of</a:t>
            </a:r>
            <a:r>
              <a:rPr dirty="0"/>
              <a:t> ChatGPT, I was careful to use modified/</a:t>
            </a:r>
            <a:r>
              <a:rPr dirty="0" err="1"/>
              <a:t>sythentic</a:t>
            </a:r>
            <a:r>
              <a:rPr dirty="0"/>
              <a:t> data when asking questions</a:t>
            </a:r>
            <a:r>
              <a:rPr lang="en-US"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Finally, I don’t know if others out there are like me, but sometimes I get so fixated on trying to figure out how to make a thing work, that my efforts to write or generate code surpass the amount of time it would take to just do it manually. That can be good for learning and replicability, but efficient it is not, especially with a deadline looming.</a:t>
            </a:r>
          </a:p>
          <a:p>
            <a:pPr marL="285750" lvl="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BDFEC3-8487-43E8-A154-7C12CBC1FFF2}"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lvl="0"/>
            <a:r>
              <a:rPr lang="en-US" dirty="0"/>
              <a:t>Using AI tools for coding has been helpful to me, but they haven’t been magically transformative. They definitely require a base level of knowledge and vigilance in testing and verifying outputs. Real programmers aren’t going anywhere anytime soon.</a:t>
            </a:r>
          </a:p>
        </p:txBody>
      </p:sp>
      <p:sp>
        <p:nvSpPr>
          <p:cNvPr id="4" name="Slide Number Placeholder 3"/>
          <p:cNvSpPr>
            <a:spLocks noGrp="1"/>
          </p:cNvSpPr>
          <p:nvPr>
            <p:ph type="sldNum" sz="quarter" idx="5"/>
          </p:nvPr>
        </p:nvSpPr>
        <p:spPr/>
        <p:txBody>
          <a:bodyPr/>
          <a:lstStyle/>
          <a:p>
            <a:fld id="{A3C37F24-2125-6C4C-BB43-FFC12A6E135D}" type="slidenum">
              <a:rPr lang="en-US" smtClean="0"/>
              <a:t>32</a:t>
            </a:fld>
            <a:endParaRPr lang="en-US"/>
          </a:p>
        </p:txBody>
      </p:sp>
    </p:spTree>
    <p:extLst>
      <p:ext uri="{BB962C8B-B14F-4D97-AF65-F5344CB8AC3E}">
        <p14:creationId xmlns:p14="http://schemas.microsoft.com/office/powerpoint/2010/main" val="3932444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lvl="0"/>
            <a:r>
              <a:rPr lang="en-US" dirty="0"/>
              <a:t>For other librarians who might be interested in using AI tools to develop their coding self, here are some tips to keep in mind</a:t>
            </a:r>
          </a:p>
        </p:txBody>
      </p:sp>
      <p:sp>
        <p:nvSpPr>
          <p:cNvPr id="4" name="Slide Number Placeholder 3"/>
          <p:cNvSpPr>
            <a:spLocks noGrp="1"/>
          </p:cNvSpPr>
          <p:nvPr>
            <p:ph type="sldNum" sz="quarter" idx="5"/>
          </p:nvPr>
        </p:nvSpPr>
        <p:spPr/>
        <p:txBody>
          <a:bodyPr/>
          <a:lstStyle/>
          <a:p>
            <a:fld id="{A3C37F24-2125-6C4C-BB43-FFC12A6E135D}" type="slidenum">
              <a:rPr lang="en-US" smtClean="0"/>
              <a:t>33</a:t>
            </a:fld>
            <a:endParaRPr lang="en-US"/>
          </a:p>
        </p:txBody>
      </p:sp>
    </p:spTree>
    <p:extLst>
      <p:ext uri="{BB962C8B-B14F-4D97-AF65-F5344CB8AC3E}">
        <p14:creationId xmlns:p14="http://schemas.microsoft.com/office/powerpoint/2010/main" val="3977679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A3C37F24-2125-6C4C-BB43-FFC12A6E135D}" type="slidenum">
              <a:rPr lang="en-US" smtClean="0"/>
              <a:t>34</a:t>
            </a:fld>
            <a:endParaRPr lang="en-US"/>
          </a:p>
        </p:txBody>
      </p:sp>
    </p:spTree>
    <p:extLst>
      <p:ext uri="{BB962C8B-B14F-4D97-AF65-F5344CB8AC3E}">
        <p14:creationId xmlns:p14="http://schemas.microsoft.com/office/powerpoint/2010/main" val="1153962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A3C37F24-2125-6C4C-BB43-FFC12A6E135D}" type="slidenum">
              <a:rPr lang="en-US" smtClean="0"/>
              <a:t>35</a:t>
            </a:fld>
            <a:endParaRPr lang="en-US"/>
          </a:p>
        </p:txBody>
      </p:sp>
    </p:spTree>
    <p:extLst>
      <p:ext uri="{BB962C8B-B14F-4D97-AF65-F5344CB8AC3E}">
        <p14:creationId xmlns:p14="http://schemas.microsoft.com/office/powerpoint/2010/main" val="1781566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ChatGPT correcting for errors in its analysis. Pretty interesting to watch it do this on the fly. Here it tried to analyze an XML doc to deal with an XPath problem. Went through 3 iterations before finding a solution.</a:t>
            </a:r>
          </a:p>
        </p:txBody>
      </p:sp>
      <p:sp>
        <p:nvSpPr>
          <p:cNvPr id="4" name="Slide Number Placeholder 3"/>
          <p:cNvSpPr>
            <a:spLocks noGrp="1"/>
          </p:cNvSpPr>
          <p:nvPr>
            <p:ph type="sldNum" sz="quarter" idx="5"/>
          </p:nvPr>
        </p:nvSpPr>
        <p:spPr/>
        <p:txBody>
          <a:bodyPr/>
          <a:lstStyle/>
          <a:p>
            <a:fld id="{A3C37F24-2125-6C4C-BB43-FFC12A6E135D}" type="slidenum">
              <a:rPr lang="en-US" smtClean="0"/>
              <a:t>36</a:t>
            </a:fld>
            <a:endParaRPr lang="en-US"/>
          </a:p>
        </p:txBody>
      </p:sp>
    </p:spTree>
    <p:extLst>
      <p:ext uri="{BB962C8B-B14F-4D97-AF65-F5344CB8AC3E}">
        <p14:creationId xmlns:p14="http://schemas.microsoft.com/office/powerpoint/2010/main" val="19953699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US" dirty="0"/>
              <a:t>Extending or making code more modular or concise are good tasks to experiment with</a:t>
            </a:r>
          </a:p>
        </p:txBody>
      </p:sp>
      <p:sp>
        <p:nvSpPr>
          <p:cNvPr id="4" name="Slide Number Placeholder 3"/>
          <p:cNvSpPr>
            <a:spLocks noGrp="1"/>
          </p:cNvSpPr>
          <p:nvPr>
            <p:ph type="sldNum" sz="quarter" idx="5"/>
          </p:nvPr>
        </p:nvSpPr>
        <p:spPr/>
        <p:txBody>
          <a:bodyPr/>
          <a:lstStyle/>
          <a:p>
            <a:fld id="{A3C37F24-2125-6C4C-BB43-FFC12A6E135D}" type="slidenum">
              <a:rPr lang="en-US" smtClean="0"/>
              <a:t>37</a:t>
            </a:fld>
            <a:endParaRPr lang="en-US"/>
          </a:p>
        </p:txBody>
      </p:sp>
    </p:spTree>
    <p:extLst>
      <p:ext uri="{BB962C8B-B14F-4D97-AF65-F5344CB8AC3E}">
        <p14:creationId xmlns:p14="http://schemas.microsoft.com/office/powerpoint/2010/main" val="772251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lvl="0"/>
            <a:r>
              <a:t>I gave it clear instructions, and it seems capable of classifying them with a reasonable level of accuracy, just not through the Chat interface. (I could do this through the API, but being a work thing, I didn’t want to do it on my own dime). It’s initial pass was to write a Python script to classify them with an overly simple keyword-based approach. Ultimately, I went through several cycles of asking it to use a more nuanced approach, until I got stuck in a frustrating loop where it would say it was going to use the full capacity of its trained model and contextual understanding and then just do the same basic keyword approach (which got worse with each iteration).</a:t>
            </a:r>
          </a:p>
          <a:p>
            <a:pPr marL="0" lvl="0" indent="0">
              <a:buNone/>
            </a:pPr>
            <a:endParaRPr/>
          </a:p>
          <a:p>
            <a:pPr lvl="0"/>
            <a:r>
              <a:t>Other examples: voxgov JSONL file to convert to a usable dataframe, collecting bills on transgender legislation from Legiscan</a:t>
            </a:r>
          </a:p>
        </p:txBody>
      </p:sp>
      <p:sp>
        <p:nvSpPr>
          <p:cNvPr id="4" name="Slide Number Placeholder 3"/>
          <p:cNvSpPr>
            <a:spLocks noGrp="1"/>
          </p:cNvSpPr>
          <p:nvPr>
            <p:ph type="sldNum" sz="quarter" idx="10"/>
          </p:nvPr>
        </p:nvSpPr>
        <p:spPr/>
        <p:txBody>
          <a:bodyPr/>
          <a:lstStyle/>
          <a:p>
            <a:fld id="{18BDFEC3-8487-43E8-A154-7C12CBC1FFF2}" type="slidenum">
              <a:rPr lang="en-US"/>
              <a:t>38</a:t>
            </a:fld>
            <a:endParaRPr lang="en-US"/>
          </a:p>
        </p:txBody>
      </p:sp>
    </p:spTree>
    <p:extLst>
      <p:ext uri="{BB962C8B-B14F-4D97-AF65-F5344CB8AC3E}">
        <p14:creationId xmlns:p14="http://schemas.microsoft.com/office/powerpoint/2010/main" val="2137026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US" dirty="0"/>
              <a:t>Too basic</a:t>
            </a:r>
          </a:p>
        </p:txBody>
      </p:sp>
      <p:sp>
        <p:nvSpPr>
          <p:cNvPr id="4" name="Slide Number Placeholder 3"/>
          <p:cNvSpPr>
            <a:spLocks noGrp="1"/>
          </p:cNvSpPr>
          <p:nvPr>
            <p:ph type="sldNum" sz="quarter" idx="5"/>
          </p:nvPr>
        </p:nvSpPr>
        <p:spPr/>
        <p:txBody>
          <a:bodyPr/>
          <a:lstStyle/>
          <a:p>
            <a:fld id="{A3C37F24-2125-6C4C-BB43-FFC12A6E135D}" type="slidenum">
              <a:rPr lang="en-US" smtClean="0"/>
              <a:t>39</a:t>
            </a:fld>
            <a:endParaRPr lang="en-US"/>
          </a:p>
        </p:txBody>
      </p:sp>
    </p:spTree>
    <p:extLst>
      <p:ext uri="{BB962C8B-B14F-4D97-AF65-F5344CB8AC3E}">
        <p14:creationId xmlns:p14="http://schemas.microsoft.com/office/powerpoint/2010/main" val="342812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areas I began to experiment with are relatively simple. I think of these as the low hanging fruit of my day-to-day work—daily annoyances that I stop noticing after a while, but which *can* be fixed. Before the introduction of these AI tools, devising a solution to these kinds of problems generally seemed to entail just enough hassle that I never got around to trying.</a:t>
            </a:r>
          </a:p>
        </p:txBody>
      </p:sp>
      <p:sp>
        <p:nvSpPr>
          <p:cNvPr id="4" name="Slide Number Placeholder 3"/>
          <p:cNvSpPr>
            <a:spLocks noGrp="1"/>
          </p:cNvSpPr>
          <p:nvPr>
            <p:ph type="sldNum" sz="quarter" idx="5"/>
          </p:nvPr>
        </p:nvSpPr>
        <p:spPr/>
        <p:txBody>
          <a:bodyPr/>
          <a:lstStyle/>
          <a:p>
            <a:fld id="{A3C37F24-2125-6C4C-BB43-FFC12A6E135D}" type="slidenum">
              <a:rPr lang="en-US" smtClean="0"/>
              <a:t>4</a:t>
            </a:fld>
            <a:endParaRPr lang="en-US"/>
          </a:p>
        </p:txBody>
      </p:sp>
    </p:spTree>
    <p:extLst>
      <p:ext uri="{BB962C8B-B14F-4D97-AF65-F5344CB8AC3E}">
        <p14:creationId xmlns:p14="http://schemas.microsoft.com/office/powerpoint/2010/main" val="3098882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US" dirty="0"/>
              <a:t>Getting frustrated</a:t>
            </a:r>
          </a:p>
        </p:txBody>
      </p:sp>
      <p:sp>
        <p:nvSpPr>
          <p:cNvPr id="4" name="Slide Number Placeholder 3"/>
          <p:cNvSpPr>
            <a:spLocks noGrp="1"/>
          </p:cNvSpPr>
          <p:nvPr>
            <p:ph type="sldNum" sz="quarter" idx="5"/>
          </p:nvPr>
        </p:nvSpPr>
        <p:spPr/>
        <p:txBody>
          <a:bodyPr/>
          <a:lstStyle/>
          <a:p>
            <a:fld id="{A3C37F24-2125-6C4C-BB43-FFC12A6E135D}" type="slidenum">
              <a:rPr lang="en-US" smtClean="0"/>
              <a:t>40</a:t>
            </a:fld>
            <a:endParaRPr lang="en-US"/>
          </a:p>
        </p:txBody>
      </p:sp>
    </p:spTree>
    <p:extLst>
      <p:ext uri="{BB962C8B-B14F-4D97-AF65-F5344CB8AC3E}">
        <p14:creationId xmlns:p14="http://schemas.microsoft.com/office/powerpoint/2010/main" val="1940791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US" dirty="0"/>
              <a:t>Back to where we started. I give up.</a:t>
            </a:r>
          </a:p>
        </p:txBody>
      </p:sp>
      <p:sp>
        <p:nvSpPr>
          <p:cNvPr id="4" name="Slide Number Placeholder 3"/>
          <p:cNvSpPr>
            <a:spLocks noGrp="1"/>
          </p:cNvSpPr>
          <p:nvPr>
            <p:ph type="sldNum" sz="quarter" idx="5"/>
          </p:nvPr>
        </p:nvSpPr>
        <p:spPr/>
        <p:txBody>
          <a:bodyPr/>
          <a:lstStyle/>
          <a:p>
            <a:fld id="{A3C37F24-2125-6C4C-BB43-FFC12A6E135D}" type="slidenum">
              <a:rPr lang="en-US" smtClean="0"/>
              <a:t>41</a:t>
            </a:fld>
            <a:endParaRPr lang="en-US"/>
          </a:p>
        </p:txBody>
      </p:sp>
    </p:spTree>
    <p:extLst>
      <p:ext uri="{BB962C8B-B14F-4D97-AF65-F5344CB8AC3E}">
        <p14:creationId xmlns:p14="http://schemas.microsoft.com/office/powerpoint/2010/main" val="2206045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lvl="0"/>
            <a:r>
              <a:rPr lang="en-US" dirty="0"/>
              <a:t>As a subject librarian, I review lots of titles when purchasing books for our collection. Our primary selection platform is YBP’s GOBI.  We collect widely in political science, so I have some broad search alerts set up to make sure we’re not missing relevant titles. </a:t>
            </a:r>
          </a:p>
        </p:txBody>
      </p:sp>
      <p:sp>
        <p:nvSpPr>
          <p:cNvPr id="4" name="Slide Number Placeholder 3"/>
          <p:cNvSpPr>
            <a:spLocks noGrp="1"/>
          </p:cNvSpPr>
          <p:nvPr>
            <p:ph type="sldNum" sz="quarter" idx="10"/>
          </p:nvPr>
        </p:nvSpPr>
        <p:spPr/>
        <p:txBody>
          <a:bodyPr/>
          <a:lstStyle/>
          <a:p>
            <a:fld id="{18BDFEC3-8487-43E8-A154-7C12CBC1FFF2}"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we receive many of these on approval eventually, lots of results in my notification lists are things that have just shipped or are in the order pipeline, and unfortunately, there’s no way in the platform to filter those out from my results. Also, because we get books for multiple vendors that wouldn’t be reflected in GOBI, I often search titles from these lists to verify our holdings. Selecting, copying, opening a new tab, and pasting into the catalog search gets tedious when you do this dozens of times a day, so I wanted to reduce the number of steps in the process.</a:t>
            </a:r>
          </a:p>
        </p:txBody>
      </p:sp>
      <p:sp>
        <p:nvSpPr>
          <p:cNvPr id="4" name="Slide Number Placeholder 3"/>
          <p:cNvSpPr>
            <a:spLocks noGrp="1"/>
          </p:cNvSpPr>
          <p:nvPr>
            <p:ph type="sldNum" sz="quarter" idx="5"/>
          </p:nvPr>
        </p:nvSpPr>
        <p:spPr/>
        <p:txBody>
          <a:bodyPr/>
          <a:lstStyle/>
          <a:p>
            <a:fld id="{A3C37F24-2125-6C4C-BB43-FFC12A6E135D}" type="slidenum">
              <a:rPr lang="en-US" smtClean="0"/>
              <a:t>6</a:t>
            </a:fld>
            <a:endParaRPr lang="en-US"/>
          </a:p>
        </p:txBody>
      </p:sp>
    </p:spTree>
    <p:extLst>
      <p:ext uri="{BB962C8B-B14F-4D97-AF65-F5344CB8AC3E}">
        <p14:creationId xmlns:p14="http://schemas.microsoft.com/office/powerpoint/2010/main" val="960936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pPr lvl="0"/>
            <a:r>
              <a:rPr lang="en-US" dirty="0"/>
              <a:t>So, I decided to ask ChatGPT to create some bookmarklets to fix these problems. Bookmarklets are little snippets of </a:t>
            </a:r>
            <a:r>
              <a:rPr lang="en-US" dirty="0" err="1"/>
              <a:t>Javascript</a:t>
            </a:r>
            <a:r>
              <a:rPr lang="en-US" dirty="0"/>
              <a:t> code that you save as a bookmark in your browser and then trigger by clicking on the bookmark.</a:t>
            </a:r>
          </a:p>
        </p:txBody>
      </p:sp>
      <p:sp>
        <p:nvSpPr>
          <p:cNvPr id="4" name="Slide Number Placeholder 3"/>
          <p:cNvSpPr>
            <a:spLocks noGrp="1"/>
          </p:cNvSpPr>
          <p:nvPr>
            <p:ph type="sldNum" sz="quarter" idx="10"/>
          </p:nvPr>
        </p:nvSpPr>
        <p:spPr/>
        <p:txBody>
          <a:bodyPr/>
          <a:lstStyle/>
          <a:p>
            <a:fld id="{18BDFEC3-8487-43E8-A154-7C12CBC1FFF2}" type="slidenum">
              <a:rPr lang="en-US"/>
              <a:t>7</a:t>
            </a:fld>
            <a:endParaRPr lang="en-US"/>
          </a:p>
        </p:txBody>
      </p:sp>
    </p:spTree>
    <p:extLst>
      <p:ext uri="{BB962C8B-B14F-4D97-AF65-F5344CB8AC3E}">
        <p14:creationId xmlns:p14="http://schemas.microsoft.com/office/powerpoint/2010/main" val="1730379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US" dirty="0"/>
              <a:t>Originally, I inspected the HTML of my results page to figure out what I needed to target for removal, but as the system evolved, I discovered that you can just give it the code from the page and tell it what you want it to do, and it will typically provide functional code, though you may have to tweak it a bit. </a:t>
            </a:r>
          </a:p>
        </p:txBody>
      </p:sp>
      <p:sp>
        <p:nvSpPr>
          <p:cNvPr id="4" name="Slide Number Placeholder 3"/>
          <p:cNvSpPr>
            <a:spLocks noGrp="1"/>
          </p:cNvSpPr>
          <p:nvPr>
            <p:ph type="sldNum" sz="quarter" idx="5"/>
          </p:nvPr>
        </p:nvSpPr>
        <p:spPr/>
        <p:txBody>
          <a:bodyPr/>
          <a:lstStyle/>
          <a:p>
            <a:fld id="{A3C37F24-2125-6C4C-BB43-FFC12A6E135D}" type="slidenum">
              <a:rPr lang="en-US" smtClean="0"/>
              <a:t>8</a:t>
            </a:fld>
            <a:endParaRPr lang="en-US"/>
          </a:p>
        </p:txBody>
      </p:sp>
    </p:spTree>
    <p:extLst>
      <p:ext uri="{BB962C8B-B14F-4D97-AF65-F5344CB8AC3E}">
        <p14:creationId xmlns:p14="http://schemas.microsoft.com/office/powerpoint/2010/main" val="3113159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a:xfrm>
            <a:off x="914400" y="3300412"/>
            <a:ext cx="7315200" cy="2700338"/>
          </a:xfrm>
          <a:prstGeom prst="rect">
            <a:avLst/>
          </a:prstGeom>
        </p:spPr>
        <p:txBody>
          <a:bodyPr/>
          <a:lstStyle/>
          <a:p>
            <a:r>
              <a:rPr lang="en-US" dirty="0"/>
              <a:t>Here they are in action</a:t>
            </a:r>
          </a:p>
        </p:txBody>
      </p:sp>
      <p:sp>
        <p:nvSpPr>
          <p:cNvPr id="4" name="Slide Number Placeholder 3"/>
          <p:cNvSpPr>
            <a:spLocks noGrp="1"/>
          </p:cNvSpPr>
          <p:nvPr>
            <p:ph type="sldNum" sz="quarter" idx="5"/>
          </p:nvPr>
        </p:nvSpPr>
        <p:spPr/>
        <p:txBody>
          <a:bodyPr/>
          <a:lstStyle/>
          <a:p>
            <a:fld id="{A3C37F24-2125-6C4C-BB43-FFC12A6E135D}" type="slidenum">
              <a:rPr lang="en-US" smtClean="0"/>
              <a:t>9</a:t>
            </a:fld>
            <a:endParaRPr lang="en-US"/>
          </a:p>
        </p:txBody>
      </p:sp>
    </p:spTree>
    <p:extLst>
      <p:ext uri="{BB962C8B-B14F-4D97-AF65-F5344CB8AC3E}">
        <p14:creationId xmlns:p14="http://schemas.microsoft.com/office/powerpoint/2010/main" val="2043508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219200" y="1122362"/>
            <a:ext cx="8876022" cy="3744209"/>
          </a:xfr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219200" y="5230134"/>
            <a:ext cx="48768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5/29/2024</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91796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5/29/2024</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897017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54169"/>
            <a:ext cx="2674301" cy="5322793"/>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685800" y="854169"/>
            <a:ext cx="78867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5/29/2024</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79225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sz="2000" baseline="0"/>
            </a:lvl1pPr>
            <a:lvl2pPr>
              <a:lnSpc>
                <a:spcPct val="120000"/>
              </a:lnSpc>
              <a:defRPr sz="1800" baseline="0"/>
            </a:lvl2pPr>
            <a:lvl3pPr>
              <a:lnSpc>
                <a:spcPct val="120000"/>
              </a:lnSpc>
              <a:defRPr sz="1800" baseline="0"/>
            </a:lvl3pPr>
            <a:lvl4pPr>
              <a:lnSpc>
                <a:spcPct val="120000"/>
              </a:lnSpc>
              <a:defRPr sz="1400" baseline="0"/>
            </a:lvl4pPr>
            <a:lvl5pPr>
              <a:lnSpc>
                <a:spcPct val="120000"/>
              </a:lnSpc>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5/29/2024</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537054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5/29/2024</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560120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5/29/2024</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653767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095930"/>
            <a:ext cx="4507931"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2938410"/>
            <a:ext cx="4507930"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095930"/>
            <a:ext cx="4507932"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2938410"/>
            <a:ext cx="4507932"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5/29/2024</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75233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5/29/2024</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237765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5/29/2024</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808812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5/29/2024</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694420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5/29/2024</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401966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40065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362630" y="6356349"/>
            <a:ext cx="3063890" cy="365125"/>
          </a:xfrm>
          <a:prstGeom prst="rect">
            <a:avLst/>
          </a:prstGeom>
        </p:spPr>
        <p:txBody>
          <a:bodyPr vert="horz" lIns="91440" tIns="45720" rIns="91440" bIns="45720" rtlCol="0" anchor="ctr"/>
          <a:lstStyle>
            <a:lvl1pPr algn="r">
              <a:defRPr sz="1100">
                <a:solidFill>
                  <a:schemeClr val="tx1"/>
                </a:solidFill>
              </a:defRPr>
            </a:lvl1pPr>
          </a:lstStyle>
          <a:p>
            <a:fld id="{8C1E1FAD-7351-4908-963A-08EA8E4AB7A0}" type="datetimeFigureOut">
              <a:rPr lang="en-US" smtClean="0"/>
              <a:pPr/>
              <a:t>5/29/2024</a:t>
            </a:fld>
            <a:endParaRPr lang="en-US" dirty="0"/>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099372" y="4308656"/>
            <a:ext cx="3471256" cy="365125"/>
          </a:xfrm>
          <a:prstGeom prst="rect">
            <a:avLst/>
          </a:prstGeom>
        </p:spPr>
        <p:txBody>
          <a:bodyPr vert="horz" lIns="91440" tIns="45720" rIns="91440" bIns="45720" rtlCol="0" anchor="ctr"/>
          <a:lstStyle>
            <a:lvl1pPr algn="r">
              <a:defRPr sz="11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1396670" y="6356349"/>
            <a:ext cx="576133"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a:t>
            </a:fld>
            <a:endParaRPr lang="en-US" dirty="0"/>
          </a:p>
        </p:txBody>
      </p:sp>
    </p:spTree>
    <p:extLst>
      <p:ext uri="{BB962C8B-B14F-4D97-AF65-F5344CB8AC3E}">
        <p14:creationId xmlns:p14="http://schemas.microsoft.com/office/powerpoint/2010/main" val="4290316350"/>
      </p:ext>
    </p:extLst>
  </p:cSld>
  <p:clrMap bg1="dk1" tx1="lt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6" r:id="rId10"/>
    <p:sldLayoutId id="2147483865"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800" kern="1200" baseline="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400" kern="1200" baseline="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A0980D0-C2CB-4F0C-833C-1B6483572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D110A99-3F6B-4F79-9283-A5ECB5016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24509">
            <a:off x="-184530" y="5189558"/>
            <a:ext cx="12362426" cy="2575409"/>
          </a:xfrm>
          <a:custGeom>
            <a:avLst/>
            <a:gdLst>
              <a:gd name="connsiteX0" fmla="*/ 5035354 w 12362426"/>
              <a:gd name="connsiteY0" fmla="*/ 0 h 3099769"/>
              <a:gd name="connsiteX1" fmla="*/ 9625764 w 12362426"/>
              <a:gd name="connsiteY1" fmla="*/ 0 h 3099769"/>
              <a:gd name="connsiteX2" fmla="*/ 9625764 w 12362426"/>
              <a:gd name="connsiteY2" fmla="*/ 743325 h 3099769"/>
              <a:gd name="connsiteX3" fmla="*/ 9658262 w 12362426"/>
              <a:gd name="connsiteY3" fmla="*/ 749028 h 3099769"/>
              <a:gd name="connsiteX4" fmla="*/ 9750370 w 12362426"/>
              <a:gd name="connsiteY4" fmla="*/ 768340 h 3099769"/>
              <a:gd name="connsiteX5" fmla="*/ 9836966 w 12362426"/>
              <a:gd name="connsiteY5" fmla="*/ 778233 h 3099769"/>
              <a:gd name="connsiteX6" fmla="*/ 9994340 w 12362426"/>
              <a:gd name="connsiteY6" fmla="*/ 807111 h 3099769"/>
              <a:gd name="connsiteX7" fmla="*/ 10021527 w 12362426"/>
              <a:gd name="connsiteY7" fmla="*/ 815221 h 3099769"/>
              <a:gd name="connsiteX8" fmla="*/ 10077617 w 12362426"/>
              <a:gd name="connsiteY8" fmla="*/ 830232 h 3099769"/>
              <a:gd name="connsiteX9" fmla="*/ 10249434 w 12362426"/>
              <a:gd name="connsiteY9" fmla="*/ 822796 h 3099769"/>
              <a:gd name="connsiteX10" fmla="*/ 10291151 w 12362426"/>
              <a:gd name="connsiteY10" fmla="*/ 809816 h 3099769"/>
              <a:gd name="connsiteX11" fmla="*/ 10537628 w 12362426"/>
              <a:gd name="connsiteY11" fmla="*/ 783838 h 3099769"/>
              <a:gd name="connsiteX12" fmla="*/ 10875114 w 12362426"/>
              <a:gd name="connsiteY12" fmla="*/ 713312 h 3099769"/>
              <a:gd name="connsiteX13" fmla="*/ 11131506 w 12362426"/>
              <a:gd name="connsiteY13" fmla="*/ 698211 h 3099769"/>
              <a:gd name="connsiteX14" fmla="*/ 11236837 w 12362426"/>
              <a:gd name="connsiteY14" fmla="*/ 682768 h 3099769"/>
              <a:gd name="connsiteX15" fmla="*/ 11428024 w 12362426"/>
              <a:gd name="connsiteY15" fmla="*/ 654608 h 3099769"/>
              <a:gd name="connsiteX16" fmla="*/ 11627584 w 12362426"/>
              <a:gd name="connsiteY16" fmla="*/ 623505 h 3099769"/>
              <a:gd name="connsiteX17" fmla="*/ 11715836 w 12362426"/>
              <a:gd name="connsiteY17" fmla="*/ 608349 h 3099769"/>
              <a:gd name="connsiteX18" fmla="*/ 11987050 w 12362426"/>
              <a:gd name="connsiteY18" fmla="*/ 707424 h 3099769"/>
              <a:gd name="connsiteX19" fmla="*/ 12251338 w 12362426"/>
              <a:gd name="connsiteY19" fmla="*/ 524360 h 3099769"/>
              <a:gd name="connsiteX20" fmla="*/ 12362426 w 12362426"/>
              <a:gd name="connsiteY20" fmla="*/ 1246801 h 3099769"/>
              <a:gd name="connsiteX21" fmla="*/ 312058 w 12362426"/>
              <a:gd name="connsiteY21" fmla="*/ 3099769 h 3099769"/>
              <a:gd name="connsiteX22" fmla="*/ 0 w 12362426"/>
              <a:gd name="connsiteY22" fmla="*/ 1070366 h 3099769"/>
              <a:gd name="connsiteX23" fmla="*/ 4427 w 12362426"/>
              <a:gd name="connsiteY23" fmla="*/ 1069072 h 3099769"/>
              <a:gd name="connsiteX24" fmla="*/ 36478 w 12362426"/>
              <a:gd name="connsiteY24" fmla="*/ 1059901 h 3099769"/>
              <a:gd name="connsiteX25" fmla="*/ 74319 w 12362426"/>
              <a:gd name="connsiteY25" fmla="*/ 1042827 h 3099769"/>
              <a:gd name="connsiteX26" fmla="*/ 265466 w 12362426"/>
              <a:gd name="connsiteY26" fmla="*/ 997965 h 3099769"/>
              <a:gd name="connsiteX27" fmla="*/ 365700 w 12362426"/>
              <a:gd name="connsiteY27" fmla="*/ 971269 h 3099769"/>
              <a:gd name="connsiteX28" fmla="*/ 402179 w 12362426"/>
              <a:gd name="connsiteY28" fmla="*/ 962934 h 3099769"/>
              <a:gd name="connsiteX29" fmla="*/ 504196 w 12362426"/>
              <a:gd name="connsiteY29" fmla="*/ 923429 h 3099769"/>
              <a:gd name="connsiteX30" fmla="*/ 579858 w 12362426"/>
              <a:gd name="connsiteY30" fmla="*/ 911776 h 3099769"/>
              <a:gd name="connsiteX31" fmla="*/ 788740 w 12362426"/>
              <a:gd name="connsiteY31" fmla="*/ 851017 h 3099769"/>
              <a:gd name="connsiteX32" fmla="*/ 942632 w 12362426"/>
              <a:gd name="connsiteY32" fmla="*/ 816590 h 3099769"/>
              <a:gd name="connsiteX33" fmla="*/ 1166396 w 12362426"/>
              <a:gd name="connsiteY33" fmla="*/ 790722 h 3099769"/>
              <a:gd name="connsiteX34" fmla="*/ 1247277 w 12362426"/>
              <a:gd name="connsiteY34" fmla="*/ 761271 h 3099769"/>
              <a:gd name="connsiteX35" fmla="*/ 1322184 w 12362426"/>
              <a:gd name="connsiteY35" fmla="*/ 744388 h 3099769"/>
              <a:gd name="connsiteX36" fmla="*/ 1336256 w 12362426"/>
              <a:gd name="connsiteY36" fmla="*/ 739876 h 3099769"/>
              <a:gd name="connsiteX37" fmla="*/ 1399541 w 12362426"/>
              <a:gd name="connsiteY37" fmla="*/ 733051 h 3099769"/>
              <a:gd name="connsiteX38" fmla="*/ 1609734 w 12362426"/>
              <a:gd name="connsiteY38" fmla="*/ 761684 h 3099769"/>
              <a:gd name="connsiteX39" fmla="*/ 1736383 w 12362426"/>
              <a:gd name="connsiteY39" fmla="*/ 788462 h 3099769"/>
              <a:gd name="connsiteX40" fmla="*/ 1857314 w 12362426"/>
              <a:gd name="connsiteY40" fmla="*/ 794085 h 3099769"/>
              <a:gd name="connsiteX41" fmla="*/ 2026639 w 12362426"/>
              <a:gd name="connsiteY41" fmla="*/ 812780 h 3099769"/>
              <a:gd name="connsiteX42" fmla="*/ 2043398 w 12362426"/>
              <a:gd name="connsiteY42" fmla="*/ 817701 h 3099769"/>
              <a:gd name="connsiteX43" fmla="*/ 2154517 w 12362426"/>
              <a:gd name="connsiteY43" fmla="*/ 837821 h 3099769"/>
              <a:gd name="connsiteX44" fmla="*/ 2277168 w 12362426"/>
              <a:gd name="connsiteY44" fmla="*/ 830176 h 3099769"/>
              <a:gd name="connsiteX45" fmla="*/ 2361853 w 12362426"/>
              <a:gd name="connsiteY45" fmla="*/ 812755 h 3099769"/>
              <a:gd name="connsiteX46" fmla="*/ 2463967 w 12362426"/>
              <a:gd name="connsiteY46" fmla="*/ 801890 h 3099769"/>
              <a:gd name="connsiteX47" fmla="*/ 2699787 w 12362426"/>
              <a:gd name="connsiteY47" fmla="*/ 773633 h 3099769"/>
              <a:gd name="connsiteX48" fmla="*/ 2705016 w 12362426"/>
              <a:gd name="connsiteY48" fmla="*/ 772146 h 3099769"/>
              <a:gd name="connsiteX49" fmla="*/ 2828071 w 12362426"/>
              <a:gd name="connsiteY49" fmla="*/ 751618 h 3099769"/>
              <a:gd name="connsiteX50" fmla="*/ 2858408 w 12362426"/>
              <a:gd name="connsiteY50" fmla="*/ 743423 h 3099769"/>
              <a:gd name="connsiteX51" fmla="*/ 2858814 w 12362426"/>
              <a:gd name="connsiteY51" fmla="*/ 742482 h 3099769"/>
              <a:gd name="connsiteX52" fmla="*/ 2927761 w 12362426"/>
              <a:gd name="connsiteY52" fmla="*/ 747246 h 3099769"/>
              <a:gd name="connsiteX53" fmla="*/ 2982332 w 12362426"/>
              <a:gd name="connsiteY53" fmla="*/ 752913 h 3099769"/>
              <a:gd name="connsiteX54" fmla="*/ 2997509 w 12362426"/>
              <a:gd name="connsiteY54" fmla="*/ 759653 h 3099769"/>
              <a:gd name="connsiteX55" fmla="*/ 3270214 w 12362426"/>
              <a:gd name="connsiteY55" fmla="*/ 755376 h 3099769"/>
              <a:gd name="connsiteX56" fmla="*/ 3396647 w 12362426"/>
              <a:gd name="connsiteY56" fmla="*/ 750718 h 3099769"/>
              <a:gd name="connsiteX57" fmla="*/ 3557903 w 12362426"/>
              <a:gd name="connsiteY57" fmla="*/ 736857 h 3099769"/>
              <a:gd name="connsiteX58" fmla="*/ 3749729 w 12362426"/>
              <a:gd name="connsiteY58" fmla="*/ 728647 h 3099769"/>
              <a:gd name="connsiteX59" fmla="*/ 3802620 w 12362426"/>
              <a:gd name="connsiteY59" fmla="*/ 716926 h 3099769"/>
              <a:gd name="connsiteX60" fmla="*/ 3922921 w 12362426"/>
              <a:gd name="connsiteY60" fmla="*/ 714754 h 3099769"/>
              <a:gd name="connsiteX61" fmla="*/ 3993939 w 12362426"/>
              <a:gd name="connsiteY61" fmla="*/ 710294 h 3099769"/>
              <a:gd name="connsiteX62" fmla="*/ 4019416 w 12362426"/>
              <a:gd name="connsiteY62" fmla="*/ 703635 h 3099769"/>
              <a:gd name="connsiteX63" fmla="*/ 4056007 w 12362426"/>
              <a:gd name="connsiteY63" fmla="*/ 697674 h 3099769"/>
              <a:gd name="connsiteX64" fmla="*/ 4180468 w 12362426"/>
              <a:gd name="connsiteY64" fmla="*/ 676714 h 3099769"/>
              <a:gd name="connsiteX65" fmla="*/ 4221483 w 12362426"/>
              <a:gd name="connsiteY65" fmla="*/ 675093 h 3099769"/>
              <a:gd name="connsiteX66" fmla="*/ 4227430 w 12362426"/>
              <a:gd name="connsiteY66" fmla="*/ 675249 h 3099769"/>
              <a:gd name="connsiteX67" fmla="*/ 4281173 w 12362426"/>
              <a:gd name="connsiteY67" fmla="*/ 678603 h 3099769"/>
              <a:gd name="connsiteX68" fmla="*/ 4371560 w 12362426"/>
              <a:gd name="connsiteY68" fmla="*/ 686851 h 3099769"/>
              <a:gd name="connsiteX69" fmla="*/ 4454221 w 12362426"/>
              <a:gd name="connsiteY69" fmla="*/ 693129 h 3099769"/>
              <a:gd name="connsiteX70" fmla="*/ 4508379 w 12362426"/>
              <a:gd name="connsiteY70" fmla="*/ 690599 h 3099769"/>
              <a:gd name="connsiteX71" fmla="*/ 4531879 w 12362426"/>
              <a:gd name="connsiteY71" fmla="*/ 693543 h 3099769"/>
              <a:gd name="connsiteX72" fmla="*/ 4634634 w 12362426"/>
              <a:gd name="connsiteY72" fmla="*/ 678753 h 3099769"/>
              <a:gd name="connsiteX73" fmla="*/ 4682281 w 12362426"/>
              <a:gd name="connsiteY73" fmla="*/ 654613 h 3099769"/>
              <a:gd name="connsiteX74" fmla="*/ 4800765 w 12362426"/>
              <a:gd name="connsiteY74" fmla="*/ 633179 h 3099769"/>
              <a:gd name="connsiteX75" fmla="*/ 4870119 w 12362426"/>
              <a:gd name="connsiteY75" fmla="*/ 617406 h 3099769"/>
              <a:gd name="connsiteX76" fmla="*/ 4894058 w 12362426"/>
              <a:gd name="connsiteY76" fmla="*/ 606780 h 3099769"/>
              <a:gd name="connsiteX77" fmla="*/ 4929109 w 12362426"/>
              <a:gd name="connsiteY77" fmla="*/ 595059 h 3099769"/>
              <a:gd name="connsiteX78" fmla="*/ 4989104 w 12362426"/>
              <a:gd name="connsiteY78" fmla="*/ 570780 h 3099769"/>
              <a:gd name="connsiteX79" fmla="*/ 5035354 w 12362426"/>
              <a:gd name="connsiteY79" fmla="*/ 558051 h 3099769"/>
              <a:gd name="connsiteX0" fmla="*/ 6007671 w 12362426"/>
              <a:gd name="connsiteY0" fmla="*/ 508646 h 3099769"/>
              <a:gd name="connsiteX1" fmla="*/ 9625764 w 12362426"/>
              <a:gd name="connsiteY1" fmla="*/ 0 h 3099769"/>
              <a:gd name="connsiteX2" fmla="*/ 9625764 w 12362426"/>
              <a:gd name="connsiteY2" fmla="*/ 743325 h 3099769"/>
              <a:gd name="connsiteX3" fmla="*/ 9658262 w 12362426"/>
              <a:gd name="connsiteY3" fmla="*/ 749028 h 3099769"/>
              <a:gd name="connsiteX4" fmla="*/ 9750370 w 12362426"/>
              <a:gd name="connsiteY4" fmla="*/ 768340 h 3099769"/>
              <a:gd name="connsiteX5" fmla="*/ 9836966 w 12362426"/>
              <a:gd name="connsiteY5" fmla="*/ 778233 h 3099769"/>
              <a:gd name="connsiteX6" fmla="*/ 9994340 w 12362426"/>
              <a:gd name="connsiteY6" fmla="*/ 807111 h 3099769"/>
              <a:gd name="connsiteX7" fmla="*/ 10021527 w 12362426"/>
              <a:gd name="connsiteY7" fmla="*/ 815221 h 3099769"/>
              <a:gd name="connsiteX8" fmla="*/ 10077617 w 12362426"/>
              <a:gd name="connsiteY8" fmla="*/ 830232 h 3099769"/>
              <a:gd name="connsiteX9" fmla="*/ 10249434 w 12362426"/>
              <a:gd name="connsiteY9" fmla="*/ 822796 h 3099769"/>
              <a:gd name="connsiteX10" fmla="*/ 10291151 w 12362426"/>
              <a:gd name="connsiteY10" fmla="*/ 809816 h 3099769"/>
              <a:gd name="connsiteX11" fmla="*/ 10537628 w 12362426"/>
              <a:gd name="connsiteY11" fmla="*/ 783838 h 3099769"/>
              <a:gd name="connsiteX12" fmla="*/ 10875114 w 12362426"/>
              <a:gd name="connsiteY12" fmla="*/ 713312 h 3099769"/>
              <a:gd name="connsiteX13" fmla="*/ 11131506 w 12362426"/>
              <a:gd name="connsiteY13" fmla="*/ 698211 h 3099769"/>
              <a:gd name="connsiteX14" fmla="*/ 11236837 w 12362426"/>
              <a:gd name="connsiteY14" fmla="*/ 682768 h 3099769"/>
              <a:gd name="connsiteX15" fmla="*/ 11428024 w 12362426"/>
              <a:gd name="connsiteY15" fmla="*/ 654608 h 3099769"/>
              <a:gd name="connsiteX16" fmla="*/ 11627584 w 12362426"/>
              <a:gd name="connsiteY16" fmla="*/ 623505 h 3099769"/>
              <a:gd name="connsiteX17" fmla="*/ 11715836 w 12362426"/>
              <a:gd name="connsiteY17" fmla="*/ 608349 h 3099769"/>
              <a:gd name="connsiteX18" fmla="*/ 11987050 w 12362426"/>
              <a:gd name="connsiteY18" fmla="*/ 707424 h 3099769"/>
              <a:gd name="connsiteX19" fmla="*/ 12251338 w 12362426"/>
              <a:gd name="connsiteY19" fmla="*/ 524360 h 3099769"/>
              <a:gd name="connsiteX20" fmla="*/ 12362426 w 12362426"/>
              <a:gd name="connsiteY20" fmla="*/ 1246801 h 3099769"/>
              <a:gd name="connsiteX21" fmla="*/ 312058 w 12362426"/>
              <a:gd name="connsiteY21" fmla="*/ 3099769 h 3099769"/>
              <a:gd name="connsiteX22" fmla="*/ 0 w 12362426"/>
              <a:gd name="connsiteY22" fmla="*/ 1070366 h 3099769"/>
              <a:gd name="connsiteX23" fmla="*/ 4427 w 12362426"/>
              <a:gd name="connsiteY23" fmla="*/ 1069072 h 3099769"/>
              <a:gd name="connsiteX24" fmla="*/ 36478 w 12362426"/>
              <a:gd name="connsiteY24" fmla="*/ 1059901 h 3099769"/>
              <a:gd name="connsiteX25" fmla="*/ 74319 w 12362426"/>
              <a:gd name="connsiteY25" fmla="*/ 1042827 h 3099769"/>
              <a:gd name="connsiteX26" fmla="*/ 265466 w 12362426"/>
              <a:gd name="connsiteY26" fmla="*/ 997965 h 3099769"/>
              <a:gd name="connsiteX27" fmla="*/ 365700 w 12362426"/>
              <a:gd name="connsiteY27" fmla="*/ 971269 h 3099769"/>
              <a:gd name="connsiteX28" fmla="*/ 402179 w 12362426"/>
              <a:gd name="connsiteY28" fmla="*/ 962934 h 3099769"/>
              <a:gd name="connsiteX29" fmla="*/ 504196 w 12362426"/>
              <a:gd name="connsiteY29" fmla="*/ 923429 h 3099769"/>
              <a:gd name="connsiteX30" fmla="*/ 579858 w 12362426"/>
              <a:gd name="connsiteY30" fmla="*/ 911776 h 3099769"/>
              <a:gd name="connsiteX31" fmla="*/ 788740 w 12362426"/>
              <a:gd name="connsiteY31" fmla="*/ 851017 h 3099769"/>
              <a:gd name="connsiteX32" fmla="*/ 942632 w 12362426"/>
              <a:gd name="connsiteY32" fmla="*/ 816590 h 3099769"/>
              <a:gd name="connsiteX33" fmla="*/ 1166396 w 12362426"/>
              <a:gd name="connsiteY33" fmla="*/ 790722 h 3099769"/>
              <a:gd name="connsiteX34" fmla="*/ 1247277 w 12362426"/>
              <a:gd name="connsiteY34" fmla="*/ 761271 h 3099769"/>
              <a:gd name="connsiteX35" fmla="*/ 1322184 w 12362426"/>
              <a:gd name="connsiteY35" fmla="*/ 744388 h 3099769"/>
              <a:gd name="connsiteX36" fmla="*/ 1336256 w 12362426"/>
              <a:gd name="connsiteY36" fmla="*/ 739876 h 3099769"/>
              <a:gd name="connsiteX37" fmla="*/ 1399541 w 12362426"/>
              <a:gd name="connsiteY37" fmla="*/ 733051 h 3099769"/>
              <a:gd name="connsiteX38" fmla="*/ 1609734 w 12362426"/>
              <a:gd name="connsiteY38" fmla="*/ 761684 h 3099769"/>
              <a:gd name="connsiteX39" fmla="*/ 1736383 w 12362426"/>
              <a:gd name="connsiteY39" fmla="*/ 788462 h 3099769"/>
              <a:gd name="connsiteX40" fmla="*/ 1857314 w 12362426"/>
              <a:gd name="connsiteY40" fmla="*/ 794085 h 3099769"/>
              <a:gd name="connsiteX41" fmla="*/ 2026639 w 12362426"/>
              <a:gd name="connsiteY41" fmla="*/ 812780 h 3099769"/>
              <a:gd name="connsiteX42" fmla="*/ 2043398 w 12362426"/>
              <a:gd name="connsiteY42" fmla="*/ 817701 h 3099769"/>
              <a:gd name="connsiteX43" fmla="*/ 2154517 w 12362426"/>
              <a:gd name="connsiteY43" fmla="*/ 837821 h 3099769"/>
              <a:gd name="connsiteX44" fmla="*/ 2277168 w 12362426"/>
              <a:gd name="connsiteY44" fmla="*/ 830176 h 3099769"/>
              <a:gd name="connsiteX45" fmla="*/ 2361853 w 12362426"/>
              <a:gd name="connsiteY45" fmla="*/ 812755 h 3099769"/>
              <a:gd name="connsiteX46" fmla="*/ 2463967 w 12362426"/>
              <a:gd name="connsiteY46" fmla="*/ 801890 h 3099769"/>
              <a:gd name="connsiteX47" fmla="*/ 2699787 w 12362426"/>
              <a:gd name="connsiteY47" fmla="*/ 773633 h 3099769"/>
              <a:gd name="connsiteX48" fmla="*/ 2705016 w 12362426"/>
              <a:gd name="connsiteY48" fmla="*/ 772146 h 3099769"/>
              <a:gd name="connsiteX49" fmla="*/ 2828071 w 12362426"/>
              <a:gd name="connsiteY49" fmla="*/ 751618 h 3099769"/>
              <a:gd name="connsiteX50" fmla="*/ 2858408 w 12362426"/>
              <a:gd name="connsiteY50" fmla="*/ 743423 h 3099769"/>
              <a:gd name="connsiteX51" fmla="*/ 2858814 w 12362426"/>
              <a:gd name="connsiteY51" fmla="*/ 742482 h 3099769"/>
              <a:gd name="connsiteX52" fmla="*/ 2927761 w 12362426"/>
              <a:gd name="connsiteY52" fmla="*/ 747246 h 3099769"/>
              <a:gd name="connsiteX53" fmla="*/ 2982332 w 12362426"/>
              <a:gd name="connsiteY53" fmla="*/ 752913 h 3099769"/>
              <a:gd name="connsiteX54" fmla="*/ 2997509 w 12362426"/>
              <a:gd name="connsiteY54" fmla="*/ 759653 h 3099769"/>
              <a:gd name="connsiteX55" fmla="*/ 3270214 w 12362426"/>
              <a:gd name="connsiteY55" fmla="*/ 755376 h 3099769"/>
              <a:gd name="connsiteX56" fmla="*/ 3396647 w 12362426"/>
              <a:gd name="connsiteY56" fmla="*/ 750718 h 3099769"/>
              <a:gd name="connsiteX57" fmla="*/ 3557903 w 12362426"/>
              <a:gd name="connsiteY57" fmla="*/ 736857 h 3099769"/>
              <a:gd name="connsiteX58" fmla="*/ 3749729 w 12362426"/>
              <a:gd name="connsiteY58" fmla="*/ 728647 h 3099769"/>
              <a:gd name="connsiteX59" fmla="*/ 3802620 w 12362426"/>
              <a:gd name="connsiteY59" fmla="*/ 716926 h 3099769"/>
              <a:gd name="connsiteX60" fmla="*/ 3922921 w 12362426"/>
              <a:gd name="connsiteY60" fmla="*/ 714754 h 3099769"/>
              <a:gd name="connsiteX61" fmla="*/ 3993939 w 12362426"/>
              <a:gd name="connsiteY61" fmla="*/ 710294 h 3099769"/>
              <a:gd name="connsiteX62" fmla="*/ 4019416 w 12362426"/>
              <a:gd name="connsiteY62" fmla="*/ 703635 h 3099769"/>
              <a:gd name="connsiteX63" fmla="*/ 4056007 w 12362426"/>
              <a:gd name="connsiteY63" fmla="*/ 697674 h 3099769"/>
              <a:gd name="connsiteX64" fmla="*/ 4180468 w 12362426"/>
              <a:gd name="connsiteY64" fmla="*/ 676714 h 3099769"/>
              <a:gd name="connsiteX65" fmla="*/ 4221483 w 12362426"/>
              <a:gd name="connsiteY65" fmla="*/ 675093 h 3099769"/>
              <a:gd name="connsiteX66" fmla="*/ 4227430 w 12362426"/>
              <a:gd name="connsiteY66" fmla="*/ 675249 h 3099769"/>
              <a:gd name="connsiteX67" fmla="*/ 4281173 w 12362426"/>
              <a:gd name="connsiteY67" fmla="*/ 678603 h 3099769"/>
              <a:gd name="connsiteX68" fmla="*/ 4371560 w 12362426"/>
              <a:gd name="connsiteY68" fmla="*/ 686851 h 3099769"/>
              <a:gd name="connsiteX69" fmla="*/ 4454221 w 12362426"/>
              <a:gd name="connsiteY69" fmla="*/ 693129 h 3099769"/>
              <a:gd name="connsiteX70" fmla="*/ 4508379 w 12362426"/>
              <a:gd name="connsiteY70" fmla="*/ 690599 h 3099769"/>
              <a:gd name="connsiteX71" fmla="*/ 4531879 w 12362426"/>
              <a:gd name="connsiteY71" fmla="*/ 693543 h 3099769"/>
              <a:gd name="connsiteX72" fmla="*/ 4634634 w 12362426"/>
              <a:gd name="connsiteY72" fmla="*/ 678753 h 3099769"/>
              <a:gd name="connsiteX73" fmla="*/ 4682281 w 12362426"/>
              <a:gd name="connsiteY73" fmla="*/ 654613 h 3099769"/>
              <a:gd name="connsiteX74" fmla="*/ 4800765 w 12362426"/>
              <a:gd name="connsiteY74" fmla="*/ 633179 h 3099769"/>
              <a:gd name="connsiteX75" fmla="*/ 4870119 w 12362426"/>
              <a:gd name="connsiteY75" fmla="*/ 617406 h 3099769"/>
              <a:gd name="connsiteX76" fmla="*/ 4894058 w 12362426"/>
              <a:gd name="connsiteY76" fmla="*/ 606780 h 3099769"/>
              <a:gd name="connsiteX77" fmla="*/ 4929109 w 12362426"/>
              <a:gd name="connsiteY77" fmla="*/ 595059 h 3099769"/>
              <a:gd name="connsiteX78" fmla="*/ 4989104 w 12362426"/>
              <a:gd name="connsiteY78" fmla="*/ 570780 h 3099769"/>
              <a:gd name="connsiteX79" fmla="*/ 5035354 w 12362426"/>
              <a:gd name="connsiteY79" fmla="*/ 558051 h 3099769"/>
              <a:gd name="connsiteX80" fmla="*/ 6007671 w 12362426"/>
              <a:gd name="connsiteY80" fmla="*/ 508646 h 3099769"/>
              <a:gd name="connsiteX0" fmla="*/ 6007671 w 12362426"/>
              <a:gd name="connsiteY0" fmla="*/ 10697 h 2601820"/>
              <a:gd name="connsiteX1" fmla="*/ 8177440 w 12362426"/>
              <a:gd name="connsiteY1" fmla="*/ 258735 h 2601820"/>
              <a:gd name="connsiteX2" fmla="*/ 9625764 w 12362426"/>
              <a:gd name="connsiteY2" fmla="*/ 245376 h 2601820"/>
              <a:gd name="connsiteX3" fmla="*/ 9658262 w 12362426"/>
              <a:gd name="connsiteY3" fmla="*/ 251079 h 2601820"/>
              <a:gd name="connsiteX4" fmla="*/ 9750370 w 12362426"/>
              <a:gd name="connsiteY4" fmla="*/ 270391 h 2601820"/>
              <a:gd name="connsiteX5" fmla="*/ 9836966 w 12362426"/>
              <a:gd name="connsiteY5" fmla="*/ 280284 h 2601820"/>
              <a:gd name="connsiteX6" fmla="*/ 9994340 w 12362426"/>
              <a:gd name="connsiteY6" fmla="*/ 309162 h 2601820"/>
              <a:gd name="connsiteX7" fmla="*/ 10021527 w 12362426"/>
              <a:gd name="connsiteY7" fmla="*/ 317272 h 2601820"/>
              <a:gd name="connsiteX8" fmla="*/ 10077617 w 12362426"/>
              <a:gd name="connsiteY8" fmla="*/ 332283 h 2601820"/>
              <a:gd name="connsiteX9" fmla="*/ 10249434 w 12362426"/>
              <a:gd name="connsiteY9" fmla="*/ 324847 h 2601820"/>
              <a:gd name="connsiteX10" fmla="*/ 10291151 w 12362426"/>
              <a:gd name="connsiteY10" fmla="*/ 311867 h 2601820"/>
              <a:gd name="connsiteX11" fmla="*/ 10537628 w 12362426"/>
              <a:gd name="connsiteY11" fmla="*/ 285889 h 2601820"/>
              <a:gd name="connsiteX12" fmla="*/ 10875114 w 12362426"/>
              <a:gd name="connsiteY12" fmla="*/ 215363 h 2601820"/>
              <a:gd name="connsiteX13" fmla="*/ 11131506 w 12362426"/>
              <a:gd name="connsiteY13" fmla="*/ 200262 h 2601820"/>
              <a:gd name="connsiteX14" fmla="*/ 11236837 w 12362426"/>
              <a:gd name="connsiteY14" fmla="*/ 184819 h 2601820"/>
              <a:gd name="connsiteX15" fmla="*/ 11428024 w 12362426"/>
              <a:gd name="connsiteY15" fmla="*/ 156659 h 2601820"/>
              <a:gd name="connsiteX16" fmla="*/ 11627584 w 12362426"/>
              <a:gd name="connsiteY16" fmla="*/ 125556 h 2601820"/>
              <a:gd name="connsiteX17" fmla="*/ 11715836 w 12362426"/>
              <a:gd name="connsiteY17" fmla="*/ 110400 h 2601820"/>
              <a:gd name="connsiteX18" fmla="*/ 11987050 w 12362426"/>
              <a:gd name="connsiteY18" fmla="*/ 209475 h 2601820"/>
              <a:gd name="connsiteX19" fmla="*/ 12251338 w 12362426"/>
              <a:gd name="connsiteY19" fmla="*/ 26411 h 2601820"/>
              <a:gd name="connsiteX20" fmla="*/ 12362426 w 12362426"/>
              <a:gd name="connsiteY20" fmla="*/ 748852 h 2601820"/>
              <a:gd name="connsiteX21" fmla="*/ 312058 w 12362426"/>
              <a:gd name="connsiteY21" fmla="*/ 2601820 h 2601820"/>
              <a:gd name="connsiteX22" fmla="*/ 0 w 12362426"/>
              <a:gd name="connsiteY22" fmla="*/ 572417 h 2601820"/>
              <a:gd name="connsiteX23" fmla="*/ 4427 w 12362426"/>
              <a:gd name="connsiteY23" fmla="*/ 571123 h 2601820"/>
              <a:gd name="connsiteX24" fmla="*/ 36478 w 12362426"/>
              <a:gd name="connsiteY24" fmla="*/ 561952 h 2601820"/>
              <a:gd name="connsiteX25" fmla="*/ 74319 w 12362426"/>
              <a:gd name="connsiteY25" fmla="*/ 544878 h 2601820"/>
              <a:gd name="connsiteX26" fmla="*/ 265466 w 12362426"/>
              <a:gd name="connsiteY26" fmla="*/ 500016 h 2601820"/>
              <a:gd name="connsiteX27" fmla="*/ 365700 w 12362426"/>
              <a:gd name="connsiteY27" fmla="*/ 473320 h 2601820"/>
              <a:gd name="connsiteX28" fmla="*/ 402179 w 12362426"/>
              <a:gd name="connsiteY28" fmla="*/ 464985 h 2601820"/>
              <a:gd name="connsiteX29" fmla="*/ 504196 w 12362426"/>
              <a:gd name="connsiteY29" fmla="*/ 425480 h 2601820"/>
              <a:gd name="connsiteX30" fmla="*/ 579858 w 12362426"/>
              <a:gd name="connsiteY30" fmla="*/ 413827 h 2601820"/>
              <a:gd name="connsiteX31" fmla="*/ 788740 w 12362426"/>
              <a:gd name="connsiteY31" fmla="*/ 353068 h 2601820"/>
              <a:gd name="connsiteX32" fmla="*/ 942632 w 12362426"/>
              <a:gd name="connsiteY32" fmla="*/ 318641 h 2601820"/>
              <a:gd name="connsiteX33" fmla="*/ 1166396 w 12362426"/>
              <a:gd name="connsiteY33" fmla="*/ 292773 h 2601820"/>
              <a:gd name="connsiteX34" fmla="*/ 1247277 w 12362426"/>
              <a:gd name="connsiteY34" fmla="*/ 263322 h 2601820"/>
              <a:gd name="connsiteX35" fmla="*/ 1322184 w 12362426"/>
              <a:gd name="connsiteY35" fmla="*/ 246439 h 2601820"/>
              <a:gd name="connsiteX36" fmla="*/ 1336256 w 12362426"/>
              <a:gd name="connsiteY36" fmla="*/ 241927 h 2601820"/>
              <a:gd name="connsiteX37" fmla="*/ 1399541 w 12362426"/>
              <a:gd name="connsiteY37" fmla="*/ 235102 h 2601820"/>
              <a:gd name="connsiteX38" fmla="*/ 1609734 w 12362426"/>
              <a:gd name="connsiteY38" fmla="*/ 263735 h 2601820"/>
              <a:gd name="connsiteX39" fmla="*/ 1736383 w 12362426"/>
              <a:gd name="connsiteY39" fmla="*/ 290513 h 2601820"/>
              <a:gd name="connsiteX40" fmla="*/ 1857314 w 12362426"/>
              <a:gd name="connsiteY40" fmla="*/ 296136 h 2601820"/>
              <a:gd name="connsiteX41" fmla="*/ 2026639 w 12362426"/>
              <a:gd name="connsiteY41" fmla="*/ 314831 h 2601820"/>
              <a:gd name="connsiteX42" fmla="*/ 2043398 w 12362426"/>
              <a:gd name="connsiteY42" fmla="*/ 319752 h 2601820"/>
              <a:gd name="connsiteX43" fmla="*/ 2154517 w 12362426"/>
              <a:gd name="connsiteY43" fmla="*/ 339872 h 2601820"/>
              <a:gd name="connsiteX44" fmla="*/ 2277168 w 12362426"/>
              <a:gd name="connsiteY44" fmla="*/ 332227 h 2601820"/>
              <a:gd name="connsiteX45" fmla="*/ 2361853 w 12362426"/>
              <a:gd name="connsiteY45" fmla="*/ 314806 h 2601820"/>
              <a:gd name="connsiteX46" fmla="*/ 2463967 w 12362426"/>
              <a:gd name="connsiteY46" fmla="*/ 303941 h 2601820"/>
              <a:gd name="connsiteX47" fmla="*/ 2699787 w 12362426"/>
              <a:gd name="connsiteY47" fmla="*/ 275684 h 2601820"/>
              <a:gd name="connsiteX48" fmla="*/ 2705016 w 12362426"/>
              <a:gd name="connsiteY48" fmla="*/ 274197 h 2601820"/>
              <a:gd name="connsiteX49" fmla="*/ 2828071 w 12362426"/>
              <a:gd name="connsiteY49" fmla="*/ 253669 h 2601820"/>
              <a:gd name="connsiteX50" fmla="*/ 2858408 w 12362426"/>
              <a:gd name="connsiteY50" fmla="*/ 245474 h 2601820"/>
              <a:gd name="connsiteX51" fmla="*/ 2858814 w 12362426"/>
              <a:gd name="connsiteY51" fmla="*/ 244533 h 2601820"/>
              <a:gd name="connsiteX52" fmla="*/ 2927761 w 12362426"/>
              <a:gd name="connsiteY52" fmla="*/ 249297 h 2601820"/>
              <a:gd name="connsiteX53" fmla="*/ 2982332 w 12362426"/>
              <a:gd name="connsiteY53" fmla="*/ 254964 h 2601820"/>
              <a:gd name="connsiteX54" fmla="*/ 2997509 w 12362426"/>
              <a:gd name="connsiteY54" fmla="*/ 261704 h 2601820"/>
              <a:gd name="connsiteX55" fmla="*/ 3270214 w 12362426"/>
              <a:gd name="connsiteY55" fmla="*/ 257427 h 2601820"/>
              <a:gd name="connsiteX56" fmla="*/ 3396647 w 12362426"/>
              <a:gd name="connsiteY56" fmla="*/ 252769 h 2601820"/>
              <a:gd name="connsiteX57" fmla="*/ 3557903 w 12362426"/>
              <a:gd name="connsiteY57" fmla="*/ 238908 h 2601820"/>
              <a:gd name="connsiteX58" fmla="*/ 3749729 w 12362426"/>
              <a:gd name="connsiteY58" fmla="*/ 230698 h 2601820"/>
              <a:gd name="connsiteX59" fmla="*/ 3802620 w 12362426"/>
              <a:gd name="connsiteY59" fmla="*/ 218977 h 2601820"/>
              <a:gd name="connsiteX60" fmla="*/ 3922921 w 12362426"/>
              <a:gd name="connsiteY60" fmla="*/ 216805 h 2601820"/>
              <a:gd name="connsiteX61" fmla="*/ 3993939 w 12362426"/>
              <a:gd name="connsiteY61" fmla="*/ 212345 h 2601820"/>
              <a:gd name="connsiteX62" fmla="*/ 4019416 w 12362426"/>
              <a:gd name="connsiteY62" fmla="*/ 205686 h 2601820"/>
              <a:gd name="connsiteX63" fmla="*/ 4056007 w 12362426"/>
              <a:gd name="connsiteY63" fmla="*/ 199725 h 2601820"/>
              <a:gd name="connsiteX64" fmla="*/ 4180468 w 12362426"/>
              <a:gd name="connsiteY64" fmla="*/ 178765 h 2601820"/>
              <a:gd name="connsiteX65" fmla="*/ 4221483 w 12362426"/>
              <a:gd name="connsiteY65" fmla="*/ 177144 h 2601820"/>
              <a:gd name="connsiteX66" fmla="*/ 4227430 w 12362426"/>
              <a:gd name="connsiteY66" fmla="*/ 177300 h 2601820"/>
              <a:gd name="connsiteX67" fmla="*/ 4281173 w 12362426"/>
              <a:gd name="connsiteY67" fmla="*/ 180654 h 2601820"/>
              <a:gd name="connsiteX68" fmla="*/ 4371560 w 12362426"/>
              <a:gd name="connsiteY68" fmla="*/ 188902 h 2601820"/>
              <a:gd name="connsiteX69" fmla="*/ 4454221 w 12362426"/>
              <a:gd name="connsiteY69" fmla="*/ 195180 h 2601820"/>
              <a:gd name="connsiteX70" fmla="*/ 4508379 w 12362426"/>
              <a:gd name="connsiteY70" fmla="*/ 192650 h 2601820"/>
              <a:gd name="connsiteX71" fmla="*/ 4531879 w 12362426"/>
              <a:gd name="connsiteY71" fmla="*/ 195594 h 2601820"/>
              <a:gd name="connsiteX72" fmla="*/ 4634634 w 12362426"/>
              <a:gd name="connsiteY72" fmla="*/ 180804 h 2601820"/>
              <a:gd name="connsiteX73" fmla="*/ 4682281 w 12362426"/>
              <a:gd name="connsiteY73" fmla="*/ 156664 h 2601820"/>
              <a:gd name="connsiteX74" fmla="*/ 4800765 w 12362426"/>
              <a:gd name="connsiteY74" fmla="*/ 135230 h 2601820"/>
              <a:gd name="connsiteX75" fmla="*/ 4870119 w 12362426"/>
              <a:gd name="connsiteY75" fmla="*/ 119457 h 2601820"/>
              <a:gd name="connsiteX76" fmla="*/ 4894058 w 12362426"/>
              <a:gd name="connsiteY76" fmla="*/ 108831 h 2601820"/>
              <a:gd name="connsiteX77" fmla="*/ 4929109 w 12362426"/>
              <a:gd name="connsiteY77" fmla="*/ 97110 h 2601820"/>
              <a:gd name="connsiteX78" fmla="*/ 4989104 w 12362426"/>
              <a:gd name="connsiteY78" fmla="*/ 72831 h 2601820"/>
              <a:gd name="connsiteX79" fmla="*/ 5035354 w 12362426"/>
              <a:gd name="connsiteY79" fmla="*/ 60102 h 2601820"/>
              <a:gd name="connsiteX80" fmla="*/ 6007671 w 12362426"/>
              <a:gd name="connsiteY80" fmla="*/ 10697 h 2601820"/>
              <a:gd name="connsiteX0" fmla="*/ 6007671 w 12362426"/>
              <a:gd name="connsiteY0" fmla="*/ 10697 h 2601820"/>
              <a:gd name="connsiteX1" fmla="*/ 8177440 w 12362426"/>
              <a:gd name="connsiteY1" fmla="*/ 258735 h 2601820"/>
              <a:gd name="connsiteX2" fmla="*/ 9625764 w 12362426"/>
              <a:gd name="connsiteY2" fmla="*/ 245376 h 2601820"/>
              <a:gd name="connsiteX3" fmla="*/ 9658262 w 12362426"/>
              <a:gd name="connsiteY3" fmla="*/ 251079 h 2601820"/>
              <a:gd name="connsiteX4" fmla="*/ 9836966 w 12362426"/>
              <a:gd name="connsiteY4" fmla="*/ 280284 h 2601820"/>
              <a:gd name="connsiteX5" fmla="*/ 9994340 w 12362426"/>
              <a:gd name="connsiteY5" fmla="*/ 309162 h 2601820"/>
              <a:gd name="connsiteX6" fmla="*/ 10021527 w 12362426"/>
              <a:gd name="connsiteY6" fmla="*/ 317272 h 2601820"/>
              <a:gd name="connsiteX7" fmla="*/ 10077617 w 12362426"/>
              <a:gd name="connsiteY7" fmla="*/ 332283 h 2601820"/>
              <a:gd name="connsiteX8" fmla="*/ 10249434 w 12362426"/>
              <a:gd name="connsiteY8" fmla="*/ 324847 h 2601820"/>
              <a:gd name="connsiteX9" fmla="*/ 10291151 w 12362426"/>
              <a:gd name="connsiteY9" fmla="*/ 311867 h 2601820"/>
              <a:gd name="connsiteX10" fmla="*/ 10537628 w 12362426"/>
              <a:gd name="connsiteY10" fmla="*/ 285889 h 2601820"/>
              <a:gd name="connsiteX11" fmla="*/ 10875114 w 12362426"/>
              <a:gd name="connsiteY11" fmla="*/ 215363 h 2601820"/>
              <a:gd name="connsiteX12" fmla="*/ 11131506 w 12362426"/>
              <a:gd name="connsiteY12" fmla="*/ 200262 h 2601820"/>
              <a:gd name="connsiteX13" fmla="*/ 11236837 w 12362426"/>
              <a:gd name="connsiteY13" fmla="*/ 184819 h 2601820"/>
              <a:gd name="connsiteX14" fmla="*/ 11428024 w 12362426"/>
              <a:gd name="connsiteY14" fmla="*/ 156659 h 2601820"/>
              <a:gd name="connsiteX15" fmla="*/ 11627584 w 12362426"/>
              <a:gd name="connsiteY15" fmla="*/ 125556 h 2601820"/>
              <a:gd name="connsiteX16" fmla="*/ 11715836 w 12362426"/>
              <a:gd name="connsiteY16" fmla="*/ 110400 h 2601820"/>
              <a:gd name="connsiteX17" fmla="*/ 11987050 w 12362426"/>
              <a:gd name="connsiteY17" fmla="*/ 209475 h 2601820"/>
              <a:gd name="connsiteX18" fmla="*/ 12251338 w 12362426"/>
              <a:gd name="connsiteY18" fmla="*/ 26411 h 2601820"/>
              <a:gd name="connsiteX19" fmla="*/ 12362426 w 12362426"/>
              <a:gd name="connsiteY19" fmla="*/ 748852 h 2601820"/>
              <a:gd name="connsiteX20" fmla="*/ 312058 w 12362426"/>
              <a:gd name="connsiteY20" fmla="*/ 2601820 h 2601820"/>
              <a:gd name="connsiteX21" fmla="*/ 0 w 12362426"/>
              <a:gd name="connsiteY21" fmla="*/ 572417 h 2601820"/>
              <a:gd name="connsiteX22" fmla="*/ 4427 w 12362426"/>
              <a:gd name="connsiteY22" fmla="*/ 571123 h 2601820"/>
              <a:gd name="connsiteX23" fmla="*/ 36478 w 12362426"/>
              <a:gd name="connsiteY23" fmla="*/ 561952 h 2601820"/>
              <a:gd name="connsiteX24" fmla="*/ 74319 w 12362426"/>
              <a:gd name="connsiteY24" fmla="*/ 544878 h 2601820"/>
              <a:gd name="connsiteX25" fmla="*/ 265466 w 12362426"/>
              <a:gd name="connsiteY25" fmla="*/ 500016 h 2601820"/>
              <a:gd name="connsiteX26" fmla="*/ 365700 w 12362426"/>
              <a:gd name="connsiteY26" fmla="*/ 473320 h 2601820"/>
              <a:gd name="connsiteX27" fmla="*/ 402179 w 12362426"/>
              <a:gd name="connsiteY27" fmla="*/ 464985 h 2601820"/>
              <a:gd name="connsiteX28" fmla="*/ 504196 w 12362426"/>
              <a:gd name="connsiteY28" fmla="*/ 425480 h 2601820"/>
              <a:gd name="connsiteX29" fmla="*/ 579858 w 12362426"/>
              <a:gd name="connsiteY29" fmla="*/ 413827 h 2601820"/>
              <a:gd name="connsiteX30" fmla="*/ 788740 w 12362426"/>
              <a:gd name="connsiteY30" fmla="*/ 353068 h 2601820"/>
              <a:gd name="connsiteX31" fmla="*/ 942632 w 12362426"/>
              <a:gd name="connsiteY31" fmla="*/ 318641 h 2601820"/>
              <a:gd name="connsiteX32" fmla="*/ 1166396 w 12362426"/>
              <a:gd name="connsiteY32" fmla="*/ 292773 h 2601820"/>
              <a:gd name="connsiteX33" fmla="*/ 1247277 w 12362426"/>
              <a:gd name="connsiteY33" fmla="*/ 263322 h 2601820"/>
              <a:gd name="connsiteX34" fmla="*/ 1322184 w 12362426"/>
              <a:gd name="connsiteY34" fmla="*/ 246439 h 2601820"/>
              <a:gd name="connsiteX35" fmla="*/ 1336256 w 12362426"/>
              <a:gd name="connsiteY35" fmla="*/ 241927 h 2601820"/>
              <a:gd name="connsiteX36" fmla="*/ 1399541 w 12362426"/>
              <a:gd name="connsiteY36" fmla="*/ 235102 h 2601820"/>
              <a:gd name="connsiteX37" fmla="*/ 1609734 w 12362426"/>
              <a:gd name="connsiteY37" fmla="*/ 263735 h 2601820"/>
              <a:gd name="connsiteX38" fmla="*/ 1736383 w 12362426"/>
              <a:gd name="connsiteY38" fmla="*/ 290513 h 2601820"/>
              <a:gd name="connsiteX39" fmla="*/ 1857314 w 12362426"/>
              <a:gd name="connsiteY39" fmla="*/ 296136 h 2601820"/>
              <a:gd name="connsiteX40" fmla="*/ 2026639 w 12362426"/>
              <a:gd name="connsiteY40" fmla="*/ 314831 h 2601820"/>
              <a:gd name="connsiteX41" fmla="*/ 2043398 w 12362426"/>
              <a:gd name="connsiteY41" fmla="*/ 319752 h 2601820"/>
              <a:gd name="connsiteX42" fmla="*/ 2154517 w 12362426"/>
              <a:gd name="connsiteY42" fmla="*/ 339872 h 2601820"/>
              <a:gd name="connsiteX43" fmla="*/ 2277168 w 12362426"/>
              <a:gd name="connsiteY43" fmla="*/ 332227 h 2601820"/>
              <a:gd name="connsiteX44" fmla="*/ 2361853 w 12362426"/>
              <a:gd name="connsiteY44" fmla="*/ 314806 h 2601820"/>
              <a:gd name="connsiteX45" fmla="*/ 2463967 w 12362426"/>
              <a:gd name="connsiteY45" fmla="*/ 303941 h 2601820"/>
              <a:gd name="connsiteX46" fmla="*/ 2699787 w 12362426"/>
              <a:gd name="connsiteY46" fmla="*/ 275684 h 2601820"/>
              <a:gd name="connsiteX47" fmla="*/ 2705016 w 12362426"/>
              <a:gd name="connsiteY47" fmla="*/ 274197 h 2601820"/>
              <a:gd name="connsiteX48" fmla="*/ 2828071 w 12362426"/>
              <a:gd name="connsiteY48" fmla="*/ 253669 h 2601820"/>
              <a:gd name="connsiteX49" fmla="*/ 2858408 w 12362426"/>
              <a:gd name="connsiteY49" fmla="*/ 245474 h 2601820"/>
              <a:gd name="connsiteX50" fmla="*/ 2858814 w 12362426"/>
              <a:gd name="connsiteY50" fmla="*/ 244533 h 2601820"/>
              <a:gd name="connsiteX51" fmla="*/ 2927761 w 12362426"/>
              <a:gd name="connsiteY51" fmla="*/ 249297 h 2601820"/>
              <a:gd name="connsiteX52" fmla="*/ 2982332 w 12362426"/>
              <a:gd name="connsiteY52" fmla="*/ 254964 h 2601820"/>
              <a:gd name="connsiteX53" fmla="*/ 2997509 w 12362426"/>
              <a:gd name="connsiteY53" fmla="*/ 261704 h 2601820"/>
              <a:gd name="connsiteX54" fmla="*/ 3270214 w 12362426"/>
              <a:gd name="connsiteY54" fmla="*/ 257427 h 2601820"/>
              <a:gd name="connsiteX55" fmla="*/ 3396647 w 12362426"/>
              <a:gd name="connsiteY55" fmla="*/ 252769 h 2601820"/>
              <a:gd name="connsiteX56" fmla="*/ 3557903 w 12362426"/>
              <a:gd name="connsiteY56" fmla="*/ 238908 h 2601820"/>
              <a:gd name="connsiteX57" fmla="*/ 3749729 w 12362426"/>
              <a:gd name="connsiteY57" fmla="*/ 230698 h 2601820"/>
              <a:gd name="connsiteX58" fmla="*/ 3802620 w 12362426"/>
              <a:gd name="connsiteY58" fmla="*/ 218977 h 2601820"/>
              <a:gd name="connsiteX59" fmla="*/ 3922921 w 12362426"/>
              <a:gd name="connsiteY59" fmla="*/ 216805 h 2601820"/>
              <a:gd name="connsiteX60" fmla="*/ 3993939 w 12362426"/>
              <a:gd name="connsiteY60" fmla="*/ 212345 h 2601820"/>
              <a:gd name="connsiteX61" fmla="*/ 4019416 w 12362426"/>
              <a:gd name="connsiteY61" fmla="*/ 205686 h 2601820"/>
              <a:gd name="connsiteX62" fmla="*/ 4056007 w 12362426"/>
              <a:gd name="connsiteY62" fmla="*/ 199725 h 2601820"/>
              <a:gd name="connsiteX63" fmla="*/ 4180468 w 12362426"/>
              <a:gd name="connsiteY63" fmla="*/ 178765 h 2601820"/>
              <a:gd name="connsiteX64" fmla="*/ 4221483 w 12362426"/>
              <a:gd name="connsiteY64" fmla="*/ 177144 h 2601820"/>
              <a:gd name="connsiteX65" fmla="*/ 4227430 w 12362426"/>
              <a:gd name="connsiteY65" fmla="*/ 177300 h 2601820"/>
              <a:gd name="connsiteX66" fmla="*/ 4281173 w 12362426"/>
              <a:gd name="connsiteY66" fmla="*/ 180654 h 2601820"/>
              <a:gd name="connsiteX67" fmla="*/ 4371560 w 12362426"/>
              <a:gd name="connsiteY67" fmla="*/ 188902 h 2601820"/>
              <a:gd name="connsiteX68" fmla="*/ 4454221 w 12362426"/>
              <a:gd name="connsiteY68" fmla="*/ 195180 h 2601820"/>
              <a:gd name="connsiteX69" fmla="*/ 4508379 w 12362426"/>
              <a:gd name="connsiteY69" fmla="*/ 192650 h 2601820"/>
              <a:gd name="connsiteX70" fmla="*/ 4531879 w 12362426"/>
              <a:gd name="connsiteY70" fmla="*/ 195594 h 2601820"/>
              <a:gd name="connsiteX71" fmla="*/ 4634634 w 12362426"/>
              <a:gd name="connsiteY71" fmla="*/ 180804 h 2601820"/>
              <a:gd name="connsiteX72" fmla="*/ 4682281 w 12362426"/>
              <a:gd name="connsiteY72" fmla="*/ 156664 h 2601820"/>
              <a:gd name="connsiteX73" fmla="*/ 4800765 w 12362426"/>
              <a:gd name="connsiteY73" fmla="*/ 135230 h 2601820"/>
              <a:gd name="connsiteX74" fmla="*/ 4870119 w 12362426"/>
              <a:gd name="connsiteY74" fmla="*/ 119457 h 2601820"/>
              <a:gd name="connsiteX75" fmla="*/ 4894058 w 12362426"/>
              <a:gd name="connsiteY75" fmla="*/ 108831 h 2601820"/>
              <a:gd name="connsiteX76" fmla="*/ 4929109 w 12362426"/>
              <a:gd name="connsiteY76" fmla="*/ 97110 h 2601820"/>
              <a:gd name="connsiteX77" fmla="*/ 4989104 w 12362426"/>
              <a:gd name="connsiteY77" fmla="*/ 72831 h 2601820"/>
              <a:gd name="connsiteX78" fmla="*/ 5035354 w 12362426"/>
              <a:gd name="connsiteY78" fmla="*/ 60102 h 2601820"/>
              <a:gd name="connsiteX79" fmla="*/ 6007671 w 12362426"/>
              <a:gd name="connsiteY79" fmla="*/ 10697 h 2601820"/>
              <a:gd name="connsiteX0" fmla="*/ 6007671 w 12362426"/>
              <a:gd name="connsiteY0" fmla="*/ 10697 h 2601820"/>
              <a:gd name="connsiteX1" fmla="*/ 8177440 w 12362426"/>
              <a:gd name="connsiteY1" fmla="*/ 258735 h 2601820"/>
              <a:gd name="connsiteX2" fmla="*/ 9625764 w 12362426"/>
              <a:gd name="connsiteY2" fmla="*/ 245376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10697 h 2601820"/>
              <a:gd name="connsiteX1" fmla="*/ 8177440 w 12362426"/>
              <a:gd name="connsiteY1" fmla="*/ 258735 h 2601820"/>
              <a:gd name="connsiteX2" fmla="*/ 9140514 w 12362426"/>
              <a:gd name="connsiteY2" fmla="*/ 319993 h 2601820"/>
              <a:gd name="connsiteX3" fmla="*/ 9836966 w 12362426"/>
              <a:gd name="connsiteY3" fmla="*/ 280284 h 2601820"/>
              <a:gd name="connsiteX4" fmla="*/ 9994340 w 12362426"/>
              <a:gd name="connsiteY4" fmla="*/ 309162 h 2601820"/>
              <a:gd name="connsiteX5" fmla="*/ 10021527 w 12362426"/>
              <a:gd name="connsiteY5" fmla="*/ 317272 h 2601820"/>
              <a:gd name="connsiteX6" fmla="*/ 10077617 w 12362426"/>
              <a:gd name="connsiteY6" fmla="*/ 332283 h 2601820"/>
              <a:gd name="connsiteX7" fmla="*/ 10249434 w 12362426"/>
              <a:gd name="connsiteY7" fmla="*/ 324847 h 2601820"/>
              <a:gd name="connsiteX8" fmla="*/ 10291151 w 12362426"/>
              <a:gd name="connsiteY8" fmla="*/ 311867 h 2601820"/>
              <a:gd name="connsiteX9" fmla="*/ 10537628 w 12362426"/>
              <a:gd name="connsiteY9" fmla="*/ 285889 h 2601820"/>
              <a:gd name="connsiteX10" fmla="*/ 10875114 w 12362426"/>
              <a:gd name="connsiteY10" fmla="*/ 215363 h 2601820"/>
              <a:gd name="connsiteX11" fmla="*/ 11131506 w 12362426"/>
              <a:gd name="connsiteY11" fmla="*/ 200262 h 2601820"/>
              <a:gd name="connsiteX12" fmla="*/ 11236837 w 12362426"/>
              <a:gd name="connsiteY12" fmla="*/ 184819 h 2601820"/>
              <a:gd name="connsiteX13" fmla="*/ 11428024 w 12362426"/>
              <a:gd name="connsiteY13" fmla="*/ 156659 h 2601820"/>
              <a:gd name="connsiteX14" fmla="*/ 11627584 w 12362426"/>
              <a:gd name="connsiteY14" fmla="*/ 125556 h 2601820"/>
              <a:gd name="connsiteX15" fmla="*/ 11715836 w 12362426"/>
              <a:gd name="connsiteY15" fmla="*/ 110400 h 2601820"/>
              <a:gd name="connsiteX16" fmla="*/ 11987050 w 12362426"/>
              <a:gd name="connsiteY16" fmla="*/ 209475 h 2601820"/>
              <a:gd name="connsiteX17" fmla="*/ 12251338 w 12362426"/>
              <a:gd name="connsiteY17" fmla="*/ 26411 h 2601820"/>
              <a:gd name="connsiteX18" fmla="*/ 12362426 w 12362426"/>
              <a:gd name="connsiteY18" fmla="*/ 748852 h 2601820"/>
              <a:gd name="connsiteX19" fmla="*/ 312058 w 12362426"/>
              <a:gd name="connsiteY19" fmla="*/ 2601820 h 2601820"/>
              <a:gd name="connsiteX20" fmla="*/ 0 w 12362426"/>
              <a:gd name="connsiteY20" fmla="*/ 572417 h 2601820"/>
              <a:gd name="connsiteX21" fmla="*/ 4427 w 12362426"/>
              <a:gd name="connsiteY21" fmla="*/ 571123 h 2601820"/>
              <a:gd name="connsiteX22" fmla="*/ 36478 w 12362426"/>
              <a:gd name="connsiteY22" fmla="*/ 561952 h 2601820"/>
              <a:gd name="connsiteX23" fmla="*/ 74319 w 12362426"/>
              <a:gd name="connsiteY23" fmla="*/ 544878 h 2601820"/>
              <a:gd name="connsiteX24" fmla="*/ 265466 w 12362426"/>
              <a:gd name="connsiteY24" fmla="*/ 500016 h 2601820"/>
              <a:gd name="connsiteX25" fmla="*/ 365700 w 12362426"/>
              <a:gd name="connsiteY25" fmla="*/ 473320 h 2601820"/>
              <a:gd name="connsiteX26" fmla="*/ 402179 w 12362426"/>
              <a:gd name="connsiteY26" fmla="*/ 464985 h 2601820"/>
              <a:gd name="connsiteX27" fmla="*/ 504196 w 12362426"/>
              <a:gd name="connsiteY27" fmla="*/ 425480 h 2601820"/>
              <a:gd name="connsiteX28" fmla="*/ 579858 w 12362426"/>
              <a:gd name="connsiteY28" fmla="*/ 413827 h 2601820"/>
              <a:gd name="connsiteX29" fmla="*/ 788740 w 12362426"/>
              <a:gd name="connsiteY29" fmla="*/ 353068 h 2601820"/>
              <a:gd name="connsiteX30" fmla="*/ 942632 w 12362426"/>
              <a:gd name="connsiteY30" fmla="*/ 318641 h 2601820"/>
              <a:gd name="connsiteX31" fmla="*/ 1166396 w 12362426"/>
              <a:gd name="connsiteY31" fmla="*/ 292773 h 2601820"/>
              <a:gd name="connsiteX32" fmla="*/ 1247277 w 12362426"/>
              <a:gd name="connsiteY32" fmla="*/ 263322 h 2601820"/>
              <a:gd name="connsiteX33" fmla="*/ 1322184 w 12362426"/>
              <a:gd name="connsiteY33" fmla="*/ 246439 h 2601820"/>
              <a:gd name="connsiteX34" fmla="*/ 1336256 w 12362426"/>
              <a:gd name="connsiteY34" fmla="*/ 241927 h 2601820"/>
              <a:gd name="connsiteX35" fmla="*/ 1399541 w 12362426"/>
              <a:gd name="connsiteY35" fmla="*/ 235102 h 2601820"/>
              <a:gd name="connsiteX36" fmla="*/ 1609734 w 12362426"/>
              <a:gd name="connsiteY36" fmla="*/ 263735 h 2601820"/>
              <a:gd name="connsiteX37" fmla="*/ 1736383 w 12362426"/>
              <a:gd name="connsiteY37" fmla="*/ 290513 h 2601820"/>
              <a:gd name="connsiteX38" fmla="*/ 1857314 w 12362426"/>
              <a:gd name="connsiteY38" fmla="*/ 296136 h 2601820"/>
              <a:gd name="connsiteX39" fmla="*/ 2026639 w 12362426"/>
              <a:gd name="connsiteY39" fmla="*/ 314831 h 2601820"/>
              <a:gd name="connsiteX40" fmla="*/ 2043398 w 12362426"/>
              <a:gd name="connsiteY40" fmla="*/ 319752 h 2601820"/>
              <a:gd name="connsiteX41" fmla="*/ 2154517 w 12362426"/>
              <a:gd name="connsiteY41" fmla="*/ 339872 h 2601820"/>
              <a:gd name="connsiteX42" fmla="*/ 2277168 w 12362426"/>
              <a:gd name="connsiteY42" fmla="*/ 332227 h 2601820"/>
              <a:gd name="connsiteX43" fmla="*/ 2361853 w 12362426"/>
              <a:gd name="connsiteY43" fmla="*/ 314806 h 2601820"/>
              <a:gd name="connsiteX44" fmla="*/ 2463967 w 12362426"/>
              <a:gd name="connsiteY44" fmla="*/ 303941 h 2601820"/>
              <a:gd name="connsiteX45" fmla="*/ 2699787 w 12362426"/>
              <a:gd name="connsiteY45" fmla="*/ 275684 h 2601820"/>
              <a:gd name="connsiteX46" fmla="*/ 2705016 w 12362426"/>
              <a:gd name="connsiteY46" fmla="*/ 274197 h 2601820"/>
              <a:gd name="connsiteX47" fmla="*/ 2828071 w 12362426"/>
              <a:gd name="connsiteY47" fmla="*/ 253669 h 2601820"/>
              <a:gd name="connsiteX48" fmla="*/ 2858408 w 12362426"/>
              <a:gd name="connsiteY48" fmla="*/ 245474 h 2601820"/>
              <a:gd name="connsiteX49" fmla="*/ 2858814 w 12362426"/>
              <a:gd name="connsiteY49" fmla="*/ 244533 h 2601820"/>
              <a:gd name="connsiteX50" fmla="*/ 2927761 w 12362426"/>
              <a:gd name="connsiteY50" fmla="*/ 249297 h 2601820"/>
              <a:gd name="connsiteX51" fmla="*/ 2982332 w 12362426"/>
              <a:gd name="connsiteY51" fmla="*/ 254964 h 2601820"/>
              <a:gd name="connsiteX52" fmla="*/ 2997509 w 12362426"/>
              <a:gd name="connsiteY52" fmla="*/ 261704 h 2601820"/>
              <a:gd name="connsiteX53" fmla="*/ 3270214 w 12362426"/>
              <a:gd name="connsiteY53" fmla="*/ 257427 h 2601820"/>
              <a:gd name="connsiteX54" fmla="*/ 3396647 w 12362426"/>
              <a:gd name="connsiteY54" fmla="*/ 252769 h 2601820"/>
              <a:gd name="connsiteX55" fmla="*/ 3557903 w 12362426"/>
              <a:gd name="connsiteY55" fmla="*/ 238908 h 2601820"/>
              <a:gd name="connsiteX56" fmla="*/ 3749729 w 12362426"/>
              <a:gd name="connsiteY56" fmla="*/ 230698 h 2601820"/>
              <a:gd name="connsiteX57" fmla="*/ 3802620 w 12362426"/>
              <a:gd name="connsiteY57" fmla="*/ 218977 h 2601820"/>
              <a:gd name="connsiteX58" fmla="*/ 3922921 w 12362426"/>
              <a:gd name="connsiteY58" fmla="*/ 216805 h 2601820"/>
              <a:gd name="connsiteX59" fmla="*/ 3993939 w 12362426"/>
              <a:gd name="connsiteY59" fmla="*/ 212345 h 2601820"/>
              <a:gd name="connsiteX60" fmla="*/ 4019416 w 12362426"/>
              <a:gd name="connsiteY60" fmla="*/ 205686 h 2601820"/>
              <a:gd name="connsiteX61" fmla="*/ 4056007 w 12362426"/>
              <a:gd name="connsiteY61" fmla="*/ 199725 h 2601820"/>
              <a:gd name="connsiteX62" fmla="*/ 4180468 w 12362426"/>
              <a:gd name="connsiteY62" fmla="*/ 178765 h 2601820"/>
              <a:gd name="connsiteX63" fmla="*/ 4221483 w 12362426"/>
              <a:gd name="connsiteY63" fmla="*/ 177144 h 2601820"/>
              <a:gd name="connsiteX64" fmla="*/ 4227430 w 12362426"/>
              <a:gd name="connsiteY64" fmla="*/ 177300 h 2601820"/>
              <a:gd name="connsiteX65" fmla="*/ 4281173 w 12362426"/>
              <a:gd name="connsiteY65" fmla="*/ 180654 h 2601820"/>
              <a:gd name="connsiteX66" fmla="*/ 4371560 w 12362426"/>
              <a:gd name="connsiteY66" fmla="*/ 188902 h 2601820"/>
              <a:gd name="connsiteX67" fmla="*/ 4454221 w 12362426"/>
              <a:gd name="connsiteY67" fmla="*/ 195180 h 2601820"/>
              <a:gd name="connsiteX68" fmla="*/ 4508379 w 12362426"/>
              <a:gd name="connsiteY68" fmla="*/ 192650 h 2601820"/>
              <a:gd name="connsiteX69" fmla="*/ 4531879 w 12362426"/>
              <a:gd name="connsiteY69" fmla="*/ 195594 h 2601820"/>
              <a:gd name="connsiteX70" fmla="*/ 4634634 w 12362426"/>
              <a:gd name="connsiteY70" fmla="*/ 180804 h 2601820"/>
              <a:gd name="connsiteX71" fmla="*/ 4682281 w 12362426"/>
              <a:gd name="connsiteY71" fmla="*/ 156664 h 2601820"/>
              <a:gd name="connsiteX72" fmla="*/ 4800765 w 12362426"/>
              <a:gd name="connsiteY72" fmla="*/ 135230 h 2601820"/>
              <a:gd name="connsiteX73" fmla="*/ 4870119 w 12362426"/>
              <a:gd name="connsiteY73" fmla="*/ 119457 h 2601820"/>
              <a:gd name="connsiteX74" fmla="*/ 4894058 w 12362426"/>
              <a:gd name="connsiteY74" fmla="*/ 108831 h 2601820"/>
              <a:gd name="connsiteX75" fmla="*/ 4929109 w 12362426"/>
              <a:gd name="connsiteY75" fmla="*/ 97110 h 2601820"/>
              <a:gd name="connsiteX76" fmla="*/ 4989104 w 12362426"/>
              <a:gd name="connsiteY76" fmla="*/ 72831 h 2601820"/>
              <a:gd name="connsiteX77" fmla="*/ 5035354 w 12362426"/>
              <a:gd name="connsiteY77" fmla="*/ 60102 h 2601820"/>
              <a:gd name="connsiteX78" fmla="*/ 6007671 w 12362426"/>
              <a:gd name="connsiteY78" fmla="*/ 10697 h 2601820"/>
              <a:gd name="connsiteX0" fmla="*/ 6007671 w 12362426"/>
              <a:gd name="connsiteY0" fmla="*/ 30795 h 2621918"/>
              <a:gd name="connsiteX1" fmla="*/ 8177440 w 12362426"/>
              <a:gd name="connsiteY1" fmla="*/ 278833 h 2621918"/>
              <a:gd name="connsiteX2" fmla="*/ 9140514 w 12362426"/>
              <a:gd name="connsiteY2" fmla="*/ 340091 h 2621918"/>
              <a:gd name="connsiteX3" fmla="*/ 9836966 w 12362426"/>
              <a:gd name="connsiteY3" fmla="*/ 300382 h 2621918"/>
              <a:gd name="connsiteX4" fmla="*/ 9994340 w 12362426"/>
              <a:gd name="connsiteY4" fmla="*/ 329260 h 2621918"/>
              <a:gd name="connsiteX5" fmla="*/ 10021527 w 12362426"/>
              <a:gd name="connsiteY5" fmla="*/ 337370 h 2621918"/>
              <a:gd name="connsiteX6" fmla="*/ 10077617 w 12362426"/>
              <a:gd name="connsiteY6" fmla="*/ 352381 h 2621918"/>
              <a:gd name="connsiteX7" fmla="*/ 10249434 w 12362426"/>
              <a:gd name="connsiteY7" fmla="*/ 344945 h 2621918"/>
              <a:gd name="connsiteX8" fmla="*/ 10291151 w 12362426"/>
              <a:gd name="connsiteY8" fmla="*/ 331965 h 2621918"/>
              <a:gd name="connsiteX9" fmla="*/ 10537628 w 12362426"/>
              <a:gd name="connsiteY9" fmla="*/ 305987 h 2621918"/>
              <a:gd name="connsiteX10" fmla="*/ 10875114 w 12362426"/>
              <a:gd name="connsiteY10" fmla="*/ 235461 h 2621918"/>
              <a:gd name="connsiteX11" fmla="*/ 11131506 w 12362426"/>
              <a:gd name="connsiteY11" fmla="*/ 220360 h 2621918"/>
              <a:gd name="connsiteX12" fmla="*/ 11236837 w 12362426"/>
              <a:gd name="connsiteY12" fmla="*/ 204917 h 2621918"/>
              <a:gd name="connsiteX13" fmla="*/ 11428024 w 12362426"/>
              <a:gd name="connsiteY13" fmla="*/ 176757 h 2621918"/>
              <a:gd name="connsiteX14" fmla="*/ 11627584 w 12362426"/>
              <a:gd name="connsiteY14" fmla="*/ 145654 h 2621918"/>
              <a:gd name="connsiteX15" fmla="*/ 11715836 w 12362426"/>
              <a:gd name="connsiteY15" fmla="*/ 130498 h 2621918"/>
              <a:gd name="connsiteX16" fmla="*/ 11987050 w 12362426"/>
              <a:gd name="connsiteY16" fmla="*/ 229573 h 2621918"/>
              <a:gd name="connsiteX17" fmla="*/ 12251338 w 12362426"/>
              <a:gd name="connsiteY17" fmla="*/ 46509 h 2621918"/>
              <a:gd name="connsiteX18" fmla="*/ 12362426 w 12362426"/>
              <a:gd name="connsiteY18" fmla="*/ 768950 h 2621918"/>
              <a:gd name="connsiteX19" fmla="*/ 312058 w 12362426"/>
              <a:gd name="connsiteY19" fmla="*/ 2621918 h 2621918"/>
              <a:gd name="connsiteX20" fmla="*/ 0 w 12362426"/>
              <a:gd name="connsiteY20" fmla="*/ 592515 h 2621918"/>
              <a:gd name="connsiteX21" fmla="*/ 4427 w 12362426"/>
              <a:gd name="connsiteY21" fmla="*/ 591221 h 2621918"/>
              <a:gd name="connsiteX22" fmla="*/ 36478 w 12362426"/>
              <a:gd name="connsiteY22" fmla="*/ 582050 h 2621918"/>
              <a:gd name="connsiteX23" fmla="*/ 74319 w 12362426"/>
              <a:gd name="connsiteY23" fmla="*/ 564976 h 2621918"/>
              <a:gd name="connsiteX24" fmla="*/ 265466 w 12362426"/>
              <a:gd name="connsiteY24" fmla="*/ 520114 h 2621918"/>
              <a:gd name="connsiteX25" fmla="*/ 365700 w 12362426"/>
              <a:gd name="connsiteY25" fmla="*/ 493418 h 2621918"/>
              <a:gd name="connsiteX26" fmla="*/ 402179 w 12362426"/>
              <a:gd name="connsiteY26" fmla="*/ 485083 h 2621918"/>
              <a:gd name="connsiteX27" fmla="*/ 504196 w 12362426"/>
              <a:gd name="connsiteY27" fmla="*/ 445578 h 2621918"/>
              <a:gd name="connsiteX28" fmla="*/ 579858 w 12362426"/>
              <a:gd name="connsiteY28" fmla="*/ 433925 h 2621918"/>
              <a:gd name="connsiteX29" fmla="*/ 788740 w 12362426"/>
              <a:gd name="connsiteY29" fmla="*/ 373166 h 2621918"/>
              <a:gd name="connsiteX30" fmla="*/ 942632 w 12362426"/>
              <a:gd name="connsiteY30" fmla="*/ 338739 h 2621918"/>
              <a:gd name="connsiteX31" fmla="*/ 1166396 w 12362426"/>
              <a:gd name="connsiteY31" fmla="*/ 312871 h 2621918"/>
              <a:gd name="connsiteX32" fmla="*/ 1247277 w 12362426"/>
              <a:gd name="connsiteY32" fmla="*/ 283420 h 2621918"/>
              <a:gd name="connsiteX33" fmla="*/ 1322184 w 12362426"/>
              <a:gd name="connsiteY33" fmla="*/ 266537 h 2621918"/>
              <a:gd name="connsiteX34" fmla="*/ 1336256 w 12362426"/>
              <a:gd name="connsiteY34" fmla="*/ 262025 h 2621918"/>
              <a:gd name="connsiteX35" fmla="*/ 1399541 w 12362426"/>
              <a:gd name="connsiteY35" fmla="*/ 255200 h 2621918"/>
              <a:gd name="connsiteX36" fmla="*/ 1609734 w 12362426"/>
              <a:gd name="connsiteY36" fmla="*/ 283833 h 2621918"/>
              <a:gd name="connsiteX37" fmla="*/ 1736383 w 12362426"/>
              <a:gd name="connsiteY37" fmla="*/ 310611 h 2621918"/>
              <a:gd name="connsiteX38" fmla="*/ 1857314 w 12362426"/>
              <a:gd name="connsiteY38" fmla="*/ 316234 h 2621918"/>
              <a:gd name="connsiteX39" fmla="*/ 2026639 w 12362426"/>
              <a:gd name="connsiteY39" fmla="*/ 334929 h 2621918"/>
              <a:gd name="connsiteX40" fmla="*/ 2043398 w 12362426"/>
              <a:gd name="connsiteY40" fmla="*/ 339850 h 2621918"/>
              <a:gd name="connsiteX41" fmla="*/ 2154517 w 12362426"/>
              <a:gd name="connsiteY41" fmla="*/ 359970 h 2621918"/>
              <a:gd name="connsiteX42" fmla="*/ 2277168 w 12362426"/>
              <a:gd name="connsiteY42" fmla="*/ 352325 h 2621918"/>
              <a:gd name="connsiteX43" fmla="*/ 2361853 w 12362426"/>
              <a:gd name="connsiteY43" fmla="*/ 334904 h 2621918"/>
              <a:gd name="connsiteX44" fmla="*/ 2463967 w 12362426"/>
              <a:gd name="connsiteY44" fmla="*/ 324039 h 2621918"/>
              <a:gd name="connsiteX45" fmla="*/ 2699787 w 12362426"/>
              <a:gd name="connsiteY45" fmla="*/ 295782 h 2621918"/>
              <a:gd name="connsiteX46" fmla="*/ 2705016 w 12362426"/>
              <a:gd name="connsiteY46" fmla="*/ 294295 h 2621918"/>
              <a:gd name="connsiteX47" fmla="*/ 2828071 w 12362426"/>
              <a:gd name="connsiteY47" fmla="*/ 273767 h 2621918"/>
              <a:gd name="connsiteX48" fmla="*/ 2858408 w 12362426"/>
              <a:gd name="connsiteY48" fmla="*/ 265572 h 2621918"/>
              <a:gd name="connsiteX49" fmla="*/ 2858814 w 12362426"/>
              <a:gd name="connsiteY49" fmla="*/ 264631 h 2621918"/>
              <a:gd name="connsiteX50" fmla="*/ 2927761 w 12362426"/>
              <a:gd name="connsiteY50" fmla="*/ 269395 h 2621918"/>
              <a:gd name="connsiteX51" fmla="*/ 2982332 w 12362426"/>
              <a:gd name="connsiteY51" fmla="*/ 275062 h 2621918"/>
              <a:gd name="connsiteX52" fmla="*/ 2997509 w 12362426"/>
              <a:gd name="connsiteY52" fmla="*/ 281802 h 2621918"/>
              <a:gd name="connsiteX53" fmla="*/ 3270214 w 12362426"/>
              <a:gd name="connsiteY53" fmla="*/ 277525 h 2621918"/>
              <a:gd name="connsiteX54" fmla="*/ 3396647 w 12362426"/>
              <a:gd name="connsiteY54" fmla="*/ 272867 h 2621918"/>
              <a:gd name="connsiteX55" fmla="*/ 3557903 w 12362426"/>
              <a:gd name="connsiteY55" fmla="*/ 259006 h 2621918"/>
              <a:gd name="connsiteX56" fmla="*/ 3749729 w 12362426"/>
              <a:gd name="connsiteY56" fmla="*/ 250796 h 2621918"/>
              <a:gd name="connsiteX57" fmla="*/ 3802620 w 12362426"/>
              <a:gd name="connsiteY57" fmla="*/ 239075 h 2621918"/>
              <a:gd name="connsiteX58" fmla="*/ 3922921 w 12362426"/>
              <a:gd name="connsiteY58" fmla="*/ 236903 h 2621918"/>
              <a:gd name="connsiteX59" fmla="*/ 3993939 w 12362426"/>
              <a:gd name="connsiteY59" fmla="*/ 232443 h 2621918"/>
              <a:gd name="connsiteX60" fmla="*/ 4019416 w 12362426"/>
              <a:gd name="connsiteY60" fmla="*/ 225784 h 2621918"/>
              <a:gd name="connsiteX61" fmla="*/ 4056007 w 12362426"/>
              <a:gd name="connsiteY61" fmla="*/ 219823 h 2621918"/>
              <a:gd name="connsiteX62" fmla="*/ 4180468 w 12362426"/>
              <a:gd name="connsiteY62" fmla="*/ 198863 h 2621918"/>
              <a:gd name="connsiteX63" fmla="*/ 4221483 w 12362426"/>
              <a:gd name="connsiteY63" fmla="*/ 197242 h 2621918"/>
              <a:gd name="connsiteX64" fmla="*/ 4227430 w 12362426"/>
              <a:gd name="connsiteY64" fmla="*/ 197398 h 2621918"/>
              <a:gd name="connsiteX65" fmla="*/ 4281173 w 12362426"/>
              <a:gd name="connsiteY65" fmla="*/ 200752 h 2621918"/>
              <a:gd name="connsiteX66" fmla="*/ 4371560 w 12362426"/>
              <a:gd name="connsiteY66" fmla="*/ 209000 h 2621918"/>
              <a:gd name="connsiteX67" fmla="*/ 4454221 w 12362426"/>
              <a:gd name="connsiteY67" fmla="*/ 215278 h 2621918"/>
              <a:gd name="connsiteX68" fmla="*/ 4508379 w 12362426"/>
              <a:gd name="connsiteY68" fmla="*/ 212748 h 2621918"/>
              <a:gd name="connsiteX69" fmla="*/ 4531879 w 12362426"/>
              <a:gd name="connsiteY69" fmla="*/ 215692 h 2621918"/>
              <a:gd name="connsiteX70" fmla="*/ 4634634 w 12362426"/>
              <a:gd name="connsiteY70" fmla="*/ 200902 h 2621918"/>
              <a:gd name="connsiteX71" fmla="*/ 4682281 w 12362426"/>
              <a:gd name="connsiteY71" fmla="*/ 176762 h 2621918"/>
              <a:gd name="connsiteX72" fmla="*/ 4800765 w 12362426"/>
              <a:gd name="connsiteY72" fmla="*/ 155328 h 2621918"/>
              <a:gd name="connsiteX73" fmla="*/ 4870119 w 12362426"/>
              <a:gd name="connsiteY73" fmla="*/ 139555 h 2621918"/>
              <a:gd name="connsiteX74" fmla="*/ 4894058 w 12362426"/>
              <a:gd name="connsiteY74" fmla="*/ 128929 h 2621918"/>
              <a:gd name="connsiteX75" fmla="*/ 4929109 w 12362426"/>
              <a:gd name="connsiteY75" fmla="*/ 117208 h 2621918"/>
              <a:gd name="connsiteX76" fmla="*/ 4989104 w 12362426"/>
              <a:gd name="connsiteY76" fmla="*/ 92929 h 2621918"/>
              <a:gd name="connsiteX77" fmla="*/ 5267714 w 12362426"/>
              <a:gd name="connsiteY77" fmla="*/ 56889 h 2621918"/>
              <a:gd name="connsiteX78" fmla="*/ 6007671 w 12362426"/>
              <a:gd name="connsiteY78" fmla="*/ 30795 h 2621918"/>
              <a:gd name="connsiteX0" fmla="*/ 5267714 w 12362426"/>
              <a:gd name="connsiteY0" fmla="*/ 10380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29109 w 12362426"/>
              <a:gd name="connsiteY75" fmla="*/ 70699 h 2575409"/>
              <a:gd name="connsiteX76" fmla="*/ 4989104 w 12362426"/>
              <a:gd name="connsiteY76" fmla="*/ 46420 h 2575409"/>
              <a:gd name="connsiteX77" fmla="*/ 5267714 w 12362426"/>
              <a:gd name="connsiteY77" fmla="*/ 10380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29109 w 12362426"/>
              <a:gd name="connsiteY75" fmla="*/ 70699 h 2575409"/>
              <a:gd name="connsiteX76" fmla="*/ 4989104 w 12362426"/>
              <a:gd name="connsiteY76" fmla="*/ 46420 h 2575409"/>
              <a:gd name="connsiteX77" fmla="*/ 6298845 w 12362426"/>
              <a:gd name="connsiteY77"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29109 w 12362426"/>
              <a:gd name="connsiteY75" fmla="*/ 70699 h 2575409"/>
              <a:gd name="connsiteX76" fmla="*/ 5473414 w 12362426"/>
              <a:gd name="connsiteY76" fmla="*/ 46457 h 2575409"/>
              <a:gd name="connsiteX77" fmla="*/ 6298845 w 12362426"/>
              <a:gd name="connsiteY77"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894058 w 12362426"/>
              <a:gd name="connsiteY74" fmla="*/ 82420 h 2575409"/>
              <a:gd name="connsiteX75" fmla="*/ 4954298 w 12362426"/>
              <a:gd name="connsiteY75" fmla="*/ 153752 h 2575409"/>
              <a:gd name="connsiteX76" fmla="*/ 5473414 w 12362426"/>
              <a:gd name="connsiteY76" fmla="*/ 46457 h 2575409"/>
              <a:gd name="connsiteX77" fmla="*/ 6298845 w 12362426"/>
              <a:gd name="connsiteY77"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954298 w 12362426"/>
              <a:gd name="connsiteY74" fmla="*/ 153752 h 2575409"/>
              <a:gd name="connsiteX75" fmla="*/ 5473414 w 12362426"/>
              <a:gd name="connsiteY75" fmla="*/ 46457 h 2575409"/>
              <a:gd name="connsiteX76" fmla="*/ 6298845 w 12362426"/>
              <a:gd name="connsiteY76"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870119 w 12362426"/>
              <a:gd name="connsiteY73" fmla="*/ 93046 h 2575409"/>
              <a:gd name="connsiteX74" fmla="*/ 4954298 w 12362426"/>
              <a:gd name="connsiteY74" fmla="*/ 153752 h 2575409"/>
              <a:gd name="connsiteX75" fmla="*/ 5532192 w 12362426"/>
              <a:gd name="connsiteY75" fmla="*/ 186436 h 2575409"/>
              <a:gd name="connsiteX76" fmla="*/ 6298845 w 12362426"/>
              <a:gd name="connsiteY76"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15836 w 12362426"/>
              <a:gd name="connsiteY15" fmla="*/ 83989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7584 w 12362426"/>
              <a:gd name="connsiteY14" fmla="*/ 99145 h 2575409"/>
              <a:gd name="connsiteX15" fmla="*/ 11769018 w 12362426"/>
              <a:gd name="connsiteY15" fmla="*/ 187575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28024 w 12362426"/>
              <a:gd name="connsiteY13" fmla="*/ 130248 h 2575409"/>
              <a:gd name="connsiteX14" fmla="*/ 11625707 w 12362426"/>
              <a:gd name="connsiteY14" fmla="*/ 248450 h 2575409"/>
              <a:gd name="connsiteX15" fmla="*/ 11769018 w 12362426"/>
              <a:gd name="connsiteY15" fmla="*/ 187575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 name="connsiteX0" fmla="*/ 6298845 w 12362426"/>
              <a:gd name="connsiteY0" fmla="*/ 174694 h 2575409"/>
              <a:gd name="connsiteX1" fmla="*/ 8177440 w 12362426"/>
              <a:gd name="connsiteY1" fmla="*/ 232324 h 2575409"/>
              <a:gd name="connsiteX2" fmla="*/ 9140514 w 12362426"/>
              <a:gd name="connsiteY2" fmla="*/ 293582 h 2575409"/>
              <a:gd name="connsiteX3" fmla="*/ 9836966 w 12362426"/>
              <a:gd name="connsiteY3" fmla="*/ 253873 h 2575409"/>
              <a:gd name="connsiteX4" fmla="*/ 9994340 w 12362426"/>
              <a:gd name="connsiteY4" fmla="*/ 282751 h 2575409"/>
              <a:gd name="connsiteX5" fmla="*/ 10021527 w 12362426"/>
              <a:gd name="connsiteY5" fmla="*/ 290861 h 2575409"/>
              <a:gd name="connsiteX6" fmla="*/ 10077617 w 12362426"/>
              <a:gd name="connsiteY6" fmla="*/ 305872 h 2575409"/>
              <a:gd name="connsiteX7" fmla="*/ 10249434 w 12362426"/>
              <a:gd name="connsiteY7" fmla="*/ 298436 h 2575409"/>
              <a:gd name="connsiteX8" fmla="*/ 10291151 w 12362426"/>
              <a:gd name="connsiteY8" fmla="*/ 285456 h 2575409"/>
              <a:gd name="connsiteX9" fmla="*/ 10537628 w 12362426"/>
              <a:gd name="connsiteY9" fmla="*/ 259478 h 2575409"/>
              <a:gd name="connsiteX10" fmla="*/ 10875114 w 12362426"/>
              <a:gd name="connsiteY10" fmla="*/ 188952 h 2575409"/>
              <a:gd name="connsiteX11" fmla="*/ 11131506 w 12362426"/>
              <a:gd name="connsiteY11" fmla="*/ 173851 h 2575409"/>
              <a:gd name="connsiteX12" fmla="*/ 11236837 w 12362426"/>
              <a:gd name="connsiteY12" fmla="*/ 158408 h 2575409"/>
              <a:gd name="connsiteX13" fmla="*/ 11441081 w 12362426"/>
              <a:gd name="connsiteY13" fmla="*/ 215166 h 2575409"/>
              <a:gd name="connsiteX14" fmla="*/ 11625707 w 12362426"/>
              <a:gd name="connsiteY14" fmla="*/ 248450 h 2575409"/>
              <a:gd name="connsiteX15" fmla="*/ 11769018 w 12362426"/>
              <a:gd name="connsiteY15" fmla="*/ 187575 h 2575409"/>
              <a:gd name="connsiteX16" fmla="*/ 11987050 w 12362426"/>
              <a:gd name="connsiteY16" fmla="*/ 183064 h 2575409"/>
              <a:gd name="connsiteX17" fmla="*/ 12251338 w 12362426"/>
              <a:gd name="connsiteY17" fmla="*/ 0 h 2575409"/>
              <a:gd name="connsiteX18" fmla="*/ 12362426 w 12362426"/>
              <a:gd name="connsiteY18" fmla="*/ 722441 h 2575409"/>
              <a:gd name="connsiteX19" fmla="*/ 312058 w 12362426"/>
              <a:gd name="connsiteY19" fmla="*/ 2575409 h 2575409"/>
              <a:gd name="connsiteX20" fmla="*/ 0 w 12362426"/>
              <a:gd name="connsiteY20" fmla="*/ 546006 h 2575409"/>
              <a:gd name="connsiteX21" fmla="*/ 4427 w 12362426"/>
              <a:gd name="connsiteY21" fmla="*/ 544712 h 2575409"/>
              <a:gd name="connsiteX22" fmla="*/ 36478 w 12362426"/>
              <a:gd name="connsiteY22" fmla="*/ 535541 h 2575409"/>
              <a:gd name="connsiteX23" fmla="*/ 74319 w 12362426"/>
              <a:gd name="connsiteY23" fmla="*/ 518467 h 2575409"/>
              <a:gd name="connsiteX24" fmla="*/ 265466 w 12362426"/>
              <a:gd name="connsiteY24" fmla="*/ 473605 h 2575409"/>
              <a:gd name="connsiteX25" fmla="*/ 365700 w 12362426"/>
              <a:gd name="connsiteY25" fmla="*/ 446909 h 2575409"/>
              <a:gd name="connsiteX26" fmla="*/ 402179 w 12362426"/>
              <a:gd name="connsiteY26" fmla="*/ 438574 h 2575409"/>
              <a:gd name="connsiteX27" fmla="*/ 504196 w 12362426"/>
              <a:gd name="connsiteY27" fmla="*/ 399069 h 2575409"/>
              <a:gd name="connsiteX28" fmla="*/ 579858 w 12362426"/>
              <a:gd name="connsiteY28" fmla="*/ 387416 h 2575409"/>
              <a:gd name="connsiteX29" fmla="*/ 788740 w 12362426"/>
              <a:gd name="connsiteY29" fmla="*/ 326657 h 2575409"/>
              <a:gd name="connsiteX30" fmla="*/ 942632 w 12362426"/>
              <a:gd name="connsiteY30" fmla="*/ 292230 h 2575409"/>
              <a:gd name="connsiteX31" fmla="*/ 1166396 w 12362426"/>
              <a:gd name="connsiteY31" fmla="*/ 266362 h 2575409"/>
              <a:gd name="connsiteX32" fmla="*/ 1247277 w 12362426"/>
              <a:gd name="connsiteY32" fmla="*/ 236911 h 2575409"/>
              <a:gd name="connsiteX33" fmla="*/ 1322184 w 12362426"/>
              <a:gd name="connsiteY33" fmla="*/ 220028 h 2575409"/>
              <a:gd name="connsiteX34" fmla="*/ 1336256 w 12362426"/>
              <a:gd name="connsiteY34" fmla="*/ 215516 h 2575409"/>
              <a:gd name="connsiteX35" fmla="*/ 1399541 w 12362426"/>
              <a:gd name="connsiteY35" fmla="*/ 208691 h 2575409"/>
              <a:gd name="connsiteX36" fmla="*/ 1609734 w 12362426"/>
              <a:gd name="connsiteY36" fmla="*/ 237324 h 2575409"/>
              <a:gd name="connsiteX37" fmla="*/ 1736383 w 12362426"/>
              <a:gd name="connsiteY37" fmla="*/ 264102 h 2575409"/>
              <a:gd name="connsiteX38" fmla="*/ 1857314 w 12362426"/>
              <a:gd name="connsiteY38" fmla="*/ 269725 h 2575409"/>
              <a:gd name="connsiteX39" fmla="*/ 2026639 w 12362426"/>
              <a:gd name="connsiteY39" fmla="*/ 288420 h 2575409"/>
              <a:gd name="connsiteX40" fmla="*/ 2043398 w 12362426"/>
              <a:gd name="connsiteY40" fmla="*/ 293341 h 2575409"/>
              <a:gd name="connsiteX41" fmla="*/ 2154517 w 12362426"/>
              <a:gd name="connsiteY41" fmla="*/ 313461 h 2575409"/>
              <a:gd name="connsiteX42" fmla="*/ 2277168 w 12362426"/>
              <a:gd name="connsiteY42" fmla="*/ 305816 h 2575409"/>
              <a:gd name="connsiteX43" fmla="*/ 2361853 w 12362426"/>
              <a:gd name="connsiteY43" fmla="*/ 288395 h 2575409"/>
              <a:gd name="connsiteX44" fmla="*/ 2463967 w 12362426"/>
              <a:gd name="connsiteY44" fmla="*/ 277530 h 2575409"/>
              <a:gd name="connsiteX45" fmla="*/ 2699787 w 12362426"/>
              <a:gd name="connsiteY45" fmla="*/ 249273 h 2575409"/>
              <a:gd name="connsiteX46" fmla="*/ 2705016 w 12362426"/>
              <a:gd name="connsiteY46" fmla="*/ 247786 h 2575409"/>
              <a:gd name="connsiteX47" fmla="*/ 2828071 w 12362426"/>
              <a:gd name="connsiteY47" fmla="*/ 227258 h 2575409"/>
              <a:gd name="connsiteX48" fmla="*/ 2858408 w 12362426"/>
              <a:gd name="connsiteY48" fmla="*/ 219063 h 2575409"/>
              <a:gd name="connsiteX49" fmla="*/ 2858814 w 12362426"/>
              <a:gd name="connsiteY49" fmla="*/ 218122 h 2575409"/>
              <a:gd name="connsiteX50" fmla="*/ 2927761 w 12362426"/>
              <a:gd name="connsiteY50" fmla="*/ 222886 h 2575409"/>
              <a:gd name="connsiteX51" fmla="*/ 2982332 w 12362426"/>
              <a:gd name="connsiteY51" fmla="*/ 228553 h 2575409"/>
              <a:gd name="connsiteX52" fmla="*/ 2997509 w 12362426"/>
              <a:gd name="connsiteY52" fmla="*/ 235293 h 2575409"/>
              <a:gd name="connsiteX53" fmla="*/ 3270214 w 12362426"/>
              <a:gd name="connsiteY53" fmla="*/ 231016 h 2575409"/>
              <a:gd name="connsiteX54" fmla="*/ 3396647 w 12362426"/>
              <a:gd name="connsiteY54" fmla="*/ 226358 h 2575409"/>
              <a:gd name="connsiteX55" fmla="*/ 3557903 w 12362426"/>
              <a:gd name="connsiteY55" fmla="*/ 212497 h 2575409"/>
              <a:gd name="connsiteX56" fmla="*/ 3749729 w 12362426"/>
              <a:gd name="connsiteY56" fmla="*/ 204287 h 2575409"/>
              <a:gd name="connsiteX57" fmla="*/ 3802620 w 12362426"/>
              <a:gd name="connsiteY57" fmla="*/ 192566 h 2575409"/>
              <a:gd name="connsiteX58" fmla="*/ 3922921 w 12362426"/>
              <a:gd name="connsiteY58" fmla="*/ 190394 h 2575409"/>
              <a:gd name="connsiteX59" fmla="*/ 3993939 w 12362426"/>
              <a:gd name="connsiteY59" fmla="*/ 185934 h 2575409"/>
              <a:gd name="connsiteX60" fmla="*/ 4019416 w 12362426"/>
              <a:gd name="connsiteY60" fmla="*/ 179275 h 2575409"/>
              <a:gd name="connsiteX61" fmla="*/ 4056007 w 12362426"/>
              <a:gd name="connsiteY61" fmla="*/ 173314 h 2575409"/>
              <a:gd name="connsiteX62" fmla="*/ 4180468 w 12362426"/>
              <a:gd name="connsiteY62" fmla="*/ 152354 h 2575409"/>
              <a:gd name="connsiteX63" fmla="*/ 4221483 w 12362426"/>
              <a:gd name="connsiteY63" fmla="*/ 150733 h 2575409"/>
              <a:gd name="connsiteX64" fmla="*/ 4227430 w 12362426"/>
              <a:gd name="connsiteY64" fmla="*/ 150889 h 2575409"/>
              <a:gd name="connsiteX65" fmla="*/ 4281173 w 12362426"/>
              <a:gd name="connsiteY65" fmla="*/ 154243 h 2575409"/>
              <a:gd name="connsiteX66" fmla="*/ 4371560 w 12362426"/>
              <a:gd name="connsiteY66" fmla="*/ 162491 h 2575409"/>
              <a:gd name="connsiteX67" fmla="*/ 4454221 w 12362426"/>
              <a:gd name="connsiteY67" fmla="*/ 168769 h 2575409"/>
              <a:gd name="connsiteX68" fmla="*/ 4508379 w 12362426"/>
              <a:gd name="connsiteY68" fmla="*/ 166239 h 2575409"/>
              <a:gd name="connsiteX69" fmla="*/ 4531879 w 12362426"/>
              <a:gd name="connsiteY69" fmla="*/ 169183 h 2575409"/>
              <a:gd name="connsiteX70" fmla="*/ 4634634 w 12362426"/>
              <a:gd name="connsiteY70" fmla="*/ 154393 h 2575409"/>
              <a:gd name="connsiteX71" fmla="*/ 4682281 w 12362426"/>
              <a:gd name="connsiteY71" fmla="*/ 130253 h 2575409"/>
              <a:gd name="connsiteX72" fmla="*/ 4800765 w 12362426"/>
              <a:gd name="connsiteY72" fmla="*/ 108819 h 2575409"/>
              <a:gd name="connsiteX73" fmla="*/ 4954298 w 12362426"/>
              <a:gd name="connsiteY73" fmla="*/ 153752 h 2575409"/>
              <a:gd name="connsiteX74" fmla="*/ 5532192 w 12362426"/>
              <a:gd name="connsiteY74" fmla="*/ 186436 h 2575409"/>
              <a:gd name="connsiteX75" fmla="*/ 6298845 w 12362426"/>
              <a:gd name="connsiteY75" fmla="*/ 174694 h 257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362426" h="2575409">
                <a:moveTo>
                  <a:pt x="6298845" y="174694"/>
                </a:moveTo>
                <a:cubicBezTo>
                  <a:pt x="6830234" y="205678"/>
                  <a:pt x="7531973" y="185124"/>
                  <a:pt x="8177440" y="232324"/>
                </a:cubicBezTo>
                <a:cubicBezTo>
                  <a:pt x="8498465" y="252743"/>
                  <a:pt x="8665526" y="160238"/>
                  <a:pt x="9140514" y="293582"/>
                </a:cubicBezTo>
                <a:lnTo>
                  <a:pt x="9836966" y="253873"/>
                </a:lnTo>
                <a:cubicBezTo>
                  <a:pt x="9878863" y="262713"/>
                  <a:pt x="9950631" y="293463"/>
                  <a:pt x="9994340" y="282751"/>
                </a:cubicBezTo>
                <a:lnTo>
                  <a:pt x="10021527" y="290861"/>
                </a:lnTo>
                <a:cubicBezTo>
                  <a:pt x="10032458" y="312968"/>
                  <a:pt x="10050167" y="289226"/>
                  <a:pt x="10077617" y="305872"/>
                </a:cubicBezTo>
                <a:cubicBezTo>
                  <a:pt x="10111788" y="303306"/>
                  <a:pt x="10213953" y="304723"/>
                  <a:pt x="10249434" y="298436"/>
                </a:cubicBezTo>
                <a:cubicBezTo>
                  <a:pt x="10256062" y="308981"/>
                  <a:pt x="10276979" y="293885"/>
                  <a:pt x="10291151" y="285456"/>
                </a:cubicBezTo>
                <a:cubicBezTo>
                  <a:pt x="10404927" y="261852"/>
                  <a:pt x="10507389" y="271970"/>
                  <a:pt x="10537628" y="259478"/>
                </a:cubicBezTo>
                <a:cubicBezTo>
                  <a:pt x="10618597" y="245900"/>
                  <a:pt x="10814251" y="195784"/>
                  <a:pt x="10875114" y="188952"/>
                </a:cubicBezTo>
                <a:cubicBezTo>
                  <a:pt x="10919683" y="175364"/>
                  <a:pt x="11046042" y="178885"/>
                  <a:pt x="11131506" y="173851"/>
                </a:cubicBezTo>
                <a:cubicBezTo>
                  <a:pt x="11214050" y="174442"/>
                  <a:pt x="11184882" y="161783"/>
                  <a:pt x="11236837" y="158408"/>
                </a:cubicBezTo>
                <a:cubicBezTo>
                  <a:pt x="11258316" y="168700"/>
                  <a:pt x="11398290" y="214695"/>
                  <a:pt x="11441081" y="215166"/>
                </a:cubicBezTo>
                <a:cubicBezTo>
                  <a:pt x="11527425" y="176524"/>
                  <a:pt x="11555084" y="259670"/>
                  <a:pt x="11625707" y="248450"/>
                </a:cubicBezTo>
                <a:cubicBezTo>
                  <a:pt x="11659001" y="250424"/>
                  <a:pt x="11733823" y="201527"/>
                  <a:pt x="11769018" y="187575"/>
                </a:cubicBezTo>
                <a:cubicBezTo>
                  <a:pt x="11823798" y="181653"/>
                  <a:pt x="11897800" y="197061"/>
                  <a:pt x="11987050" y="183064"/>
                </a:cubicBezTo>
                <a:cubicBezTo>
                  <a:pt x="12085408" y="161858"/>
                  <a:pt x="12094685" y="18125"/>
                  <a:pt x="12251338" y="0"/>
                </a:cubicBezTo>
                <a:lnTo>
                  <a:pt x="12362426" y="722441"/>
                </a:lnTo>
                <a:lnTo>
                  <a:pt x="312058" y="2575409"/>
                </a:lnTo>
                <a:lnTo>
                  <a:pt x="0" y="546006"/>
                </a:lnTo>
                <a:lnTo>
                  <a:pt x="4427" y="544712"/>
                </a:lnTo>
                <a:cubicBezTo>
                  <a:pt x="16251" y="542900"/>
                  <a:pt x="29474" y="542346"/>
                  <a:pt x="36478" y="535541"/>
                </a:cubicBezTo>
                <a:lnTo>
                  <a:pt x="74319" y="518467"/>
                </a:lnTo>
                <a:cubicBezTo>
                  <a:pt x="112484" y="508144"/>
                  <a:pt x="216903" y="485532"/>
                  <a:pt x="265466" y="473605"/>
                </a:cubicBezTo>
                <a:cubicBezTo>
                  <a:pt x="302490" y="464239"/>
                  <a:pt x="333634" y="449827"/>
                  <a:pt x="365700" y="446909"/>
                </a:cubicBezTo>
                <a:cubicBezTo>
                  <a:pt x="377695" y="438659"/>
                  <a:pt x="389409" y="433665"/>
                  <a:pt x="402179" y="438574"/>
                </a:cubicBezTo>
                <a:cubicBezTo>
                  <a:pt x="436185" y="425405"/>
                  <a:pt x="440821" y="414281"/>
                  <a:pt x="504196" y="399069"/>
                </a:cubicBezTo>
                <a:cubicBezTo>
                  <a:pt x="517694" y="396708"/>
                  <a:pt x="559393" y="394705"/>
                  <a:pt x="579858" y="387416"/>
                </a:cubicBezTo>
                <a:cubicBezTo>
                  <a:pt x="627282" y="375348"/>
                  <a:pt x="743704" y="362413"/>
                  <a:pt x="788740" y="326657"/>
                </a:cubicBezTo>
                <a:cubicBezTo>
                  <a:pt x="832061" y="312781"/>
                  <a:pt x="888070" y="308451"/>
                  <a:pt x="942632" y="292230"/>
                </a:cubicBezTo>
                <a:cubicBezTo>
                  <a:pt x="1004730" y="281277"/>
                  <a:pt x="1142556" y="265577"/>
                  <a:pt x="1166396" y="266362"/>
                </a:cubicBezTo>
                <a:cubicBezTo>
                  <a:pt x="1180842" y="264881"/>
                  <a:pt x="1229112" y="248098"/>
                  <a:pt x="1247277" y="236911"/>
                </a:cubicBezTo>
                <a:cubicBezTo>
                  <a:pt x="1273242" y="229188"/>
                  <a:pt x="1307354" y="223594"/>
                  <a:pt x="1322184" y="220028"/>
                </a:cubicBezTo>
                <a:lnTo>
                  <a:pt x="1336256" y="215516"/>
                </a:lnTo>
                <a:cubicBezTo>
                  <a:pt x="1349149" y="213626"/>
                  <a:pt x="1353961" y="205056"/>
                  <a:pt x="1399541" y="208691"/>
                </a:cubicBezTo>
                <a:cubicBezTo>
                  <a:pt x="1464294" y="223882"/>
                  <a:pt x="1554585" y="211888"/>
                  <a:pt x="1609734" y="237324"/>
                </a:cubicBezTo>
                <a:cubicBezTo>
                  <a:pt x="1664358" y="240244"/>
                  <a:pt x="1695118" y="258703"/>
                  <a:pt x="1736383" y="264102"/>
                </a:cubicBezTo>
                <a:cubicBezTo>
                  <a:pt x="1797860" y="271013"/>
                  <a:pt x="1819035" y="274641"/>
                  <a:pt x="1857314" y="269725"/>
                </a:cubicBezTo>
                <a:cubicBezTo>
                  <a:pt x="1874190" y="256939"/>
                  <a:pt x="1996002" y="284387"/>
                  <a:pt x="2026639" y="288420"/>
                </a:cubicBezTo>
                <a:lnTo>
                  <a:pt x="2043398" y="293341"/>
                </a:lnTo>
                <a:cubicBezTo>
                  <a:pt x="2064711" y="297515"/>
                  <a:pt x="2122990" y="311318"/>
                  <a:pt x="2154517" y="313461"/>
                </a:cubicBezTo>
                <a:cubicBezTo>
                  <a:pt x="2195401" y="310913"/>
                  <a:pt x="2210633" y="302413"/>
                  <a:pt x="2277168" y="305816"/>
                </a:cubicBezTo>
                <a:cubicBezTo>
                  <a:pt x="2298958" y="304416"/>
                  <a:pt x="2330720" y="293109"/>
                  <a:pt x="2361853" y="288395"/>
                </a:cubicBezTo>
                <a:cubicBezTo>
                  <a:pt x="2402208" y="285809"/>
                  <a:pt x="2423140" y="268716"/>
                  <a:pt x="2463967" y="277530"/>
                </a:cubicBezTo>
                <a:lnTo>
                  <a:pt x="2699787" y="249273"/>
                </a:lnTo>
                <a:lnTo>
                  <a:pt x="2705016" y="247786"/>
                </a:lnTo>
                <a:lnTo>
                  <a:pt x="2828071" y="227258"/>
                </a:lnTo>
                <a:cubicBezTo>
                  <a:pt x="2840561" y="222109"/>
                  <a:pt x="2853284" y="220585"/>
                  <a:pt x="2858408" y="219063"/>
                </a:cubicBezTo>
                <a:lnTo>
                  <a:pt x="2858814" y="218122"/>
                </a:lnTo>
                <a:lnTo>
                  <a:pt x="2927761" y="222886"/>
                </a:lnTo>
                <a:lnTo>
                  <a:pt x="2982332" y="228553"/>
                </a:lnTo>
                <a:cubicBezTo>
                  <a:pt x="2987847" y="230180"/>
                  <a:pt x="2992975" y="232356"/>
                  <a:pt x="2997509" y="235293"/>
                </a:cubicBezTo>
                <a:cubicBezTo>
                  <a:pt x="3043147" y="252873"/>
                  <a:pt x="3109249" y="231169"/>
                  <a:pt x="3270214" y="231016"/>
                </a:cubicBezTo>
                <a:cubicBezTo>
                  <a:pt x="3304672" y="242304"/>
                  <a:pt x="3350498" y="220631"/>
                  <a:pt x="3396647" y="226358"/>
                </a:cubicBezTo>
                <a:cubicBezTo>
                  <a:pt x="3454806" y="223784"/>
                  <a:pt x="3503484" y="216490"/>
                  <a:pt x="3557903" y="212497"/>
                </a:cubicBezTo>
                <a:cubicBezTo>
                  <a:pt x="3616751" y="208819"/>
                  <a:pt x="3708944" y="207609"/>
                  <a:pt x="3749729" y="204287"/>
                </a:cubicBezTo>
                <a:cubicBezTo>
                  <a:pt x="3771620" y="201913"/>
                  <a:pt x="3769228" y="196783"/>
                  <a:pt x="3802620" y="192566"/>
                </a:cubicBezTo>
                <a:cubicBezTo>
                  <a:pt x="3836497" y="203009"/>
                  <a:pt x="3880828" y="176311"/>
                  <a:pt x="3922921" y="190394"/>
                </a:cubicBezTo>
                <a:cubicBezTo>
                  <a:pt x="3938308" y="193745"/>
                  <a:pt x="3985382" y="192912"/>
                  <a:pt x="3993939" y="185934"/>
                </a:cubicBezTo>
                <a:cubicBezTo>
                  <a:pt x="4003683" y="184356"/>
                  <a:pt x="4015261" y="186705"/>
                  <a:pt x="4019416" y="179275"/>
                </a:cubicBezTo>
                <a:cubicBezTo>
                  <a:pt x="4026456" y="170317"/>
                  <a:pt x="4061432" y="183768"/>
                  <a:pt x="4056007" y="173314"/>
                </a:cubicBezTo>
                <a:lnTo>
                  <a:pt x="4180468" y="152354"/>
                </a:lnTo>
                <a:lnTo>
                  <a:pt x="4221483" y="150733"/>
                </a:lnTo>
                <a:lnTo>
                  <a:pt x="4227430" y="150889"/>
                </a:lnTo>
                <a:lnTo>
                  <a:pt x="4281173" y="154243"/>
                </a:lnTo>
                <a:cubicBezTo>
                  <a:pt x="4305327" y="165139"/>
                  <a:pt x="4341431" y="159742"/>
                  <a:pt x="4371560" y="162491"/>
                </a:cubicBezTo>
                <a:lnTo>
                  <a:pt x="4454221" y="168769"/>
                </a:lnTo>
                <a:lnTo>
                  <a:pt x="4508379" y="166239"/>
                </a:lnTo>
                <a:lnTo>
                  <a:pt x="4531879" y="169183"/>
                </a:lnTo>
                <a:cubicBezTo>
                  <a:pt x="4548395" y="169109"/>
                  <a:pt x="4609567" y="160882"/>
                  <a:pt x="4634634" y="154393"/>
                </a:cubicBezTo>
                <a:cubicBezTo>
                  <a:pt x="4655826" y="148551"/>
                  <a:pt x="4650066" y="139749"/>
                  <a:pt x="4682281" y="130253"/>
                </a:cubicBezTo>
                <a:cubicBezTo>
                  <a:pt x="4717705" y="135070"/>
                  <a:pt x="4756542" y="101747"/>
                  <a:pt x="4800765" y="108819"/>
                </a:cubicBezTo>
                <a:cubicBezTo>
                  <a:pt x="4846101" y="112735"/>
                  <a:pt x="4832394" y="140816"/>
                  <a:pt x="4954298" y="153752"/>
                </a:cubicBezTo>
                <a:cubicBezTo>
                  <a:pt x="4980543" y="158808"/>
                  <a:pt x="5513104" y="194371"/>
                  <a:pt x="5532192" y="186436"/>
                </a:cubicBezTo>
                <a:lnTo>
                  <a:pt x="6298845" y="174694"/>
                </a:lnTo>
                <a:close/>
              </a:path>
            </a:pathLst>
          </a:custGeom>
          <a:blipFill>
            <a:blip r:embed="rId3"/>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Rectangle 44">
            <a:extLst>
              <a:ext uri="{FF2B5EF4-FFF2-40B4-BE49-F238E27FC236}">
                <a16:creationId xmlns:a16="http://schemas.microsoft.com/office/drawing/2014/main" id="{316287B8-D771-4102-A547-95F1D484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4193911" y="392371"/>
            <a:ext cx="7411319" cy="5804687"/>
          </a:xfrm>
          <a:prstGeom prst="rect">
            <a:avLst/>
          </a:prstGeom>
          <a:solidFill>
            <a:srgbClr val="EFEEE9"/>
          </a:solidFill>
          <a:ln>
            <a:no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02B3F3D7-F61A-47E5-9E6D-4718104A56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340000">
            <a:off x="4940739" y="-432209"/>
            <a:ext cx="5941638" cy="7468496"/>
          </a:xfrm>
          <a:custGeom>
            <a:avLst/>
            <a:gdLst>
              <a:gd name="connsiteX0" fmla="*/ 51 w 5747715"/>
              <a:gd name="connsiteY0" fmla="*/ 7156095 h 7476434"/>
              <a:gd name="connsiteX1" fmla="*/ 372468 w 5747715"/>
              <a:gd name="connsiteY1" fmla="*/ 49980 h 7476434"/>
              <a:gd name="connsiteX2" fmla="*/ 428298 w 5747715"/>
              <a:gd name="connsiteY2" fmla="*/ 36 h 7476434"/>
              <a:gd name="connsiteX3" fmla="*/ 1260896 w 5747715"/>
              <a:gd name="connsiteY3" fmla="*/ 43670 h 7476434"/>
              <a:gd name="connsiteX4" fmla="*/ 1260903 w 5747715"/>
              <a:gd name="connsiteY4" fmla="*/ 43667 h 7476434"/>
              <a:gd name="connsiteX5" fmla="*/ 5703188 w 5747715"/>
              <a:gd name="connsiteY5" fmla="*/ 276477 h 7476434"/>
              <a:gd name="connsiteX6" fmla="*/ 5731744 w 5747715"/>
              <a:gd name="connsiteY6" fmla="*/ 290068 h 7476434"/>
              <a:gd name="connsiteX7" fmla="*/ 5737944 w 5747715"/>
              <a:gd name="connsiteY7" fmla="*/ 307379 h 7476434"/>
              <a:gd name="connsiteX8" fmla="*/ 5747715 w 5747715"/>
              <a:gd name="connsiteY8" fmla="*/ 310316 h 7476434"/>
              <a:gd name="connsiteX9" fmla="*/ 5742359 w 5747715"/>
              <a:gd name="connsiteY9" fmla="*/ 368088 h 7476434"/>
              <a:gd name="connsiteX10" fmla="*/ 5729800 w 5747715"/>
              <a:gd name="connsiteY10" fmla="*/ 582441 h 7476434"/>
              <a:gd name="connsiteX11" fmla="*/ 5729763 w 5747715"/>
              <a:gd name="connsiteY11" fmla="*/ 583226 h 7476434"/>
              <a:gd name="connsiteX12" fmla="*/ 5703604 w 5747715"/>
              <a:gd name="connsiteY12" fmla="*/ 1111310 h 7476434"/>
              <a:gd name="connsiteX13" fmla="*/ 5701408 w 5747715"/>
              <a:gd name="connsiteY13" fmla="*/ 1154921 h 7476434"/>
              <a:gd name="connsiteX14" fmla="*/ 5702723 w 5747715"/>
              <a:gd name="connsiteY14" fmla="*/ 1160573 h 7476434"/>
              <a:gd name="connsiteX15" fmla="*/ 5704569 w 5747715"/>
              <a:gd name="connsiteY15" fmla="*/ 1189001 h 7476434"/>
              <a:gd name="connsiteX16" fmla="*/ 5698571 w 5747715"/>
              <a:gd name="connsiteY16" fmla="*/ 1305093 h 7476434"/>
              <a:gd name="connsiteX17" fmla="*/ 5698439 w 5747715"/>
              <a:gd name="connsiteY17" fmla="*/ 1373782 h 7476434"/>
              <a:gd name="connsiteX18" fmla="*/ 5703819 w 5747715"/>
              <a:gd name="connsiteY18" fmla="*/ 1398663 h 7476434"/>
              <a:gd name="connsiteX19" fmla="*/ 5705163 w 5747715"/>
              <a:gd name="connsiteY19" fmla="*/ 1564478 h 7476434"/>
              <a:gd name="connsiteX20" fmla="*/ 5698497 w 5747715"/>
              <a:gd name="connsiteY20" fmla="*/ 1620768 h 7476434"/>
              <a:gd name="connsiteX21" fmla="*/ 5682815 w 5747715"/>
              <a:gd name="connsiteY21" fmla="*/ 1736849 h 7476434"/>
              <a:gd name="connsiteX22" fmla="*/ 5683823 w 5747715"/>
              <a:gd name="connsiteY22" fmla="*/ 1825831 h 7476434"/>
              <a:gd name="connsiteX23" fmla="*/ 5677720 w 5747715"/>
              <a:gd name="connsiteY23" fmla="*/ 1838743 h 7476434"/>
              <a:gd name="connsiteX24" fmla="*/ 5671230 w 5747715"/>
              <a:gd name="connsiteY24" fmla="*/ 1885441 h 7476434"/>
              <a:gd name="connsiteX25" fmla="*/ 5662929 w 5747715"/>
              <a:gd name="connsiteY25" fmla="*/ 1912918 h 7476434"/>
              <a:gd name="connsiteX26" fmla="*/ 5658020 w 5747715"/>
              <a:gd name="connsiteY26" fmla="*/ 2008900 h 7476434"/>
              <a:gd name="connsiteX27" fmla="*/ 5650780 w 5747715"/>
              <a:gd name="connsiteY27" fmla="*/ 2149876 h 7476434"/>
              <a:gd name="connsiteX28" fmla="*/ 5651025 w 5747715"/>
              <a:gd name="connsiteY28" fmla="*/ 2150933 h 7476434"/>
              <a:gd name="connsiteX29" fmla="*/ 5652871 w 5747715"/>
              <a:gd name="connsiteY29" fmla="*/ 2179360 h 7476434"/>
              <a:gd name="connsiteX30" fmla="*/ 5646872 w 5747715"/>
              <a:gd name="connsiteY30" fmla="*/ 2295452 h 7476434"/>
              <a:gd name="connsiteX31" fmla="*/ 5646741 w 5747715"/>
              <a:gd name="connsiteY31" fmla="*/ 2364141 h 7476434"/>
              <a:gd name="connsiteX32" fmla="*/ 5657938 w 5747715"/>
              <a:gd name="connsiteY32" fmla="*/ 2389009 h 7476434"/>
              <a:gd name="connsiteX33" fmla="*/ 5533444 w 5747715"/>
              <a:gd name="connsiteY33" fmla="*/ 4422183 h 7476434"/>
              <a:gd name="connsiteX34" fmla="*/ 5526370 w 5747715"/>
              <a:gd name="connsiteY34" fmla="*/ 4537395 h 7476434"/>
              <a:gd name="connsiteX35" fmla="*/ 5503188 w 5747715"/>
              <a:gd name="connsiteY35" fmla="*/ 4975984 h 7476434"/>
              <a:gd name="connsiteX36" fmla="*/ 5369324 w 5747715"/>
              <a:gd name="connsiteY36" fmla="*/ 7437603 h 7476434"/>
              <a:gd name="connsiteX37" fmla="*/ 5325855 w 5747715"/>
              <a:gd name="connsiteY37" fmla="*/ 7476382 h 7476434"/>
              <a:gd name="connsiteX38" fmla="*/ 4493251 w 5747715"/>
              <a:gd name="connsiteY38" fmla="*/ 7432748 h 7476434"/>
              <a:gd name="connsiteX39" fmla="*/ 4493249 w 5747715"/>
              <a:gd name="connsiteY39" fmla="*/ 7432748 h 7476434"/>
              <a:gd name="connsiteX40" fmla="*/ 39226 w 5747715"/>
              <a:gd name="connsiteY40" fmla="*/ 7199323 h 7476434"/>
              <a:gd name="connsiteX41" fmla="*/ 28872 w 5747715"/>
              <a:gd name="connsiteY41" fmla="*/ 7194396 h 7476434"/>
              <a:gd name="connsiteX42" fmla="*/ 23220 w 5747715"/>
              <a:gd name="connsiteY42" fmla="*/ 7194103 h 7476434"/>
              <a:gd name="connsiteX43" fmla="*/ 23354 w 5747715"/>
              <a:gd name="connsiteY43" fmla="*/ 7191771 h 7476434"/>
              <a:gd name="connsiteX44" fmla="*/ 10670 w 5747715"/>
              <a:gd name="connsiteY44" fmla="*/ 7185736 h 7476434"/>
              <a:gd name="connsiteX45" fmla="*/ 51 w 5747715"/>
              <a:gd name="connsiteY45" fmla="*/ 7156095 h 7476434"/>
              <a:gd name="connsiteX0" fmla="*/ 51 w 5747715"/>
              <a:gd name="connsiteY0" fmla="*/ 7156095 h 7476434"/>
              <a:gd name="connsiteX1" fmla="*/ 372468 w 5747715"/>
              <a:gd name="connsiteY1" fmla="*/ 49980 h 7476434"/>
              <a:gd name="connsiteX2" fmla="*/ 428298 w 5747715"/>
              <a:gd name="connsiteY2" fmla="*/ 36 h 7476434"/>
              <a:gd name="connsiteX3" fmla="*/ 1260896 w 5747715"/>
              <a:gd name="connsiteY3" fmla="*/ 43670 h 7476434"/>
              <a:gd name="connsiteX4" fmla="*/ 1260903 w 5747715"/>
              <a:gd name="connsiteY4" fmla="*/ 43667 h 7476434"/>
              <a:gd name="connsiteX5" fmla="*/ 5703188 w 5747715"/>
              <a:gd name="connsiteY5" fmla="*/ 276477 h 7476434"/>
              <a:gd name="connsiteX6" fmla="*/ 5731744 w 5747715"/>
              <a:gd name="connsiteY6" fmla="*/ 290068 h 7476434"/>
              <a:gd name="connsiteX7" fmla="*/ 5737944 w 5747715"/>
              <a:gd name="connsiteY7" fmla="*/ 307379 h 7476434"/>
              <a:gd name="connsiteX8" fmla="*/ 5747715 w 5747715"/>
              <a:gd name="connsiteY8" fmla="*/ 310316 h 7476434"/>
              <a:gd name="connsiteX9" fmla="*/ 5742359 w 5747715"/>
              <a:gd name="connsiteY9" fmla="*/ 368088 h 7476434"/>
              <a:gd name="connsiteX10" fmla="*/ 5729800 w 5747715"/>
              <a:gd name="connsiteY10" fmla="*/ 582441 h 7476434"/>
              <a:gd name="connsiteX11" fmla="*/ 5729763 w 5747715"/>
              <a:gd name="connsiteY11" fmla="*/ 583226 h 7476434"/>
              <a:gd name="connsiteX12" fmla="*/ 5703604 w 5747715"/>
              <a:gd name="connsiteY12" fmla="*/ 1111310 h 7476434"/>
              <a:gd name="connsiteX13" fmla="*/ 5701408 w 5747715"/>
              <a:gd name="connsiteY13" fmla="*/ 1154921 h 7476434"/>
              <a:gd name="connsiteX14" fmla="*/ 5702723 w 5747715"/>
              <a:gd name="connsiteY14" fmla="*/ 1160573 h 7476434"/>
              <a:gd name="connsiteX15" fmla="*/ 5704569 w 5747715"/>
              <a:gd name="connsiteY15" fmla="*/ 1189001 h 7476434"/>
              <a:gd name="connsiteX16" fmla="*/ 5698571 w 5747715"/>
              <a:gd name="connsiteY16" fmla="*/ 1305093 h 7476434"/>
              <a:gd name="connsiteX17" fmla="*/ 5698439 w 5747715"/>
              <a:gd name="connsiteY17" fmla="*/ 1373782 h 7476434"/>
              <a:gd name="connsiteX18" fmla="*/ 5703819 w 5747715"/>
              <a:gd name="connsiteY18" fmla="*/ 1398663 h 7476434"/>
              <a:gd name="connsiteX19" fmla="*/ 5705163 w 5747715"/>
              <a:gd name="connsiteY19" fmla="*/ 1564478 h 7476434"/>
              <a:gd name="connsiteX20" fmla="*/ 5698497 w 5747715"/>
              <a:gd name="connsiteY20" fmla="*/ 1620768 h 7476434"/>
              <a:gd name="connsiteX21" fmla="*/ 5682815 w 5747715"/>
              <a:gd name="connsiteY21" fmla="*/ 1736849 h 7476434"/>
              <a:gd name="connsiteX22" fmla="*/ 5683823 w 5747715"/>
              <a:gd name="connsiteY22" fmla="*/ 1825831 h 7476434"/>
              <a:gd name="connsiteX23" fmla="*/ 5677720 w 5747715"/>
              <a:gd name="connsiteY23" fmla="*/ 1838743 h 7476434"/>
              <a:gd name="connsiteX24" fmla="*/ 5671230 w 5747715"/>
              <a:gd name="connsiteY24" fmla="*/ 1885441 h 7476434"/>
              <a:gd name="connsiteX25" fmla="*/ 5662929 w 5747715"/>
              <a:gd name="connsiteY25" fmla="*/ 1912918 h 7476434"/>
              <a:gd name="connsiteX26" fmla="*/ 5658020 w 5747715"/>
              <a:gd name="connsiteY26" fmla="*/ 2008900 h 7476434"/>
              <a:gd name="connsiteX27" fmla="*/ 5650780 w 5747715"/>
              <a:gd name="connsiteY27" fmla="*/ 2149876 h 7476434"/>
              <a:gd name="connsiteX28" fmla="*/ 5651025 w 5747715"/>
              <a:gd name="connsiteY28" fmla="*/ 2150933 h 7476434"/>
              <a:gd name="connsiteX29" fmla="*/ 5652871 w 5747715"/>
              <a:gd name="connsiteY29" fmla="*/ 2179360 h 7476434"/>
              <a:gd name="connsiteX30" fmla="*/ 5646872 w 5747715"/>
              <a:gd name="connsiteY30" fmla="*/ 2295452 h 7476434"/>
              <a:gd name="connsiteX31" fmla="*/ 5646741 w 5747715"/>
              <a:gd name="connsiteY31" fmla="*/ 2364141 h 7476434"/>
              <a:gd name="connsiteX32" fmla="*/ 5657938 w 5747715"/>
              <a:gd name="connsiteY32" fmla="*/ 2389009 h 7476434"/>
              <a:gd name="connsiteX33" fmla="*/ 5533444 w 5747715"/>
              <a:gd name="connsiteY33" fmla="*/ 4422183 h 7476434"/>
              <a:gd name="connsiteX34" fmla="*/ 5526370 w 5747715"/>
              <a:gd name="connsiteY34" fmla="*/ 4537395 h 7476434"/>
              <a:gd name="connsiteX35" fmla="*/ 5503188 w 5747715"/>
              <a:gd name="connsiteY35" fmla="*/ 4975984 h 7476434"/>
              <a:gd name="connsiteX36" fmla="*/ 5369324 w 5747715"/>
              <a:gd name="connsiteY36" fmla="*/ 7437603 h 7476434"/>
              <a:gd name="connsiteX37" fmla="*/ 5325855 w 5747715"/>
              <a:gd name="connsiteY37" fmla="*/ 7476382 h 7476434"/>
              <a:gd name="connsiteX38" fmla="*/ 4493251 w 5747715"/>
              <a:gd name="connsiteY38" fmla="*/ 7432748 h 7476434"/>
              <a:gd name="connsiteX39" fmla="*/ 4493249 w 5747715"/>
              <a:gd name="connsiteY39" fmla="*/ 7432748 h 7476434"/>
              <a:gd name="connsiteX40" fmla="*/ 39226 w 5747715"/>
              <a:gd name="connsiteY40" fmla="*/ 7199323 h 7476434"/>
              <a:gd name="connsiteX41" fmla="*/ 23220 w 5747715"/>
              <a:gd name="connsiteY41" fmla="*/ 7194103 h 7476434"/>
              <a:gd name="connsiteX42" fmla="*/ 23354 w 5747715"/>
              <a:gd name="connsiteY42" fmla="*/ 7191771 h 7476434"/>
              <a:gd name="connsiteX43" fmla="*/ 10670 w 5747715"/>
              <a:gd name="connsiteY43" fmla="*/ 7185736 h 7476434"/>
              <a:gd name="connsiteX44" fmla="*/ 51 w 5747715"/>
              <a:gd name="connsiteY44" fmla="*/ 7156095 h 7476434"/>
              <a:gd name="connsiteX0" fmla="*/ 51 w 5747715"/>
              <a:gd name="connsiteY0" fmla="*/ 7156095 h 7476434"/>
              <a:gd name="connsiteX1" fmla="*/ 372468 w 5747715"/>
              <a:gd name="connsiteY1" fmla="*/ 49980 h 7476434"/>
              <a:gd name="connsiteX2" fmla="*/ 428298 w 5747715"/>
              <a:gd name="connsiteY2" fmla="*/ 36 h 7476434"/>
              <a:gd name="connsiteX3" fmla="*/ 1260896 w 5747715"/>
              <a:gd name="connsiteY3" fmla="*/ 43670 h 7476434"/>
              <a:gd name="connsiteX4" fmla="*/ 1260903 w 5747715"/>
              <a:gd name="connsiteY4" fmla="*/ 43667 h 7476434"/>
              <a:gd name="connsiteX5" fmla="*/ 5703188 w 5747715"/>
              <a:gd name="connsiteY5" fmla="*/ 276477 h 7476434"/>
              <a:gd name="connsiteX6" fmla="*/ 5731744 w 5747715"/>
              <a:gd name="connsiteY6" fmla="*/ 290068 h 7476434"/>
              <a:gd name="connsiteX7" fmla="*/ 5737944 w 5747715"/>
              <a:gd name="connsiteY7" fmla="*/ 307379 h 7476434"/>
              <a:gd name="connsiteX8" fmla="*/ 5747715 w 5747715"/>
              <a:gd name="connsiteY8" fmla="*/ 310316 h 7476434"/>
              <a:gd name="connsiteX9" fmla="*/ 5742359 w 5747715"/>
              <a:gd name="connsiteY9" fmla="*/ 368088 h 7476434"/>
              <a:gd name="connsiteX10" fmla="*/ 5729800 w 5747715"/>
              <a:gd name="connsiteY10" fmla="*/ 582441 h 7476434"/>
              <a:gd name="connsiteX11" fmla="*/ 5729763 w 5747715"/>
              <a:gd name="connsiteY11" fmla="*/ 583226 h 7476434"/>
              <a:gd name="connsiteX12" fmla="*/ 5703604 w 5747715"/>
              <a:gd name="connsiteY12" fmla="*/ 1111310 h 7476434"/>
              <a:gd name="connsiteX13" fmla="*/ 5701408 w 5747715"/>
              <a:gd name="connsiteY13" fmla="*/ 1154921 h 7476434"/>
              <a:gd name="connsiteX14" fmla="*/ 5702723 w 5747715"/>
              <a:gd name="connsiteY14" fmla="*/ 1160573 h 7476434"/>
              <a:gd name="connsiteX15" fmla="*/ 5704569 w 5747715"/>
              <a:gd name="connsiteY15" fmla="*/ 1189001 h 7476434"/>
              <a:gd name="connsiteX16" fmla="*/ 5698571 w 5747715"/>
              <a:gd name="connsiteY16" fmla="*/ 1305093 h 7476434"/>
              <a:gd name="connsiteX17" fmla="*/ 5698439 w 5747715"/>
              <a:gd name="connsiteY17" fmla="*/ 1373782 h 7476434"/>
              <a:gd name="connsiteX18" fmla="*/ 5703819 w 5747715"/>
              <a:gd name="connsiteY18" fmla="*/ 1398663 h 7476434"/>
              <a:gd name="connsiteX19" fmla="*/ 5705163 w 5747715"/>
              <a:gd name="connsiteY19" fmla="*/ 1564478 h 7476434"/>
              <a:gd name="connsiteX20" fmla="*/ 5698497 w 5747715"/>
              <a:gd name="connsiteY20" fmla="*/ 1620768 h 7476434"/>
              <a:gd name="connsiteX21" fmla="*/ 5682815 w 5747715"/>
              <a:gd name="connsiteY21" fmla="*/ 1736849 h 7476434"/>
              <a:gd name="connsiteX22" fmla="*/ 5683823 w 5747715"/>
              <a:gd name="connsiteY22" fmla="*/ 1825831 h 7476434"/>
              <a:gd name="connsiteX23" fmla="*/ 5677720 w 5747715"/>
              <a:gd name="connsiteY23" fmla="*/ 1838743 h 7476434"/>
              <a:gd name="connsiteX24" fmla="*/ 5671230 w 5747715"/>
              <a:gd name="connsiteY24" fmla="*/ 1885441 h 7476434"/>
              <a:gd name="connsiteX25" fmla="*/ 5662929 w 5747715"/>
              <a:gd name="connsiteY25" fmla="*/ 1912918 h 7476434"/>
              <a:gd name="connsiteX26" fmla="*/ 5658020 w 5747715"/>
              <a:gd name="connsiteY26" fmla="*/ 2008900 h 7476434"/>
              <a:gd name="connsiteX27" fmla="*/ 5650780 w 5747715"/>
              <a:gd name="connsiteY27" fmla="*/ 2149876 h 7476434"/>
              <a:gd name="connsiteX28" fmla="*/ 5651025 w 5747715"/>
              <a:gd name="connsiteY28" fmla="*/ 2150933 h 7476434"/>
              <a:gd name="connsiteX29" fmla="*/ 5652871 w 5747715"/>
              <a:gd name="connsiteY29" fmla="*/ 2179360 h 7476434"/>
              <a:gd name="connsiteX30" fmla="*/ 5646872 w 5747715"/>
              <a:gd name="connsiteY30" fmla="*/ 2295452 h 7476434"/>
              <a:gd name="connsiteX31" fmla="*/ 5646741 w 5747715"/>
              <a:gd name="connsiteY31" fmla="*/ 2364141 h 7476434"/>
              <a:gd name="connsiteX32" fmla="*/ 5657938 w 5747715"/>
              <a:gd name="connsiteY32" fmla="*/ 2389009 h 7476434"/>
              <a:gd name="connsiteX33" fmla="*/ 5533444 w 5747715"/>
              <a:gd name="connsiteY33" fmla="*/ 4422183 h 7476434"/>
              <a:gd name="connsiteX34" fmla="*/ 5526370 w 5747715"/>
              <a:gd name="connsiteY34" fmla="*/ 4537395 h 7476434"/>
              <a:gd name="connsiteX35" fmla="*/ 5503188 w 5747715"/>
              <a:gd name="connsiteY35" fmla="*/ 4975984 h 7476434"/>
              <a:gd name="connsiteX36" fmla="*/ 5369324 w 5747715"/>
              <a:gd name="connsiteY36" fmla="*/ 7437603 h 7476434"/>
              <a:gd name="connsiteX37" fmla="*/ 5325855 w 5747715"/>
              <a:gd name="connsiteY37" fmla="*/ 7476382 h 7476434"/>
              <a:gd name="connsiteX38" fmla="*/ 4493251 w 5747715"/>
              <a:gd name="connsiteY38" fmla="*/ 7432748 h 7476434"/>
              <a:gd name="connsiteX39" fmla="*/ 4493249 w 5747715"/>
              <a:gd name="connsiteY39" fmla="*/ 7432748 h 7476434"/>
              <a:gd name="connsiteX40" fmla="*/ 23220 w 5747715"/>
              <a:gd name="connsiteY40" fmla="*/ 7194103 h 7476434"/>
              <a:gd name="connsiteX41" fmla="*/ 23354 w 5747715"/>
              <a:gd name="connsiteY41" fmla="*/ 7191771 h 7476434"/>
              <a:gd name="connsiteX42" fmla="*/ 10670 w 5747715"/>
              <a:gd name="connsiteY42" fmla="*/ 7185736 h 7476434"/>
              <a:gd name="connsiteX43" fmla="*/ 51 w 5747715"/>
              <a:gd name="connsiteY43" fmla="*/ 7156095 h 7476434"/>
              <a:gd name="connsiteX0" fmla="*/ 311288 w 6058952"/>
              <a:gd name="connsiteY0" fmla="*/ 7156095 h 7476434"/>
              <a:gd name="connsiteX1" fmla="*/ 683705 w 6058952"/>
              <a:gd name="connsiteY1" fmla="*/ 49980 h 7476434"/>
              <a:gd name="connsiteX2" fmla="*/ 739535 w 6058952"/>
              <a:gd name="connsiteY2" fmla="*/ 36 h 7476434"/>
              <a:gd name="connsiteX3" fmla="*/ 1572133 w 6058952"/>
              <a:gd name="connsiteY3" fmla="*/ 43670 h 7476434"/>
              <a:gd name="connsiteX4" fmla="*/ 1572140 w 6058952"/>
              <a:gd name="connsiteY4" fmla="*/ 43667 h 7476434"/>
              <a:gd name="connsiteX5" fmla="*/ 6014425 w 6058952"/>
              <a:gd name="connsiteY5" fmla="*/ 276477 h 7476434"/>
              <a:gd name="connsiteX6" fmla="*/ 6042981 w 6058952"/>
              <a:gd name="connsiteY6" fmla="*/ 290068 h 7476434"/>
              <a:gd name="connsiteX7" fmla="*/ 6049181 w 6058952"/>
              <a:gd name="connsiteY7" fmla="*/ 307379 h 7476434"/>
              <a:gd name="connsiteX8" fmla="*/ 6058952 w 6058952"/>
              <a:gd name="connsiteY8" fmla="*/ 310316 h 7476434"/>
              <a:gd name="connsiteX9" fmla="*/ 6053596 w 6058952"/>
              <a:gd name="connsiteY9" fmla="*/ 368088 h 7476434"/>
              <a:gd name="connsiteX10" fmla="*/ 6041037 w 6058952"/>
              <a:gd name="connsiteY10" fmla="*/ 582441 h 7476434"/>
              <a:gd name="connsiteX11" fmla="*/ 6041000 w 6058952"/>
              <a:gd name="connsiteY11" fmla="*/ 583226 h 7476434"/>
              <a:gd name="connsiteX12" fmla="*/ 6014841 w 6058952"/>
              <a:gd name="connsiteY12" fmla="*/ 1111310 h 7476434"/>
              <a:gd name="connsiteX13" fmla="*/ 6012645 w 6058952"/>
              <a:gd name="connsiteY13" fmla="*/ 1154921 h 7476434"/>
              <a:gd name="connsiteX14" fmla="*/ 6013960 w 6058952"/>
              <a:gd name="connsiteY14" fmla="*/ 1160573 h 7476434"/>
              <a:gd name="connsiteX15" fmla="*/ 6015806 w 6058952"/>
              <a:gd name="connsiteY15" fmla="*/ 1189001 h 7476434"/>
              <a:gd name="connsiteX16" fmla="*/ 6009808 w 6058952"/>
              <a:gd name="connsiteY16" fmla="*/ 1305093 h 7476434"/>
              <a:gd name="connsiteX17" fmla="*/ 6009676 w 6058952"/>
              <a:gd name="connsiteY17" fmla="*/ 1373782 h 7476434"/>
              <a:gd name="connsiteX18" fmla="*/ 6015056 w 6058952"/>
              <a:gd name="connsiteY18" fmla="*/ 1398663 h 7476434"/>
              <a:gd name="connsiteX19" fmla="*/ 6016400 w 6058952"/>
              <a:gd name="connsiteY19" fmla="*/ 1564478 h 7476434"/>
              <a:gd name="connsiteX20" fmla="*/ 6009734 w 6058952"/>
              <a:gd name="connsiteY20" fmla="*/ 1620768 h 7476434"/>
              <a:gd name="connsiteX21" fmla="*/ 5994052 w 6058952"/>
              <a:gd name="connsiteY21" fmla="*/ 1736849 h 7476434"/>
              <a:gd name="connsiteX22" fmla="*/ 5995060 w 6058952"/>
              <a:gd name="connsiteY22" fmla="*/ 1825831 h 7476434"/>
              <a:gd name="connsiteX23" fmla="*/ 5988957 w 6058952"/>
              <a:gd name="connsiteY23" fmla="*/ 1838743 h 7476434"/>
              <a:gd name="connsiteX24" fmla="*/ 5982467 w 6058952"/>
              <a:gd name="connsiteY24" fmla="*/ 1885441 h 7476434"/>
              <a:gd name="connsiteX25" fmla="*/ 5974166 w 6058952"/>
              <a:gd name="connsiteY25" fmla="*/ 1912918 h 7476434"/>
              <a:gd name="connsiteX26" fmla="*/ 5969257 w 6058952"/>
              <a:gd name="connsiteY26" fmla="*/ 2008900 h 7476434"/>
              <a:gd name="connsiteX27" fmla="*/ 5962017 w 6058952"/>
              <a:gd name="connsiteY27" fmla="*/ 2149876 h 7476434"/>
              <a:gd name="connsiteX28" fmla="*/ 5962262 w 6058952"/>
              <a:gd name="connsiteY28" fmla="*/ 2150933 h 7476434"/>
              <a:gd name="connsiteX29" fmla="*/ 5964108 w 6058952"/>
              <a:gd name="connsiteY29" fmla="*/ 2179360 h 7476434"/>
              <a:gd name="connsiteX30" fmla="*/ 5958109 w 6058952"/>
              <a:gd name="connsiteY30" fmla="*/ 2295452 h 7476434"/>
              <a:gd name="connsiteX31" fmla="*/ 5957978 w 6058952"/>
              <a:gd name="connsiteY31" fmla="*/ 2364141 h 7476434"/>
              <a:gd name="connsiteX32" fmla="*/ 5969175 w 6058952"/>
              <a:gd name="connsiteY32" fmla="*/ 2389009 h 7476434"/>
              <a:gd name="connsiteX33" fmla="*/ 5844681 w 6058952"/>
              <a:gd name="connsiteY33" fmla="*/ 4422183 h 7476434"/>
              <a:gd name="connsiteX34" fmla="*/ 5837607 w 6058952"/>
              <a:gd name="connsiteY34" fmla="*/ 4537395 h 7476434"/>
              <a:gd name="connsiteX35" fmla="*/ 5814425 w 6058952"/>
              <a:gd name="connsiteY35" fmla="*/ 4975984 h 7476434"/>
              <a:gd name="connsiteX36" fmla="*/ 5680561 w 6058952"/>
              <a:gd name="connsiteY36" fmla="*/ 7437603 h 7476434"/>
              <a:gd name="connsiteX37" fmla="*/ 5637092 w 6058952"/>
              <a:gd name="connsiteY37" fmla="*/ 7476382 h 7476434"/>
              <a:gd name="connsiteX38" fmla="*/ 4804488 w 6058952"/>
              <a:gd name="connsiteY38" fmla="*/ 7432748 h 7476434"/>
              <a:gd name="connsiteX39" fmla="*/ 4804486 w 6058952"/>
              <a:gd name="connsiteY39" fmla="*/ 7432748 h 7476434"/>
              <a:gd name="connsiteX40" fmla="*/ 334457 w 6058952"/>
              <a:gd name="connsiteY40" fmla="*/ 7194103 h 7476434"/>
              <a:gd name="connsiteX41" fmla="*/ 321907 w 6058952"/>
              <a:gd name="connsiteY41" fmla="*/ 7185736 h 7476434"/>
              <a:gd name="connsiteX42" fmla="*/ 311288 w 6058952"/>
              <a:gd name="connsiteY42" fmla="*/ 7156095 h 7476434"/>
              <a:gd name="connsiteX0" fmla="*/ 52 w 5747716"/>
              <a:gd name="connsiteY0" fmla="*/ 7156095 h 7476434"/>
              <a:gd name="connsiteX1" fmla="*/ 372469 w 5747716"/>
              <a:gd name="connsiteY1" fmla="*/ 49980 h 7476434"/>
              <a:gd name="connsiteX2" fmla="*/ 428299 w 5747716"/>
              <a:gd name="connsiteY2" fmla="*/ 36 h 7476434"/>
              <a:gd name="connsiteX3" fmla="*/ 1260897 w 5747716"/>
              <a:gd name="connsiteY3" fmla="*/ 43670 h 7476434"/>
              <a:gd name="connsiteX4" fmla="*/ 1260904 w 5747716"/>
              <a:gd name="connsiteY4" fmla="*/ 43667 h 7476434"/>
              <a:gd name="connsiteX5" fmla="*/ 5703189 w 5747716"/>
              <a:gd name="connsiteY5" fmla="*/ 276477 h 7476434"/>
              <a:gd name="connsiteX6" fmla="*/ 5731745 w 5747716"/>
              <a:gd name="connsiteY6" fmla="*/ 290068 h 7476434"/>
              <a:gd name="connsiteX7" fmla="*/ 5737945 w 5747716"/>
              <a:gd name="connsiteY7" fmla="*/ 307379 h 7476434"/>
              <a:gd name="connsiteX8" fmla="*/ 5747716 w 5747716"/>
              <a:gd name="connsiteY8" fmla="*/ 310316 h 7476434"/>
              <a:gd name="connsiteX9" fmla="*/ 5742360 w 5747716"/>
              <a:gd name="connsiteY9" fmla="*/ 368088 h 7476434"/>
              <a:gd name="connsiteX10" fmla="*/ 5729801 w 5747716"/>
              <a:gd name="connsiteY10" fmla="*/ 582441 h 7476434"/>
              <a:gd name="connsiteX11" fmla="*/ 5729764 w 5747716"/>
              <a:gd name="connsiteY11" fmla="*/ 583226 h 7476434"/>
              <a:gd name="connsiteX12" fmla="*/ 5703605 w 5747716"/>
              <a:gd name="connsiteY12" fmla="*/ 1111310 h 7476434"/>
              <a:gd name="connsiteX13" fmla="*/ 5701409 w 5747716"/>
              <a:gd name="connsiteY13" fmla="*/ 1154921 h 7476434"/>
              <a:gd name="connsiteX14" fmla="*/ 5702724 w 5747716"/>
              <a:gd name="connsiteY14" fmla="*/ 1160573 h 7476434"/>
              <a:gd name="connsiteX15" fmla="*/ 5704570 w 5747716"/>
              <a:gd name="connsiteY15" fmla="*/ 1189001 h 7476434"/>
              <a:gd name="connsiteX16" fmla="*/ 5698572 w 5747716"/>
              <a:gd name="connsiteY16" fmla="*/ 1305093 h 7476434"/>
              <a:gd name="connsiteX17" fmla="*/ 5698440 w 5747716"/>
              <a:gd name="connsiteY17" fmla="*/ 1373782 h 7476434"/>
              <a:gd name="connsiteX18" fmla="*/ 5703820 w 5747716"/>
              <a:gd name="connsiteY18" fmla="*/ 1398663 h 7476434"/>
              <a:gd name="connsiteX19" fmla="*/ 5705164 w 5747716"/>
              <a:gd name="connsiteY19" fmla="*/ 1564478 h 7476434"/>
              <a:gd name="connsiteX20" fmla="*/ 5698498 w 5747716"/>
              <a:gd name="connsiteY20" fmla="*/ 1620768 h 7476434"/>
              <a:gd name="connsiteX21" fmla="*/ 5682816 w 5747716"/>
              <a:gd name="connsiteY21" fmla="*/ 1736849 h 7476434"/>
              <a:gd name="connsiteX22" fmla="*/ 5683824 w 5747716"/>
              <a:gd name="connsiteY22" fmla="*/ 1825831 h 7476434"/>
              <a:gd name="connsiteX23" fmla="*/ 5677721 w 5747716"/>
              <a:gd name="connsiteY23" fmla="*/ 1838743 h 7476434"/>
              <a:gd name="connsiteX24" fmla="*/ 5671231 w 5747716"/>
              <a:gd name="connsiteY24" fmla="*/ 1885441 h 7476434"/>
              <a:gd name="connsiteX25" fmla="*/ 5662930 w 5747716"/>
              <a:gd name="connsiteY25" fmla="*/ 1912918 h 7476434"/>
              <a:gd name="connsiteX26" fmla="*/ 5658021 w 5747716"/>
              <a:gd name="connsiteY26" fmla="*/ 2008900 h 7476434"/>
              <a:gd name="connsiteX27" fmla="*/ 5650781 w 5747716"/>
              <a:gd name="connsiteY27" fmla="*/ 2149876 h 7476434"/>
              <a:gd name="connsiteX28" fmla="*/ 5651026 w 5747716"/>
              <a:gd name="connsiteY28" fmla="*/ 2150933 h 7476434"/>
              <a:gd name="connsiteX29" fmla="*/ 5652872 w 5747716"/>
              <a:gd name="connsiteY29" fmla="*/ 2179360 h 7476434"/>
              <a:gd name="connsiteX30" fmla="*/ 5646873 w 5747716"/>
              <a:gd name="connsiteY30" fmla="*/ 2295452 h 7476434"/>
              <a:gd name="connsiteX31" fmla="*/ 5646742 w 5747716"/>
              <a:gd name="connsiteY31" fmla="*/ 2364141 h 7476434"/>
              <a:gd name="connsiteX32" fmla="*/ 5657939 w 5747716"/>
              <a:gd name="connsiteY32" fmla="*/ 2389009 h 7476434"/>
              <a:gd name="connsiteX33" fmla="*/ 5533445 w 5747716"/>
              <a:gd name="connsiteY33" fmla="*/ 4422183 h 7476434"/>
              <a:gd name="connsiteX34" fmla="*/ 5526371 w 5747716"/>
              <a:gd name="connsiteY34" fmla="*/ 4537395 h 7476434"/>
              <a:gd name="connsiteX35" fmla="*/ 5503189 w 5747716"/>
              <a:gd name="connsiteY35" fmla="*/ 4975984 h 7476434"/>
              <a:gd name="connsiteX36" fmla="*/ 5369325 w 5747716"/>
              <a:gd name="connsiteY36" fmla="*/ 7437603 h 7476434"/>
              <a:gd name="connsiteX37" fmla="*/ 5325856 w 5747716"/>
              <a:gd name="connsiteY37" fmla="*/ 7476382 h 7476434"/>
              <a:gd name="connsiteX38" fmla="*/ 4493252 w 5747716"/>
              <a:gd name="connsiteY38" fmla="*/ 7432748 h 7476434"/>
              <a:gd name="connsiteX39" fmla="*/ 4493250 w 5747716"/>
              <a:gd name="connsiteY39" fmla="*/ 7432748 h 7476434"/>
              <a:gd name="connsiteX40" fmla="*/ 10671 w 5747716"/>
              <a:gd name="connsiteY40" fmla="*/ 7185736 h 7476434"/>
              <a:gd name="connsiteX41" fmla="*/ 52 w 5747716"/>
              <a:gd name="connsiteY41" fmla="*/ 7156095 h 7476434"/>
              <a:gd name="connsiteX0" fmla="*/ 6 w 5747670"/>
              <a:gd name="connsiteY0" fmla="*/ 7156095 h 7476434"/>
              <a:gd name="connsiteX1" fmla="*/ 372423 w 5747670"/>
              <a:gd name="connsiteY1" fmla="*/ 49980 h 7476434"/>
              <a:gd name="connsiteX2" fmla="*/ 428253 w 5747670"/>
              <a:gd name="connsiteY2" fmla="*/ 36 h 7476434"/>
              <a:gd name="connsiteX3" fmla="*/ 1260851 w 5747670"/>
              <a:gd name="connsiteY3" fmla="*/ 43670 h 7476434"/>
              <a:gd name="connsiteX4" fmla="*/ 1260858 w 5747670"/>
              <a:gd name="connsiteY4" fmla="*/ 43667 h 7476434"/>
              <a:gd name="connsiteX5" fmla="*/ 5703143 w 5747670"/>
              <a:gd name="connsiteY5" fmla="*/ 276477 h 7476434"/>
              <a:gd name="connsiteX6" fmla="*/ 5731699 w 5747670"/>
              <a:gd name="connsiteY6" fmla="*/ 290068 h 7476434"/>
              <a:gd name="connsiteX7" fmla="*/ 5737899 w 5747670"/>
              <a:gd name="connsiteY7" fmla="*/ 307379 h 7476434"/>
              <a:gd name="connsiteX8" fmla="*/ 5747670 w 5747670"/>
              <a:gd name="connsiteY8" fmla="*/ 310316 h 7476434"/>
              <a:gd name="connsiteX9" fmla="*/ 5742314 w 5747670"/>
              <a:gd name="connsiteY9" fmla="*/ 368088 h 7476434"/>
              <a:gd name="connsiteX10" fmla="*/ 5729755 w 5747670"/>
              <a:gd name="connsiteY10" fmla="*/ 582441 h 7476434"/>
              <a:gd name="connsiteX11" fmla="*/ 5729718 w 5747670"/>
              <a:gd name="connsiteY11" fmla="*/ 583226 h 7476434"/>
              <a:gd name="connsiteX12" fmla="*/ 5703559 w 5747670"/>
              <a:gd name="connsiteY12" fmla="*/ 1111310 h 7476434"/>
              <a:gd name="connsiteX13" fmla="*/ 5701363 w 5747670"/>
              <a:gd name="connsiteY13" fmla="*/ 1154921 h 7476434"/>
              <a:gd name="connsiteX14" fmla="*/ 5702678 w 5747670"/>
              <a:gd name="connsiteY14" fmla="*/ 1160573 h 7476434"/>
              <a:gd name="connsiteX15" fmla="*/ 5704524 w 5747670"/>
              <a:gd name="connsiteY15" fmla="*/ 1189001 h 7476434"/>
              <a:gd name="connsiteX16" fmla="*/ 5698526 w 5747670"/>
              <a:gd name="connsiteY16" fmla="*/ 1305093 h 7476434"/>
              <a:gd name="connsiteX17" fmla="*/ 5698394 w 5747670"/>
              <a:gd name="connsiteY17" fmla="*/ 1373782 h 7476434"/>
              <a:gd name="connsiteX18" fmla="*/ 5703774 w 5747670"/>
              <a:gd name="connsiteY18" fmla="*/ 1398663 h 7476434"/>
              <a:gd name="connsiteX19" fmla="*/ 5705118 w 5747670"/>
              <a:gd name="connsiteY19" fmla="*/ 1564478 h 7476434"/>
              <a:gd name="connsiteX20" fmla="*/ 5698452 w 5747670"/>
              <a:gd name="connsiteY20" fmla="*/ 1620768 h 7476434"/>
              <a:gd name="connsiteX21" fmla="*/ 5682770 w 5747670"/>
              <a:gd name="connsiteY21" fmla="*/ 1736849 h 7476434"/>
              <a:gd name="connsiteX22" fmla="*/ 5683778 w 5747670"/>
              <a:gd name="connsiteY22" fmla="*/ 1825831 h 7476434"/>
              <a:gd name="connsiteX23" fmla="*/ 5677675 w 5747670"/>
              <a:gd name="connsiteY23" fmla="*/ 1838743 h 7476434"/>
              <a:gd name="connsiteX24" fmla="*/ 5671185 w 5747670"/>
              <a:gd name="connsiteY24" fmla="*/ 1885441 h 7476434"/>
              <a:gd name="connsiteX25" fmla="*/ 5662884 w 5747670"/>
              <a:gd name="connsiteY25" fmla="*/ 1912918 h 7476434"/>
              <a:gd name="connsiteX26" fmla="*/ 5657975 w 5747670"/>
              <a:gd name="connsiteY26" fmla="*/ 2008900 h 7476434"/>
              <a:gd name="connsiteX27" fmla="*/ 5650735 w 5747670"/>
              <a:gd name="connsiteY27" fmla="*/ 2149876 h 7476434"/>
              <a:gd name="connsiteX28" fmla="*/ 5650980 w 5747670"/>
              <a:gd name="connsiteY28" fmla="*/ 2150933 h 7476434"/>
              <a:gd name="connsiteX29" fmla="*/ 5652826 w 5747670"/>
              <a:gd name="connsiteY29" fmla="*/ 2179360 h 7476434"/>
              <a:gd name="connsiteX30" fmla="*/ 5646827 w 5747670"/>
              <a:gd name="connsiteY30" fmla="*/ 2295452 h 7476434"/>
              <a:gd name="connsiteX31" fmla="*/ 5646696 w 5747670"/>
              <a:gd name="connsiteY31" fmla="*/ 2364141 h 7476434"/>
              <a:gd name="connsiteX32" fmla="*/ 5657893 w 5747670"/>
              <a:gd name="connsiteY32" fmla="*/ 2389009 h 7476434"/>
              <a:gd name="connsiteX33" fmla="*/ 5533399 w 5747670"/>
              <a:gd name="connsiteY33" fmla="*/ 4422183 h 7476434"/>
              <a:gd name="connsiteX34" fmla="*/ 5526325 w 5747670"/>
              <a:gd name="connsiteY34" fmla="*/ 4537395 h 7476434"/>
              <a:gd name="connsiteX35" fmla="*/ 5503143 w 5747670"/>
              <a:gd name="connsiteY35" fmla="*/ 4975984 h 7476434"/>
              <a:gd name="connsiteX36" fmla="*/ 5369279 w 5747670"/>
              <a:gd name="connsiteY36" fmla="*/ 7437603 h 7476434"/>
              <a:gd name="connsiteX37" fmla="*/ 5325810 w 5747670"/>
              <a:gd name="connsiteY37" fmla="*/ 7476382 h 7476434"/>
              <a:gd name="connsiteX38" fmla="*/ 4493206 w 5747670"/>
              <a:gd name="connsiteY38" fmla="*/ 7432748 h 7476434"/>
              <a:gd name="connsiteX39" fmla="*/ 4493204 w 5747670"/>
              <a:gd name="connsiteY39" fmla="*/ 7432748 h 7476434"/>
              <a:gd name="connsiteX40" fmla="*/ 50380 w 5747670"/>
              <a:gd name="connsiteY40" fmla="*/ 7171526 h 7476434"/>
              <a:gd name="connsiteX41" fmla="*/ 6 w 5747670"/>
              <a:gd name="connsiteY41" fmla="*/ 7156095 h 7476434"/>
              <a:gd name="connsiteX0" fmla="*/ 4 w 5747668"/>
              <a:gd name="connsiteY0" fmla="*/ 7156095 h 7476434"/>
              <a:gd name="connsiteX1" fmla="*/ 372421 w 5747668"/>
              <a:gd name="connsiteY1" fmla="*/ 49980 h 7476434"/>
              <a:gd name="connsiteX2" fmla="*/ 428251 w 5747668"/>
              <a:gd name="connsiteY2" fmla="*/ 36 h 7476434"/>
              <a:gd name="connsiteX3" fmla="*/ 1260849 w 5747668"/>
              <a:gd name="connsiteY3" fmla="*/ 43670 h 7476434"/>
              <a:gd name="connsiteX4" fmla="*/ 1260856 w 5747668"/>
              <a:gd name="connsiteY4" fmla="*/ 43667 h 7476434"/>
              <a:gd name="connsiteX5" fmla="*/ 5703141 w 5747668"/>
              <a:gd name="connsiteY5" fmla="*/ 276477 h 7476434"/>
              <a:gd name="connsiteX6" fmla="*/ 5731697 w 5747668"/>
              <a:gd name="connsiteY6" fmla="*/ 290068 h 7476434"/>
              <a:gd name="connsiteX7" fmla="*/ 5737897 w 5747668"/>
              <a:gd name="connsiteY7" fmla="*/ 307379 h 7476434"/>
              <a:gd name="connsiteX8" fmla="*/ 5747668 w 5747668"/>
              <a:gd name="connsiteY8" fmla="*/ 310316 h 7476434"/>
              <a:gd name="connsiteX9" fmla="*/ 5742312 w 5747668"/>
              <a:gd name="connsiteY9" fmla="*/ 368088 h 7476434"/>
              <a:gd name="connsiteX10" fmla="*/ 5729753 w 5747668"/>
              <a:gd name="connsiteY10" fmla="*/ 582441 h 7476434"/>
              <a:gd name="connsiteX11" fmla="*/ 5729716 w 5747668"/>
              <a:gd name="connsiteY11" fmla="*/ 583226 h 7476434"/>
              <a:gd name="connsiteX12" fmla="*/ 5703557 w 5747668"/>
              <a:gd name="connsiteY12" fmla="*/ 1111310 h 7476434"/>
              <a:gd name="connsiteX13" fmla="*/ 5701361 w 5747668"/>
              <a:gd name="connsiteY13" fmla="*/ 1154921 h 7476434"/>
              <a:gd name="connsiteX14" fmla="*/ 5702676 w 5747668"/>
              <a:gd name="connsiteY14" fmla="*/ 1160573 h 7476434"/>
              <a:gd name="connsiteX15" fmla="*/ 5704522 w 5747668"/>
              <a:gd name="connsiteY15" fmla="*/ 1189001 h 7476434"/>
              <a:gd name="connsiteX16" fmla="*/ 5698524 w 5747668"/>
              <a:gd name="connsiteY16" fmla="*/ 1305093 h 7476434"/>
              <a:gd name="connsiteX17" fmla="*/ 5698392 w 5747668"/>
              <a:gd name="connsiteY17" fmla="*/ 1373782 h 7476434"/>
              <a:gd name="connsiteX18" fmla="*/ 5703772 w 5747668"/>
              <a:gd name="connsiteY18" fmla="*/ 1398663 h 7476434"/>
              <a:gd name="connsiteX19" fmla="*/ 5705116 w 5747668"/>
              <a:gd name="connsiteY19" fmla="*/ 1564478 h 7476434"/>
              <a:gd name="connsiteX20" fmla="*/ 5698450 w 5747668"/>
              <a:gd name="connsiteY20" fmla="*/ 1620768 h 7476434"/>
              <a:gd name="connsiteX21" fmla="*/ 5682768 w 5747668"/>
              <a:gd name="connsiteY21" fmla="*/ 1736849 h 7476434"/>
              <a:gd name="connsiteX22" fmla="*/ 5683776 w 5747668"/>
              <a:gd name="connsiteY22" fmla="*/ 1825831 h 7476434"/>
              <a:gd name="connsiteX23" fmla="*/ 5677673 w 5747668"/>
              <a:gd name="connsiteY23" fmla="*/ 1838743 h 7476434"/>
              <a:gd name="connsiteX24" fmla="*/ 5671183 w 5747668"/>
              <a:gd name="connsiteY24" fmla="*/ 1885441 h 7476434"/>
              <a:gd name="connsiteX25" fmla="*/ 5662882 w 5747668"/>
              <a:gd name="connsiteY25" fmla="*/ 1912918 h 7476434"/>
              <a:gd name="connsiteX26" fmla="*/ 5657973 w 5747668"/>
              <a:gd name="connsiteY26" fmla="*/ 2008900 h 7476434"/>
              <a:gd name="connsiteX27" fmla="*/ 5650733 w 5747668"/>
              <a:gd name="connsiteY27" fmla="*/ 2149876 h 7476434"/>
              <a:gd name="connsiteX28" fmla="*/ 5650978 w 5747668"/>
              <a:gd name="connsiteY28" fmla="*/ 2150933 h 7476434"/>
              <a:gd name="connsiteX29" fmla="*/ 5652824 w 5747668"/>
              <a:gd name="connsiteY29" fmla="*/ 2179360 h 7476434"/>
              <a:gd name="connsiteX30" fmla="*/ 5646825 w 5747668"/>
              <a:gd name="connsiteY30" fmla="*/ 2295452 h 7476434"/>
              <a:gd name="connsiteX31" fmla="*/ 5646694 w 5747668"/>
              <a:gd name="connsiteY31" fmla="*/ 2364141 h 7476434"/>
              <a:gd name="connsiteX32" fmla="*/ 5657891 w 5747668"/>
              <a:gd name="connsiteY32" fmla="*/ 2389009 h 7476434"/>
              <a:gd name="connsiteX33" fmla="*/ 5533397 w 5747668"/>
              <a:gd name="connsiteY33" fmla="*/ 4422183 h 7476434"/>
              <a:gd name="connsiteX34" fmla="*/ 5526323 w 5747668"/>
              <a:gd name="connsiteY34" fmla="*/ 4537395 h 7476434"/>
              <a:gd name="connsiteX35" fmla="*/ 5503141 w 5747668"/>
              <a:gd name="connsiteY35" fmla="*/ 4975984 h 7476434"/>
              <a:gd name="connsiteX36" fmla="*/ 5369277 w 5747668"/>
              <a:gd name="connsiteY36" fmla="*/ 7437603 h 7476434"/>
              <a:gd name="connsiteX37" fmla="*/ 5325808 w 5747668"/>
              <a:gd name="connsiteY37" fmla="*/ 7476382 h 7476434"/>
              <a:gd name="connsiteX38" fmla="*/ 4493204 w 5747668"/>
              <a:gd name="connsiteY38" fmla="*/ 7432748 h 7476434"/>
              <a:gd name="connsiteX39" fmla="*/ 4493202 w 5747668"/>
              <a:gd name="connsiteY39" fmla="*/ 7432748 h 7476434"/>
              <a:gd name="connsiteX40" fmla="*/ 75516 w 5747668"/>
              <a:gd name="connsiteY40" fmla="*/ 7171982 h 7476434"/>
              <a:gd name="connsiteX41" fmla="*/ 4 w 5747668"/>
              <a:gd name="connsiteY41" fmla="*/ 7156095 h 7476434"/>
              <a:gd name="connsiteX0" fmla="*/ 5 w 5729713"/>
              <a:gd name="connsiteY0" fmla="*/ 7650086 h 7970099"/>
              <a:gd name="connsiteX1" fmla="*/ 354466 w 5729713"/>
              <a:gd name="connsiteY1" fmla="*/ 543645 h 7970099"/>
              <a:gd name="connsiteX2" fmla="*/ 410296 w 5729713"/>
              <a:gd name="connsiteY2" fmla="*/ 493701 h 7970099"/>
              <a:gd name="connsiteX3" fmla="*/ 1242894 w 5729713"/>
              <a:gd name="connsiteY3" fmla="*/ 537335 h 7970099"/>
              <a:gd name="connsiteX4" fmla="*/ 1242901 w 5729713"/>
              <a:gd name="connsiteY4" fmla="*/ 537332 h 7970099"/>
              <a:gd name="connsiteX5" fmla="*/ 5685186 w 5729713"/>
              <a:gd name="connsiteY5" fmla="*/ 770142 h 7970099"/>
              <a:gd name="connsiteX6" fmla="*/ 5713742 w 5729713"/>
              <a:gd name="connsiteY6" fmla="*/ 783733 h 7970099"/>
              <a:gd name="connsiteX7" fmla="*/ 5719942 w 5729713"/>
              <a:gd name="connsiteY7" fmla="*/ 801044 h 7970099"/>
              <a:gd name="connsiteX8" fmla="*/ 5729713 w 5729713"/>
              <a:gd name="connsiteY8" fmla="*/ 803981 h 7970099"/>
              <a:gd name="connsiteX9" fmla="*/ 5724357 w 5729713"/>
              <a:gd name="connsiteY9" fmla="*/ 861753 h 7970099"/>
              <a:gd name="connsiteX10" fmla="*/ 5711798 w 5729713"/>
              <a:gd name="connsiteY10" fmla="*/ 1076106 h 7970099"/>
              <a:gd name="connsiteX11" fmla="*/ 5711761 w 5729713"/>
              <a:gd name="connsiteY11" fmla="*/ 1076891 h 7970099"/>
              <a:gd name="connsiteX12" fmla="*/ 5685602 w 5729713"/>
              <a:gd name="connsiteY12" fmla="*/ 1604975 h 7970099"/>
              <a:gd name="connsiteX13" fmla="*/ 5683406 w 5729713"/>
              <a:gd name="connsiteY13" fmla="*/ 1648586 h 7970099"/>
              <a:gd name="connsiteX14" fmla="*/ 5684721 w 5729713"/>
              <a:gd name="connsiteY14" fmla="*/ 1654238 h 7970099"/>
              <a:gd name="connsiteX15" fmla="*/ 5686567 w 5729713"/>
              <a:gd name="connsiteY15" fmla="*/ 1682666 h 7970099"/>
              <a:gd name="connsiteX16" fmla="*/ 5680569 w 5729713"/>
              <a:gd name="connsiteY16" fmla="*/ 1798758 h 7970099"/>
              <a:gd name="connsiteX17" fmla="*/ 5680437 w 5729713"/>
              <a:gd name="connsiteY17" fmla="*/ 1867447 h 7970099"/>
              <a:gd name="connsiteX18" fmla="*/ 5685817 w 5729713"/>
              <a:gd name="connsiteY18" fmla="*/ 1892328 h 7970099"/>
              <a:gd name="connsiteX19" fmla="*/ 5687161 w 5729713"/>
              <a:gd name="connsiteY19" fmla="*/ 2058143 h 7970099"/>
              <a:gd name="connsiteX20" fmla="*/ 5680495 w 5729713"/>
              <a:gd name="connsiteY20" fmla="*/ 2114433 h 7970099"/>
              <a:gd name="connsiteX21" fmla="*/ 5664813 w 5729713"/>
              <a:gd name="connsiteY21" fmla="*/ 2230514 h 7970099"/>
              <a:gd name="connsiteX22" fmla="*/ 5665821 w 5729713"/>
              <a:gd name="connsiteY22" fmla="*/ 2319496 h 7970099"/>
              <a:gd name="connsiteX23" fmla="*/ 5659718 w 5729713"/>
              <a:gd name="connsiteY23" fmla="*/ 2332408 h 7970099"/>
              <a:gd name="connsiteX24" fmla="*/ 5653228 w 5729713"/>
              <a:gd name="connsiteY24" fmla="*/ 2379106 h 7970099"/>
              <a:gd name="connsiteX25" fmla="*/ 5644927 w 5729713"/>
              <a:gd name="connsiteY25" fmla="*/ 2406583 h 7970099"/>
              <a:gd name="connsiteX26" fmla="*/ 5640018 w 5729713"/>
              <a:gd name="connsiteY26" fmla="*/ 2502565 h 7970099"/>
              <a:gd name="connsiteX27" fmla="*/ 5632778 w 5729713"/>
              <a:gd name="connsiteY27" fmla="*/ 2643541 h 7970099"/>
              <a:gd name="connsiteX28" fmla="*/ 5633023 w 5729713"/>
              <a:gd name="connsiteY28" fmla="*/ 2644598 h 7970099"/>
              <a:gd name="connsiteX29" fmla="*/ 5634869 w 5729713"/>
              <a:gd name="connsiteY29" fmla="*/ 2673025 h 7970099"/>
              <a:gd name="connsiteX30" fmla="*/ 5628870 w 5729713"/>
              <a:gd name="connsiteY30" fmla="*/ 2789117 h 7970099"/>
              <a:gd name="connsiteX31" fmla="*/ 5628739 w 5729713"/>
              <a:gd name="connsiteY31" fmla="*/ 2857806 h 7970099"/>
              <a:gd name="connsiteX32" fmla="*/ 5639936 w 5729713"/>
              <a:gd name="connsiteY32" fmla="*/ 2882674 h 7970099"/>
              <a:gd name="connsiteX33" fmla="*/ 5515442 w 5729713"/>
              <a:gd name="connsiteY33" fmla="*/ 4915848 h 7970099"/>
              <a:gd name="connsiteX34" fmla="*/ 5508368 w 5729713"/>
              <a:gd name="connsiteY34" fmla="*/ 5031060 h 7970099"/>
              <a:gd name="connsiteX35" fmla="*/ 5485186 w 5729713"/>
              <a:gd name="connsiteY35" fmla="*/ 5469649 h 7970099"/>
              <a:gd name="connsiteX36" fmla="*/ 5351322 w 5729713"/>
              <a:gd name="connsiteY36" fmla="*/ 7931268 h 7970099"/>
              <a:gd name="connsiteX37" fmla="*/ 5307853 w 5729713"/>
              <a:gd name="connsiteY37" fmla="*/ 7970047 h 7970099"/>
              <a:gd name="connsiteX38" fmla="*/ 4475249 w 5729713"/>
              <a:gd name="connsiteY38" fmla="*/ 7926413 h 7970099"/>
              <a:gd name="connsiteX39" fmla="*/ 4475247 w 5729713"/>
              <a:gd name="connsiteY39" fmla="*/ 7926413 h 7970099"/>
              <a:gd name="connsiteX40" fmla="*/ 57561 w 5729713"/>
              <a:gd name="connsiteY40" fmla="*/ 7665647 h 7970099"/>
              <a:gd name="connsiteX41" fmla="*/ 5 w 5729713"/>
              <a:gd name="connsiteY41" fmla="*/ 7650086 h 7970099"/>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685186 w 5729713"/>
              <a:gd name="connsiteY5" fmla="*/ 283575 h 7483532"/>
              <a:gd name="connsiteX6" fmla="*/ 5713742 w 5729713"/>
              <a:gd name="connsiteY6" fmla="*/ 297166 h 7483532"/>
              <a:gd name="connsiteX7" fmla="*/ 5719942 w 5729713"/>
              <a:gd name="connsiteY7" fmla="*/ 314477 h 7483532"/>
              <a:gd name="connsiteX8" fmla="*/ 5729713 w 5729713"/>
              <a:gd name="connsiteY8" fmla="*/ 317414 h 7483532"/>
              <a:gd name="connsiteX9" fmla="*/ 5724357 w 5729713"/>
              <a:gd name="connsiteY9" fmla="*/ 375186 h 7483532"/>
              <a:gd name="connsiteX10" fmla="*/ 5711798 w 5729713"/>
              <a:gd name="connsiteY10" fmla="*/ 589539 h 7483532"/>
              <a:gd name="connsiteX11" fmla="*/ 5711761 w 5729713"/>
              <a:gd name="connsiteY11" fmla="*/ 590324 h 7483532"/>
              <a:gd name="connsiteX12" fmla="*/ 5685602 w 5729713"/>
              <a:gd name="connsiteY12" fmla="*/ 1118408 h 7483532"/>
              <a:gd name="connsiteX13" fmla="*/ 5683406 w 5729713"/>
              <a:gd name="connsiteY13" fmla="*/ 1162019 h 7483532"/>
              <a:gd name="connsiteX14" fmla="*/ 5684721 w 5729713"/>
              <a:gd name="connsiteY14" fmla="*/ 1167671 h 7483532"/>
              <a:gd name="connsiteX15" fmla="*/ 5686567 w 5729713"/>
              <a:gd name="connsiteY15" fmla="*/ 1196099 h 7483532"/>
              <a:gd name="connsiteX16" fmla="*/ 5680569 w 5729713"/>
              <a:gd name="connsiteY16" fmla="*/ 1312191 h 7483532"/>
              <a:gd name="connsiteX17" fmla="*/ 5680437 w 5729713"/>
              <a:gd name="connsiteY17" fmla="*/ 1380880 h 7483532"/>
              <a:gd name="connsiteX18" fmla="*/ 5685817 w 5729713"/>
              <a:gd name="connsiteY18" fmla="*/ 1405761 h 7483532"/>
              <a:gd name="connsiteX19" fmla="*/ 5687161 w 5729713"/>
              <a:gd name="connsiteY19" fmla="*/ 1571576 h 7483532"/>
              <a:gd name="connsiteX20" fmla="*/ 5680495 w 5729713"/>
              <a:gd name="connsiteY20" fmla="*/ 1627866 h 7483532"/>
              <a:gd name="connsiteX21" fmla="*/ 5664813 w 5729713"/>
              <a:gd name="connsiteY21" fmla="*/ 1743947 h 7483532"/>
              <a:gd name="connsiteX22" fmla="*/ 5665821 w 5729713"/>
              <a:gd name="connsiteY22" fmla="*/ 1832929 h 7483532"/>
              <a:gd name="connsiteX23" fmla="*/ 5659718 w 5729713"/>
              <a:gd name="connsiteY23" fmla="*/ 1845841 h 7483532"/>
              <a:gd name="connsiteX24" fmla="*/ 5653228 w 5729713"/>
              <a:gd name="connsiteY24" fmla="*/ 1892539 h 7483532"/>
              <a:gd name="connsiteX25" fmla="*/ 5644927 w 5729713"/>
              <a:gd name="connsiteY25" fmla="*/ 1920016 h 7483532"/>
              <a:gd name="connsiteX26" fmla="*/ 5640018 w 5729713"/>
              <a:gd name="connsiteY26" fmla="*/ 2015998 h 7483532"/>
              <a:gd name="connsiteX27" fmla="*/ 5632778 w 5729713"/>
              <a:gd name="connsiteY27" fmla="*/ 2156974 h 7483532"/>
              <a:gd name="connsiteX28" fmla="*/ 5633023 w 5729713"/>
              <a:gd name="connsiteY28" fmla="*/ 2158031 h 7483532"/>
              <a:gd name="connsiteX29" fmla="*/ 5634869 w 5729713"/>
              <a:gd name="connsiteY29" fmla="*/ 2186458 h 7483532"/>
              <a:gd name="connsiteX30" fmla="*/ 5628870 w 5729713"/>
              <a:gd name="connsiteY30" fmla="*/ 2302550 h 7483532"/>
              <a:gd name="connsiteX31" fmla="*/ 5628739 w 5729713"/>
              <a:gd name="connsiteY31" fmla="*/ 2371239 h 7483532"/>
              <a:gd name="connsiteX32" fmla="*/ 5639936 w 5729713"/>
              <a:gd name="connsiteY32" fmla="*/ 2396107 h 7483532"/>
              <a:gd name="connsiteX33" fmla="*/ 5515442 w 5729713"/>
              <a:gd name="connsiteY33" fmla="*/ 4429281 h 7483532"/>
              <a:gd name="connsiteX34" fmla="*/ 5508368 w 5729713"/>
              <a:gd name="connsiteY34" fmla="*/ 4544493 h 7483532"/>
              <a:gd name="connsiteX35" fmla="*/ 5485186 w 5729713"/>
              <a:gd name="connsiteY35" fmla="*/ 4983082 h 7483532"/>
              <a:gd name="connsiteX36" fmla="*/ 5351322 w 5729713"/>
              <a:gd name="connsiteY36" fmla="*/ 7444701 h 7483532"/>
              <a:gd name="connsiteX37" fmla="*/ 5307853 w 5729713"/>
              <a:gd name="connsiteY37" fmla="*/ 7483480 h 7483532"/>
              <a:gd name="connsiteX38" fmla="*/ 4475249 w 5729713"/>
              <a:gd name="connsiteY38" fmla="*/ 7439846 h 7483532"/>
              <a:gd name="connsiteX39" fmla="*/ 4475247 w 5729713"/>
              <a:gd name="connsiteY39" fmla="*/ 7439846 h 7483532"/>
              <a:gd name="connsiteX40" fmla="*/ 57561 w 5729713"/>
              <a:gd name="connsiteY40" fmla="*/ 7179080 h 7483532"/>
              <a:gd name="connsiteX41" fmla="*/ 5 w 5729713"/>
              <a:gd name="connsiteY41"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3742 w 5729713"/>
              <a:gd name="connsiteY5" fmla="*/ 297166 h 7483532"/>
              <a:gd name="connsiteX6" fmla="*/ 5719942 w 5729713"/>
              <a:gd name="connsiteY6" fmla="*/ 314477 h 7483532"/>
              <a:gd name="connsiteX7" fmla="*/ 5729713 w 5729713"/>
              <a:gd name="connsiteY7" fmla="*/ 317414 h 7483532"/>
              <a:gd name="connsiteX8" fmla="*/ 5724357 w 5729713"/>
              <a:gd name="connsiteY8" fmla="*/ 375186 h 7483532"/>
              <a:gd name="connsiteX9" fmla="*/ 5711798 w 5729713"/>
              <a:gd name="connsiteY9" fmla="*/ 589539 h 7483532"/>
              <a:gd name="connsiteX10" fmla="*/ 5711761 w 5729713"/>
              <a:gd name="connsiteY10" fmla="*/ 590324 h 7483532"/>
              <a:gd name="connsiteX11" fmla="*/ 5685602 w 5729713"/>
              <a:gd name="connsiteY11" fmla="*/ 1118408 h 7483532"/>
              <a:gd name="connsiteX12" fmla="*/ 5683406 w 5729713"/>
              <a:gd name="connsiteY12" fmla="*/ 1162019 h 7483532"/>
              <a:gd name="connsiteX13" fmla="*/ 5684721 w 5729713"/>
              <a:gd name="connsiteY13" fmla="*/ 1167671 h 7483532"/>
              <a:gd name="connsiteX14" fmla="*/ 5686567 w 5729713"/>
              <a:gd name="connsiteY14" fmla="*/ 1196099 h 7483532"/>
              <a:gd name="connsiteX15" fmla="*/ 5680569 w 5729713"/>
              <a:gd name="connsiteY15" fmla="*/ 1312191 h 7483532"/>
              <a:gd name="connsiteX16" fmla="*/ 5680437 w 5729713"/>
              <a:gd name="connsiteY16" fmla="*/ 1380880 h 7483532"/>
              <a:gd name="connsiteX17" fmla="*/ 5685817 w 5729713"/>
              <a:gd name="connsiteY17" fmla="*/ 1405761 h 7483532"/>
              <a:gd name="connsiteX18" fmla="*/ 5687161 w 5729713"/>
              <a:gd name="connsiteY18" fmla="*/ 1571576 h 7483532"/>
              <a:gd name="connsiteX19" fmla="*/ 5680495 w 5729713"/>
              <a:gd name="connsiteY19" fmla="*/ 1627866 h 7483532"/>
              <a:gd name="connsiteX20" fmla="*/ 5664813 w 5729713"/>
              <a:gd name="connsiteY20" fmla="*/ 1743947 h 7483532"/>
              <a:gd name="connsiteX21" fmla="*/ 5665821 w 5729713"/>
              <a:gd name="connsiteY21" fmla="*/ 1832929 h 7483532"/>
              <a:gd name="connsiteX22" fmla="*/ 5659718 w 5729713"/>
              <a:gd name="connsiteY22" fmla="*/ 1845841 h 7483532"/>
              <a:gd name="connsiteX23" fmla="*/ 5653228 w 5729713"/>
              <a:gd name="connsiteY23" fmla="*/ 1892539 h 7483532"/>
              <a:gd name="connsiteX24" fmla="*/ 5644927 w 5729713"/>
              <a:gd name="connsiteY24" fmla="*/ 1920016 h 7483532"/>
              <a:gd name="connsiteX25" fmla="*/ 5640018 w 5729713"/>
              <a:gd name="connsiteY25" fmla="*/ 2015998 h 7483532"/>
              <a:gd name="connsiteX26" fmla="*/ 5632778 w 5729713"/>
              <a:gd name="connsiteY26" fmla="*/ 2156974 h 7483532"/>
              <a:gd name="connsiteX27" fmla="*/ 5633023 w 5729713"/>
              <a:gd name="connsiteY27" fmla="*/ 2158031 h 7483532"/>
              <a:gd name="connsiteX28" fmla="*/ 5634869 w 5729713"/>
              <a:gd name="connsiteY28" fmla="*/ 2186458 h 7483532"/>
              <a:gd name="connsiteX29" fmla="*/ 5628870 w 5729713"/>
              <a:gd name="connsiteY29" fmla="*/ 2302550 h 7483532"/>
              <a:gd name="connsiteX30" fmla="*/ 5628739 w 5729713"/>
              <a:gd name="connsiteY30" fmla="*/ 2371239 h 7483532"/>
              <a:gd name="connsiteX31" fmla="*/ 5639936 w 5729713"/>
              <a:gd name="connsiteY31" fmla="*/ 2396107 h 7483532"/>
              <a:gd name="connsiteX32" fmla="*/ 5515442 w 5729713"/>
              <a:gd name="connsiteY32" fmla="*/ 4429281 h 7483532"/>
              <a:gd name="connsiteX33" fmla="*/ 5508368 w 5729713"/>
              <a:gd name="connsiteY33" fmla="*/ 4544493 h 7483532"/>
              <a:gd name="connsiteX34" fmla="*/ 5485186 w 5729713"/>
              <a:gd name="connsiteY34" fmla="*/ 4983082 h 7483532"/>
              <a:gd name="connsiteX35" fmla="*/ 5351322 w 5729713"/>
              <a:gd name="connsiteY35" fmla="*/ 7444701 h 7483532"/>
              <a:gd name="connsiteX36" fmla="*/ 5307853 w 5729713"/>
              <a:gd name="connsiteY36" fmla="*/ 7483480 h 7483532"/>
              <a:gd name="connsiteX37" fmla="*/ 4475249 w 5729713"/>
              <a:gd name="connsiteY37" fmla="*/ 7439846 h 7483532"/>
              <a:gd name="connsiteX38" fmla="*/ 4475247 w 5729713"/>
              <a:gd name="connsiteY38" fmla="*/ 7439846 h 7483532"/>
              <a:gd name="connsiteX39" fmla="*/ 57561 w 5729713"/>
              <a:gd name="connsiteY39" fmla="*/ 7179080 h 7483532"/>
              <a:gd name="connsiteX40" fmla="*/ 5 w 5729713"/>
              <a:gd name="connsiteY40"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711761 w 5729713"/>
              <a:gd name="connsiteY9" fmla="*/ 590324 h 7483532"/>
              <a:gd name="connsiteX10" fmla="*/ 5685602 w 5729713"/>
              <a:gd name="connsiteY10" fmla="*/ 1118408 h 7483532"/>
              <a:gd name="connsiteX11" fmla="*/ 5683406 w 5729713"/>
              <a:gd name="connsiteY11" fmla="*/ 1162019 h 7483532"/>
              <a:gd name="connsiteX12" fmla="*/ 5684721 w 5729713"/>
              <a:gd name="connsiteY12" fmla="*/ 1167671 h 7483532"/>
              <a:gd name="connsiteX13" fmla="*/ 5686567 w 5729713"/>
              <a:gd name="connsiteY13" fmla="*/ 1196099 h 7483532"/>
              <a:gd name="connsiteX14" fmla="*/ 5680569 w 5729713"/>
              <a:gd name="connsiteY14" fmla="*/ 1312191 h 7483532"/>
              <a:gd name="connsiteX15" fmla="*/ 5680437 w 5729713"/>
              <a:gd name="connsiteY15" fmla="*/ 1380880 h 7483532"/>
              <a:gd name="connsiteX16" fmla="*/ 5685817 w 5729713"/>
              <a:gd name="connsiteY16" fmla="*/ 1405761 h 7483532"/>
              <a:gd name="connsiteX17" fmla="*/ 5687161 w 5729713"/>
              <a:gd name="connsiteY17" fmla="*/ 1571576 h 7483532"/>
              <a:gd name="connsiteX18" fmla="*/ 5680495 w 5729713"/>
              <a:gd name="connsiteY18" fmla="*/ 1627866 h 7483532"/>
              <a:gd name="connsiteX19" fmla="*/ 5664813 w 5729713"/>
              <a:gd name="connsiteY19" fmla="*/ 1743947 h 7483532"/>
              <a:gd name="connsiteX20" fmla="*/ 5665821 w 5729713"/>
              <a:gd name="connsiteY20" fmla="*/ 1832929 h 7483532"/>
              <a:gd name="connsiteX21" fmla="*/ 5659718 w 5729713"/>
              <a:gd name="connsiteY21" fmla="*/ 1845841 h 7483532"/>
              <a:gd name="connsiteX22" fmla="*/ 5653228 w 5729713"/>
              <a:gd name="connsiteY22" fmla="*/ 1892539 h 7483532"/>
              <a:gd name="connsiteX23" fmla="*/ 5644927 w 5729713"/>
              <a:gd name="connsiteY23" fmla="*/ 1920016 h 7483532"/>
              <a:gd name="connsiteX24" fmla="*/ 5640018 w 5729713"/>
              <a:gd name="connsiteY24" fmla="*/ 2015998 h 7483532"/>
              <a:gd name="connsiteX25" fmla="*/ 5632778 w 5729713"/>
              <a:gd name="connsiteY25" fmla="*/ 2156974 h 7483532"/>
              <a:gd name="connsiteX26" fmla="*/ 5633023 w 5729713"/>
              <a:gd name="connsiteY26" fmla="*/ 2158031 h 7483532"/>
              <a:gd name="connsiteX27" fmla="*/ 5634869 w 5729713"/>
              <a:gd name="connsiteY27" fmla="*/ 2186458 h 7483532"/>
              <a:gd name="connsiteX28" fmla="*/ 5628870 w 5729713"/>
              <a:gd name="connsiteY28" fmla="*/ 2302550 h 7483532"/>
              <a:gd name="connsiteX29" fmla="*/ 5628739 w 5729713"/>
              <a:gd name="connsiteY29" fmla="*/ 2371239 h 7483532"/>
              <a:gd name="connsiteX30" fmla="*/ 5639936 w 5729713"/>
              <a:gd name="connsiteY30" fmla="*/ 2396107 h 7483532"/>
              <a:gd name="connsiteX31" fmla="*/ 5515442 w 5729713"/>
              <a:gd name="connsiteY31" fmla="*/ 4429281 h 7483532"/>
              <a:gd name="connsiteX32" fmla="*/ 5508368 w 5729713"/>
              <a:gd name="connsiteY32" fmla="*/ 4544493 h 7483532"/>
              <a:gd name="connsiteX33" fmla="*/ 5485186 w 5729713"/>
              <a:gd name="connsiteY33" fmla="*/ 4983082 h 7483532"/>
              <a:gd name="connsiteX34" fmla="*/ 5351322 w 5729713"/>
              <a:gd name="connsiteY34" fmla="*/ 7444701 h 7483532"/>
              <a:gd name="connsiteX35" fmla="*/ 5307853 w 5729713"/>
              <a:gd name="connsiteY35" fmla="*/ 7483480 h 7483532"/>
              <a:gd name="connsiteX36" fmla="*/ 4475249 w 5729713"/>
              <a:gd name="connsiteY36" fmla="*/ 7439846 h 7483532"/>
              <a:gd name="connsiteX37" fmla="*/ 4475247 w 5729713"/>
              <a:gd name="connsiteY37" fmla="*/ 7439846 h 7483532"/>
              <a:gd name="connsiteX38" fmla="*/ 57561 w 5729713"/>
              <a:gd name="connsiteY38" fmla="*/ 7179080 h 7483532"/>
              <a:gd name="connsiteX39" fmla="*/ 5 w 5729713"/>
              <a:gd name="connsiteY39"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711761 w 5729713"/>
              <a:gd name="connsiteY9" fmla="*/ 590324 h 7483532"/>
              <a:gd name="connsiteX10" fmla="*/ 5685602 w 5729713"/>
              <a:gd name="connsiteY10" fmla="*/ 1118408 h 7483532"/>
              <a:gd name="connsiteX11" fmla="*/ 5683406 w 5729713"/>
              <a:gd name="connsiteY11" fmla="*/ 1162019 h 7483532"/>
              <a:gd name="connsiteX12" fmla="*/ 5684721 w 5729713"/>
              <a:gd name="connsiteY12" fmla="*/ 1167671 h 7483532"/>
              <a:gd name="connsiteX13" fmla="*/ 5686567 w 5729713"/>
              <a:gd name="connsiteY13" fmla="*/ 1196099 h 7483532"/>
              <a:gd name="connsiteX14" fmla="*/ 5680437 w 5729713"/>
              <a:gd name="connsiteY14" fmla="*/ 1380880 h 7483532"/>
              <a:gd name="connsiteX15" fmla="*/ 5685817 w 5729713"/>
              <a:gd name="connsiteY15" fmla="*/ 1405761 h 7483532"/>
              <a:gd name="connsiteX16" fmla="*/ 5687161 w 5729713"/>
              <a:gd name="connsiteY16" fmla="*/ 1571576 h 7483532"/>
              <a:gd name="connsiteX17" fmla="*/ 5680495 w 5729713"/>
              <a:gd name="connsiteY17" fmla="*/ 1627866 h 7483532"/>
              <a:gd name="connsiteX18" fmla="*/ 5664813 w 5729713"/>
              <a:gd name="connsiteY18" fmla="*/ 1743947 h 7483532"/>
              <a:gd name="connsiteX19" fmla="*/ 5665821 w 5729713"/>
              <a:gd name="connsiteY19" fmla="*/ 1832929 h 7483532"/>
              <a:gd name="connsiteX20" fmla="*/ 5659718 w 5729713"/>
              <a:gd name="connsiteY20" fmla="*/ 1845841 h 7483532"/>
              <a:gd name="connsiteX21" fmla="*/ 5653228 w 5729713"/>
              <a:gd name="connsiteY21" fmla="*/ 1892539 h 7483532"/>
              <a:gd name="connsiteX22" fmla="*/ 5644927 w 5729713"/>
              <a:gd name="connsiteY22" fmla="*/ 1920016 h 7483532"/>
              <a:gd name="connsiteX23" fmla="*/ 5640018 w 5729713"/>
              <a:gd name="connsiteY23" fmla="*/ 2015998 h 7483532"/>
              <a:gd name="connsiteX24" fmla="*/ 5632778 w 5729713"/>
              <a:gd name="connsiteY24" fmla="*/ 2156974 h 7483532"/>
              <a:gd name="connsiteX25" fmla="*/ 5633023 w 5729713"/>
              <a:gd name="connsiteY25" fmla="*/ 2158031 h 7483532"/>
              <a:gd name="connsiteX26" fmla="*/ 5634869 w 5729713"/>
              <a:gd name="connsiteY26" fmla="*/ 2186458 h 7483532"/>
              <a:gd name="connsiteX27" fmla="*/ 5628870 w 5729713"/>
              <a:gd name="connsiteY27" fmla="*/ 2302550 h 7483532"/>
              <a:gd name="connsiteX28" fmla="*/ 5628739 w 5729713"/>
              <a:gd name="connsiteY28" fmla="*/ 2371239 h 7483532"/>
              <a:gd name="connsiteX29" fmla="*/ 5639936 w 5729713"/>
              <a:gd name="connsiteY29" fmla="*/ 2396107 h 7483532"/>
              <a:gd name="connsiteX30" fmla="*/ 5515442 w 5729713"/>
              <a:gd name="connsiteY30" fmla="*/ 4429281 h 7483532"/>
              <a:gd name="connsiteX31" fmla="*/ 5508368 w 5729713"/>
              <a:gd name="connsiteY31" fmla="*/ 4544493 h 7483532"/>
              <a:gd name="connsiteX32" fmla="*/ 5485186 w 5729713"/>
              <a:gd name="connsiteY32" fmla="*/ 4983082 h 7483532"/>
              <a:gd name="connsiteX33" fmla="*/ 5351322 w 5729713"/>
              <a:gd name="connsiteY33" fmla="*/ 7444701 h 7483532"/>
              <a:gd name="connsiteX34" fmla="*/ 5307853 w 5729713"/>
              <a:gd name="connsiteY34" fmla="*/ 7483480 h 7483532"/>
              <a:gd name="connsiteX35" fmla="*/ 4475249 w 5729713"/>
              <a:gd name="connsiteY35" fmla="*/ 7439846 h 7483532"/>
              <a:gd name="connsiteX36" fmla="*/ 4475247 w 5729713"/>
              <a:gd name="connsiteY36" fmla="*/ 7439846 h 7483532"/>
              <a:gd name="connsiteX37" fmla="*/ 57561 w 5729713"/>
              <a:gd name="connsiteY37" fmla="*/ 7179080 h 7483532"/>
              <a:gd name="connsiteX38" fmla="*/ 5 w 5729713"/>
              <a:gd name="connsiteY38"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711761 w 5729713"/>
              <a:gd name="connsiteY9" fmla="*/ 590324 h 7483532"/>
              <a:gd name="connsiteX10" fmla="*/ 5685602 w 5729713"/>
              <a:gd name="connsiteY10" fmla="*/ 1118408 h 7483532"/>
              <a:gd name="connsiteX11" fmla="*/ 5683406 w 5729713"/>
              <a:gd name="connsiteY11" fmla="*/ 1162019 h 7483532"/>
              <a:gd name="connsiteX12" fmla="*/ 5684721 w 5729713"/>
              <a:gd name="connsiteY12" fmla="*/ 1167671 h 7483532"/>
              <a:gd name="connsiteX13" fmla="*/ 5686567 w 5729713"/>
              <a:gd name="connsiteY13" fmla="*/ 1196099 h 7483532"/>
              <a:gd name="connsiteX14" fmla="*/ 5680437 w 5729713"/>
              <a:gd name="connsiteY14" fmla="*/ 1380880 h 7483532"/>
              <a:gd name="connsiteX15" fmla="*/ 5685817 w 5729713"/>
              <a:gd name="connsiteY15" fmla="*/ 1405761 h 7483532"/>
              <a:gd name="connsiteX16" fmla="*/ 5687161 w 5729713"/>
              <a:gd name="connsiteY16" fmla="*/ 1571576 h 7483532"/>
              <a:gd name="connsiteX17" fmla="*/ 5680495 w 5729713"/>
              <a:gd name="connsiteY17" fmla="*/ 1627866 h 7483532"/>
              <a:gd name="connsiteX18" fmla="*/ 5664813 w 5729713"/>
              <a:gd name="connsiteY18" fmla="*/ 1743947 h 7483532"/>
              <a:gd name="connsiteX19" fmla="*/ 5665821 w 5729713"/>
              <a:gd name="connsiteY19" fmla="*/ 1832929 h 7483532"/>
              <a:gd name="connsiteX20" fmla="*/ 5659718 w 5729713"/>
              <a:gd name="connsiteY20" fmla="*/ 1845841 h 7483532"/>
              <a:gd name="connsiteX21" fmla="*/ 5653228 w 5729713"/>
              <a:gd name="connsiteY21" fmla="*/ 1892539 h 7483532"/>
              <a:gd name="connsiteX22" fmla="*/ 5644927 w 5729713"/>
              <a:gd name="connsiteY22" fmla="*/ 1920016 h 7483532"/>
              <a:gd name="connsiteX23" fmla="*/ 5632778 w 5729713"/>
              <a:gd name="connsiteY23" fmla="*/ 2156974 h 7483532"/>
              <a:gd name="connsiteX24" fmla="*/ 5633023 w 5729713"/>
              <a:gd name="connsiteY24" fmla="*/ 2158031 h 7483532"/>
              <a:gd name="connsiteX25" fmla="*/ 5634869 w 5729713"/>
              <a:gd name="connsiteY25" fmla="*/ 2186458 h 7483532"/>
              <a:gd name="connsiteX26" fmla="*/ 5628870 w 5729713"/>
              <a:gd name="connsiteY26" fmla="*/ 2302550 h 7483532"/>
              <a:gd name="connsiteX27" fmla="*/ 5628739 w 5729713"/>
              <a:gd name="connsiteY27" fmla="*/ 2371239 h 7483532"/>
              <a:gd name="connsiteX28" fmla="*/ 5639936 w 5729713"/>
              <a:gd name="connsiteY28" fmla="*/ 2396107 h 7483532"/>
              <a:gd name="connsiteX29" fmla="*/ 5515442 w 5729713"/>
              <a:gd name="connsiteY29" fmla="*/ 4429281 h 7483532"/>
              <a:gd name="connsiteX30" fmla="*/ 5508368 w 5729713"/>
              <a:gd name="connsiteY30" fmla="*/ 4544493 h 7483532"/>
              <a:gd name="connsiteX31" fmla="*/ 5485186 w 5729713"/>
              <a:gd name="connsiteY31" fmla="*/ 4983082 h 7483532"/>
              <a:gd name="connsiteX32" fmla="*/ 5351322 w 5729713"/>
              <a:gd name="connsiteY32" fmla="*/ 7444701 h 7483532"/>
              <a:gd name="connsiteX33" fmla="*/ 5307853 w 5729713"/>
              <a:gd name="connsiteY33" fmla="*/ 7483480 h 7483532"/>
              <a:gd name="connsiteX34" fmla="*/ 4475249 w 5729713"/>
              <a:gd name="connsiteY34" fmla="*/ 7439846 h 7483532"/>
              <a:gd name="connsiteX35" fmla="*/ 4475247 w 5729713"/>
              <a:gd name="connsiteY35" fmla="*/ 7439846 h 7483532"/>
              <a:gd name="connsiteX36" fmla="*/ 57561 w 5729713"/>
              <a:gd name="connsiteY36" fmla="*/ 7179080 h 7483532"/>
              <a:gd name="connsiteX37" fmla="*/ 5 w 5729713"/>
              <a:gd name="connsiteY37"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711798 w 5729713"/>
              <a:gd name="connsiteY8" fmla="*/ 589539 h 7483532"/>
              <a:gd name="connsiteX9" fmla="*/ 5685602 w 5729713"/>
              <a:gd name="connsiteY9" fmla="*/ 1118408 h 7483532"/>
              <a:gd name="connsiteX10" fmla="*/ 5683406 w 5729713"/>
              <a:gd name="connsiteY10" fmla="*/ 1162019 h 7483532"/>
              <a:gd name="connsiteX11" fmla="*/ 5684721 w 5729713"/>
              <a:gd name="connsiteY11" fmla="*/ 1167671 h 7483532"/>
              <a:gd name="connsiteX12" fmla="*/ 5686567 w 5729713"/>
              <a:gd name="connsiteY12" fmla="*/ 1196099 h 7483532"/>
              <a:gd name="connsiteX13" fmla="*/ 5680437 w 5729713"/>
              <a:gd name="connsiteY13" fmla="*/ 1380880 h 7483532"/>
              <a:gd name="connsiteX14" fmla="*/ 5685817 w 5729713"/>
              <a:gd name="connsiteY14" fmla="*/ 1405761 h 7483532"/>
              <a:gd name="connsiteX15" fmla="*/ 5687161 w 5729713"/>
              <a:gd name="connsiteY15" fmla="*/ 1571576 h 7483532"/>
              <a:gd name="connsiteX16" fmla="*/ 5680495 w 5729713"/>
              <a:gd name="connsiteY16" fmla="*/ 1627866 h 7483532"/>
              <a:gd name="connsiteX17" fmla="*/ 5664813 w 5729713"/>
              <a:gd name="connsiteY17" fmla="*/ 1743947 h 7483532"/>
              <a:gd name="connsiteX18" fmla="*/ 5665821 w 5729713"/>
              <a:gd name="connsiteY18" fmla="*/ 1832929 h 7483532"/>
              <a:gd name="connsiteX19" fmla="*/ 5659718 w 5729713"/>
              <a:gd name="connsiteY19" fmla="*/ 1845841 h 7483532"/>
              <a:gd name="connsiteX20" fmla="*/ 5653228 w 5729713"/>
              <a:gd name="connsiteY20" fmla="*/ 1892539 h 7483532"/>
              <a:gd name="connsiteX21" fmla="*/ 5644927 w 5729713"/>
              <a:gd name="connsiteY21" fmla="*/ 1920016 h 7483532"/>
              <a:gd name="connsiteX22" fmla="*/ 5632778 w 5729713"/>
              <a:gd name="connsiteY22" fmla="*/ 2156974 h 7483532"/>
              <a:gd name="connsiteX23" fmla="*/ 5633023 w 5729713"/>
              <a:gd name="connsiteY23" fmla="*/ 2158031 h 7483532"/>
              <a:gd name="connsiteX24" fmla="*/ 5634869 w 5729713"/>
              <a:gd name="connsiteY24" fmla="*/ 2186458 h 7483532"/>
              <a:gd name="connsiteX25" fmla="*/ 5628870 w 5729713"/>
              <a:gd name="connsiteY25" fmla="*/ 2302550 h 7483532"/>
              <a:gd name="connsiteX26" fmla="*/ 5628739 w 5729713"/>
              <a:gd name="connsiteY26" fmla="*/ 2371239 h 7483532"/>
              <a:gd name="connsiteX27" fmla="*/ 5639936 w 5729713"/>
              <a:gd name="connsiteY27" fmla="*/ 2396107 h 7483532"/>
              <a:gd name="connsiteX28" fmla="*/ 5515442 w 5729713"/>
              <a:gd name="connsiteY28" fmla="*/ 4429281 h 7483532"/>
              <a:gd name="connsiteX29" fmla="*/ 5508368 w 5729713"/>
              <a:gd name="connsiteY29" fmla="*/ 4544493 h 7483532"/>
              <a:gd name="connsiteX30" fmla="*/ 5485186 w 5729713"/>
              <a:gd name="connsiteY30" fmla="*/ 4983082 h 7483532"/>
              <a:gd name="connsiteX31" fmla="*/ 5351322 w 5729713"/>
              <a:gd name="connsiteY31" fmla="*/ 7444701 h 7483532"/>
              <a:gd name="connsiteX32" fmla="*/ 5307853 w 5729713"/>
              <a:gd name="connsiteY32" fmla="*/ 7483480 h 7483532"/>
              <a:gd name="connsiteX33" fmla="*/ 4475249 w 5729713"/>
              <a:gd name="connsiteY33" fmla="*/ 7439846 h 7483532"/>
              <a:gd name="connsiteX34" fmla="*/ 4475247 w 5729713"/>
              <a:gd name="connsiteY34" fmla="*/ 7439846 h 7483532"/>
              <a:gd name="connsiteX35" fmla="*/ 57561 w 5729713"/>
              <a:gd name="connsiteY35" fmla="*/ 7179080 h 7483532"/>
              <a:gd name="connsiteX36" fmla="*/ 5 w 5729713"/>
              <a:gd name="connsiteY36"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724357 w 5729713"/>
              <a:gd name="connsiteY7" fmla="*/ 375186 h 7483532"/>
              <a:gd name="connsiteX8" fmla="*/ 5685602 w 5729713"/>
              <a:gd name="connsiteY8" fmla="*/ 1118408 h 7483532"/>
              <a:gd name="connsiteX9" fmla="*/ 5683406 w 5729713"/>
              <a:gd name="connsiteY9" fmla="*/ 1162019 h 7483532"/>
              <a:gd name="connsiteX10" fmla="*/ 5684721 w 5729713"/>
              <a:gd name="connsiteY10" fmla="*/ 1167671 h 7483532"/>
              <a:gd name="connsiteX11" fmla="*/ 5686567 w 5729713"/>
              <a:gd name="connsiteY11" fmla="*/ 1196099 h 7483532"/>
              <a:gd name="connsiteX12" fmla="*/ 5680437 w 5729713"/>
              <a:gd name="connsiteY12" fmla="*/ 1380880 h 7483532"/>
              <a:gd name="connsiteX13" fmla="*/ 5685817 w 5729713"/>
              <a:gd name="connsiteY13" fmla="*/ 1405761 h 7483532"/>
              <a:gd name="connsiteX14" fmla="*/ 5687161 w 5729713"/>
              <a:gd name="connsiteY14" fmla="*/ 1571576 h 7483532"/>
              <a:gd name="connsiteX15" fmla="*/ 5680495 w 5729713"/>
              <a:gd name="connsiteY15" fmla="*/ 1627866 h 7483532"/>
              <a:gd name="connsiteX16" fmla="*/ 5664813 w 5729713"/>
              <a:gd name="connsiteY16" fmla="*/ 1743947 h 7483532"/>
              <a:gd name="connsiteX17" fmla="*/ 5665821 w 5729713"/>
              <a:gd name="connsiteY17" fmla="*/ 1832929 h 7483532"/>
              <a:gd name="connsiteX18" fmla="*/ 5659718 w 5729713"/>
              <a:gd name="connsiteY18" fmla="*/ 1845841 h 7483532"/>
              <a:gd name="connsiteX19" fmla="*/ 5653228 w 5729713"/>
              <a:gd name="connsiteY19" fmla="*/ 1892539 h 7483532"/>
              <a:gd name="connsiteX20" fmla="*/ 5644927 w 5729713"/>
              <a:gd name="connsiteY20" fmla="*/ 1920016 h 7483532"/>
              <a:gd name="connsiteX21" fmla="*/ 5632778 w 5729713"/>
              <a:gd name="connsiteY21" fmla="*/ 2156974 h 7483532"/>
              <a:gd name="connsiteX22" fmla="*/ 5633023 w 5729713"/>
              <a:gd name="connsiteY22" fmla="*/ 2158031 h 7483532"/>
              <a:gd name="connsiteX23" fmla="*/ 5634869 w 5729713"/>
              <a:gd name="connsiteY23" fmla="*/ 2186458 h 7483532"/>
              <a:gd name="connsiteX24" fmla="*/ 5628870 w 5729713"/>
              <a:gd name="connsiteY24" fmla="*/ 2302550 h 7483532"/>
              <a:gd name="connsiteX25" fmla="*/ 5628739 w 5729713"/>
              <a:gd name="connsiteY25" fmla="*/ 2371239 h 7483532"/>
              <a:gd name="connsiteX26" fmla="*/ 5639936 w 5729713"/>
              <a:gd name="connsiteY26" fmla="*/ 2396107 h 7483532"/>
              <a:gd name="connsiteX27" fmla="*/ 5515442 w 5729713"/>
              <a:gd name="connsiteY27" fmla="*/ 4429281 h 7483532"/>
              <a:gd name="connsiteX28" fmla="*/ 5508368 w 5729713"/>
              <a:gd name="connsiteY28" fmla="*/ 4544493 h 7483532"/>
              <a:gd name="connsiteX29" fmla="*/ 5485186 w 5729713"/>
              <a:gd name="connsiteY29" fmla="*/ 4983082 h 7483532"/>
              <a:gd name="connsiteX30" fmla="*/ 5351322 w 5729713"/>
              <a:gd name="connsiteY30" fmla="*/ 7444701 h 7483532"/>
              <a:gd name="connsiteX31" fmla="*/ 5307853 w 5729713"/>
              <a:gd name="connsiteY31" fmla="*/ 7483480 h 7483532"/>
              <a:gd name="connsiteX32" fmla="*/ 4475249 w 5729713"/>
              <a:gd name="connsiteY32" fmla="*/ 7439846 h 7483532"/>
              <a:gd name="connsiteX33" fmla="*/ 4475247 w 5729713"/>
              <a:gd name="connsiteY33" fmla="*/ 7439846 h 7483532"/>
              <a:gd name="connsiteX34" fmla="*/ 57561 w 5729713"/>
              <a:gd name="connsiteY34" fmla="*/ 7179080 h 7483532"/>
              <a:gd name="connsiteX35" fmla="*/ 5 w 5729713"/>
              <a:gd name="connsiteY35"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3406 w 5729713"/>
              <a:gd name="connsiteY8" fmla="*/ 1162019 h 7483532"/>
              <a:gd name="connsiteX9" fmla="*/ 5684721 w 5729713"/>
              <a:gd name="connsiteY9" fmla="*/ 1167671 h 7483532"/>
              <a:gd name="connsiteX10" fmla="*/ 5686567 w 5729713"/>
              <a:gd name="connsiteY10" fmla="*/ 1196099 h 7483532"/>
              <a:gd name="connsiteX11" fmla="*/ 5680437 w 5729713"/>
              <a:gd name="connsiteY11" fmla="*/ 1380880 h 7483532"/>
              <a:gd name="connsiteX12" fmla="*/ 5685817 w 5729713"/>
              <a:gd name="connsiteY12" fmla="*/ 1405761 h 7483532"/>
              <a:gd name="connsiteX13" fmla="*/ 5687161 w 5729713"/>
              <a:gd name="connsiteY13" fmla="*/ 1571576 h 7483532"/>
              <a:gd name="connsiteX14" fmla="*/ 5680495 w 5729713"/>
              <a:gd name="connsiteY14" fmla="*/ 1627866 h 7483532"/>
              <a:gd name="connsiteX15" fmla="*/ 5664813 w 5729713"/>
              <a:gd name="connsiteY15" fmla="*/ 1743947 h 7483532"/>
              <a:gd name="connsiteX16" fmla="*/ 5665821 w 5729713"/>
              <a:gd name="connsiteY16" fmla="*/ 1832929 h 7483532"/>
              <a:gd name="connsiteX17" fmla="*/ 5659718 w 5729713"/>
              <a:gd name="connsiteY17" fmla="*/ 1845841 h 7483532"/>
              <a:gd name="connsiteX18" fmla="*/ 5653228 w 5729713"/>
              <a:gd name="connsiteY18" fmla="*/ 1892539 h 7483532"/>
              <a:gd name="connsiteX19" fmla="*/ 5644927 w 5729713"/>
              <a:gd name="connsiteY19" fmla="*/ 1920016 h 7483532"/>
              <a:gd name="connsiteX20" fmla="*/ 5632778 w 5729713"/>
              <a:gd name="connsiteY20" fmla="*/ 2156974 h 7483532"/>
              <a:gd name="connsiteX21" fmla="*/ 5633023 w 5729713"/>
              <a:gd name="connsiteY21" fmla="*/ 2158031 h 7483532"/>
              <a:gd name="connsiteX22" fmla="*/ 5634869 w 5729713"/>
              <a:gd name="connsiteY22" fmla="*/ 2186458 h 7483532"/>
              <a:gd name="connsiteX23" fmla="*/ 5628870 w 5729713"/>
              <a:gd name="connsiteY23" fmla="*/ 2302550 h 7483532"/>
              <a:gd name="connsiteX24" fmla="*/ 5628739 w 5729713"/>
              <a:gd name="connsiteY24" fmla="*/ 2371239 h 7483532"/>
              <a:gd name="connsiteX25" fmla="*/ 5639936 w 5729713"/>
              <a:gd name="connsiteY25" fmla="*/ 2396107 h 7483532"/>
              <a:gd name="connsiteX26" fmla="*/ 5515442 w 5729713"/>
              <a:gd name="connsiteY26" fmla="*/ 4429281 h 7483532"/>
              <a:gd name="connsiteX27" fmla="*/ 5508368 w 5729713"/>
              <a:gd name="connsiteY27" fmla="*/ 4544493 h 7483532"/>
              <a:gd name="connsiteX28" fmla="*/ 5485186 w 5729713"/>
              <a:gd name="connsiteY28" fmla="*/ 4983082 h 7483532"/>
              <a:gd name="connsiteX29" fmla="*/ 5351322 w 5729713"/>
              <a:gd name="connsiteY29" fmla="*/ 7444701 h 7483532"/>
              <a:gd name="connsiteX30" fmla="*/ 5307853 w 5729713"/>
              <a:gd name="connsiteY30" fmla="*/ 7483480 h 7483532"/>
              <a:gd name="connsiteX31" fmla="*/ 4475249 w 5729713"/>
              <a:gd name="connsiteY31" fmla="*/ 7439846 h 7483532"/>
              <a:gd name="connsiteX32" fmla="*/ 4475247 w 5729713"/>
              <a:gd name="connsiteY32" fmla="*/ 7439846 h 7483532"/>
              <a:gd name="connsiteX33" fmla="*/ 57561 w 5729713"/>
              <a:gd name="connsiteY33" fmla="*/ 7179080 h 7483532"/>
              <a:gd name="connsiteX34" fmla="*/ 5 w 5729713"/>
              <a:gd name="connsiteY34"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3406 w 5729713"/>
              <a:gd name="connsiteY8" fmla="*/ 1162019 h 7483532"/>
              <a:gd name="connsiteX9" fmla="*/ 5684721 w 5729713"/>
              <a:gd name="connsiteY9" fmla="*/ 1167671 h 7483532"/>
              <a:gd name="connsiteX10" fmla="*/ 5686567 w 5729713"/>
              <a:gd name="connsiteY10" fmla="*/ 1196099 h 7483532"/>
              <a:gd name="connsiteX11" fmla="*/ 5680437 w 5729713"/>
              <a:gd name="connsiteY11" fmla="*/ 1380880 h 7483532"/>
              <a:gd name="connsiteX12" fmla="*/ 5687161 w 5729713"/>
              <a:gd name="connsiteY12" fmla="*/ 1571576 h 7483532"/>
              <a:gd name="connsiteX13" fmla="*/ 5680495 w 5729713"/>
              <a:gd name="connsiteY13" fmla="*/ 1627866 h 7483532"/>
              <a:gd name="connsiteX14" fmla="*/ 5664813 w 5729713"/>
              <a:gd name="connsiteY14" fmla="*/ 1743947 h 7483532"/>
              <a:gd name="connsiteX15" fmla="*/ 5665821 w 5729713"/>
              <a:gd name="connsiteY15" fmla="*/ 1832929 h 7483532"/>
              <a:gd name="connsiteX16" fmla="*/ 5659718 w 5729713"/>
              <a:gd name="connsiteY16" fmla="*/ 1845841 h 7483532"/>
              <a:gd name="connsiteX17" fmla="*/ 5653228 w 5729713"/>
              <a:gd name="connsiteY17" fmla="*/ 1892539 h 7483532"/>
              <a:gd name="connsiteX18" fmla="*/ 5644927 w 5729713"/>
              <a:gd name="connsiteY18" fmla="*/ 1920016 h 7483532"/>
              <a:gd name="connsiteX19" fmla="*/ 5632778 w 5729713"/>
              <a:gd name="connsiteY19" fmla="*/ 2156974 h 7483532"/>
              <a:gd name="connsiteX20" fmla="*/ 5633023 w 5729713"/>
              <a:gd name="connsiteY20" fmla="*/ 2158031 h 7483532"/>
              <a:gd name="connsiteX21" fmla="*/ 5634869 w 5729713"/>
              <a:gd name="connsiteY21" fmla="*/ 2186458 h 7483532"/>
              <a:gd name="connsiteX22" fmla="*/ 5628870 w 5729713"/>
              <a:gd name="connsiteY22" fmla="*/ 2302550 h 7483532"/>
              <a:gd name="connsiteX23" fmla="*/ 5628739 w 5729713"/>
              <a:gd name="connsiteY23" fmla="*/ 2371239 h 7483532"/>
              <a:gd name="connsiteX24" fmla="*/ 5639936 w 5729713"/>
              <a:gd name="connsiteY24" fmla="*/ 2396107 h 7483532"/>
              <a:gd name="connsiteX25" fmla="*/ 5515442 w 5729713"/>
              <a:gd name="connsiteY25" fmla="*/ 4429281 h 7483532"/>
              <a:gd name="connsiteX26" fmla="*/ 5508368 w 5729713"/>
              <a:gd name="connsiteY26" fmla="*/ 4544493 h 7483532"/>
              <a:gd name="connsiteX27" fmla="*/ 5485186 w 5729713"/>
              <a:gd name="connsiteY27" fmla="*/ 4983082 h 7483532"/>
              <a:gd name="connsiteX28" fmla="*/ 5351322 w 5729713"/>
              <a:gd name="connsiteY28" fmla="*/ 7444701 h 7483532"/>
              <a:gd name="connsiteX29" fmla="*/ 5307853 w 5729713"/>
              <a:gd name="connsiteY29" fmla="*/ 7483480 h 7483532"/>
              <a:gd name="connsiteX30" fmla="*/ 4475249 w 5729713"/>
              <a:gd name="connsiteY30" fmla="*/ 7439846 h 7483532"/>
              <a:gd name="connsiteX31" fmla="*/ 4475247 w 5729713"/>
              <a:gd name="connsiteY31" fmla="*/ 7439846 h 7483532"/>
              <a:gd name="connsiteX32" fmla="*/ 57561 w 5729713"/>
              <a:gd name="connsiteY32" fmla="*/ 7179080 h 7483532"/>
              <a:gd name="connsiteX33" fmla="*/ 5 w 5729713"/>
              <a:gd name="connsiteY33"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3406 w 5729713"/>
              <a:gd name="connsiteY8" fmla="*/ 1162019 h 7483532"/>
              <a:gd name="connsiteX9" fmla="*/ 5686567 w 5729713"/>
              <a:gd name="connsiteY9" fmla="*/ 1196099 h 7483532"/>
              <a:gd name="connsiteX10" fmla="*/ 5680437 w 5729713"/>
              <a:gd name="connsiteY10" fmla="*/ 1380880 h 7483532"/>
              <a:gd name="connsiteX11" fmla="*/ 5687161 w 5729713"/>
              <a:gd name="connsiteY11" fmla="*/ 1571576 h 7483532"/>
              <a:gd name="connsiteX12" fmla="*/ 5680495 w 5729713"/>
              <a:gd name="connsiteY12" fmla="*/ 1627866 h 7483532"/>
              <a:gd name="connsiteX13" fmla="*/ 5664813 w 5729713"/>
              <a:gd name="connsiteY13" fmla="*/ 1743947 h 7483532"/>
              <a:gd name="connsiteX14" fmla="*/ 5665821 w 5729713"/>
              <a:gd name="connsiteY14" fmla="*/ 1832929 h 7483532"/>
              <a:gd name="connsiteX15" fmla="*/ 5659718 w 5729713"/>
              <a:gd name="connsiteY15" fmla="*/ 1845841 h 7483532"/>
              <a:gd name="connsiteX16" fmla="*/ 5653228 w 5729713"/>
              <a:gd name="connsiteY16" fmla="*/ 1892539 h 7483532"/>
              <a:gd name="connsiteX17" fmla="*/ 5644927 w 5729713"/>
              <a:gd name="connsiteY17" fmla="*/ 1920016 h 7483532"/>
              <a:gd name="connsiteX18" fmla="*/ 5632778 w 5729713"/>
              <a:gd name="connsiteY18" fmla="*/ 2156974 h 7483532"/>
              <a:gd name="connsiteX19" fmla="*/ 5633023 w 5729713"/>
              <a:gd name="connsiteY19" fmla="*/ 2158031 h 7483532"/>
              <a:gd name="connsiteX20" fmla="*/ 5634869 w 5729713"/>
              <a:gd name="connsiteY20" fmla="*/ 2186458 h 7483532"/>
              <a:gd name="connsiteX21" fmla="*/ 5628870 w 5729713"/>
              <a:gd name="connsiteY21" fmla="*/ 2302550 h 7483532"/>
              <a:gd name="connsiteX22" fmla="*/ 5628739 w 5729713"/>
              <a:gd name="connsiteY22" fmla="*/ 2371239 h 7483532"/>
              <a:gd name="connsiteX23" fmla="*/ 5639936 w 5729713"/>
              <a:gd name="connsiteY23" fmla="*/ 2396107 h 7483532"/>
              <a:gd name="connsiteX24" fmla="*/ 5515442 w 5729713"/>
              <a:gd name="connsiteY24" fmla="*/ 4429281 h 7483532"/>
              <a:gd name="connsiteX25" fmla="*/ 5508368 w 5729713"/>
              <a:gd name="connsiteY25" fmla="*/ 4544493 h 7483532"/>
              <a:gd name="connsiteX26" fmla="*/ 5485186 w 5729713"/>
              <a:gd name="connsiteY26" fmla="*/ 4983082 h 7483532"/>
              <a:gd name="connsiteX27" fmla="*/ 5351322 w 5729713"/>
              <a:gd name="connsiteY27" fmla="*/ 7444701 h 7483532"/>
              <a:gd name="connsiteX28" fmla="*/ 5307853 w 5729713"/>
              <a:gd name="connsiteY28" fmla="*/ 7483480 h 7483532"/>
              <a:gd name="connsiteX29" fmla="*/ 4475249 w 5729713"/>
              <a:gd name="connsiteY29" fmla="*/ 7439846 h 7483532"/>
              <a:gd name="connsiteX30" fmla="*/ 4475247 w 5729713"/>
              <a:gd name="connsiteY30" fmla="*/ 7439846 h 7483532"/>
              <a:gd name="connsiteX31" fmla="*/ 57561 w 5729713"/>
              <a:gd name="connsiteY31" fmla="*/ 7179080 h 7483532"/>
              <a:gd name="connsiteX32" fmla="*/ 5 w 5729713"/>
              <a:gd name="connsiteY32"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6567 w 5729713"/>
              <a:gd name="connsiteY8" fmla="*/ 1196099 h 7483532"/>
              <a:gd name="connsiteX9" fmla="*/ 5680437 w 5729713"/>
              <a:gd name="connsiteY9" fmla="*/ 1380880 h 7483532"/>
              <a:gd name="connsiteX10" fmla="*/ 5687161 w 5729713"/>
              <a:gd name="connsiteY10" fmla="*/ 1571576 h 7483532"/>
              <a:gd name="connsiteX11" fmla="*/ 5680495 w 5729713"/>
              <a:gd name="connsiteY11" fmla="*/ 1627866 h 7483532"/>
              <a:gd name="connsiteX12" fmla="*/ 5664813 w 5729713"/>
              <a:gd name="connsiteY12" fmla="*/ 1743947 h 7483532"/>
              <a:gd name="connsiteX13" fmla="*/ 5665821 w 5729713"/>
              <a:gd name="connsiteY13" fmla="*/ 1832929 h 7483532"/>
              <a:gd name="connsiteX14" fmla="*/ 5659718 w 5729713"/>
              <a:gd name="connsiteY14" fmla="*/ 1845841 h 7483532"/>
              <a:gd name="connsiteX15" fmla="*/ 5653228 w 5729713"/>
              <a:gd name="connsiteY15" fmla="*/ 1892539 h 7483532"/>
              <a:gd name="connsiteX16" fmla="*/ 5644927 w 5729713"/>
              <a:gd name="connsiteY16" fmla="*/ 1920016 h 7483532"/>
              <a:gd name="connsiteX17" fmla="*/ 5632778 w 5729713"/>
              <a:gd name="connsiteY17" fmla="*/ 2156974 h 7483532"/>
              <a:gd name="connsiteX18" fmla="*/ 5633023 w 5729713"/>
              <a:gd name="connsiteY18" fmla="*/ 2158031 h 7483532"/>
              <a:gd name="connsiteX19" fmla="*/ 5634869 w 5729713"/>
              <a:gd name="connsiteY19" fmla="*/ 2186458 h 7483532"/>
              <a:gd name="connsiteX20" fmla="*/ 5628870 w 5729713"/>
              <a:gd name="connsiteY20" fmla="*/ 2302550 h 7483532"/>
              <a:gd name="connsiteX21" fmla="*/ 5628739 w 5729713"/>
              <a:gd name="connsiteY21" fmla="*/ 2371239 h 7483532"/>
              <a:gd name="connsiteX22" fmla="*/ 5639936 w 5729713"/>
              <a:gd name="connsiteY22" fmla="*/ 2396107 h 7483532"/>
              <a:gd name="connsiteX23" fmla="*/ 5515442 w 5729713"/>
              <a:gd name="connsiteY23" fmla="*/ 4429281 h 7483532"/>
              <a:gd name="connsiteX24" fmla="*/ 5508368 w 5729713"/>
              <a:gd name="connsiteY24" fmla="*/ 4544493 h 7483532"/>
              <a:gd name="connsiteX25" fmla="*/ 5485186 w 5729713"/>
              <a:gd name="connsiteY25" fmla="*/ 4983082 h 7483532"/>
              <a:gd name="connsiteX26" fmla="*/ 5351322 w 5729713"/>
              <a:gd name="connsiteY26" fmla="*/ 7444701 h 7483532"/>
              <a:gd name="connsiteX27" fmla="*/ 5307853 w 5729713"/>
              <a:gd name="connsiteY27" fmla="*/ 7483480 h 7483532"/>
              <a:gd name="connsiteX28" fmla="*/ 4475249 w 5729713"/>
              <a:gd name="connsiteY28" fmla="*/ 7439846 h 7483532"/>
              <a:gd name="connsiteX29" fmla="*/ 4475247 w 5729713"/>
              <a:gd name="connsiteY29" fmla="*/ 7439846 h 7483532"/>
              <a:gd name="connsiteX30" fmla="*/ 57561 w 5729713"/>
              <a:gd name="connsiteY30" fmla="*/ 7179080 h 7483532"/>
              <a:gd name="connsiteX31" fmla="*/ 5 w 5729713"/>
              <a:gd name="connsiteY31"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6567 w 5729713"/>
              <a:gd name="connsiteY8" fmla="*/ 1196099 h 7483532"/>
              <a:gd name="connsiteX9" fmla="*/ 5680437 w 5729713"/>
              <a:gd name="connsiteY9" fmla="*/ 1380880 h 7483532"/>
              <a:gd name="connsiteX10" fmla="*/ 5687161 w 5729713"/>
              <a:gd name="connsiteY10" fmla="*/ 1571576 h 7483532"/>
              <a:gd name="connsiteX11" fmla="*/ 5680495 w 5729713"/>
              <a:gd name="connsiteY11" fmla="*/ 1627866 h 7483532"/>
              <a:gd name="connsiteX12" fmla="*/ 5664813 w 5729713"/>
              <a:gd name="connsiteY12" fmla="*/ 1743947 h 7483532"/>
              <a:gd name="connsiteX13" fmla="*/ 5665821 w 5729713"/>
              <a:gd name="connsiteY13" fmla="*/ 1832929 h 7483532"/>
              <a:gd name="connsiteX14" fmla="*/ 5659718 w 5729713"/>
              <a:gd name="connsiteY14" fmla="*/ 1845841 h 7483532"/>
              <a:gd name="connsiteX15" fmla="*/ 5653228 w 5729713"/>
              <a:gd name="connsiteY15" fmla="*/ 1892539 h 7483532"/>
              <a:gd name="connsiteX16" fmla="*/ 5644927 w 5729713"/>
              <a:gd name="connsiteY16" fmla="*/ 1920016 h 7483532"/>
              <a:gd name="connsiteX17" fmla="*/ 5632778 w 5729713"/>
              <a:gd name="connsiteY17" fmla="*/ 2156974 h 7483532"/>
              <a:gd name="connsiteX18" fmla="*/ 5634869 w 5729713"/>
              <a:gd name="connsiteY18" fmla="*/ 2186458 h 7483532"/>
              <a:gd name="connsiteX19" fmla="*/ 5628870 w 5729713"/>
              <a:gd name="connsiteY19" fmla="*/ 2302550 h 7483532"/>
              <a:gd name="connsiteX20" fmla="*/ 5628739 w 5729713"/>
              <a:gd name="connsiteY20" fmla="*/ 2371239 h 7483532"/>
              <a:gd name="connsiteX21" fmla="*/ 5639936 w 5729713"/>
              <a:gd name="connsiteY21" fmla="*/ 2396107 h 7483532"/>
              <a:gd name="connsiteX22" fmla="*/ 5515442 w 5729713"/>
              <a:gd name="connsiteY22" fmla="*/ 4429281 h 7483532"/>
              <a:gd name="connsiteX23" fmla="*/ 5508368 w 5729713"/>
              <a:gd name="connsiteY23" fmla="*/ 4544493 h 7483532"/>
              <a:gd name="connsiteX24" fmla="*/ 5485186 w 5729713"/>
              <a:gd name="connsiteY24" fmla="*/ 4983082 h 7483532"/>
              <a:gd name="connsiteX25" fmla="*/ 5351322 w 5729713"/>
              <a:gd name="connsiteY25" fmla="*/ 7444701 h 7483532"/>
              <a:gd name="connsiteX26" fmla="*/ 5307853 w 5729713"/>
              <a:gd name="connsiteY26" fmla="*/ 7483480 h 7483532"/>
              <a:gd name="connsiteX27" fmla="*/ 4475249 w 5729713"/>
              <a:gd name="connsiteY27" fmla="*/ 7439846 h 7483532"/>
              <a:gd name="connsiteX28" fmla="*/ 4475247 w 5729713"/>
              <a:gd name="connsiteY28" fmla="*/ 7439846 h 7483532"/>
              <a:gd name="connsiteX29" fmla="*/ 57561 w 5729713"/>
              <a:gd name="connsiteY29" fmla="*/ 7179080 h 7483532"/>
              <a:gd name="connsiteX30" fmla="*/ 5 w 5729713"/>
              <a:gd name="connsiteY30" fmla="*/ 7163519 h 7483532"/>
              <a:gd name="connsiteX0" fmla="*/ 5 w 5729713"/>
              <a:gd name="connsiteY0" fmla="*/ 7163519 h 7483532"/>
              <a:gd name="connsiteX1" fmla="*/ 354466 w 5729713"/>
              <a:gd name="connsiteY1" fmla="*/ 57078 h 7483532"/>
              <a:gd name="connsiteX2" fmla="*/ 410296 w 5729713"/>
              <a:gd name="connsiteY2" fmla="*/ 7134 h 7483532"/>
              <a:gd name="connsiteX3" fmla="*/ 1242894 w 5729713"/>
              <a:gd name="connsiteY3" fmla="*/ 50768 h 7483532"/>
              <a:gd name="connsiteX4" fmla="*/ 1242901 w 5729713"/>
              <a:gd name="connsiteY4" fmla="*/ 50765 h 7483532"/>
              <a:gd name="connsiteX5" fmla="*/ 5719942 w 5729713"/>
              <a:gd name="connsiteY5" fmla="*/ 314477 h 7483532"/>
              <a:gd name="connsiteX6" fmla="*/ 5729713 w 5729713"/>
              <a:gd name="connsiteY6" fmla="*/ 317414 h 7483532"/>
              <a:gd name="connsiteX7" fmla="*/ 5685602 w 5729713"/>
              <a:gd name="connsiteY7" fmla="*/ 1118408 h 7483532"/>
              <a:gd name="connsiteX8" fmla="*/ 5686567 w 5729713"/>
              <a:gd name="connsiteY8" fmla="*/ 1196099 h 7483532"/>
              <a:gd name="connsiteX9" fmla="*/ 5680437 w 5729713"/>
              <a:gd name="connsiteY9" fmla="*/ 1380880 h 7483532"/>
              <a:gd name="connsiteX10" fmla="*/ 5687161 w 5729713"/>
              <a:gd name="connsiteY10" fmla="*/ 1571576 h 7483532"/>
              <a:gd name="connsiteX11" fmla="*/ 5680495 w 5729713"/>
              <a:gd name="connsiteY11" fmla="*/ 1627866 h 7483532"/>
              <a:gd name="connsiteX12" fmla="*/ 5664813 w 5729713"/>
              <a:gd name="connsiteY12" fmla="*/ 1743947 h 7483532"/>
              <a:gd name="connsiteX13" fmla="*/ 5665821 w 5729713"/>
              <a:gd name="connsiteY13" fmla="*/ 1832929 h 7483532"/>
              <a:gd name="connsiteX14" fmla="*/ 5653228 w 5729713"/>
              <a:gd name="connsiteY14" fmla="*/ 1892539 h 7483532"/>
              <a:gd name="connsiteX15" fmla="*/ 5644927 w 5729713"/>
              <a:gd name="connsiteY15" fmla="*/ 1920016 h 7483532"/>
              <a:gd name="connsiteX16" fmla="*/ 5632778 w 5729713"/>
              <a:gd name="connsiteY16" fmla="*/ 2156974 h 7483532"/>
              <a:gd name="connsiteX17" fmla="*/ 5634869 w 5729713"/>
              <a:gd name="connsiteY17" fmla="*/ 2186458 h 7483532"/>
              <a:gd name="connsiteX18" fmla="*/ 5628870 w 5729713"/>
              <a:gd name="connsiteY18" fmla="*/ 2302550 h 7483532"/>
              <a:gd name="connsiteX19" fmla="*/ 5628739 w 5729713"/>
              <a:gd name="connsiteY19" fmla="*/ 2371239 h 7483532"/>
              <a:gd name="connsiteX20" fmla="*/ 5639936 w 5729713"/>
              <a:gd name="connsiteY20" fmla="*/ 2396107 h 7483532"/>
              <a:gd name="connsiteX21" fmla="*/ 5515442 w 5729713"/>
              <a:gd name="connsiteY21" fmla="*/ 4429281 h 7483532"/>
              <a:gd name="connsiteX22" fmla="*/ 5508368 w 5729713"/>
              <a:gd name="connsiteY22" fmla="*/ 4544493 h 7483532"/>
              <a:gd name="connsiteX23" fmla="*/ 5485186 w 5729713"/>
              <a:gd name="connsiteY23" fmla="*/ 4983082 h 7483532"/>
              <a:gd name="connsiteX24" fmla="*/ 5351322 w 5729713"/>
              <a:gd name="connsiteY24" fmla="*/ 7444701 h 7483532"/>
              <a:gd name="connsiteX25" fmla="*/ 5307853 w 5729713"/>
              <a:gd name="connsiteY25" fmla="*/ 7483480 h 7483532"/>
              <a:gd name="connsiteX26" fmla="*/ 4475249 w 5729713"/>
              <a:gd name="connsiteY26" fmla="*/ 7439846 h 7483532"/>
              <a:gd name="connsiteX27" fmla="*/ 4475247 w 5729713"/>
              <a:gd name="connsiteY27" fmla="*/ 7439846 h 7483532"/>
              <a:gd name="connsiteX28" fmla="*/ 57561 w 5729713"/>
              <a:gd name="connsiteY28" fmla="*/ 7179080 h 7483532"/>
              <a:gd name="connsiteX29" fmla="*/ 5 w 5729713"/>
              <a:gd name="connsiteY29" fmla="*/ 7163519 h 748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29713" h="7483532">
                <a:moveTo>
                  <a:pt x="5" y="7163519"/>
                </a:moveTo>
                <a:cubicBezTo>
                  <a:pt x="118159" y="4794705"/>
                  <a:pt x="310880" y="1250972"/>
                  <a:pt x="354466" y="57078"/>
                </a:cubicBezTo>
                <a:cubicBezTo>
                  <a:pt x="357512" y="-26357"/>
                  <a:pt x="387520" y="5940"/>
                  <a:pt x="410296" y="7134"/>
                </a:cubicBezTo>
                <a:lnTo>
                  <a:pt x="1242894" y="50768"/>
                </a:lnTo>
                <a:cubicBezTo>
                  <a:pt x="1242896" y="50767"/>
                  <a:pt x="1242899" y="50766"/>
                  <a:pt x="1242901" y="50765"/>
                </a:cubicBezTo>
                <a:lnTo>
                  <a:pt x="5719942" y="314477"/>
                </a:lnTo>
                <a:lnTo>
                  <a:pt x="5729713" y="317414"/>
                </a:lnTo>
                <a:cubicBezTo>
                  <a:pt x="5723990" y="451403"/>
                  <a:pt x="5693320" y="977641"/>
                  <a:pt x="5685602" y="1118408"/>
                </a:cubicBezTo>
                <a:cubicBezTo>
                  <a:pt x="5685924" y="1144305"/>
                  <a:pt x="5686245" y="1170202"/>
                  <a:pt x="5686567" y="1196099"/>
                </a:cubicBezTo>
                <a:cubicBezTo>
                  <a:pt x="5685853" y="1231634"/>
                  <a:pt x="5680562" y="1345936"/>
                  <a:pt x="5680437" y="1380880"/>
                </a:cubicBezTo>
                <a:cubicBezTo>
                  <a:pt x="5680536" y="1443459"/>
                  <a:pt x="5687151" y="1530412"/>
                  <a:pt x="5687161" y="1571576"/>
                </a:cubicBezTo>
                <a:cubicBezTo>
                  <a:pt x="5686794" y="1584784"/>
                  <a:pt x="5680862" y="1614657"/>
                  <a:pt x="5680495" y="1627866"/>
                </a:cubicBezTo>
                <a:cubicBezTo>
                  <a:pt x="5674569" y="1690263"/>
                  <a:pt x="5670918" y="1705451"/>
                  <a:pt x="5664813" y="1743947"/>
                </a:cubicBezTo>
                <a:lnTo>
                  <a:pt x="5665821" y="1832929"/>
                </a:lnTo>
                <a:lnTo>
                  <a:pt x="5653228" y="1892539"/>
                </a:lnTo>
                <a:lnTo>
                  <a:pt x="5644927" y="1920016"/>
                </a:lnTo>
                <a:lnTo>
                  <a:pt x="5632778" y="2156974"/>
                </a:lnTo>
                <a:cubicBezTo>
                  <a:pt x="5631102" y="2201381"/>
                  <a:pt x="5635520" y="2162195"/>
                  <a:pt x="5634869" y="2186458"/>
                </a:cubicBezTo>
                <a:cubicBezTo>
                  <a:pt x="5621319" y="2218626"/>
                  <a:pt x="5646894" y="2262634"/>
                  <a:pt x="5628870" y="2302550"/>
                </a:cubicBezTo>
                <a:cubicBezTo>
                  <a:pt x="5624211" y="2317231"/>
                  <a:pt x="5621846" y="2362657"/>
                  <a:pt x="5628739" y="2371239"/>
                </a:cubicBezTo>
                <a:cubicBezTo>
                  <a:pt x="5629758" y="2380709"/>
                  <a:pt x="5632254" y="2391749"/>
                  <a:pt x="5639936" y="2396107"/>
                </a:cubicBezTo>
                <a:cubicBezTo>
                  <a:pt x="5618133" y="2750044"/>
                  <a:pt x="5568708" y="3560972"/>
                  <a:pt x="5515442" y="4429281"/>
                </a:cubicBezTo>
                <a:lnTo>
                  <a:pt x="5508368" y="4544493"/>
                </a:lnTo>
                <a:lnTo>
                  <a:pt x="5485186" y="4983082"/>
                </a:lnTo>
                <a:cubicBezTo>
                  <a:pt x="5428494" y="6052470"/>
                  <a:pt x="5377353" y="6997409"/>
                  <a:pt x="5351322" y="7444701"/>
                </a:cubicBezTo>
                <a:cubicBezTo>
                  <a:pt x="5350007" y="7467302"/>
                  <a:pt x="5330607" y="7484614"/>
                  <a:pt x="5307853" y="7483480"/>
                </a:cubicBezTo>
                <a:lnTo>
                  <a:pt x="4475249" y="7439846"/>
                </a:lnTo>
                <a:lnTo>
                  <a:pt x="4475247" y="7439846"/>
                </a:lnTo>
                <a:lnTo>
                  <a:pt x="57561" y="7179080"/>
                </a:lnTo>
                <a:cubicBezTo>
                  <a:pt x="50476" y="7171262"/>
                  <a:pt x="-556" y="7174849"/>
                  <a:pt x="5" y="716351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6BD3896-3F18-A710-1D2F-8AA93610258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51251">
            <a:off x="5295760" y="667751"/>
            <a:ext cx="5235397" cy="5233618"/>
          </a:xfrm>
          <a:prstGeom prst="rect">
            <a:avLst/>
          </a:prstGeom>
        </p:spPr>
      </p:pic>
      <p:sp>
        <p:nvSpPr>
          <p:cNvPr id="2" name="Title 1"/>
          <p:cNvSpPr>
            <a:spLocks noGrp="1"/>
          </p:cNvSpPr>
          <p:nvPr>
            <p:ph type="ctrTitle"/>
          </p:nvPr>
        </p:nvSpPr>
        <p:spPr>
          <a:xfrm>
            <a:off x="697160" y="844029"/>
            <a:ext cx="4486038" cy="3890353"/>
          </a:xfrm>
        </p:spPr>
        <p:txBody>
          <a:bodyPr>
            <a:noAutofit/>
          </a:bodyPr>
          <a:lstStyle/>
          <a:p>
            <a:pPr>
              <a:lnSpc>
                <a:spcPct val="110000"/>
              </a:lnSpc>
            </a:pPr>
            <a:r>
              <a:rPr lang="en-US" sz="3200" dirty="0"/>
              <a:t>AI and the Sporadic Librarian Coder: Adventures in Muddling Through and Excelling (Occasionally)</a:t>
            </a:r>
            <a:br>
              <a:rPr lang="en-US" sz="3200" dirty="0"/>
            </a:br>
            <a:endParaRPr lang="en-US" sz="3200" dirty="0"/>
          </a:p>
        </p:txBody>
      </p:sp>
      <p:sp>
        <p:nvSpPr>
          <p:cNvPr id="3" name="Subtitle 2"/>
          <p:cNvSpPr>
            <a:spLocks noGrp="1"/>
          </p:cNvSpPr>
          <p:nvPr>
            <p:ph type="subTitle" idx="1"/>
          </p:nvPr>
        </p:nvSpPr>
        <p:spPr>
          <a:xfrm>
            <a:off x="406927" y="5254821"/>
            <a:ext cx="3865527" cy="1069795"/>
          </a:xfrm>
        </p:spPr>
        <p:txBody>
          <a:bodyPr>
            <a:normAutofit/>
          </a:bodyPr>
          <a:lstStyle/>
          <a:p>
            <a:pPr>
              <a:lnSpc>
                <a:spcPct val="110000"/>
              </a:lnSpc>
            </a:pPr>
            <a:r>
              <a:rPr lang="en-US" sz="1800" dirty="0">
                <a:solidFill>
                  <a:srgbClr val="FFFFFF"/>
                </a:solidFill>
              </a:rPr>
              <a:t>Jeremy </a:t>
            </a:r>
            <a:r>
              <a:rPr lang="en-US" sz="1800" dirty="0" err="1">
                <a:solidFill>
                  <a:srgbClr val="FFFFFF"/>
                </a:solidFill>
              </a:rPr>
              <a:t>Darrington</a:t>
            </a:r>
            <a:endParaRPr lang="en-US" sz="1800" dirty="0">
              <a:solidFill>
                <a:srgbClr val="FFFFFF"/>
              </a:solidFill>
            </a:endParaRPr>
          </a:p>
          <a:p>
            <a:pPr>
              <a:lnSpc>
                <a:spcPct val="110000"/>
              </a:lnSpc>
            </a:pPr>
            <a:r>
              <a:rPr lang="en-US" sz="1800" dirty="0">
                <a:solidFill>
                  <a:srgbClr val="FFFFFF"/>
                </a:solidFill>
              </a:rPr>
              <a:t>Princeton University Library</a:t>
            </a:r>
          </a:p>
        </p:txBody>
      </p:sp>
      <p:sp>
        <p:nvSpPr>
          <p:cNvPr id="4" name="Date Placeholder 3"/>
          <p:cNvSpPr>
            <a:spLocks noGrp="1"/>
          </p:cNvSpPr>
          <p:nvPr>
            <p:ph type="dt" sz="half" idx="10"/>
          </p:nvPr>
        </p:nvSpPr>
        <p:spPr>
          <a:xfrm>
            <a:off x="6448097" y="6356350"/>
            <a:ext cx="4978423" cy="269878"/>
          </a:xfrm>
        </p:spPr>
        <p:txBody>
          <a:bodyPr>
            <a:normAutofit/>
          </a:bodyPr>
          <a:lstStyle/>
          <a:p>
            <a:pPr>
              <a:lnSpc>
                <a:spcPct val="90000"/>
              </a:lnSpc>
              <a:spcAft>
                <a:spcPts val="600"/>
              </a:spcAft>
            </a:pPr>
            <a:r>
              <a:rPr lang="en-US" sz="1200" dirty="0">
                <a:solidFill>
                  <a:srgbClr val="FFFFFF"/>
                </a:solidFill>
              </a:rPr>
              <a:t>IASSIST Conference, Halifax, Canada 30 May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Reflections</a:t>
            </a:r>
          </a:p>
        </p:txBody>
      </p:sp>
      <p:sp>
        <p:nvSpPr>
          <p:cNvPr id="3" name="Content Placeholder 2"/>
          <p:cNvSpPr>
            <a:spLocks noGrp="1"/>
          </p:cNvSpPr>
          <p:nvPr>
            <p:ph sz="half" idx="1"/>
          </p:nvPr>
        </p:nvSpPr>
        <p:spPr/>
        <p:txBody>
          <a:bodyPr/>
          <a:lstStyle/>
          <a:p>
            <a:pPr marL="0" indent="0">
              <a:spcBef>
                <a:spcPts val="4000"/>
              </a:spcBef>
              <a:buNone/>
            </a:pPr>
            <a:r>
              <a:rPr b="1" dirty="0"/>
              <a:t>Opportunities</a:t>
            </a:r>
          </a:p>
          <a:p>
            <a:pPr lvl="0"/>
            <a:r>
              <a:rPr lang="en-US" dirty="0"/>
              <a:t>fix some common pain points</a:t>
            </a:r>
            <a:endParaRPr dirty="0"/>
          </a:p>
          <a:p>
            <a:pPr lvl="0"/>
            <a:r>
              <a:rPr lang="en-US" dirty="0"/>
              <a:t>broadly applicable online</a:t>
            </a:r>
            <a:endParaRPr dirty="0"/>
          </a:p>
          <a:p>
            <a:pPr lvl="0"/>
            <a:r>
              <a:rPr dirty="0"/>
              <a:t>low stakes</a:t>
            </a:r>
          </a:p>
        </p:txBody>
      </p:sp>
      <p:sp>
        <p:nvSpPr>
          <p:cNvPr id="4" name="Content Placeholder 3"/>
          <p:cNvSpPr>
            <a:spLocks noGrp="1"/>
          </p:cNvSpPr>
          <p:nvPr>
            <p:ph sz="half" idx="2"/>
          </p:nvPr>
        </p:nvSpPr>
        <p:spPr/>
        <p:txBody>
          <a:bodyPr/>
          <a:lstStyle/>
          <a:p>
            <a:pPr marL="0" indent="0">
              <a:spcBef>
                <a:spcPts val="4000"/>
              </a:spcBef>
              <a:buNone/>
            </a:pPr>
            <a:r>
              <a:rPr b="1" dirty="0"/>
              <a:t>Challenges</a:t>
            </a:r>
          </a:p>
          <a:p>
            <a:pPr lvl="0"/>
            <a:r>
              <a:rPr lang="en-US" dirty="0"/>
              <a:t>need some understanding of HTML</a:t>
            </a:r>
            <a:endParaRPr dirty="0"/>
          </a:p>
          <a:p>
            <a:pPr lvl="0"/>
            <a:r>
              <a:rPr lang="en-US" dirty="0"/>
              <a:t>clear </a:t>
            </a:r>
            <a:r>
              <a:rPr dirty="0"/>
              <a:t>instructions matter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ormAutofit fontScale="90000"/>
          </a:bodyPr>
          <a:lstStyle/>
          <a:p>
            <a:r>
              <a:t>Building custom tools to handle my (very) local problems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Check holdings via ISBN</a:t>
            </a:r>
          </a:p>
        </p:txBody>
      </p:sp>
      <p:sp>
        <p:nvSpPr>
          <p:cNvPr id="3" name="Content Placeholder 2"/>
          <p:cNvSpPr>
            <a:spLocks noGrp="1"/>
          </p:cNvSpPr>
          <p:nvPr>
            <p:ph idx="1"/>
          </p:nvPr>
        </p:nvSpPr>
        <p:spPr/>
        <p:txBody>
          <a:bodyPr/>
          <a:lstStyle/>
          <a:p>
            <a:pPr lvl="0"/>
            <a:r>
              <a:rPr dirty="0"/>
              <a:t>the problem:</a:t>
            </a:r>
          </a:p>
          <a:p>
            <a:pPr lvl="1"/>
            <a:r>
              <a:rPr lang="en-US" dirty="0"/>
              <a:t>switched from PC to Mac and wanted to recreate a local tool that only works on PC</a:t>
            </a:r>
            <a:endParaRPr dirty="0"/>
          </a:p>
          <a:p>
            <a:pPr lvl="0"/>
            <a:r>
              <a:rPr dirty="0"/>
              <a:t>the solution:</a:t>
            </a:r>
          </a:p>
          <a:p>
            <a:pPr lvl="1"/>
            <a:r>
              <a:rPr dirty="0"/>
              <a:t>create my own </a:t>
            </a:r>
            <a:r>
              <a:rPr lang="en-US" dirty="0"/>
              <a:t>scaled-down </a:t>
            </a:r>
            <a:r>
              <a:rPr dirty="0"/>
              <a:t>version</a:t>
            </a:r>
            <a:r>
              <a:rPr lang="en-US" dirty="0"/>
              <a:t> using Copilot in an IDE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program to search ISBNs">
            <a:extLst>
              <a:ext uri="{FF2B5EF4-FFF2-40B4-BE49-F238E27FC236}">
                <a16:creationId xmlns:a16="http://schemas.microsoft.com/office/drawing/2014/main" id="{2CB288FE-4BFE-B79A-D835-8CA7D273BF9B}"/>
              </a:ext>
            </a:extLst>
          </p:cNvPr>
          <p:cNvPicPr>
            <a:picLocks noChangeAspect="1"/>
          </p:cNvPicPr>
          <p:nvPr/>
        </p:nvPicPr>
        <p:blipFill>
          <a:blip r:embed="rId3"/>
          <a:stretch>
            <a:fillRect/>
          </a:stretch>
        </p:blipFill>
        <p:spPr>
          <a:xfrm>
            <a:off x="1228737" y="0"/>
            <a:ext cx="9734526" cy="6858000"/>
          </a:xfrm>
          <a:prstGeom prst="rect">
            <a:avLst/>
          </a:prstGeom>
        </p:spPr>
      </p:pic>
    </p:spTree>
    <p:extLst>
      <p:ext uri="{BB962C8B-B14F-4D97-AF65-F5344CB8AC3E}">
        <p14:creationId xmlns:p14="http://schemas.microsoft.com/office/powerpoint/2010/main" val="3077294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taspell_Copilot_suggestions_IA.mov" descr="Video showing Copilot recommending code text from a comment">
            <a:hlinkClick r:id="" action="ppaction://media"/>
            <a:extLst>
              <a:ext uri="{FF2B5EF4-FFF2-40B4-BE49-F238E27FC236}">
                <a16:creationId xmlns:a16="http://schemas.microsoft.com/office/drawing/2014/main" id="{62D3EC4B-F31F-93F5-AF10-2434BE1DAD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93725"/>
            <a:ext cx="12192000" cy="5670550"/>
          </a:xfrm>
          <a:prstGeom prst="rect">
            <a:avLst/>
          </a:prstGeom>
        </p:spPr>
      </p:pic>
    </p:spTree>
    <p:extLst>
      <p:ext uri="{BB962C8B-B14F-4D97-AF65-F5344CB8AC3E}">
        <p14:creationId xmlns:p14="http://schemas.microsoft.com/office/powerpoint/2010/main" val="367427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Reflections</a:t>
            </a:r>
          </a:p>
        </p:txBody>
      </p:sp>
      <p:sp>
        <p:nvSpPr>
          <p:cNvPr id="3" name="Content Placeholder 2"/>
          <p:cNvSpPr>
            <a:spLocks noGrp="1"/>
          </p:cNvSpPr>
          <p:nvPr>
            <p:ph sz="half" idx="1"/>
          </p:nvPr>
        </p:nvSpPr>
        <p:spPr/>
        <p:txBody>
          <a:bodyPr>
            <a:normAutofit/>
          </a:bodyPr>
          <a:lstStyle/>
          <a:p>
            <a:pPr marL="0" indent="0">
              <a:spcBef>
                <a:spcPts val="4000"/>
              </a:spcBef>
              <a:buNone/>
            </a:pPr>
            <a:r>
              <a:rPr b="1" dirty="0"/>
              <a:t>Opportunities</a:t>
            </a:r>
          </a:p>
          <a:p>
            <a:r>
              <a:rPr lang="en-US" dirty="0"/>
              <a:t>simple tools can have high ROI</a:t>
            </a:r>
          </a:p>
          <a:p>
            <a:r>
              <a:rPr lang="en-US" dirty="0"/>
              <a:t>feels empowering</a:t>
            </a:r>
          </a:p>
        </p:txBody>
      </p:sp>
      <p:sp>
        <p:nvSpPr>
          <p:cNvPr id="4" name="Content Placeholder 3"/>
          <p:cNvSpPr>
            <a:spLocks noGrp="1"/>
          </p:cNvSpPr>
          <p:nvPr>
            <p:ph sz="half" idx="2"/>
          </p:nvPr>
        </p:nvSpPr>
        <p:spPr/>
        <p:txBody>
          <a:bodyPr>
            <a:normAutofit/>
          </a:bodyPr>
          <a:lstStyle/>
          <a:p>
            <a:pPr marL="0" indent="0">
              <a:spcBef>
                <a:spcPts val="4000"/>
              </a:spcBef>
              <a:buNone/>
            </a:pPr>
            <a:r>
              <a:rPr b="1" dirty="0"/>
              <a:t>Challenges</a:t>
            </a:r>
          </a:p>
          <a:p>
            <a:pPr lvl="0"/>
            <a:r>
              <a:rPr lang="en-US" dirty="0"/>
              <a:t>code can be brittle</a:t>
            </a:r>
            <a:endParaRPr dirty="0"/>
          </a:p>
          <a:p>
            <a:pPr lvl="0"/>
            <a:r>
              <a:rPr lang="en-US" dirty="0"/>
              <a:t>moral hazard?</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ormAutofit fontScale="90000"/>
          </a:bodyPr>
          <a:lstStyle/>
          <a:p>
            <a:r>
              <a:rPr dirty="0"/>
              <a:t>Collecting data / parsing datasets for patrons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Transforming Estonian election data</a:t>
            </a:r>
          </a:p>
        </p:txBody>
      </p:sp>
      <p:sp>
        <p:nvSpPr>
          <p:cNvPr id="3" name="Content Placeholder 2"/>
          <p:cNvSpPr>
            <a:spLocks noGrp="1"/>
          </p:cNvSpPr>
          <p:nvPr>
            <p:ph idx="1"/>
          </p:nvPr>
        </p:nvSpPr>
        <p:spPr/>
        <p:txBody>
          <a:bodyPr/>
          <a:lstStyle/>
          <a:p>
            <a:pPr lvl="0"/>
            <a:r>
              <a:rPr dirty="0"/>
              <a:t>the problem:</a:t>
            </a:r>
            <a:endParaRPr lang="en-US" dirty="0"/>
          </a:p>
          <a:p>
            <a:pPr lvl="1"/>
            <a:r>
              <a:rPr lang="en-US" dirty="0"/>
              <a:t>extract election results from XML files for a senior thesis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tonian election data in XML">
            <a:extLst>
              <a:ext uri="{FF2B5EF4-FFF2-40B4-BE49-F238E27FC236}">
                <a16:creationId xmlns:a16="http://schemas.microsoft.com/office/drawing/2014/main" id="{A7206A89-FF46-776C-A9E6-E54D8F1C8335}"/>
              </a:ext>
            </a:extLst>
          </p:cNvPr>
          <p:cNvPicPr>
            <a:picLocks noChangeAspect="1"/>
          </p:cNvPicPr>
          <p:nvPr/>
        </p:nvPicPr>
        <p:blipFill>
          <a:blip r:embed="rId3"/>
          <a:stretch>
            <a:fillRect/>
          </a:stretch>
        </p:blipFill>
        <p:spPr>
          <a:xfrm>
            <a:off x="2687807" y="0"/>
            <a:ext cx="6816386" cy="6858000"/>
          </a:xfrm>
          <a:prstGeom prst="rect">
            <a:avLst/>
          </a:prstGeom>
        </p:spPr>
      </p:pic>
    </p:spTree>
    <p:extLst>
      <p:ext uri="{BB962C8B-B14F-4D97-AF65-F5344CB8AC3E}">
        <p14:creationId xmlns:p14="http://schemas.microsoft.com/office/powerpoint/2010/main" val="1921166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Transforming Estonian election data</a:t>
            </a:r>
          </a:p>
        </p:txBody>
      </p:sp>
      <p:sp>
        <p:nvSpPr>
          <p:cNvPr id="3" name="Content Placeholder 2"/>
          <p:cNvSpPr>
            <a:spLocks noGrp="1"/>
          </p:cNvSpPr>
          <p:nvPr>
            <p:ph idx="1"/>
          </p:nvPr>
        </p:nvSpPr>
        <p:spPr/>
        <p:txBody>
          <a:bodyPr/>
          <a:lstStyle/>
          <a:p>
            <a:pPr lvl="0"/>
            <a:r>
              <a:rPr dirty="0"/>
              <a:t>the problem:</a:t>
            </a:r>
          </a:p>
          <a:p>
            <a:pPr lvl="1"/>
            <a:r>
              <a:rPr dirty="0"/>
              <a:t>a student working on a thesis needed election data </a:t>
            </a:r>
            <a:r>
              <a:rPr lang="en-US" dirty="0"/>
              <a:t>by county </a:t>
            </a:r>
            <a:r>
              <a:rPr dirty="0"/>
              <a:t>from Estonia. It openly available but the results were in XML and she didn’t know how to extract</a:t>
            </a:r>
          </a:p>
          <a:p>
            <a:pPr lvl="0"/>
            <a:r>
              <a:rPr dirty="0"/>
              <a:t>the solution:</a:t>
            </a:r>
          </a:p>
          <a:p>
            <a:pPr lvl="1"/>
            <a:r>
              <a:rPr dirty="0"/>
              <a:t>write a script to parse the file and extract the relevant data elements into a </a:t>
            </a:r>
            <a:r>
              <a:rPr dirty="0" err="1"/>
              <a:t>dataframe</a:t>
            </a:r>
            <a:endParaRPr dirty="0"/>
          </a:p>
        </p:txBody>
      </p:sp>
    </p:spTree>
    <p:extLst>
      <p:ext uri="{BB962C8B-B14F-4D97-AF65-F5344CB8AC3E}">
        <p14:creationId xmlns:p14="http://schemas.microsoft.com/office/powerpoint/2010/main" val="1057788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ronman_yeah_fly">
            <a:hlinkClick r:id="" action="ppaction://media"/>
            <a:extLst>
              <a:ext uri="{FF2B5EF4-FFF2-40B4-BE49-F238E27FC236}">
                <a16:creationId xmlns:a16="http://schemas.microsoft.com/office/drawing/2014/main" id="{57CC4731-8EB5-72F6-F22A-2A7726F02D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0106"/>
            <a:ext cx="12192000" cy="5157788"/>
          </a:xfrm>
          <a:prstGeom prst="rect">
            <a:avLst/>
          </a:prstGeom>
        </p:spPr>
      </p:pic>
    </p:spTree>
    <p:extLst>
      <p:ext uri="{BB962C8B-B14F-4D97-AF65-F5344CB8AC3E}">
        <p14:creationId xmlns:p14="http://schemas.microsoft.com/office/powerpoint/2010/main" val="243724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tGPT generated code to parse the election file">
            <a:extLst>
              <a:ext uri="{FF2B5EF4-FFF2-40B4-BE49-F238E27FC236}">
                <a16:creationId xmlns:a16="http://schemas.microsoft.com/office/drawing/2014/main" id="{88DC2102-0A38-945B-DD48-C2E2C828BAA5}"/>
              </a:ext>
            </a:extLst>
          </p:cNvPr>
          <p:cNvPicPr>
            <a:picLocks noChangeAspect="1"/>
          </p:cNvPicPr>
          <p:nvPr/>
        </p:nvPicPr>
        <p:blipFill>
          <a:blip r:embed="rId3"/>
          <a:stretch>
            <a:fillRect/>
          </a:stretch>
        </p:blipFill>
        <p:spPr>
          <a:xfrm>
            <a:off x="2429745" y="0"/>
            <a:ext cx="7332509" cy="6858000"/>
          </a:xfrm>
          <a:prstGeom prst="rect">
            <a:avLst/>
          </a:prstGeom>
        </p:spPr>
      </p:pic>
    </p:spTree>
    <p:extLst>
      <p:ext uri="{BB962C8B-B14F-4D97-AF65-F5344CB8AC3E}">
        <p14:creationId xmlns:p14="http://schemas.microsoft.com/office/powerpoint/2010/main" val="4050488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descr="ChatGPT giving bad code and reasoning">
            <a:extLst>
              <a:ext uri="{FF2B5EF4-FFF2-40B4-BE49-F238E27FC236}">
                <a16:creationId xmlns:a16="http://schemas.microsoft.com/office/drawing/2014/main" id="{DA71CA61-8F32-4471-BE92-619195B0D44F}"/>
              </a:ext>
            </a:extLst>
          </p:cNvPr>
          <p:cNvGrpSpPr/>
          <p:nvPr/>
        </p:nvGrpSpPr>
        <p:grpSpPr>
          <a:xfrm>
            <a:off x="1441341" y="232475"/>
            <a:ext cx="9252489" cy="6230318"/>
            <a:chOff x="451068" y="407882"/>
            <a:chExt cx="7772400" cy="5133433"/>
          </a:xfrm>
        </p:grpSpPr>
        <p:pic>
          <p:nvPicPr>
            <p:cNvPr id="3" name="Picture 2" descr="A screenshot of a computer&#10;&#10;Description automatically generated">
              <a:extLst>
                <a:ext uri="{FF2B5EF4-FFF2-40B4-BE49-F238E27FC236}">
                  <a16:creationId xmlns:a16="http://schemas.microsoft.com/office/drawing/2014/main" id="{AA34ED1A-4484-A54A-E9E6-42CBC5669067}"/>
                </a:ext>
              </a:extLst>
            </p:cNvPr>
            <p:cNvPicPr>
              <a:picLocks noChangeAspect="1"/>
            </p:cNvPicPr>
            <p:nvPr/>
          </p:nvPicPr>
          <p:blipFill>
            <a:blip r:embed="rId3"/>
            <a:stretch>
              <a:fillRect/>
            </a:stretch>
          </p:blipFill>
          <p:spPr>
            <a:xfrm>
              <a:off x="451068" y="407882"/>
              <a:ext cx="7772400" cy="3199715"/>
            </a:xfrm>
            <a:prstGeom prst="rect">
              <a:avLst/>
            </a:prstGeom>
          </p:spPr>
        </p:pic>
        <p:pic>
          <p:nvPicPr>
            <p:cNvPr id="5" name="Picture 4" descr="A screenshot of a computer code&#10;&#10;Description automatically generated">
              <a:extLst>
                <a:ext uri="{FF2B5EF4-FFF2-40B4-BE49-F238E27FC236}">
                  <a16:creationId xmlns:a16="http://schemas.microsoft.com/office/drawing/2014/main" id="{D817A443-2178-18B4-85E2-984960F937BE}"/>
                </a:ext>
              </a:extLst>
            </p:cNvPr>
            <p:cNvPicPr>
              <a:picLocks noChangeAspect="1"/>
            </p:cNvPicPr>
            <p:nvPr/>
          </p:nvPicPr>
          <p:blipFill>
            <a:blip r:embed="rId4"/>
            <a:stretch>
              <a:fillRect/>
            </a:stretch>
          </p:blipFill>
          <p:spPr>
            <a:xfrm>
              <a:off x="451068" y="3403379"/>
              <a:ext cx="7772400" cy="2137936"/>
            </a:xfrm>
            <a:prstGeom prst="rect">
              <a:avLst/>
            </a:prstGeom>
          </p:spPr>
        </p:pic>
        <p:sp>
          <p:nvSpPr>
            <p:cNvPr id="17" name="Rectangle 16">
              <a:extLst>
                <a:ext uri="{FF2B5EF4-FFF2-40B4-BE49-F238E27FC236}">
                  <a16:creationId xmlns:a16="http://schemas.microsoft.com/office/drawing/2014/main" id="{A84212CE-96EB-F601-08D8-C77982D1F5B5}"/>
                </a:ext>
              </a:extLst>
            </p:cNvPr>
            <p:cNvSpPr/>
            <p:nvPr/>
          </p:nvSpPr>
          <p:spPr>
            <a:xfrm>
              <a:off x="2065284" y="4753303"/>
              <a:ext cx="3886422" cy="3074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098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4C0A296-B1CC-D68C-00AD-ECD80182265D}"/>
              </a:ext>
            </a:extLst>
          </p:cNvPr>
          <p:cNvGrpSpPr/>
          <p:nvPr/>
        </p:nvGrpSpPr>
        <p:grpSpPr>
          <a:xfrm>
            <a:off x="1307023" y="1220662"/>
            <a:ext cx="9577953" cy="4416675"/>
            <a:chOff x="1307023" y="1220662"/>
            <a:chExt cx="9577953" cy="4416675"/>
          </a:xfrm>
        </p:grpSpPr>
        <p:grpSp>
          <p:nvGrpSpPr>
            <p:cNvPr id="4" name="Group 3" descr="ChatGPT giving bad code and reasoning">
              <a:extLst>
                <a:ext uri="{FF2B5EF4-FFF2-40B4-BE49-F238E27FC236}">
                  <a16:creationId xmlns:a16="http://schemas.microsoft.com/office/drawing/2014/main" id="{819C7942-A107-E5EE-CD10-4FC2C9C8F401}"/>
                </a:ext>
              </a:extLst>
            </p:cNvPr>
            <p:cNvGrpSpPr/>
            <p:nvPr/>
          </p:nvGrpSpPr>
          <p:grpSpPr>
            <a:xfrm>
              <a:off x="1307023" y="1220662"/>
              <a:ext cx="9577953" cy="4416675"/>
              <a:chOff x="2209800" y="1829142"/>
              <a:chExt cx="7772400" cy="3199715"/>
            </a:xfrm>
          </p:grpSpPr>
          <p:pic>
            <p:nvPicPr>
              <p:cNvPr id="7" name="Picture 6" descr="A screenshot of a chat&#10;&#10;Description automatically generated">
                <a:extLst>
                  <a:ext uri="{FF2B5EF4-FFF2-40B4-BE49-F238E27FC236}">
                    <a16:creationId xmlns:a16="http://schemas.microsoft.com/office/drawing/2014/main" id="{2844F4C9-A910-A656-CFFE-A6FB5A2A1657}"/>
                  </a:ext>
                </a:extLst>
              </p:cNvPr>
              <p:cNvPicPr>
                <a:picLocks noChangeAspect="1"/>
              </p:cNvPicPr>
              <p:nvPr/>
            </p:nvPicPr>
            <p:blipFill>
              <a:blip r:embed="rId3"/>
              <a:stretch>
                <a:fillRect/>
              </a:stretch>
            </p:blipFill>
            <p:spPr>
              <a:xfrm>
                <a:off x="2209800" y="1829142"/>
                <a:ext cx="7772400" cy="3199715"/>
              </a:xfrm>
              <a:prstGeom prst="rect">
                <a:avLst/>
              </a:prstGeom>
            </p:spPr>
          </p:pic>
          <p:sp>
            <p:nvSpPr>
              <p:cNvPr id="2" name="Rectangle 1">
                <a:extLst>
                  <a:ext uri="{FF2B5EF4-FFF2-40B4-BE49-F238E27FC236}">
                    <a16:creationId xmlns:a16="http://schemas.microsoft.com/office/drawing/2014/main" id="{6B3AF961-83F0-F337-ADE5-C3446BD37DC5}"/>
                  </a:ext>
                </a:extLst>
              </p:cNvPr>
              <p:cNvSpPr/>
              <p:nvPr/>
            </p:nvSpPr>
            <p:spPr>
              <a:xfrm>
                <a:off x="3342290" y="4666591"/>
                <a:ext cx="2380593" cy="299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 name="Straight Connector 4">
              <a:extLst>
                <a:ext uri="{FF2B5EF4-FFF2-40B4-BE49-F238E27FC236}">
                  <a16:creationId xmlns:a16="http://schemas.microsoft.com/office/drawing/2014/main" id="{B532DCA6-E6DD-3CCF-B1A6-7DC4901968A4}"/>
                </a:ext>
              </a:extLst>
            </p:cNvPr>
            <p:cNvCxnSpPr/>
            <p:nvPr/>
          </p:nvCxnSpPr>
          <p:spPr>
            <a:xfrm>
              <a:off x="1580827" y="3115159"/>
              <a:ext cx="47424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0220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hatGPT giving bad code and reasoning">
            <a:extLst>
              <a:ext uri="{FF2B5EF4-FFF2-40B4-BE49-F238E27FC236}">
                <a16:creationId xmlns:a16="http://schemas.microsoft.com/office/drawing/2014/main" id="{EE566AEE-9980-ABE6-D144-F4472B7318FB}"/>
              </a:ext>
            </a:extLst>
          </p:cNvPr>
          <p:cNvGrpSpPr/>
          <p:nvPr/>
        </p:nvGrpSpPr>
        <p:grpSpPr>
          <a:xfrm>
            <a:off x="2209800" y="1369961"/>
            <a:ext cx="7772400" cy="4118077"/>
            <a:chOff x="3211788" y="1853635"/>
            <a:chExt cx="7772400" cy="4118077"/>
          </a:xfrm>
        </p:grpSpPr>
        <p:grpSp>
          <p:nvGrpSpPr>
            <p:cNvPr id="13" name="Group 12">
              <a:extLst>
                <a:ext uri="{FF2B5EF4-FFF2-40B4-BE49-F238E27FC236}">
                  <a16:creationId xmlns:a16="http://schemas.microsoft.com/office/drawing/2014/main" id="{B658E7E9-B4FA-E1E8-27D1-BBC5F4F3B103}"/>
                </a:ext>
              </a:extLst>
            </p:cNvPr>
            <p:cNvGrpSpPr/>
            <p:nvPr/>
          </p:nvGrpSpPr>
          <p:grpSpPr>
            <a:xfrm>
              <a:off x="3211788" y="1853635"/>
              <a:ext cx="7772400" cy="4118077"/>
              <a:chOff x="3211788" y="1853635"/>
              <a:chExt cx="7772400" cy="4118077"/>
            </a:xfrm>
          </p:grpSpPr>
          <p:pic>
            <p:nvPicPr>
              <p:cNvPr id="9" name="Picture 8" descr="A screenshot of a computer program&#10;&#10;Description automatically generated">
                <a:extLst>
                  <a:ext uri="{FF2B5EF4-FFF2-40B4-BE49-F238E27FC236}">
                    <a16:creationId xmlns:a16="http://schemas.microsoft.com/office/drawing/2014/main" id="{EF809238-3E5F-C8BC-B3B8-9774CD9EEBB9}"/>
                  </a:ext>
                </a:extLst>
              </p:cNvPr>
              <p:cNvPicPr>
                <a:picLocks noChangeAspect="1"/>
              </p:cNvPicPr>
              <p:nvPr/>
            </p:nvPicPr>
            <p:blipFill>
              <a:blip r:embed="rId3"/>
              <a:stretch>
                <a:fillRect/>
              </a:stretch>
            </p:blipFill>
            <p:spPr>
              <a:xfrm>
                <a:off x="3211788" y="1853635"/>
                <a:ext cx="7772400" cy="2616235"/>
              </a:xfrm>
              <a:prstGeom prst="rect">
                <a:avLst/>
              </a:prstGeom>
            </p:spPr>
          </p:pic>
          <p:pic>
            <p:nvPicPr>
              <p:cNvPr id="12" name="Picture 11" descr="A close-up of a white background&#10;&#10;Description automatically generated">
                <a:extLst>
                  <a:ext uri="{FF2B5EF4-FFF2-40B4-BE49-F238E27FC236}">
                    <a16:creationId xmlns:a16="http://schemas.microsoft.com/office/drawing/2014/main" id="{80557F71-7A5C-8112-80CA-F8B307AB698D}"/>
                  </a:ext>
                </a:extLst>
              </p:cNvPr>
              <p:cNvPicPr>
                <a:picLocks noChangeAspect="1"/>
              </p:cNvPicPr>
              <p:nvPr/>
            </p:nvPicPr>
            <p:blipFill>
              <a:blip r:embed="rId4"/>
              <a:stretch>
                <a:fillRect/>
              </a:stretch>
            </p:blipFill>
            <p:spPr>
              <a:xfrm>
                <a:off x="3211788" y="4391956"/>
                <a:ext cx="7772400" cy="1579756"/>
              </a:xfrm>
              <a:prstGeom prst="rect">
                <a:avLst/>
              </a:prstGeom>
            </p:spPr>
          </p:pic>
        </p:grpSp>
        <p:sp>
          <p:nvSpPr>
            <p:cNvPr id="15" name="Rectangle 14">
              <a:extLst>
                <a:ext uri="{FF2B5EF4-FFF2-40B4-BE49-F238E27FC236}">
                  <a16:creationId xmlns:a16="http://schemas.microsoft.com/office/drawing/2014/main" id="{4BB76EAC-B457-2E6E-AF43-CDE6975A9FFF}"/>
                </a:ext>
              </a:extLst>
            </p:cNvPr>
            <p:cNvSpPr/>
            <p:nvPr/>
          </p:nvSpPr>
          <p:spPr>
            <a:xfrm>
              <a:off x="5139559" y="4619297"/>
              <a:ext cx="1447144" cy="2680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794AFE-EA32-9008-1C7E-4E3653E524AE}"/>
                </a:ext>
              </a:extLst>
            </p:cNvPr>
            <p:cNvSpPr/>
            <p:nvPr/>
          </p:nvSpPr>
          <p:spPr>
            <a:xfrm>
              <a:off x="4808483" y="4887310"/>
              <a:ext cx="653503" cy="3468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836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Reflections</a:t>
            </a:r>
          </a:p>
        </p:txBody>
      </p:sp>
      <p:sp>
        <p:nvSpPr>
          <p:cNvPr id="3" name="Content Placeholder 2"/>
          <p:cNvSpPr>
            <a:spLocks noGrp="1"/>
          </p:cNvSpPr>
          <p:nvPr>
            <p:ph idx="1"/>
          </p:nvPr>
        </p:nvSpPr>
        <p:spPr>
          <a:xfrm>
            <a:off x="723255" y="2318032"/>
            <a:ext cx="5832529" cy="4006568"/>
          </a:xfrm>
        </p:spPr>
        <p:txBody>
          <a:bodyPr/>
          <a:lstStyle/>
          <a:p>
            <a:pPr marL="0" indent="0">
              <a:spcBef>
                <a:spcPts val="4000"/>
              </a:spcBef>
              <a:buNone/>
            </a:pPr>
            <a:r>
              <a:rPr b="1" dirty="0"/>
              <a:t>Opportunities</a:t>
            </a:r>
          </a:p>
          <a:p>
            <a:pPr lvl="0"/>
            <a:r>
              <a:rPr dirty="0"/>
              <a:t>e</a:t>
            </a:r>
            <a:r>
              <a:rPr lang="en-US" dirty="0"/>
              <a:t>nhance</a:t>
            </a:r>
            <a:r>
              <a:rPr dirty="0"/>
              <a:t> collections or enable research</a:t>
            </a:r>
          </a:p>
          <a:p>
            <a:pPr lvl="0"/>
            <a:r>
              <a:rPr dirty="0"/>
              <a:t>improve existing code to be more robust</a:t>
            </a:r>
          </a:p>
          <a:p>
            <a:pPr lvl="0"/>
            <a:r>
              <a:rPr lang="en-US" dirty="0"/>
              <a:t>quickly extend </a:t>
            </a:r>
            <a:r>
              <a:rPr dirty="0"/>
              <a:t>existing code</a:t>
            </a:r>
            <a:endParaRPr lang="en-US" dirty="0"/>
          </a:p>
          <a:p>
            <a:r>
              <a:rPr lang="en-US" dirty="0"/>
              <a:t>learn through repeated practical applications</a:t>
            </a:r>
          </a:p>
        </p:txBody>
      </p:sp>
      <p:sp>
        <p:nvSpPr>
          <p:cNvPr id="4" name="Content Placeholder 2">
            <a:extLst>
              <a:ext uri="{FF2B5EF4-FFF2-40B4-BE49-F238E27FC236}">
                <a16:creationId xmlns:a16="http://schemas.microsoft.com/office/drawing/2014/main" id="{61B6F99A-646F-FDC1-DC23-8244E33ABF7F}"/>
              </a:ext>
            </a:extLst>
          </p:cNvPr>
          <p:cNvSpPr txBox="1">
            <a:spLocks/>
          </p:cNvSpPr>
          <p:nvPr/>
        </p:nvSpPr>
        <p:spPr>
          <a:xfrm>
            <a:off x="6726270" y="2318032"/>
            <a:ext cx="4742475" cy="400656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800" kern="1200" baseline="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400" kern="1200" baseline="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0"/>
              </a:spcBef>
              <a:buFont typeface="Arial" panose="020B0604020202020204" pitchFamily="34" charset="0"/>
              <a:buNone/>
            </a:pPr>
            <a:r>
              <a:rPr lang="en-US" b="1" dirty="0"/>
              <a:t>Challenges</a:t>
            </a:r>
          </a:p>
          <a:p>
            <a:r>
              <a:rPr lang="en-US" dirty="0"/>
              <a:t>subject knowledge still needed</a:t>
            </a:r>
          </a:p>
          <a:p>
            <a:r>
              <a:rPr lang="en-US" dirty="0"/>
              <a:t>repetitive or aggressive code suggestions</a:t>
            </a:r>
          </a:p>
          <a:p>
            <a:r>
              <a:rPr lang="en-US" dirty="0"/>
              <a:t>"trust, but verify”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p>
            <a:r>
              <a:t>Tackling a bigger project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Congressional hearings</a:t>
            </a:r>
          </a:p>
        </p:txBody>
      </p:sp>
      <p:sp>
        <p:nvSpPr>
          <p:cNvPr id="3" name="Content Placeholder 2"/>
          <p:cNvSpPr>
            <a:spLocks noGrp="1"/>
          </p:cNvSpPr>
          <p:nvPr>
            <p:ph idx="1"/>
          </p:nvPr>
        </p:nvSpPr>
        <p:spPr/>
        <p:txBody>
          <a:bodyPr/>
          <a:lstStyle/>
          <a:p>
            <a:pPr lvl="0"/>
            <a:r>
              <a:rPr dirty="0"/>
              <a:t>the problem:</a:t>
            </a:r>
          </a:p>
          <a:p>
            <a:pPr lvl="1"/>
            <a:r>
              <a:rPr lang="en-US" dirty="0"/>
              <a:t>organize and enhance a very large text corpus I purchased</a:t>
            </a:r>
            <a:endParaRPr dirty="0"/>
          </a:p>
          <a:p>
            <a:pPr lvl="0"/>
            <a:r>
              <a:rPr dirty="0"/>
              <a:t>the solution:</a:t>
            </a:r>
          </a:p>
          <a:p>
            <a:pPr lvl="1"/>
            <a:r>
              <a:rPr lang="en-US" dirty="0"/>
              <a:t>scripts </a:t>
            </a:r>
            <a:r>
              <a:rPr dirty="0"/>
              <a:t>to </a:t>
            </a:r>
            <a:r>
              <a:rPr lang="en-US" dirty="0"/>
              <a:t>parse </a:t>
            </a:r>
            <a:r>
              <a:rPr dirty="0"/>
              <a:t>and organize the files and then to </a:t>
            </a:r>
            <a:r>
              <a:rPr lang="en-US" dirty="0"/>
              <a:t>extract </a:t>
            </a:r>
            <a:r>
              <a:rPr dirty="0"/>
              <a:t>complex metadata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files and folders after organizing">
            <a:extLst>
              <a:ext uri="{FF2B5EF4-FFF2-40B4-BE49-F238E27FC236}">
                <a16:creationId xmlns:a16="http://schemas.microsoft.com/office/drawing/2014/main" id="{2211DF16-6296-6E24-57C4-DD0F1DF74732}"/>
              </a:ext>
            </a:extLst>
          </p:cNvPr>
          <p:cNvPicPr>
            <a:picLocks noChangeAspect="1"/>
          </p:cNvPicPr>
          <p:nvPr/>
        </p:nvPicPr>
        <p:blipFill>
          <a:blip r:embed="rId3"/>
          <a:stretch>
            <a:fillRect/>
          </a:stretch>
        </p:blipFill>
        <p:spPr>
          <a:xfrm>
            <a:off x="1704812" y="843455"/>
            <a:ext cx="8782376" cy="5171090"/>
          </a:xfrm>
          <a:prstGeom prst="rect">
            <a:avLst/>
          </a:prstGeom>
        </p:spPr>
      </p:pic>
    </p:spTree>
    <p:extLst>
      <p:ext uri="{BB962C8B-B14F-4D97-AF65-F5344CB8AC3E}">
        <p14:creationId xmlns:p14="http://schemas.microsoft.com/office/powerpoint/2010/main" val="3384965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rings XML file">
            <a:extLst>
              <a:ext uri="{FF2B5EF4-FFF2-40B4-BE49-F238E27FC236}">
                <a16:creationId xmlns:a16="http://schemas.microsoft.com/office/drawing/2014/main" id="{9ACC31DE-BB68-073A-E0A6-EA65AB288F26}"/>
              </a:ext>
            </a:extLst>
          </p:cNvPr>
          <p:cNvPicPr>
            <a:picLocks noChangeAspect="1"/>
          </p:cNvPicPr>
          <p:nvPr/>
        </p:nvPicPr>
        <p:blipFill>
          <a:blip r:embed="rId3"/>
          <a:stretch>
            <a:fillRect/>
          </a:stretch>
        </p:blipFill>
        <p:spPr>
          <a:xfrm>
            <a:off x="1484296" y="670034"/>
            <a:ext cx="9729785" cy="5517931"/>
          </a:xfrm>
          <a:prstGeom prst="rect">
            <a:avLst/>
          </a:prstGeom>
        </p:spPr>
      </p:pic>
    </p:spTree>
    <p:extLst>
      <p:ext uri="{BB962C8B-B14F-4D97-AF65-F5344CB8AC3E}">
        <p14:creationId xmlns:p14="http://schemas.microsoft.com/office/powerpoint/2010/main" val="1501076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0B108B-2277-E55C-9E63-C54234F50C4B}"/>
              </a:ext>
            </a:extLst>
          </p:cNvPr>
          <p:cNvPicPr>
            <a:picLocks noChangeAspect="1"/>
          </p:cNvPicPr>
          <p:nvPr/>
        </p:nvPicPr>
        <p:blipFill>
          <a:blip r:embed="rId3"/>
          <a:stretch>
            <a:fillRect/>
          </a:stretch>
        </p:blipFill>
        <p:spPr>
          <a:xfrm>
            <a:off x="467710" y="750443"/>
            <a:ext cx="11256579" cy="5357113"/>
          </a:xfrm>
          <a:prstGeom prst="rect">
            <a:avLst/>
          </a:prstGeom>
        </p:spPr>
      </p:pic>
    </p:spTree>
    <p:extLst>
      <p:ext uri="{BB962C8B-B14F-4D97-AF65-F5344CB8AC3E}">
        <p14:creationId xmlns:p14="http://schemas.microsoft.com/office/powerpoint/2010/main" val="2647647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E093B-28B3-82B2-3B2D-19928E3493DD}"/>
              </a:ext>
            </a:extLst>
          </p:cNvPr>
          <p:cNvPicPr>
            <a:picLocks noChangeAspect="1"/>
          </p:cNvPicPr>
          <p:nvPr/>
        </p:nvPicPr>
        <p:blipFill>
          <a:blip r:embed="rId3"/>
          <a:stretch>
            <a:fillRect/>
          </a:stretch>
        </p:blipFill>
        <p:spPr>
          <a:xfrm>
            <a:off x="1358462" y="768322"/>
            <a:ext cx="9475076" cy="5321355"/>
          </a:xfrm>
          <a:prstGeom prst="rect">
            <a:avLst/>
          </a:prstGeom>
        </p:spPr>
      </p:pic>
    </p:spTree>
    <p:extLst>
      <p:ext uri="{BB962C8B-B14F-4D97-AF65-F5344CB8AC3E}">
        <p14:creationId xmlns:p14="http://schemas.microsoft.com/office/powerpoint/2010/main" val="1131334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 from a Jupyter notebook showing hearings grouped by 5 year chunks">
            <a:extLst>
              <a:ext uri="{FF2B5EF4-FFF2-40B4-BE49-F238E27FC236}">
                <a16:creationId xmlns:a16="http://schemas.microsoft.com/office/drawing/2014/main" id="{7695D979-7ACE-AF25-A832-820052FAAB9A}"/>
              </a:ext>
            </a:extLst>
          </p:cNvPr>
          <p:cNvPicPr>
            <a:picLocks noChangeAspect="1"/>
          </p:cNvPicPr>
          <p:nvPr/>
        </p:nvPicPr>
        <p:blipFill>
          <a:blip r:embed="rId3"/>
          <a:stretch>
            <a:fillRect/>
          </a:stretch>
        </p:blipFill>
        <p:spPr>
          <a:xfrm>
            <a:off x="1533375" y="191008"/>
            <a:ext cx="9125249" cy="6475984"/>
          </a:xfrm>
          <a:prstGeom prst="rect">
            <a:avLst/>
          </a:prstGeom>
        </p:spPr>
      </p:pic>
    </p:spTree>
    <p:extLst>
      <p:ext uri="{BB962C8B-B14F-4D97-AF65-F5344CB8AC3E}">
        <p14:creationId xmlns:p14="http://schemas.microsoft.com/office/powerpoint/2010/main" val="2778161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Reflections</a:t>
            </a:r>
          </a:p>
        </p:txBody>
      </p:sp>
      <p:sp>
        <p:nvSpPr>
          <p:cNvPr id="3" name="Content Placeholder 2"/>
          <p:cNvSpPr>
            <a:spLocks noGrp="1"/>
          </p:cNvSpPr>
          <p:nvPr>
            <p:ph sz="half" idx="1"/>
          </p:nvPr>
        </p:nvSpPr>
        <p:spPr/>
        <p:txBody>
          <a:bodyPr/>
          <a:lstStyle/>
          <a:p>
            <a:pPr marL="0" indent="0">
              <a:spcBef>
                <a:spcPts val="4000"/>
              </a:spcBef>
              <a:buNone/>
            </a:pPr>
            <a:r>
              <a:rPr b="1" dirty="0"/>
              <a:t>Opportunities</a:t>
            </a:r>
          </a:p>
          <a:p>
            <a:pPr lvl="0"/>
            <a:r>
              <a:rPr lang="en-US" dirty="0"/>
              <a:t>go beyond just providing collections</a:t>
            </a:r>
            <a:endParaRPr dirty="0"/>
          </a:p>
          <a:p>
            <a:pPr lvl="0"/>
            <a:r>
              <a:rPr dirty="0"/>
              <a:t>extended project</a:t>
            </a:r>
            <a:r>
              <a:rPr lang="en-US" dirty="0"/>
              <a:t>s are great for learning</a:t>
            </a:r>
            <a:endParaRPr dirty="0"/>
          </a:p>
        </p:txBody>
      </p:sp>
      <p:sp>
        <p:nvSpPr>
          <p:cNvPr id="4" name="Content Placeholder 3"/>
          <p:cNvSpPr>
            <a:spLocks noGrp="1"/>
          </p:cNvSpPr>
          <p:nvPr>
            <p:ph sz="half" idx="2"/>
          </p:nvPr>
        </p:nvSpPr>
        <p:spPr>
          <a:xfrm>
            <a:off x="6269880" y="2168278"/>
            <a:ext cx="5167869" cy="4156322"/>
          </a:xfrm>
        </p:spPr>
        <p:txBody>
          <a:bodyPr/>
          <a:lstStyle/>
          <a:p>
            <a:pPr marL="0" indent="0">
              <a:spcBef>
                <a:spcPts val="4000"/>
              </a:spcBef>
              <a:buNone/>
            </a:pPr>
            <a:r>
              <a:rPr b="1" dirty="0"/>
              <a:t>Challenges</a:t>
            </a:r>
          </a:p>
          <a:p>
            <a:pPr lvl="0"/>
            <a:r>
              <a:rPr lang="en-US" dirty="0"/>
              <a:t>still very </a:t>
            </a:r>
            <a:r>
              <a:rPr dirty="0"/>
              <a:t>time-consuming</a:t>
            </a:r>
            <a:endParaRPr lang="en-US" dirty="0"/>
          </a:p>
          <a:p>
            <a:pPr lvl="0"/>
            <a:r>
              <a:rPr dirty="0"/>
              <a:t>need to consider licensing / copyright</a:t>
            </a:r>
            <a:r>
              <a:rPr lang="en-US" dirty="0"/>
              <a:t> concerns</a:t>
            </a:r>
          </a:p>
          <a:p>
            <a:pPr lvl="0"/>
            <a:r>
              <a:rPr lang="en-US" dirty="0"/>
              <a:t>Learning vs. finishing trade-off?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74D8-DEF5-93F7-1A1B-4DB4FC3BEC68}"/>
              </a:ext>
            </a:extLst>
          </p:cNvPr>
          <p:cNvSpPr>
            <a:spLocks noGrp="1"/>
          </p:cNvSpPr>
          <p:nvPr>
            <p:ph type="title"/>
          </p:nvPr>
        </p:nvSpPr>
        <p:spPr/>
        <p:txBody>
          <a:bodyPr/>
          <a:lstStyle/>
          <a:p>
            <a:r>
              <a:rPr lang="en-US" dirty="0"/>
              <a:t>Final Thoughts</a:t>
            </a:r>
          </a:p>
        </p:txBody>
      </p:sp>
    </p:spTree>
    <p:extLst>
      <p:ext uri="{BB962C8B-B14F-4D97-AF65-F5344CB8AC3E}">
        <p14:creationId xmlns:p14="http://schemas.microsoft.com/office/powerpoint/2010/main" val="1195152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Increasing the odds of success</a:t>
            </a:r>
            <a:endParaRPr dirty="0"/>
          </a:p>
        </p:txBody>
      </p:sp>
      <p:sp>
        <p:nvSpPr>
          <p:cNvPr id="3" name="Content Placeholder 2"/>
          <p:cNvSpPr>
            <a:spLocks noGrp="1"/>
          </p:cNvSpPr>
          <p:nvPr>
            <p:ph idx="1"/>
          </p:nvPr>
        </p:nvSpPr>
        <p:spPr/>
        <p:txBody>
          <a:bodyPr/>
          <a:lstStyle/>
          <a:p>
            <a:pPr lvl="0"/>
            <a:r>
              <a:rPr dirty="0"/>
              <a:t>use for domains where you have enough knowledge (or can get it) to understand and verify the outputs</a:t>
            </a:r>
          </a:p>
          <a:p>
            <a:pPr lvl="0"/>
            <a:r>
              <a:rPr dirty="0"/>
              <a:t>be skeptical</a:t>
            </a:r>
          </a:p>
          <a:p>
            <a:pPr lvl="0"/>
            <a:r>
              <a:rPr dirty="0"/>
              <a:t>ask if there are better / more concise ways to do the thing</a:t>
            </a:r>
          </a:p>
          <a:p>
            <a:pPr lvl="0"/>
            <a:r>
              <a:rPr dirty="0"/>
              <a:t>stay curious and ask lots of questions (but have your BS monitor on)</a:t>
            </a:r>
          </a:p>
          <a:p>
            <a:pPr lvl="0"/>
            <a:r>
              <a:rPr dirty="0"/>
              <a:t>assume it isn’t giving you all the info you need</a:t>
            </a:r>
            <a:endParaRPr lang="en-US" dirty="0"/>
          </a:p>
          <a:p>
            <a:pPr lvl="0"/>
            <a:r>
              <a:rPr lang="en-US" dirty="0"/>
              <a:t>experiment!</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478A-1C58-A0CE-CCC6-63A4B5849B1C}"/>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56DA6BD-3AAC-CA9F-FE5E-1B0296DB34D6}"/>
              </a:ext>
            </a:extLst>
          </p:cNvPr>
          <p:cNvSpPr>
            <a:spLocks noGrp="1"/>
          </p:cNvSpPr>
          <p:nvPr>
            <p:ph idx="1"/>
          </p:nvPr>
        </p:nvSpPr>
        <p:spPr/>
        <p:txBody>
          <a:bodyPr/>
          <a:lstStyle/>
          <a:p>
            <a:r>
              <a:rPr lang="en-US" dirty="0"/>
              <a:t>Jeremy </a:t>
            </a:r>
            <a:r>
              <a:rPr lang="en-US" dirty="0" err="1"/>
              <a:t>Darrington</a:t>
            </a:r>
            <a:r>
              <a:rPr lang="en-US" dirty="0"/>
              <a:t>, </a:t>
            </a:r>
            <a:r>
              <a:rPr lang="en-US" dirty="0" err="1"/>
              <a:t>jdarring@princeton.edu</a:t>
            </a:r>
            <a:endParaRPr lang="en-US" dirty="0"/>
          </a:p>
          <a:p>
            <a:endParaRPr lang="en-US" dirty="0"/>
          </a:p>
          <a:p>
            <a:endParaRPr lang="en-US" dirty="0"/>
          </a:p>
        </p:txBody>
      </p:sp>
    </p:spTree>
    <p:extLst>
      <p:ext uri="{BB962C8B-B14F-4D97-AF65-F5344CB8AC3E}">
        <p14:creationId xmlns:p14="http://schemas.microsoft.com/office/powerpoint/2010/main" val="2421119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F4399-166C-3A15-3BD2-162C0A6AE1DE}"/>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4089951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tching ChatGPT work through errors">
            <a:extLst>
              <a:ext uri="{FF2B5EF4-FFF2-40B4-BE49-F238E27FC236}">
                <a16:creationId xmlns:a16="http://schemas.microsoft.com/office/drawing/2014/main" id="{9A6B97B4-C6B6-B475-B0B3-DDCA58690B1B}"/>
              </a:ext>
            </a:extLst>
          </p:cNvPr>
          <p:cNvPicPr>
            <a:picLocks noChangeAspect="1"/>
          </p:cNvPicPr>
          <p:nvPr/>
        </p:nvPicPr>
        <p:blipFill>
          <a:blip r:embed="rId3"/>
          <a:stretch>
            <a:fillRect/>
          </a:stretch>
        </p:blipFill>
        <p:spPr>
          <a:xfrm>
            <a:off x="3817540" y="0"/>
            <a:ext cx="6574913" cy="6858000"/>
          </a:xfrm>
          <a:prstGeom prst="rect">
            <a:avLst/>
          </a:prstGeom>
        </p:spPr>
      </p:pic>
      <p:sp>
        <p:nvSpPr>
          <p:cNvPr id="6" name="Title 5">
            <a:extLst>
              <a:ext uri="{FF2B5EF4-FFF2-40B4-BE49-F238E27FC236}">
                <a16:creationId xmlns:a16="http://schemas.microsoft.com/office/drawing/2014/main" id="{4E25E815-9977-D5A9-B52B-BD528AA34C1C}"/>
              </a:ext>
            </a:extLst>
          </p:cNvPr>
          <p:cNvSpPr>
            <a:spLocks noGrp="1"/>
          </p:cNvSpPr>
          <p:nvPr>
            <p:ph type="title"/>
          </p:nvPr>
        </p:nvSpPr>
        <p:spPr>
          <a:xfrm>
            <a:off x="541283" y="491249"/>
            <a:ext cx="2864069" cy="1577975"/>
          </a:xfrm>
        </p:spPr>
        <p:txBody>
          <a:bodyPr/>
          <a:lstStyle/>
          <a:p>
            <a:r>
              <a:rPr lang="en-US" dirty="0"/>
              <a:t>Debugging on the fly</a:t>
            </a:r>
          </a:p>
        </p:txBody>
      </p:sp>
    </p:spTree>
    <p:extLst>
      <p:ext uri="{BB962C8B-B14F-4D97-AF65-F5344CB8AC3E}">
        <p14:creationId xmlns:p14="http://schemas.microsoft.com/office/powerpoint/2010/main" val="2707099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ing GPT to rewrite code">
            <a:extLst>
              <a:ext uri="{FF2B5EF4-FFF2-40B4-BE49-F238E27FC236}">
                <a16:creationId xmlns:a16="http://schemas.microsoft.com/office/drawing/2014/main" id="{55E91687-0D83-3D64-6AFA-3C39282D9804}"/>
              </a:ext>
            </a:extLst>
          </p:cNvPr>
          <p:cNvPicPr>
            <a:picLocks noChangeAspect="1"/>
          </p:cNvPicPr>
          <p:nvPr/>
        </p:nvPicPr>
        <p:blipFill>
          <a:blip r:embed="rId3"/>
          <a:stretch>
            <a:fillRect/>
          </a:stretch>
        </p:blipFill>
        <p:spPr>
          <a:xfrm>
            <a:off x="3833311" y="0"/>
            <a:ext cx="6574913" cy="6858000"/>
          </a:xfrm>
          <a:prstGeom prst="rect">
            <a:avLst/>
          </a:prstGeom>
        </p:spPr>
      </p:pic>
      <p:sp>
        <p:nvSpPr>
          <p:cNvPr id="4" name="Title 5">
            <a:extLst>
              <a:ext uri="{FF2B5EF4-FFF2-40B4-BE49-F238E27FC236}">
                <a16:creationId xmlns:a16="http://schemas.microsoft.com/office/drawing/2014/main" id="{A0048E19-F503-DDE5-DB51-21D6D227D643}"/>
              </a:ext>
            </a:extLst>
          </p:cNvPr>
          <p:cNvSpPr txBox="1">
            <a:spLocks/>
          </p:cNvSpPr>
          <p:nvPr/>
        </p:nvSpPr>
        <p:spPr>
          <a:xfrm>
            <a:off x="367866" y="507015"/>
            <a:ext cx="2990193" cy="2330778"/>
          </a:xfrm>
          <a:prstGeom prst="rect">
            <a:avLst/>
          </a:prstGeom>
        </p:spPr>
        <p:txBody>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r>
              <a:rPr lang="en-US" dirty="0"/>
              <a:t>Extending / improving code</a:t>
            </a:r>
          </a:p>
        </p:txBody>
      </p:sp>
    </p:spTree>
    <p:extLst>
      <p:ext uri="{BB962C8B-B14F-4D97-AF65-F5344CB8AC3E}">
        <p14:creationId xmlns:p14="http://schemas.microsoft.com/office/powerpoint/2010/main" val="3295768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Categorizing senior theses</a:t>
            </a:r>
          </a:p>
        </p:txBody>
      </p:sp>
      <p:sp>
        <p:nvSpPr>
          <p:cNvPr id="3" name="Content Placeholder 2"/>
          <p:cNvSpPr>
            <a:spLocks noGrp="1"/>
          </p:cNvSpPr>
          <p:nvPr>
            <p:ph idx="1"/>
          </p:nvPr>
        </p:nvSpPr>
        <p:spPr/>
        <p:txBody>
          <a:bodyPr/>
          <a:lstStyle/>
          <a:p>
            <a:pPr lvl="0"/>
            <a:r>
              <a:rPr dirty="0"/>
              <a:t>the problem:</a:t>
            </a:r>
          </a:p>
          <a:p>
            <a:pPr lvl="1"/>
            <a:r>
              <a:rPr dirty="0"/>
              <a:t>for centennial celebration of POL department, wanted to </a:t>
            </a:r>
            <a:r>
              <a:rPr dirty="0" err="1"/>
              <a:t>analze</a:t>
            </a:r>
            <a:r>
              <a:rPr dirty="0"/>
              <a:t> 100 years of Princeton senior thesis titles in Politics</a:t>
            </a:r>
          </a:p>
          <a:p>
            <a:pPr lvl="0"/>
            <a:r>
              <a:rPr dirty="0"/>
              <a:t>the solution:</a:t>
            </a:r>
          </a:p>
          <a:p>
            <a:pPr lvl="1"/>
            <a:r>
              <a:rPr dirty="0"/>
              <a:t>get ChatGPT to categorize all 7500 titles by </a:t>
            </a:r>
            <a:r>
              <a:rPr dirty="0" err="1"/>
              <a:t>polisci</a:t>
            </a:r>
            <a:r>
              <a:rPr dirty="0"/>
              <a:t> subfield (fail)</a:t>
            </a:r>
          </a:p>
        </p:txBody>
      </p:sp>
    </p:spTree>
    <p:extLst>
      <p:ext uri="{BB962C8B-B14F-4D97-AF65-F5344CB8AC3E}">
        <p14:creationId xmlns:p14="http://schemas.microsoft.com/office/powerpoint/2010/main" val="2198829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computer program&#10;&#10;Description automatically generated">
            <a:extLst>
              <a:ext uri="{FF2B5EF4-FFF2-40B4-BE49-F238E27FC236}">
                <a16:creationId xmlns:a16="http://schemas.microsoft.com/office/drawing/2014/main" id="{DFF72102-48B7-8E00-BF33-E4EF2F516923}"/>
              </a:ext>
            </a:extLst>
          </p:cNvPr>
          <p:cNvPicPr>
            <a:picLocks noChangeAspect="1"/>
          </p:cNvPicPr>
          <p:nvPr/>
        </p:nvPicPr>
        <p:blipFill>
          <a:blip r:embed="rId3"/>
          <a:stretch>
            <a:fillRect/>
          </a:stretch>
        </p:blipFill>
        <p:spPr>
          <a:xfrm>
            <a:off x="2209800" y="280020"/>
            <a:ext cx="7772400" cy="6297960"/>
          </a:xfrm>
          <a:prstGeom prst="rect">
            <a:avLst/>
          </a:prstGeom>
        </p:spPr>
      </p:pic>
    </p:spTree>
    <p:extLst>
      <p:ext uri="{BB962C8B-B14F-4D97-AF65-F5344CB8AC3E}">
        <p14:creationId xmlns:p14="http://schemas.microsoft.com/office/powerpoint/2010/main" val="2081761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ormAutofit fontScale="90000"/>
          </a:bodyPr>
          <a:lstStyle/>
          <a:p>
            <a:r>
              <a:rPr dirty="0"/>
              <a:t>Simple workflow improvements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hat box&#10;&#10;Description automatically generated">
            <a:extLst>
              <a:ext uri="{FF2B5EF4-FFF2-40B4-BE49-F238E27FC236}">
                <a16:creationId xmlns:a16="http://schemas.microsoft.com/office/drawing/2014/main" id="{A7F34D70-9938-805A-0643-8AEA09FE9987}"/>
              </a:ext>
            </a:extLst>
          </p:cNvPr>
          <p:cNvPicPr>
            <a:picLocks noChangeAspect="1"/>
          </p:cNvPicPr>
          <p:nvPr/>
        </p:nvPicPr>
        <p:blipFill>
          <a:blip r:embed="rId3"/>
          <a:stretch>
            <a:fillRect/>
          </a:stretch>
        </p:blipFill>
        <p:spPr>
          <a:xfrm>
            <a:off x="2209800" y="405819"/>
            <a:ext cx="7772400" cy="6046362"/>
          </a:xfrm>
          <a:prstGeom prst="rect">
            <a:avLst/>
          </a:prstGeom>
        </p:spPr>
      </p:pic>
    </p:spTree>
    <p:extLst>
      <p:ext uri="{BB962C8B-B14F-4D97-AF65-F5344CB8AC3E}">
        <p14:creationId xmlns:p14="http://schemas.microsoft.com/office/powerpoint/2010/main" val="383861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0A1E55E-7B40-E64D-2640-4E2AB3251267}"/>
              </a:ext>
            </a:extLst>
          </p:cNvPr>
          <p:cNvPicPr>
            <a:picLocks noChangeAspect="1"/>
          </p:cNvPicPr>
          <p:nvPr/>
        </p:nvPicPr>
        <p:blipFill>
          <a:blip r:embed="rId3"/>
          <a:stretch>
            <a:fillRect/>
          </a:stretch>
        </p:blipFill>
        <p:spPr>
          <a:xfrm>
            <a:off x="2264801" y="0"/>
            <a:ext cx="7662397" cy="6858000"/>
          </a:xfrm>
          <a:prstGeom prst="rect">
            <a:avLst/>
          </a:prstGeom>
        </p:spPr>
      </p:pic>
    </p:spTree>
    <p:extLst>
      <p:ext uri="{BB962C8B-B14F-4D97-AF65-F5344CB8AC3E}">
        <p14:creationId xmlns:p14="http://schemas.microsoft.com/office/powerpoint/2010/main" val="1694802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Creating bookmarklets for collection development</a:t>
            </a:r>
          </a:p>
        </p:txBody>
      </p:sp>
      <p:sp>
        <p:nvSpPr>
          <p:cNvPr id="3" name="Content Placeholder 2"/>
          <p:cNvSpPr>
            <a:spLocks noGrp="1"/>
          </p:cNvSpPr>
          <p:nvPr>
            <p:ph idx="1"/>
          </p:nvPr>
        </p:nvSpPr>
        <p:spPr/>
        <p:txBody>
          <a:bodyPr/>
          <a:lstStyle/>
          <a:p>
            <a:pPr lvl="0"/>
            <a:r>
              <a:rPr dirty="0"/>
              <a:t>the problem:</a:t>
            </a:r>
          </a:p>
          <a:p>
            <a:pPr lvl="1"/>
            <a:r>
              <a:rPr lang="en-US" dirty="0"/>
              <a:t>avoid wasted time when </a:t>
            </a:r>
            <a:r>
              <a:rPr dirty="0"/>
              <a:t>review</a:t>
            </a:r>
            <a:r>
              <a:rPr lang="en-US" dirty="0"/>
              <a:t>ing</a:t>
            </a:r>
            <a:r>
              <a:rPr dirty="0"/>
              <a:t> large numbers of titles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0B7F0F-8CCC-0629-EC1C-BDBFAD76A0B3}"/>
              </a:ext>
            </a:extLst>
          </p:cNvPr>
          <p:cNvGrpSpPr/>
          <p:nvPr/>
        </p:nvGrpSpPr>
        <p:grpSpPr>
          <a:xfrm>
            <a:off x="54832" y="0"/>
            <a:ext cx="12082335" cy="6858000"/>
            <a:chOff x="54832" y="0"/>
            <a:chExt cx="12082335" cy="6858000"/>
          </a:xfrm>
        </p:grpSpPr>
        <p:pic>
          <p:nvPicPr>
            <p:cNvPr id="3" name="Picture 2" descr="GOBI selection overload">
              <a:extLst>
                <a:ext uri="{FF2B5EF4-FFF2-40B4-BE49-F238E27FC236}">
                  <a16:creationId xmlns:a16="http://schemas.microsoft.com/office/drawing/2014/main" id="{58F9011E-3D46-F411-5959-B3964D50D483}"/>
                </a:ext>
              </a:extLst>
            </p:cNvPr>
            <p:cNvPicPr>
              <a:picLocks noChangeAspect="1"/>
            </p:cNvPicPr>
            <p:nvPr/>
          </p:nvPicPr>
          <p:blipFill>
            <a:blip r:embed="rId3"/>
            <a:stretch>
              <a:fillRect/>
            </a:stretch>
          </p:blipFill>
          <p:spPr>
            <a:xfrm>
              <a:off x="54832" y="0"/>
              <a:ext cx="12082335" cy="6858000"/>
            </a:xfrm>
            <a:prstGeom prst="rect">
              <a:avLst/>
            </a:prstGeom>
          </p:spPr>
        </p:pic>
        <p:sp>
          <p:nvSpPr>
            <p:cNvPr id="4" name="Rectangle 3">
              <a:extLst>
                <a:ext uri="{FF2B5EF4-FFF2-40B4-BE49-F238E27FC236}">
                  <a16:creationId xmlns:a16="http://schemas.microsoft.com/office/drawing/2014/main" id="{DD64EEBE-714E-C20C-764F-CE8A351CBB41}"/>
                </a:ext>
              </a:extLst>
            </p:cNvPr>
            <p:cNvSpPr/>
            <p:nvPr/>
          </p:nvSpPr>
          <p:spPr>
            <a:xfrm>
              <a:off x="9963807" y="1056290"/>
              <a:ext cx="1702676" cy="2837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10F553A-3B04-0951-F843-2E94B35D9A8D}"/>
                </a:ext>
              </a:extLst>
            </p:cNvPr>
            <p:cNvSpPr/>
            <p:nvPr/>
          </p:nvSpPr>
          <p:spPr>
            <a:xfrm>
              <a:off x="10014243" y="3524378"/>
              <a:ext cx="1702676" cy="2837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9F84FF-A12A-813C-F041-9C5EE7F37592}"/>
                </a:ext>
              </a:extLst>
            </p:cNvPr>
            <p:cNvSpPr/>
            <p:nvPr/>
          </p:nvSpPr>
          <p:spPr>
            <a:xfrm>
              <a:off x="10116207" y="6315080"/>
              <a:ext cx="2020960" cy="2837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3089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Creating bookmarklets for collection development</a:t>
            </a:r>
          </a:p>
        </p:txBody>
      </p:sp>
      <p:sp>
        <p:nvSpPr>
          <p:cNvPr id="3" name="Content Placeholder 2"/>
          <p:cNvSpPr>
            <a:spLocks noGrp="1"/>
          </p:cNvSpPr>
          <p:nvPr>
            <p:ph idx="1"/>
          </p:nvPr>
        </p:nvSpPr>
        <p:spPr/>
        <p:txBody>
          <a:bodyPr/>
          <a:lstStyle/>
          <a:p>
            <a:pPr lvl="0"/>
            <a:r>
              <a:rPr dirty="0"/>
              <a:t>the problem:</a:t>
            </a:r>
          </a:p>
          <a:p>
            <a:pPr lvl="1"/>
            <a:r>
              <a:rPr lang="en-US" dirty="0"/>
              <a:t>avoid wasted time when </a:t>
            </a:r>
            <a:r>
              <a:rPr dirty="0"/>
              <a:t>review</a:t>
            </a:r>
            <a:r>
              <a:rPr lang="en-US" dirty="0"/>
              <a:t>ing</a:t>
            </a:r>
            <a:r>
              <a:rPr dirty="0"/>
              <a:t> large numbers of titles</a:t>
            </a:r>
          </a:p>
          <a:p>
            <a:pPr lvl="0"/>
            <a:r>
              <a:rPr dirty="0"/>
              <a:t>the solution:</a:t>
            </a:r>
          </a:p>
          <a:p>
            <a:pPr lvl="1"/>
            <a:r>
              <a:rPr dirty="0"/>
              <a:t>create bookmarklets to reduce friction when selecting</a:t>
            </a:r>
          </a:p>
        </p:txBody>
      </p:sp>
    </p:spTree>
    <p:extLst>
      <p:ext uri="{BB962C8B-B14F-4D97-AF65-F5344CB8AC3E}">
        <p14:creationId xmlns:p14="http://schemas.microsoft.com/office/powerpoint/2010/main" val="2446647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okmarklet code generated by ChatGPT">
            <a:extLst>
              <a:ext uri="{FF2B5EF4-FFF2-40B4-BE49-F238E27FC236}">
                <a16:creationId xmlns:a16="http://schemas.microsoft.com/office/drawing/2014/main" id="{6EEE7C5F-FABE-4581-BD79-9276BF443320}"/>
              </a:ext>
            </a:extLst>
          </p:cNvPr>
          <p:cNvPicPr>
            <a:picLocks noChangeAspect="1"/>
          </p:cNvPicPr>
          <p:nvPr/>
        </p:nvPicPr>
        <p:blipFill>
          <a:blip r:embed="rId3"/>
          <a:stretch>
            <a:fillRect/>
          </a:stretch>
        </p:blipFill>
        <p:spPr>
          <a:xfrm>
            <a:off x="2365650" y="0"/>
            <a:ext cx="7460700" cy="6858000"/>
          </a:xfrm>
          <a:prstGeom prst="rect">
            <a:avLst/>
          </a:prstGeom>
        </p:spPr>
      </p:pic>
    </p:spTree>
    <p:extLst>
      <p:ext uri="{BB962C8B-B14F-4D97-AF65-F5344CB8AC3E}">
        <p14:creationId xmlns:p14="http://schemas.microsoft.com/office/powerpoint/2010/main" val="21325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reen Recording 2024-05-20 at 2.23.40 PM" descr="Video showing a bookmarklet to remove items from a page of results">
            <a:hlinkClick r:id="" action="ppaction://media"/>
            <a:extLst>
              <a:ext uri="{FF2B5EF4-FFF2-40B4-BE49-F238E27FC236}">
                <a16:creationId xmlns:a16="http://schemas.microsoft.com/office/drawing/2014/main" id="{FAF771CD-6974-9187-D1F5-F6FCA23BD90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77220" y="178054"/>
            <a:ext cx="10950488" cy="6624888"/>
          </a:xfrm>
        </p:spPr>
      </p:pic>
    </p:spTree>
    <p:extLst>
      <p:ext uri="{BB962C8B-B14F-4D97-AF65-F5344CB8AC3E}">
        <p14:creationId xmlns:p14="http://schemas.microsoft.com/office/powerpoint/2010/main" val="5838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AfterhoursVTI">
  <a:themeElements>
    <a:clrScheme name="Afterhours">
      <a:dk1>
        <a:sysClr val="windowText" lastClr="000000"/>
      </a:dk1>
      <a:lt1>
        <a:srgbClr val="FFFFFF"/>
      </a:lt1>
      <a:dk2>
        <a:srgbClr val="2D3122"/>
      </a:dk2>
      <a:lt2>
        <a:srgbClr val="F3F2EE"/>
      </a:lt2>
      <a:accent1>
        <a:srgbClr val="31AEC4"/>
      </a:accent1>
      <a:accent2>
        <a:srgbClr val="3163BD"/>
      </a:accent2>
      <a:accent3>
        <a:srgbClr val="5E854F"/>
      </a:accent3>
      <a:accent4>
        <a:srgbClr val="34B66C"/>
      </a:accent4>
      <a:accent5>
        <a:srgbClr val="CD2929"/>
      </a:accent5>
      <a:accent6>
        <a:srgbClr val="6946C8"/>
      </a:accent6>
      <a:hlink>
        <a:srgbClr val="0678EA"/>
      </a:hlink>
      <a:folHlink>
        <a:srgbClr val="B65887"/>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Madison</Template>
  <TotalTime>10655</TotalTime>
  <Words>3748</Words>
  <Application>Microsoft Office PowerPoint</Application>
  <PresentationFormat>Widescreen</PresentationFormat>
  <Paragraphs>218</Paragraphs>
  <Slides>41</Slides>
  <Notes>41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Aptos</vt:lpstr>
      <vt:lpstr>Aptos Display</vt:lpstr>
      <vt:lpstr>Arial</vt:lpstr>
      <vt:lpstr>Consolas</vt:lpstr>
      <vt:lpstr>Franklin Gothic Heavy</vt:lpstr>
      <vt:lpstr>AfterhoursVTI</vt:lpstr>
      <vt:lpstr>AI and the Sporadic Librarian Coder: Adventures in Muddling Through and Excelling (Occasionally) </vt:lpstr>
      <vt:lpstr>PowerPoint Presentation</vt:lpstr>
      <vt:lpstr>PowerPoint Presentation</vt:lpstr>
      <vt:lpstr>Simple workflow improvements</vt:lpstr>
      <vt:lpstr>Creating bookmarklets for collection development</vt:lpstr>
      <vt:lpstr>PowerPoint Presentation</vt:lpstr>
      <vt:lpstr>Creating bookmarklets for collection development</vt:lpstr>
      <vt:lpstr>PowerPoint Presentation</vt:lpstr>
      <vt:lpstr>PowerPoint Presentation</vt:lpstr>
      <vt:lpstr>Reflections</vt:lpstr>
      <vt:lpstr>Building custom tools to handle my (very) local problems</vt:lpstr>
      <vt:lpstr>Check holdings via ISBN</vt:lpstr>
      <vt:lpstr>PowerPoint Presentation</vt:lpstr>
      <vt:lpstr>PowerPoint Presentation</vt:lpstr>
      <vt:lpstr>Reflections</vt:lpstr>
      <vt:lpstr>Collecting data / parsing datasets for patrons</vt:lpstr>
      <vt:lpstr>Transforming Estonian election data</vt:lpstr>
      <vt:lpstr>PowerPoint Presentation</vt:lpstr>
      <vt:lpstr>Transforming Estonian election data</vt:lpstr>
      <vt:lpstr>PowerPoint Presentation</vt:lpstr>
      <vt:lpstr>PowerPoint Presentation</vt:lpstr>
      <vt:lpstr>PowerPoint Presentation</vt:lpstr>
      <vt:lpstr>PowerPoint Presentation</vt:lpstr>
      <vt:lpstr>Reflections</vt:lpstr>
      <vt:lpstr>Tackling a bigger project</vt:lpstr>
      <vt:lpstr>Congressional hearings</vt:lpstr>
      <vt:lpstr>PowerPoint Presentation</vt:lpstr>
      <vt:lpstr>PowerPoint Presentation</vt:lpstr>
      <vt:lpstr>PowerPoint Presentation</vt:lpstr>
      <vt:lpstr>PowerPoint Presentation</vt:lpstr>
      <vt:lpstr>Reflections</vt:lpstr>
      <vt:lpstr>Final Thoughts</vt:lpstr>
      <vt:lpstr>Increasing the odds of success</vt:lpstr>
      <vt:lpstr>Questions?</vt:lpstr>
      <vt:lpstr>Appendix</vt:lpstr>
      <vt:lpstr>Debugging on the fly</vt:lpstr>
      <vt:lpstr>PowerPoint Presentation</vt:lpstr>
      <vt:lpstr>Categorizing senior theses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and the Sporadic Librarian Coder: Adventures in Muddling Through and Excelling (Occasionally) </dc:title>
  <dc:creator>Jeremy D. Darrington</dc:creator>
  <cp:lastModifiedBy>Jeremy D. Darrington</cp:lastModifiedBy>
  <cp:revision>31</cp:revision>
  <cp:lastPrinted>2024-05-23T20:37:04Z</cp:lastPrinted>
  <dcterms:created xsi:type="dcterms:W3CDTF">2024-05-15T20:55:04Z</dcterms:created>
  <dcterms:modified xsi:type="dcterms:W3CDTF">2024-05-30T00:33:42Z</dcterms:modified>
</cp:coreProperties>
</file>