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62" r:id="rId3"/>
    <p:sldId id="314" r:id="rId4"/>
    <p:sldId id="259" r:id="rId5"/>
    <p:sldId id="260" r:id="rId6"/>
    <p:sldId id="264" r:id="rId7"/>
    <p:sldId id="291" r:id="rId8"/>
    <p:sldId id="267" r:id="rId9"/>
    <p:sldId id="270" r:id="rId10"/>
    <p:sldId id="268" r:id="rId11"/>
    <p:sldId id="265" r:id="rId12"/>
    <p:sldId id="271" r:id="rId13"/>
    <p:sldId id="272" r:id="rId14"/>
    <p:sldId id="280" r:id="rId15"/>
    <p:sldId id="282" r:id="rId16"/>
    <p:sldId id="285" r:id="rId17"/>
    <p:sldId id="288" r:id="rId18"/>
    <p:sldId id="286" r:id="rId19"/>
    <p:sldId id="287" r:id="rId20"/>
    <p:sldId id="292" r:id="rId21"/>
    <p:sldId id="293" r:id="rId22"/>
    <p:sldId id="294" r:id="rId23"/>
    <p:sldId id="300" r:id="rId24"/>
    <p:sldId id="304" r:id="rId25"/>
    <p:sldId id="284" r:id="rId26"/>
    <p:sldId id="295" r:id="rId27"/>
    <p:sldId id="296" r:id="rId28"/>
    <p:sldId id="303" r:id="rId29"/>
    <p:sldId id="302" r:id="rId30"/>
    <p:sldId id="298" r:id="rId31"/>
    <p:sldId id="305" r:id="rId32"/>
    <p:sldId id="299" r:id="rId33"/>
    <p:sldId id="318" r:id="rId34"/>
    <p:sldId id="306" r:id="rId35"/>
    <p:sldId id="320" r:id="rId36"/>
    <p:sldId id="307" r:id="rId37"/>
    <p:sldId id="308" r:id="rId38"/>
    <p:sldId id="309" r:id="rId39"/>
    <p:sldId id="310" r:id="rId40"/>
    <p:sldId id="283" r:id="rId41"/>
    <p:sldId id="322" r:id="rId42"/>
    <p:sldId id="290" r:id="rId43"/>
    <p:sldId id="313" r:id="rId44"/>
    <p:sldId id="316" r:id="rId45"/>
    <p:sldId id="323" r:id="rId46"/>
    <p:sldId id="277" r:id="rId47"/>
    <p:sldId id="257" r:id="rId48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A95C1"/>
    <a:srgbClr val="238D5F"/>
    <a:srgbClr val="29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9"/>
    <p:restoredTop sz="96085"/>
  </p:normalViewPr>
  <p:slideViewPr>
    <p:cSldViewPr snapToGrid="0">
      <p:cViewPr varScale="1">
        <p:scale>
          <a:sx n="120" d="100"/>
          <a:sy n="120" d="100"/>
        </p:scale>
        <p:origin x="20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6F86B-A1C1-6948-A772-7590BD119F8E}" type="datetimeFigureOut">
              <a:rPr lang="en-AT" smtClean="0"/>
              <a:t>9/4/24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DAC36-F6D7-F945-86AC-2BE6B614701B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2021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Was will ich für Tripelprodukt?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DAC36-F6D7-F945-86AC-2BE6B614701B}" type="slidenum">
              <a:rPr lang="en-AT" smtClean="0"/>
              <a:t>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0493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T" dirty="0"/>
              <a:t>Was will ich für Tripelprodukt?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DAC36-F6D7-F945-86AC-2BE6B614701B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80258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T" dirty="0"/>
              <a:t>Was will ich für Tripelprodukt?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DAC36-F6D7-F945-86AC-2BE6B614701B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009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Vektorfeld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DAC36-F6D7-F945-86AC-2BE6B614701B}" type="slidenum">
              <a:rPr lang="en-AT" smtClean="0"/>
              <a:t>26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7001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DAC36-F6D7-F945-86AC-2BE6B614701B}" type="slidenum">
              <a:rPr lang="en-AT" smtClean="0"/>
              <a:t>46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8269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E261-B14A-6A68-6D62-272211BC4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A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BA0E6-D8DE-DDBB-9157-74CD650DC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4C65-6096-B683-F629-88B2A1CC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0D52D-0F08-4A45-8CD8-2FE780430E8D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C757D-5028-E35D-7286-12C842D6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35941-AB5F-DA7B-6B97-3B24D2F4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378384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0FB2-CB2C-0A8A-4DEC-E2CADF1F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CEF43-5E69-CC12-96D2-701FB979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F8396-8B16-04B7-2B6C-9A1958AA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D41B-779B-814C-AFAA-5F68B398B748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D8A0E-5AE0-AB2E-E31D-56D33051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726B6-ECE6-8CAC-BDCF-B9E39233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9537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6F978-F343-D137-131B-DB4BFD705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CBD0D-9A82-DD07-F938-6F4979DF7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A1975-AC32-39FE-0CB4-D50AAF5F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647AF-8E5C-2A42-A66A-8F098DC7E7B0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9595C-F969-E71D-6CDB-CF32793A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81860-0209-066F-7E3F-EF66E543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5282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FC50-55A0-ABB1-A097-FCA04823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35ADC-4269-603F-4FA8-FC7EFA86B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DBC7B-5E83-DFDA-EBBC-C1D68280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3CCF-5C4C-6F4F-B3E4-9ABD6F8A9BBC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B2130-9428-02C1-F51B-9467DBE2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EA00B-2A8A-4475-8CB7-67F77B01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014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D30F-4B76-FF37-ADAA-79EB3F79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0CE46-EB17-092C-4473-FA56F0F4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4CA2C-7137-34EC-6D2A-7C2FAECC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CABF-48D5-AF40-B1ED-CA976967A13B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19BAD-C164-4267-5485-EF55C014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822DA-903C-CD89-58F5-34D3AD53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1378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93C-FC4C-B410-147C-AB5941BA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9688-F843-1CC9-D7DB-8D79B3D85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BBB8E-46A2-19C8-4A4C-B4F722133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4D21-F5AF-F37D-4CA9-E6A6222C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D971-EFEA-CB4D-BB9C-ABB4F18C767D}" type="datetime1">
              <a:rPr lang="en-US" smtClean="0"/>
              <a:t>9/4/24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8F597-0225-0E95-6967-4BAB2A15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8225F-12F2-F41D-3930-A5959E3B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8939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1277-C1FD-F024-CB6B-91BD876B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BE38E-D404-3F22-7C3D-CC03FB856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2F7BC-8C83-7A5E-8D9F-8569120E5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7A562-2A6D-5A76-192B-578A24771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D6A91-920A-A4F0-55DE-B1697CB5E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9ADD6-5EE1-FA68-AB1E-CEABBF79B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06A6-A198-A34E-86C0-5F2F7348859A}" type="datetime1">
              <a:rPr lang="en-US" smtClean="0"/>
              <a:t>9/4/24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FA86B-E1D3-4CC6-0D03-71F2B2CF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DD3C81-56E1-A85A-3996-9D091217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3601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52A2-6B7C-B53B-6570-296BC9A4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753B5-8B0E-E147-49DC-D031E868F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483-D4E3-F74B-88D7-A344EEE4B441}" type="datetime1">
              <a:rPr lang="en-US" smtClean="0"/>
              <a:t>9/4/24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195BA-D221-928E-2D1D-DE48F0DC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90342-7855-7EB5-05B6-C5B6CB5D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3611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3FA895-CA30-8196-5208-FC34D068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73F-0D18-7B4D-B69C-40A1EDD4E8A3}" type="datetime1">
              <a:rPr lang="en-US" smtClean="0"/>
              <a:t>9/4/24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98C65-C309-64D0-ED1E-C8386C2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66EC-2AE4-452E-9E78-BA35EEB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2598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EFC8-DF57-9D00-9EBB-A1CA7528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B22F-5D85-290C-7D3D-CACB4139E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A28B4-7399-CFA0-261A-741260463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A919F-DFA8-7671-DC31-FD57A18C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70-800A-944A-B3AD-C13AE75F3C7E}" type="datetime1">
              <a:rPr lang="en-US" smtClean="0"/>
              <a:t>9/4/24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6F44B-41EC-EE1E-7B31-32A59A46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8E3A6-037C-65A7-A4A6-65796D13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6703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36FE-8DCA-595B-B98E-94F147678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897FFF-7BC6-9F29-CA3B-851C0EF3B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51DB9-6D16-48CF-5031-E727064D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57F38-E74E-E732-ACB3-697B32C2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A7D00-7E6B-C243-A9D6-833018CDC68C}" type="datetime1">
              <a:rPr lang="en-US" smtClean="0"/>
              <a:t>9/4/24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468A0-1641-48E9-DFE2-0FB81B17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DFA5-2B98-6063-72A9-3898F93F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202C6-A581-EA46-9583-FEDCDF1B94E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4896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13177-7064-0283-F761-5FC7017DA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FD092-245C-4A6A-F7A5-C3F1B65FD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B90B-C18F-A357-2E5C-6496D9D02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2DF978E-3606-7249-AA96-350F22E99EA9}" type="datetime1">
              <a:rPr lang="en-US" smtClean="0"/>
              <a:t>9/4/24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25543-FCDB-D694-A078-A83A2281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C444C-3EEC-1BD9-572C-94B1EA5A4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F202C6-A581-EA46-9583-FEDCDF1B94EE}" type="slidenum">
              <a:rPr lang="en-AT" smtClean="0"/>
              <a:pPr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497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venir Next LT Pro Demi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00.png"/><Relationship Id="rId5" Type="http://schemas.openxmlformats.org/officeDocument/2006/relationships/image" Target="../media/image280.pn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3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3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250.png"/><Relationship Id="rId9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0.png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12" Type="http://schemas.openxmlformats.org/officeDocument/2006/relationships/image" Target="../media/image5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20.png"/><Relationship Id="rId5" Type="http://schemas.openxmlformats.org/officeDocument/2006/relationships/image" Target="../media/image27.png"/><Relationship Id="rId10" Type="http://schemas.openxmlformats.org/officeDocument/2006/relationships/image" Target="../media/image54.png"/><Relationship Id="rId4" Type="http://schemas.openxmlformats.org/officeDocument/2006/relationships/image" Target="../media/image521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40.png"/><Relationship Id="rId18" Type="http://schemas.openxmlformats.org/officeDocument/2006/relationships/image" Target="../media/image67.png"/><Relationship Id="rId3" Type="http://schemas.openxmlformats.org/officeDocument/2006/relationships/image" Target="../media/image41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image" Target="../media/image55.png"/><Relationship Id="rId16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openxmlformats.org/officeDocument/2006/relationships/image" Target="../media/image660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1.png"/><Relationship Id="rId4" Type="http://schemas.openxmlformats.org/officeDocument/2006/relationships/image" Target="../media/image3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76.png"/><Relationship Id="rId7" Type="http://schemas.openxmlformats.org/officeDocument/2006/relationships/image" Target="../media/image85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79.png"/><Relationship Id="rId10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3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media" Target="../media/media2.mp4"/><Relationship Id="rId7" Type="http://schemas.openxmlformats.org/officeDocument/2006/relationships/image" Target="../media/image10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0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73/pnas.2202084119" TargetMode="External"/><Relationship Id="rId3" Type="http://schemas.openxmlformats.org/officeDocument/2006/relationships/hyperlink" Target="https://commons.wikimedia.org/wiki/File:Solar_prominence_from_STEREO_spacecraft_September_29,_2008.jpg" TargetMode="External"/><Relationship Id="rId7" Type="http://schemas.openxmlformats.org/officeDocument/2006/relationships/hyperlink" Target="https://www.nature.com/articles/ncomms13493" TargetMode="External"/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NIF_Laser_Bay.jpg" TargetMode="Externa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commons.wikimedia.org/wiki/File:JET_vessel_internal_view_mascot.jpg" TargetMode="External"/><Relationship Id="rId9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5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D61-74AA-E393-0CD6-05E09C0CA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dirty="0" err="1"/>
              <a:t>Introduction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Fusion</a:t>
            </a:r>
            <a:br>
              <a:rPr lang="de-AT" dirty="0"/>
            </a:br>
            <a:endParaRPr lang="de-AT" b="1" dirty="0">
              <a:latin typeface="Avenir Next LT Pro Demi" panose="020B050402020202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2F45C-7EBA-27E5-0817-14A8C308F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 lnSpcReduction="10000"/>
          </a:bodyPr>
          <a:lstStyle/>
          <a:p>
            <a:endParaRPr lang="en-AT" dirty="0"/>
          </a:p>
          <a:p>
            <a:r>
              <a:rPr lang="en-AT" dirty="0"/>
              <a:t>Christopher Albert, TU Graz</a:t>
            </a:r>
          </a:p>
          <a:p>
            <a:endParaRPr lang="en-AT" dirty="0"/>
          </a:p>
          <a:p>
            <a:r>
              <a:rPr lang="en-US" dirty="0"/>
              <a:t>Summer Semester 2024</a:t>
            </a:r>
            <a:endParaRPr lang="en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98D55-6FA9-DC17-4393-33CFBB9737CF}"/>
              </a:ext>
            </a:extLst>
          </p:cNvPr>
          <p:cNvSpPr txBox="1"/>
          <p:nvPr/>
        </p:nvSpPr>
        <p:spPr>
          <a:xfrm>
            <a:off x="3050381" y="3244334"/>
            <a:ext cx="6100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</a:rPr>
              <a:t>Basics and </a:t>
            </a:r>
            <a:r>
              <a:rPr lang="de-AT" sz="3200" dirty="0" err="1">
                <a:solidFill>
                  <a:schemeClr val="bg1"/>
                </a:solidFill>
              </a:rPr>
              <a:t>the</a:t>
            </a:r>
            <a:r>
              <a:rPr lang="de-AT" sz="3200" dirty="0">
                <a:solidFill>
                  <a:schemeClr val="bg1"/>
                </a:solidFill>
              </a:rPr>
              <a:t> </a:t>
            </a:r>
            <a:r>
              <a:rPr lang="de-AT" sz="3200" dirty="0" err="1">
                <a:solidFill>
                  <a:schemeClr val="bg1"/>
                </a:solidFill>
              </a:rPr>
              <a:t>role</a:t>
            </a:r>
            <a:r>
              <a:rPr lang="de-AT" sz="3200" dirty="0">
                <a:solidFill>
                  <a:schemeClr val="bg1"/>
                </a:solidFill>
              </a:rPr>
              <a:t> </a:t>
            </a:r>
            <a:r>
              <a:rPr lang="de-AT" sz="3200" dirty="0" err="1">
                <a:solidFill>
                  <a:schemeClr val="bg1"/>
                </a:solidFill>
              </a:rPr>
              <a:t>of</a:t>
            </a:r>
            <a:r>
              <a:rPr lang="de-AT" sz="3200" dirty="0">
                <a:solidFill>
                  <a:schemeClr val="bg1"/>
                </a:solidFill>
              </a:rPr>
              <a:t> </a:t>
            </a:r>
            <a:r>
              <a:rPr lang="de-AT" sz="3200" dirty="0" err="1">
                <a:solidFill>
                  <a:schemeClr val="bg1"/>
                </a:solidFill>
              </a:rPr>
              <a:t>theoretical</a:t>
            </a:r>
            <a:r>
              <a:rPr lang="de-AT" sz="3200" dirty="0">
                <a:solidFill>
                  <a:schemeClr val="bg1"/>
                </a:solidFill>
              </a:rPr>
              <a:t> and </a:t>
            </a:r>
            <a:r>
              <a:rPr lang="de-AT" sz="3200" dirty="0" err="1">
                <a:solidFill>
                  <a:schemeClr val="bg1"/>
                </a:solidFill>
              </a:rPr>
              <a:t>computational</a:t>
            </a:r>
            <a:r>
              <a:rPr lang="de-AT" sz="3200" dirty="0">
                <a:solidFill>
                  <a:schemeClr val="bg1"/>
                </a:solidFill>
              </a:rPr>
              <a:t> </a:t>
            </a:r>
            <a:r>
              <a:rPr lang="de-AT" sz="3200" dirty="0" err="1">
                <a:solidFill>
                  <a:schemeClr val="bg1"/>
                </a:solidFill>
              </a:rPr>
              <a:t>plasma</a:t>
            </a:r>
            <a:r>
              <a:rPr lang="de-AT" sz="3200" dirty="0">
                <a:solidFill>
                  <a:schemeClr val="bg1"/>
                </a:solidFill>
              </a:rPr>
              <a:t> </a:t>
            </a:r>
            <a:r>
              <a:rPr lang="de-AT" sz="3200" dirty="0" err="1">
                <a:solidFill>
                  <a:schemeClr val="bg1"/>
                </a:solidFill>
              </a:rPr>
              <a:t>physics</a:t>
            </a:r>
            <a:endParaRPr lang="en-A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07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6810-B202-C6A7-C36D-125B9262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Size and </a:t>
            </a:r>
            <a:r>
              <a:rPr lang="de-DE" dirty="0" err="1"/>
              <a:t>Effort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8EDF-3077-A705-CAF0-C0BC1CAC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89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T" sz="1200" dirty="0"/>
          </a:p>
          <a:p>
            <a:pPr marL="0" indent="0">
              <a:buNone/>
            </a:pPr>
            <a:endParaRPr lang="en-A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43E8C-37D2-0022-DD91-C4F7224B4FF4}"/>
              </a:ext>
            </a:extLst>
          </p:cNvPr>
          <p:cNvSpPr txBox="1">
            <a:spLocks/>
          </p:cNvSpPr>
          <p:nvPr/>
        </p:nvSpPr>
        <p:spPr>
          <a:xfrm>
            <a:off x="838200" y="4928615"/>
            <a:ext cx="10515600" cy="96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865E044-1FE4-8AAF-BD69-398AEF65E4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513287"/>
                  </p:ext>
                </p:extLst>
              </p:nvPr>
            </p:nvGraphicFramePr>
            <p:xfrm>
              <a:off x="838200" y="1999515"/>
              <a:ext cx="4209288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85304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4240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  <a:gridCol w="1009744">
                      <a:extLst>
                        <a:ext uri="{9D8B030D-6E8A-4147-A177-3AD203B41FA5}">
                          <a16:colId xmlns:a16="http://schemas.microsoft.com/office/drawing/2014/main" val="3737212717"/>
                        </a:ext>
                      </a:extLst>
                    </a:gridCol>
                  </a:tblGrid>
                  <a:tr h="348268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2800" b="0" dirty="0" err="1">
                              <a:solidFill>
                                <a:schemeClr val="bg1"/>
                              </a:solidFill>
                            </a:rPr>
                            <a:t>Product</a:t>
                          </a:r>
                          <a:r>
                            <a:rPr lang="de-DE" sz="28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sz="2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de-DE" sz="2800" b="0" i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/ </m:t>
                                </m:r>
                                <m:r>
                                  <m:rPr>
                                    <m:sty m:val="p"/>
                                  </m:rPr>
                                  <a:rPr lang="en-AT" sz="2800" i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AT" sz="2800" i="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  <a:endParaRPr lang="en-AT" sz="2800" b="1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2</a:t>
                          </a:r>
                          <a:endParaRPr lang="en-AT" sz="2800" b="1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865E044-1FE4-8AAF-BD69-398AEF65E4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513287"/>
                  </p:ext>
                </p:extLst>
              </p:nvPr>
            </p:nvGraphicFramePr>
            <p:xfrm>
              <a:off x="838200" y="1999515"/>
              <a:ext cx="4209288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85304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4240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  <a:gridCol w="1009744">
                      <a:extLst>
                        <a:ext uri="{9D8B030D-6E8A-4147-A177-3AD203B41FA5}">
                          <a16:colId xmlns:a16="http://schemas.microsoft.com/office/drawing/2014/main" val="3737212717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AT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7550" t="-12195" r="-53642" b="-6317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AT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16250" t="-12195" r="-1250" b="-6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  <a:endParaRPr lang="en-AT" sz="2800" b="1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2</a:t>
                          </a:r>
                          <a:endParaRPr lang="en-AT" sz="2800" b="1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C266264-EBF5-40A9-405B-750BF87B4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035654" y="4386227"/>
            <a:ext cx="980603" cy="956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4BCEB9-36BF-F8AC-D813-CDC602BA0C7C}"/>
              </a:ext>
            </a:extLst>
          </p:cNvPr>
          <p:cNvSpPr txBox="1"/>
          <p:nvPr/>
        </p:nvSpPr>
        <p:spPr>
          <a:xfrm>
            <a:off x="838200" y="623790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  <a:latin typeface="Avenir Next LT Pro" panose="020B0504020202020204" pitchFamily="34" charset="77"/>
              </a:rPr>
              <a:t>Source: http://www.tokamak.info/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892CD-BFCB-F020-BC0E-E718D06F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14" y="1537860"/>
            <a:ext cx="5963653" cy="508444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244D9D9-0DEB-3637-3B10-5F5CA22B1AD2}"/>
              </a:ext>
            </a:extLst>
          </p:cNvPr>
          <p:cNvSpPr/>
          <p:nvPr/>
        </p:nvSpPr>
        <p:spPr>
          <a:xfrm>
            <a:off x="8807116" y="1992114"/>
            <a:ext cx="288758" cy="252797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13" name="Picture 12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007FBD3-1277-CBF2-3E4A-8633DBFC3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1267" flipV="1">
            <a:off x="8699029" y="1193275"/>
            <a:ext cx="980603" cy="956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5C4786-6FC7-CE0E-8ABC-2447D42AE6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247" y="721408"/>
            <a:ext cx="1043597" cy="5870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14B0BB-D77D-886A-23AE-E6852E6805C4}"/>
              </a:ext>
            </a:extLst>
          </p:cNvPr>
          <p:cNvSpPr txBox="1"/>
          <p:nvPr/>
        </p:nvSpPr>
        <p:spPr>
          <a:xfrm>
            <a:off x="9095874" y="340934"/>
            <a:ext cx="820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T" sz="1800" dirty="0">
                <a:solidFill>
                  <a:schemeClr val="bg1"/>
                </a:solidFill>
                <a:latin typeface="Avenir Next LT Pro" panose="020B0504020202020204" pitchFamily="34" charset="77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2012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B2BD-69EC-B883-5B40-E4A0FA3E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Bigger = more expensive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88375-3189-7724-6198-3DAF624FBB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GB" dirty="0"/>
                  <a:t>Price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dirty="0"/>
                  <a:t> Size </a:t>
                </a:r>
                <a:r>
                  <a:rPr lang="en-GB" b="1" dirty="0"/>
                  <a:t>power 3</a:t>
                </a:r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r>
                  <a:rPr lang="de-DE" b="0" dirty="0"/>
                  <a:t>Volume: </a:t>
                </a:r>
              </a:p>
              <a:p>
                <a:pPr marL="0" indent="0" algn="ctr">
                  <a:buNone/>
                </a:pPr>
                <a:endParaRPr lang="de-DE" b="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=1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b="0" dirty="0"/>
              </a:p>
              <a:p>
                <a:pPr marL="0" indent="0" algn="ctr">
                  <a:buNone/>
                </a:pPr>
                <a:br>
                  <a:rPr lang="de-DE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× 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=8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A688375-3189-7724-6198-3DAF624FBB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61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B2BD-69EC-B883-5B40-E4A0FA3E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b="1" dirty="0">
                <a:latin typeface="Avenir Next LT Pro Demi" panose="020B0504020202020204" pitchFamily="34" charset="77"/>
              </a:rPr>
              <a:t>Bigger = better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C3A50-C793-56E8-4A69-9AFAF1950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784" y="4273294"/>
            <a:ext cx="2398776" cy="1815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39070-EC6F-B00A-F335-8BB05D121C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244" y="4476581"/>
            <a:ext cx="259236" cy="248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83DED-57BF-998D-6FFF-425FC06B5B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756745"/>
            <a:ext cx="259236" cy="248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936EF-AD33-C078-A322-6BC7843065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72" y="4476580"/>
            <a:ext cx="259236" cy="248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071B47-E158-BE88-3D63-5B3BD3A4F0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60" y="4701952"/>
            <a:ext cx="259236" cy="248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0DCCC4-1F63-BD99-A870-90B20D0D4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042" y="5045509"/>
            <a:ext cx="259236" cy="248867"/>
          </a:xfrm>
          <a:prstGeom prst="rect">
            <a:avLst/>
          </a:prstGeom>
        </p:spPr>
      </p:pic>
      <p:pic>
        <p:nvPicPr>
          <p:cNvPr id="18" name="Picture 1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3F268A6-9BBB-9014-46C1-0DA82DB90F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319" flipV="1">
            <a:off x="1796830" y="5275064"/>
            <a:ext cx="739179" cy="721337"/>
          </a:xfrm>
          <a:prstGeom prst="rect">
            <a:avLst/>
          </a:prstGeom>
        </p:spPr>
      </p:pic>
      <p:pic>
        <p:nvPicPr>
          <p:cNvPr id="19" name="Picture 1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2F7673B-ED46-BFA5-D471-939509547B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0530" flipV="1">
            <a:off x="3855013" y="4933708"/>
            <a:ext cx="739179" cy="72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56DFA700-A218-52D7-0431-0A63170CC6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1451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Triple product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∼</m:t>
                    </m:r>
                  </m:oMath>
                </a14:m>
                <a:r>
                  <a:rPr lang="en-GB" dirty="0"/>
                  <a:t> Size </a:t>
                </a:r>
                <a:r>
                  <a:rPr lang="en-GB" b="1" dirty="0"/>
                  <a:t>power 3</a:t>
                </a:r>
              </a:p>
              <a:p>
                <a:pPr marL="0" indent="0" algn="ctr">
                  <a:buNone/>
                </a:pPr>
                <a:endParaRPr lang="en-GB" b="1" dirty="0"/>
              </a:p>
              <a:p>
                <a:pPr marL="0" indent="0" algn="ctr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GB" b="1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56DFA700-A218-52D7-0431-0A63170CC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1451"/>
              </a:xfrm>
              <a:blipFill>
                <a:blip r:embed="rId5"/>
                <a:stretch>
                  <a:fillRect t="-22500" b="-30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EFB09215-5DBF-6C35-3F38-03695F866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532" y="2573744"/>
            <a:ext cx="2398776" cy="18151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EF48C8-39D1-552B-189C-4145A0BEE8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351" y="4302963"/>
            <a:ext cx="821723" cy="9743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2120AD-E1FB-1469-7DA5-0101CA135F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655" y="5159451"/>
            <a:ext cx="821723" cy="9743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3EC558-818A-0536-2AA1-2D68F7BAB7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86907">
            <a:off x="7080736" y="4200198"/>
            <a:ext cx="821723" cy="9743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13F44F-510B-F103-516E-9D6A0E5D3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86907">
            <a:off x="6580863" y="5055819"/>
            <a:ext cx="821723" cy="9743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666D61-953D-0665-AD52-A2F5CC18C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992" y="2777031"/>
            <a:ext cx="259236" cy="2488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DCE6D3-91D3-7716-0E44-E334BBB21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228" y="3057195"/>
            <a:ext cx="259236" cy="2488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F4F778-8CD7-D2F9-5B81-24A7D7DF6A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120" y="2777030"/>
            <a:ext cx="259236" cy="2488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C68130-223A-3D4D-EBEF-F516CD71DD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408" y="3002402"/>
            <a:ext cx="259236" cy="2488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DBB1560-BE74-FFD2-4376-534087FF22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790" y="3345959"/>
            <a:ext cx="259236" cy="248867"/>
          </a:xfrm>
          <a:prstGeom prst="rect">
            <a:avLst/>
          </a:prstGeom>
        </p:spPr>
      </p:pic>
      <p:pic>
        <p:nvPicPr>
          <p:cNvPr id="39" name="Picture 3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A94BFFE-D44F-79E0-1255-C01F4EDE9E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319" flipV="1">
            <a:off x="7295578" y="3575514"/>
            <a:ext cx="739179" cy="721337"/>
          </a:xfrm>
          <a:prstGeom prst="rect">
            <a:avLst/>
          </a:prstGeom>
        </p:spPr>
      </p:pic>
      <p:pic>
        <p:nvPicPr>
          <p:cNvPr id="40" name="Picture 39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A2A254A-FF74-D1DE-6334-C2508A840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0530" flipV="1">
            <a:off x="9353761" y="3234158"/>
            <a:ext cx="739179" cy="72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7A2BDE-6F53-5CC8-A2E5-2EAE31FA9A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282565"/>
                <a:ext cx="10515600" cy="28943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AT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AT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nor/>
                      </m:rPr>
                      <a:rPr lang="en-GB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Size</m:t>
                    </m:r>
                  </m:oMath>
                </a14:m>
                <a:endParaRPr lang="en-GB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                                        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nor/>
                      </m:rPr>
                      <a:rPr lang="en-GB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Size</m:t>
                    </m:r>
                  </m:oMath>
                </a14:m>
                <a:endParaRPr lang="en-GB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nor/>
                      </m:rPr>
                      <a:rPr lang="en-GB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Size</m:t>
                    </m:r>
                  </m:oMath>
                </a14:m>
                <a:endParaRPr lang="en-GB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7A2BDE-6F53-5CC8-A2E5-2EAE31FA9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82565"/>
                <a:ext cx="10515600" cy="2894397"/>
              </a:xfrm>
              <a:prstGeom prst="rect">
                <a:avLst/>
              </a:prstGeom>
              <a:blipFill>
                <a:blip r:embed="rId8"/>
                <a:stretch>
                  <a:fillRect t="-131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21C1B01-6255-8B2A-CA1B-46BDEA4E027D}"/>
              </a:ext>
            </a:extLst>
          </p:cNvPr>
          <p:cNvGrpSpPr/>
          <p:nvPr/>
        </p:nvGrpSpPr>
        <p:grpSpPr>
          <a:xfrm>
            <a:off x="2917112" y="5610046"/>
            <a:ext cx="1671252" cy="1201420"/>
            <a:chOff x="8917165" y="5412876"/>
            <a:chExt cx="1671252" cy="1201420"/>
          </a:xfrm>
        </p:grpSpPr>
        <p:pic>
          <p:nvPicPr>
            <p:cNvPr id="5" name="Picture 4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B1207C2-E6B8-0916-C4EB-57020996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48EAA-F009-B3D9-759A-1E9F5FBC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CF3638-2176-1E27-0258-F2CE70ECA9E8}"/>
                  </a:ext>
                </a:extLst>
              </p:cNvPr>
              <p:cNvSpPr txBox="1"/>
              <p:nvPr/>
            </p:nvSpPr>
            <p:spPr>
              <a:xfrm>
                <a:off x="3521301" y="6260906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CF3638-2176-1E27-0258-F2CE70ECA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301" y="6260906"/>
                <a:ext cx="45384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A2C750D-533B-DAC6-3803-611440C89A6D}"/>
              </a:ext>
            </a:extLst>
          </p:cNvPr>
          <p:cNvGrpSpPr/>
          <p:nvPr/>
        </p:nvGrpSpPr>
        <p:grpSpPr>
          <a:xfrm>
            <a:off x="8169085" y="5308876"/>
            <a:ext cx="2939454" cy="1502590"/>
            <a:chOff x="8917165" y="5412876"/>
            <a:chExt cx="1671252" cy="1201420"/>
          </a:xfrm>
        </p:grpSpPr>
        <p:pic>
          <p:nvPicPr>
            <p:cNvPr id="10" name="Picture 9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067DD11-6F35-09EE-3A75-E7FDE940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9A22C6-18A6-F495-4E48-6F864E36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4437D-2B8B-2E88-9DF9-3B7B451C3005}"/>
                  </a:ext>
                </a:extLst>
              </p:cNvPr>
              <p:cNvSpPr txBox="1"/>
              <p:nvPr/>
            </p:nvSpPr>
            <p:spPr>
              <a:xfrm>
                <a:off x="9339228" y="6146935"/>
                <a:ext cx="7035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4437D-2B8B-2E88-9DF9-3B7B451C3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228" y="6146935"/>
                <a:ext cx="70356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11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B2BD-69EC-B883-5B40-E4A0FA3E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Is there a more clever solution?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AE2A8-9772-C5AF-4F5E-7D4BF6AA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How to make the pile of sand steeper? Ideas welcome.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C3A50-C793-56E8-4A69-9AFAF1950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272" y="4112252"/>
            <a:ext cx="2398776" cy="181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9A656C-EBC1-699B-EEA6-C4642C105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19" y="2415633"/>
            <a:ext cx="2398776" cy="356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39070-EC6F-B00A-F335-8BB05D121C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32" y="4315539"/>
            <a:ext cx="259236" cy="248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83DED-57BF-998D-6FFF-425FC06B5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68" y="4595703"/>
            <a:ext cx="259236" cy="248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936EF-AD33-C078-A322-6BC784306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60" y="4315538"/>
            <a:ext cx="259236" cy="248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071B47-E158-BE88-3D63-5B3BD3A4F0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148" y="4540910"/>
            <a:ext cx="259236" cy="248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0DCCC4-1F63-BD99-A870-90B20D0D4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530" y="4884467"/>
            <a:ext cx="259236" cy="248867"/>
          </a:xfrm>
          <a:prstGeom prst="rect">
            <a:avLst/>
          </a:prstGeom>
        </p:spPr>
      </p:pic>
      <p:pic>
        <p:nvPicPr>
          <p:cNvPr id="18" name="Picture 1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3F268A6-9BBB-9014-46C1-0DA82DB90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319" flipV="1">
            <a:off x="2272318" y="5114022"/>
            <a:ext cx="739179" cy="721337"/>
          </a:xfrm>
          <a:prstGeom prst="rect">
            <a:avLst/>
          </a:prstGeom>
        </p:spPr>
      </p:pic>
      <p:pic>
        <p:nvPicPr>
          <p:cNvPr id="19" name="Picture 1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2F7673B-ED46-BFA5-D471-939509547B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0530" flipV="1">
            <a:off x="4330501" y="4772666"/>
            <a:ext cx="739179" cy="7213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599F72-7F4B-7BD6-8C64-0077DBE8B148}"/>
              </a:ext>
            </a:extLst>
          </p:cNvPr>
          <p:cNvSpPr txBox="1"/>
          <p:nvPr/>
        </p:nvSpPr>
        <p:spPr>
          <a:xfrm>
            <a:off x="9046989" y="4526721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dirty="0">
                <a:solidFill>
                  <a:schemeClr val="bg1"/>
                </a:solidFill>
                <a:latin typeface="Avenir Next LT Pro" panose="020B0504020202020204" pitchFamily="34" charset="77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845CC-1A36-41FD-1CC7-40C9D2E3F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502" y="2598855"/>
            <a:ext cx="259236" cy="248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85847-DCFE-A0C0-A101-90AC7A91F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074" y="2978274"/>
            <a:ext cx="259236" cy="248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4D490-43D8-EC15-D5FF-196B62833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945" y="2524648"/>
            <a:ext cx="259236" cy="2488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FC4131-37DD-1910-7C90-7D0285C9A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27" y="2888175"/>
            <a:ext cx="259236" cy="248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8CBCA4-35A3-2957-33FD-B6BF7232FA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84" y="3239089"/>
            <a:ext cx="259236" cy="248867"/>
          </a:xfrm>
          <a:prstGeom prst="rect">
            <a:avLst/>
          </a:prstGeom>
        </p:spPr>
      </p:pic>
      <p:pic>
        <p:nvPicPr>
          <p:cNvPr id="23" name="Picture 22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E98AECB-7B4A-ED61-B6D2-B3233FE10B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85535" flipV="1">
            <a:off x="9492370" y="3229760"/>
            <a:ext cx="739179" cy="721337"/>
          </a:xfrm>
          <a:prstGeom prst="rect">
            <a:avLst/>
          </a:prstGeom>
        </p:spPr>
      </p:pic>
      <p:pic>
        <p:nvPicPr>
          <p:cNvPr id="24" name="Picture 23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CFE4A7A-ABE8-4D31-E144-772BAA6E01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1853" flipV="1">
            <a:off x="8117093" y="3517038"/>
            <a:ext cx="739179" cy="7213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292AC4-A948-C4D0-42D7-CF75AD0B388F}"/>
              </a:ext>
            </a:extLst>
          </p:cNvPr>
          <p:cNvGrpSpPr/>
          <p:nvPr/>
        </p:nvGrpSpPr>
        <p:grpSpPr>
          <a:xfrm>
            <a:off x="3356921" y="5495285"/>
            <a:ext cx="1671252" cy="1201420"/>
            <a:chOff x="8917165" y="5412876"/>
            <a:chExt cx="1671252" cy="1201420"/>
          </a:xfrm>
        </p:grpSpPr>
        <p:pic>
          <p:nvPicPr>
            <p:cNvPr id="9" name="Picture 8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C1E5A7B-2423-BDB4-72FD-097E7ADA8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58D1FC-D3CA-10CF-0F52-5777247E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47C08-0577-EBC2-A7BD-ACF98FD43AC2}"/>
                  </a:ext>
                </a:extLst>
              </p:cNvPr>
              <p:cNvSpPr txBox="1"/>
              <p:nvPr/>
            </p:nvSpPr>
            <p:spPr>
              <a:xfrm>
                <a:off x="3961110" y="6146145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47C08-0577-EBC2-A7BD-ACF98FD43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110" y="6146145"/>
                <a:ext cx="45384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5CF93D0-CDBF-0B1C-D74F-A22AD93230C1}"/>
              </a:ext>
            </a:extLst>
          </p:cNvPr>
          <p:cNvGrpSpPr/>
          <p:nvPr/>
        </p:nvGrpSpPr>
        <p:grpSpPr>
          <a:xfrm>
            <a:off x="8857112" y="5428609"/>
            <a:ext cx="1671252" cy="1201420"/>
            <a:chOff x="8917165" y="5412876"/>
            <a:chExt cx="1671252" cy="1201420"/>
          </a:xfrm>
        </p:grpSpPr>
        <p:pic>
          <p:nvPicPr>
            <p:cNvPr id="26" name="Picture 25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C49B814-3884-7D6A-396C-E9D435E2A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CFF6AE-0671-A320-92A0-11CED8F04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873AEA-DAEE-9898-61ED-97359167E2FE}"/>
                  </a:ext>
                </a:extLst>
              </p:cNvPr>
              <p:cNvSpPr txBox="1"/>
              <p:nvPr/>
            </p:nvSpPr>
            <p:spPr>
              <a:xfrm>
                <a:off x="9461301" y="6079469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873AEA-DAEE-9898-61ED-97359167E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301" y="6079469"/>
                <a:ext cx="45384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39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188EDF-3077-A705-CAF0-C0BC1CAC22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089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:endParaRPr lang="de-DE" sz="100" dirty="0"/>
              </a:p>
              <a:p>
                <a:pPr marL="0" indent="0">
                  <a:buNone/>
                </a:pPr>
                <a:endParaRPr lang="de-DE" sz="1100" dirty="0"/>
              </a:p>
              <a:p>
                <a:pPr marL="0" indent="0">
                  <a:buNone/>
                </a:pPr>
                <a:r>
                  <a:rPr lang="de-DE" dirty="0"/>
                  <a:t>                    </a:t>
                </a:r>
                <a:r>
                  <a:rPr lang="en-AT" dirty="0">
                    <a:latin typeface="Avenir Next LT Pro Demi" panose="020B0704020202020204" pitchFamily="34" charset="0"/>
                  </a:rPr>
                  <a:t>Pressure</a:t>
                </a:r>
                <a:r>
                  <a:rPr lang="en-AT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T" dirty="0"/>
              </a:p>
              <a:p>
                <a:pPr marL="0" indent="0">
                  <a:buNone/>
                </a:pPr>
                <a:endParaRPr lang="en-AT" sz="4400" dirty="0"/>
              </a:p>
              <a:p>
                <a:pPr marL="0" indent="0">
                  <a:buNone/>
                </a:pPr>
                <a:r>
                  <a:rPr lang="en-AT" dirty="0"/>
                  <a:t>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AT" dirty="0"/>
              </a:p>
              <a:p>
                <a:pPr marL="0" indent="0">
                  <a:buNone/>
                </a:pPr>
                <a:endParaRPr lang="en-AT" sz="1200" dirty="0"/>
              </a:p>
              <a:p>
                <a:pPr marL="0" indent="0">
                  <a:buNone/>
                </a:pPr>
                <a:r>
                  <a:rPr lang="en-AT" dirty="0"/>
                  <a:t>                     </a:t>
                </a:r>
              </a:p>
              <a:p>
                <a:pPr marL="0" indent="0">
                  <a:buNone/>
                </a:pPr>
                <a:r>
                  <a:rPr lang="de-DE" dirty="0"/>
                  <a:t> </a:t>
                </a:r>
                <a:endParaRPr lang="en-AT" dirty="0"/>
              </a:p>
              <a:p>
                <a:pPr marL="0" indent="0">
                  <a:buNone/>
                </a:pPr>
                <a:endParaRPr lang="en-A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188EDF-3077-A705-CAF0-C0BC1CAC22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08914"/>
              </a:xfrm>
              <a:blipFill>
                <a:blip r:embed="rId2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43E8C-37D2-0022-DD91-C4F7224B4FF4}"/>
              </a:ext>
            </a:extLst>
          </p:cNvPr>
          <p:cNvSpPr txBox="1">
            <a:spLocks/>
          </p:cNvSpPr>
          <p:nvPr/>
        </p:nvSpPr>
        <p:spPr>
          <a:xfrm>
            <a:off x="838200" y="4928615"/>
            <a:ext cx="10515600" cy="96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EC370-5497-74B7-E9FC-744DFD0FC895}"/>
                  </a:ext>
                </a:extLst>
              </p:cNvPr>
              <p:cNvSpPr txBox="1"/>
              <p:nvPr/>
            </p:nvSpPr>
            <p:spPr>
              <a:xfrm>
                <a:off x="6615272" y="3946723"/>
                <a:ext cx="60944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    Energy confinement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EC370-5497-74B7-E9FC-744DFD0FC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272" y="3946723"/>
                <a:ext cx="6094476" cy="523220"/>
              </a:xfrm>
              <a:prstGeom prst="rect">
                <a:avLst/>
              </a:prstGeom>
              <a:blipFill>
                <a:blip r:embed="rId3"/>
                <a:stretch>
                  <a:fillRect t="-11905" b="-33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D0CADF-17E6-5EA7-9481-43E672C04A96}"/>
                  </a:ext>
                </a:extLst>
              </p:cNvPr>
              <p:cNvSpPr txBox="1"/>
              <p:nvPr/>
            </p:nvSpPr>
            <p:spPr>
              <a:xfrm>
                <a:off x="2980182" y="3963237"/>
                <a:ext cx="60944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       Temperature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D0CADF-17E6-5EA7-9481-43E672C0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182" y="3963237"/>
                <a:ext cx="6094476" cy="523220"/>
              </a:xfrm>
              <a:prstGeom prst="rect">
                <a:avLst/>
              </a:prstGeom>
              <a:blipFill>
                <a:blip r:embed="rId4"/>
                <a:stretch>
                  <a:fillRect t="-1428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8">
            <a:extLst>
              <a:ext uri="{FF2B5EF4-FFF2-40B4-BE49-F238E27FC236}">
                <a16:creationId xmlns:a16="http://schemas.microsoft.com/office/drawing/2014/main" id="{4B095F1D-CA08-21AE-2C77-DCBAFBB207C9}"/>
              </a:ext>
            </a:extLst>
          </p:cNvPr>
          <p:cNvSpPr txBox="1"/>
          <p:nvPr/>
        </p:nvSpPr>
        <p:spPr>
          <a:xfrm>
            <a:off x="7936219" y="2648656"/>
            <a:ext cx="4311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Thermal </a:t>
            </a:r>
            <a:r>
              <a:rPr lang="de-DE" sz="28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insulation</a:t>
            </a:r>
            <a:endParaRPr lang="en-AT" sz="28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7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50CD16C-D16A-A173-74D4-C138A403F0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735" y="2981348"/>
            <a:ext cx="1201420" cy="1172420"/>
          </a:xfrm>
          <a:prstGeom prst="rect">
            <a:avLst/>
          </a:prstGeom>
        </p:spPr>
      </p:pic>
      <p:pic>
        <p:nvPicPr>
          <p:cNvPr id="8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B64E1B6-961D-806B-C52D-F9F4F360DD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11516">
            <a:off x="1855573" y="2964191"/>
            <a:ext cx="1201420" cy="1172420"/>
          </a:xfrm>
          <a:prstGeom prst="rect">
            <a:avLst/>
          </a:prstGeom>
        </p:spPr>
      </p:pic>
      <p:pic>
        <p:nvPicPr>
          <p:cNvPr id="11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B8994A-CEDD-754E-6217-30E71C2234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5240">
            <a:off x="3550030" y="2998184"/>
            <a:ext cx="1201420" cy="1172420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BA1A615C-D3EA-ED38-58CF-E933799C1F06}"/>
              </a:ext>
            </a:extLst>
          </p:cNvPr>
          <p:cNvSpPr txBox="1"/>
          <p:nvPr/>
        </p:nvSpPr>
        <p:spPr>
          <a:xfrm>
            <a:off x="921912" y="781323"/>
            <a:ext cx="4939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Equilibrium &amp; </a:t>
            </a:r>
            <a:br>
              <a:rPr lang="de-DE" sz="36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de-DE" sz="36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Stability</a:t>
            </a:r>
            <a:endParaRPr lang="en-AT" sz="36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9217288-B519-1C82-5439-F67A18A7849F}"/>
              </a:ext>
            </a:extLst>
          </p:cNvPr>
          <p:cNvSpPr txBox="1"/>
          <p:nvPr/>
        </p:nvSpPr>
        <p:spPr>
          <a:xfrm>
            <a:off x="7607514" y="781322"/>
            <a:ext cx="3591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Transport &amp; </a:t>
            </a:r>
            <a:r>
              <a:rPr lang="de-AT" sz="36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Heating</a:t>
            </a:r>
            <a:endParaRPr lang="en-AT" sz="36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D61-74AA-E393-0CD6-05E09C0C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30623"/>
          </a:xfrm>
        </p:spPr>
        <p:txBody>
          <a:bodyPr>
            <a:normAutofit/>
          </a:bodyPr>
          <a:lstStyle/>
          <a:p>
            <a:r>
              <a:rPr lang="de-AT" sz="5400" dirty="0"/>
              <a:t>Equilibrium &amp; </a:t>
            </a:r>
            <a:r>
              <a:rPr lang="de-AT" sz="5400" dirty="0" err="1"/>
              <a:t>Stability</a:t>
            </a:r>
            <a:endParaRPr lang="en-AT" sz="5400" dirty="0"/>
          </a:p>
        </p:txBody>
      </p:sp>
    </p:spTree>
    <p:extLst>
      <p:ext uri="{BB962C8B-B14F-4D97-AF65-F5344CB8AC3E}">
        <p14:creationId xmlns:p14="http://schemas.microsoft.com/office/powerpoint/2010/main" val="286772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6CAEBC3-621F-09B4-BDB9-3210841A1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de-AT" dirty="0" err="1"/>
                  <a:t>Isolines</a:t>
                </a:r>
                <a:r>
                  <a:rPr lang="de-AT" dirty="0"/>
                  <a:t> </a:t>
                </a:r>
                <a:r>
                  <a:rPr lang="de-AT" dirty="0" err="1"/>
                  <a:t>mark</a:t>
                </a:r>
                <a:r>
                  <a:rPr lang="de-AT" dirty="0"/>
                  <a:t> </a:t>
                </a:r>
                <a:r>
                  <a:rPr lang="de-AT" dirty="0" err="1"/>
                  <a:t>constant</a:t>
                </a:r>
                <a:r>
                  <a:rPr lang="de-AT" dirty="0"/>
                  <a:t> </a:t>
                </a:r>
                <a:r>
                  <a:rPr lang="de-AT" dirty="0" err="1"/>
                  <a:t>elevation</a:t>
                </a:r>
                <a:r>
                  <a:rPr lang="de-AT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AT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6CAEBC3-621F-09B4-BDB9-3210841A1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61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668AF8F1-43A7-BE1E-EEC0-FCC77758D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10" y="2199189"/>
            <a:ext cx="11111697" cy="3946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ECAA00-C724-C588-D60B-19926CEF3025}"/>
              </a:ext>
            </a:extLst>
          </p:cNvPr>
          <p:cNvSpPr txBox="1"/>
          <p:nvPr/>
        </p:nvSpPr>
        <p:spPr>
          <a:xfrm>
            <a:off x="5398062" y="4830347"/>
            <a:ext cx="69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3D045-EC6A-7AC8-5D91-D0D36775C4B1}"/>
              </a:ext>
            </a:extLst>
          </p:cNvPr>
          <p:cNvSpPr txBox="1"/>
          <p:nvPr/>
        </p:nvSpPr>
        <p:spPr>
          <a:xfrm>
            <a:off x="5022795" y="4253202"/>
            <a:ext cx="83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500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71DE9-6D6C-48CE-04C0-E1AD39975944}"/>
              </a:ext>
            </a:extLst>
          </p:cNvPr>
          <p:cNvSpPr txBox="1"/>
          <p:nvPr/>
        </p:nvSpPr>
        <p:spPr>
          <a:xfrm>
            <a:off x="8018532" y="5665957"/>
            <a:ext cx="69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07614-C01E-A3A1-6BB9-BEB89F549FCF}"/>
              </a:ext>
            </a:extLst>
          </p:cNvPr>
          <p:cNvSpPr txBox="1"/>
          <p:nvPr/>
        </p:nvSpPr>
        <p:spPr>
          <a:xfrm>
            <a:off x="9035096" y="4797340"/>
            <a:ext cx="83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500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06F64-3D2E-DEFA-7559-97E37D2BCD39}"/>
              </a:ext>
            </a:extLst>
          </p:cNvPr>
          <p:cNvSpPr txBox="1"/>
          <p:nvPr/>
        </p:nvSpPr>
        <p:spPr>
          <a:xfrm>
            <a:off x="4645334" y="3730278"/>
            <a:ext cx="97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1000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A9B7A1-E1E5-6532-B99C-65489DA28162}"/>
              </a:ext>
            </a:extLst>
          </p:cNvPr>
          <p:cNvSpPr txBox="1"/>
          <p:nvPr/>
        </p:nvSpPr>
        <p:spPr>
          <a:xfrm>
            <a:off x="8716470" y="4254583"/>
            <a:ext cx="97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1000 m</a:t>
            </a:r>
          </a:p>
        </p:txBody>
      </p:sp>
    </p:spTree>
    <p:extLst>
      <p:ext uri="{BB962C8B-B14F-4D97-AF65-F5344CB8AC3E}">
        <p14:creationId xmlns:p14="http://schemas.microsoft.com/office/powerpoint/2010/main" val="21501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3">
            <a:extLst>
              <a:ext uri="{FF2B5EF4-FFF2-40B4-BE49-F238E27FC236}">
                <a16:creationId xmlns:a16="http://schemas.microsoft.com/office/drawing/2014/main" id="{F0841207-A05D-0C94-3F88-D276905651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10" y="2279718"/>
            <a:ext cx="11111697" cy="3946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6CAEBC3-621F-09B4-BDB9-3210841A1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b="1" dirty="0">
                    <a:latin typeface="Avenir Next LT Pro Demi" panose="020B0504020202020204" pitchFamily="34" charset="77"/>
                  </a:rPr>
                  <a:t>Gradient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: In which direction and how strongly does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AT" dirty="0"/>
                  <a:t> rise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26CAEBC3-621F-09B4-BDB9-3210841A1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45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ECAA00-C724-C588-D60B-19926CEF3025}"/>
              </a:ext>
            </a:extLst>
          </p:cNvPr>
          <p:cNvSpPr txBox="1"/>
          <p:nvPr/>
        </p:nvSpPr>
        <p:spPr>
          <a:xfrm>
            <a:off x="5398062" y="4830347"/>
            <a:ext cx="69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3D045-EC6A-7AC8-5D91-D0D36775C4B1}"/>
              </a:ext>
            </a:extLst>
          </p:cNvPr>
          <p:cNvSpPr txBox="1"/>
          <p:nvPr/>
        </p:nvSpPr>
        <p:spPr>
          <a:xfrm>
            <a:off x="5022795" y="4253202"/>
            <a:ext cx="83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500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06F64-3D2E-DEFA-7559-97E37D2BCD39}"/>
              </a:ext>
            </a:extLst>
          </p:cNvPr>
          <p:cNvSpPr txBox="1"/>
          <p:nvPr/>
        </p:nvSpPr>
        <p:spPr>
          <a:xfrm>
            <a:off x="4645334" y="3730278"/>
            <a:ext cx="97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1000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497662-E3E4-3D83-0593-BF24CDCF46F0}"/>
                  </a:ext>
                </a:extLst>
              </p:cNvPr>
              <p:cNvSpPr txBox="1"/>
              <p:nvPr/>
            </p:nvSpPr>
            <p:spPr>
              <a:xfrm>
                <a:off x="7618812" y="5583045"/>
                <a:ext cx="447085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A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497662-E3E4-3D83-0593-BF24CDCF4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812" y="5583045"/>
                <a:ext cx="447085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9963AD9-09D2-C7E0-373E-875F77E3EF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93950">
            <a:off x="9514889" y="4036324"/>
            <a:ext cx="1201420" cy="1172420"/>
          </a:xfrm>
          <a:prstGeom prst="rect">
            <a:avLst/>
          </a:prstGeom>
        </p:spPr>
      </p:pic>
      <p:pic>
        <p:nvPicPr>
          <p:cNvPr id="16" name="Picture 1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132B31B-9B17-5349-4C31-7DDDF76625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88313">
            <a:off x="7835630" y="5081235"/>
            <a:ext cx="697938" cy="5502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570933-2A20-9F86-DBDD-68A621CA1A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5732">
            <a:off x="7884379" y="5282717"/>
            <a:ext cx="222307" cy="21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421A7F-4F9F-589B-57E6-D54B37C4CE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2352">
            <a:off x="10073632" y="4843187"/>
            <a:ext cx="222307" cy="210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652871-6AEB-9F10-870E-52C015C8F8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964316" y="5412945"/>
            <a:ext cx="45719" cy="457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6DAD0-95BD-42C7-EE15-C3E3A12240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210373" y="4928423"/>
            <a:ext cx="45719" cy="45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033662-EE66-22D3-7C0C-CFE1E7AF35B9}"/>
                  </a:ext>
                </a:extLst>
              </p:cNvPr>
              <p:cNvSpPr txBox="1"/>
              <p:nvPr/>
            </p:nvSpPr>
            <p:spPr>
              <a:xfrm>
                <a:off x="10334511" y="5060481"/>
                <a:ext cx="447085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A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033662-EE66-22D3-7C0C-CFE1E7AF3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511" y="5060481"/>
                <a:ext cx="447085" cy="402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5E052B-038A-5FB9-CD8B-C6C55835D15E}"/>
              </a:ext>
            </a:extLst>
          </p:cNvPr>
          <p:cNvSpPr txBox="1"/>
          <p:nvPr/>
        </p:nvSpPr>
        <p:spPr>
          <a:xfrm>
            <a:off x="8716470" y="4254583"/>
            <a:ext cx="972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1000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A5CC4-75F6-C383-A009-0E843484C052}"/>
              </a:ext>
            </a:extLst>
          </p:cNvPr>
          <p:cNvSpPr txBox="1"/>
          <p:nvPr/>
        </p:nvSpPr>
        <p:spPr>
          <a:xfrm>
            <a:off x="8018532" y="5665957"/>
            <a:ext cx="69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3B567-7AA8-3533-FEFF-AA5CF92D5DCC}"/>
              </a:ext>
            </a:extLst>
          </p:cNvPr>
          <p:cNvSpPr txBox="1"/>
          <p:nvPr/>
        </p:nvSpPr>
        <p:spPr>
          <a:xfrm>
            <a:off x="9035096" y="4797340"/>
            <a:ext cx="834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500 m</a:t>
            </a:r>
          </a:p>
        </p:txBody>
      </p:sp>
    </p:spTree>
    <p:extLst>
      <p:ext uri="{BB962C8B-B14F-4D97-AF65-F5344CB8AC3E}">
        <p14:creationId xmlns:p14="http://schemas.microsoft.com/office/powerpoint/2010/main" val="41718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3DF9314-9B39-0F16-66BD-186F1248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40" y="3016968"/>
            <a:ext cx="9293678" cy="4176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7">
                <a:extLst>
                  <a:ext uri="{FF2B5EF4-FFF2-40B4-BE49-F238E27FC236}">
                    <a16:creationId xmlns:a16="http://schemas.microsoft.com/office/drawing/2014/main" id="{103ECEA5-D525-0017-6E6F-DD4132B453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de-AT" dirty="0"/>
                  <a:t>Isobars </a:t>
                </a:r>
                <a:r>
                  <a:rPr lang="de-AT" dirty="0" err="1"/>
                  <a:t>mark</a:t>
                </a:r>
                <a:r>
                  <a:rPr lang="de-AT" dirty="0"/>
                  <a:t> </a:t>
                </a:r>
                <a:r>
                  <a:rPr lang="de-AT" dirty="0" err="1"/>
                  <a:t>constant</a:t>
                </a:r>
                <a:r>
                  <a:rPr lang="de-AT" dirty="0"/>
                  <a:t> </a:t>
                </a:r>
                <a:r>
                  <a:rPr lang="de-AT" dirty="0" err="1"/>
                  <a:t>pressure</a:t>
                </a:r>
                <a:r>
                  <a:rPr lang="de-AT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const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AT" dirty="0"/>
              </a:p>
              <a:p>
                <a:pPr marL="0" indent="0">
                  <a:buNone/>
                </a:pPr>
                <a:endParaRPr lang="de-AT" dirty="0"/>
              </a:p>
            </p:txBody>
          </p:sp>
        </mc:Choice>
        <mc:Fallback xmlns="">
          <p:sp>
            <p:nvSpPr>
              <p:cNvPr id="8" name="Inhaltsplatzhalter 7">
                <a:extLst>
                  <a:ext uri="{FF2B5EF4-FFF2-40B4-BE49-F238E27FC236}">
                    <a16:creationId xmlns:a16="http://schemas.microsoft.com/office/drawing/2014/main" id="{103ECEA5-D525-0017-6E6F-DD4132B453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61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79488C3-6268-D1DF-5D7E-2151DB98709E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A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CA63E-4508-48B1-2341-30CA43C172C4}"/>
              </a:ext>
            </a:extLst>
          </p:cNvPr>
          <p:cNvSpPr txBox="1"/>
          <p:nvPr/>
        </p:nvSpPr>
        <p:spPr>
          <a:xfrm>
            <a:off x="5947983" y="3960936"/>
            <a:ext cx="69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1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A5BA4-520B-87A2-5DDA-A18A3E742750}"/>
              </a:ext>
            </a:extLst>
          </p:cNvPr>
          <p:cNvSpPr txBox="1"/>
          <p:nvPr/>
        </p:nvSpPr>
        <p:spPr>
          <a:xfrm>
            <a:off x="5775184" y="3532228"/>
            <a:ext cx="91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0.1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8E3B4-08D2-4D2C-5805-F45EEC5847F4}"/>
              </a:ext>
            </a:extLst>
          </p:cNvPr>
          <p:cNvSpPr txBox="1"/>
          <p:nvPr/>
        </p:nvSpPr>
        <p:spPr>
          <a:xfrm>
            <a:off x="5920841" y="2667689"/>
            <a:ext cx="1721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 Bar (Vacuum)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2DF55-12D2-0BF8-6E51-DE2919BF327B}"/>
              </a:ext>
            </a:extLst>
          </p:cNvPr>
          <p:cNvSpPr txBox="1"/>
          <p:nvPr/>
        </p:nvSpPr>
        <p:spPr>
          <a:xfrm>
            <a:off x="5649753" y="3080225"/>
            <a:ext cx="997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</a:rPr>
              <a:t>0.01 Bar</a:t>
            </a:r>
          </a:p>
        </p:txBody>
      </p:sp>
    </p:spTree>
    <p:extLst>
      <p:ext uri="{BB962C8B-B14F-4D97-AF65-F5344CB8AC3E}">
        <p14:creationId xmlns:p14="http://schemas.microsoft.com/office/powerpoint/2010/main" val="19655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de-AT" dirty="0"/>
                  <a:t>Pressure Gradient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AT" dirty="0"/>
                  <a:t>: </a:t>
                </a:r>
                <a:r>
                  <a:rPr lang="de-AT" dirty="0" err="1"/>
                  <a:t>Direction</a:t>
                </a:r>
                <a:r>
                  <a:rPr lang="de-AT" dirty="0"/>
                  <a:t> and </a:t>
                </a:r>
                <a:r>
                  <a:rPr lang="de-AT" dirty="0" err="1"/>
                  <a:t>strength</a:t>
                </a:r>
                <a:r>
                  <a:rPr lang="de-AT" dirty="0"/>
                  <a:t> </a:t>
                </a:r>
                <a:r>
                  <a:rPr lang="de-AT" dirty="0" err="1"/>
                  <a:t>of</a:t>
                </a:r>
                <a:r>
                  <a:rPr lang="de-AT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AT" dirty="0"/>
                  <a:t> increase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45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20E59E0-B284-952F-CCEF-D247171C8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14" b="15469"/>
          <a:stretch/>
        </p:blipFill>
        <p:spPr>
          <a:xfrm>
            <a:off x="314404" y="2771192"/>
            <a:ext cx="11293915" cy="4600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258597-A5C6-C62C-96F3-3300A72F0251}"/>
                  </a:ext>
                </a:extLst>
              </p:cNvPr>
              <p:cNvSpPr txBox="1"/>
              <p:nvPr/>
            </p:nvSpPr>
            <p:spPr>
              <a:xfrm>
                <a:off x="5961361" y="2922579"/>
                <a:ext cx="447085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de-DE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258597-A5C6-C62C-96F3-3300A72F0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361" y="2922579"/>
                <a:ext cx="447085" cy="575479"/>
              </a:xfrm>
              <a:prstGeom prst="rect">
                <a:avLst/>
              </a:prstGeom>
              <a:blipFill>
                <a:blip r:embed="rId4"/>
                <a:stretch>
                  <a:fillRect l="-5556" r="-44444" b="-1063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DDEF34-BB7D-31E9-975C-00D82B92B288}"/>
                  </a:ext>
                </a:extLst>
              </p:cNvPr>
              <p:cNvSpPr txBox="1"/>
              <p:nvPr/>
            </p:nvSpPr>
            <p:spPr>
              <a:xfrm>
                <a:off x="9641909" y="4564974"/>
                <a:ext cx="447085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de-DE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DDEF34-BB7D-31E9-975C-00D82B92B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909" y="4564974"/>
                <a:ext cx="447085" cy="575479"/>
              </a:xfrm>
              <a:prstGeom prst="rect">
                <a:avLst/>
              </a:prstGeom>
              <a:blipFill>
                <a:blip r:embed="rId5"/>
                <a:stretch>
                  <a:fillRect l="-8333" r="-41667" b="-108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92BECD-6F8E-049D-0BF7-0EDD2D89FB00}"/>
                  </a:ext>
                </a:extLst>
              </p:cNvPr>
              <p:cNvSpPr txBox="1"/>
              <p:nvPr/>
            </p:nvSpPr>
            <p:spPr>
              <a:xfrm>
                <a:off x="1879463" y="4656960"/>
                <a:ext cx="447085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de-DE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92BECD-6F8E-049D-0BF7-0EDD2D89F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463" y="4656960"/>
                <a:ext cx="447085" cy="575479"/>
              </a:xfrm>
              <a:prstGeom prst="rect">
                <a:avLst/>
              </a:prstGeom>
              <a:blipFill>
                <a:blip r:embed="rId6"/>
                <a:stretch>
                  <a:fillRect l="-5405" r="-40541" b="-1304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0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et&#10;&#10;Description automatically generated">
            <a:extLst>
              <a:ext uri="{FF2B5EF4-FFF2-40B4-BE49-F238E27FC236}">
                <a16:creationId xmlns:a16="http://schemas.microsoft.com/office/drawing/2014/main" id="{C6E51CF3-ADF8-E16B-56E3-62710A1B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9051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CEA4F-9FB3-6D68-12FD-DB93DA905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dirty="0"/>
              <a:t>Goal</a:t>
            </a:r>
          </a:p>
        </p:txBody>
      </p:sp>
      <p:pic>
        <p:nvPicPr>
          <p:cNvPr id="9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7D46003-8A14-AAA6-5765-F9863EFBEF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63391" y="2990573"/>
            <a:ext cx="1201420" cy="1172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F4F33E-31CC-B475-585E-F6EA142833D9}"/>
              </a:ext>
            </a:extLst>
          </p:cNvPr>
          <p:cNvSpPr txBox="1"/>
          <p:nvPr/>
        </p:nvSpPr>
        <p:spPr>
          <a:xfrm>
            <a:off x="1214412" y="331994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solidFill>
                  <a:schemeClr val="bg1"/>
                </a:solidFill>
                <a:latin typeface="Avenir Next LT Pro" panose="020B0504020202020204" pitchFamily="34" charset="77"/>
              </a:rPr>
              <a:t>地上</a:t>
            </a:r>
            <a:endParaRPr lang="de-DE" altLang="ja-JP" sz="36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84A5BD-949F-925B-93CB-9533AA16A4CE}"/>
              </a:ext>
            </a:extLst>
          </p:cNvPr>
          <p:cNvSpPr txBox="1"/>
          <p:nvPr/>
        </p:nvSpPr>
        <p:spPr>
          <a:xfrm>
            <a:off x="7785053" y="3214887"/>
            <a:ext cx="1668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>
                <a:solidFill>
                  <a:schemeClr val="bg1"/>
                </a:solidFill>
                <a:latin typeface="Avenir Next LT Pro" panose="020B0504020202020204" pitchFamily="34" charset="77"/>
              </a:rPr>
              <a:t>太陽を</a:t>
            </a:r>
            <a:endParaRPr lang="en-AT" sz="36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25464-8928-7042-FB78-F4555DE4D163}"/>
              </a:ext>
            </a:extLst>
          </p:cNvPr>
          <p:cNvSpPr txBox="1"/>
          <p:nvPr/>
        </p:nvSpPr>
        <p:spPr>
          <a:xfrm>
            <a:off x="3750311" y="3275737"/>
            <a:ext cx="626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>
                <a:solidFill>
                  <a:schemeClr val="bg1"/>
                </a:solidFill>
                <a:latin typeface="Avenir Next LT Pro" panose="020B0504020202020204" pitchFamily="34" charset="77"/>
              </a:rPr>
              <a:t>に</a:t>
            </a:r>
            <a:endParaRPr lang="de-DE" altLang="ja-JP" sz="36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FEE475-E65D-5765-FC90-0E5760E7FA85}"/>
              </a:ext>
            </a:extLst>
          </p:cNvPr>
          <p:cNvSpPr/>
          <p:nvPr/>
        </p:nvSpPr>
        <p:spPr>
          <a:xfrm>
            <a:off x="966529" y="3538051"/>
            <a:ext cx="120142" cy="12170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E153D92-CDC4-DB4D-8656-2C0850A68B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95551" y="2990572"/>
            <a:ext cx="1201420" cy="11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1DED-B69D-F7D0-954F-511F26E4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Pressure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27D51-2494-168C-FB15-B5A35E2E16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AT" dirty="0"/>
                  <a:t>A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𝛁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T" dirty="0"/>
                  <a:t> compensates pressure</a:t>
                </a:r>
                <a:r>
                  <a:rPr lang="en-US" dirty="0"/>
                  <a:t> gradient</a:t>
                </a:r>
                <a:endParaRPr lang="en-A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027D51-2494-168C-FB15-B5A35E2E16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40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94EAD9D-4122-CF90-936D-66B89A9E1B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653" y="2362020"/>
            <a:ext cx="5843028" cy="4523241"/>
          </a:xfrm>
          <a:prstGeom prst="rect">
            <a:avLst/>
          </a:prstGeom>
        </p:spPr>
      </p:pic>
      <p:pic>
        <p:nvPicPr>
          <p:cNvPr id="5" name="Grafik 7">
            <a:extLst>
              <a:ext uri="{FF2B5EF4-FFF2-40B4-BE49-F238E27FC236}">
                <a16:creationId xmlns:a16="http://schemas.microsoft.com/office/drawing/2014/main" id="{8C9B20FD-73D1-57F3-6515-468AA04BAA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53" y="2476320"/>
            <a:ext cx="5882652" cy="4294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CF0E0C-723E-FAFA-6056-52972545E9FE}"/>
                  </a:ext>
                </a:extLst>
              </p:cNvPr>
              <p:cNvSpPr txBox="1"/>
              <p:nvPr/>
            </p:nvSpPr>
            <p:spPr>
              <a:xfrm>
                <a:off x="8932697" y="4938320"/>
                <a:ext cx="377792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AT" sz="2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CF0E0C-723E-FAFA-6056-52972545E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2697" y="4938320"/>
                <a:ext cx="377792" cy="575479"/>
              </a:xfrm>
              <a:prstGeom prst="rect">
                <a:avLst/>
              </a:prstGeom>
              <a:blipFill>
                <a:blip r:embed="rId5"/>
                <a:stretch>
                  <a:fillRect l="-10000" t="-21739" r="-16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0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55CC6-E436-1095-4876-8B71DA1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Earth‘s</a:t>
            </a:r>
            <a:r>
              <a:rPr lang="de-AT" dirty="0"/>
              <a:t> </a:t>
            </a:r>
            <a:r>
              <a:rPr lang="de-AT" dirty="0" err="1"/>
              <a:t>atmosphere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AT" dirty="0"/>
                  <a:t>Gravity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AT" dirty="0"/>
                  <a:t> compensates </a:t>
                </a:r>
                <a:r>
                  <a:rPr lang="en-AT" b="1" dirty="0"/>
                  <a:t>air </a:t>
                </a:r>
                <a:r>
                  <a:rPr lang="en-US" dirty="0"/>
                  <a:t>pressure gradient</a:t>
                </a:r>
                <a:endParaRPr lang="en-AT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77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20E59E0-B284-952F-CCEF-D247171C8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14" b="15469"/>
          <a:stretch/>
        </p:blipFill>
        <p:spPr>
          <a:xfrm>
            <a:off x="314404" y="2771192"/>
            <a:ext cx="11293915" cy="4600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2A9A0E-2DF4-2FCD-C342-1F3C90225369}"/>
                  </a:ext>
                </a:extLst>
              </p:cNvPr>
              <p:cNvSpPr txBox="1"/>
              <p:nvPr/>
            </p:nvSpPr>
            <p:spPr>
              <a:xfrm>
                <a:off x="5961361" y="2808574"/>
                <a:ext cx="1430841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2A9A0E-2DF4-2FCD-C342-1F3C90225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361" y="2808574"/>
                <a:ext cx="1430841" cy="620426"/>
              </a:xfrm>
              <a:prstGeom prst="rect">
                <a:avLst/>
              </a:prstGeom>
              <a:blipFill>
                <a:blip r:embed="rId4"/>
                <a:stretch>
                  <a:fillRect l="-877" t="-20000" b="-4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9AB97-DD81-6491-F3E7-E4F11C1DE6E1}"/>
                  </a:ext>
                </a:extLst>
              </p:cNvPr>
              <p:cNvSpPr txBox="1"/>
              <p:nvPr/>
            </p:nvSpPr>
            <p:spPr>
              <a:xfrm>
                <a:off x="9641909" y="4564974"/>
                <a:ext cx="1427144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9AB97-DD81-6491-F3E7-E4F11C1DE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909" y="4564974"/>
                <a:ext cx="1427144" cy="620426"/>
              </a:xfrm>
              <a:prstGeom prst="rect">
                <a:avLst/>
              </a:prstGeom>
              <a:blipFill>
                <a:blip r:embed="rId5"/>
                <a:stretch>
                  <a:fillRect l="-1770" t="-20000" b="-4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9811E9-79D7-CF16-A99F-118F443EAE94}"/>
                  </a:ext>
                </a:extLst>
              </p:cNvPr>
              <p:cNvSpPr txBox="1"/>
              <p:nvPr/>
            </p:nvSpPr>
            <p:spPr>
              <a:xfrm>
                <a:off x="1542579" y="4500196"/>
                <a:ext cx="2288276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9811E9-79D7-CF16-A99F-118F443EA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79" y="4500196"/>
                <a:ext cx="2288276" cy="620426"/>
              </a:xfrm>
              <a:prstGeom prst="rect">
                <a:avLst/>
              </a:prstGeom>
              <a:blipFill>
                <a:blip r:embed="rId6"/>
                <a:stretch>
                  <a:fillRect t="-20000" b="-6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9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r, red, outdoor object, orange&#10;&#10;Description automatically generated">
            <a:extLst>
              <a:ext uri="{FF2B5EF4-FFF2-40B4-BE49-F238E27FC236}">
                <a16:creationId xmlns:a16="http://schemas.microsoft.com/office/drawing/2014/main" id="{F18526D0-4A00-5BDB-4962-E24812EB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39" y="1768899"/>
            <a:ext cx="10515600" cy="101782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C55CC6-E436-1095-4876-8B71DA1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Sun‘s</a:t>
            </a:r>
            <a:r>
              <a:rPr lang="de-AT" dirty="0"/>
              <a:t> </a:t>
            </a:r>
            <a:r>
              <a:rPr lang="de-AT" dirty="0" err="1"/>
              <a:t>interior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AT" dirty="0"/>
                  <a:t>Gravity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AT" dirty="0"/>
                  <a:t> compensates </a:t>
                </a:r>
                <a:r>
                  <a:rPr lang="en-AT" b="1" dirty="0"/>
                  <a:t>plasma </a:t>
                </a:r>
                <a:r>
                  <a:rPr lang="en-US" dirty="0"/>
                  <a:t>pressure gradient</a:t>
                </a:r>
                <a:endParaRPr lang="en-AT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DCE3C5A6-6E6D-3B9D-B997-9F544A8BEB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377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2A9A0E-2DF4-2FCD-C342-1F3C90225369}"/>
                  </a:ext>
                </a:extLst>
              </p:cNvPr>
              <p:cNvSpPr txBox="1"/>
              <p:nvPr/>
            </p:nvSpPr>
            <p:spPr>
              <a:xfrm>
                <a:off x="5223480" y="3556144"/>
                <a:ext cx="1430841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2A9A0E-2DF4-2FCD-C342-1F3C90225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480" y="3556144"/>
                <a:ext cx="1430841" cy="620426"/>
              </a:xfrm>
              <a:prstGeom prst="rect">
                <a:avLst/>
              </a:prstGeom>
              <a:blipFill>
                <a:blip r:embed="rId4"/>
                <a:stretch>
                  <a:fillRect l="-1754" t="-18000" b="-6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9AB97-DD81-6491-F3E7-E4F11C1DE6E1}"/>
                  </a:ext>
                </a:extLst>
              </p:cNvPr>
              <p:cNvSpPr txBox="1"/>
              <p:nvPr/>
            </p:nvSpPr>
            <p:spPr>
              <a:xfrm>
                <a:off x="7375837" y="4863501"/>
                <a:ext cx="1427144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09AB97-DD81-6491-F3E7-E4F11C1DE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837" y="4863501"/>
                <a:ext cx="1427144" cy="620426"/>
              </a:xfrm>
              <a:prstGeom prst="rect">
                <a:avLst/>
              </a:prstGeom>
              <a:blipFill>
                <a:blip r:embed="rId5"/>
                <a:stretch>
                  <a:fillRect l="-877" t="-22000" b="-4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9811E9-79D7-CF16-A99F-118F443EAE94}"/>
                  </a:ext>
                </a:extLst>
              </p:cNvPr>
              <p:cNvSpPr txBox="1"/>
              <p:nvPr/>
            </p:nvSpPr>
            <p:spPr>
              <a:xfrm>
                <a:off x="2375904" y="4930896"/>
                <a:ext cx="2288276" cy="620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de-DE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de-DE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9811E9-79D7-CF16-A99F-118F443EA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904" y="4930896"/>
                <a:ext cx="2288276" cy="620426"/>
              </a:xfrm>
              <a:prstGeom prst="rect">
                <a:avLst/>
              </a:prstGeom>
              <a:blipFill>
                <a:blip r:embed="rId6"/>
                <a:stretch>
                  <a:fillRect t="-20000" b="-4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40619E-5E44-8CD7-38F0-9546C3AFF3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71504" y="4001294"/>
            <a:ext cx="1201420" cy="1172420"/>
          </a:xfrm>
          <a:prstGeom prst="rect">
            <a:avLst/>
          </a:prstGeom>
        </p:spPr>
      </p:pic>
      <p:pic>
        <p:nvPicPr>
          <p:cNvPr id="9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E68FDF9-18B0-6084-D9F1-76F7E42C96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42706">
            <a:off x="6478610" y="5222696"/>
            <a:ext cx="1201420" cy="1172420"/>
          </a:xfrm>
          <a:prstGeom prst="rect">
            <a:avLst/>
          </a:prstGeom>
        </p:spPr>
      </p:pic>
      <p:pic>
        <p:nvPicPr>
          <p:cNvPr id="11" name="Picture 10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03FE170-7E9C-6637-E424-C3D32B9056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47980">
            <a:off x="4015637" y="5177690"/>
            <a:ext cx="1201420" cy="11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20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4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6F79FB14-CDB5-59D7-AE2D-E8A467557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5740">
            <a:off x="1016991" y="1381390"/>
            <a:ext cx="10873392" cy="531865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467816F-CDBF-EBD2-D50A-E03C349E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0124" cy="1325563"/>
          </a:xfrm>
        </p:spPr>
        <p:txBody>
          <a:bodyPr>
            <a:normAutofit/>
          </a:bodyPr>
          <a:lstStyle/>
          <a:p>
            <a:r>
              <a:rPr lang="de-AT" sz="3600" dirty="0" err="1"/>
              <a:t>Sufficient</a:t>
            </a:r>
            <a:r>
              <a:rPr lang="de-AT" sz="3600" dirty="0"/>
              <a:t> </a:t>
            </a:r>
            <a:r>
              <a:rPr lang="de-AT" sz="3600" dirty="0" err="1"/>
              <a:t>pressure</a:t>
            </a:r>
            <a:r>
              <a:rPr lang="de-AT" sz="3600" dirty="0"/>
              <a:t> </a:t>
            </a:r>
            <a:r>
              <a:rPr lang="de-AT" sz="3600" dirty="0" err="1"/>
              <a:t>is</a:t>
            </a:r>
            <a:r>
              <a:rPr lang="de-AT" sz="3600" dirty="0"/>
              <a:t> </a:t>
            </a:r>
            <a:r>
              <a:rPr lang="de-AT" sz="3600" dirty="0" err="1"/>
              <a:t>one</a:t>
            </a:r>
            <a:r>
              <a:rPr lang="de-AT" sz="3600" dirty="0"/>
              <a:t> puzzle </a:t>
            </a:r>
            <a:r>
              <a:rPr lang="de-AT" sz="3600" dirty="0" err="1"/>
              <a:t>piece</a:t>
            </a:r>
            <a:r>
              <a:rPr lang="de-AT" sz="3600" dirty="0"/>
              <a:t> </a:t>
            </a:r>
            <a:r>
              <a:rPr lang="de-AT" sz="3600" dirty="0" err="1"/>
              <a:t>for</a:t>
            </a:r>
            <a:r>
              <a:rPr lang="de-AT" sz="3600" dirty="0"/>
              <a:t> </a:t>
            </a:r>
            <a:r>
              <a:rPr lang="de-AT" sz="3600" dirty="0" err="1"/>
              <a:t>fusion</a:t>
            </a:r>
            <a:endParaRPr lang="de-AT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474FC-CF2B-00AF-E620-5E8A4017396B}"/>
              </a:ext>
            </a:extLst>
          </p:cNvPr>
          <p:cNvGrpSpPr/>
          <p:nvPr/>
        </p:nvGrpSpPr>
        <p:grpSpPr>
          <a:xfrm>
            <a:off x="1117542" y="4717162"/>
            <a:ext cx="1671252" cy="1201420"/>
            <a:chOff x="8917165" y="5412876"/>
            <a:chExt cx="1671252" cy="1201420"/>
          </a:xfrm>
        </p:grpSpPr>
        <p:pic>
          <p:nvPicPr>
            <p:cNvPr id="12" name="Picture 11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5B59B8F-35B7-39A2-9E51-3B98635C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F5CE2F-7B79-BB34-D8D4-68954816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F594B9-C566-F8C7-20AF-167F3111659F}"/>
                  </a:ext>
                </a:extLst>
              </p:cNvPr>
              <p:cNvSpPr txBox="1"/>
              <p:nvPr/>
            </p:nvSpPr>
            <p:spPr>
              <a:xfrm>
                <a:off x="1721731" y="5368022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F594B9-C566-F8C7-20AF-167F31116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731" y="5368022"/>
                <a:ext cx="45384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0C01EB-71F1-EAF3-321A-C415DADD5AB2}"/>
                  </a:ext>
                </a:extLst>
              </p:cNvPr>
              <p:cNvSpPr txBox="1"/>
              <p:nvPr/>
            </p:nvSpPr>
            <p:spPr>
              <a:xfrm>
                <a:off x="2043315" y="1637408"/>
                <a:ext cx="493294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𝜵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0C01EB-71F1-EAF3-321A-C415DADD5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315" y="1637408"/>
                <a:ext cx="493294" cy="575479"/>
              </a:xfrm>
              <a:prstGeom prst="rect">
                <a:avLst/>
              </a:prstGeom>
              <a:blipFill>
                <a:blip r:embed="rId6"/>
                <a:stretch>
                  <a:fillRect l="-5000" r="-32500" b="-108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40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FA6AAD35-4249-E90F-13F0-CB1A6575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24214">
            <a:off x="6710134" y="2528199"/>
            <a:ext cx="2303659" cy="33976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FB88EE5-6FBE-97B8-DEEE-E518D90E22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806472" y="4196613"/>
            <a:ext cx="2166007" cy="174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FC6C4-04CE-24C5-8434-6C2ADAD1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6194404B-3775-390B-A305-410F5873FB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Effort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𝜵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AT" dirty="0"/>
                  <a:t> </a:t>
                </a:r>
                <a:r>
                  <a:rPr lang="de-AT" dirty="0" err="1"/>
                  <a:t>Pressure</a:t>
                </a:r>
                <a:r>
                  <a:rPr lang="de-AT" dirty="0"/>
                  <a:t> </a:t>
                </a:r>
                <a:r>
                  <a:rPr lang="de-AT" dirty="0" err="1"/>
                  <a:t>difference</a:t>
                </a:r>
                <a:r>
                  <a:rPr lang="de-AT" dirty="0"/>
                  <a:t> / System </a:t>
                </a:r>
                <a:r>
                  <a:rPr lang="de-AT" dirty="0" err="1"/>
                  <a:t>size</a:t>
                </a:r>
                <a:endParaRPr lang="de-AT" dirty="0"/>
              </a:p>
            </p:txBody>
          </p:sp>
        </mc:Choice>
        <mc:Fallback xmlns="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6194404B-3775-390B-A305-410F5873FB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40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DBC4BD0-DC41-9FBB-E3B5-81D615625F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123" y="4112252"/>
            <a:ext cx="2398776" cy="1815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9A8CD5-807A-5C72-CF6D-BED7210993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856" y="2415633"/>
            <a:ext cx="2398776" cy="356006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A77C64E-E482-4865-9AA0-4A970D45D166}"/>
              </a:ext>
            </a:extLst>
          </p:cNvPr>
          <p:cNvGrpSpPr/>
          <p:nvPr/>
        </p:nvGrpSpPr>
        <p:grpSpPr>
          <a:xfrm>
            <a:off x="3732241" y="3817952"/>
            <a:ext cx="1209078" cy="2344840"/>
            <a:chOff x="4687495" y="3769689"/>
            <a:chExt cx="1209078" cy="2344840"/>
          </a:xfrm>
        </p:grpSpPr>
        <p:pic>
          <p:nvPicPr>
            <p:cNvPr id="27" name="Picture 26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F2ECC6E-AB15-13C7-B1BB-75AA59F5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7495" y="3769689"/>
              <a:ext cx="1201420" cy="1172420"/>
            </a:xfrm>
            <a:prstGeom prst="rect">
              <a:avLst/>
            </a:prstGeom>
          </p:spPr>
        </p:pic>
        <p:pic>
          <p:nvPicPr>
            <p:cNvPr id="28" name="Picture 27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0A1C88-E004-993C-9D7A-5BBE781C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687496" y="4942109"/>
              <a:ext cx="1201420" cy="1172420"/>
            </a:xfrm>
            <a:prstGeom prst="rect">
              <a:avLst/>
            </a:prstGeom>
          </p:spPr>
        </p:pic>
        <p:pic>
          <p:nvPicPr>
            <p:cNvPr id="29" name="Picture 28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9C58D04-B2A2-B771-0D9A-F9182397F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5153" y="4731687"/>
              <a:ext cx="1201420" cy="63874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3E1254-2589-9680-D281-9E2F9A948138}"/>
              </a:ext>
            </a:extLst>
          </p:cNvPr>
          <p:cNvGrpSpPr/>
          <p:nvPr/>
        </p:nvGrpSpPr>
        <p:grpSpPr>
          <a:xfrm>
            <a:off x="2567718" y="5463027"/>
            <a:ext cx="1671252" cy="1201420"/>
            <a:chOff x="3385867" y="5463027"/>
            <a:chExt cx="1671252" cy="1201420"/>
          </a:xfrm>
        </p:grpSpPr>
        <p:pic>
          <p:nvPicPr>
            <p:cNvPr id="31" name="Picture 30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99D98E2-5239-2A27-A298-E259B106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371367" y="5477527"/>
              <a:ext cx="1201420" cy="11724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FB321E8-5171-176E-402C-B41F114C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977" y="5737892"/>
              <a:ext cx="840142" cy="66204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35709E-D00B-9B54-E39F-2D74D56DEA23}"/>
              </a:ext>
            </a:extLst>
          </p:cNvPr>
          <p:cNvGrpSpPr/>
          <p:nvPr/>
        </p:nvGrpSpPr>
        <p:grpSpPr>
          <a:xfrm>
            <a:off x="7598502" y="5412876"/>
            <a:ext cx="1671252" cy="1201420"/>
            <a:chOff x="8917165" y="5412876"/>
            <a:chExt cx="1671252" cy="1201420"/>
          </a:xfrm>
        </p:grpSpPr>
        <p:pic>
          <p:nvPicPr>
            <p:cNvPr id="33" name="Picture 32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39F0AFE-E6F4-DE05-72EC-401E5B8D6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68B0ABA-7CBD-0C57-8C87-B9B10213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1FDB46-949C-09C0-E7FE-BCC6D8A0D474}"/>
              </a:ext>
            </a:extLst>
          </p:cNvPr>
          <p:cNvGrpSpPr/>
          <p:nvPr/>
        </p:nvGrpSpPr>
        <p:grpSpPr>
          <a:xfrm>
            <a:off x="8767435" y="2127060"/>
            <a:ext cx="1233668" cy="3980894"/>
            <a:chOff x="10086098" y="2127060"/>
            <a:chExt cx="1233668" cy="3980894"/>
          </a:xfrm>
        </p:grpSpPr>
        <p:pic>
          <p:nvPicPr>
            <p:cNvPr id="36" name="Picture 35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60E11AE-2FD0-4039-87DA-E9A177C7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6098" y="2127060"/>
              <a:ext cx="1201420" cy="1172420"/>
            </a:xfrm>
            <a:prstGeom prst="rect">
              <a:avLst/>
            </a:prstGeom>
          </p:spPr>
        </p:pic>
        <p:pic>
          <p:nvPicPr>
            <p:cNvPr id="37" name="Picture 36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C043460-7157-92D4-7044-AA5A5C79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0110689" y="4935534"/>
              <a:ext cx="1201420" cy="1172420"/>
            </a:xfrm>
            <a:prstGeom prst="rect">
              <a:avLst/>
            </a:prstGeom>
          </p:spPr>
        </p:pic>
        <p:pic>
          <p:nvPicPr>
            <p:cNvPr id="38" name="Picture 37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62FBF08-A57A-97D9-A610-9F06B7F67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8346" y="4725112"/>
              <a:ext cx="1201420" cy="638743"/>
            </a:xfrm>
            <a:prstGeom prst="rect">
              <a:avLst/>
            </a:prstGeom>
          </p:spPr>
        </p:pic>
        <p:pic>
          <p:nvPicPr>
            <p:cNvPr id="39" name="Picture 38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947C497-E10A-57CA-7929-5D1634337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0689" y="4296791"/>
              <a:ext cx="1201420" cy="638743"/>
            </a:xfrm>
            <a:prstGeom prst="rect">
              <a:avLst/>
            </a:prstGeom>
          </p:spPr>
        </p:pic>
        <p:pic>
          <p:nvPicPr>
            <p:cNvPr id="40" name="Picture 39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45E0C618-0A70-6DFB-25B0-DBE923F21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3032" y="3851498"/>
              <a:ext cx="1201420" cy="638743"/>
            </a:xfrm>
            <a:prstGeom prst="rect">
              <a:avLst/>
            </a:prstGeom>
          </p:spPr>
        </p:pic>
        <p:pic>
          <p:nvPicPr>
            <p:cNvPr id="41" name="Picture 40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367577-6F13-4388-CDF5-0E237CC6F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1294" y="3406205"/>
              <a:ext cx="1201420" cy="638743"/>
            </a:xfrm>
            <a:prstGeom prst="rect">
              <a:avLst/>
            </a:prstGeom>
          </p:spPr>
        </p:pic>
        <p:pic>
          <p:nvPicPr>
            <p:cNvPr id="42" name="Picture 41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E81A6CB-DC5F-3724-FCA6-4DE3F682E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9786" y="3099291"/>
              <a:ext cx="1201420" cy="33512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2A7CF22-BD9E-6316-0783-0BCB0080171A}"/>
                  </a:ext>
                </a:extLst>
              </p:cNvPr>
              <p:cNvSpPr txBox="1"/>
              <p:nvPr/>
            </p:nvSpPr>
            <p:spPr>
              <a:xfrm>
                <a:off x="3240947" y="6088177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2A7CF22-BD9E-6316-0783-0BCB00801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947" y="6088177"/>
                <a:ext cx="45384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C257DF-23C7-AC9F-CAD7-2E6E3DAB9B77}"/>
                  </a:ext>
                </a:extLst>
              </p:cNvPr>
              <p:cNvSpPr txBox="1"/>
              <p:nvPr/>
            </p:nvSpPr>
            <p:spPr>
              <a:xfrm>
                <a:off x="4471312" y="4681313"/>
                <a:ext cx="18095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-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C257DF-23C7-AC9F-CAD7-2E6E3DAB9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312" y="4681313"/>
                <a:ext cx="1809598" cy="523220"/>
              </a:xfrm>
              <a:prstGeom prst="rect">
                <a:avLst/>
              </a:prstGeom>
              <a:blipFill>
                <a:blip r:embed="rId12"/>
                <a:stretch>
                  <a:fillRect l="-1389" t="-1428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1B2855-1308-2A81-DE12-80C62E58413F}"/>
                  </a:ext>
                </a:extLst>
              </p:cNvPr>
              <p:cNvSpPr txBox="1"/>
              <p:nvPr/>
            </p:nvSpPr>
            <p:spPr>
              <a:xfrm>
                <a:off x="8202691" y="6063736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1B2855-1308-2A81-DE12-80C62E584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691" y="6063736"/>
                <a:ext cx="45384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321325C-13BB-76C3-EC6D-41E7A1EF2CCE}"/>
                  </a:ext>
                </a:extLst>
              </p:cNvPr>
              <p:cNvSpPr txBox="1"/>
              <p:nvPr/>
            </p:nvSpPr>
            <p:spPr>
              <a:xfrm>
                <a:off x="9537971" y="3928058"/>
                <a:ext cx="18095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-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321325C-13BB-76C3-EC6D-41E7A1EF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971" y="3928058"/>
                <a:ext cx="1809598" cy="523220"/>
              </a:xfrm>
              <a:prstGeom prst="rect">
                <a:avLst/>
              </a:prstGeom>
              <a:blipFill>
                <a:blip r:embed="rId13"/>
                <a:stretch>
                  <a:fillRect l="-2098" t="-1428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8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r, red, outdoor object, orange&#10;&#10;Description automatically generated">
            <a:extLst>
              <a:ext uri="{FF2B5EF4-FFF2-40B4-BE49-F238E27FC236}">
                <a16:creationId xmlns:a16="http://schemas.microsoft.com/office/drawing/2014/main" id="{95E085CC-7A1A-5A11-8177-B734616A5C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22885"/>
            <a:ext cx="3026569" cy="2929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908034-DC52-4F9E-BB2F-28B44F2A9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90" y="4376676"/>
            <a:ext cx="4232741" cy="1902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A144B-66C4-63D6-8CBD-9E038422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220" y="3731716"/>
            <a:ext cx="2538591" cy="2547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D9736B5D-FEA8-C1E8-C28F-E4D7FEC6BF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4953" y="2967186"/>
                <a:ext cx="2733061" cy="655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=100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de-AT" dirty="0"/>
                  <a:t> </a:t>
                </a:r>
              </a:p>
            </p:txBody>
          </p:sp>
        </mc:Choice>
        <mc:Fallback xmlns="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D9736B5D-FEA8-C1E8-C28F-E4D7FEC6B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53" y="2967186"/>
                <a:ext cx="2733061" cy="655699"/>
              </a:xfrm>
              <a:prstGeom prst="rect">
                <a:avLst/>
              </a:prstGeom>
              <a:blipFill>
                <a:blip r:embed="rId5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Inhaltsplatzhalter 2">
                <a:extLst>
                  <a:ext uri="{FF2B5EF4-FFF2-40B4-BE49-F238E27FC236}">
                    <a16:creationId xmlns:a16="http://schemas.microsoft.com/office/drawing/2014/main" id="{398C76B0-F880-F01B-5319-9EC5C0C121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9469" y="3076017"/>
                <a:ext cx="2733061" cy="655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0.0001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de-AT" dirty="0"/>
                  <a:t> </a:t>
                </a:r>
              </a:p>
            </p:txBody>
          </p:sp>
        </mc:Choice>
        <mc:Fallback xmlns="">
          <p:sp>
            <p:nvSpPr>
              <p:cNvPr id="18" name="Inhaltsplatzhalter 2">
                <a:extLst>
                  <a:ext uri="{FF2B5EF4-FFF2-40B4-BE49-F238E27FC236}">
                    <a16:creationId xmlns:a16="http://schemas.microsoft.com/office/drawing/2014/main" id="{398C76B0-F880-F01B-5319-9EC5C0C12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469" y="3076017"/>
                <a:ext cx="2733061" cy="655699"/>
              </a:xfrm>
              <a:prstGeom prst="rect">
                <a:avLst/>
              </a:prstGeom>
              <a:blipFill>
                <a:blip r:embed="rId6"/>
                <a:stretch>
                  <a:fillRect t="-11538" b="-192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Inhaltsplatzhalter 2">
                <a:extLst>
                  <a:ext uri="{FF2B5EF4-FFF2-40B4-BE49-F238E27FC236}">
                    <a16:creationId xmlns:a16="http://schemas.microsoft.com/office/drawing/2014/main" id="{213F69FD-B290-D1C4-BD6C-281E9991F0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73986" y="3076016"/>
                <a:ext cx="2733061" cy="6556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venir Next LT Pro" panose="020B0504020202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de-AT" dirty="0"/>
                  <a:t> </a:t>
                </a:r>
              </a:p>
            </p:txBody>
          </p:sp>
        </mc:Choice>
        <mc:Fallback xmlns="">
          <p:sp>
            <p:nvSpPr>
              <p:cNvPr id="19" name="Inhaltsplatzhalter 2">
                <a:extLst>
                  <a:ext uri="{FF2B5EF4-FFF2-40B4-BE49-F238E27FC236}">
                    <a16:creationId xmlns:a16="http://schemas.microsoft.com/office/drawing/2014/main" id="{213F69FD-B290-D1C4-BD6C-281E9991F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86" y="3076016"/>
                <a:ext cx="2733061" cy="655699"/>
              </a:xfrm>
              <a:prstGeom prst="rect">
                <a:avLst/>
              </a:prstGeom>
              <a:blipFill>
                <a:blip r:embed="rId7"/>
                <a:stretch>
                  <a:fillRect t="-13462" b="-1538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el 1">
            <a:extLst>
              <a:ext uri="{FF2B5EF4-FFF2-40B4-BE49-F238E27FC236}">
                <a16:creationId xmlns:a16="http://schemas.microsoft.com/office/drawing/2014/main" id="{7C557368-1A0C-8B02-AC4D-B6D0C4C5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Fusion on Earth?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D2992063-79C1-A6B1-BAC6-7D79C32BBD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Effort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de-DE" b="1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𝜵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AT" dirty="0"/>
                  <a:t> </a:t>
                </a:r>
                <a:r>
                  <a:rPr lang="de-AT" dirty="0" err="1"/>
                  <a:t>Pressure</a:t>
                </a:r>
                <a:r>
                  <a:rPr lang="de-AT" dirty="0"/>
                  <a:t> </a:t>
                </a:r>
                <a:r>
                  <a:rPr lang="de-AT" dirty="0" err="1"/>
                  <a:t>difference</a:t>
                </a:r>
                <a:r>
                  <a:rPr lang="de-AT" dirty="0"/>
                  <a:t> / System </a:t>
                </a:r>
                <a:r>
                  <a:rPr lang="de-AT" dirty="0" err="1"/>
                  <a:t>size</a:t>
                </a:r>
                <a:endParaRPr lang="de-AT" dirty="0"/>
              </a:p>
              <a:p>
                <a:pPr marL="0" indent="0">
                  <a:buNone/>
                </a:pPr>
                <a:endParaRPr lang="en-AT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D2992063-79C1-A6B1-BAC6-7D79C32BBD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t="-40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CBCE15A-277E-1E70-7703-A6D7A6B172F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0" y="3804621"/>
            <a:ext cx="2580497" cy="24015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69523E-69E0-F137-B3A5-58B20D9845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579" y="4158775"/>
            <a:ext cx="1668352" cy="15526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EA8E7E0-6959-64ED-46D0-6F9DE380F3E8}"/>
              </a:ext>
            </a:extLst>
          </p:cNvPr>
          <p:cNvGrpSpPr/>
          <p:nvPr/>
        </p:nvGrpSpPr>
        <p:grpSpPr>
          <a:xfrm>
            <a:off x="7685705" y="5864863"/>
            <a:ext cx="738760" cy="858759"/>
            <a:chOff x="8917165" y="5412876"/>
            <a:chExt cx="1671252" cy="1201420"/>
          </a:xfrm>
        </p:grpSpPr>
        <p:pic>
          <p:nvPicPr>
            <p:cNvPr id="26" name="Picture 25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BD7DCDA-B756-A2E5-4ECE-EFF6EFF6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2855E51-CC18-D0EC-8098-BA393343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58B749-798E-67B3-DA6F-E370E4CD722D}"/>
                  </a:ext>
                </a:extLst>
              </p:cNvPr>
              <p:cNvSpPr txBox="1"/>
              <p:nvPr/>
            </p:nvSpPr>
            <p:spPr>
              <a:xfrm>
                <a:off x="7717670" y="6352290"/>
                <a:ext cx="670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de-DE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en-AT" sz="20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58B749-798E-67B3-DA6F-E370E4CD7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670" y="6352290"/>
                <a:ext cx="670837" cy="400110"/>
              </a:xfrm>
              <a:prstGeom prst="rect">
                <a:avLst/>
              </a:prstGeom>
              <a:blipFill>
                <a:blip r:embed="rId13"/>
                <a:stretch>
                  <a:fillRect r="-27778" b="-1875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7B51CF5E-D1DC-4598-357C-DD2D3F14EAA2}"/>
              </a:ext>
            </a:extLst>
          </p:cNvPr>
          <p:cNvGrpSpPr/>
          <p:nvPr/>
        </p:nvGrpSpPr>
        <p:grpSpPr>
          <a:xfrm>
            <a:off x="2043874" y="5566710"/>
            <a:ext cx="1386044" cy="1221260"/>
            <a:chOff x="8917165" y="5412876"/>
            <a:chExt cx="1671252" cy="1201420"/>
          </a:xfrm>
        </p:grpSpPr>
        <p:pic>
          <p:nvPicPr>
            <p:cNvPr id="30" name="Picture 29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248A789-3AD1-D153-E090-2CD01A590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ED9E1B5-73E1-DB3B-09F8-ACC5F9FF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14EEF3-F739-885F-8AE3-1DFFC0231C4C}"/>
                  </a:ext>
                </a:extLst>
              </p:cNvPr>
              <p:cNvSpPr txBox="1"/>
              <p:nvPr/>
            </p:nvSpPr>
            <p:spPr>
              <a:xfrm>
                <a:off x="2131251" y="6333971"/>
                <a:ext cx="3763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Mio</m:t>
                      </m:r>
                      <m:r>
                        <a:rPr lang="de-DE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en-AT" sz="20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14EEF3-F739-885F-8AE3-1DFFC0231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51" y="6333971"/>
                <a:ext cx="376391" cy="400110"/>
              </a:xfrm>
              <a:prstGeom prst="rect">
                <a:avLst/>
              </a:prstGeom>
              <a:blipFill>
                <a:blip r:embed="rId16"/>
                <a:stretch>
                  <a:fillRect r="-213333" b="-1818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3D75281-B2C0-9CA9-2C62-0DBBE0FCBFFE}"/>
              </a:ext>
            </a:extLst>
          </p:cNvPr>
          <p:cNvGrpSpPr/>
          <p:nvPr/>
        </p:nvGrpSpPr>
        <p:grpSpPr>
          <a:xfrm>
            <a:off x="10336349" y="5864862"/>
            <a:ext cx="870696" cy="858759"/>
            <a:chOff x="8917165" y="5412876"/>
            <a:chExt cx="1671252" cy="1201420"/>
          </a:xfrm>
        </p:grpSpPr>
        <p:pic>
          <p:nvPicPr>
            <p:cNvPr id="38" name="Picture 37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1383A9A-9B5B-2CA6-59B1-1681B359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D906E8B-2967-0534-3FB0-22EB73B8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6ED6C54-DD3A-8718-AF57-B304776CACC9}"/>
                  </a:ext>
                </a:extLst>
              </p:cNvPr>
              <p:cNvSpPr txBox="1"/>
              <p:nvPr/>
            </p:nvSpPr>
            <p:spPr>
              <a:xfrm>
                <a:off x="10485192" y="6334499"/>
                <a:ext cx="670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AT" sz="20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6ED6C54-DD3A-8718-AF57-B304776C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5192" y="6334499"/>
                <a:ext cx="670837" cy="400110"/>
              </a:xfrm>
              <a:prstGeom prst="rect">
                <a:avLst/>
              </a:prstGeom>
              <a:blipFill>
                <a:blip r:embed="rId1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5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8" grpId="0"/>
      <p:bldP spid="32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C4D8F2-D232-A52E-E035-B0787E7C31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T" dirty="0"/>
                  <a:t>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dirty="0" smtClean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T" i="1" dirty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AT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1C4D8F2-D232-A52E-E035-B0787E7C31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 b="-190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F6CF656-DE78-FF3E-D501-0B76F2C63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159" y="1825625"/>
            <a:ext cx="9601682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AEEA55-6ABC-CC11-5BA9-6F098471EDB7}"/>
              </a:ext>
            </a:extLst>
          </p:cNvPr>
          <p:cNvSpPr txBox="1"/>
          <p:nvPr/>
        </p:nvSpPr>
        <p:spPr>
          <a:xfrm>
            <a:off x="2555700" y="1564015"/>
            <a:ext cx="330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Permanent magnet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011CD-CA88-4C88-14AD-E03FB615F95B}"/>
              </a:ext>
            </a:extLst>
          </p:cNvPr>
          <p:cNvSpPr txBox="1"/>
          <p:nvPr/>
        </p:nvSpPr>
        <p:spPr>
          <a:xfrm>
            <a:off x="8029995" y="1564015"/>
            <a:ext cx="2593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800" dirty="0">
                <a:solidFill>
                  <a:schemeClr val="bg1"/>
                </a:solidFill>
                <a:latin typeface="Avenir Next LT Pro" panose="020B0504020202020204" pitchFamily="34" charset="77"/>
              </a:rPr>
              <a:t>Electromagnet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4CB583-35E4-A359-FCBD-FAE08F74F00F}"/>
                  </a:ext>
                </a:extLst>
              </p:cNvPr>
              <p:cNvSpPr txBox="1"/>
              <p:nvPr/>
            </p:nvSpPr>
            <p:spPr>
              <a:xfrm>
                <a:off x="6096000" y="2727473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4CB583-35E4-A359-FCBD-FAE08F74F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27473"/>
                <a:ext cx="492919" cy="575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06A78A-98B6-4797-4F55-A5D8E34FFD25}"/>
                  </a:ext>
                </a:extLst>
              </p:cNvPr>
              <p:cNvSpPr txBox="1"/>
              <p:nvPr/>
            </p:nvSpPr>
            <p:spPr>
              <a:xfrm>
                <a:off x="9082095" y="2151994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06A78A-98B6-4797-4F55-A5D8E34FF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095" y="2151994"/>
                <a:ext cx="492919" cy="5754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0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913188-5258-D450-8A75-6DC29B5ECF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AT" dirty="0"/>
                  <a:t>Current density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2A95C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T" dirty="0"/>
                  <a:t> and 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AT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913188-5258-D450-8A75-6DC29B5EC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905" b="-190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FDC1A-72FC-69F4-0469-8905949BAF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AT" dirty="0"/>
                  <a:t>Lorentz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en-US" b="0" i="1" dirty="0" smtClean="0">
                        <a:solidFill>
                          <a:srgbClr val="2A95C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× 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AT" dirty="0"/>
                  <a:t> orthogonal to both,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rgbClr val="238D5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A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FDC1A-72FC-69F4-0469-8905949BA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407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123FAF9-7D61-48D6-14CF-CC1A507901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71" y="2862806"/>
            <a:ext cx="7772400" cy="3630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EA682-B800-B4E1-CBDB-B60F2F0527FE}"/>
                  </a:ext>
                </a:extLst>
              </p:cNvPr>
              <p:cNvSpPr txBox="1"/>
              <p:nvPr/>
            </p:nvSpPr>
            <p:spPr>
              <a:xfrm>
                <a:off x="4704348" y="4001294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EA682-B800-B4E1-CBDB-B60F2F052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348" y="4001294"/>
                <a:ext cx="502920" cy="575479"/>
              </a:xfrm>
              <a:prstGeom prst="rect">
                <a:avLst/>
              </a:prstGeom>
              <a:blipFill>
                <a:blip r:embed="rId5"/>
                <a:stretch>
                  <a:fillRect l="-7500" t="-19149" b="-212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B3413-7030-B286-234A-424A941AD0BD}"/>
                  </a:ext>
                </a:extLst>
              </p:cNvPr>
              <p:cNvSpPr txBox="1"/>
              <p:nvPr/>
            </p:nvSpPr>
            <p:spPr>
              <a:xfrm>
                <a:off x="4342547" y="5166657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4B3413-7030-B286-234A-424A941AD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547" y="5166657"/>
                <a:ext cx="492919" cy="5754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7DB4C0-90AC-80E8-3A81-EE19BF186A1C}"/>
                  </a:ext>
                </a:extLst>
              </p:cNvPr>
              <p:cNvSpPr txBox="1"/>
              <p:nvPr/>
            </p:nvSpPr>
            <p:spPr>
              <a:xfrm>
                <a:off x="5351620" y="4591178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7DB4C0-90AC-80E8-3A81-EE19BF186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620" y="4591178"/>
                <a:ext cx="502920" cy="575479"/>
              </a:xfrm>
              <a:prstGeom prst="rect">
                <a:avLst/>
              </a:prstGeom>
              <a:blipFill>
                <a:blip r:embed="rId7"/>
                <a:stretch>
                  <a:fillRect l="-12500" t="-21277" b="-1276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7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977B4A-BEF6-2FB1-58AC-101CC57AB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Magnetic plasma confinement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C8025-F516-A7E7-F8E9-E63336B77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53" y="1548907"/>
            <a:ext cx="6076656" cy="462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5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FD42E6F-503F-5F3D-62B2-A997ACF7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Magnetic plasma confinement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1BFE0-AA8B-E2B4-2C90-51B915582B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462" y="1659919"/>
            <a:ext cx="4351338" cy="4351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E5D57E-C051-70EE-99E5-BAB86635F3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639" y="1022174"/>
            <a:ext cx="7772400" cy="5835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E487F5-311A-619C-5D12-529F450D07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53183">
            <a:off x="8355666" y="3330823"/>
            <a:ext cx="309825" cy="481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DD1F77-20F1-5A60-58AE-F858364614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29311">
            <a:off x="8964781" y="2861160"/>
            <a:ext cx="309825" cy="481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92F1BE-B348-C4E5-6036-093093642C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29311">
            <a:off x="9663948" y="2747804"/>
            <a:ext cx="309825" cy="48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ECD5A8-C860-10B0-8991-85ABB7253A80}"/>
                  </a:ext>
                </a:extLst>
              </p:cNvPr>
              <p:cNvSpPr txBox="1"/>
              <p:nvPr/>
            </p:nvSpPr>
            <p:spPr>
              <a:xfrm>
                <a:off x="3942497" y="4966631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ECD5A8-C860-10B0-8991-85ABB725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497" y="4966631"/>
                <a:ext cx="492919" cy="575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624963-B217-8116-995E-1DC4C4729367}"/>
                  </a:ext>
                </a:extLst>
              </p:cNvPr>
              <p:cNvSpPr txBox="1"/>
              <p:nvPr/>
            </p:nvSpPr>
            <p:spPr>
              <a:xfrm>
                <a:off x="8066188" y="3650335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624963-B217-8116-995E-1DC4C4729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188" y="3650335"/>
                <a:ext cx="492919" cy="5754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41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970D-7CB9-6097-51A7-11FDA00C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Fusion Energy</a:t>
            </a:r>
          </a:p>
        </p:txBody>
      </p:sp>
      <p:pic>
        <p:nvPicPr>
          <p:cNvPr id="4" name="Grafik 4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0BCC6E40-0CD2-AE10-4866-8323DE37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120" y="1516952"/>
            <a:ext cx="10797139" cy="5189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9DB0A0-BD6A-35BE-4984-FA31F91FED8E}"/>
                  </a:ext>
                </a:extLst>
              </p:cNvPr>
              <p:cNvSpPr txBox="1"/>
              <p:nvPr/>
            </p:nvSpPr>
            <p:spPr>
              <a:xfrm>
                <a:off x="6940296" y="2478024"/>
                <a:ext cx="64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9DB0A0-BD6A-35BE-4984-FA31F91FE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96" y="2478024"/>
                <a:ext cx="64633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B73E75-B18B-1D58-B8B9-8A5786C0ADF2}"/>
                  </a:ext>
                </a:extLst>
              </p:cNvPr>
              <p:cNvSpPr txBox="1"/>
              <p:nvPr/>
            </p:nvSpPr>
            <p:spPr>
              <a:xfrm>
                <a:off x="6681216" y="5254752"/>
                <a:ext cx="671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B73E75-B18B-1D58-B8B9-8A5786C0A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216" y="5254752"/>
                <a:ext cx="6712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869B34-734F-A896-1C84-2A9856DE068A}"/>
                  </a:ext>
                </a:extLst>
              </p:cNvPr>
              <p:cNvSpPr txBox="1"/>
              <p:nvPr/>
            </p:nvSpPr>
            <p:spPr>
              <a:xfrm>
                <a:off x="9273885" y="2404872"/>
                <a:ext cx="821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869B34-734F-A896-1C84-2A9856DE0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885" y="2404872"/>
                <a:ext cx="82105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5FAE48-4263-0F85-D70B-4C9F38D5FD50}"/>
                  </a:ext>
                </a:extLst>
              </p:cNvPr>
              <p:cNvSpPr txBox="1"/>
              <p:nvPr/>
            </p:nvSpPr>
            <p:spPr>
              <a:xfrm>
                <a:off x="9855263" y="5143446"/>
                <a:ext cx="4793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5FAE48-4263-0F85-D70B-4C9F38D5F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63" y="5143446"/>
                <a:ext cx="47936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A17B3C4-F6E1-FCAA-EE59-741621F77E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92" y="3510454"/>
            <a:ext cx="143058" cy="147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24983-4ED7-FA29-024F-B96B5BABC4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223" y="4125092"/>
            <a:ext cx="143058" cy="147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F996F-17A5-1D83-9538-EB4CA0031F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18" y="5354527"/>
            <a:ext cx="143058" cy="14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1A4A94-6A40-DFF6-FAA9-DAECEB637E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347" y="3196349"/>
            <a:ext cx="143058" cy="147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5DE94A-1178-27DA-16F5-5B79800DE5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822" y="3660906"/>
            <a:ext cx="143058" cy="147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371978-C56D-2FA9-38FE-85A4ADBBDA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568" y="4824030"/>
            <a:ext cx="143058" cy="1471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53D625-F92F-59B5-2E93-1FC4497A69C2}"/>
              </a:ext>
            </a:extLst>
          </p:cNvPr>
          <p:cNvSpPr txBox="1"/>
          <p:nvPr/>
        </p:nvSpPr>
        <p:spPr>
          <a:xfrm>
            <a:off x="1660360" y="2015795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b="1" dirty="0">
                <a:solidFill>
                  <a:schemeClr val="bg1"/>
                </a:solidFill>
                <a:latin typeface="Avenir Next LT Pro Demi" panose="020B0504020202020204" pitchFamily="34" charset="77"/>
              </a:rPr>
              <a:t>Plasma</a:t>
            </a:r>
            <a:endParaRPr lang="en-AT" b="1" dirty="0">
              <a:solidFill>
                <a:schemeClr val="bg1"/>
              </a:solidFill>
              <a:latin typeface="Avenir Next LT Pro Demi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6EC8FCD-B509-282D-1DC3-7828788F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Magnetic plasma confinement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5D2686-715A-9D3A-2CC7-3B85FA350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25410">
            <a:off x="5279146" y="3108275"/>
            <a:ext cx="404263" cy="7057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4983FB-A20B-6765-5EFB-2BBE1E9C1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639" y="1022174"/>
            <a:ext cx="7772400" cy="5835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B68FD8-21BC-F45E-452C-651AEE4BC5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81839">
            <a:off x="4877264" y="4401604"/>
            <a:ext cx="436535" cy="3439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2D49CC-61CE-2EE5-1F4B-27CA11CDD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554">
            <a:off x="4148427" y="2680786"/>
            <a:ext cx="436535" cy="3439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062CC4-A3E7-E341-E4EA-4DE462849F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23214">
            <a:off x="5253703" y="3630444"/>
            <a:ext cx="436535" cy="3439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C11B61-5F30-FBC9-215D-3E3D7C890F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5437">
            <a:off x="3826959" y="4813004"/>
            <a:ext cx="436535" cy="3439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5865C3-6589-6F92-0E1A-783E5791F0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6584">
            <a:off x="2388027" y="4430234"/>
            <a:ext cx="436535" cy="3439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50EE8-8C51-1E55-F964-26DE1D2827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5529">
            <a:off x="2387064" y="4402728"/>
            <a:ext cx="404263" cy="7057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57DAA4-98CE-FA12-3DFB-6461EACF5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69898">
            <a:off x="4000090" y="4603254"/>
            <a:ext cx="404263" cy="7057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4A6100-9DEA-63E9-21CE-63D252E3C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97278">
            <a:off x="5072138" y="3968130"/>
            <a:ext cx="404263" cy="7057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E836D8-2769-927B-62D1-8FE0095CB2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70447">
            <a:off x="3985686" y="2274711"/>
            <a:ext cx="404263" cy="7057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47B443-A0AE-92F9-2772-B88D52089F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57108">
            <a:off x="2697799" y="2445258"/>
            <a:ext cx="404263" cy="705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D1488B-6F1E-DCA3-0429-22D566BDA0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1355">
            <a:off x="1824223" y="3449570"/>
            <a:ext cx="404263" cy="705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A28250-E336-E267-8B67-6C684E2954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15818">
            <a:off x="2013582" y="3533934"/>
            <a:ext cx="436535" cy="3439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E837CD-D016-5CEF-E266-786B86D756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18878">
            <a:off x="2922809" y="2791471"/>
            <a:ext cx="436535" cy="3439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36F7E09-B0D2-B1FB-90A4-68108A6862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235" y="1779905"/>
            <a:ext cx="4637792" cy="423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030AB33-9053-A1BF-D517-B8E1D59893B9}"/>
                  </a:ext>
                </a:extLst>
              </p:cNvPr>
              <p:cNvSpPr txBox="1"/>
              <p:nvPr/>
            </p:nvSpPr>
            <p:spPr>
              <a:xfrm>
                <a:off x="5492481" y="3612276"/>
                <a:ext cx="502920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A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030AB33-9053-A1BF-D517-B8E1D5989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481" y="3612276"/>
                <a:ext cx="502920" cy="506421"/>
              </a:xfrm>
              <a:prstGeom prst="rect">
                <a:avLst/>
              </a:prstGeom>
              <a:blipFill>
                <a:blip r:embed="rId6"/>
                <a:stretch>
                  <a:fillRect t="-219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573AC4-8296-B6B4-A03E-4B89A68DA520}"/>
                  </a:ext>
                </a:extLst>
              </p:cNvPr>
              <p:cNvSpPr txBox="1"/>
              <p:nvPr/>
            </p:nvSpPr>
            <p:spPr>
              <a:xfrm>
                <a:off x="5221110" y="1455488"/>
                <a:ext cx="3221796" cy="851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4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400" i="1" dirty="0">
                              <a:solidFill>
                                <a:srgbClr val="2A95C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i="1" dirty="0">
                              <a:solidFill>
                                <a:srgbClr val="2A95C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sz="4400" i="1" dirty="0">
                          <a:solidFill>
                            <a:srgbClr val="2A95C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4400" i="1" dirty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44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573AC4-8296-B6B4-A03E-4B89A68DA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10" y="1455488"/>
                <a:ext cx="3221796" cy="851643"/>
              </a:xfrm>
              <a:prstGeom prst="rect">
                <a:avLst/>
              </a:prstGeom>
              <a:blipFill>
                <a:blip r:embed="rId7"/>
                <a:stretch>
                  <a:fillRect t="-27941" b="-25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16C7517-E5FD-EBA4-C0A5-4B03B4FACB01}"/>
                  </a:ext>
                </a:extLst>
              </p:cNvPr>
              <p:cNvSpPr txBox="1"/>
              <p:nvPr/>
            </p:nvSpPr>
            <p:spPr>
              <a:xfrm>
                <a:off x="9960549" y="3194221"/>
                <a:ext cx="502920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A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16C7517-E5FD-EBA4-C0A5-4B03B4FAC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549" y="3194221"/>
                <a:ext cx="502920" cy="506421"/>
              </a:xfrm>
              <a:prstGeom prst="rect">
                <a:avLst/>
              </a:prstGeom>
              <a:blipFill>
                <a:blip r:embed="rId8"/>
                <a:stretch>
                  <a:fillRect t="-219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68BE8E-48E5-D5D8-A2A7-E750766ED0A9}"/>
                  </a:ext>
                </a:extLst>
              </p:cNvPr>
              <p:cNvSpPr txBox="1"/>
              <p:nvPr/>
            </p:nvSpPr>
            <p:spPr>
              <a:xfrm>
                <a:off x="9262350" y="2518339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68BE8E-48E5-D5D8-A2A7-E750766ED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350" y="2518339"/>
                <a:ext cx="492919" cy="5754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3DFDC-B40F-F460-C972-15B3551FC37C}"/>
                  </a:ext>
                </a:extLst>
              </p:cNvPr>
              <p:cNvSpPr txBox="1"/>
              <p:nvPr/>
            </p:nvSpPr>
            <p:spPr>
              <a:xfrm>
                <a:off x="10089571" y="2291892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3DFDC-B40F-F460-C972-15B3551FC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571" y="2291892"/>
                <a:ext cx="502920" cy="575479"/>
              </a:xfrm>
              <a:prstGeom prst="rect">
                <a:avLst/>
              </a:prstGeom>
              <a:blipFill>
                <a:blip r:embed="rId10"/>
                <a:stretch>
                  <a:fillRect l="-12195" t="-21739" b="-1521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D7201A-36B8-87E2-E5CE-93DE72B97186}"/>
                  </a:ext>
                </a:extLst>
              </p:cNvPr>
              <p:cNvSpPr txBox="1"/>
              <p:nvPr/>
            </p:nvSpPr>
            <p:spPr>
              <a:xfrm>
                <a:off x="4815818" y="2989579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D7201A-36B8-87E2-E5CE-93DE72B97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818" y="2989579"/>
                <a:ext cx="492919" cy="5754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B3A2FC-3DDC-FC9A-38B2-9C4362BD4CAC}"/>
                  </a:ext>
                </a:extLst>
              </p:cNvPr>
              <p:cNvSpPr txBox="1"/>
              <p:nvPr/>
            </p:nvSpPr>
            <p:spPr>
              <a:xfrm>
                <a:off x="5586521" y="3036797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B3A2FC-3DDC-FC9A-38B2-9C4362BD4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21" y="3036797"/>
                <a:ext cx="502920" cy="575479"/>
              </a:xfrm>
              <a:prstGeom prst="rect">
                <a:avLst/>
              </a:prstGeom>
              <a:blipFill>
                <a:blip r:embed="rId12"/>
                <a:stretch>
                  <a:fillRect l="-12195" t="-23913" b="-1304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8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2D26B-D514-14F2-B8D3-5E0C43E096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391" y="1749932"/>
            <a:ext cx="4900892" cy="43803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6EC8FCD-B509-282D-1DC3-7828788F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sz="4000" dirty="0"/>
              <a:t>Magnetohydrodynamic equilibrium</a:t>
            </a:r>
            <a:endParaRPr lang="en-AT" sz="4000" b="1" dirty="0">
              <a:latin typeface="Avenir Next LT Pro Demi" panose="020B0504020202020204" pitchFamily="34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5D2686-715A-9D3A-2CC7-3B85FA350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25410">
            <a:off x="5279146" y="3108275"/>
            <a:ext cx="404263" cy="7057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4983FB-A20B-6765-5EFB-2BBE1E9C19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639" y="1022174"/>
            <a:ext cx="7772400" cy="5835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B68FD8-21BC-F45E-452C-651AEE4BC5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81839">
            <a:off x="4877264" y="4401604"/>
            <a:ext cx="436535" cy="3439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2D49CC-61CE-2EE5-1F4B-27CA11CDD6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2554">
            <a:off x="4148427" y="2680786"/>
            <a:ext cx="436535" cy="3439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062CC4-A3E7-E341-E4EA-4DE462849F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23214">
            <a:off x="5253703" y="3630444"/>
            <a:ext cx="436535" cy="3439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FC11B61-5F30-FBC9-215D-3E3D7C890F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5437">
            <a:off x="3826959" y="4813004"/>
            <a:ext cx="436535" cy="3439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5865C3-6589-6F92-0E1A-783E5791F0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6584">
            <a:off x="2388027" y="4430234"/>
            <a:ext cx="436535" cy="3439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50EE8-8C51-1E55-F964-26DE1D282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5529">
            <a:off x="2387064" y="4402728"/>
            <a:ext cx="404263" cy="7057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57DAA4-98CE-FA12-3DFB-6461EACF5F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69898">
            <a:off x="4000090" y="4603254"/>
            <a:ext cx="404263" cy="7057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4A6100-9DEA-63E9-21CE-63D252E3C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97278">
            <a:off x="5072138" y="3968130"/>
            <a:ext cx="404263" cy="7057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E836D8-2769-927B-62D1-8FE0095CB2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70447">
            <a:off x="3985686" y="2274711"/>
            <a:ext cx="404263" cy="7057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47B443-A0AE-92F9-2772-B88D52089F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57108">
            <a:off x="2697799" y="2445258"/>
            <a:ext cx="404263" cy="705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5D1488B-6F1E-DCA3-0429-22D566BDA0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1355">
            <a:off x="1824223" y="3449570"/>
            <a:ext cx="404263" cy="705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A28250-E336-E267-8B67-6C684E295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15818">
            <a:off x="2013582" y="3533934"/>
            <a:ext cx="436535" cy="3439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EE837CD-D016-5CEF-E266-786B86D756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18878">
            <a:off x="2922809" y="2791471"/>
            <a:ext cx="436535" cy="343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030AB33-9053-A1BF-D517-B8E1D59893B9}"/>
                  </a:ext>
                </a:extLst>
              </p:cNvPr>
              <p:cNvSpPr txBox="1"/>
              <p:nvPr/>
            </p:nvSpPr>
            <p:spPr>
              <a:xfrm>
                <a:off x="5492481" y="3612276"/>
                <a:ext cx="502920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A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030AB33-9053-A1BF-D517-B8E1D5989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481" y="3612276"/>
                <a:ext cx="502920" cy="506421"/>
              </a:xfrm>
              <a:prstGeom prst="rect">
                <a:avLst/>
              </a:prstGeom>
              <a:blipFill>
                <a:blip r:embed="rId6"/>
                <a:stretch>
                  <a:fillRect t="-2195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93B7F-C164-01B1-682B-6EA76B42BD8A}"/>
                  </a:ext>
                </a:extLst>
              </p:cNvPr>
              <p:cNvSpPr txBox="1"/>
              <p:nvPr/>
            </p:nvSpPr>
            <p:spPr>
              <a:xfrm>
                <a:off x="9531049" y="3159692"/>
                <a:ext cx="1430841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93B7F-C164-01B1-682B-6EA76B42B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049" y="3159692"/>
                <a:ext cx="1430841" cy="575479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3F2A63-896D-FF23-6BC8-DF32A1D46DD7}"/>
                  </a:ext>
                </a:extLst>
              </p:cNvPr>
              <p:cNvSpPr txBox="1"/>
              <p:nvPr/>
            </p:nvSpPr>
            <p:spPr>
              <a:xfrm>
                <a:off x="5221110" y="1455488"/>
                <a:ext cx="3221796" cy="851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</m:acc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4400" i="1" dirty="0">
                              <a:solidFill>
                                <a:srgbClr val="2A95C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i="1" dirty="0">
                              <a:solidFill>
                                <a:srgbClr val="2A95C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sz="4400" i="1" dirty="0">
                          <a:solidFill>
                            <a:srgbClr val="2A95C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4400" i="1" dirty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44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4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3F2A63-896D-FF23-6BC8-DF32A1D46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10" y="1455488"/>
                <a:ext cx="3221796" cy="851643"/>
              </a:xfrm>
              <a:prstGeom prst="rect">
                <a:avLst/>
              </a:prstGeom>
              <a:blipFill>
                <a:blip r:embed="rId8"/>
                <a:stretch>
                  <a:fillRect t="-27941" b="-2500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2ED59D-7635-1720-88C5-96FE499CE0D6}"/>
                  </a:ext>
                </a:extLst>
              </p:cNvPr>
              <p:cNvSpPr txBox="1"/>
              <p:nvPr/>
            </p:nvSpPr>
            <p:spPr>
              <a:xfrm>
                <a:off x="9262350" y="2518339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2ED59D-7635-1720-88C5-96FE499CE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350" y="2518339"/>
                <a:ext cx="492919" cy="5754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D21874-AE4D-CBFD-F803-7C899E6B99A9}"/>
                  </a:ext>
                </a:extLst>
              </p:cNvPr>
              <p:cNvSpPr txBox="1"/>
              <p:nvPr/>
            </p:nvSpPr>
            <p:spPr>
              <a:xfrm>
                <a:off x="10089571" y="2291892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D21874-AE4D-CBFD-F803-7C899E6B9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571" y="2291892"/>
                <a:ext cx="502920" cy="575479"/>
              </a:xfrm>
              <a:prstGeom prst="rect">
                <a:avLst/>
              </a:prstGeom>
              <a:blipFill>
                <a:blip r:embed="rId7"/>
                <a:stretch>
                  <a:fillRect l="-12195" t="-21739" b="-1521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E17F87-F5ED-EFFB-79CD-4F15BE7AD7F3}"/>
                  </a:ext>
                </a:extLst>
              </p:cNvPr>
              <p:cNvSpPr txBox="1"/>
              <p:nvPr/>
            </p:nvSpPr>
            <p:spPr>
              <a:xfrm>
                <a:off x="4815818" y="2989579"/>
                <a:ext cx="49291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sz="2800" i="1" dirty="0" smtClean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T" sz="2800" i="1" dirty="0">
                              <a:solidFill>
                                <a:srgbClr val="238D5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E17F87-F5ED-EFFB-79CD-4F15BE7AD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818" y="2989579"/>
                <a:ext cx="492919" cy="5754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3D200-8832-53EE-4289-867FB375CFB1}"/>
                  </a:ext>
                </a:extLst>
              </p:cNvPr>
              <p:cNvSpPr txBox="1"/>
              <p:nvPr/>
            </p:nvSpPr>
            <p:spPr>
              <a:xfrm>
                <a:off x="5586521" y="3036797"/>
                <a:ext cx="502920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2A95C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AT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53D200-8832-53EE-4289-867FB375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21" y="3036797"/>
                <a:ext cx="502920" cy="575479"/>
              </a:xfrm>
              <a:prstGeom prst="rect">
                <a:avLst/>
              </a:prstGeom>
              <a:blipFill>
                <a:blip r:embed="rId10"/>
                <a:stretch>
                  <a:fillRect l="-12195" t="-23913" b="-1304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8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DC3976-14CC-890D-B8A7-18807218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sz="4000" dirty="0"/>
              <a:t>Magnetohydrodynamic stability</a:t>
            </a:r>
            <a:endParaRPr lang="en-AT" sz="4000" b="1" dirty="0">
              <a:latin typeface="Avenir Next LT Pro Demi" panose="020B0504020202020204" pitchFamily="34" charset="77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F18875-9973-8660-8D7E-920AFE48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790" y="2873105"/>
            <a:ext cx="7830419" cy="2653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5C4170-26D2-E63C-8081-B607896AA13B}"/>
                  </a:ext>
                </a:extLst>
              </p:cNvPr>
              <p:cNvSpPr txBox="1"/>
              <p:nvPr/>
            </p:nvSpPr>
            <p:spPr>
              <a:xfrm>
                <a:off x="392906" y="2349885"/>
                <a:ext cx="61007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5C4170-26D2-E63C-8081-B607896AA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" y="2349885"/>
                <a:ext cx="6100762" cy="523220"/>
              </a:xfrm>
              <a:prstGeom prst="rect">
                <a:avLst/>
              </a:prstGeom>
              <a:blipFill>
                <a:blip r:embed="rId3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5C7862-FDBA-9219-FC5F-4AB36073FD46}"/>
                  </a:ext>
                </a:extLst>
              </p:cNvPr>
              <p:cNvSpPr txBox="1"/>
              <p:nvPr/>
            </p:nvSpPr>
            <p:spPr>
              <a:xfrm>
                <a:off x="3443287" y="3480043"/>
                <a:ext cx="550069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</m:oMath>
                  </m:oMathPara>
                </a14:m>
                <a:endParaRPr lang="en-AT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5C7862-FDBA-9219-FC5F-4AB36073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287" y="3480043"/>
                <a:ext cx="550069" cy="5754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704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D61-74AA-E393-0CD6-05E09C0C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30623"/>
          </a:xfrm>
        </p:spPr>
        <p:txBody>
          <a:bodyPr>
            <a:normAutofit/>
          </a:bodyPr>
          <a:lstStyle/>
          <a:p>
            <a:r>
              <a:rPr lang="de-AT" sz="5400" dirty="0" err="1"/>
              <a:t>Numerical</a:t>
            </a:r>
            <a:r>
              <a:rPr lang="de-AT" sz="5400" dirty="0"/>
              <a:t> Simulation</a:t>
            </a:r>
            <a:endParaRPr lang="en-AT" sz="5400" dirty="0"/>
          </a:p>
        </p:txBody>
      </p:sp>
    </p:spTree>
    <p:extLst>
      <p:ext uri="{BB962C8B-B14F-4D97-AF65-F5344CB8AC3E}">
        <p14:creationId xmlns:p14="http://schemas.microsoft.com/office/powerpoint/2010/main" val="3502973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3EDC5-B76B-951E-4B75-E12C8705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3" y="194246"/>
            <a:ext cx="7772400" cy="23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6FB454-D6B7-4196-9177-C5705971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64" y="2534521"/>
            <a:ext cx="6539564" cy="46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BA60A-B4A7-48B1-D89E-FC584548B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096" y="2928913"/>
            <a:ext cx="7032107" cy="815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05F3A2-C7EF-DB77-CDF7-80BA2EA81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695" y="3604070"/>
            <a:ext cx="7430704" cy="86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13110-CC89-55E7-6C0F-E9B8FBA39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0743" y="4434292"/>
            <a:ext cx="7430703" cy="635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CAC1F3-FA88-2E8E-B0EC-01908047D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64" y="4850653"/>
            <a:ext cx="6983229" cy="819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DB03A-F9B2-972F-B956-8FA9EA099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5501737"/>
            <a:ext cx="7772400" cy="8019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0261D7-BD54-ABBE-803D-D18F555257E8}"/>
              </a:ext>
            </a:extLst>
          </p:cNvPr>
          <p:cNvSpPr txBox="1"/>
          <p:nvPr/>
        </p:nvSpPr>
        <p:spPr>
          <a:xfrm>
            <a:off x="121063" y="6351985"/>
            <a:ext cx="11949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solidFill>
                  <a:schemeClr val="bg1"/>
                </a:solidFill>
                <a:latin typeface="Avenir Next LT Pro" panose="020B0504020202020204" pitchFamily="34" charset="77"/>
              </a:rPr>
              <a:t>Hoelzl et al. (2021) </a:t>
            </a:r>
            <a:r>
              <a:rPr lang="en-GB" sz="1800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The JOREK non-linear extended MHD code and applications to large-scale instabilities and …</a:t>
            </a:r>
            <a:endParaRPr lang="en-GB" dirty="0">
              <a:solidFill>
                <a:schemeClr val="bg1"/>
              </a:solidFill>
              <a:latin typeface="Avenir Next LT Pro" panose="020B0504020202020204" pitchFamily="34" charset="77"/>
            </a:endParaRPr>
          </a:p>
          <a:p>
            <a:endParaRPr lang="en-AT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D04ACC0-156F-4921-6241-C788AD0458D0}"/>
              </a:ext>
            </a:extLst>
          </p:cNvPr>
          <p:cNvSpPr/>
          <p:nvPr/>
        </p:nvSpPr>
        <p:spPr>
          <a:xfrm>
            <a:off x="4263992" y="914400"/>
            <a:ext cx="1472665" cy="38501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6DB17D-2AF2-9F4E-83C2-F7E6F6536FA1}"/>
              </a:ext>
            </a:extLst>
          </p:cNvPr>
          <p:cNvSpPr txBox="1"/>
          <p:nvPr/>
        </p:nvSpPr>
        <p:spPr>
          <a:xfrm>
            <a:off x="10680940" y="5698828"/>
            <a:ext cx="474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/>
                <a:latin typeface="Avenir Next LT Pro" panose="020B0504020202020204" pitchFamily="34" charset="77"/>
              </a:rPr>
              <a:t>…</a:t>
            </a:r>
            <a:endParaRPr lang="en-GB" sz="2400" dirty="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406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D61-74AA-E393-0CD6-05E09C0C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30623"/>
          </a:xfrm>
        </p:spPr>
        <p:txBody>
          <a:bodyPr>
            <a:normAutofit/>
          </a:bodyPr>
          <a:lstStyle/>
          <a:p>
            <a:r>
              <a:rPr lang="de-AT" sz="5400" dirty="0" err="1"/>
              <a:t>Machine</a:t>
            </a:r>
            <a:r>
              <a:rPr lang="de-AT" sz="5400" dirty="0"/>
              <a:t> Learning</a:t>
            </a:r>
            <a:endParaRPr lang="en-AT" sz="5400" dirty="0"/>
          </a:p>
        </p:txBody>
      </p:sp>
    </p:spTree>
    <p:extLst>
      <p:ext uri="{BB962C8B-B14F-4D97-AF65-F5344CB8AC3E}">
        <p14:creationId xmlns:p14="http://schemas.microsoft.com/office/powerpoint/2010/main" val="1598070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250D-8F1C-55BB-C366-37A26814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Experimental data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1BC8CB15-301E-D4B9-D716-A7C1CC829E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080" y="1510363"/>
            <a:ext cx="6431794" cy="2604437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F8B971D6-D423-3F0D-5FB2-03F319B39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080" y="4028138"/>
            <a:ext cx="6431794" cy="246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AC642-7C46-7E92-6070-E0E23C485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3163">
            <a:off x="3901102" y="1398303"/>
            <a:ext cx="690344" cy="593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3872A-D0CD-B133-F000-ABA35FAE2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3163">
            <a:off x="3899561" y="3873778"/>
            <a:ext cx="693426" cy="5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C0BCC41E-8AE9-1F4E-6A91-8928298E2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866" y="1851904"/>
            <a:ext cx="8954347" cy="4636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D5340-E6F9-C9CB-52BD-98FA2BC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Machine Learning: Training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0DC4D-C0A4-112F-7471-56675E562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T" dirty="0"/>
              <a:t>z.B. autoregressive Model like ChatGPT</a:t>
            </a:r>
          </a:p>
        </p:txBody>
      </p:sp>
    </p:spTree>
    <p:extLst>
      <p:ext uri="{BB962C8B-B14F-4D97-AF65-F5344CB8AC3E}">
        <p14:creationId xmlns:p14="http://schemas.microsoft.com/office/powerpoint/2010/main" val="1402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B0BF-D69C-E664-AB1E-AA7E8C5B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Machine Learning: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11278-3F71-9A40-563E-ACABDA0F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T" dirty="0"/>
              <a:t>z.B. autoregressive Model like ChatGPT</a:t>
            </a:r>
          </a:p>
          <a:p>
            <a:pPr marL="0" indent="0">
              <a:buNone/>
            </a:pPr>
            <a:endParaRPr lang="en-AT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A18D00-98DC-4D8A-64C2-8D47C78B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135" y="2648374"/>
            <a:ext cx="9623920" cy="37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6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3842-4EA9-CED3-AEED-BD5702C3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sz="3600" dirty="0"/>
              <a:t>Comparison of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EEA14-9E93-8B7B-9176-4FF55EFE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AT" b="1" dirty="0">
                <a:latin typeface="Avenir Next LT Pro Demi" panose="020B0504020202020204" pitchFamily="34" charset="77"/>
              </a:rPr>
              <a:t>Numerical Simulation</a:t>
            </a:r>
          </a:p>
          <a:p>
            <a:endParaRPr lang="en-AT" sz="1200" dirty="0"/>
          </a:p>
          <a:p>
            <a:r>
              <a:rPr lang="en-AT" dirty="0"/>
              <a:t>Physics well understood</a:t>
            </a:r>
          </a:p>
          <a:p>
            <a:r>
              <a:rPr lang="en-AT" dirty="0"/>
              <a:t>Few data required</a:t>
            </a:r>
          </a:p>
          <a:p>
            <a:r>
              <a:rPr lang="en-AT" dirty="0"/>
              <a:t>Easily generalizable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2B8F41-4FD9-21FB-10C4-53D643BD13D7}"/>
              </a:ext>
            </a:extLst>
          </p:cNvPr>
          <p:cNvSpPr txBox="1">
            <a:spLocks/>
          </p:cNvSpPr>
          <p:nvPr/>
        </p:nvSpPr>
        <p:spPr>
          <a:xfrm>
            <a:off x="6096000" y="178376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T" b="1" dirty="0">
                <a:latin typeface="Avenir Next LT Pro Demi" panose="020B0504020202020204" pitchFamily="34" charset="77"/>
              </a:rPr>
              <a:t>Machine Learning</a:t>
            </a:r>
          </a:p>
          <a:p>
            <a:endParaRPr lang="en-AT" sz="1200" dirty="0"/>
          </a:p>
          <a:p>
            <a:r>
              <a:rPr lang="en-AT" dirty="0"/>
              <a:t>Physics too complex to write</a:t>
            </a:r>
          </a:p>
          <a:p>
            <a:r>
              <a:rPr lang="en-AT" dirty="0"/>
              <a:t>Large datasets available</a:t>
            </a:r>
          </a:p>
          <a:p>
            <a:r>
              <a:rPr lang="en-AT" dirty="0"/>
              <a:t>Restricted to similar cases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FB0996-429C-EDF3-826C-5E50F50E37E5}"/>
              </a:ext>
            </a:extLst>
          </p:cNvPr>
          <p:cNvSpPr txBox="1">
            <a:spLocks/>
          </p:cNvSpPr>
          <p:nvPr/>
        </p:nvSpPr>
        <p:spPr>
          <a:xfrm>
            <a:off x="4191001" y="4734853"/>
            <a:ext cx="3809998" cy="866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T" b="1" dirty="0">
                <a:latin typeface="Avenir Next LT Pro Demi" panose="020B0504020202020204" pitchFamily="34" charset="77"/>
              </a:rPr>
              <a:t>Physics-informed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T" b="1" dirty="0">
                <a:latin typeface="Avenir Next LT Pro Demi" panose="020B0504020202020204" pitchFamily="34" charset="77"/>
              </a:rPr>
              <a:t>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20804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6810-B202-C6A7-C36D-125B9262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Lawson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188EDF-3077-A705-CAF0-C0BC1CAC22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50891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Product of ...</a:t>
                </a:r>
                <a:endParaRPr lang="de-DE" dirty="0"/>
              </a:p>
              <a:p>
                <a:pPr marL="0" indent="0">
                  <a:buNone/>
                </a:pPr>
                <a:endParaRPr lang="de-DE" sz="100" dirty="0"/>
              </a:p>
              <a:p>
                <a:pPr marL="0" indent="0">
                  <a:buNone/>
                </a:pPr>
                <a:endParaRPr lang="de-DE" sz="1100" dirty="0"/>
              </a:p>
              <a:p>
                <a:pPr marL="0" indent="0">
                  <a:buNone/>
                </a:pPr>
                <a:r>
                  <a:rPr lang="de-DE" dirty="0"/>
                  <a:t>                    </a:t>
                </a:r>
                <a:r>
                  <a:rPr lang="en-AT" dirty="0">
                    <a:latin typeface="Avenir Next LT Pro Demi" panose="020B0704020202020204" pitchFamily="34" charset="0"/>
                  </a:rPr>
                  <a:t>Pressure</a:t>
                </a:r>
                <a:r>
                  <a:rPr lang="en-AT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T" dirty="0"/>
              </a:p>
              <a:p>
                <a:pPr marL="0" indent="0">
                  <a:buNone/>
                </a:pPr>
                <a:endParaRPr lang="en-AT" sz="4400" dirty="0"/>
              </a:p>
              <a:p>
                <a:pPr marL="0" indent="0">
                  <a:buNone/>
                </a:pPr>
                <a:r>
                  <a:rPr lang="en-AT" dirty="0"/>
                  <a:t>Density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AT" dirty="0"/>
              </a:p>
              <a:p>
                <a:pPr marL="0" indent="0">
                  <a:buNone/>
                </a:pPr>
                <a:endParaRPr lang="en-AT" sz="1200" dirty="0"/>
              </a:p>
              <a:p>
                <a:pPr marL="0" indent="0">
                  <a:buNone/>
                </a:pPr>
                <a:r>
                  <a:rPr lang="en-AT" dirty="0"/>
                  <a:t>                     </a:t>
                </a:r>
              </a:p>
              <a:p>
                <a:pPr marL="0" indent="0">
                  <a:buNone/>
                </a:pPr>
                <a:r>
                  <a:rPr lang="en-GB" dirty="0"/>
                  <a:t>… m</a:t>
                </a:r>
                <a:r>
                  <a:rPr lang="en-AT" dirty="0"/>
                  <a:t>ust be high enough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188EDF-3077-A705-CAF0-C0BC1CAC22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508914"/>
              </a:xfrm>
              <a:blipFill>
                <a:blip r:embed="rId2"/>
                <a:stretch>
                  <a:fillRect l="-1206" t="-252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43E8C-37D2-0022-DD91-C4F7224B4FF4}"/>
              </a:ext>
            </a:extLst>
          </p:cNvPr>
          <p:cNvSpPr txBox="1">
            <a:spLocks/>
          </p:cNvSpPr>
          <p:nvPr/>
        </p:nvSpPr>
        <p:spPr>
          <a:xfrm>
            <a:off x="838200" y="4928615"/>
            <a:ext cx="10515600" cy="96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EC370-5497-74B7-E9FC-744DFD0FC895}"/>
                  </a:ext>
                </a:extLst>
              </p:cNvPr>
              <p:cNvSpPr txBox="1"/>
              <p:nvPr/>
            </p:nvSpPr>
            <p:spPr>
              <a:xfrm>
                <a:off x="6504702" y="3963237"/>
                <a:ext cx="60944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    Energy Confinement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EEC370-5497-74B7-E9FC-744DFD0FC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702" y="3963237"/>
                <a:ext cx="6094476" cy="523220"/>
              </a:xfrm>
              <a:prstGeom prst="rect">
                <a:avLst/>
              </a:prstGeom>
              <a:blipFill>
                <a:blip r:embed="rId3"/>
                <a:stretch>
                  <a:fillRect l="-208" t="-1428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D0CADF-17E6-5EA7-9481-43E672C04A96}"/>
                  </a:ext>
                </a:extLst>
              </p:cNvPr>
              <p:cNvSpPr txBox="1"/>
              <p:nvPr/>
            </p:nvSpPr>
            <p:spPr>
              <a:xfrm>
                <a:off x="2980182" y="3963237"/>
                <a:ext cx="60944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       Temperature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D0CADF-17E6-5EA7-9481-43E672C0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182" y="3963237"/>
                <a:ext cx="6094476" cy="523220"/>
              </a:xfrm>
              <a:prstGeom prst="rect">
                <a:avLst/>
              </a:prstGeom>
              <a:blipFill>
                <a:blip r:embed="rId4"/>
                <a:stretch>
                  <a:fillRect t="-1428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8">
            <a:extLst>
              <a:ext uri="{FF2B5EF4-FFF2-40B4-BE49-F238E27FC236}">
                <a16:creationId xmlns:a16="http://schemas.microsoft.com/office/drawing/2014/main" id="{4B095F1D-CA08-21AE-2C77-DCBAFBB207C9}"/>
              </a:ext>
            </a:extLst>
          </p:cNvPr>
          <p:cNvSpPr txBox="1"/>
          <p:nvPr/>
        </p:nvSpPr>
        <p:spPr>
          <a:xfrm>
            <a:off x="8084714" y="2648656"/>
            <a:ext cx="4311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Thermal insulation</a:t>
            </a:r>
            <a:endParaRPr lang="en-AT" sz="28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pic>
        <p:nvPicPr>
          <p:cNvPr id="7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50CD16C-D16A-A173-74D4-C138A403F0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230" y="2981348"/>
            <a:ext cx="1201420" cy="1172420"/>
          </a:xfrm>
          <a:prstGeom prst="rect">
            <a:avLst/>
          </a:prstGeom>
        </p:spPr>
      </p:pic>
      <p:pic>
        <p:nvPicPr>
          <p:cNvPr id="8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B64E1B6-961D-806B-C52D-F9F4F360DD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11516">
            <a:off x="1855573" y="2964191"/>
            <a:ext cx="1201420" cy="1172420"/>
          </a:xfrm>
          <a:prstGeom prst="rect">
            <a:avLst/>
          </a:prstGeom>
        </p:spPr>
      </p:pic>
      <p:pic>
        <p:nvPicPr>
          <p:cNvPr id="11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0B8994A-CEDD-754E-6217-30E71C2234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5240">
            <a:off x="3550030" y="2998184"/>
            <a:ext cx="1201420" cy="11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D61-74AA-E393-0CD6-05E09C0C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30623"/>
          </a:xfrm>
        </p:spPr>
        <p:txBody>
          <a:bodyPr>
            <a:normAutofit/>
          </a:bodyPr>
          <a:lstStyle/>
          <a:p>
            <a:r>
              <a:rPr lang="de-AT" sz="5400" dirty="0"/>
              <a:t>Transport &amp; </a:t>
            </a:r>
            <a:r>
              <a:rPr lang="de-AT" sz="5400" dirty="0" err="1"/>
              <a:t>Heating</a:t>
            </a:r>
            <a:endParaRPr lang="en-AT" sz="5400" dirty="0"/>
          </a:p>
        </p:txBody>
      </p:sp>
    </p:spTree>
    <p:extLst>
      <p:ext uri="{BB962C8B-B14F-4D97-AF65-F5344CB8AC3E}">
        <p14:creationId xmlns:p14="http://schemas.microsoft.com/office/powerpoint/2010/main" val="1152380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7B2BD-69EC-B883-5B40-E4A0FA3E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Is there a more clever solution?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CAE2A8-9772-C5AF-4F5E-7D4BF6AA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How to make the pile of sand steeper? Ideas welcome.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C3A50-C793-56E8-4A69-9AFAF1950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272" y="4112252"/>
            <a:ext cx="2398776" cy="1815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9A656C-EBC1-699B-EEA6-C4642C105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19" y="2415633"/>
            <a:ext cx="2398776" cy="356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39070-EC6F-B00A-F335-8BB05D121C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32" y="4315539"/>
            <a:ext cx="259236" cy="248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D83DED-57BF-998D-6FFF-425FC06B5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68" y="4595703"/>
            <a:ext cx="259236" cy="248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936EF-AD33-C078-A322-6BC784306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60" y="4315538"/>
            <a:ext cx="259236" cy="248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071B47-E158-BE88-3D63-5B3BD3A4F0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148" y="4540910"/>
            <a:ext cx="259236" cy="248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0DCCC4-1F63-BD99-A870-90B20D0D4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530" y="4884467"/>
            <a:ext cx="259236" cy="248867"/>
          </a:xfrm>
          <a:prstGeom prst="rect">
            <a:avLst/>
          </a:prstGeom>
        </p:spPr>
      </p:pic>
      <p:pic>
        <p:nvPicPr>
          <p:cNvPr id="18" name="Picture 1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3F268A6-9BBB-9014-46C1-0DA82DB90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319" flipV="1">
            <a:off x="2272318" y="5114022"/>
            <a:ext cx="739179" cy="721337"/>
          </a:xfrm>
          <a:prstGeom prst="rect">
            <a:avLst/>
          </a:prstGeom>
        </p:spPr>
      </p:pic>
      <p:pic>
        <p:nvPicPr>
          <p:cNvPr id="19" name="Picture 1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2F7673B-ED46-BFA5-D471-939509547B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0530" flipV="1">
            <a:off x="4330501" y="4772666"/>
            <a:ext cx="739179" cy="7213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599F72-7F4B-7BD6-8C64-0077DBE8B148}"/>
              </a:ext>
            </a:extLst>
          </p:cNvPr>
          <p:cNvSpPr txBox="1"/>
          <p:nvPr/>
        </p:nvSpPr>
        <p:spPr>
          <a:xfrm>
            <a:off x="9046989" y="4526721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dirty="0">
                <a:solidFill>
                  <a:schemeClr val="bg1"/>
                </a:solidFill>
                <a:latin typeface="Avenir Next LT Pro" panose="020B0504020202020204" pitchFamily="34" charset="77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845CC-1A36-41FD-1CC7-40C9D2E3F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502" y="2598855"/>
            <a:ext cx="259236" cy="248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F85847-DCFE-A0C0-A101-90AC7A91F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074" y="2978274"/>
            <a:ext cx="259236" cy="248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4D490-43D8-EC15-D5FF-196B62833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945" y="2524648"/>
            <a:ext cx="259236" cy="2488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FC4131-37DD-1910-7C90-7D0285C9A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327" y="2888175"/>
            <a:ext cx="259236" cy="248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8CBCA4-35A3-2957-33FD-B6BF7232FA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684" y="3239089"/>
            <a:ext cx="259236" cy="248867"/>
          </a:xfrm>
          <a:prstGeom prst="rect">
            <a:avLst/>
          </a:prstGeom>
        </p:spPr>
      </p:pic>
      <p:pic>
        <p:nvPicPr>
          <p:cNvPr id="23" name="Picture 22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E98AECB-7B4A-ED61-B6D2-B3233FE10B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85535" flipV="1">
            <a:off x="9492370" y="3229760"/>
            <a:ext cx="739179" cy="721337"/>
          </a:xfrm>
          <a:prstGeom prst="rect">
            <a:avLst/>
          </a:prstGeom>
        </p:spPr>
      </p:pic>
      <p:pic>
        <p:nvPicPr>
          <p:cNvPr id="24" name="Picture 23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CFE4A7A-ABE8-4D31-E144-772BAA6E01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1853" flipV="1">
            <a:off x="8117093" y="3517038"/>
            <a:ext cx="739179" cy="7213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292AC4-A948-C4D0-42D7-CF75AD0B388F}"/>
              </a:ext>
            </a:extLst>
          </p:cNvPr>
          <p:cNvGrpSpPr/>
          <p:nvPr/>
        </p:nvGrpSpPr>
        <p:grpSpPr>
          <a:xfrm>
            <a:off x="3356921" y="5495285"/>
            <a:ext cx="1671252" cy="1201420"/>
            <a:chOff x="8917165" y="5412876"/>
            <a:chExt cx="1671252" cy="1201420"/>
          </a:xfrm>
        </p:grpSpPr>
        <p:pic>
          <p:nvPicPr>
            <p:cNvPr id="9" name="Picture 8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2C1E5A7B-2423-BDB4-72FD-097E7ADA8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58D1FC-D3CA-10CF-0F52-5777247E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47C08-0577-EBC2-A7BD-ACF98FD43AC2}"/>
                  </a:ext>
                </a:extLst>
              </p:cNvPr>
              <p:cNvSpPr txBox="1"/>
              <p:nvPr/>
            </p:nvSpPr>
            <p:spPr>
              <a:xfrm>
                <a:off x="3961110" y="6146145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47C08-0577-EBC2-A7BD-ACF98FD43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110" y="6146145"/>
                <a:ext cx="45384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5CF93D0-CDBF-0B1C-D74F-A22AD93230C1}"/>
              </a:ext>
            </a:extLst>
          </p:cNvPr>
          <p:cNvGrpSpPr/>
          <p:nvPr/>
        </p:nvGrpSpPr>
        <p:grpSpPr>
          <a:xfrm>
            <a:off x="8857112" y="5428609"/>
            <a:ext cx="1671252" cy="1201420"/>
            <a:chOff x="8917165" y="5412876"/>
            <a:chExt cx="1671252" cy="1201420"/>
          </a:xfrm>
        </p:grpSpPr>
        <p:pic>
          <p:nvPicPr>
            <p:cNvPr id="26" name="Picture 25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C49B814-3884-7D6A-396C-E9D435E2A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CFF6AE-0671-A320-92A0-11CED8F04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873AEA-DAEE-9898-61ED-97359167E2FE}"/>
                  </a:ext>
                </a:extLst>
              </p:cNvPr>
              <p:cNvSpPr txBox="1"/>
              <p:nvPr/>
            </p:nvSpPr>
            <p:spPr>
              <a:xfrm>
                <a:off x="9461301" y="6079469"/>
                <a:ext cx="4538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T" sz="2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A873AEA-DAEE-9898-61ED-97359167E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301" y="6079469"/>
                <a:ext cx="45384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2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F3C9-E200-5123-5E3C-BD432601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Magnetic confinement: Stellarator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271BCEF-9F1A-BFA7-3C5B-36DD950F0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37" y="2506662"/>
            <a:ext cx="10455125" cy="4351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95483-3166-679A-4A36-04742CF581E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6009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Stellarators offer more freedom for optimization compared to tokamaks</a:t>
            </a:r>
          </a:p>
        </p:txBody>
      </p:sp>
    </p:spTree>
    <p:extLst>
      <p:ext uri="{BB962C8B-B14F-4D97-AF65-F5344CB8AC3E}">
        <p14:creationId xmlns:p14="http://schemas.microsoft.com/office/powerpoint/2010/main" val="33248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B7B5D-BC2B-C3D9-04A2-EACCC4D1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Alpha particle self-heating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A83BD7-8B65-EE86-D60C-D61120008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048" y="465932"/>
            <a:ext cx="1000977" cy="100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F495D4-5554-FFDC-75AB-34DF98D81685}"/>
                  </a:ext>
                </a:extLst>
              </p:cNvPr>
              <p:cNvSpPr txBox="1"/>
              <p:nvPr/>
            </p:nvSpPr>
            <p:spPr>
              <a:xfrm>
                <a:off x="10208361" y="365125"/>
                <a:ext cx="821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F495D4-5554-FFDC-75AB-34DF98D81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361" y="365125"/>
                <a:ext cx="82105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rbit_passing">
            <a:hlinkClick r:id="" action="ppaction://media"/>
            <a:extLst>
              <a:ext uri="{FF2B5EF4-FFF2-40B4-BE49-F238E27FC236}">
                <a16:creationId xmlns:a16="http://schemas.microsoft.com/office/drawing/2014/main" id="{563DB621-FF98-42A3-0E31-644AE5747B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567716"/>
            <a:ext cx="6096000" cy="4571583"/>
          </a:xfrm>
        </p:spPr>
      </p:pic>
      <p:pic>
        <p:nvPicPr>
          <p:cNvPr id="16" name="orbit_trapped">
            <a:hlinkClick r:id="" action="ppaction://media"/>
            <a:extLst>
              <a:ext uri="{FF2B5EF4-FFF2-40B4-BE49-F238E27FC236}">
                <a16:creationId xmlns:a16="http://schemas.microsoft.com/office/drawing/2014/main" id="{F1330ADC-F6AD-B0E8-003B-07D356C048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56771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B7B5D-BC2B-C3D9-04A2-EACCC4D1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Alpha particle self-heating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F0B93C-5043-5669-203B-EB6EFB8AF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275" y="2253451"/>
            <a:ext cx="7518400" cy="358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666D1-4E65-461D-C3C6-90A89852F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047" y="2253449"/>
            <a:ext cx="3592628" cy="3581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83BD7-8B65-EE86-D60C-D611200082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048" y="465932"/>
            <a:ext cx="1000977" cy="100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F495D4-5554-FFDC-75AB-34DF98D81685}"/>
                  </a:ext>
                </a:extLst>
              </p:cNvPr>
              <p:cNvSpPr txBox="1"/>
              <p:nvPr/>
            </p:nvSpPr>
            <p:spPr>
              <a:xfrm>
                <a:off x="10208361" y="365125"/>
                <a:ext cx="821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F495D4-5554-FFDC-75AB-34DF98D81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361" y="365125"/>
                <a:ext cx="82105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268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845D06-7D9E-E6E9-B8FE-7C49D37C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T" dirty="0"/>
              <a:t>How can theory and computation contribute towards a fusion power plant?</a:t>
            </a:r>
          </a:p>
        </p:txBody>
      </p:sp>
    </p:spTree>
    <p:extLst>
      <p:ext uri="{BB962C8B-B14F-4D97-AF65-F5344CB8AC3E}">
        <p14:creationId xmlns:p14="http://schemas.microsoft.com/office/powerpoint/2010/main" val="3390669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3A01D2-046C-F017-5733-902E8A23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089"/>
            <a:ext cx="10515600" cy="5624208"/>
          </a:xfrm>
        </p:spPr>
        <p:txBody>
          <a:bodyPr/>
          <a:lstStyle/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Equilibrium &amp; </a:t>
            </a:r>
            <a:r>
              <a:rPr lang="de-AT" dirty="0" err="1"/>
              <a:t>Stability</a:t>
            </a:r>
            <a:endParaRPr lang="de-AT" dirty="0"/>
          </a:p>
          <a:p>
            <a:pPr marL="457200" lvl="1" indent="0">
              <a:buNone/>
            </a:pPr>
            <a:r>
              <a:rPr lang="de-AT" dirty="0"/>
              <a:t>Solid </a:t>
            </a:r>
            <a:r>
              <a:rPr lang="de-AT" dirty="0" err="1"/>
              <a:t>equilibrium</a:t>
            </a:r>
            <a:r>
              <a:rPr lang="de-AT" dirty="0"/>
              <a:t> </a:t>
            </a:r>
            <a:r>
              <a:rPr lang="de-AT" dirty="0" err="1"/>
              <a:t>configuration</a:t>
            </a:r>
            <a:endParaRPr lang="de-AT" dirty="0"/>
          </a:p>
          <a:p>
            <a:pPr marL="457200" lvl="1" indent="0">
              <a:buNone/>
            </a:pPr>
            <a:r>
              <a:rPr lang="de-AT" dirty="0"/>
              <a:t>Push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stability</a:t>
            </a:r>
            <a:r>
              <a:rPr lang="de-AT" dirty="0"/>
              <a:t> </a:t>
            </a:r>
            <a:r>
              <a:rPr lang="de-AT" dirty="0" err="1"/>
              <a:t>boundaries</a:t>
            </a:r>
            <a:endParaRPr lang="de-AT" dirty="0"/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marL="0" indent="0">
              <a:buNone/>
            </a:pPr>
            <a:r>
              <a:rPr lang="de-AT" dirty="0"/>
              <a:t>Transport &amp; </a:t>
            </a:r>
            <a:r>
              <a:rPr lang="de-AT" dirty="0" err="1"/>
              <a:t>Heating</a:t>
            </a:r>
            <a:endParaRPr lang="de-AT" dirty="0"/>
          </a:p>
          <a:p>
            <a:pPr marL="457200" lvl="1" indent="0">
              <a:buNone/>
            </a:pPr>
            <a:r>
              <a:rPr lang="de-AT" dirty="0" err="1"/>
              <a:t>Optimize</a:t>
            </a:r>
            <a:r>
              <a:rPr lang="de-AT" dirty="0"/>
              <a:t> turbulent </a:t>
            </a:r>
            <a:r>
              <a:rPr lang="de-AT" dirty="0" err="1"/>
              <a:t>transport</a:t>
            </a:r>
            <a:endParaRPr lang="de-AT" dirty="0"/>
          </a:p>
          <a:p>
            <a:pPr marL="457200" lvl="1" indent="0">
              <a:buNone/>
            </a:pPr>
            <a:r>
              <a:rPr lang="de-AT" dirty="0"/>
              <a:t>Optimierung der Selbstheizung</a:t>
            </a:r>
          </a:p>
          <a:p>
            <a:pPr marL="457200" lvl="1" indent="0">
              <a:buNone/>
            </a:pPr>
            <a:endParaRPr lang="de-AT" dirty="0"/>
          </a:p>
          <a:p>
            <a:pPr marL="457200" lvl="1" indent="0">
              <a:buNone/>
            </a:pPr>
            <a:endParaRPr lang="de-AT" dirty="0"/>
          </a:p>
          <a:p>
            <a:pPr marL="457200" lvl="1" indent="0">
              <a:buNone/>
            </a:pPr>
            <a:r>
              <a:rPr lang="de-AT" dirty="0"/>
              <a:t> </a:t>
            </a:r>
          </a:p>
          <a:p>
            <a:pPr marL="0" indent="0">
              <a:buNone/>
            </a:pPr>
            <a:endParaRPr lang="de-AT" dirty="0"/>
          </a:p>
          <a:p>
            <a:pPr lvl="1"/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2D732-03CB-8316-454B-120714FED6AC}"/>
              </a:ext>
            </a:extLst>
          </p:cNvPr>
          <p:cNvSpPr txBox="1"/>
          <p:nvPr/>
        </p:nvSpPr>
        <p:spPr>
          <a:xfrm>
            <a:off x="6015036" y="653185"/>
            <a:ext cx="6176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800" dirty="0" err="1">
                <a:solidFill>
                  <a:schemeClr val="bg1"/>
                </a:solidFill>
              </a:rPr>
              <a:t>Optimized</a:t>
            </a:r>
            <a:r>
              <a:rPr lang="de-AT" sz="2800" dirty="0">
                <a:solidFill>
                  <a:schemeClr val="bg1"/>
                </a:solidFill>
              </a:rPr>
              <a:t> Stellarator Wendelstein 7-X</a:t>
            </a:r>
          </a:p>
          <a:p>
            <a:pPr marL="0" indent="0">
              <a:buNone/>
            </a:pPr>
            <a:r>
              <a:rPr lang="de-AT" sz="2800" dirty="0">
                <a:solidFill>
                  <a:schemeClr val="bg1"/>
                </a:solidFill>
              </a:rPr>
              <a:t>Greifswald, </a:t>
            </a:r>
            <a:r>
              <a:rPr lang="de-AT" sz="2800" dirty="0" err="1">
                <a:solidFill>
                  <a:schemeClr val="bg1"/>
                </a:solidFill>
              </a:rPr>
              <a:t>running</a:t>
            </a:r>
            <a:r>
              <a:rPr lang="de-AT" sz="2800" dirty="0">
                <a:solidFill>
                  <a:schemeClr val="bg1"/>
                </a:solidFill>
              </a:rPr>
              <a:t> </a:t>
            </a:r>
            <a:r>
              <a:rPr lang="de-AT" sz="2800" dirty="0" err="1">
                <a:solidFill>
                  <a:schemeClr val="bg1"/>
                </a:solidFill>
              </a:rPr>
              <a:t>since</a:t>
            </a:r>
            <a:r>
              <a:rPr lang="de-AT" sz="2800" dirty="0">
                <a:solidFill>
                  <a:schemeClr val="bg1"/>
                </a:solidFill>
              </a:rPr>
              <a:t> 2016</a:t>
            </a:r>
          </a:p>
        </p:txBody>
      </p:sp>
      <p:pic>
        <p:nvPicPr>
          <p:cNvPr id="6" name="Picture 5" descr="A blue and black spiraled device&#10;&#10;Description automatically generated with medium confidence">
            <a:extLst>
              <a:ext uri="{FF2B5EF4-FFF2-40B4-BE49-F238E27FC236}">
                <a16:creationId xmlns:a16="http://schemas.microsoft.com/office/drawing/2014/main" id="{E8D45C7B-4A65-A2D7-9CFE-01677E3BC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01" y="1758950"/>
            <a:ext cx="7262573" cy="33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C974-32F7-68A0-5D92-A2C5DAFB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Thank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your</a:t>
            </a:r>
            <a:r>
              <a:rPr lang="de-AT" dirty="0"/>
              <a:t> </a:t>
            </a:r>
            <a:r>
              <a:rPr lang="de-AT" dirty="0" err="1"/>
              <a:t>attention</a:t>
            </a:r>
            <a:r>
              <a:rPr lang="de-AT" dirty="0"/>
              <a:t>!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EE88-61CB-C4B8-7FDA-BA7779D55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err="1"/>
              <a:t>Credits</a:t>
            </a:r>
            <a:endParaRPr lang="de-AT" dirty="0"/>
          </a:p>
          <a:p>
            <a:pPr marL="0" indent="0">
              <a:buNone/>
            </a:pPr>
            <a:r>
              <a:rPr lang="de-AT" sz="2000" dirty="0" err="1"/>
              <a:t>Illustrations</a:t>
            </a:r>
            <a:r>
              <a:rPr lang="en-AT" sz="2000" dirty="0"/>
              <a:t>: </a:t>
            </a:r>
            <a:r>
              <a:rPr lang="de-AT" sz="2000" dirty="0"/>
              <a:t>Marianne Kräuter </a:t>
            </a:r>
            <a:r>
              <a:rPr lang="en-GB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4.0</a:t>
            </a:r>
            <a:endParaRPr lang="en-GB" sz="2000" dirty="0"/>
          </a:p>
          <a:p>
            <a:pPr marL="0" indent="0">
              <a:buNone/>
            </a:pPr>
            <a:r>
              <a:rPr lang="de-AT" sz="2000" dirty="0"/>
              <a:t>Sun</a:t>
            </a:r>
            <a:r>
              <a:rPr lang="en-AT" sz="2000"/>
              <a:t>: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lang="en-US" sz="2000" dirty="0"/>
              <a:t>, public domain</a:t>
            </a:r>
            <a:endParaRPr lang="en-AT" sz="2000" dirty="0"/>
          </a:p>
          <a:p>
            <a:pPr marL="0" indent="0">
              <a:buNone/>
            </a:pPr>
            <a:r>
              <a:rPr lang="en-AT" sz="2000"/>
              <a:t>JET: </a:t>
            </a:r>
            <a:r>
              <a:rPr lang="en-AT" sz="2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EUROfusion/UKEA</a:t>
            </a:r>
            <a:r>
              <a:rPr lang="en-US" sz="2000" dirty="0"/>
              <a:t>, </a:t>
            </a: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AT" sz="2000">
              <a:highlight>
                <a:srgbClr val="800000"/>
              </a:highlight>
            </a:endParaRPr>
          </a:p>
          <a:p>
            <a:pPr marL="0" indent="0">
              <a:buNone/>
            </a:pPr>
            <a:r>
              <a:rPr lang="en-AT" sz="2000"/>
              <a:t>NIF: </a:t>
            </a: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LLNL/DOE</a:t>
            </a:r>
            <a:r>
              <a:rPr lang="en-US" sz="2000" dirty="0"/>
              <a:t>, public domain</a:t>
            </a:r>
            <a:endParaRPr lang="en-AT" sz="2000"/>
          </a:p>
          <a:p>
            <a:pPr marL="0" indent="0">
              <a:buNone/>
            </a:pPr>
            <a:r>
              <a:rPr lang="de-AT" sz="2000" dirty="0"/>
              <a:t>W7-X</a:t>
            </a:r>
            <a:r>
              <a:rPr lang="en-AT" sz="2000"/>
              <a:t>: </a:t>
            </a:r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Pedersen et al. (2026)</a:t>
            </a:r>
            <a:r>
              <a:rPr lang="en-US" sz="2000" dirty="0"/>
              <a:t> </a:t>
            </a: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AT" sz="2000" dirty="0">
              <a:highlight>
                <a:srgbClr val="800000"/>
              </a:highlight>
            </a:endParaRPr>
          </a:p>
          <a:p>
            <a:pPr marL="0" indent="0">
              <a:buNone/>
            </a:pPr>
            <a:r>
              <a:rPr lang="en-GB" sz="2000" dirty="0"/>
              <a:t>Stellarator: </a:t>
            </a:r>
            <a:r>
              <a:rPr lang="en-GB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Wechsung et al. (2022</a:t>
            </a:r>
            <a:r>
              <a:rPr lang="en-GB" sz="2000" dirty="0"/>
              <a:t>) </a:t>
            </a: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AT" sz="2000"/>
          </a:p>
          <a:p>
            <a:pPr marL="0" indent="0">
              <a:buNone/>
            </a:pPr>
            <a:r>
              <a:rPr lang="en-GB" sz="2000" dirty="0"/>
              <a:t>Alpha self-heating: M. Eder, C. Albert, TU Graz</a:t>
            </a:r>
            <a:br>
              <a:rPr lang="en-GB" sz="2000" dirty="0"/>
            </a:b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AT" sz="2000" dirty="0"/>
          </a:p>
          <a:p>
            <a:pPr marL="0" indent="0">
              <a:buNone/>
            </a:pPr>
            <a:endParaRPr lang="en-AT" sz="2000" dirty="0"/>
          </a:p>
        </p:txBody>
      </p:sp>
      <p:pic>
        <p:nvPicPr>
          <p:cNvPr id="8" name="Picture 7" descr="A blue and black spiraled device&#10;&#10;Description automatically generated with medium confidence">
            <a:extLst>
              <a:ext uri="{FF2B5EF4-FFF2-40B4-BE49-F238E27FC236}">
                <a16:creationId xmlns:a16="http://schemas.microsoft.com/office/drawing/2014/main" id="{E0E123C5-F4E8-BF47-9F40-73FE7C043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7901" y="1758950"/>
            <a:ext cx="7262573" cy="33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lanet&#10;&#10;Description automatically generated">
            <a:extLst>
              <a:ext uri="{FF2B5EF4-FFF2-40B4-BE49-F238E27FC236}">
                <a16:creationId xmlns:a16="http://schemas.microsoft.com/office/drawing/2014/main" id="{941B0A37-5D3F-EBF0-B5E2-78FFBB8B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9051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616" y="2067925"/>
                <a:ext cx="5699760" cy="46117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AT" dirty="0"/>
                  <a:t>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≈10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Mio</m:t>
                    </m:r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AT" dirty="0"/>
                      <m:t>°</m:t>
                    </m:r>
                  </m:oMath>
                </a14:m>
                <a:endParaRPr lang="en-AT" dirty="0"/>
              </a:p>
              <a:p>
                <a:pPr marL="0" indent="0">
                  <a:buNone/>
                </a:pPr>
                <a:r>
                  <a:rPr lang="en-US" sz="1000" b="0" dirty="0"/>
                  <a:t>  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Bio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endParaRPr lang="en-AT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Mio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Years</m:t>
                      </m:r>
                    </m:oMath>
                  </m:oMathPara>
                </a14:m>
                <a:endParaRPr lang="en-AT" dirty="0"/>
              </a:p>
              <a:p>
                <a:pPr marL="0" indent="0">
                  <a:buNone/>
                </a:pPr>
                <a:endParaRPr lang="en-AT" dirty="0"/>
              </a:p>
              <a:p>
                <a:pPr marL="0" indent="0">
                  <a:buNone/>
                </a:pPr>
                <a:endParaRPr lang="en-AT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616" y="2067925"/>
                <a:ext cx="5699760" cy="4611752"/>
              </a:xfrm>
              <a:blipFill>
                <a:blip r:embed="rId4"/>
                <a:stretch>
                  <a:fillRect l="-1556" t="-54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EDD336-9E90-9E86-A1C3-F90331CE37D7}"/>
              </a:ext>
            </a:extLst>
          </p:cNvPr>
          <p:cNvSpPr txBox="1">
            <a:spLocks/>
          </p:cNvSpPr>
          <p:nvPr/>
        </p:nvSpPr>
        <p:spPr>
          <a:xfrm>
            <a:off x="1011936" y="1475105"/>
            <a:ext cx="1694688" cy="469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T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DC772FA-2FC0-8827-A07F-84DE7AB94E87}"/>
              </a:ext>
            </a:extLst>
          </p:cNvPr>
          <p:cNvSpPr txBox="1">
            <a:spLocks/>
          </p:cNvSpPr>
          <p:nvPr/>
        </p:nvSpPr>
        <p:spPr>
          <a:xfrm>
            <a:off x="3511224" y="1171035"/>
            <a:ext cx="3139488" cy="60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7F58D-0731-5E29-8C4B-966F0B49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dirty="0"/>
              <a:t>Sun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065B7-A169-2682-D9C8-A8C2510943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846" y="3239470"/>
            <a:ext cx="475560" cy="45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AC3C09-813E-F83F-61B7-21C199154A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849" y="3239470"/>
            <a:ext cx="475560" cy="456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5D8D81-EE8A-D68E-2174-9BDB90C4D49A}"/>
                  </a:ext>
                </a:extLst>
              </p:cNvPr>
              <p:cNvSpPr txBox="1"/>
              <p:nvPr/>
            </p:nvSpPr>
            <p:spPr>
              <a:xfrm>
                <a:off x="1424061" y="4133331"/>
                <a:ext cx="340515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Bar</m:t>
                    </m:r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5D8D81-EE8A-D68E-2174-9BDB90C4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61" y="4133331"/>
                <a:ext cx="3405150" cy="523220"/>
              </a:xfrm>
              <a:prstGeom prst="rect">
                <a:avLst/>
              </a:prstGeom>
              <a:blipFill>
                <a:blip r:embed="rId7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E54A8D-1778-DAF1-F98A-B9D362031562}"/>
                  </a:ext>
                </a:extLst>
              </p:cNvPr>
              <p:cNvSpPr txBox="1"/>
              <p:nvPr/>
            </p:nvSpPr>
            <p:spPr>
              <a:xfrm>
                <a:off x="7337289" y="3696008"/>
                <a:ext cx="64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E54A8D-1778-DAF1-F98A-B9D362031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289" y="3696008"/>
                <a:ext cx="64633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D733DA-0631-7684-AFBE-C4F666DD78A5}"/>
                  </a:ext>
                </a:extLst>
              </p:cNvPr>
              <p:cNvSpPr txBox="1"/>
              <p:nvPr/>
            </p:nvSpPr>
            <p:spPr>
              <a:xfrm>
                <a:off x="9366209" y="3696008"/>
                <a:ext cx="64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D733DA-0631-7684-AFBE-C4F666DD7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09" y="3696008"/>
                <a:ext cx="64633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B43CECA-5D45-8C89-B1D1-6098C0D2BFB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23354" y="2912191"/>
            <a:ext cx="1098915" cy="1072389"/>
          </a:xfrm>
          <a:prstGeom prst="rect">
            <a:avLst/>
          </a:prstGeom>
        </p:spPr>
      </p:pic>
      <p:pic>
        <p:nvPicPr>
          <p:cNvPr id="10" name="Picture 9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9FF8635-51AC-33E7-CFB2-F8575F5120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84903" y="2922824"/>
            <a:ext cx="1098915" cy="10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248" y="1942800"/>
                <a:ext cx="5699760" cy="46117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0.1</m:t>
                    </m:r>
                    <m: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mg</m:t>
                    </m:r>
                    <m: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AT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Mio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AT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m:t>°</m:t>
                    </m:r>
                  </m:oMath>
                </a14:m>
                <a:endParaRPr lang="en-AT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AT" sz="1000" dirty="0"/>
              </a:p>
              <a:p>
                <a:pPr marL="0" indent="0">
                  <a:buNone/>
                </a:pPr>
                <a:r>
                  <a:rPr lang="en-US" b="0" dirty="0"/>
                  <a:t>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endParaRPr lang="en-AT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/>
                  <a:t>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AT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AT" dirty="0"/>
              </a:p>
              <a:p>
                <a:pPr marL="0" indent="0">
                  <a:buNone/>
                </a:pPr>
                <a:endParaRPr lang="en-AT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248" y="1942800"/>
                <a:ext cx="5699760" cy="4611752"/>
              </a:xfrm>
              <a:blipFill>
                <a:blip r:embed="rId3"/>
                <a:stretch>
                  <a:fillRect t="-82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EDD336-9E90-9E86-A1C3-F90331CE37D7}"/>
              </a:ext>
            </a:extLst>
          </p:cNvPr>
          <p:cNvSpPr txBox="1">
            <a:spLocks/>
          </p:cNvSpPr>
          <p:nvPr/>
        </p:nvSpPr>
        <p:spPr>
          <a:xfrm>
            <a:off x="1011936" y="1475105"/>
            <a:ext cx="1694688" cy="469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T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DC772FA-2FC0-8827-A07F-84DE7AB94E87}"/>
              </a:ext>
            </a:extLst>
          </p:cNvPr>
          <p:cNvSpPr txBox="1">
            <a:spLocks/>
          </p:cNvSpPr>
          <p:nvPr/>
        </p:nvSpPr>
        <p:spPr>
          <a:xfrm>
            <a:off x="3511224" y="1171035"/>
            <a:ext cx="3139488" cy="60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0D67D-2C8A-0A42-69D0-F9D14DC5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dirty="0"/>
              <a:t>Magnetic Confinement: Tokamak JET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52498-0070-AD54-1B6C-33AE6B723A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52" y="5170475"/>
            <a:ext cx="767080" cy="829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EF6D7-C5F0-E8F8-6C23-E1B4B49FD9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920" y="5159917"/>
            <a:ext cx="850392" cy="850392"/>
          </a:xfrm>
          <a:prstGeom prst="rect">
            <a:avLst/>
          </a:prstGeom>
        </p:spPr>
      </p:pic>
      <p:pic>
        <p:nvPicPr>
          <p:cNvPr id="5" name="Picture 4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BC25F58-1DB4-F1CB-96EB-54D1C0BF8A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943807" y="5224444"/>
            <a:ext cx="739179" cy="721337"/>
          </a:xfrm>
          <a:prstGeom prst="rect">
            <a:avLst/>
          </a:prstGeom>
        </p:spPr>
      </p:pic>
      <p:pic>
        <p:nvPicPr>
          <p:cNvPr id="6" name="Picture 5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B83A32C-8D2B-BEB3-DEBE-6D0F2C9657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742903" y="5227418"/>
            <a:ext cx="739179" cy="72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00986-2A59-7B66-7AF2-85C5CEE231D4}"/>
                  </a:ext>
                </a:extLst>
              </p:cNvPr>
              <p:cNvSpPr txBox="1"/>
              <p:nvPr/>
            </p:nvSpPr>
            <p:spPr>
              <a:xfrm>
                <a:off x="629690" y="4092453"/>
                <a:ext cx="44512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0" dirty="0">
                    <a:solidFill>
                      <a:schemeClr val="bg1"/>
                    </a:solidFill>
                  </a:rPr>
                  <a:t> Criterion</a:t>
                </a:r>
                <a:r>
                  <a:rPr lang="en-US" sz="2800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28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de-DE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Bar</m:t>
                    </m:r>
                    <m:r>
                      <a:rPr lang="de-DE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00986-2A59-7B66-7AF2-85C5CEE23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90" y="4092453"/>
                <a:ext cx="4451278" cy="523220"/>
              </a:xfrm>
              <a:prstGeom prst="rect">
                <a:avLst/>
              </a:prstGeom>
              <a:blipFill>
                <a:blip r:embed="rId8"/>
                <a:stretch>
                  <a:fillRect l="-855" t="-11905" b="-2857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318A44-5165-5C0A-33B6-05DA4F0ACECB}"/>
                  </a:ext>
                </a:extLst>
              </p:cNvPr>
              <p:cNvSpPr txBox="1"/>
              <p:nvPr/>
            </p:nvSpPr>
            <p:spPr>
              <a:xfrm>
                <a:off x="1089152" y="6041983"/>
                <a:ext cx="64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318A44-5165-5C0A-33B6-05DA4F0AC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52" y="6041983"/>
                <a:ext cx="64633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B326D8-755D-4676-F3C8-02D392F2CCF2}"/>
                  </a:ext>
                </a:extLst>
              </p:cNvPr>
              <p:cNvSpPr txBox="1"/>
              <p:nvPr/>
            </p:nvSpPr>
            <p:spPr>
              <a:xfrm>
                <a:off x="3640479" y="6068139"/>
                <a:ext cx="671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B326D8-755D-4676-F3C8-02D392F2C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479" y="6068139"/>
                <a:ext cx="67127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07C200AE-E5A4-E794-FEB5-C25B0011C9B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480" r="11607"/>
          <a:stretch/>
        </p:blipFill>
        <p:spPr>
          <a:xfrm>
            <a:off x="6287078" y="1798298"/>
            <a:ext cx="5146108" cy="46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0248" y="1942803"/>
                <a:ext cx="5699760" cy="46117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AT" dirty="0"/>
                  <a:t>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Mio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AT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rPr>
                      <m:t>°</m:t>
                    </m:r>
                  </m:oMath>
                </a14:m>
                <a:endParaRPr lang="en-AT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AT" sz="1000" dirty="0"/>
              </a:p>
              <a:p>
                <a:pPr marL="0" indent="0">
                  <a:buNone/>
                </a:pPr>
                <a:r>
                  <a:rPr lang="en-US" b="0" dirty="0"/>
                  <a:t>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Mrd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Bar</m:t>
                    </m:r>
                  </m:oMath>
                </a14:m>
                <a:endParaRPr lang="en-AT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DE" b="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b="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AT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AT" dirty="0"/>
              </a:p>
              <a:p>
                <a:pPr marL="0" indent="0">
                  <a:buNone/>
                </a:pPr>
                <a:endParaRPr lang="en-AT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9A3F75EB-AA82-C814-D877-4F125110BA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0248" y="1942803"/>
                <a:ext cx="5699760" cy="4611752"/>
              </a:xfrm>
              <a:blipFill>
                <a:blip r:embed="rId3"/>
                <a:stretch>
                  <a:fillRect l="-1556" t="-82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EDD336-9E90-9E86-A1C3-F90331CE37D7}"/>
              </a:ext>
            </a:extLst>
          </p:cNvPr>
          <p:cNvSpPr txBox="1">
            <a:spLocks/>
          </p:cNvSpPr>
          <p:nvPr/>
        </p:nvSpPr>
        <p:spPr>
          <a:xfrm>
            <a:off x="1011936" y="1475105"/>
            <a:ext cx="1694688" cy="469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T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DC772FA-2FC0-8827-A07F-84DE7AB94E87}"/>
              </a:ext>
            </a:extLst>
          </p:cNvPr>
          <p:cNvSpPr txBox="1">
            <a:spLocks/>
          </p:cNvSpPr>
          <p:nvPr/>
        </p:nvSpPr>
        <p:spPr>
          <a:xfrm>
            <a:off x="3511224" y="1171035"/>
            <a:ext cx="3139488" cy="608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000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  <a:p>
            <a:pPr marL="0" indent="0">
              <a:buFont typeface="Arial" panose="020B0604020202020204" pitchFamily="34" charset="0"/>
              <a:buNone/>
            </a:pPr>
            <a:endParaRPr lang="en-A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0D67D-2C8A-0A42-69D0-F9D14DC5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8200" cy="1325563"/>
          </a:xfrm>
        </p:spPr>
        <p:txBody>
          <a:bodyPr>
            <a:normAutofit/>
          </a:bodyPr>
          <a:lstStyle/>
          <a:p>
            <a:r>
              <a:rPr lang="en-AT" sz="4000" dirty="0"/>
              <a:t>Inertial Confinement: National Ignition Facility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52498-0070-AD54-1B6C-33AE6B723A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52" y="5170478"/>
            <a:ext cx="767080" cy="829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EF6D7-C5F0-E8F8-6C23-E1B4B49FD9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920" y="5159920"/>
            <a:ext cx="850392" cy="850392"/>
          </a:xfrm>
          <a:prstGeom prst="rect">
            <a:avLst/>
          </a:prstGeom>
        </p:spPr>
      </p:pic>
      <p:pic>
        <p:nvPicPr>
          <p:cNvPr id="5" name="Picture 4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BC25F58-1DB4-F1CB-96EB-54D1C0BF8A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943807" y="5224447"/>
            <a:ext cx="739179" cy="721337"/>
          </a:xfrm>
          <a:prstGeom prst="rect">
            <a:avLst/>
          </a:prstGeom>
        </p:spPr>
      </p:pic>
      <p:pic>
        <p:nvPicPr>
          <p:cNvPr id="6" name="Picture 5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B83A32C-8D2B-BEB3-DEBE-6D0F2C9657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742903" y="5227421"/>
            <a:ext cx="739179" cy="721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E7220-8AE4-C072-1930-4574E5AA9CA5}"/>
                  </a:ext>
                </a:extLst>
              </p:cNvPr>
              <p:cNvSpPr txBox="1"/>
              <p:nvPr/>
            </p:nvSpPr>
            <p:spPr>
              <a:xfrm>
                <a:off x="629690" y="4080082"/>
                <a:ext cx="44512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b="0" dirty="0">
                    <a:solidFill>
                      <a:schemeClr val="bg1"/>
                    </a:solidFill>
                  </a:rPr>
                  <a:t> Criterion</a:t>
                </a:r>
                <a:r>
                  <a:rPr lang="en-US" sz="2800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28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de-DE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Bar</m:t>
                    </m:r>
                    <m:r>
                      <a:rPr lang="de-DE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E7220-8AE4-C072-1930-4574E5AA9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90" y="4080082"/>
                <a:ext cx="4451278" cy="523220"/>
              </a:xfrm>
              <a:prstGeom prst="rect">
                <a:avLst/>
              </a:prstGeom>
              <a:blipFill>
                <a:blip r:embed="rId7"/>
                <a:stretch>
                  <a:fillRect l="-855" t="-11905" b="-2857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B1B2036-807D-EBE0-DD60-B472E71ED7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14" y="1537860"/>
            <a:ext cx="5963653" cy="5084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B7152B-CBA8-0C53-1C8D-C451D6F06A10}"/>
                  </a:ext>
                </a:extLst>
              </p:cNvPr>
              <p:cNvSpPr txBox="1"/>
              <p:nvPr/>
            </p:nvSpPr>
            <p:spPr>
              <a:xfrm>
                <a:off x="1089152" y="6041983"/>
                <a:ext cx="64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B7152B-CBA8-0C53-1C8D-C451D6F06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52" y="6041983"/>
                <a:ext cx="64633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A457A-D4F7-4C75-AFDA-08BE66BFD97A}"/>
                  </a:ext>
                </a:extLst>
              </p:cNvPr>
              <p:cNvSpPr txBox="1"/>
              <p:nvPr/>
            </p:nvSpPr>
            <p:spPr>
              <a:xfrm>
                <a:off x="3640479" y="6068139"/>
                <a:ext cx="671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baseline="3000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GB" sz="2800" b="0" i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A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A457A-D4F7-4C75-AFDA-08BE66BFD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479" y="6068139"/>
                <a:ext cx="67127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4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6810-B202-C6A7-C36D-125B9262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en-AT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8EDF-3077-A705-CAF0-C0BC1CAC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89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T" sz="1200" dirty="0"/>
          </a:p>
          <a:p>
            <a:pPr marL="0" indent="0">
              <a:buNone/>
            </a:pPr>
            <a:endParaRPr lang="en-A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43E8C-37D2-0022-DD91-C4F7224B4FF4}"/>
              </a:ext>
            </a:extLst>
          </p:cNvPr>
          <p:cNvSpPr txBox="1">
            <a:spLocks/>
          </p:cNvSpPr>
          <p:nvPr/>
        </p:nvSpPr>
        <p:spPr>
          <a:xfrm>
            <a:off x="838200" y="4928615"/>
            <a:ext cx="10515600" cy="96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200" dirty="0"/>
          </a:p>
        </p:txBody>
      </p:sp>
      <p:pic>
        <p:nvPicPr>
          <p:cNvPr id="8" name="Picture 7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A4C8B2E-6BC4-1A31-B00B-04AD8E4C6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4999078" y="4382680"/>
            <a:ext cx="980603" cy="956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9C445A0-5A89-BF12-C4FE-AD5965C293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0844472"/>
                  </p:ext>
                </p:extLst>
              </p:nvPr>
            </p:nvGraphicFramePr>
            <p:xfrm>
              <a:off x="1510301" y="1999515"/>
              <a:ext cx="3500611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85569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5042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</a:tblGrid>
                  <a:tr h="348268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2800" b="0" dirty="0" err="1">
                              <a:solidFill>
                                <a:schemeClr val="bg1"/>
                              </a:solidFill>
                            </a:rPr>
                            <a:t>Product</a:t>
                          </a:r>
                          <a:r>
                            <a:rPr lang="de-DE" sz="28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9C445A0-5A89-BF12-C4FE-AD5965C293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0844472"/>
                  </p:ext>
                </p:extLst>
              </p:nvPr>
            </p:nvGraphicFramePr>
            <p:xfrm>
              <a:off x="1510301" y="1999515"/>
              <a:ext cx="3500611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85569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5042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37" t="-12195" r="-658" b="-6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1CFDD71-7C62-1500-5FBB-3E9F36E97FE9}"/>
              </a:ext>
            </a:extLst>
          </p:cNvPr>
          <p:cNvSpPr txBox="1"/>
          <p:nvPr/>
        </p:nvSpPr>
        <p:spPr>
          <a:xfrm>
            <a:off x="838200" y="623790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  <a:latin typeface="Avenir Next LT Pro" panose="020B0504020202020204" pitchFamily="34" charset="77"/>
              </a:rPr>
              <a:t>Source: http://www.tokamak.info/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E2344-C9E1-157D-E121-A75DC91438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414" y="1537860"/>
            <a:ext cx="5963653" cy="5084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A6880C-2B17-F9E7-4D3F-0F105A996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814" y="1690260"/>
            <a:ext cx="5963653" cy="50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B9C60D2A-4C16-5C74-1734-45023528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80" r="11607"/>
          <a:stretch/>
        </p:blipFill>
        <p:spPr>
          <a:xfrm>
            <a:off x="6287078" y="1404893"/>
            <a:ext cx="5146108" cy="4638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56810-B202-C6A7-C36D-125B9262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Where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en-AT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8EDF-3077-A705-CAF0-C0BC1CAC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89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T" sz="1200" dirty="0"/>
          </a:p>
          <a:p>
            <a:pPr marL="0" indent="0">
              <a:buNone/>
            </a:pPr>
            <a:endParaRPr lang="en-A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243E8C-37D2-0022-DD91-C4F7224B4FF4}"/>
              </a:ext>
            </a:extLst>
          </p:cNvPr>
          <p:cNvSpPr txBox="1">
            <a:spLocks/>
          </p:cNvSpPr>
          <p:nvPr/>
        </p:nvSpPr>
        <p:spPr>
          <a:xfrm>
            <a:off x="838200" y="4928615"/>
            <a:ext cx="10515600" cy="968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AT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865E044-1FE4-8AAF-BD69-398AEF65E4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445458"/>
                  </p:ext>
                </p:extLst>
              </p:nvPr>
            </p:nvGraphicFramePr>
            <p:xfrm>
              <a:off x="1510301" y="1999515"/>
              <a:ext cx="3500611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85569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5042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</a:tblGrid>
                  <a:tr h="348268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2800" b="0" dirty="0" err="1">
                              <a:solidFill>
                                <a:schemeClr val="bg1"/>
                              </a:solidFill>
                            </a:rPr>
                            <a:t>Product</a:t>
                          </a:r>
                          <a:r>
                            <a:rPr lang="de-DE" sz="2800" b="0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de-DE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oMath>
                          </a14:m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865E044-1FE4-8AAF-BD69-398AEF65E4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445458"/>
                  </p:ext>
                </p:extLst>
              </p:nvPr>
            </p:nvGraphicFramePr>
            <p:xfrm>
              <a:off x="1510301" y="1999515"/>
              <a:ext cx="3500611" cy="36271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585569">
                      <a:extLst>
                        <a:ext uri="{9D8B030D-6E8A-4147-A177-3AD203B41FA5}">
                          <a16:colId xmlns:a16="http://schemas.microsoft.com/office/drawing/2014/main" val="449216566"/>
                        </a:ext>
                      </a:extLst>
                    </a:gridCol>
                    <a:gridCol w="1915042">
                      <a:extLst>
                        <a:ext uri="{9D8B030D-6E8A-4147-A177-3AD203B41FA5}">
                          <a16:colId xmlns:a16="http://schemas.microsoft.com/office/drawing/2014/main" val="22067242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AT" sz="2800" dirty="0">
                            <a:solidFill>
                              <a:schemeClr val="bg1"/>
                            </a:solidFill>
                            <a:latin typeface="Avenir Next LT Pro" panose="020B0504020202020204" pitchFamily="34" charset="77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2237" t="-12195" r="-658" b="-6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751114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1970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4402669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1980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0.001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879707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1990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0.1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756696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2000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JET: 1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071180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2020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rgbClr val="FFFF00"/>
                              </a:solidFill>
                              <a:latin typeface="Avenir Next LT Pro" panose="020B0504020202020204" pitchFamily="34" charset="77"/>
                            </a:rPr>
                            <a:t>NIF: 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9573358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dirty="0">
                              <a:solidFill>
                                <a:schemeClr val="bg1"/>
                              </a:solidFill>
                              <a:latin typeface="Avenir Next LT Pro" panose="020B0504020202020204" pitchFamily="34" charset="77"/>
                            </a:rPr>
                            <a:t>Ziel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AT" sz="2800" b="1" i="0" dirty="0">
                              <a:solidFill>
                                <a:schemeClr val="bg1"/>
                              </a:solidFill>
                              <a:latin typeface="Avenir Next LT Pro Demi" panose="020B0504020202020204" pitchFamily="34" charset="77"/>
                            </a:rPr>
                            <a:t>10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7022985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C4BCEB9-36BF-F8AC-D813-CDC602BA0C7C}"/>
              </a:ext>
            </a:extLst>
          </p:cNvPr>
          <p:cNvSpPr txBox="1"/>
          <p:nvPr/>
        </p:nvSpPr>
        <p:spPr>
          <a:xfrm>
            <a:off x="838200" y="623790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solidFill>
                  <a:schemeClr val="bg1"/>
                </a:solidFill>
                <a:latin typeface="Avenir Next LT Pro" panose="020B0504020202020204" pitchFamily="34" charset="77"/>
              </a:rPr>
              <a:t>Source: http://www.tokamak.info/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F03FCD-115C-1BD5-2C7A-D4F520246794}"/>
              </a:ext>
            </a:extLst>
          </p:cNvPr>
          <p:cNvGrpSpPr/>
          <p:nvPr/>
        </p:nvGrpSpPr>
        <p:grpSpPr>
          <a:xfrm>
            <a:off x="10315793" y="3651187"/>
            <a:ext cx="1067063" cy="968601"/>
            <a:chOff x="8917165" y="5412876"/>
            <a:chExt cx="1671252" cy="1201420"/>
          </a:xfrm>
        </p:grpSpPr>
        <p:pic>
          <p:nvPicPr>
            <p:cNvPr id="9" name="Picture 8" descr="A white cross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5725F1B-E655-65A9-1DB9-71BDC276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8902665" y="5427376"/>
              <a:ext cx="1201420" cy="11724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28EED1-486E-E874-93E7-A76576EE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8275" y="5687741"/>
              <a:ext cx="840142" cy="6620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224853-D729-E1E1-90A1-7D4FA31A14F6}"/>
                  </a:ext>
                </a:extLst>
              </p:cNvPr>
              <p:cNvSpPr txBox="1"/>
              <p:nvPr/>
            </p:nvSpPr>
            <p:spPr>
              <a:xfrm>
                <a:off x="10315793" y="3429000"/>
                <a:ext cx="11287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T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AT" sz="2800" dirty="0">
                    <a:solidFill>
                      <a:schemeClr val="bg1"/>
                    </a:solidFill>
                    <a:latin typeface="Avenir Next LT Pro" panose="020B0504020202020204" pitchFamily="34" charset="77"/>
                  </a:rPr>
                  <a:t>=1m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224853-D729-E1E1-90A1-7D4FA31A1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793" y="3429000"/>
                <a:ext cx="1128707" cy="523220"/>
              </a:xfrm>
              <a:prstGeom prst="rect">
                <a:avLst/>
              </a:prstGeom>
              <a:blipFill>
                <a:blip r:embed="rId6"/>
                <a:stretch>
                  <a:fillRect t="-14286" r="-11236" b="-3095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white cross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9031CAC-6DCF-3A3C-8ADA-32A07CE049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056230" y="3872902"/>
            <a:ext cx="980603" cy="9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</TotalTime>
  <Words>959</Words>
  <Application>Microsoft Macintosh PowerPoint</Application>
  <PresentationFormat>Widescreen</PresentationFormat>
  <Paragraphs>308</Paragraphs>
  <Slides>47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Avenir Next LT Pro</vt:lpstr>
      <vt:lpstr>Avenir Next LT Pro Demi</vt:lpstr>
      <vt:lpstr>Calibri</vt:lpstr>
      <vt:lpstr>Cambria Math</vt:lpstr>
      <vt:lpstr>Office Theme</vt:lpstr>
      <vt:lpstr>Introduction to Fusion </vt:lpstr>
      <vt:lpstr>Goal</vt:lpstr>
      <vt:lpstr>Fusion Energy</vt:lpstr>
      <vt:lpstr>Lawson Criterion</vt:lpstr>
      <vt:lpstr>Sun</vt:lpstr>
      <vt:lpstr>Magnetic Confinement: Tokamak JET</vt:lpstr>
      <vt:lpstr>Inertial Confinement: National Ignition Facility</vt:lpstr>
      <vt:lpstr>Where are we?</vt:lpstr>
      <vt:lpstr>Where are we?</vt:lpstr>
      <vt:lpstr>Size and Effort</vt:lpstr>
      <vt:lpstr>Bigger = more expensive</vt:lpstr>
      <vt:lpstr>Bigger = better</vt:lpstr>
      <vt:lpstr>Is there a more clever solution?</vt:lpstr>
      <vt:lpstr>PowerPoint Presentation</vt:lpstr>
      <vt:lpstr>Equilibrium &amp; Stability</vt:lpstr>
      <vt:lpstr>PowerPoint Presentation</vt:lpstr>
      <vt:lpstr>PowerPoint Presentation</vt:lpstr>
      <vt:lpstr>PowerPoint Presentation</vt:lpstr>
      <vt:lpstr>PowerPoint Presentation</vt:lpstr>
      <vt:lpstr>Pressure balance</vt:lpstr>
      <vt:lpstr>Earth‘s atmosphere</vt:lpstr>
      <vt:lpstr>Sun‘s interior</vt:lpstr>
      <vt:lpstr>Sufficient pressure is one puzzle piece for fusion</vt:lpstr>
      <vt:lpstr>Steeper</vt:lpstr>
      <vt:lpstr>Fusion on Earth?</vt:lpstr>
      <vt:lpstr>Magnetic field B ⃗</vt:lpstr>
      <vt:lpstr>Current density J ⃗   and magnetic field B ⃗</vt:lpstr>
      <vt:lpstr>Magnetic plasma confinement</vt:lpstr>
      <vt:lpstr>Magnetic plasma confinement</vt:lpstr>
      <vt:lpstr>Magnetic plasma confinement</vt:lpstr>
      <vt:lpstr>Magnetohydrodynamic equilibrium</vt:lpstr>
      <vt:lpstr>Magnetohydrodynamic stability</vt:lpstr>
      <vt:lpstr>Numerical Simulation</vt:lpstr>
      <vt:lpstr>PowerPoint Presentation</vt:lpstr>
      <vt:lpstr>Machine Learning</vt:lpstr>
      <vt:lpstr>Experimental data</vt:lpstr>
      <vt:lpstr>Machine Learning: Training</vt:lpstr>
      <vt:lpstr>Machine Learning: Prediction</vt:lpstr>
      <vt:lpstr>Comparison of approaches</vt:lpstr>
      <vt:lpstr>Transport &amp; Heating</vt:lpstr>
      <vt:lpstr>Is there a more clever solution?</vt:lpstr>
      <vt:lpstr>Magnetic confinement: Stellarator</vt:lpstr>
      <vt:lpstr>Alpha particle self-heating</vt:lpstr>
      <vt:lpstr>Alpha particle self-heating</vt:lpstr>
      <vt:lpstr>How can theory and computation contribute towards a fusion power plant?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Albert, Christopher</dc:creator>
  <cp:lastModifiedBy>Albert, Christopher</cp:lastModifiedBy>
  <cp:revision>476</cp:revision>
  <dcterms:created xsi:type="dcterms:W3CDTF">2023-02-03T08:42:45Z</dcterms:created>
  <dcterms:modified xsi:type="dcterms:W3CDTF">2024-09-04T11:05:13Z</dcterms:modified>
</cp:coreProperties>
</file>