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744" r:id="rId5"/>
  </p:sldMasterIdLst>
  <p:notesMasterIdLst>
    <p:notesMasterId r:id="rId29"/>
  </p:notesMasterIdLst>
  <p:sldIdLst>
    <p:sldId id="334" r:id="rId6"/>
    <p:sldId id="316" r:id="rId7"/>
    <p:sldId id="300" r:id="rId8"/>
    <p:sldId id="296" r:id="rId9"/>
    <p:sldId id="298" r:id="rId10"/>
    <p:sldId id="320" r:id="rId11"/>
    <p:sldId id="297" r:id="rId12"/>
    <p:sldId id="322" r:id="rId13"/>
    <p:sldId id="321" r:id="rId14"/>
    <p:sldId id="323" r:id="rId15"/>
    <p:sldId id="256" r:id="rId16"/>
    <p:sldId id="324" r:id="rId17"/>
    <p:sldId id="326" r:id="rId18"/>
    <p:sldId id="327" r:id="rId19"/>
    <p:sldId id="325" r:id="rId20"/>
    <p:sldId id="329" r:id="rId21"/>
    <p:sldId id="333" r:id="rId22"/>
    <p:sldId id="331" r:id="rId23"/>
    <p:sldId id="332" r:id="rId24"/>
    <p:sldId id="328" r:id="rId25"/>
    <p:sldId id="268" r:id="rId26"/>
    <p:sldId id="335" r:id="rId27"/>
    <p:sldId id="33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098868-14B3-2604-8C67-25A61A8D818E}" name="Audréanne Campeau" initials="AC" userId="Audréanne Campeau" providerId="None"/>
  <p188:author id="{E381BCE5-D20D-6806-76E5-FD31993830C6}" name="Liette" initials="LL" userId="Liett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éanne Campeau" initials="AC" lastIdx="10" clrIdx="0">
    <p:extLst>
      <p:ext uri="{19B8F6BF-5375-455C-9EA6-DF929625EA0E}">
        <p15:presenceInfo xmlns:p15="http://schemas.microsoft.com/office/powerpoint/2012/main" userId="Audréanne Campeau" providerId="None"/>
      </p:ext>
    </p:extLst>
  </p:cmAuthor>
  <p:cmAuthor id="2" name="Steven" initials="S" lastIdx="9" clrIdx="1">
    <p:extLst>
      <p:ext uri="{19B8F6BF-5375-455C-9EA6-DF929625EA0E}">
        <p15:presenceInfo xmlns:p15="http://schemas.microsoft.com/office/powerpoint/2012/main" userId="Stev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886"/>
    <a:srgbClr val="E6E6E6"/>
    <a:srgbClr val="299AE3"/>
    <a:srgbClr val="3F8DF5"/>
    <a:srgbClr val="A6B727"/>
    <a:srgbClr val="404040"/>
    <a:srgbClr val="8FB020"/>
    <a:srgbClr val="FFFFFF"/>
    <a:srgbClr val="34524F"/>
    <a:srgbClr val="D33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67119-2AB0-4251-A03C-D7B52E0D2BF7}" v="49" dt="2022-12-19T15:18:15.486"/>
    <p1510:client id="{0EF2DCA4-81A5-447F-A1E9-AEB08A3DA30D}" v="3" dt="2022-12-12T21:20:17.972"/>
    <p1510:client id="{20C48928-35BA-4D30-8A9A-691972A8081C}" v="97" dt="2022-12-12T21:19:50.096"/>
    <p1510:client id="{609E8B31-8A0B-4A06-B747-04632B15963C}" v="6" dt="2022-12-19T15:24:07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isson, Jacinthe" userId="S::poisson.jacinthe@uqam.ca::a182b666-e2e6-4b9f-b095-0be66705a047" providerId="AD" clId="Web-{0393D37B-3417-49DA-90C4-A134AD437597}"/>
    <pc:docChg chg="modSld">
      <pc:chgData name="Poisson, Jacinthe" userId="S::poisson.jacinthe@uqam.ca::a182b666-e2e6-4b9f-b095-0be66705a047" providerId="AD" clId="Web-{0393D37B-3417-49DA-90C4-A134AD437597}" dt="2022-10-28T18:00:28.854" v="4"/>
      <pc:docMkLst>
        <pc:docMk/>
      </pc:docMkLst>
      <pc:sldChg chg="delSp mod modClrScheme chgLayout">
        <pc:chgData name="Poisson, Jacinthe" userId="S::poisson.jacinthe@uqam.ca::a182b666-e2e6-4b9f-b095-0be66705a047" providerId="AD" clId="Web-{0393D37B-3417-49DA-90C4-A134AD437597}" dt="2022-10-28T18:00:28.854" v="4"/>
        <pc:sldMkLst>
          <pc:docMk/>
          <pc:sldMk cId="2068560847" sldId="334"/>
        </pc:sldMkLst>
        <pc:spChg chg="del">
          <ac:chgData name="Poisson, Jacinthe" userId="S::poisson.jacinthe@uqam.ca::a182b666-e2e6-4b9f-b095-0be66705a047" providerId="AD" clId="Web-{0393D37B-3417-49DA-90C4-A134AD437597}" dt="2022-10-28T18:00:16.495" v="2"/>
          <ac:spMkLst>
            <pc:docMk/>
            <pc:sldMk cId="2068560847" sldId="334"/>
            <ac:spMk id="2" creationId="{D714B764-7DA0-066B-D9CC-CC2208BB7A32}"/>
          </ac:spMkLst>
        </pc:spChg>
        <pc:spChg chg="del">
          <ac:chgData name="Poisson, Jacinthe" userId="S::poisson.jacinthe@uqam.ca::a182b666-e2e6-4b9f-b095-0be66705a047" providerId="AD" clId="Web-{0393D37B-3417-49DA-90C4-A134AD437597}" dt="2022-10-28T18:00:19.542" v="3"/>
          <ac:spMkLst>
            <pc:docMk/>
            <pc:sldMk cId="2068560847" sldId="334"/>
            <ac:spMk id="3" creationId="{C57D0068-4C9B-0BDA-7880-0FEC75DC1EF6}"/>
          </ac:spMkLst>
        </pc:spChg>
        <pc:grpChg chg="del">
          <ac:chgData name="Poisson, Jacinthe" userId="S::poisson.jacinthe@uqam.ca::a182b666-e2e6-4b9f-b095-0be66705a047" providerId="AD" clId="Web-{0393D37B-3417-49DA-90C4-A134AD437597}" dt="2022-10-28T18:00:14.807" v="1"/>
          <ac:grpSpMkLst>
            <pc:docMk/>
            <pc:sldMk cId="2068560847" sldId="334"/>
            <ac:grpSpMk id="4" creationId="{58509BED-6785-7E5A-7A6C-509BDCBF7787}"/>
          </ac:grpSpMkLst>
        </pc:grpChg>
        <pc:picChg chg="del">
          <ac:chgData name="Poisson, Jacinthe" userId="S::poisson.jacinthe@uqam.ca::a182b666-e2e6-4b9f-b095-0be66705a047" providerId="AD" clId="Web-{0393D37B-3417-49DA-90C4-A134AD437597}" dt="2022-10-28T18:00:12.182" v="0"/>
          <ac:picMkLst>
            <pc:docMk/>
            <pc:sldMk cId="2068560847" sldId="334"/>
            <ac:picMk id="5" creationId="{383B418D-068F-EB52-8ADB-EF57CF53A701}"/>
          </ac:picMkLst>
        </pc:picChg>
      </pc:sldChg>
    </pc:docChg>
  </pc:docChgLst>
  <pc:docChgLst>
    <pc:chgData name="Flamand, Philippe R." userId="S::flamand.philippe@uqam.ca::99b60458-3ff6-4450-ad9e-fc6c4c7e2bac" providerId="AD" clId="Web-{0CE67119-2AB0-4251-A03C-D7B52E0D2BF7}"/>
    <pc:docChg chg="modSld">
      <pc:chgData name="Flamand, Philippe R." userId="S::flamand.philippe@uqam.ca::99b60458-3ff6-4450-ad9e-fc6c4c7e2bac" providerId="AD" clId="Web-{0CE67119-2AB0-4251-A03C-D7B52E0D2BF7}" dt="2022-12-19T15:18:15.126" v="23" actId="20577"/>
      <pc:docMkLst>
        <pc:docMk/>
      </pc:docMkLst>
      <pc:sldChg chg="modSp">
        <pc:chgData name="Flamand, Philippe R." userId="S::flamand.philippe@uqam.ca::99b60458-3ff6-4450-ad9e-fc6c4c7e2bac" providerId="AD" clId="Web-{0CE67119-2AB0-4251-A03C-D7B52E0D2BF7}" dt="2022-12-19T15:18:15.126" v="23" actId="20577"/>
        <pc:sldMkLst>
          <pc:docMk/>
          <pc:sldMk cId="3889769908" sldId="336"/>
        </pc:sldMkLst>
        <pc:spChg chg="mod">
          <ac:chgData name="Flamand, Philippe R." userId="S::flamand.philippe@uqam.ca::99b60458-3ff6-4450-ad9e-fc6c4c7e2bac" providerId="AD" clId="Web-{0CE67119-2AB0-4251-A03C-D7B52E0D2BF7}" dt="2022-12-19T15:18:15.126" v="23" actId="20577"/>
          <ac:spMkLst>
            <pc:docMk/>
            <pc:sldMk cId="3889769908" sldId="336"/>
            <ac:spMk id="8" creationId="{634523D5-9335-8E6D-46D8-E2EAAECFC48D}"/>
          </ac:spMkLst>
        </pc:spChg>
      </pc:sldChg>
    </pc:docChg>
  </pc:docChgLst>
  <pc:docChgLst>
    <pc:chgData name="Poisson, Jacinthe" userId="a182b666-e2e6-4b9f-b095-0be66705a047" providerId="ADAL" clId="{A9D4AF08-7F48-498A-B192-77E345B35426}"/>
    <pc:docChg chg="undo custSel addSld delSld modSld sldOrd">
      <pc:chgData name="Poisson, Jacinthe" userId="a182b666-e2e6-4b9f-b095-0be66705a047" providerId="ADAL" clId="{A9D4AF08-7F48-498A-B192-77E345B35426}" dt="2022-10-28T18:06:25.972" v="14" actId="20578"/>
      <pc:docMkLst>
        <pc:docMk/>
      </pc:docMkLst>
      <pc:sldChg chg="ord">
        <pc:chgData name="Poisson, Jacinthe" userId="a182b666-e2e6-4b9f-b095-0be66705a047" providerId="ADAL" clId="{A9D4AF08-7F48-498A-B192-77E345B35426}" dt="2022-10-28T18:06:25.972" v="14" actId="20578"/>
        <pc:sldMkLst>
          <pc:docMk/>
          <pc:sldMk cId="3000569425" sldId="268"/>
        </pc:sldMkLst>
      </pc:sldChg>
      <pc:sldChg chg="del">
        <pc:chgData name="Poisson, Jacinthe" userId="a182b666-e2e6-4b9f-b095-0be66705a047" providerId="ADAL" clId="{A9D4AF08-7F48-498A-B192-77E345B35426}" dt="2022-10-28T18:05:52.967" v="7" actId="47"/>
        <pc:sldMkLst>
          <pc:docMk/>
          <pc:sldMk cId="735842246" sldId="269"/>
        </pc:sldMkLst>
      </pc:sldChg>
      <pc:sldChg chg="addSp delSp modSp mod">
        <pc:chgData name="Poisson, Jacinthe" userId="a182b666-e2e6-4b9f-b095-0be66705a047" providerId="ADAL" clId="{A9D4AF08-7F48-498A-B192-77E345B35426}" dt="2022-10-28T18:04:30.322" v="6" actId="14100"/>
        <pc:sldMkLst>
          <pc:docMk/>
          <pc:sldMk cId="2068560847" sldId="334"/>
        </pc:sldMkLst>
        <pc:spChg chg="mod">
          <ac:chgData name="Poisson, Jacinthe" userId="a182b666-e2e6-4b9f-b095-0be66705a047" providerId="ADAL" clId="{A9D4AF08-7F48-498A-B192-77E345B35426}" dt="2022-10-28T18:04:12.494" v="2"/>
          <ac:spMkLst>
            <pc:docMk/>
            <pc:sldMk cId="2068560847" sldId="334"/>
            <ac:spMk id="6" creationId="{22C738A5-6254-5776-518E-7F0E9D36BE69}"/>
          </ac:spMkLst>
        </pc:spChg>
        <pc:spChg chg="mod">
          <ac:chgData name="Poisson, Jacinthe" userId="a182b666-e2e6-4b9f-b095-0be66705a047" providerId="ADAL" clId="{A9D4AF08-7F48-498A-B192-77E345B35426}" dt="2022-10-28T18:04:12.494" v="2"/>
          <ac:spMkLst>
            <pc:docMk/>
            <pc:sldMk cId="2068560847" sldId="334"/>
            <ac:spMk id="7" creationId="{355D18D4-D209-688F-62D4-326D5BE79668}"/>
          </ac:spMkLst>
        </pc:spChg>
        <pc:spChg chg="mod">
          <ac:chgData name="Poisson, Jacinthe" userId="a182b666-e2e6-4b9f-b095-0be66705a047" providerId="ADAL" clId="{A9D4AF08-7F48-498A-B192-77E345B35426}" dt="2022-10-28T18:04:12.494" v="2"/>
          <ac:spMkLst>
            <pc:docMk/>
            <pc:sldMk cId="2068560847" sldId="334"/>
            <ac:spMk id="8" creationId="{00BFFCFB-155A-2DF7-F78F-587D479B16FB}"/>
          </ac:spMkLst>
        </pc:spChg>
        <pc:spChg chg="mod">
          <ac:chgData name="Poisson, Jacinthe" userId="a182b666-e2e6-4b9f-b095-0be66705a047" providerId="ADAL" clId="{A9D4AF08-7F48-498A-B192-77E345B35426}" dt="2022-10-28T18:04:12.494" v="2"/>
          <ac:spMkLst>
            <pc:docMk/>
            <pc:sldMk cId="2068560847" sldId="334"/>
            <ac:spMk id="9" creationId="{4B6BFBC7-3720-C050-0493-007ECE4CA4FA}"/>
          </ac:spMkLst>
        </pc:spChg>
        <pc:spChg chg="mod">
          <ac:chgData name="Poisson, Jacinthe" userId="a182b666-e2e6-4b9f-b095-0be66705a047" providerId="ADAL" clId="{A9D4AF08-7F48-498A-B192-77E345B35426}" dt="2022-10-28T18:04:12.494" v="2"/>
          <ac:spMkLst>
            <pc:docMk/>
            <pc:sldMk cId="2068560847" sldId="334"/>
            <ac:spMk id="10" creationId="{7F69C1AA-3B2F-1391-54CC-CEC4E7E3BA7C}"/>
          </ac:spMkLst>
        </pc:spChg>
        <pc:grpChg chg="add del mod">
          <ac:chgData name="Poisson, Jacinthe" userId="a182b666-e2e6-4b9f-b095-0be66705a047" providerId="ADAL" clId="{A9D4AF08-7F48-498A-B192-77E345B35426}" dt="2022-10-28T18:04:15.703" v="3"/>
          <ac:grpSpMkLst>
            <pc:docMk/>
            <pc:sldMk cId="2068560847" sldId="334"/>
            <ac:grpSpMk id="4" creationId="{1AEFF88A-D593-6EAC-36C5-12DB58EF798C}"/>
          </ac:grpSpMkLst>
        </pc:grpChg>
        <pc:picChg chg="add del">
          <ac:chgData name="Poisson, Jacinthe" userId="a182b666-e2e6-4b9f-b095-0be66705a047" providerId="ADAL" clId="{A9D4AF08-7F48-498A-B192-77E345B35426}" dt="2022-10-28T18:03:59.438" v="1" actId="478"/>
          <ac:picMkLst>
            <pc:docMk/>
            <pc:sldMk cId="2068560847" sldId="334"/>
            <ac:picMk id="3" creationId="{67384682-A7CB-B17F-9869-750647436460}"/>
          </ac:picMkLst>
        </pc:picChg>
        <pc:picChg chg="mod">
          <ac:chgData name="Poisson, Jacinthe" userId="a182b666-e2e6-4b9f-b095-0be66705a047" providerId="ADAL" clId="{A9D4AF08-7F48-498A-B192-77E345B35426}" dt="2022-10-28T18:04:12.494" v="2"/>
          <ac:picMkLst>
            <pc:docMk/>
            <pc:sldMk cId="2068560847" sldId="334"/>
            <ac:picMk id="5" creationId="{1D5BEC11-ACBF-DBF9-24EB-488524221169}"/>
          </ac:picMkLst>
        </pc:picChg>
        <pc:picChg chg="add mod">
          <ac:chgData name="Poisson, Jacinthe" userId="a182b666-e2e6-4b9f-b095-0be66705a047" providerId="ADAL" clId="{A9D4AF08-7F48-498A-B192-77E345B35426}" dt="2022-10-28T18:04:30.322" v="6" actId="14100"/>
          <ac:picMkLst>
            <pc:docMk/>
            <pc:sldMk cId="2068560847" sldId="334"/>
            <ac:picMk id="11" creationId="{9A075A9D-E50F-A528-97DE-13310FC49095}"/>
          </ac:picMkLst>
        </pc:picChg>
      </pc:sldChg>
      <pc:sldChg chg="addSp new setBg">
        <pc:chgData name="Poisson, Jacinthe" userId="a182b666-e2e6-4b9f-b095-0be66705a047" providerId="ADAL" clId="{A9D4AF08-7F48-498A-B192-77E345B35426}" dt="2022-10-28T18:06:17.203" v="11"/>
        <pc:sldMkLst>
          <pc:docMk/>
          <pc:sldMk cId="4143859286" sldId="335"/>
        </pc:sldMkLst>
        <pc:picChg chg="add">
          <ac:chgData name="Poisson, Jacinthe" userId="a182b666-e2e6-4b9f-b095-0be66705a047" providerId="ADAL" clId="{A9D4AF08-7F48-498A-B192-77E345B35426}" dt="2022-10-28T18:05:59.335" v="9"/>
          <ac:picMkLst>
            <pc:docMk/>
            <pc:sldMk cId="4143859286" sldId="335"/>
            <ac:picMk id="2" creationId="{83367D83-7771-BDAB-E926-60B114124614}"/>
          </ac:picMkLst>
        </pc:picChg>
      </pc:sldChg>
    </pc:docChg>
  </pc:docChgLst>
  <pc:docChgLst>
    <pc:chgData name="Parazelli, Michel" userId="S::parazelli.michel@uqam.ca::78ef8092-5e26-4a5b-8010-e6391ab6d99b" providerId="AD" clId="Web-{7213A6D3-FFAE-4390-B8C0-55640F4852E9}"/>
    <pc:docChg chg="modSld">
      <pc:chgData name="Parazelli, Michel" userId="S::parazelli.michel@uqam.ca::78ef8092-5e26-4a5b-8010-e6391ab6d99b" providerId="AD" clId="Web-{7213A6D3-FFAE-4390-B8C0-55640F4852E9}" dt="2022-11-23T16:57:30.695" v="0" actId="14100"/>
      <pc:docMkLst>
        <pc:docMk/>
      </pc:docMkLst>
      <pc:sldChg chg="modSp">
        <pc:chgData name="Parazelli, Michel" userId="S::parazelli.michel@uqam.ca::78ef8092-5e26-4a5b-8010-e6391ab6d99b" providerId="AD" clId="Web-{7213A6D3-FFAE-4390-B8C0-55640F4852E9}" dt="2022-11-23T16:57:30.695" v="0" actId="14100"/>
        <pc:sldMkLst>
          <pc:docMk/>
          <pc:sldMk cId="3749524905" sldId="256"/>
        </pc:sldMkLst>
        <pc:spChg chg="mod">
          <ac:chgData name="Parazelli, Michel" userId="S::parazelli.michel@uqam.ca::78ef8092-5e26-4a5b-8010-e6391ab6d99b" providerId="AD" clId="Web-{7213A6D3-FFAE-4390-B8C0-55640F4852E9}" dt="2022-11-23T16:57:30.695" v="0" actId="14100"/>
          <ac:spMkLst>
            <pc:docMk/>
            <pc:sldMk cId="3749524905" sldId="256"/>
            <ac:spMk id="15" creationId="{82643D1A-93E5-4504-BD79-3E305BB97403}"/>
          </ac:spMkLst>
        </pc:spChg>
      </pc:sldChg>
    </pc:docChg>
  </pc:docChgLst>
  <pc:docChgLst>
    <pc:chgData name="Flamand, Philippe R." userId="S::flamand.philippe@uqam.ca::99b60458-3ff6-4450-ad9e-fc6c4c7e2bac" providerId="AD" clId="Web-{3BF4F23E-A050-4341-B450-F857B73D275A}"/>
    <pc:docChg chg="addSld modSld">
      <pc:chgData name="Flamand, Philippe R." userId="S::flamand.philippe@uqam.ca::99b60458-3ff6-4450-ad9e-fc6c4c7e2bac" providerId="AD" clId="Web-{3BF4F23E-A050-4341-B450-F857B73D275A}" dt="2022-11-21T21:09:26.514" v="131"/>
      <pc:docMkLst>
        <pc:docMk/>
      </pc:docMkLst>
      <pc:sldChg chg="addSp delSp modSp add replId">
        <pc:chgData name="Flamand, Philippe R." userId="S::flamand.philippe@uqam.ca::99b60458-3ff6-4450-ad9e-fc6c4c7e2bac" providerId="AD" clId="Web-{3BF4F23E-A050-4341-B450-F857B73D275A}" dt="2022-11-21T21:09:26.514" v="131"/>
        <pc:sldMkLst>
          <pc:docMk/>
          <pc:sldMk cId="3889769908" sldId="336"/>
        </pc:sldMkLst>
        <pc:spChg chg="add mod">
          <ac:chgData name="Flamand, Philippe R." userId="S::flamand.philippe@uqam.ca::99b60458-3ff6-4450-ad9e-fc6c4c7e2bac" providerId="AD" clId="Web-{3BF4F23E-A050-4341-B450-F857B73D275A}" dt="2022-11-21T21:09:20.076" v="130"/>
          <ac:spMkLst>
            <pc:docMk/>
            <pc:sldMk cId="3889769908" sldId="336"/>
            <ac:spMk id="8" creationId="{634523D5-9335-8E6D-46D8-E2EAAECFC48D}"/>
          </ac:spMkLst>
        </pc:spChg>
        <pc:spChg chg="add mod">
          <ac:chgData name="Flamand, Philippe R." userId="S::flamand.philippe@uqam.ca::99b60458-3ff6-4450-ad9e-fc6c4c7e2bac" providerId="AD" clId="Web-{3BF4F23E-A050-4341-B450-F857B73D275A}" dt="2022-11-21T21:09:26.514" v="131"/>
          <ac:spMkLst>
            <pc:docMk/>
            <pc:sldMk cId="3889769908" sldId="336"/>
            <ac:spMk id="11" creationId="{598CD069-C392-AE09-33F5-02FE7811956E}"/>
          </ac:spMkLst>
        </pc:spChg>
        <pc:spChg chg="add del mod">
          <ac:chgData name="Flamand, Philippe R." userId="S::flamand.philippe@uqam.ca::99b60458-3ff6-4450-ad9e-fc6c4c7e2bac" providerId="AD" clId="Web-{3BF4F23E-A050-4341-B450-F857B73D275A}" dt="2022-11-21T21:08:48.029" v="127"/>
          <ac:spMkLst>
            <pc:docMk/>
            <pc:sldMk cId="3889769908" sldId="336"/>
            <ac:spMk id="12" creationId="{6A4DE316-C4C7-2788-A829-AE3F1EDB9E4E}"/>
          </ac:spMkLst>
        </pc:spChg>
        <pc:graphicFrameChg chg="add del mod modGraphic">
          <ac:chgData name="Flamand, Philippe R." userId="S::flamand.philippe@uqam.ca::99b60458-3ff6-4450-ad9e-fc6c4c7e2bac" providerId="AD" clId="Web-{3BF4F23E-A050-4341-B450-F857B73D275A}" dt="2022-11-21T21:06:05.620" v="99"/>
          <ac:graphicFrameMkLst>
            <pc:docMk/>
            <pc:sldMk cId="3889769908" sldId="336"/>
            <ac:graphicFrameMk id="5" creationId="{3A7C8402-7F47-21FE-A578-AE4AB34C3D67}"/>
          </ac:graphicFrameMkLst>
        </pc:graphicFrameChg>
        <pc:graphicFrameChg chg="add del mod modGraphic">
          <ac:chgData name="Flamand, Philippe R." userId="S::flamand.philippe@uqam.ca::99b60458-3ff6-4450-ad9e-fc6c4c7e2bac" providerId="AD" clId="Web-{3BF4F23E-A050-4341-B450-F857B73D275A}" dt="2022-11-21T21:03:31.555" v="84"/>
          <ac:graphicFrameMkLst>
            <pc:docMk/>
            <pc:sldMk cId="3889769908" sldId="336"/>
            <ac:graphicFrameMk id="10" creationId="{1D72A2F8-11C3-DA21-4EA6-1D12F51BABD3}"/>
          </ac:graphicFrameMkLst>
        </pc:graphicFrameChg>
        <pc:picChg chg="mod modCrop">
          <ac:chgData name="Flamand, Philippe R." userId="S::flamand.philippe@uqam.ca::99b60458-3ff6-4450-ad9e-fc6c4c7e2bac" providerId="AD" clId="Web-{3BF4F23E-A050-4341-B450-F857B73D275A}" dt="2022-11-21T20:58:25.081" v="2"/>
          <ac:picMkLst>
            <pc:docMk/>
            <pc:sldMk cId="3889769908" sldId="336"/>
            <ac:picMk id="2" creationId="{83367D83-7771-BDAB-E926-60B114124614}"/>
          </ac:picMkLst>
        </pc:picChg>
        <pc:picChg chg="add del mod">
          <ac:chgData name="Flamand, Philippe R." userId="S::flamand.philippe@uqam.ca::99b60458-3ff6-4450-ad9e-fc6c4c7e2bac" providerId="AD" clId="Web-{3BF4F23E-A050-4341-B450-F857B73D275A}" dt="2022-11-21T20:59:16.754" v="4"/>
          <ac:picMkLst>
            <pc:docMk/>
            <pc:sldMk cId="3889769908" sldId="336"/>
            <ac:picMk id="3" creationId="{2EA386C5-8D2F-AAAC-CCF2-42A2D01EE0BA}"/>
          </ac:picMkLst>
        </pc:picChg>
        <pc:picChg chg="add del mod">
          <ac:chgData name="Flamand, Philippe R." userId="S::flamand.philippe@uqam.ca::99b60458-3ff6-4450-ad9e-fc6c4c7e2bac" providerId="AD" clId="Web-{3BF4F23E-A050-4341-B450-F857B73D275A}" dt="2022-11-21T21:01:09.068" v="29"/>
          <ac:picMkLst>
            <pc:docMk/>
            <pc:sldMk cId="3889769908" sldId="336"/>
            <ac:picMk id="6" creationId="{6EDFA72D-E505-C374-40E4-E34834251FF0}"/>
          </ac:picMkLst>
        </pc:picChg>
        <pc:picChg chg="add mod">
          <ac:chgData name="Flamand, Philippe R." userId="S::flamand.philippe@uqam.ca::99b60458-3ff6-4450-ad9e-fc6c4c7e2bac" providerId="AD" clId="Web-{3BF4F23E-A050-4341-B450-F857B73D275A}" dt="2022-11-21T21:07:28.012" v="112" actId="1076"/>
          <ac:picMkLst>
            <pc:docMk/>
            <pc:sldMk cId="3889769908" sldId="336"/>
            <ac:picMk id="7" creationId="{473F471B-F113-FFAF-8561-B5A0A7267624}"/>
          </ac:picMkLst>
        </pc:picChg>
        <pc:picChg chg="add mod">
          <ac:chgData name="Flamand, Philippe R." userId="S::flamand.philippe@uqam.ca::99b60458-3ff6-4450-ad9e-fc6c4c7e2bac" providerId="AD" clId="Web-{3BF4F23E-A050-4341-B450-F857B73D275A}" dt="2022-11-21T21:07:28.028" v="113" actId="1076"/>
          <ac:picMkLst>
            <pc:docMk/>
            <pc:sldMk cId="3889769908" sldId="336"/>
            <ac:picMk id="9" creationId="{904AD8F1-A9B1-9DE3-0070-A5C195AFB207}"/>
          </ac:picMkLst>
        </pc:picChg>
      </pc:sldChg>
    </pc:docChg>
  </pc:docChgLst>
  <pc:docChgLst>
    <pc:chgData name="Flamand, Philippe R." userId="S::flamand.philippe@uqam.ca::99b60458-3ff6-4450-ad9e-fc6c4c7e2bac" providerId="AD" clId="Web-{609E8B31-8A0B-4A06-B747-04632B15963C}"/>
    <pc:docChg chg="modSld">
      <pc:chgData name="Flamand, Philippe R." userId="S::flamand.philippe@uqam.ca::99b60458-3ff6-4450-ad9e-fc6c4c7e2bac" providerId="AD" clId="Web-{609E8B31-8A0B-4A06-B747-04632B15963C}" dt="2022-12-19T15:24:04.568" v="1" actId="20577"/>
      <pc:docMkLst>
        <pc:docMk/>
      </pc:docMkLst>
      <pc:sldChg chg="modSp">
        <pc:chgData name="Flamand, Philippe R." userId="S::flamand.philippe@uqam.ca::99b60458-3ff6-4450-ad9e-fc6c4c7e2bac" providerId="AD" clId="Web-{609E8B31-8A0B-4A06-B747-04632B15963C}" dt="2022-12-19T15:24:04.568" v="1" actId="20577"/>
        <pc:sldMkLst>
          <pc:docMk/>
          <pc:sldMk cId="3889769908" sldId="336"/>
        </pc:sldMkLst>
        <pc:spChg chg="mod">
          <ac:chgData name="Flamand, Philippe R." userId="S::flamand.philippe@uqam.ca::99b60458-3ff6-4450-ad9e-fc6c4c7e2bac" providerId="AD" clId="Web-{609E8B31-8A0B-4A06-B747-04632B15963C}" dt="2022-12-19T15:24:04.568" v="1" actId="20577"/>
          <ac:spMkLst>
            <pc:docMk/>
            <pc:sldMk cId="3889769908" sldId="336"/>
            <ac:spMk id="8" creationId="{634523D5-9335-8E6D-46D8-E2EAAECFC48D}"/>
          </ac:spMkLst>
        </pc:spChg>
      </pc:sldChg>
    </pc:docChg>
  </pc:docChgLst>
  <pc:docChgLst>
    <pc:chgData name="Audréanne Campeau" userId="e4daaf4f-9192-4eca-a9a5-dad3073d38e8" providerId="ADAL" clId="{82656817-2A9B-4961-B854-A5D0A1D27DE6}"/>
    <pc:docChg chg="modSld">
      <pc:chgData name="Audréanne Campeau" userId="e4daaf4f-9192-4eca-a9a5-dad3073d38e8" providerId="ADAL" clId="{82656817-2A9B-4961-B854-A5D0A1D27DE6}" dt="2022-11-13T03:23:33.976" v="2" actId="14100"/>
      <pc:docMkLst>
        <pc:docMk/>
      </pc:docMkLst>
      <pc:sldChg chg="modSp mod">
        <pc:chgData name="Audréanne Campeau" userId="e4daaf4f-9192-4eca-a9a5-dad3073d38e8" providerId="ADAL" clId="{82656817-2A9B-4961-B854-A5D0A1D27DE6}" dt="2022-11-13T03:22:28.615" v="1" actId="208"/>
        <pc:sldMkLst>
          <pc:docMk/>
          <pc:sldMk cId="1108373972" sldId="300"/>
        </pc:sldMkLst>
        <pc:spChg chg="mod">
          <ac:chgData name="Audréanne Campeau" userId="e4daaf4f-9192-4eca-a9a5-dad3073d38e8" providerId="ADAL" clId="{82656817-2A9B-4961-B854-A5D0A1D27DE6}" dt="2022-11-13T03:22:28.615" v="1" actId="208"/>
          <ac:spMkLst>
            <pc:docMk/>
            <pc:sldMk cId="1108373972" sldId="300"/>
            <ac:spMk id="4" creationId="{6981C8AC-B0B9-8542-55CB-9E74B212A210}"/>
          </ac:spMkLst>
        </pc:spChg>
      </pc:sldChg>
      <pc:sldChg chg="modSp mod">
        <pc:chgData name="Audréanne Campeau" userId="e4daaf4f-9192-4eca-a9a5-dad3073d38e8" providerId="ADAL" clId="{82656817-2A9B-4961-B854-A5D0A1D27DE6}" dt="2022-11-13T03:23:33.976" v="2" actId="14100"/>
        <pc:sldMkLst>
          <pc:docMk/>
          <pc:sldMk cId="3489299893" sldId="327"/>
        </pc:sldMkLst>
        <pc:grpChg chg="mod">
          <ac:chgData name="Audréanne Campeau" userId="e4daaf4f-9192-4eca-a9a5-dad3073d38e8" providerId="ADAL" clId="{82656817-2A9B-4961-B854-A5D0A1D27DE6}" dt="2022-11-13T03:23:33.976" v="2" actId="14100"/>
          <ac:grpSpMkLst>
            <pc:docMk/>
            <pc:sldMk cId="3489299893" sldId="327"/>
            <ac:grpSpMk id="6" creationId="{2171E0C3-1B45-4A86-889B-A346161799D2}"/>
          </ac:grpSpMkLst>
        </pc:grpChg>
      </pc:sldChg>
      <pc:sldChg chg="addCm">
        <pc:chgData name="Audréanne Campeau" userId="e4daaf4f-9192-4eca-a9a5-dad3073d38e8" providerId="ADAL" clId="{82656817-2A9B-4961-B854-A5D0A1D27DE6}" dt="2022-11-13T03:22:07.745" v="0"/>
        <pc:sldMkLst>
          <pc:docMk/>
          <pc:sldMk cId="2068560847" sldId="334"/>
        </pc:sldMkLst>
      </pc:sldChg>
    </pc:docChg>
  </pc:docChgLst>
  <pc:docChgLst>
    <pc:chgData name="Flamand, Philippe R." userId="S::flamand.philippe@uqam.ca::99b60458-3ff6-4450-ad9e-fc6c4c7e2bac" providerId="AD" clId="Web-{20C48928-35BA-4D30-8A9A-691972A8081C}"/>
    <pc:docChg chg="modSld">
      <pc:chgData name="Flamand, Philippe R." userId="S::flamand.philippe@uqam.ca::99b60458-3ff6-4450-ad9e-fc6c4c7e2bac" providerId="AD" clId="Web-{20C48928-35BA-4D30-8A9A-691972A8081C}" dt="2022-12-12T21:19:50.096" v="64"/>
      <pc:docMkLst>
        <pc:docMk/>
      </pc:docMkLst>
      <pc:sldChg chg="addSp modSp delCm">
        <pc:chgData name="Flamand, Philippe R." userId="S::flamand.philippe@uqam.ca::99b60458-3ff6-4450-ad9e-fc6c4c7e2bac" providerId="AD" clId="Web-{20C48928-35BA-4D30-8A9A-691972A8081C}" dt="2022-12-12T21:18:34.347" v="60"/>
        <pc:sldMkLst>
          <pc:docMk/>
          <pc:sldMk cId="2068560847" sldId="334"/>
        </pc:sldMkLst>
        <pc:spChg chg="add mod">
          <ac:chgData name="Flamand, Philippe R." userId="S::flamand.philippe@uqam.ca::99b60458-3ff6-4450-ad9e-fc6c4c7e2bac" providerId="AD" clId="Web-{20C48928-35BA-4D30-8A9A-691972A8081C}" dt="2022-12-12T21:18:24.894" v="59" actId="14100"/>
          <ac:spMkLst>
            <pc:docMk/>
            <pc:sldMk cId="2068560847" sldId="334"/>
            <ac:spMk id="2" creationId="{CA905C3A-E619-5927-B99D-1BDC0E76CE2E}"/>
          </ac:spMkLst>
        </pc:spChg>
      </pc:sldChg>
      <pc:sldChg chg="addSp modSp delCm">
        <pc:chgData name="Flamand, Philippe R." userId="S::flamand.philippe@uqam.ca::99b60458-3ff6-4450-ad9e-fc6c4c7e2bac" providerId="AD" clId="Web-{20C48928-35BA-4D30-8A9A-691972A8081C}" dt="2022-12-12T21:19:50.096" v="64"/>
        <pc:sldMkLst>
          <pc:docMk/>
          <pc:sldMk cId="4143859286" sldId="335"/>
        </pc:sldMkLst>
        <pc:picChg chg="add mod">
          <ac:chgData name="Flamand, Philippe R." userId="S::flamand.philippe@uqam.ca::99b60458-3ff6-4450-ad9e-fc6c4c7e2bac" providerId="AD" clId="Web-{20C48928-35BA-4D30-8A9A-691972A8081C}" dt="2022-12-12T21:17:17.707" v="55" actId="1076"/>
          <ac:picMkLst>
            <pc:docMk/>
            <pc:sldMk cId="4143859286" sldId="335"/>
            <ac:picMk id="2" creationId="{AA07D2F1-9ECB-058C-29B3-D8A7A3AC5828}"/>
          </ac:picMkLst>
        </pc:picChg>
        <pc:picChg chg="mod modCrop">
          <ac:chgData name="Flamand, Philippe R." userId="S::flamand.philippe@uqam.ca::99b60458-3ff6-4450-ad9e-fc6c4c7e2bac" providerId="AD" clId="Web-{20C48928-35BA-4D30-8A9A-691972A8081C}" dt="2022-12-12T21:19:50.096" v="64"/>
          <ac:picMkLst>
            <pc:docMk/>
            <pc:sldMk cId="4143859286" sldId="335"/>
            <ac:picMk id="3" creationId="{00000000-0000-0000-0000-000000000000}"/>
          </ac:picMkLst>
        </pc:picChg>
      </pc:sldChg>
      <pc:sldChg chg="addSp delSp">
        <pc:chgData name="Flamand, Philippe R." userId="S::flamand.philippe@uqam.ca::99b60458-3ff6-4450-ad9e-fc6c4c7e2bac" providerId="AD" clId="Web-{20C48928-35BA-4D30-8A9A-691972A8081C}" dt="2022-12-12T21:17:28.347" v="57"/>
        <pc:sldMkLst>
          <pc:docMk/>
          <pc:sldMk cId="3889769908" sldId="336"/>
        </pc:sldMkLst>
        <pc:picChg chg="del">
          <ac:chgData name="Flamand, Philippe R." userId="S::flamand.philippe@uqam.ca::99b60458-3ff6-4450-ad9e-fc6c4c7e2bac" providerId="AD" clId="Web-{20C48928-35BA-4D30-8A9A-691972A8081C}" dt="2022-12-12T21:17:26.957" v="56"/>
          <ac:picMkLst>
            <pc:docMk/>
            <pc:sldMk cId="3889769908" sldId="336"/>
            <ac:picMk id="2" creationId="{83367D83-7771-BDAB-E926-60B114124614}"/>
          </ac:picMkLst>
        </pc:picChg>
        <pc:picChg chg="add">
          <ac:chgData name="Flamand, Philippe R." userId="S::flamand.philippe@uqam.ca::99b60458-3ff6-4450-ad9e-fc6c4c7e2bac" providerId="AD" clId="Web-{20C48928-35BA-4D30-8A9A-691972A8081C}" dt="2022-12-12T21:17:28.347" v="57"/>
          <ac:picMkLst>
            <pc:docMk/>
            <pc:sldMk cId="3889769908" sldId="336"/>
            <ac:picMk id="4" creationId="{AFC4AC7B-492D-9CC4-B0C6-44F12D951990}"/>
          </ac:picMkLst>
        </pc:picChg>
      </pc:sldChg>
    </pc:docChg>
  </pc:docChgLst>
  <pc:docChgLst>
    <pc:chgData name="Flamand, Philippe R." userId="99b60458-3ff6-4450-ad9e-fc6c4c7e2bac" providerId="ADAL" clId="{0EF2DCA4-81A5-447F-A1E9-AEB08A3DA30D}"/>
    <pc:docChg chg="custSel modSld">
      <pc:chgData name="Flamand, Philippe R." userId="99b60458-3ff6-4450-ad9e-fc6c4c7e2bac" providerId="ADAL" clId="{0EF2DCA4-81A5-447F-A1E9-AEB08A3DA30D}" dt="2022-12-12T21:20:17.972" v="2" actId="1076"/>
      <pc:docMkLst>
        <pc:docMk/>
      </pc:docMkLst>
      <pc:sldChg chg="addSp delSp modSp mod">
        <pc:chgData name="Flamand, Philippe R." userId="99b60458-3ff6-4450-ad9e-fc6c4c7e2bac" providerId="ADAL" clId="{0EF2DCA4-81A5-447F-A1E9-AEB08A3DA30D}" dt="2022-12-12T21:20:17.972" v="2" actId="1076"/>
        <pc:sldMkLst>
          <pc:docMk/>
          <pc:sldMk cId="4143859286" sldId="335"/>
        </pc:sldMkLst>
        <pc:picChg chg="del">
          <ac:chgData name="Flamand, Philippe R." userId="99b60458-3ff6-4450-ad9e-fc6c4c7e2bac" providerId="ADAL" clId="{0EF2DCA4-81A5-447F-A1E9-AEB08A3DA30D}" dt="2022-12-12T21:20:12.392" v="0" actId="21"/>
          <ac:picMkLst>
            <pc:docMk/>
            <pc:sldMk cId="4143859286" sldId="335"/>
            <ac:picMk id="3" creationId="{00000000-0000-0000-0000-000000000000}"/>
          </ac:picMkLst>
        </pc:picChg>
        <pc:picChg chg="add mod">
          <ac:chgData name="Flamand, Philippe R." userId="99b60458-3ff6-4450-ad9e-fc6c4c7e2bac" providerId="ADAL" clId="{0EF2DCA4-81A5-447F-A1E9-AEB08A3DA30D}" dt="2022-12-12T21:20:17.972" v="2" actId="1076"/>
          <ac:picMkLst>
            <pc:docMk/>
            <pc:sldMk cId="4143859286" sldId="335"/>
            <ac:picMk id="4" creationId="{D887D767-0468-6FA9-5E90-F096429BC9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D213-3BB5-4FB5-B571-7212A7AABC80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1E50B-B586-444F-8982-9CC4737C6CD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620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0153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2485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761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1463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0011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6307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1993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0780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1073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997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02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642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643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764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590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607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321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578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479289-EB04-419E-A862-6A121E881385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09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375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6767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472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435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168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2142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405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873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563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219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618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403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008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683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03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055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700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087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01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24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223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9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1479289-EB04-419E-A862-6A121E881385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354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9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B1D68-6091-4CEE-B926-554469AB914C}" type="datetimeFigureOut">
              <a:rPr lang="fr-CA" smtClean="0"/>
              <a:t>2022-12-19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87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nomiecommunautaire.uqam.ca/wp-content/uploads/sites/34/2022/11/Outil-15.pptx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creativecommons.org/licenses/by-nc-sa/4.0/deed.f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A075A9D-E50F-A528-97DE-13310FC49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90706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A905C3A-E619-5927-B99D-1BDC0E76CE2E}"/>
              </a:ext>
            </a:extLst>
          </p:cNvPr>
          <p:cNvSpPr txBox="1"/>
          <p:nvPr/>
        </p:nvSpPr>
        <p:spPr>
          <a:xfrm>
            <a:off x="376177" y="515509"/>
            <a:ext cx="5935358" cy="1938992"/>
          </a:xfrm>
          <a:prstGeom prst="rect">
            <a:avLst/>
          </a:prstGeom>
          <a:solidFill>
            <a:srgbClr val="3F8DF5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>
                <a:solidFill>
                  <a:schemeClr val="bg1"/>
                </a:solidFill>
                <a:cs typeface="Arial"/>
              </a:rPr>
              <a:t>Outil 15 </a:t>
            </a:r>
            <a:r>
              <a:rPr lang="fr-CA" sz="4000" b="1" ker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/>
              </a:rPr>
              <a:t>–</a:t>
            </a:r>
            <a:r>
              <a:rPr lang="fr-CA" sz="4000" b="1">
                <a:solidFill>
                  <a:schemeClr val="bg1"/>
                </a:solidFill>
                <a:cs typeface="Arial"/>
              </a:rPr>
              <a:t> Rencontre de démarrage </a:t>
            </a:r>
            <a:br>
              <a:rPr lang="fr-CA" sz="4000" b="1">
                <a:solidFill>
                  <a:schemeClr val="bg1"/>
                </a:solidFill>
                <a:cs typeface="Arial"/>
              </a:rPr>
            </a:br>
            <a:r>
              <a:rPr lang="fr-CA" sz="4000" b="1">
                <a:solidFill>
                  <a:schemeClr val="bg1"/>
                </a:solidFill>
                <a:cs typeface="Arial"/>
              </a:rPr>
              <a:t>Contexte intra-organisme</a:t>
            </a:r>
          </a:p>
        </p:txBody>
      </p:sp>
    </p:spTree>
    <p:extLst>
      <p:ext uri="{BB962C8B-B14F-4D97-AF65-F5344CB8AC3E}">
        <p14:creationId xmlns:p14="http://schemas.microsoft.com/office/powerpoint/2010/main" val="206856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AF9BF3F2-E35C-4BC9-902E-71F9C6ED0642}"/>
              </a:ext>
            </a:extLst>
          </p:cNvPr>
          <p:cNvSpPr/>
          <p:nvPr/>
        </p:nvSpPr>
        <p:spPr>
          <a:xfrm rot="21210002">
            <a:off x="304325" y="320272"/>
            <a:ext cx="3392910" cy="1948332"/>
          </a:xfrm>
          <a:custGeom>
            <a:avLst/>
            <a:gdLst>
              <a:gd name="connsiteX0" fmla="*/ 0 w 3392910"/>
              <a:gd name="connsiteY0" fmla="*/ 0 h 1948332"/>
              <a:gd name="connsiteX1" fmla="*/ 1979198 w 3392910"/>
              <a:gd name="connsiteY1" fmla="*/ 0 h 1948332"/>
              <a:gd name="connsiteX2" fmla="*/ 1979198 w 3392910"/>
              <a:gd name="connsiteY2" fmla="*/ 0 h 1948332"/>
              <a:gd name="connsiteX3" fmla="*/ 2827425 w 3392910"/>
              <a:gd name="connsiteY3" fmla="*/ 0 h 1948332"/>
              <a:gd name="connsiteX4" fmla="*/ 3392910 w 3392910"/>
              <a:gd name="connsiteY4" fmla="*/ 0 h 1948332"/>
              <a:gd name="connsiteX5" fmla="*/ 3392910 w 3392910"/>
              <a:gd name="connsiteY5" fmla="*/ 1136527 h 1948332"/>
              <a:gd name="connsiteX6" fmla="*/ 3392910 w 3392910"/>
              <a:gd name="connsiteY6" fmla="*/ 1136527 h 1948332"/>
              <a:gd name="connsiteX7" fmla="*/ 3392910 w 3392910"/>
              <a:gd name="connsiteY7" fmla="*/ 1623610 h 1948332"/>
              <a:gd name="connsiteX8" fmla="*/ 3392910 w 3392910"/>
              <a:gd name="connsiteY8" fmla="*/ 1948332 h 1948332"/>
              <a:gd name="connsiteX9" fmla="*/ 2827425 w 3392910"/>
              <a:gd name="connsiteY9" fmla="*/ 1948332 h 1948332"/>
              <a:gd name="connsiteX10" fmla="*/ 2686065 w 3392910"/>
              <a:gd name="connsiteY10" fmla="*/ 2397403 h 1948332"/>
              <a:gd name="connsiteX11" fmla="*/ 1979198 w 3392910"/>
              <a:gd name="connsiteY11" fmla="*/ 1948332 h 1948332"/>
              <a:gd name="connsiteX12" fmla="*/ 0 w 3392910"/>
              <a:gd name="connsiteY12" fmla="*/ 1948332 h 1948332"/>
              <a:gd name="connsiteX13" fmla="*/ 0 w 3392910"/>
              <a:gd name="connsiteY13" fmla="*/ 1623610 h 1948332"/>
              <a:gd name="connsiteX14" fmla="*/ 0 w 3392910"/>
              <a:gd name="connsiteY14" fmla="*/ 1136527 h 1948332"/>
              <a:gd name="connsiteX15" fmla="*/ 0 w 3392910"/>
              <a:gd name="connsiteY15" fmla="*/ 1136527 h 1948332"/>
              <a:gd name="connsiteX16" fmla="*/ 0 w 3392910"/>
              <a:gd name="connsiteY16" fmla="*/ 0 h 194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2910" h="1948332" fill="none" extrusionOk="0">
                <a:moveTo>
                  <a:pt x="0" y="0"/>
                </a:moveTo>
                <a:cubicBezTo>
                  <a:pt x="932868" y="-124927"/>
                  <a:pt x="1028705" y="34880"/>
                  <a:pt x="1979198" y="0"/>
                </a:cubicBezTo>
                <a:lnTo>
                  <a:pt x="1979198" y="0"/>
                </a:lnTo>
                <a:cubicBezTo>
                  <a:pt x="2369323" y="-24024"/>
                  <a:pt x="2701523" y="21272"/>
                  <a:pt x="2827425" y="0"/>
                </a:cubicBezTo>
                <a:cubicBezTo>
                  <a:pt x="3088229" y="50147"/>
                  <a:pt x="3151391" y="-23397"/>
                  <a:pt x="3392910" y="0"/>
                </a:cubicBezTo>
                <a:cubicBezTo>
                  <a:pt x="3386432" y="418170"/>
                  <a:pt x="3437104" y="906519"/>
                  <a:pt x="3392910" y="1136527"/>
                </a:cubicBezTo>
                <a:lnTo>
                  <a:pt x="3392910" y="1136527"/>
                </a:lnTo>
                <a:cubicBezTo>
                  <a:pt x="3370945" y="1265195"/>
                  <a:pt x="3418271" y="1473649"/>
                  <a:pt x="3392910" y="1623610"/>
                </a:cubicBezTo>
                <a:cubicBezTo>
                  <a:pt x="3386456" y="1766980"/>
                  <a:pt x="3400808" y="1904333"/>
                  <a:pt x="3392910" y="1948332"/>
                </a:cubicBezTo>
                <a:cubicBezTo>
                  <a:pt x="3327024" y="1916766"/>
                  <a:pt x="2945601" y="1972750"/>
                  <a:pt x="2827425" y="1948332"/>
                </a:cubicBezTo>
                <a:cubicBezTo>
                  <a:pt x="2777896" y="2149427"/>
                  <a:pt x="2731533" y="2323345"/>
                  <a:pt x="2686065" y="2397403"/>
                </a:cubicBezTo>
                <a:cubicBezTo>
                  <a:pt x="2354835" y="2244310"/>
                  <a:pt x="2261991" y="2123354"/>
                  <a:pt x="1979198" y="1948332"/>
                </a:cubicBezTo>
                <a:cubicBezTo>
                  <a:pt x="1494390" y="1866292"/>
                  <a:pt x="487599" y="2039177"/>
                  <a:pt x="0" y="1948332"/>
                </a:cubicBezTo>
                <a:cubicBezTo>
                  <a:pt x="9495" y="1804399"/>
                  <a:pt x="7181" y="1662898"/>
                  <a:pt x="0" y="1623610"/>
                </a:cubicBezTo>
                <a:cubicBezTo>
                  <a:pt x="-36360" y="1561727"/>
                  <a:pt x="28513" y="1285148"/>
                  <a:pt x="0" y="1136527"/>
                </a:cubicBezTo>
                <a:lnTo>
                  <a:pt x="0" y="1136527"/>
                </a:lnTo>
                <a:cubicBezTo>
                  <a:pt x="-2486" y="935279"/>
                  <a:pt x="98467" y="148779"/>
                  <a:pt x="0" y="0"/>
                </a:cubicBezTo>
                <a:close/>
              </a:path>
              <a:path w="3392910" h="1948332" stroke="0" extrusionOk="0">
                <a:moveTo>
                  <a:pt x="0" y="0"/>
                </a:moveTo>
                <a:cubicBezTo>
                  <a:pt x="219669" y="-5744"/>
                  <a:pt x="1269203" y="-97478"/>
                  <a:pt x="1979198" y="0"/>
                </a:cubicBezTo>
                <a:lnTo>
                  <a:pt x="1979198" y="0"/>
                </a:lnTo>
                <a:cubicBezTo>
                  <a:pt x="2150290" y="-17805"/>
                  <a:pt x="2476188" y="11335"/>
                  <a:pt x="2827425" y="0"/>
                </a:cubicBezTo>
                <a:cubicBezTo>
                  <a:pt x="3008009" y="29499"/>
                  <a:pt x="3136351" y="-14050"/>
                  <a:pt x="3392910" y="0"/>
                </a:cubicBezTo>
                <a:cubicBezTo>
                  <a:pt x="3474786" y="514653"/>
                  <a:pt x="3477667" y="890159"/>
                  <a:pt x="3392910" y="1136527"/>
                </a:cubicBezTo>
                <a:lnTo>
                  <a:pt x="3392910" y="1136527"/>
                </a:lnTo>
                <a:cubicBezTo>
                  <a:pt x="3384569" y="1357952"/>
                  <a:pt x="3431030" y="1500531"/>
                  <a:pt x="3392910" y="1623610"/>
                </a:cubicBezTo>
                <a:cubicBezTo>
                  <a:pt x="3375730" y="1682101"/>
                  <a:pt x="3387577" y="1837442"/>
                  <a:pt x="3392910" y="1948332"/>
                </a:cubicBezTo>
                <a:cubicBezTo>
                  <a:pt x="3330735" y="1988980"/>
                  <a:pt x="2940433" y="1958662"/>
                  <a:pt x="2827425" y="1948332"/>
                </a:cubicBezTo>
                <a:cubicBezTo>
                  <a:pt x="2776164" y="1986404"/>
                  <a:pt x="2703673" y="2229142"/>
                  <a:pt x="2686065" y="2397403"/>
                </a:cubicBezTo>
                <a:cubicBezTo>
                  <a:pt x="2314211" y="2247259"/>
                  <a:pt x="2342070" y="2109423"/>
                  <a:pt x="1979198" y="1948332"/>
                </a:cubicBezTo>
                <a:cubicBezTo>
                  <a:pt x="1208209" y="1811029"/>
                  <a:pt x="474471" y="1785352"/>
                  <a:pt x="0" y="1948332"/>
                </a:cubicBezTo>
                <a:cubicBezTo>
                  <a:pt x="-24219" y="1845312"/>
                  <a:pt x="23981" y="1717792"/>
                  <a:pt x="0" y="1623610"/>
                </a:cubicBezTo>
                <a:cubicBezTo>
                  <a:pt x="43164" y="1512740"/>
                  <a:pt x="34868" y="1201115"/>
                  <a:pt x="0" y="1136527"/>
                </a:cubicBezTo>
                <a:lnTo>
                  <a:pt x="0" y="1136527"/>
                </a:lnTo>
                <a:cubicBezTo>
                  <a:pt x="53356" y="880126"/>
                  <a:pt x="-80554" y="154848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>
                <a:latin typeface="Calibri" panose="020F0502020204030204" pitchFamily="34" charset="0"/>
                <a:cs typeface="Calibri" panose="020F0502020204030204" pitchFamily="34" charset="0"/>
              </a:rPr>
              <a:t>Ateliers de réflexion par groupe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171E0C3-1B45-4A86-889B-A346161799D2}"/>
              </a:ext>
            </a:extLst>
          </p:cNvPr>
          <p:cNvGrpSpPr/>
          <p:nvPr/>
        </p:nvGrpSpPr>
        <p:grpSpPr>
          <a:xfrm>
            <a:off x="371639" y="2614300"/>
            <a:ext cx="3703491" cy="3038166"/>
            <a:chOff x="956121" y="3886532"/>
            <a:chExt cx="2706736" cy="220896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C0CF01F-7336-4FB8-B24B-D2BE64F1E92E}"/>
                </a:ext>
              </a:extLst>
            </p:cNvPr>
            <p:cNvSpPr/>
            <p:nvPr/>
          </p:nvSpPr>
          <p:spPr>
            <a:xfrm>
              <a:off x="956121" y="3886532"/>
              <a:ext cx="2706736" cy="2208960"/>
            </a:xfrm>
            <a:custGeom>
              <a:avLst/>
              <a:gdLst>
                <a:gd name="connsiteX0" fmla="*/ 0 w 2706736"/>
                <a:gd name="connsiteY0" fmla="*/ 1104480 h 2208960"/>
                <a:gd name="connsiteX1" fmla="*/ 1353368 w 2706736"/>
                <a:gd name="connsiteY1" fmla="*/ 0 h 2208960"/>
                <a:gd name="connsiteX2" fmla="*/ 2706736 w 2706736"/>
                <a:gd name="connsiteY2" fmla="*/ 1104480 h 2208960"/>
                <a:gd name="connsiteX3" fmla="*/ 1353368 w 2706736"/>
                <a:gd name="connsiteY3" fmla="*/ 2208960 h 2208960"/>
                <a:gd name="connsiteX4" fmla="*/ 0 w 2706736"/>
                <a:gd name="connsiteY4" fmla="*/ 1104480 h 220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736" h="2208960" fill="none" extrusionOk="0">
                  <a:moveTo>
                    <a:pt x="0" y="1104480"/>
                  </a:moveTo>
                  <a:cubicBezTo>
                    <a:pt x="31821" y="497590"/>
                    <a:pt x="582297" y="-174431"/>
                    <a:pt x="1353368" y="0"/>
                  </a:cubicBezTo>
                  <a:cubicBezTo>
                    <a:pt x="2134489" y="77036"/>
                    <a:pt x="2659824" y="503235"/>
                    <a:pt x="2706736" y="1104480"/>
                  </a:cubicBezTo>
                  <a:cubicBezTo>
                    <a:pt x="2773026" y="1589398"/>
                    <a:pt x="2001645" y="2170169"/>
                    <a:pt x="1353368" y="2208960"/>
                  </a:cubicBezTo>
                  <a:cubicBezTo>
                    <a:pt x="501521" y="2251900"/>
                    <a:pt x="-11203" y="1626799"/>
                    <a:pt x="0" y="1104480"/>
                  </a:cubicBezTo>
                  <a:close/>
                </a:path>
                <a:path w="2706736" h="2208960" stroke="0" extrusionOk="0">
                  <a:moveTo>
                    <a:pt x="0" y="1104480"/>
                  </a:moveTo>
                  <a:cubicBezTo>
                    <a:pt x="43077" y="477197"/>
                    <a:pt x="632989" y="153541"/>
                    <a:pt x="1353368" y="0"/>
                  </a:cubicBezTo>
                  <a:cubicBezTo>
                    <a:pt x="2103926" y="17760"/>
                    <a:pt x="2767017" y="369730"/>
                    <a:pt x="2706736" y="1104480"/>
                  </a:cubicBezTo>
                  <a:cubicBezTo>
                    <a:pt x="2814726" y="1659537"/>
                    <a:pt x="1933774" y="2126193"/>
                    <a:pt x="1353368" y="2208960"/>
                  </a:cubicBezTo>
                  <a:cubicBezTo>
                    <a:pt x="640902" y="2101087"/>
                    <a:pt x="4120" y="1753024"/>
                    <a:pt x="0" y="1104480"/>
                  </a:cubicBezTo>
                  <a:close/>
                </a:path>
              </a:pathLst>
            </a:custGeom>
            <a:ln w="38100">
              <a:solidFill>
                <a:schemeClr val="tx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19614498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CA" sz="400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Objectifs et déroulement</a:t>
              </a:r>
            </a:p>
            <a:p>
              <a:pPr algn="ctr"/>
              <a:endParaRPr lang="fr-CA" sz="40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Graphique 8" descr="Mille avec un remplissage uni">
              <a:extLst>
                <a:ext uri="{FF2B5EF4-FFF2-40B4-BE49-F238E27FC236}">
                  <a16:creationId xmlns:a16="http://schemas.microsoft.com/office/drawing/2014/main" id="{65B5193C-7EF1-497B-89B0-CD0E597B7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52288" y="5181092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7824115-1A3B-49CE-B1D2-91540931F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51901"/>
              </p:ext>
            </p:extLst>
          </p:nvPr>
        </p:nvGraphicFramePr>
        <p:xfrm>
          <a:off x="5034337" y="704077"/>
          <a:ext cx="5716415" cy="475993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716415">
                  <a:extLst>
                    <a:ext uri="{9D8B030D-6E8A-4147-A177-3AD203B41FA5}">
                      <a16:colId xmlns:a16="http://schemas.microsoft.com/office/drawing/2014/main" val="852894973"/>
                    </a:ext>
                  </a:extLst>
                </a:gridCol>
              </a:tblGrid>
              <a:tr h="877297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Échanges et discussions sur </a:t>
                      </a:r>
                      <a:r>
                        <a:rPr lang="fr-FR" sz="1800" b="1" i="0" u="none" strike="noStrike" kern="1200" baseline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la mission, le fonctionnement et les activités </a:t>
                      </a:r>
                      <a:r>
                        <a:rPr lang="fr-FR" sz="1800" b="0" i="0" u="none" strike="noStrike" kern="1200" baseline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de l’organisme.	</a:t>
                      </a:r>
                    </a:p>
                  </a:txBody>
                  <a:tcPr marL="37450" marR="37450" marT="0" marB="0" anchor="ctr"/>
                </a:tc>
                <a:extLst>
                  <a:ext uri="{0D108BD9-81ED-4DB2-BD59-A6C34878D82A}">
                    <a16:rowId xmlns:a16="http://schemas.microsoft.com/office/drawing/2014/main" val="3522637266"/>
                  </a:ext>
                </a:extLst>
              </a:tr>
              <a:tr h="827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>
                          <a:effectLst/>
                          <a:latin typeface="Calibri"/>
                          <a:cs typeface="Calibri"/>
                        </a:rPr>
                        <a:t>Explication du schéma des pratiques d’autonomie communautaires (par les </a:t>
                      </a:r>
                      <a:r>
                        <a:rPr lang="fr-FR" sz="1800" b="0" err="1">
                          <a:effectLst/>
                          <a:latin typeface="Calibri"/>
                          <a:cs typeface="Calibri"/>
                        </a:rPr>
                        <a:t>accompagnateur·trice·s</a:t>
                      </a:r>
                      <a:r>
                        <a:rPr lang="fr-FR" sz="1800" b="0"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fr-CA" sz="1800" b="0">
                        <a:effectLst/>
                        <a:latin typeface="Calibri"/>
                        <a:cs typeface="Calibri"/>
                      </a:endParaRPr>
                    </a:p>
                  </a:txBody>
                  <a:tcPr marL="37450" marR="37450" marT="0" marB="0" anchor="ctr"/>
                </a:tc>
                <a:extLst>
                  <a:ext uri="{0D108BD9-81ED-4DB2-BD59-A6C34878D82A}">
                    <a16:rowId xmlns:a16="http://schemas.microsoft.com/office/drawing/2014/main" val="2025096930"/>
                  </a:ext>
                </a:extLst>
              </a:tr>
              <a:tr h="11457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0">
                          <a:effectLst/>
                          <a:latin typeface="Calibri"/>
                          <a:cs typeface="Calibri"/>
                        </a:rPr>
                        <a:t>Exercice de </a:t>
                      </a:r>
                      <a:r>
                        <a:rPr lang="fr-CA" sz="1800" b="1" u="none">
                          <a:effectLst/>
                          <a:latin typeface="Calibri"/>
                          <a:cs typeface="Calibri"/>
                        </a:rPr>
                        <a:t>positionnement des activités, pratiques réalisées </a:t>
                      </a:r>
                      <a:r>
                        <a:rPr lang="fr-CA" sz="1800" b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sur le schéma et observation relative au principal positionnement des pratiques de l’organisme</a:t>
                      </a:r>
                    </a:p>
                  </a:txBody>
                  <a:tcPr marL="37450" marR="37450" marT="0" marB="0" anchor="ctr"/>
                </a:tc>
                <a:extLst>
                  <a:ext uri="{0D108BD9-81ED-4DB2-BD59-A6C34878D82A}">
                    <a16:rowId xmlns:a16="http://schemas.microsoft.com/office/drawing/2014/main" val="1920395573"/>
                  </a:ext>
                </a:extLst>
              </a:tr>
              <a:tr h="912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0">
                          <a:effectLst/>
                          <a:latin typeface="Calibri"/>
                          <a:cs typeface="Calibri"/>
                        </a:rPr>
                        <a:t>Exercice de </a:t>
                      </a:r>
                      <a:r>
                        <a:rPr lang="fr-CA" sz="1800" b="1" u="none">
                          <a:effectLst/>
                          <a:latin typeface="Calibri"/>
                          <a:cs typeface="Calibri"/>
                        </a:rPr>
                        <a:t>positionnement des pratiques désirées ou idéales </a:t>
                      </a:r>
                      <a:r>
                        <a:rPr lang="fr-CA" sz="1800" b="0">
                          <a:effectLst/>
                          <a:latin typeface="Calibri"/>
                          <a:cs typeface="Calibri"/>
                        </a:rPr>
                        <a:t>au sein du schéma</a:t>
                      </a:r>
                      <a:endParaRPr lang="fr-CA" sz="1800" b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7450" marR="37450" marT="0" marB="0" anchor="ctr"/>
                </a:tc>
                <a:extLst>
                  <a:ext uri="{0D108BD9-81ED-4DB2-BD59-A6C34878D82A}">
                    <a16:rowId xmlns:a16="http://schemas.microsoft.com/office/drawing/2014/main" val="3717334089"/>
                  </a:ext>
                </a:extLst>
              </a:tr>
              <a:tr h="99737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SzPts val="900"/>
                        <a:buFont typeface="+mj-lt"/>
                        <a:buNone/>
                      </a:pPr>
                      <a:r>
                        <a:rPr lang="fr-CA" sz="1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Qu’apprenons-nous de l’exercice de positionnement?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SzPts val="900"/>
                        <a:buFont typeface="+mj-lt"/>
                        <a:buNone/>
                      </a:pPr>
                      <a:endParaRPr lang="fr-CA" sz="300" b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buSzPts val="900"/>
                        <a:buFont typeface="+mj-lt"/>
                        <a:buNone/>
                      </a:pPr>
                      <a:r>
                        <a:rPr lang="fr-CA" sz="1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Synthèse de la rencontre</a:t>
                      </a:r>
                    </a:p>
                  </a:txBody>
                  <a:tcPr marL="37450" marR="37450" marT="0" marB="0" anchor="ctr"/>
                </a:tc>
                <a:extLst>
                  <a:ext uri="{0D108BD9-81ED-4DB2-BD59-A6C34878D82A}">
                    <a16:rowId xmlns:a16="http://schemas.microsoft.com/office/drawing/2014/main" val="1186870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3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115FEB46-E9DA-4C53-A3EA-5534BD4B6A11}"/>
              </a:ext>
            </a:extLst>
          </p:cNvPr>
          <p:cNvSpPr/>
          <p:nvPr/>
        </p:nvSpPr>
        <p:spPr>
          <a:xfrm>
            <a:off x="4225637" y="1605395"/>
            <a:ext cx="3886200" cy="31242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prstClr val="white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2C9122D-4633-42C0-A190-5B9FFADFA7A5}"/>
              </a:ext>
            </a:extLst>
          </p:cNvPr>
          <p:cNvGrpSpPr/>
          <p:nvPr/>
        </p:nvGrpSpPr>
        <p:grpSpPr>
          <a:xfrm>
            <a:off x="4087525" y="1600634"/>
            <a:ext cx="3895725" cy="3128962"/>
            <a:chOff x="3589482" y="991177"/>
            <a:chExt cx="5194300" cy="4171949"/>
          </a:xfrm>
        </p:grpSpPr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25611F69-B22B-447C-BE64-CEEA673207B4}"/>
                </a:ext>
              </a:extLst>
            </p:cNvPr>
            <p:cNvSpPr/>
            <p:nvPr/>
          </p:nvSpPr>
          <p:spPr>
            <a:xfrm>
              <a:off x="6192982" y="999835"/>
              <a:ext cx="2590800" cy="416329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82000"/>
              </a:schemeClr>
            </a:solidFill>
            <a:ln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B5F002DB-5244-470A-803F-AADEF4258CE0}"/>
                </a:ext>
              </a:extLst>
            </p:cNvPr>
            <p:cNvSpPr/>
            <p:nvPr/>
          </p:nvSpPr>
          <p:spPr>
            <a:xfrm flipH="1">
              <a:off x="3589482" y="991177"/>
              <a:ext cx="2590800" cy="4165599"/>
            </a:xfrm>
            <a:prstGeom prst="rtTriangle">
              <a:avLst/>
            </a:prstGeom>
            <a:gradFill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23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</a:gradFill>
            <a:ln>
              <a:solidFill>
                <a:srgbClr val="4F95D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>
                <a:solidFill>
                  <a:prstClr val="white"/>
                </a:solidFill>
              </a:endParaRPr>
            </a:p>
          </p:txBody>
        </p:sp>
        <p:sp>
          <p:nvSpPr>
            <p:cNvPr id="9" name="Triangle isocèle 8">
              <a:extLst>
                <a:ext uri="{FF2B5EF4-FFF2-40B4-BE49-F238E27FC236}">
                  <a16:creationId xmlns:a16="http://schemas.microsoft.com/office/drawing/2014/main" id="{F852D001-905E-4408-8138-9E4A7A4F578F}"/>
                </a:ext>
              </a:extLst>
            </p:cNvPr>
            <p:cNvSpPr/>
            <p:nvPr/>
          </p:nvSpPr>
          <p:spPr>
            <a:xfrm>
              <a:off x="3602182" y="3740723"/>
              <a:ext cx="5181600" cy="1422403"/>
            </a:xfrm>
            <a:prstGeom prst="triangle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019B0-6E34-4A8D-A895-357EC67DFACE}"/>
              </a:ext>
            </a:extLst>
          </p:cNvPr>
          <p:cNvSpPr/>
          <p:nvPr/>
        </p:nvSpPr>
        <p:spPr>
          <a:xfrm>
            <a:off x="5068599" y="1064420"/>
            <a:ext cx="1943100" cy="428625"/>
          </a:xfrm>
          <a:prstGeom prst="rect">
            <a:avLst/>
          </a:prstGeom>
          <a:solidFill>
            <a:srgbClr val="C16FB3"/>
          </a:solidFill>
          <a:ln>
            <a:solidFill>
              <a:srgbClr val="C16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solidFill>
                  <a:prstClr val="white"/>
                </a:solidFill>
              </a:rPr>
              <a:t>MANDAT D’EXPERTISE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F08F8-E38E-4901-A4B2-1EB4F86136E0}"/>
              </a:ext>
            </a:extLst>
          </p:cNvPr>
          <p:cNvSpPr/>
          <p:nvPr/>
        </p:nvSpPr>
        <p:spPr>
          <a:xfrm>
            <a:off x="3239799" y="4918148"/>
            <a:ext cx="1943100" cy="525390"/>
          </a:xfrm>
          <a:prstGeom prst="rect">
            <a:avLst/>
          </a:prstGeom>
          <a:solidFill>
            <a:srgbClr val="123FB2"/>
          </a:solidFill>
          <a:ln>
            <a:solidFill>
              <a:srgbClr val="123F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solidFill>
                  <a:prstClr val="white"/>
                </a:solidFill>
              </a:rPr>
              <a:t>MANDAT DE REPRÉSENTATION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11BA56-7DA9-4D19-8509-4F8157F3B8A9}"/>
              </a:ext>
            </a:extLst>
          </p:cNvPr>
          <p:cNvSpPr/>
          <p:nvPr/>
        </p:nvSpPr>
        <p:spPr>
          <a:xfrm>
            <a:off x="6933118" y="4918148"/>
            <a:ext cx="1943100" cy="525390"/>
          </a:xfrm>
          <a:prstGeom prst="rect">
            <a:avLst/>
          </a:prstGeom>
          <a:solidFill>
            <a:srgbClr val="00B3C2"/>
          </a:solidFill>
          <a:ln>
            <a:solidFill>
              <a:srgbClr val="00B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b="1">
                <a:solidFill>
                  <a:prstClr val="white"/>
                </a:solidFill>
              </a:rPr>
              <a:t>MANDAT DE PARTICIPATION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D8ADB85-5E65-4F6C-A9C0-B7956619DE8B}"/>
              </a:ext>
            </a:extLst>
          </p:cNvPr>
          <p:cNvSpPr txBox="1"/>
          <p:nvPr/>
        </p:nvSpPr>
        <p:spPr>
          <a:xfrm>
            <a:off x="7114635" y="978695"/>
            <a:ext cx="1831723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200" b="1">
                <a:solidFill>
                  <a:srgbClr val="C16FB3"/>
                </a:solidFill>
              </a:rPr>
              <a:t>PRATIQUES</a:t>
            </a:r>
          </a:p>
          <a:p>
            <a:r>
              <a:rPr lang="fr-FR" sz="1050">
                <a:solidFill>
                  <a:srgbClr val="000000"/>
                </a:solidFill>
              </a:rPr>
              <a:t>Prescrire les outils et/ou guider les destinataires</a:t>
            </a:r>
          </a:p>
          <a:p>
            <a:r>
              <a:rPr lang="fr-FR" sz="1050">
                <a:solidFill>
                  <a:srgbClr val="000000"/>
                </a:solidFill>
              </a:rPr>
              <a:t>à partir d’un savoir spécifique pour faire face aux</a:t>
            </a:r>
          </a:p>
          <a:p>
            <a:r>
              <a:rPr lang="fr-CA" sz="1050">
                <a:solidFill>
                  <a:srgbClr val="000000"/>
                </a:solidFill>
              </a:rPr>
              <a:t>difficultés rencontrées</a:t>
            </a:r>
          </a:p>
          <a:p>
            <a:endParaRPr lang="fr-CA" sz="450">
              <a:solidFill>
                <a:srgbClr val="000000"/>
              </a:solidFill>
            </a:endParaRPr>
          </a:p>
          <a:p>
            <a:r>
              <a:rPr lang="fr-CA" sz="1200" b="1">
                <a:solidFill>
                  <a:srgbClr val="C16FB3"/>
                </a:solidFill>
              </a:rPr>
              <a:t>AUTONOMIE</a:t>
            </a:r>
          </a:p>
          <a:p>
            <a:r>
              <a:rPr lang="fr-CA" sz="1050">
                <a:solidFill>
                  <a:srgbClr val="000000"/>
                </a:solidFill>
              </a:rPr>
              <a:t>Orientée</a:t>
            </a:r>
            <a:endParaRPr lang="fr-CA" sz="1050">
              <a:solidFill>
                <a:prstClr val="black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643D1A-93E5-4504-BD79-3E305BB97403}"/>
              </a:ext>
            </a:extLst>
          </p:cNvPr>
          <p:cNvSpPr txBox="1"/>
          <p:nvPr/>
        </p:nvSpPr>
        <p:spPr>
          <a:xfrm>
            <a:off x="8946356" y="4597094"/>
            <a:ext cx="1511256" cy="1500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200" b="1">
                <a:solidFill>
                  <a:srgbClr val="00B3C2"/>
                </a:solidFill>
                <a:latin typeface="SofiaProRegular"/>
              </a:rPr>
              <a:t>PRATIQUES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Favoriser l’implication 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des </a:t>
            </a:r>
            <a:r>
              <a:rPr lang="fr-FR" sz="1050">
                <a:solidFill>
                  <a:srgbClr val="000000"/>
                </a:solidFill>
                <a:latin typeface="Calibri" panose="020F0502020204030204"/>
                <a:ea typeface="+mn-lt"/>
                <a:cs typeface="Calibri" panose="020F0502020204030204"/>
              </a:rPr>
              <a:t>destinataires</a:t>
            </a:r>
            <a:r>
              <a:rPr lang="fr-FR" sz="1050">
                <a:solidFill>
                  <a:srgbClr val="000000"/>
                </a:solidFill>
                <a:latin typeface="SofiaProRegular"/>
              </a:rPr>
              <a:t> dans la définition des problèmes et des solutions</a:t>
            </a:r>
          </a:p>
          <a:p>
            <a:endParaRPr lang="fr-FR" sz="450">
              <a:solidFill>
                <a:srgbClr val="000000"/>
              </a:solidFill>
              <a:latin typeface="SofiaProRegular"/>
            </a:endParaRPr>
          </a:p>
          <a:p>
            <a:r>
              <a:rPr lang="fr-CA" sz="1200" b="1">
                <a:solidFill>
                  <a:srgbClr val="00B3C2"/>
                </a:solidFill>
                <a:latin typeface="SofiaProRegular"/>
              </a:rPr>
              <a:t>AUTONOMIE</a:t>
            </a:r>
          </a:p>
          <a:p>
            <a:r>
              <a:rPr lang="fr-CA" sz="1050">
                <a:solidFill>
                  <a:srgbClr val="000000"/>
                </a:solidFill>
                <a:latin typeface="SofiaProRegular"/>
              </a:rPr>
              <a:t>Partagée</a:t>
            </a:r>
            <a:endParaRPr lang="fr-CA" sz="1050">
              <a:solidFill>
                <a:prstClr val="black"/>
              </a:solidFill>
              <a:latin typeface="SofiaProRegular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970E13-55E4-41F5-8132-63D61EC0EFA2}"/>
              </a:ext>
            </a:extLst>
          </p:cNvPr>
          <p:cNvSpPr txBox="1"/>
          <p:nvPr/>
        </p:nvSpPr>
        <p:spPr>
          <a:xfrm>
            <a:off x="1931522" y="4309810"/>
            <a:ext cx="1622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>
                <a:solidFill>
                  <a:srgbClr val="123FB2"/>
                </a:solidFill>
                <a:latin typeface="SofiaProRegular"/>
              </a:rPr>
              <a:t>PRATIQUES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Revendiquer des changements de pratiques et/ou de structures</a:t>
            </a:r>
          </a:p>
          <a:p>
            <a:r>
              <a:rPr lang="fr-FR" sz="1050">
                <a:solidFill>
                  <a:srgbClr val="000000"/>
                </a:solidFill>
                <a:latin typeface="SofiaProRegular"/>
              </a:rPr>
              <a:t>face aux problèmes collectifs d’inégalités</a:t>
            </a:r>
          </a:p>
          <a:p>
            <a:endParaRPr lang="fr-FR" sz="450">
              <a:solidFill>
                <a:srgbClr val="000000"/>
              </a:solidFill>
              <a:latin typeface="SofiaProRegular"/>
            </a:endParaRPr>
          </a:p>
          <a:p>
            <a:r>
              <a:rPr lang="fr-CA" sz="1200" b="1">
                <a:solidFill>
                  <a:srgbClr val="123FB2"/>
                </a:solidFill>
                <a:latin typeface="SofiaProRegular"/>
              </a:rPr>
              <a:t>AUTONOMIE</a:t>
            </a:r>
          </a:p>
          <a:p>
            <a:r>
              <a:rPr lang="fr-CA" sz="1050">
                <a:solidFill>
                  <a:srgbClr val="000000"/>
                </a:solidFill>
                <a:latin typeface="SofiaProRegular"/>
              </a:rPr>
              <a:t>Anticipée</a:t>
            </a:r>
            <a:endParaRPr lang="fr-CA" sz="1050">
              <a:solidFill>
                <a:prstClr val="black"/>
              </a:solidFill>
              <a:latin typeface="SofiaProRegular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44E2E1B-3FE3-4649-A0DB-05C4603C6887}"/>
              </a:ext>
            </a:extLst>
          </p:cNvPr>
          <p:cNvSpPr txBox="1"/>
          <p:nvPr/>
        </p:nvSpPr>
        <p:spPr>
          <a:xfrm>
            <a:off x="1702946" y="1146797"/>
            <a:ext cx="215638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50" b="1">
                <a:solidFill>
                  <a:prstClr val="white">
                    <a:lumMod val="65000"/>
                  </a:prstClr>
                </a:solidFill>
              </a:rPr>
              <a:t>Schéma des pratiques d’autonomie communautaires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ED6BB66-1C47-DBC2-1F26-4D515E0C38D6}"/>
              </a:ext>
            </a:extLst>
          </p:cNvPr>
          <p:cNvSpPr/>
          <p:nvPr/>
        </p:nvSpPr>
        <p:spPr>
          <a:xfrm rot="642396">
            <a:off x="9516415" y="314215"/>
            <a:ext cx="2370036" cy="1500410"/>
          </a:xfrm>
          <a:custGeom>
            <a:avLst/>
            <a:gdLst>
              <a:gd name="connsiteX0" fmla="*/ 0 w 2370036"/>
              <a:gd name="connsiteY0" fmla="*/ 750205 h 1500410"/>
              <a:gd name="connsiteX1" fmla="*/ 1185018 w 2370036"/>
              <a:gd name="connsiteY1" fmla="*/ 0 h 1500410"/>
              <a:gd name="connsiteX2" fmla="*/ 2370036 w 2370036"/>
              <a:gd name="connsiteY2" fmla="*/ 750205 h 1500410"/>
              <a:gd name="connsiteX3" fmla="*/ 1185018 w 2370036"/>
              <a:gd name="connsiteY3" fmla="*/ 1500410 h 1500410"/>
              <a:gd name="connsiteX4" fmla="*/ 0 w 2370036"/>
              <a:gd name="connsiteY4" fmla="*/ 750205 h 150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036" h="1500410" fill="none" extrusionOk="0">
                <a:moveTo>
                  <a:pt x="0" y="750205"/>
                </a:moveTo>
                <a:cubicBezTo>
                  <a:pt x="145585" y="350046"/>
                  <a:pt x="515848" y="-108549"/>
                  <a:pt x="1185018" y="0"/>
                </a:cubicBezTo>
                <a:cubicBezTo>
                  <a:pt x="1871349" y="72890"/>
                  <a:pt x="2341019" y="341285"/>
                  <a:pt x="2370036" y="750205"/>
                </a:cubicBezTo>
                <a:cubicBezTo>
                  <a:pt x="2437213" y="1037790"/>
                  <a:pt x="1736421" y="1460096"/>
                  <a:pt x="1185018" y="1500410"/>
                </a:cubicBezTo>
                <a:cubicBezTo>
                  <a:pt x="467274" y="1526435"/>
                  <a:pt x="-2091" y="1148167"/>
                  <a:pt x="0" y="750205"/>
                </a:cubicBezTo>
                <a:close/>
              </a:path>
              <a:path w="2370036" h="1500410" stroke="0" extrusionOk="0">
                <a:moveTo>
                  <a:pt x="0" y="750205"/>
                </a:moveTo>
                <a:cubicBezTo>
                  <a:pt x="62973" y="310594"/>
                  <a:pt x="549767" y="109009"/>
                  <a:pt x="1185018" y="0"/>
                </a:cubicBezTo>
                <a:cubicBezTo>
                  <a:pt x="1844324" y="27609"/>
                  <a:pt x="2403349" y="266930"/>
                  <a:pt x="2370036" y="750205"/>
                </a:cubicBezTo>
                <a:cubicBezTo>
                  <a:pt x="2496226" y="1100345"/>
                  <a:pt x="1772964" y="1467449"/>
                  <a:pt x="1185018" y="1500410"/>
                </a:cubicBezTo>
                <a:cubicBezTo>
                  <a:pt x="550918" y="1437600"/>
                  <a:pt x="2041" y="1183636"/>
                  <a:pt x="0" y="750205"/>
                </a:cubicBezTo>
                <a:close/>
              </a:path>
            </a:pathLst>
          </a:custGeom>
          <a:solidFill>
            <a:srgbClr val="A6B727"/>
          </a:solidFill>
          <a:ln w="38100" cap="flat" cmpd="sng" algn="ctr">
            <a:solidFill>
              <a:srgbClr val="565349">
                <a:lumMod val="75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1961449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>
                <a:ln>
                  <a:noFill/>
                </a:ln>
                <a:solidFill>
                  <a:srgbClr val="565349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Aspects formatifs</a:t>
            </a:r>
          </a:p>
        </p:txBody>
      </p:sp>
      <p:sp>
        <p:nvSpPr>
          <p:cNvPr id="21" name="Bulle narrative : rectangle 20">
            <a:extLst>
              <a:ext uri="{FF2B5EF4-FFF2-40B4-BE49-F238E27FC236}">
                <a16:creationId xmlns:a16="http://schemas.microsoft.com/office/drawing/2014/main" id="{40188893-929C-A16E-2B0A-5CA3F0C04820}"/>
              </a:ext>
            </a:extLst>
          </p:cNvPr>
          <p:cNvSpPr/>
          <p:nvPr/>
        </p:nvSpPr>
        <p:spPr>
          <a:xfrm>
            <a:off x="443498" y="223094"/>
            <a:ext cx="3728422" cy="715581"/>
          </a:xfrm>
          <a:custGeom>
            <a:avLst/>
            <a:gdLst>
              <a:gd name="connsiteX0" fmla="*/ 0 w 3728422"/>
              <a:gd name="connsiteY0" fmla="*/ 0 h 715581"/>
              <a:gd name="connsiteX1" fmla="*/ 2174913 w 3728422"/>
              <a:gd name="connsiteY1" fmla="*/ 0 h 715581"/>
              <a:gd name="connsiteX2" fmla="*/ 2174913 w 3728422"/>
              <a:gd name="connsiteY2" fmla="*/ 0 h 715581"/>
              <a:gd name="connsiteX3" fmla="*/ 3107018 w 3728422"/>
              <a:gd name="connsiteY3" fmla="*/ 0 h 715581"/>
              <a:gd name="connsiteX4" fmla="*/ 3728422 w 3728422"/>
              <a:gd name="connsiteY4" fmla="*/ 0 h 715581"/>
              <a:gd name="connsiteX5" fmla="*/ 3728422 w 3728422"/>
              <a:gd name="connsiteY5" fmla="*/ 417422 h 715581"/>
              <a:gd name="connsiteX6" fmla="*/ 3728422 w 3728422"/>
              <a:gd name="connsiteY6" fmla="*/ 417422 h 715581"/>
              <a:gd name="connsiteX7" fmla="*/ 3728422 w 3728422"/>
              <a:gd name="connsiteY7" fmla="*/ 596318 h 715581"/>
              <a:gd name="connsiteX8" fmla="*/ 3728422 w 3728422"/>
              <a:gd name="connsiteY8" fmla="*/ 715581 h 715581"/>
              <a:gd name="connsiteX9" fmla="*/ 3107018 w 3728422"/>
              <a:gd name="connsiteY9" fmla="*/ 715581 h 715581"/>
              <a:gd name="connsiteX10" fmla="*/ 2951680 w 3728422"/>
              <a:gd name="connsiteY10" fmla="*/ 880515 h 715581"/>
              <a:gd name="connsiteX11" fmla="*/ 2174913 w 3728422"/>
              <a:gd name="connsiteY11" fmla="*/ 715581 h 715581"/>
              <a:gd name="connsiteX12" fmla="*/ 0 w 3728422"/>
              <a:gd name="connsiteY12" fmla="*/ 715581 h 715581"/>
              <a:gd name="connsiteX13" fmla="*/ 0 w 3728422"/>
              <a:gd name="connsiteY13" fmla="*/ 596318 h 715581"/>
              <a:gd name="connsiteX14" fmla="*/ 0 w 3728422"/>
              <a:gd name="connsiteY14" fmla="*/ 417422 h 715581"/>
              <a:gd name="connsiteX15" fmla="*/ 0 w 3728422"/>
              <a:gd name="connsiteY15" fmla="*/ 417422 h 715581"/>
              <a:gd name="connsiteX16" fmla="*/ 0 w 3728422"/>
              <a:gd name="connsiteY16" fmla="*/ 0 h 71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8422" h="715581" fill="none" extrusionOk="0">
                <a:moveTo>
                  <a:pt x="0" y="0"/>
                </a:moveTo>
                <a:cubicBezTo>
                  <a:pt x="583968" y="-124927"/>
                  <a:pt x="1437354" y="34880"/>
                  <a:pt x="2174913" y="0"/>
                </a:cubicBezTo>
                <a:lnTo>
                  <a:pt x="2174913" y="0"/>
                </a:lnTo>
                <a:cubicBezTo>
                  <a:pt x="2302594" y="27376"/>
                  <a:pt x="2988227" y="20677"/>
                  <a:pt x="3107018" y="0"/>
                </a:cubicBezTo>
                <a:cubicBezTo>
                  <a:pt x="3249128" y="29071"/>
                  <a:pt x="3658140" y="52388"/>
                  <a:pt x="3728422" y="0"/>
                </a:cubicBezTo>
                <a:cubicBezTo>
                  <a:pt x="3759450" y="164328"/>
                  <a:pt x="3715626" y="309625"/>
                  <a:pt x="3728422" y="417422"/>
                </a:cubicBezTo>
                <a:lnTo>
                  <a:pt x="3728422" y="417422"/>
                </a:lnTo>
                <a:cubicBezTo>
                  <a:pt x="3728588" y="443228"/>
                  <a:pt x="3727868" y="526520"/>
                  <a:pt x="3728422" y="596318"/>
                </a:cubicBezTo>
                <a:cubicBezTo>
                  <a:pt x="3718796" y="634596"/>
                  <a:pt x="3728002" y="696442"/>
                  <a:pt x="3728422" y="715581"/>
                </a:cubicBezTo>
                <a:cubicBezTo>
                  <a:pt x="3662688" y="667701"/>
                  <a:pt x="3309573" y="684365"/>
                  <a:pt x="3107018" y="715581"/>
                </a:cubicBezTo>
                <a:cubicBezTo>
                  <a:pt x="3054048" y="746374"/>
                  <a:pt x="3010917" y="821318"/>
                  <a:pt x="2951680" y="880515"/>
                </a:cubicBezTo>
                <a:cubicBezTo>
                  <a:pt x="2803061" y="872877"/>
                  <a:pt x="2467942" y="789292"/>
                  <a:pt x="2174913" y="715581"/>
                </a:cubicBezTo>
                <a:cubicBezTo>
                  <a:pt x="1557020" y="633541"/>
                  <a:pt x="860301" y="806426"/>
                  <a:pt x="0" y="715581"/>
                </a:cubicBezTo>
                <a:cubicBezTo>
                  <a:pt x="9943" y="683912"/>
                  <a:pt x="-5165" y="625887"/>
                  <a:pt x="0" y="596318"/>
                </a:cubicBezTo>
                <a:cubicBezTo>
                  <a:pt x="4199" y="538222"/>
                  <a:pt x="-1770" y="468722"/>
                  <a:pt x="0" y="417422"/>
                </a:cubicBezTo>
                <a:lnTo>
                  <a:pt x="0" y="417422"/>
                </a:lnTo>
                <a:cubicBezTo>
                  <a:pt x="37069" y="243830"/>
                  <a:pt x="-20008" y="125994"/>
                  <a:pt x="0" y="0"/>
                </a:cubicBezTo>
                <a:close/>
              </a:path>
              <a:path w="3728422" h="715581" stroke="0" extrusionOk="0">
                <a:moveTo>
                  <a:pt x="0" y="0"/>
                </a:moveTo>
                <a:cubicBezTo>
                  <a:pt x="588600" y="-5744"/>
                  <a:pt x="1820124" y="-97478"/>
                  <a:pt x="2174913" y="0"/>
                </a:cubicBezTo>
                <a:lnTo>
                  <a:pt x="2174913" y="0"/>
                </a:lnTo>
                <a:cubicBezTo>
                  <a:pt x="2328255" y="37302"/>
                  <a:pt x="2856905" y="-56040"/>
                  <a:pt x="3107018" y="0"/>
                </a:cubicBezTo>
                <a:cubicBezTo>
                  <a:pt x="3236977" y="30371"/>
                  <a:pt x="3442019" y="-51868"/>
                  <a:pt x="3728422" y="0"/>
                </a:cubicBezTo>
                <a:cubicBezTo>
                  <a:pt x="3756042" y="129732"/>
                  <a:pt x="3699306" y="245869"/>
                  <a:pt x="3728422" y="417422"/>
                </a:cubicBezTo>
                <a:lnTo>
                  <a:pt x="3728422" y="417422"/>
                </a:lnTo>
                <a:cubicBezTo>
                  <a:pt x="3719192" y="441363"/>
                  <a:pt x="3717430" y="507204"/>
                  <a:pt x="3728422" y="596318"/>
                </a:cubicBezTo>
                <a:cubicBezTo>
                  <a:pt x="3729966" y="628540"/>
                  <a:pt x="3738821" y="688215"/>
                  <a:pt x="3728422" y="715581"/>
                </a:cubicBezTo>
                <a:cubicBezTo>
                  <a:pt x="3630802" y="663918"/>
                  <a:pt x="3275666" y="727984"/>
                  <a:pt x="3107018" y="715581"/>
                </a:cubicBezTo>
                <a:cubicBezTo>
                  <a:pt x="3027692" y="774531"/>
                  <a:pt x="2988257" y="815685"/>
                  <a:pt x="2951680" y="880515"/>
                </a:cubicBezTo>
                <a:cubicBezTo>
                  <a:pt x="2688524" y="763345"/>
                  <a:pt x="2262024" y="776395"/>
                  <a:pt x="2174913" y="715581"/>
                </a:cubicBezTo>
                <a:cubicBezTo>
                  <a:pt x="1532266" y="578278"/>
                  <a:pt x="333410" y="552601"/>
                  <a:pt x="0" y="715581"/>
                </a:cubicBezTo>
                <a:cubicBezTo>
                  <a:pt x="5049" y="689598"/>
                  <a:pt x="8300" y="636069"/>
                  <a:pt x="0" y="596318"/>
                </a:cubicBezTo>
                <a:cubicBezTo>
                  <a:pt x="-3598" y="528778"/>
                  <a:pt x="-3224" y="451675"/>
                  <a:pt x="0" y="417422"/>
                </a:cubicBezTo>
                <a:lnTo>
                  <a:pt x="0" y="417422"/>
                </a:lnTo>
                <a:cubicBezTo>
                  <a:pt x="8245" y="211060"/>
                  <a:pt x="6667" y="156999"/>
                  <a:pt x="0" y="0"/>
                </a:cubicBezTo>
                <a:close/>
              </a:path>
            </a:pathLst>
          </a:custGeom>
          <a:solidFill>
            <a:srgbClr val="418AB3">
              <a:lumMod val="75000"/>
            </a:srgbClr>
          </a:solidFill>
          <a:ln w="38100" cap="flat" cmpd="sng" algn="ctr">
            <a:solidFill>
              <a:srgbClr val="0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Ateliers de réflexion par groupe</a:t>
            </a:r>
          </a:p>
        </p:txBody>
      </p:sp>
    </p:spTree>
    <p:extLst>
      <p:ext uri="{BB962C8B-B14F-4D97-AF65-F5344CB8AC3E}">
        <p14:creationId xmlns:p14="http://schemas.microsoft.com/office/powerpoint/2010/main" val="374952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>
            <a:extLst>
              <a:ext uri="{FF2B5EF4-FFF2-40B4-BE49-F238E27FC236}">
                <a16:creationId xmlns:a16="http://schemas.microsoft.com/office/drawing/2014/main" id="{B9000675-8F1C-429B-AB8C-34A3C21EB903}"/>
              </a:ext>
            </a:extLst>
          </p:cNvPr>
          <p:cNvSpPr txBox="1"/>
          <p:nvPr/>
        </p:nvSpPr>
        <p:spPr>
          <a:xfrm>
            <a:off x="3970828" y="33723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1960 et 1970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274001D-8E2A-46F6-9DAA-81F877D790EE}"/>
              </a:ext>
            </a:extLst>
          </p:cNvPr>
          <p:cNvSpPr txBox="1"/>
          <p:nvPr/>
        </p:nvSpPr>
        <p:spPr>
          <a:xfrm>
            <a:off x="5881144" y="33475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1970-1980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B3F965C1-EF34-4605-B370-6E95F32C86D6}"/>
              </a:ext>
            </a:extLst>
          </p:cNvPr>
          <p:cNvSpPr txBox="1"/>
          <p:nvPr/>
        </p:nvSpPr>
        <p:spPr>
          <a:xfrm>
            <a:off x="7537328" y="334757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1990 et 2000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CD90B749-5AA6-4FDA-87C3-47A36DE8AAE6}"/>
              </a:ext>
            </a:extLst>
          </p:cNvPr>
          <p:cNvSpPr txBox="1"/>
          <p:nvPr/>
        </p:nvSpPr>
        <p:spPr>
          <a:xfrm>
            <a:off x="9825862" y="3347576"/>
            <a:ext cx="101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2004…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7" name="Notched Right Arrow 7">
            <a:extLst>
              <a:ext uri="{FF2B5EF4-FFF2-40B4-BE49-F238E27FC236}">
                <a16:creationId xmlns:a16="http://schemas.microsoft.com/office/drawing/2014/main" id="{22B60708-67D1-47D7-AB58-66F287867017}"/>
              </a:ext>
            </a:extLst>
          </p:cNvPr>
          <p:cNvSpPr/>
          <p:nvPr/>
        </p:nvSpPr>
        <p:spPr>
          <a:xfrm>
            <a:off x="638646" y="2337937"/>
            <a:ext cx="11198740" cy="3292204"/>
          </a:xfrm>
          <a:prstGeom prst="notched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69F795C5-E973-416F-8C8A-DE290256B866}"/>
              </a:ext>
            </a:extLst>
          </p:cNvPr>
          <p:cNvSpPr/>
          <p:nvPr/>
        </p:nvSpPr>
        <p:spPr>
          <a:xfrm>
            <a:off x="6474912" y="3885388"/>
            <a:ext cx="677393" cy="646331"/>
          </a:xfrm>
          <a:prstGeom prst="ellipse">
            <a:avLst/>
          </a:prstGeom>
          <a:solidFill>
            <a:srgbClr val="8FB02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fr-CA" sz="2800" b="1"/>
              <a:t>3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E13544A-7BED-417B-8CD4-26B725668E63}"/>
              </a:ext>
            </a:extLst>
          </p:cNvPr>
          <p:cNvSpPr txBox="1"/>
          <p:nvPr/>
        </p:nvSpPr>
        <p:spPr>
          <a:xfrm>
            <a:off x="5702442" y="4906673"/>
            <a:ext cx="2222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/>
              <a:t>Rencontre de partage et échanges entre TOUS les groupes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C106A1-BBAF-4B56-8DF5-024B1CB58EF6}"/>
              </a:ext>
            </a:extLst>
          </p:cNvPr>
          <p:cNvSpPr txBox="1"/>
          <p:nvPr/>
        </p:nvSpPr>
        <p:spPr>
          <a:xfrm>
            <a:off x="3652363" y="3089066"/>
            <a:ext cx="6093372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>
                <a:solidFill>
                  <a:schemeClr val="bg1"/>
                </a:solidFill>
              </a:rPr>
              <a:t>Les étapes de la démarche </a:t>
            </a:r>
          </a:p>
        </p:txBody>
      </p:sp>
      <p:sp>
        <p:nvSpPr>
          <p:cNvPr id="23" name="Bulle narrative : rectangle 22">
            <a:extLst>
              <a:ext uri="{FF2B5EF4-FFF2-40B4-BE49-F238E27FC236}">
                <a16:creationId xmlns:a16="http://schemas.microsoft.com/office/drawing/2014/main" id="{8AB5EE1B-AFB9-4B22-B09D-038A931F8F4D}"/>
              </a:ext>
            </a:extLst>
          </p:cNvPr>
          <p:cNvSpPr/>
          <p:nvPr/>
        </p:nvSpPr>
        <p:spPr>
          <a:xfrm rot="21424822">
            <a:off x="883571" y="178076"/>
            <a:ext cx="6893299" cy="2363278"/>
          </a:xfrm>
          <a:custGeom>
            <a:avLst/>
            <a:gdLst>
              <a:gd name="connsiteX0" fmla="*/ 0 w 6893299"/>
              <a:gd name="connsiteY0" fmla="*/ 0 h 2363278"/>
              <a:gd name="connsiteX1" fmla="*/ 4021091 w 6893299"/>
              <a:gd name="connsiteY1" fmla="*/ 0 h 2363278"/>
              <a:gd name="connsiteX2" fmla="*/ 4021091 w 6893299"/>
              <a:gd name="connsiteY2" fmla="*/ 0 h 2363278"/>
              <a:gd name="connsiteX3" fmla="*/ 5744416 w 6893299"/>
              <a:gd name="connsiteY3" fmla="*/ 0 h 2363278"/>
              <a:gd name="connsiteX4" fmla="*/ 6893299 w 6893299"/>
              <a:gd name="connsiteY4" fmla="*/ 0 h 2363278"/>
              <a:gd name="connsiteX5" fmla="*/ 6893299 w 6893299"/>
              <a:gd name="connsiteY5" fmla="*/ 1378579 h 2363278"/>
              <a:gd name="connsiteX6" fmla="*/ 6893299 w 6893299"/>
              <a:gd name="connsiteY6" fmla="*/ 1378579 h 2363278"/>
              <a:gd name="connsiteX7" fmla="*/ 6893299 w 6893299"/>
              <a:gd name="connsiteY7" fmla="*/ 1969398 h 2363278"/>
              <a:gd name="connsiteX8" fmla="*/ 6893299 w 6893299"/>
              <a:gd name="connsiteY8" fmla="*/ 2363278 h 2363278"/>
              <a:gd name="connsiteX9" fmla="*/ 5744416 w 6893299"/>
              <a:gd name="connsiteY9" fmla="*/ 2363278 h 2363278"/>
              <a:gd name="connsiteX10" fmla="*/ 5471970 w 6893299"/>
              <a:gd name="connsiteY10" fmla="*/ 2676058 h 2363278"/>
              <a:gd name="connsiteX11" fmla="*/ 4021091 w 6893299"/>
              <a:gd name="connsiteY11" fmla="*/ 2363278 h 2363278"/>
              <a:gd name="connsiteX12" fmla="*/ 0 w 6893299"/>
              <a:gd name="connsiteY12" fmla="*/ 2363278 h 2363278"/>
              <a:gd name="connsiteX13" fmla="*/ 0 w 6893299"/>
              <a:gd name="connsiteY13" fmla="*/ 1969398 h 2363278"/>
              <a:gd name="connsiteX14" fmla="*/ 0 w 6893299"/>
              <a:gd name="connsiteY14" fmla="*/ 1378579 h 2363278"/>
              <a:gd name="connsiteX15" fmla="*/ 0 w 6893299"/>
              <a:gd name="connsiteY15" fmla="*/ 1378579 h 2363278"/>
              <a:gd name="connsiteX16" fmla="*/ 0 w 6893299"/>
              <a:gd name="connsiteY16" fmla="*/ 0 h 23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93299" h="2363278" fill="none" extrusionOk="0">
                <a:moveTo>
                  <a:pt x="0" y="0"/>
                </a:moveTo>
                <a:cubicBezTo>
                  <a:pt x="1844699" y="-124927"/>
                  <a:pt x="3076531" y="34880"/>
                  <a:pt x="4021091" y="0"/>
                </a:cubicBezTo>
                <a:lnTo>
                  <a:pt x="4021091" y="0"/>
                </a:lnTo>
                <a:cubicBezTo>
                  <a:pt x="4866867" y="-70544"/>
                  <a:pt x="5238796" y="-35104"/>
                  <a:pt x="5744416" y="0"/>
                </a:cubicBezTo>
                <a:cubicBezTo>
                  <a:pt x="5870817" y="77493"/>
                  <a:pt x="6644647" y="90358"/>
                  <a:pt x="6893299" y="0"/>
                </a:cubicBezTo>
                <a:cubicBezTo>
                  <a:pt x="6916720" y="141843"/>
                  <a:pt x="6942221" y="1069433"/>
                  <a:pt x="6893299" y="1378579"/>
                </a:cubicBezTo>
                <a:lnTo>
                  <a:pt x="6893299" y="1378579"/>
                </a:lnTo>
                <a:cubicBezTo>
                  <a:pt x="6916531" y="1636472"/>
                  <a:pt x="6933890" y="1733028"/>
                  <a:pt x="6893299" y="1969398"/>
                </a:cubicBezTo>
                <a:cubicBezTo>
                  <a:pt x="6914669" y="2049444"/>
                  <a:pt x="6892912" y="2188134"/>
                  <a:pt x="6893299" y="2363278"/>
                </a:cubicBezTo>
                <a:cubicBezTo>
                  <a:pt x="6658060" y="2423019"/>
                  <a:pt x="5890184" y="2394865"/>
                  <a:pt x="5744416" y="2363278"/>
                </a:cubicBezTo>
                <a:cubicBezTo>
                  <a:pt x="5625990" y="2530349"/>
                  <a:pt x="5517032" y="2641292"/>
                  <a:pt x="5471970" y="2676058"/>
                </a:cubicBezTo>
                <a:cubicBezTo>
                  <a:pt x="4863185" y="2501228"/>
                  <a:pt x="4505593" y="2490697"/>
                  <a:pt x="4021091" y="2363278"/>
                </a:cubicBezTo>
                <a:cubicBezTo>
                  <a:pt x="2505063" y="2281238"/>
                  <a:pt x="1453673" y="2454123"/>
                  <a:pt x="0" y="2363278"/>
                </a:cubicBezTo>
                <a:cubicBezTo>
                  <a:pt x="20253" y="2210700"/>
                  <a:pt x="11426" y="2016994"/>
                  <a:pt x="0" y="1969398"/>
                </a:cubicBezTo>
                <a:cubicBezTo>
                  <a:pt x="-17722" y="1751276"/>
                  <a:pt x="989" y="1593061"/>
                  <a:pt x="0" y="1378579"/>
                </a:cubicBezTo>
                <a:lnTo>
                  <a:pt x="0" y="1378579"/>
                </a:lnTo>
                <a:cubicBezTo>
                  <a:pt x="-94084" y="705695"/>
                  <a:pt x="23143" y="627877"/>
                  <a:pt x="0" y="0"/>
                </a:cubicBezTo>
                <a:close/>
              </a:path>
              <a:path w="6893299" h="2363278" stroke="0" extrusionOk="0">
                <a:moveTo>
                  <a:pt x="0" y="0"/>
                </a:moveTo>
                <a:cubicBezTo>
                  <a:pt x="1962806" y="-5744"/>
                  <a:pt x="2511311" y="-97478"/>
                  <a:pt x="4021091" y="0"/>
                </a:cubicBezTo>
                <a:lnTo>
                  <a:pt x="4021091" y="0"/>
                </a:lnTo>
                <a:cubicBezTo>
                  <a:pt x="4577300" y="-50828"/>
                  <a:pt x="5150521" y="-2469"/>
                  <a:pt x="5744416" y="0"/>
                </a:cubicBezTo>
                <a:cubicBezTo>
                  <a:pt x="6124131" y="99650"/>
                  <a:pt x="6481621" y="93867"/>
                  <a:pt x="6893299" y="0"/>
                </a:cubicBezTo>
                <a:cubicBezTo>
                  <a:pt x="6910173" y="172161"/>
                  <a:pt x="6972090" y="1004298"/>
                  <a:pt x="6893299" y="1378579"/>
                </a:cubicBezTo>
                <a:lnTo>
                  <a:pt x="6893299" y="1378579"/>
                </a:lnTo>
                <a:cubicBezTo>
                  <a:pt x="6860423" y="1499176"/>
                  <a:pt x="6905839" y="1697260"/>
                  <a:pt x="6893299" y="1969398"/>
                </a:cubicBezTo>
                <a:cubicBezTo>
                  <a:pt x="6870637" y="2124893"/>
                  <a:pt x="6901528" y="2218426"/>
                  <a:pt x="6893299" y="2363278"/>
                </a:cubicBezTo>
                <a:cubicBezTo>
                  <a:pt x="6528250" y="2310535"/>
                  <a:pt x="6280754" y="2356368"/>
                  <a:pt x="5744416" y="2363278"/>
                </a:cubicBezTo>
                <a:cubicBezTo>
                  <a:pt x="5643472" y="2436201"/>
                  <a:pt x="5485412" y="2616873"/>
                  <a:pt x="5471970" y="2676058"/>
                </a:cubicBezTo>
                <a:cubicBezTo>
                  <a:pt x="5163899" y="2478444"/>
                  <a:pt x="4264854" y="2419613"/>
                  <a:pt x="4021091" y="2363278"/>
                </a:cubicBezTo>
                <a:cubicBezTo>
                  <a:pt x="2327232" y="2225975"/>
                  <a:pt x="688746" y="2200298"/>
                  <a:pt x="0" y="2363278"/>
                </a:cubicBezTo>
                <a:cubicBezTo>
                  <a:pt x="21165" y="2235306"/>
                  <a:pt x="-34840" y="2127273"/>
                  <a:pt x="0" y="1969398"/>
                </a:cubicBezTo>
                <a:cubicBezTo>
                  <a:pt x="51820" y="1841149"/>
                  <a:pt x="24374" y="1615415"/>
                  <a:pt x="0" y="1378579"/>
                </a:cubicBezTo>
                <a:lnTo>
                  <a:pt x="0" y="1378579"/>
                </a:lnTo>
                <a:cubicBezTo>
                  <a:pt x="-84264" y="977691"/>
                  <a:pt x="107848" y="504029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381"/>
                      <a:gd name="adj2" fmla="val 632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/>
              <a:t>Rencontre de partage et échanges entre TOUS les groupes</a:t>
            </a:r>
          </a:p>
        </p:txBody>
      </p:sp>
    </p:spTree>
    <p:extLst>
      <p:ext uri="{BB962C8B-B14F-4D97-AF65-F5344CB8AC3E}">
        <p14:creationId xmlns:p14="http://schemas.microsoft.com/office/powerpoint/2010/main" val="68406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FA4AFB8B-4DC4-44CF-9580-9E1CE40C15DD}"/>
              </a:ext>
            </a:extLst>
          </p:cNvPr>
          <p:cNvSpPr txBox="1"/>
          <p:nvPr/>
        </p:nvSpPr>
        <p:spPr>
          <a:xfrm>
            <a:off x="7405463" y="1397235"/>
            <a:ext cx="7135663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28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Durée: 3h</a:t>
            </a:r>
            <a:endParaRPr lang="fr-CA" sz="280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phique 15" descr="Brainstorming de groupe avec un remplissage uni">
            <a:extLst>
              <a:ext uri="{FF2B5EF4-FFF2-40B4-BE49-F238E27FC236}">
                <a16:creationId xmlns:a16="http://schemas.microsoft.com/office/drawing/2014/main" id="{803165F8-DCDC-46CA-AB03-67A6E17B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5463" y="475957"/>
            <a:ext cx="1566740" cy="1566740"/>
          </a:xfrm>
          <a:prstGeom prst="rect">
            <a:avLst/>
          </a:prstGeom>
        </p:spPr>
      </p:pic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D307B458-7BBF-4304-95E2-BFA407A71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42991"/>
              </p:ext>
            </p:extLst>
          </p:nvPr>
        </p:nvGraphicFramePr>
        <p:xfrm>
          <a:off x="2578343" y="3284001"/>
          <a:ext cx="7286550" cy="190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070">
                  <a:extLst>
                    <a:ext uri="{9D8B030D-6E8A-4147-A177-3AD203B41FA5}">
                      <a16:colId xmlns:a16="http://schemas.microsoft.com/office/drawing/2014/main" val="196580447"/>
                    </a:ext>
                  </a:extLst>
                </a:gridCol>
                <a:gridCol w="3534480">
                  <a:extLst>
                    <a:ext uri="{9D8B030D-6E8A-4147-A177-3AD203B41FA5}">
                      <a16:colId xmlns:a16="http://schemas.microsoft.com/office/drawing/2014/main" val="4063130999"/>
                    </a:ext>
                  </a:extLst>
                </a:gridCol>
              </a:tblGrid>
              <a:tr h="601526">
                <a:tc>
                  <a:txBody>
                    <a:bodyPr/>
                    <a:lstStyle/>
                    <a:p>
                      <a:pPr algn="ctr"/>
                      <a:r>
                        <a:rPr lang="fr-CA" sz="4000">
                          <a:latin typeface="Calibri"/>
                          <a:cs typeface="Calibri"/>
                        </a:rPr>
                        <a:t>QUI?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>
                          <a:latin typeface="Calibri"/>
                          <a:cs typeface="Calibri"/>
                        </a:rPr>
                        <a:t>QUAND?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4253309"/>
                  </a:ext>
                </a:extLst>
              </a:tr>
              <a:tr h="1202324">
                <a:tc>
                  <a:txBody>
                    <a:bodyPr/>
                    <a:lstStyle/>
                    <a:p>
                      <a:r>
                        <a:rPr lang="fr-CA" sz="2800" b="0">
                          <a:effectLst/>
                          <a:latin typeface="Calibri"/>
                          <a:cs typeface="Calibri"/>
                        </a:rPr>
                        <a:t>Tout le monde</a:t>
                      </a:r>
                      <a:endParaRPr lang="fr-CA" sz="2800" b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2800" b="0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Insérer la date</a:t>
                      </a:r>
                      <a:endParaRPr lang="fr-CA" sz="2800" b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770491"/>
                  </a:ext>
                </a:extLst>
              </a:tr>
            </a:tbl>
          </a:graphicData>
        </a:graphic>
      </p:graphicFrame>
      <p:sp>
        <p:nvSpPr>
          <p:cNvPr id="6" name="Bulle narrative : rectangle 5">
            <a:extLst>
              <a:ext uri="{FF2B5EF4-FFF2-40B4-BE49-F238E27FC236}">
                <a16:creationId xmlns:a16="http://schemas.microsoft.com/office/drawing/2014/main" id="{96B86809-F1FD-41B5-B2B6-53323444115D}"/>
              </a:ext>
            </a:extLst>
          </p:cNvPr>
          <p:cNvSpPr/>
          <p:nvPr/>
        </p:nvSpPr>
        <p:spPr>
          <a:xfrm rot="21424822">
            <a:off x="244944" y="403235"/>
            <a:ext cx="6893299" cy="2363278"/>
          </a:xfrm>
          <a:custGeom>
            <a:avLst/>
            <a:gdLst>
              <a:gd name="connsiteX0" fmla="*/ 0 w 6893299"/>
              <a:gd name="connsiteY0" fmla="*/ 0 h 2363278"/>
              <a:gd name="connsiteX1" fmla="*/ 4021091 w 6893299"/>
              <a:gd name="connsiteY1" fmla="*/ 0 h 2363278"/>
              <a:gd name="connsiteX2" fmla="*/ 4021091 w 6893299"/>
              <a:gd name="connsiteY2" fmla="*/ 0 h 2363278"/>
              <a:gd name="connsiteX3" fmla="*/ 5744416 w 6893299"/>
              <a:gd name="connsiteY3" fmla="*/ 0 h 2363278"/>
              <a:gd name="connsiteX4" fmla="*/ 6893299 w 6893299"/>
              <a:gd name="connsiteY4" fmla="*/ 0 h 2363278"/>
              <a:gd name="connsiteX5" fmla="*/ 6893299 w 6893299"/>
              <a:gd name="connsiteY5" fmla="*/ 1378579 h 2363278"/>
              <a:gd name="connsiteX6" fmla="*/ 6893299 w 6893299"/>
              <a:gd name="connsiteY6" fmla="*/ 1378579 h 2363278"/>
              <a:gd name="connsiteX7" fmla="*/ 6893299 w 6893299"/>
              <a:gd name="connsiteY7" fmla="*/ 1969398 h 2363278"/>
              <a:gd name="connsiteX8" fmla="*/ 6893299 w 6893299"/>
              <a:gd name="connsiteY8" fmla="*/ 2363278 h 2363278"/>
              <a:gd name="connsiteX9" fmla="*/ 5744416 w 6893299"/>
              <a:gd name="connsiteY9" fmla="*/ 2363278 h 2363278"/>
              <a:gd name="connsiteX10" fmla="*/ 5471970 w 6893299"/>
              <a:gd name="connsiteY10" fmla="*/ 2676058 h 2363278"/>
              <a:gd name="connsiteX11" fmla="*/ 4021091 w 6893299"/>
              <a:gd name="connsiteY11" fmla="*/ 2363278 h 2363278"/>
              <a:gd name="connsiteX12" fmla="*/ 0 w 6893299"/>
              <a:gd name="connsiteY12" fmla="*/ 2363278 h 2363278"/>
              <a:gd name="connsiteX13" fmla="*/ 0 w 6893299"/>
              <a:gd name="connsiteY13" fmla="*/ 1969398 h 2363278"/>
              <a:gd name="connsiteX14" fmla="*/ 0 w 6893299"/>
              <a:gd name="connsiteY14" fmla="*/ 1378579 h 2363278"/>
              <a:gd name="connsiteX15" fmla="*/ 0 w 6893299"/>
              <a:gd name="connsiteY15" fmla="*/ 1378579 h 2363278"/>
              <a:gd name="connsiteX16" fmla="*/ 0 w 6893299"/>
              <a:gd name="connsiteY16" fmla="*/ 0 h 23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93299" h="2363278" fill="none" extrusionOk="0">
                <a:moveTo>
                  <a:pt x="0" y="0"/>
                </a:moveTo>
                <a:cubicBezTo>
                  <a:pt x="1844699" y="-124927"/>
                  <a:pt x="3076531" y="34880"/>
                  <a:pt x="4021091" y="0"/>
                </a:cubicBezTo>
                <a:lnTo>
                  <a:pt x="4021091" y="0"/>
                </a:lnTo>
                <a:cubicBezTo>
                  <a:pt x="4866867" y="-70544"/>
                  <a:pt x="5238796" y="-35104"/>
                  <a:pt x="5744416" y="0"/>
                </a:cubicBezTo>
                <a:cubicBezTo>
                  <a:pt x="5870817" y="77493"/>
                  <a:pt x="6644647" y="90358"/>
                  <a:pt x="6893299" y="0"/>
                </a:cubicBezTo>
                <a:cubicBezTo>
                  <a:pt x="6916720" y="141843"/>
                  <a:pt x="6942221" y="1069433"/>
                  <a:pt x="6893299" y="1378579"/>
                </a:cubicBezTo>
                <a:lnTo>
                  <a:pt x="6893299" y="1378579"/>
                </a:lnTo>
                <a:cubicBezTo>
                  <a:pt x="6916531" y="1636472"/>
                  <a:pt x="6933890" y="1733028"/>
                  <a:pt x="6893299" y="1969398"/>
                </a:cubicBezTo>
                <a:cubicBezTo>
                  <a:pt x="6914669" y="2049444"/>
                  <a:pt x="6892912" y="2188134"/>
                  <a:pt x="6893299" y="2363278"/>
                </a:cubicBezTo>
                <a:cubicBezTo>
                  <a:pt x="6658060" y="2423019"/>
                  <a:pt x="5890184" y="2394865"/>
                  <a:pt x="5744416" y="2363278"/>
                </a:cubicBezTo>
                <a:cubicBezTo>
                  <a:pt x="5625990" y="2530349"/>
                  <a:pt x="5517032" y="2641292"/>
                  <a:pt x="5471970" y="2676058"/>
                </a:cubicBezTo>
                <a:cubicBezTo>
                  <a:pt x="4863185" y="2501228"/>
                  <a:pt x="4505593" y="2490697"/>
                  <a:pt x="4021091" y="2363278"/>
                </a:cubicBezTo>
                <a:cubicBezTo>
                  <a:pt x="2505063" y="2281238"/>
                  <a:pt x="1453673" y="2454123"/>
                  <a:pt x="0" y="2363278"/>
                </a:cubicBezTo>
                <a:cubicBezTo>
                  <a:pt x="20253" y="2210700"/>
                  <a:pt x="11426" y="2016994"/>
                  <a:pt x="0" y="1969398"/>
                </a:cubicBezTo>
                <a:cubicBezTo>
                  <a:pt x="-17722" y="1751276"/>
                  <a:pt x="989" y="1593061"/>
                  <a:pt x="0" y="1378579"/>
                </a:cubicBezTo>
                <a:lnTo>
                  <a:pt x="0" y="1378579"/>
                </a:lnTo>
                <a:cubicBezTo>
                  <a:pt x="-94084" y="705695"/>
                  <a:pt x="23143" y="627877"/>
                  <a:pt x="0" y="0"/>
                </a:cubicBezTo>
                <a:close/>
              </a:path>
              <a:path w="6893299" h="2363278" stroke="0" extrusionOk="0">
                <a:moveTo>
                  <a:pt x="0" y="0"/>
                </a:moveTo>
                <a:cubicBezTo>
                  <a:pt x="1962806" y="-5744"/>
                  <a:pt x="2511311" y="-97478"/>
                  <a:pt x="4021091" y="0"/>
                </a:cubicBezTo>
                <a:lnTo>
                  <a:pt x="4021091" y="0"/>
                </a:lnTo>
                <a:cubicBezTo>
                  <a:pt x="4577300" y="-50828"/>
                  <a:pt x="5150521" y="-2469"/>
                  <a:pt x="5744416" y="0"/>
                </a:cubicBezTo>
                <a:cubicBezTo>
                  <a:pt x="6124131" y="99650"/>
                  <a:pt x="6481621" y="93867"/>
                  <a:pt x="6893299" y="0"/>
                </a:cubicBezTo>
                <a:cubicBezTo>
                  <a:pt x="6910173" y="172161"/>
                  <a:pt x="6972090" y="1004298"/>
                  <a:pt x="6893299" y="1378579"/>
                </a:cubicBezTo>
                <a:lnTo>
                  <a:pt x="6893299" y="1378579"/>
                </a:lnTo>
                <a:cubicBezTo>
                  <a:pt x="6860423" y="1499176"/>
                  <a:pt x="6905839" y="1697260"/>
                  <a:pt x="6893299" y="1969398"/>
                </a:cubicBezTo>
                <a:cubicBezTo>
                  <a:pt x="6870637" y="2124893"/>
                  <a:pt x="6901528" y="2218426"/>
                  <a:pt x="6893299" y="2363278"/>
                </a:cubicBezTo>
                <a:cubicBezTo>
                  <a:pt x="6528250" y="2310535"/>
                  <a:pt x="6280754" y="2356368"/>
                  <a:pt x="5744416" y="2363278"/>
                </a:cubicBezTo>
                <a:cubicBezTo>
                  <a:pt x="5643472" y="2436201"/>
                  <a:pt x="5485412" y="2616873"/>
                  <a:pt x="5471970" y="2676058"/>
                </a:cubicBezTo>
                <a:cubicBezTo>
                  <a:pt x="5163899" y="2478444"/>
                  <a:pt x="4264854" y="2419613"/>
                  <a:pt x="4021091" y="2363278"/>
                </a:cubicBezTo>
                <a:cubicBezTo>
                  <a:pt x="2327232" y="2225975"/>
                  <a:pt x="688746" y="2200298"/>
                  <a:pt x="0" y="2363278"/>
                </a:cubicBezTo>
                <a:cubicBezTo>
                  <a:pt x="21165" y="2235306"/>
                  <a:pt x="-34840" y="2127273"/>
                  <a:pt x="0" y="1969398"/>
                </a:cubicBezTo>
                <a:cubicBezTo>
                  <a:pt x="51820" y="1841149"/>
                  <a:pt x="24374" y="1615415"/>
                  <a:pt x="0" y="1378579"/>
                </a:cubicBezTo>
                <a:lnTo>
                  <a:pt x="0" y="1378579"/>
                </a:lnTo>
                <a:cubicBezTo>
                  <a:pt x="-84264" y="977691"/>
                  <a:pt x="107848" y="504029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381"/>
                      <a:gd name="adj2" fmla="val 632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>
                <a:latin typeface="Calibri" panose="020F0502020204030204" pitchFamily="34" charset="0"/>
                <a:cs typeface="Calibri" panose="020F0502020204030204" pitchFamily="34" charset="0"/>
              </a:rPr>
              <a:t>Rencontre de partage et échanges entre TOUS les groupes</a:t>
            </a:r>
          </a:p>
        </p:txBody>
      </p:sp>
    </p:spTree>
    <p:extLst>
      <p:ext uri="{BB962C8B-B14F-4D97-AF65-F5344CB8AC3E}">
        <p14:creationId xmlns:p14="http://schemas.microsoft.com/office/powerpoint/2010/main" val="95449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2171E0C3-1B45-4A86-889B-A346161799D2}"/>
              </a:ext>
            </a:extLst>
          </p:cNvPr>
          <p:cNvGrpSpPr/>
          <p:nvPr/>
        </p:nvGrpSpPr>
        <p:grpSpPr>
          <a:xfrm>
            <a:off x="371639" y="2614300"/>
            <a:ext cx="4073752" cy="3038166"/>
            <a:chOff x="956121" y="3886532"/>
            <a:chExt cx="2706736" cy="220896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C0CF01F-7336-4FB8-B24B-D2BE64F1E92E}"/>
                </a:ext>
              </a:extLst>
            </p:cNvPr>
            <p:cNvSpPr/>
            <p:nvPr/>
          </p:nvSpPr>
          <p:spPr>
            <a:xfrm>
              <a:off x="956121" y="3886532"/>
              <a:ext cx="2706736" cy="2208960"/>
            </a:xfrm>
            <a:custGeom>
              <a:avLst/>
              <a:gdLst>
                <a:gd name="connsiteX0" fmla="*/ 0 w 2706736"/>
                <a:gd name="connsiteY0" fmla="*/ 1104480 h 2208960"/>
                <a:gd name="connsiteX1" fmla="*/ 1353368 w 2706736"/>
                <a:gd name="connsiteY1" fmla="*/ 0 h 2208960"/>
                <a:gd name="connsiteX2" fmla="*/ 2706736 w 2706736"/>
                <a:gd name="connsiteY2" fmla="*/ 1104480 h 2208960"/>
                <a:gd name="connsiteX3" fmla="*/ 1353368 w 2706736"/>
                <a:gd name="connsiteY3" fmla="*/ 2208960 h 2208960"/>
                <a:gd name="connsiteX4" fmla="*/ 0 w 2706736"/>
                <a:gd name="connsiteY4" fmla="*/ 1104480 h 220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736" h="2208960" fill="none" extrusionOk="0">
                  <a:moveTo>
                    <a:pt x="0" y="1104480"/>
                  </a:moveTo>
                  <a:cubicBezTo>
                    <a:pt x="31821" y="497590"/>
                    <a:pt x="582297" y="-174431"/>
                    <a:pt x="1353368" y="0"/>
                  </a:cubicBezTo>
                  <a:cubicBezTo>
                    <a:pt x="2134489" y="77036"/>
                    <a:pt x="2659824" y="503235"/>
                    <a:pt x="2706736" y="1104480"/>
                  </a:cubicBezTo>
                  <a:cubicBezTo>
                    <a:pt x="2773026" y="1589398"/>
                    <a:pt x="2001645" y="2170169"/>
                    <a:pt x="1353368" y="2208960"/>
                  </a:cubicBezTo>
                  <a:cubicBezTo>
                    <a:pt x="501521" y="2251900"/>
                    <a:pt x="-11203" y="1626799"/>
                    <a:pt x="0" y="1104480"/>
                  </a:cubicBezTo>
                  <a:close/>
                </a:path>
                <a:path w="2706736" h="2208960" stroke="0" extrusionOk="0">
                  <a:moveTo>
                    <a:pt x="0" y="1104480"/>
                  </a:moveTo>
                  <a:cubicBezTo>
                    <a:pt x="43077" y="477197"/>
                    <a:pt x="632989" y="153541"/>
                    <a:pt x="1353368" y="0"/>
                  </a:cubicBezTo>
                  <a:cubicBezTo>
                    <a:pt x="2103926" y="17760"/>
                    <a:pt x="2767017" y="369730"/>
                    <a:pt x="2706736" y="1104480"/>
                  </a:cubicBezTo>
                  <a:cubicBezTo>
                    <a:pt x="2814726" y="1659537"/>
                    <a:pt x="1933774" y="2126193"/>
                    <a:pt x="1353368" y="2208960"/>
                  </a:cubicBezTo>
                  <a:cubicBezTo>
                    <a:pt x="640902" y="2101087"/>
                    <a:pt x="4120" y="1753024"/>
                    <a:pt x="0" y="1104480"/>
                  </a:cubicBezTo>
                  <a:close/>
                </a:path>
              </a:pathLst>
            </a:custGeom>
            <a:ln w="38100">
              <a:solidFill>
                <a:schemeClr val="tx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19614498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CA" sz="400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Objectifs et déroulement</a:t>
              </a:r>
            </a:p>
            <a:p>
              <a:pPr algn="ctr"/>
              <a:endParaRPr lang="fr-CA" sz="40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Graphique 8" descr="Mille avec un remplissage uni">
              <a:extLst>
                <a:ext uri="{FF2B5EF4-FFF2-40B4-BE49-F238E27FC236}">
                  <a16:creationId xmlns:a16="http://schemas.microsoft.com/office/drawing/2014/main" id="{65B5193C-7EF1-497B-89B0-CD0E597B7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52288" y="5181092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Bulle narrative : rectangle 9">
            <a:extLst>
              <a:ext uri="{FF2B5EF4-FFF2-40B4-BE49-F238E27FC236}">
                <a16:creationId xmlns:a16="http://schemas.microsoft.com/office/drawing/2014/main" id="{0C67F770-4BF1-46C1-938A-E66292C4FFD6}"/>
              </a:ext>
            </a:extLst>
          </p:cNvPr>
          <p:cNvSpPr/>
          <p:nvPr/>
        </p:nvSpPr>
        <p:spPr>
          <a:xfrm rot="21424822">
            <a:off x="159378" y="207540"/>
            <a:ext cx="4553389" cy="2363278"/>
          </a:xfrm>
          <a:custGeom>
            <a:avLst/>
            <a:gdLst>
              <a:gd name="connsiteX0" fmla="*/ 0 w 4553389"/>
              <a:gd name="connsiteY0" fmla="*/ 0 h 2363278"/>
              <a:gd name="connsiteX1" fmla="*/ 2656144 w 4553389"/>
              <a:gd name="connsiteY1" fmla="*/ 0 h 2363278"/>
              <a:gd name="connsiteX2" fmla="*/ 2656144 w 4553389"/>
              <a:gd name="connsiteY2" fmla="*/ 0 h 2363278"/>
              <a:gd name="connsiteX3" fmla="*/ 3794491 w 4553389"/>
              <a:gd name="connsiteY3" fmla="*/ 0 h 2363278"/>
              <a:gd name="connsiteX4" fmla="*/ 4553389 w 4553389"/>
              <a:gd name="connsiteY4" fmla="*/ 0 h 2363278"/>
              <a:gd name="connsiteX5" fmla="*/ 4553389 w 4553389"/>
              <a:gd name="connsiteY5" fmla="*/ 1378579 h 2363278"/>
              <a:gd name="connsiteX6" fmla="*/ 4553389 w 4553389"/>
              <a:gd name="connsiteY6" fmla="*/ 1378579 h 2363278"/>
              <a:gd name="connsiteX7" fmla="*/ 4553389 w 4553389"/>
              <a:gd name="connsiteY7" fmla="*/ 1969398 h 2363278"/>
              <a:gd name="connsiteX8" fmla="*/ 4553389 w 4553389"/>
              <a:gd name="connsiteY8" fmla="*/ 2363278 h 2363278"/>
              <a:gd name="connsiteX9" fmla="*/ 3794491 w 4553389"/>
              <a:gd name="connsiteY9" fmla="*/ 2363278 h 2363278"/>
              <a:gd name="connsiteX10" fmla="*/ 3614526 w 4553389"/>
              <a:gd name="connsiteY10" fmla="*/ 2676058 h 2363278"/>
              <a:gd name="connsiteX11" fmla="*/ 2656144 w 4553389"/>
              <a:gd name="connsiteY11" fmla="*/ 2363278 h 2363278"/>
              <a:gd name="connsiteX12" fmla="*/ 0 w 4553389"/>
              <a:gd name="connsiteY12" fmla="*/ 2363278 h 2363278"/>
              <a:gd name="connsiteX13" fmla="*/ 0 w 4553389"/>
              <a:gd name="connsiteY13" fmla="*/ 1969398 h 2363278"/>
              <a:gd name="connsiteX14" fmla="*/ 0 w 4553389"/>
              <a:gd name="connsiteY14" fmla="*/ 1378579 h 2363278"/>
              <a:gd name="connsiteX15" fmla="*/ 0 w 4553389"/>
              <a:gd name="connsiteY15" fmla="*/ 1378579 h 2363278"/>
              <a:gd name="connsiteX16" fmla="*/ 0 w 4553389"/>
              <a:gd name="connsiteY16" fmla="*/ 0 h 23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53389" h="2363278" fill="none" extrusionOk="0">
                <a:moveTo>
                  <a:pt x="0" y="0"/>
                </a:moveTo>
                <a:cubicBezTo>
                  <a:pt x="399861" y="-124927"/>
                  <a:pt x="2150646" y="34880"/>
                  <a:pt x="2656144" y="0"/>
                </a:cubicBezTo>
                <a:lnTo>
                  <a:pt x="2656144" y="0"/>
                </a:lnTo>
                <a:cubicBezTo>
                  <a:pt x="3176278" y="71843"/>
                  <a:pt x="3243753" y="-59172"/>
                  <a:pt x="3794491" y="0"/>
                </a:cubicBezTo>
                <a:cubicBezTo>
                  <a:pt x="3877430" y="-31233"/>
                  <a:pt x="4323970" y="62378"/>
                  <a:pt x="4553389" y="0"/>
                </a:cubicBezTo>
                <a:cubicBezTo>
                  <a:pt x="4576810" y="141843"/>
                  <a:pt x="4602311" y="1069433"/>
                  <a:pt x="4553389" y="1378579"/>
                </a:cubicBezTo>
                <a:lnTo>
                  <a:pt x="4553389" y="1378579"/>
                </a:lnTo>
                <a:cubicBezTo>
                  <a:pt x="4576621" y="1636472"/>
                  <a:pt x="4593980" y="1733028"/>
                  <a:pt x="4553389" y="1969398"/>
                </a:cubicBezTo>
                <a:cubicBezTo>
                  <a:pt x="4574759" y="2049444"/>
                  <a:pt x="4553002" y="2188134"/>
                  <a:pt x="4553389" y="2363278"/>
                </a:cubicBezTo>
                <a:cubicBezTo>
                  <a:pt x="4408851" y="2320323"/>
                  <a:pt x="3994285" y="2408268"/>
                  <a:pt x="3794491" y="2363278"/>
                </a:cubicBezTo>
                <a:cubicBezTo>
                  <a:pt x="3763458" y="2474995"/>
                  <a:pt x="3640705" y="2645778"/>
                  <a:pt x="3614526" y="2676058"/>
                </a:cubicBezTo>
                <a:cubicBezTo>
                  <a:pt x="3243357" y="2542685"/>
                  <a:pt x="2833804" y="2507654"/>
                  <a:pt x="2656144" y="2363278"/>
                </a:cubicBezTo>
                <a:cubicBezTo>
                  <a:pt x="2150047" y="2281238"/>
                  <a:pt x="948034" y="2454123"/>
                  <a:pt x="0" y="2363278"/>
                </a:cubicBezTo>
                <a:cubicBezTo>
                  <a:pt x="20253" y="2210700"/>
                  <a:pt x="11426" y="2016994"/>
                  <a:pt x="0" y="1969398"/>
                </a:cubicBezTo>
                <a:cubicBezTo>
                  <a:pt x="-17722" y="1751276"/>
                  <a:pt x="989" y="1593061"/>
                  <a:pt x="0" y="1378579"/>
                </a:cubicBezTo>
                <a:lnTo>
                  <a:pt x="0" y="1378579"/>
                </a:lnTo>
                <a:cubicBezTo>
                  <a:pt x="-94084" y="705695"/>
                  <a:pt x="23143" y="627877"/>
                  <a:pt x="0" y="0"/>
                </a:cubicBezTo>
                <a:close/>
              </a:path>
              <a:path w="4553389" h="2363278" stroke="0" extrusionOk="0">
                <a:moveTo>
                  <a:pt x="0" y="0"/>
                </a:moveTo>
                <a:cubicBezTo>
                  <a:pt x="356961" y="-5744"/>
                  <a:pt x="2118387" y="-97478"/>
                  <a:pt x="2656144" y="0"/>
                </a:cubicBezTo>
                <a:lnTo>
                  <a:pt x="2656144" y="0"/>
                </a:lnTo>
                <a:cubicBezTo>
                  <a:pt x="3068546" y="102070"/>
                  <a:pt x="3465389" y="-59076"/>
                  <a:pt x="3794491" y="0"/>
                </a:cubicBezTo>
                <a:cubicBezTo>
                  <a:pt x="4049156" y="-55403"/>
                  <a:pt x="4228407" y="-63900"/>
                  <a:pt x="4553389" y="0"/>
                </a:cubicBezTo>
                <a:cubicBezTo>
                  <a:pt x="4570263" y="172161"/>
                  <a:pt x="4632180" y="1004298"/>
                  <a:pt x="4553389" y="1378579"/>
                </a:cubicBezTo>
                <a:lnTo>
                  <a:pt x="4553389" y="1378579"/>
                </a:lnTo>
                <a:cubicBezTo>
                  <a:pt x="4520513" y="1499176"/>
                  <a:pt x="4565929" y="1697260"/>
                  <a:pt x="4553389" y="1969398"/>
                </a:cubicBezTo>
                <a:cubicBezTo>
                  <a:pt x="4530727" y="2124893"/>
                  <a:pt x="4561618" y="2218426"/>
                  <a:pt x="4553389" y="2363278"/>
                </a:cubicBezTo>
                <a:cubicBezTo>
                  <a:pt x="4252493" y="2410856"/>
                  <a:pt x="3973965" y="2379981"/>
                  <a:pt x="3794491" y="2363278"/>
                </a:cubicBezTo>
                <a:cubicBezTo>
                  <a:pt x="3703276" y="2497294"/>
                  <a:pt x="3684725" y="2614075"/>
                  <a:pt x="3614526" y="2676058"/>
                </a:cubicBezTo>
                <a:cubicBezTo>
                  <a:pt x="3332181" y="2661121"/>
                  <a:pt x="3015363" y="2524970"/>
                  <a:pt x="2656144" y="2363278"/>
                </a:cubicBezTo>
                <a:cubicBezTo>
                  <a:pt x="1357682" y="2225975"/>
                  <a:pt x="481066" y="2200298"/>
                  <a:pt x="0" y="2363278"/>
                </a:cubicBezTo>
                <a:cubicBezTo>
                  <a:pt x="21165" y="2235306"/>
                  <a:pt x="-34840" y="2127273"/>
                  <a:pt x="0" y="1969398"/>
                </a:cubicBezTo>
                <a:cubicBezTo>
                  <a:pt x="51820" y="1841149"/>
                  <a:pt x="24374" y="1615415"/>
                  <a:pt x="0" y="1378579"/>
                </a:cubicBezTo>
                <a:lnTo>
                  <a:pt x="0" y="1378579"/>
                </a:lnTo>
                <a:cubicBezTo>
                  <a:pt x="-84264" y="977691"/>
                  <a:pt x="107848" y="504029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381"/>
                      <a:gd name="adj2" fmla="val 632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>
                <a:latin typeface="Calibri" panose="020F0502020204030204" pitchFamily="34" charset="0"/>
                <a:cs typeface="Calibri" panose="020F0502020204030204" pitchFamily="34" charset="0"/>
              </a:rPr>
              <a:t>Rencontre de partage et échanges entre TOUS les groupes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B8D8D4A-2D89-4C14-9DBB-5508D4B19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54312"/>
              </p:ext>
            </p:extLst>
          </p:nvPr>
        </p:nvGraphicFramePr>
        <p:xfrm>
          <a:off x="5301310" y="827460"/>
          <a:ext cx="6057253" cy="50004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057253">
                  <a:extLst>
                    <a:ext uri="{9D8B030D-6E8A-4147-A177-3AD203B41FA5}">
                      <a16:colId xmlns:a16="http://schemas.microsoft.com/office/drawing/2014/main" val="4106188929"/>
                    </a:ext>
                  </a:extLst>
                </a:gridCol>
              </a:tblGrid>
              <a:tr h="10729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Présentation des résultats des positionnements occupés et désirés par groupe d’</a:t>
                      </a:r>
                      <a:r>
                        <a:rPr lang="fr-CA" sz="2000" b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acteur·trice·s</a:t>
                      </a:r>
                      <a:endParaRPr lang="fr-CA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2739713512"/>
                  </a:ext>
                </a:extLst>
              </a:tr>
              <a:tr h="1587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Travail en sous-groupes permettant de réagir aux présentations (exercices)</a:t>
                      </a: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1975784714"/>
                  </a:ext>
                </a:extLst>
              </a:tr>
              <a:tr h="13644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Retour en plénière. Mise en commun et échanges sur les positionnements et les pratiques d’autonomie entre les différents groupes</a:t>
                      </a:r>
                      <a:endParaRPr lang="fr-CA" sz="2000" b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(mise en commun des différences et ressemblances)</a:t>
                      </a:r>
                      <a:endParaRPr lang="fr-CA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3108711793"/>
                  </a:ext>
                </a:extLst>
              </a:tr>
              <a:tr h="9483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Réflexion sur les pratiques à conserver ou les changements à apporter </a:t>
                      </a:r>
                      <a:endParaRPr lang="fr-CA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299629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29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>
            <a:extLst>
              <a:ext uri="{FF2B5EF4-FFF2-40B4-BE49-F238E27FC236}">
                <a16:creationId xmlns:a16="http://schemas.microsoft.com/office/drawing/2014/main" id="{B9000675-8F1C-429B-AB8C-34A3C21EB903}"/>
              </a:ext>
            </a:extLst>
          </p:cNvPr>
          <p:cNvSpPr txBox="1"/>
          <p:nvPr/>
        </p:nvSpPr>
        <p:spPr>
          <a:xfrm>
            <a:off x="3970828" y="33723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1960 et 1970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274001D-8E2A-46F6-9DAA-81F877D790EE}"/>
              </a:ext>
            </a:extLst>
          </p:cNvPr>
          <p:cNvSpPr txBox="1"/>
          <p:nvPr/>
        </p:nvSpPr>
        <p:spPr>
          <a:xfrm>
            <a:off x="5881144" y="33475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1970-1980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B3F965C1-EF34-4605-B370-6E95F32C86D6}"/>
              </a:ext>
            </a:extLst>
          </p:cNvPr>
          <p:cNvSpPr txBox="1"/>
          <p:nvPr/>
        </p:nvSpPr>
        <p:spPr>
          <a:xfrm>
            <a:off x="7537328" y="334757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1990 et 2000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CD90B749-5AA6-4FDA-87C3-47A36DE8AAE6}"/>
              </a:ext>
            </a:extLst>
          </p:cNvPr>
          <p:cNvSpPr txBox="1"/>
          <p:nvPr/>
        </p:nvSpPr>
        <p:spPr>
          <a:xfrm>
            <a:off x="9825862" y="3347576"/>
            <a:ext cx="101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2004…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7" name="Notched Right Arrow 7">
            <a:extLst>
              <a:ext uri="{FF2B5EF4-FFF2-40B4-BE49-F238E27FC236}">
                <a16:creationId xmlns:a16="http://schemas.microsoft.com/office/drawing/2014/main" id="{22B60708-67D1-47D7-AB58-66F287867017}"/>
              </a:ext>
            </a:extLst>
          </p:cNvPr>
          <p:cNvSpPr/>
          <p:nvPr/>
        </p:nvSpPr>
        <p:spPr>
          <a:xfrm>
            <a:off x="638646" y="2337937"/>
            <a:ext cx="11198740" cy="3292204"/>
          </a:xfrm>
          <a:prstGeom prst="notched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C106A1-BBAF-4B56-8DF5-024B1CB58EF6}"/>
              </a:ext>
            </a:extLst>
          </p:cNvPr>
          <p:cNvSpPr txBox="1"/>
          <p:nvPr/>
        </p:nvSpPr>
        <p:spPr>
          <a:xfrm>
            <a:off x="3652363" y="3089066"/>
            <a:ext cx="6093372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>
                <a:solidFill>
                  <a:schemeClr val="bg1"/>
                </a:solidFill>
              </a:rPr>
              <a:t>Les étapes de la démarche </a:t>
            </a:r>
          </a:p>
        </p:txBody>
      </p:sp>
      <p:sp>
        <p:nvSpPr>
          <p:cNvPr id="23" name="Bulle narrative : rectangle 22">
            <a:extLst>
              <a:ext uri="{FF2B5EF4-FFF2-40B4-BE49-F238E27FC236}">
                <a16:creationId xmlns:a16="http://schemas.microsoft.com/office/drawing/2014/main" id="{3DB904C8-3DD6-4257-B29B-4290759E6A6E}"/>
              </a:ext>
            </a:extLst>
          </p:cNvPr>
          <p:cNvSpPr/>
          <p:nvPr/>
        </p:nvSpPr>
        <p:spPr>
          <a:xfrm rot="21424822">
            <a:off x="884400" y="210556"/>
            <a:ext cx="5617950" cy="2363278"/>
          </a:xfrm>
          <a:custGeom>
            <a:avLst/>
            <a:gdLst>
              <a:gd name="connsiteX0" fmla="*/ 0 w 5617950"/>
              <a:gd name="connsiteY0" fmla="*/ 0 h 2363278"/>
              <a:gd name="connsiteX1" fmla="*/ 3277138 w 5617950"/>
              <a:gd name="connsiteY1" fmla="*/ 0 h 2363278"/>
              <a:gd name="connsiteX2" fmla="*/ 3277138 w 5617950"/>
              <a:gd name="connsiteY2" fmla="*/ 0 h 2363278"/>
              <a:gd name="connsiteX3" fmla="*/ 4681625 w 5617950"/>
              <a:gd name="connsiteY3" fmla="*/ 0 h 2363278"/>
              <a:gd name="connsiteX4" fmla="*/ 5617950 w 5617950"/>
              <a:gd name="connsiteY4" fmla="*/ 0 h 2363278"/>
              <a:gd name="connsiteX5" fmla="*/ 5617950 w 5617950"/>
              <a:gd name="connsiteY5" fmla="*/ 1378579 h 2363278"/>
              <a:gd name="connsiteX6" fmla="*/ 5617950 w 5617950"/>
              <a:gd name="connsiteY6" fmla="*/ 1378579 h 2363278"/>
              <a:gd name="connsiteX7" fmla="*/ 5617950 w 5617950"/>
              <a:gd name="connsiteY7" fmla="*/ 1969398 h 2363278"/>
              <a:gd name="connsiteX8" fmla="*/ 5617950 w 5617950"/>
              <a:gd name="connsiteY8" fmla="*/ 2363278 h 2363278"/>
              <a:gd name="connsiteX9" fmla="*/ 4681625 w 5617950"/>
              <a:gd name="connsiteY9" fmla="*/ 2363278 h 2363278"/>
              <a:gd name="connsiteX10" fmla="*/ 4438461 w 5617950"/>
              <a:gd name="connsiteY10" fmla="*/ 2820265 h 2363278"/>
              <a:gd name="connsiteX11" fmla="*/ 3277138 w 5617950"/>
              <a:gd name="connsiteY11" fmla="*/ 2363278 h 2363278"/>
              <a:gd name="connsiteX12" fmla="*/ 0 w 5617950"/>
              <a:gd name="connsiteY12" fmla="*/ 2363278 h 2363278"/>
              <a:gd name="connsiteX13" fmla="*/ 0 w 5617950"/>
              <a:gd name="connsiteY13" fmla="*/ 1969398 h 2363278"/>
              <a:gd name="connsiteX14" fmla="*/ 0 w 5617950"/>
              <a:gd name="connsiteY14" fmla="*/ 1378579 h 2363278"/>
              <a:gd name="connsiteX15" fmla="*/ 0 w 5617950"/>
              <a:gd name="connsiteY15" fmla="*/ 1378579 h 2363278"/>
              <a:gd name="connsiteX16" fmla="*/ 0 w 5617950"/>
              <a:gd name="connsiteY16" fmla="*/ 0 h 23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17950" h="2363278" fill="none" extrusionOk="0">
                <a:moveTo>
                  <a:pt x="0" y="0"/>
                </a:moveTo>
                <a:cubicBezTo>
                  <a:pt x="808523" y="-124927"/>
                  <a:pt x="2103751" y="34880"/>
                  <a:pt x="3277138" y="0"/>
                </a:cubicBezTo>
                <a:lnTo>
                  <a:pt x="3277138" y="0"/>
                </a:lnTo>
                <a:cubicBezTo>
                  <a:pt x="3655739" y="-9137"/>
                  <a:pt x="4492944" y="-86815"/>
                  <a:pt x="4681625" y="0"/>
                </a:cubicBezTo>
                <a:cubicBezTo>
                  <a:pt x="5032875" y="2585"/>
                  <a:pt x="5303347" y="-2982"/>
                  <a:pt x="5617950" y="0"/>
                </a:cubicBezTo>
                <a:cubicBezTo>
                  <a:pt x="5641371" y="141843"/>
                  <a:pt x="5666872" y="1069433"/>
                  <a:pt x="5617950" y="1378579"/>
                </a:cubicBezTo>
                <a:lnTo>
                  <a:pt x="5617950" y="1378579"/>
                </a:lnTo>
                <a:cubicBezTo>
                  <a:pt x="5641182" y="1636472"/>
                  <a:pt x="5658541" y="1733028"/>
                  <a:pt x="5617950" y="1969398"/>
                </a:cubicBezTo>
                <a:cubicBezTo>
                  <a:pt x="5639320" y="2049444"/>
                  <a:pt x="5617563" y="2188134"/>
                  <a:pt x="5617950" y="2363278"/>
                </a:cubicBezTo>
                <a:cubicBezTo>
                  <a:pt x="5245293" y="2433968"/>
                  <a:pt x="4920175" y="2281221"/>
                  <a:pt x="4681625" y="2363278"/>
                </a:cubicBezTo>
                <a:cubicBezTo>
                  <a:pt x="4570385" y="2473991"/>
                  <a:pt x="4474638" y="2701903"/>
                  <a:pt x="4438461" y="2820265"/>
                </a:cubicBezTo>
                <a:cubicBezTo>
                  <a:pt x="4178592" y="2825708"/>
                  <a:pt x="3441010" y="2344147"/>
                  <a:pt x="3277138" y="2363278"/>
                </a:cubicBezTo>
                <a:cubicBezTo>
                  <a:pt x="2034422" y="2281238"/>
                  <a:pt x="1503597" y="2454123"/>
                  <a:pt x="0" y="2363278"/>
                </a:cubicBezTo>
                <a:cubicBezTo>
                  <a:pt x="20253" y="2210700"/>
                  <a:pt x="11426" y="2016994"/>
                  <a:pt x="0" y="1969398"/>
                </a:cubicBezTo>
                <a:cubicBezTo>
                  <a:pt x="-17722" y="1751276"/>
                  <a:pt x="989" y="1593061"/>
                  <a:pt x="0" y="1378579"/>
                </a:cubicBezTo>
                <a:lnTo>
                  <a:pt x="0" y="1378579"/>
                </a:lnTo>
                <a:cubicBezTo>
                  <a:pt x="-94084" y="705695"/>
                  <a:pt x="23143" y="627877"/>
                  <a:pt x="0" y="0"/>
                </a:cubicBezTo>
                <a:close/>
              </a:path>
              <a:path w="5617950" h="2363278" stroke="0" extrusionOk="0">
                <a:moveTo>
                  <a:pt x="0" y="0"/>
                </a:moveTo>
                <a:cubicBezTo>
                  <a:pt x="455438" y="-5744"/>
                  <a:pt x="2577728" y="-97478"/>
                  <a:pt x="3277138" y="0"/>
                </a:cubicBezTo>
                <a:lnTo>
                  <a:pt x="3277138" y="0"/>
                </a:lnTo>
                <a:cubicBezTo>
                  <a:pt x="3741299" y="60192"/>
                  <a:pt x="4094700" y="-46370"/>
                  <a:pt x="4681625" y="0"/>
                </a:cubicBezTo>
                <a:cubicBezTo>
                  <a:pt x="5035271" y="61147"/>
                  <a:pt x="5202167" y="-43763"/>
                  <a:pt x="5617950" y="0"/>
                </a:cubicBezTo>
                <a:cubicBezTo>
                  <a:pt x="5634824" y="172161"/>
                  <a:pt x="5696741" y="1004298"/>
                  <a:pt x="5617950" y="1378579"/>
                </a:cubicBezTo>
                <a:lnTo>
                  <a:pt x="5617950" y="1378579"/>
                </a:lnTo>
                <a:cubicBezTo>
                  <a:pt x="5585074" y="1499176"/>
                  <a:pt x="5630490" y="1697260"/>
                  <a:pt x="5617950" y="1969398"/>
                </a:cubicBezTo>
                <a:cubicBezTo>
                  <a:pt x="5595288" y="2124893"/>
                  <a:pt x="5626179" y="2218426"/>
                  <a:pt x="5617950" y="2363278"/>
                </a:cubicBezTo>
                <a:cubicBezTo>
                  <a:pt x="5501373" y="2387323"/>
                  <a:pt x="5037010" y="2409266"/>
                  <a:pt x="4681625" y="2363278"/>
                </a:cubicBezTo>
                <a:cubicBezTo>
                  <a:pt x="4639335" y="2415395"/>
                  <a:pt x="4484524" y="2773649"/>
                  <a:pt x="4438461" y="2820265"/>
                </a:cubicBezTo>
                <a:cubicBezTo>
                  <a:pt x="4088250" y="2576519"/>
                  <a:pt x="3617281" y="2486936"/>
                  <a:pt x="3277138" y="2363278"/>
                </a:cubicBezTo>
                <a:cubicBezTo>
                  <a:pt x="1877839" y="2225975"/>
                  <a:pt x="1355699" y="2200298"/>
                  <a:pt x="0" y="2363278"/>
                </a:cubicBezTo>
                <a:cubicBezTo>
                  <a:pt x="21165" y="2235306"/>
                  <a:pt x="-34840" y="2127273"/>
                  <a:pt x="0" y="1969398"/>
                </a:cubicBezTo>
                <a:cubicBezTo>
                  <a:pt x="51820" y="1841149"/>
                  <a:pt x="24374" y="1615415"/>
                  <a:pt x="0" y="1378579"/>
                </a:cubicBezTo>
                <a:lnTo>
                  <a:pt x="0" y="1378579"/>
                </a:lnTo>
                <a:cubicBezTo>
                  <a:pt x="-84264" y="977691"/>
                  <a:pt x="107848" y="504029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005"/>
                      <a:gd name="adj2" fmla="val 6933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400" b="1"/>
              <a:t>Rencontre du conseil d’administration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544189A9-A3FA-0D0A-1519-00AEC1CB3018}"/>
              </a:ext>
            </a:extLst>
          </p:cNvPr>
          <p:cNvSpPr/>
          <p:nvPr/>
        </p:nvSpPr>
        <p:spPr>
          <a:xfrm>
            <a:off x="7180987" y="3818151"/>
            <a:ext cx="677393" cy="646331"/>
          </a:xfrm>
          <a:prstGeom prst="ellipse">
            <a:avLst/>
          </a:prstGeom>
          <a:solidFill>
            <a:srgbClr val="8FB02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fr-CA" sz="2800" b="1"/>
              <a:t>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2A49770-FD27-6D36-8ADB-2C31C99FDC3E}"/>
              </a:ext>
            </a:extLst>
          </p:cNvPr>
          <p:cNvSpPr txBox="1"/>
          <p:nvPr/>
        </p:nvSpPr>
        <p:spPr>
          <a:xfrm>
            <a:off x="6815893" y="4889876"/>
            <a:ext cx="137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/>
              <a:t>Rencontre du CA</a:t>
            </a:r>
          </a:p>
        </p:txBody>
      </p:sp>
    </p:spTree>
    <p:extLst>
      <p:ext uri="{BB962C8B-B14F-4D97-AF65-F5344CB8AC3E}">
        <p14:creationId xmlns:p14="http://schemas.microsoft.com/office/powerpoint/2010/main" val="255651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FA4AFB8B-4DC4-44CF-9580-9E1CE40C15DD}"/>
              </a:ext>
            </a:extLst>
          </p:cNvPr>
          <p:cNvSpPr txBox="1"/>
          <p:nvPr/>
        </p:nvSpPr>
        <p:spPr>
          <a:xfrm>
            <a:off x="7405463" y="1397235"/>
            <a:ext cx="7135663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2800" b="1">
              <a:solidFill>
                <a:srgbClr val="404040"/>
              </a:solidFill>
            </a:endParaRPr>
          </a:p>
          <a:p>
            <a:r>
              <a:rPr lang="fr-FR" sz="28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 : le temps </a:t>
            </a:r>
          </a:p>
          <a:p>
            <a:r>
              <a:rPr lang="fr-FR" sz="28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d’un CA régulier</a:t>
            </a:r>
            <a:endParaRPr lang="fr-CA" sz="280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phique 15" descr="Brainstorming de groupe avec un remplissage uni">
            <a:extLst>
              <a:ext uri="{FF2B5EF4-FFF2-40B4-BE49-F238E27FC236}">
                <a16:creationId xmlns:a16="http://schemas.microsoft.com/office/drawing/2014/main" id="{803165F8-DCDC-46CA-AB03-67A6E17B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5463" y="475957"/>
            <a:ext cx="1566740" cy="1566740"/>
          </a:xfrm>
          <a:prstGeom prst="rect">
            <a:avLst/>
          </a:prstGeom>
        </p:spPr>
      </p:pic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D307B458-7BBF-4304-95E2-BFA407A71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590307"/>
              </p:ext>
            </p:extLst>
          </p:nvPr>
        </p:nvGraphicFramePr>
        <p:xfrm>
          <a:off x="2578343" y="3284001"/>
          <a:ext cx="7286550" cy="190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070">
                  <a:extLst>
                    <a:ext uri="{9D8B030D-6E8A-4147-A177-3AD203B41FA5}">
                      <a16:colId xmlns:a16="http://schemas.microsoft.com/office/drawing/2014/main" val="196580447"/>
                    </a:ext>
                  </a:extLst>
                </a:gridCol>
                <a:gridCol w="3534480">
                  <a:extLst>
                    <a:ext uri="{9D8B030D-6E8A-4147-A177-3AD203B41FA5}">
                      <a16:colId xmlns:a16="http://schemas.microsoft.com/office/drawing/2014/main" val="4063130999"/>
                    </a:ext>
                  </a:extLst>
                </a:gridCol>
              </a:tblGrid>
              <a:tr h="601526">
                <a:tc>
                  <a:txBody>
                    <a:bodyPr/>
                    <a:lstStyle/>
                    <a:p>
                      <a:pPr algn="ctr"/>
                      <a:r>
                        <a:rPr lang="fr-CA" sz="4000">
                          <a:latin typeface="Calibri"/>
                          <a:cs typeface="Calibri"/>
                        </a:rPr>
                        <a:t>QUI?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>
                          <a:latin typeface="Calibri"/>
                          <a:cs typeface="Calibri"/>
                        </a:rPr>
                        <a:t>QUAND?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4253309"/>
                  </a:ext>
                </a:extLst>
              </a:tr>
              <a:tr h="1202324">
                <a:tc>
                  <a:txBody>
                    <a:bodyPr/>
                    <a:lstStyle/>
                    <a:p>
                      <a:r>
                        <a:rPr lang="fr-CA" sz="2400" b="0">
                          <a:effectLst/>
                          <a:latin typeface="Calibri"/>
                          <a:cs typeface="Calibri"/>
                        </a:rPr>
                        <a:t>Les </a:t>
                      </a:r>
                      <a:r>
                        <a:rPr lang="fr-CA" sz="2400" b="0" err="1">
                          <a:effectLst/>
                          <a:latin typeface="Calibri"/>
                          <a:cs typeface="Calibri"/>
                        </a:rPr>
                        <a:t>administrateur·trice·s</a:t>
                      </a:r>
                      <a:r>
                        <a:rPr lang="fr-CA" sz="2400" b="0"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fr-CA" sz="2400" b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2800" b="0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Insérer la date</a:t>
                      </a:r>
                      <a:endParaRPr lang="fr-CA" sz="2800" b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770491"/>
                  </a:ext>
                </a:extLst>
              </a:tr>
            </a:tbl>
          </a:graphicData>
        </a:graphic>
      </p:graphicFrame>
      <p:sp>
        <p:nvSpPr>
          <p:cNvPr id="7" name="Bulle narrative : rectangle 6">
            <a:extLst>
              <a:ext uri="{FF2B5EF4-FFF2-40B4-BE49-F238E27FC236}">
                <a16:creationId xmlns:a16="http://schemas.microsoft.com/office/drawing/2014/main" id="{D7942CFA-4337-95D9-D022-BC052B7E1918}"/>
              </a:ext>
            </a:extLst>
          </p:cNvPr>
          <p:cNvSpPr/>
          <p:nvPr/>
        </p:nvSpPr>
        <p:spPr>
          <a:xfrm rot="21424822">
            <a:off x="884400" y="210556"/>
            <a:ext cx="5617950" cy="2363278"/>
          </a:xfrm>
          <a:custGeom>
            <a:avLst/>
            <a:gdLst>
              <a:gd name="connsiteX0" fmla="*/ 0 w 5617950"/>
              <a:gd name="connsiteY0" fmla="*/ 0 h 2363278"/>
              <a:gd name="connsiteX1" fmla="*/ 3277138 w 5617950"/>
              <a:gd name="connsiteY1" fmla="*/ 0 h 2363278"/>
              <a:gd name="connsiteX2" fmla="*/ 3277138 w 5617950"/>
              <a:gd name="connsiteY2" fmla="*/ 0 h 2363278"/>
              <a:gd name="connsiteX3" fmla="*/ 4681625 w 5617950"/>
              <a:gd name="connsiteY3" fmla="*/ 0 h 2363278"/>
              <a:gd name="connsiteX4" fmla="*/ 5617950 w 5617950"/>
              <a:gd name="connsiteY4" fmla="*/ 0 h 2363278"/>
              <a:gd name="connsiteX5" fmla="*/ 5617950 w 5617950"/>
              <a:gd name="connsiteY5" fmla="*/ 1378579 h 2363278"/>
              <a:gd name="connsiteX6" fmla="*/ 5617950 w 5617950"/>
              <a:gd name="connsiteY6" fmla="*/ 1378579 h 2363278"/>
              <a:gd name="connsiteX7" fmla="*/ 5617950 w 5617950"/>
              <a:gd name="connsiteY7" fmla="*/ 1969398 h 2363278"/>
              <a:gd name="connsiteX8" fmla="*/ 5617950 w 5617950"/>
              <a:gd name="connsiteY8" fmla="*/ 2363278 h 2363278"/>
              <a:gd name="connsiteX9" fmla="*/ 4681625 w 5617950"/>
              <a:gd name="connsiteY9" fmla="*/ 2363278 h 2363278"/>
              <a:gd name="connsiteX10" fmla="*/ 4438461 w 5617950"/>
              <a:gd name="connsiteY10" fmla="*/ 2820265 h 2363278"/>
              <a:gd name="connsiteX11" fmla="*/ 3277138 w 5617950"/>
              <a:gd name="connsiteY11" fmla="*/ 2363278 h 2363278"/>
              <a:gd name="connsiteX12" fmla="*/ 0 w 5617950"/>
              <a:gd name="connsiteY12" fmla="*/ 2363278 h 2363278"/>
              <a:gd name="connsiteX13" fmla="*/ 0 w 5617950"/>
              <a:gd name="connsiteY13" fmla="*/ 1969398 h 2363278"/>
              <a:gd name="connsiteX14" fmla="*/ 0 w 5617950"/>
              <a:gd name="connsiteY14" fmla="*/ 1378579 h 2363278"/>
              <a:gd name="connsiteX15" fmla="*/ 0 w 5617950"/>
              <a:gd name="connsiteY15" fmla="*/ 1378579 h 2363278"/>
              <a:gd name="connsiteX16" fmla="*/ 0 w 5617950"/>
              <a:gd name="connsiteY16" fmla="*/ 0 h 23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17950" h="2363278" fill="none" extrusionOk="0">
                <a:moveTo>
                  <a:pt x="0" y="0"/>
                </a:moveTo>
                <a:cubicBezTo>
                  <a:pt x="808523" y="-124927"/>
                  <a:pt x="2103751" y="34880"/>
                  <a:pt x="3277138" y="0"/>
                </a:cubicBezTo>
                <a:lnTo>
                  <a:pt x="3277138" y="0"/>
                </a:lnTo>
                <a:cubicBezTo>
                  <a:pt x="3655739" y="-9137"/>
                  <a:pt x="4492944" y="-86815"/>
                  <a:pt x="4681625" y="0"/>
                </a:cubicBezTo>
                <a:cubicBezTo>
                  <a:pt x="5032875" y="2585"/>
                  <a:pt x="5303347" y="-2982"/>
                  <a:pt x="5617950" y="0"/>
                </a:cubicBezTo>
                <a:cubicBezTo>
                  <a:pt x="5641371" y="141843"/>
                  <a:pt x="5666872" y="1069433"/>
                  <a:pt x="5617950" y="1378579"/>
                </a:cubicBezTo>
                <a:lnTo>
                  <a:pt x="5617950" y="1378579"/>
                </a:lnTo>
                <a:cubicBezTo>
                  <a:pt x="5641182" y="1636472"/>
                  <a:pt x="5658541" y="1733028"/>
                  <a:pt x="5617950" y="1969398"/>
                </a:cubicBezTo>
                <a:cubicBezTo>
                  <a:pt x="5639320" y="2049444"/>
                  <a:pt x="5617563" y="2188134"/>
                  <a:pt x="5617950" y="2363278"/>
                </a:cubicBezTo>
                <a:cubicBezTo>
                  <a:pt x="5245293" y="2433968"/>
                  <a:pt x="4920175" y="2281221"/>
                  <a:pt x="4681625" y="2363278"/>
                </a:cubicBezTo>
                <a:cubicBezTo>
                  <a:pt x="4570385" y="2473991"/>
                  <a:pt x="4474638" y="2701903"/>
                  <a:pt x="4438461" y="2820265"/>
                </a:cubicBezTo>
                <a:cubicBezTo>
                  <a:pt x="4178592" y="2825708"/>
                  <a:pt x="3441010" y="2344147"/>
                  <a:pt x="3277138" y="2363278"/>
                </a:cubicBezTo>
                <a:cubicBezTo>
                  <a:pt x="2034422" y="2281238"/>
                  <a:pt x="1503597" y="2454123"/>
                  <a:pt x="0" y="2363278"/>
                </a:cubicBezTo>
                <a:cubicBezTo>
                  <a:pt x="20253" y="2210700"/>
                  <a:pt x="11426" y="2016994"/>
                  <a:pt x="0" y="1969398"/>
                </a:cubicBezTo>
                <a:cubicBezTo>
                  <a:pt x="-17722" y="1751276"/>
                  <a:pt x="989" y="1593061"/>
                  <a:pt x="0" y="1378579"/>
                </a:cubicBezTo>
                <a:lnTo>
                  <a:pt x="0" y="1378579"/>
                </a:lnTo>
                <a:cubicBezTo>
                  <a:pt x="-94084" y="705695"/>
                  <a:pt x="23143" y="627877"/>
                  <a:pt x="0" y="0"/>
                </a:cubicBezTo>
                <a:close/>
              </a:path>
              <a:path w="5617950" h="2363278" stroke="0" extrusionOk="0">
                <a:moveTo>
                  <a:pt x="0" y="0"/>
                </a:moveTo>
                <a:cubicBezTo>
                  <a:pt x="455438" y="-5744"/>
                  <a:pt x="2577728" y="-97478"/>
                  <a:pt x="3277138" y="0"/>
                </a:cubicBezTo>
                <a:lnTo>
                  <a:pt x="3277138" y="0"/>
                </a:lnTo>
                <a:cubicBezTo>
                  <a:pt x="3741299" y="60192"/>
                  <a:pt x="4094700" y="-46370"/>
                  <a:pt x="4681625" y="0"/>
                </a:cubicBezTo>
                <a:cubicBezTo>
                  <a:pt x="5035271" y="61147"/>
                  <a:pt x="5202167" y="-43763"/>
                  <a:pt x="5617950" y="0"/>
                </a:cubicBezTo>
                <a:cubicBezTo>
                  <a:pt x="5634824" y="172161"/>
                  <a:pt x="5696741" y="1004298"/>
                  <a:pt x="5617950" y="1378579"/>
                </a:cubicBezTo>
                <a:lnTo>
                  <a:pt x="5617950" y="1378579"/>
                </a:lnTo>
                <a:cubicBezTo>
                  <a:pt x="5585074" y="1499176"/>
                  <a:pt x="5630490" y="1697260"/>
                  <a:pt x="5617950" y="1969398"/>
                </a:cubicBezTo>
                <a:cubicBezTo>
                  <a:pt x="5595288" y="2124893"/>
                  <a:pt x="5626179" y="2218426"/>
                  <a:pt x="5617950" y="2363278"/>
                </a:cubicBezTo>
                <a:cubicBezTo>
                  <a:pt x="5501373" y="2387323"/>
                  <a:pt x="5037010" y="2409266"/>
                  <a:pt x="4681625" y="2363278"/>
                </a:cubicBezTo>
                <a:cubicBezTo>
                  <a:pt x="4639335" y="2415395"/>
                  <a:pt x="4484524" y="2773649"/>
                  <a:pt x="4438461" y="2820265"/>
                </a:cubicBezTo>
                <a:cubicBezTo>
                  <a:pt x="4088250" y="2576519"/>
                  <a:pt x="3617281" y="2486936"/>
                  <a:pt x="3277138" y="2363278"/>
                </a:cubicBezTo>
                <a:cubicBezTo>
                  <a:pt x="1877839" y="2225975"/>
                  <a:pt x="1355699" y="2200298"/>
                  <a:pt x="0" y="2363278"/>
                </a:cubicBezTo>
                <a:cubicBezTo>
                  <a:pt x="21165" y="2235306"/>
                  <a:pt x="-34840" y="2127273"/>
                  <a:pt x="0" y="1969398"/>
                </a:cubicBezTo>
                <a:cubicBezTo>
                  <a:pt x="51820" y="1841149"/>
                  <a:pt x="24374" y="1615415"/>
                  <a:pt x="0" y="1378579"/>
                </a:cubicBezTo>
                <a:lnTo>
                  <a:pt x="0" y="1378579"/>
                </a:lnTo>
                <a:cubicBezTo>
                  <a:pt x="-84264" y="977691"/>
                  <a:pt x="107848" y="504029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005"/>
                      <a:gd name="adj2" fmla="val 6933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400" b="1">
                <a:latin typeface="Calibri" panose="020F0502020204030204" pitchFamily="34" charset="0"/>
                <a:cs typeface="Calibri" panose="020F0502020204030204" pitchFamily="34" charset="0"/>
              </a:rPr>
              <a:t>Rencontre du conseil d’administration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86887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2171E0C3-1B45-4A86-889B-A346161799D2}"/>
              </a:ext>
            </a:extLst>
          </p:cNvPr>
          <p:cNvGrpSpPr/>
          <p:nvPr/>
        </p:nvGrpSpPr>
        <p:grpSpPr>
          <a:xfrm>
            <a:off x="794118" y="2714377"/>
            <a:ext cx="4074765" cy="3038166"/>
            <a:chOff x="956121" y="3886532"/>
            <a:chExt cx="2706736" cy="220896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C0CF01F-7336-4FB8-B24B-D2BE64F1E92E}"/>
                </a:ext>
              </a:extLst>
            </p:cNvPr>
            <p:cNvSpPr/>
            <p:nvPr/>
          </p:nvSpPr>
          <p:spPr>
            <a:xfrm>
              <a:off x="956121" y="3886532"/>
              <a:ext cx="2706736" cy="2208960"/>
            </a:xfrm>
            <a:custGeom>
              <a:avLst/>
              <a:gdLst>
                <a:gd name="connsiteX0" fmla="*/ 0 w 2706736"/>
                <a:gd name="connsiteY0" fmla="*/ 1104480 h 2208960"/>
                <a:gd name="connsiteX1" fmla="*/ 1353368 w 2706736"/>
                <a:gd name="connsiteY1" fmla="*/ 0 h 2208960"/>
                <a:gd name="connsiteX2" fmla="*/ 2706736 w 2706736"/>
                <a:gd name="connsiteY2" fmla="*/ 1104480 h 2208960"/>
                <a:gd name="connsiteX3" fmla="*/ 1353368 w 2706736"/>
                <a:gd name="connsiteY3" fmla="*/ 2208960 h 2208960"/>
                <a:gd name="connsiteX4" fmla="*/ 0 w 2706736"/>
                <a:gd name="connsiteY4" fmla="*/ 1104480 h 220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736" h="2208960" fill="none" extrusionOk="0">
                  <a:moveTo>
                    <a:pt x="0" y="1104480"/>
                  </a:moveTo>
                  <a:cubicBezTo>
                    <a:pt x="31821" y="497590"/>
                    <a:pt x="582297" y="-174431"/>
                    <a:pt x="1353368" y="0"/>
                  </a:cubicBezTo>
                  <a:cubicBezTo>
                    <a:pt x="2134489" y="77036"/>
                    <a:pt x="2659824" y="503235"/>
                    <a:pt x="2706736" y="1104480"/>
                  </a:cubicBezTo>
                  <a:cubicBezTo>
                    <a:pt x="2773026" y="1589398"/>
                    <a:pt x="2001645" y="2170169"/>
                    <a:pt x="1353368" y="2208960"/>
                  </a:cubicBezTo>
                  <a:cubicBezTo>
                    <a:pt x="501521" y="2251900"/>
                    <a:pt x="-11203" y="1626799"/>
                    <a:pt x="0" y="1104480"/>
                  </a:cubicBezTo>
                  <a:close/>
                </a:path>
                <a:path w="2706736" h="2208960" stroke="0" extrusionOk="0">
                  <a:moveTo>
                    <a:pt x="0" y="1104480"/>
                  </a:moveTo>
                  <a:cubicBezTo>
                    <a:pt x="43077" y="477197"/>
                    <a:pt x="632989" y="153541"/>
                    <a:pt x="1353368" y="0"/>
                  </a:cubicBezTo>
                  <a:cubicBezTo>
                    <a:pt x="2103926" y="17760"/>
                    <a:pt x="2767017" y="369730"/>
                    <a:pt x="2706736" y="1104480"/>
                  </a:cubicBezTo>
                  <a:cubicBezTo>
                    <a:pt x="2814726" y="1659537"/>
                    <a:pt x="1933774" y="2126193"/>
                    <a:pt x="1353368" y="2208960"/>
                  </a:cubicBezTo>
                  <a:cubicBezTo>
                    <a:pt x="640902" y="2101087"/>
                    <a:pt x="4120" y="1753024"/>
                    <a:pt x="0" y="1104480"/>
                  </a:cubicBezTo>
                  <a:close/>
                </a:path>
              </a:pathLst>
            </a:custGeom>
            <a:ln w="38100">
              <a:solidFill>
                <a:schemeClr val="tx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19614498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CA" sz="400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Objectifs et déroulement</a:t>
              </a:r>
            </a:p>
            <a:p>
              <a:pPr algn="ctr"/>
              <a:endParaRPr lang="fr-CA" sz="400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  <p:pic>
          <p:nvPicPr>
            <p:cNvPr id="9" name="Graphique 8" descr="Mille avec un remplissage uni">
              <a:extLst>
                <a:ext uri="{FF2B5EF4-FFF2-40B4-BE49-F238E27FC236}">
                  <a16:creationId xmlns:a16="http://schemas.microsoft.com/office/drawing/2014/main" id="{65B5193C-7EF1-497B-89B0-CD0E597B7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52288" y="5181092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4FAEC3A2-093A-4A66-9F1C-AD2A1C61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390172"/>
              </p:ext>
            </p:extLst>
          </p:nvPr>
        </p:nvGraphicFramePr>
        <p:xfrm>
          <a:off x="6317734" y="1647755"/>
          <a:ext cx="4962099" cy="299926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962099">
                  <a:extLst>
                    <a:ext uri="{9D8B030D-6E8A-4147-A177-3AD203B41FA5}">
                      <a16:colId xmlns:a16="http://schemas.microsoft.com/office/drawing/2014/main" val="4106188929"/>
                    </a:ext>
                  </a:extLst>
                </a:gridCol>
              </a:tblGrid>
              <a:tr h="1246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 </a:t>
                      </a:r>
                      <a:r>
                        <a:rPr lang="fr-CA" sz="20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délégué·e·s</a:t>
                      </a:r>
                      <a:r>
                        <a:rPr lang="fr-CA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 CA qui participent à la démarche réflexive rapportent les informations à l’ensemble du conseil d’administration. </a:t>
                      </a: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3108711793"/>
                  </a:ext>
                </a:extLst>
              </a:tr>
              <a:tr h="1753174">
                <a:tc>
                  <a:txBody>
                    <a:bodyPr/>
                    <a:lstStyle/>
                    <a:p>
                      <a:r>
                        <a:rPr lang="fr-CA" sz="18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Objectif de cette rencontre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Inviter l’instance décisionnelle du CA à considérer les résultats des échanges des groupes dans les réflexions à venir concernant l’orientation de l’organisme	</a:t>
                      </a: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2996295712"/>
                  </a:ext>
                </a:extLst>
              </a:tr>
            </a:tbl>
          </a:graphicData>
        </a:graphic>
      </p:graphicFrame>
      <p:sp>
        <p:nvSpPr>
          <p:cNvPr id="10" name="Bulle narrative : rectangle 9">
            <a:extLst>
              <a:ext uri="{FF2B5EF4-FFF2-40B4-BE49-F238E27FC236}">
                <a16:creationId xmlns:a16="http://schemas.microsoft.com/office/drawing/2014/main" id="{F3025307-9254-17B9-B1CF-4A162BF93BCC}"/>
              </a:ext>
            </a:extLst>
          </p:cNvPr>
          <p:cNvSpPr/>
          <p:nvPr/>
        </p:nvSpPr>
        <p:spPr>
          <a:xfrm rot="21424822">
            <a:off x="343698" y="119721"/>
            <a:ext cx="5617950" cy="2363278"/>
          </a:xfrm>
          <a:custGeom>
            <a:avLst/>
            <a:gdLst>
              <a:gd name="connsiteX0" fmla="*/ 0 w 5617950"/>
              <a:gd name="connsiteY0" fmla="*/ 0 h 2363278"/>
              <a:gd name="connsiteX1" fmla="*/ 3277138 w 5617950"/>
              <a:gd name="connsiteY1" fmla="*/ 0 h 2363278"/>
              <a:gd name="connsiteX2" fmla="*/ 3277138 w 5617950"/>
              <a:gd name="connsiteY2" fmla="*/ 0 h 2363278"/>
              <a:gd name="connsiteX3" fmla="*/ 4681625 w 5617950"/>
              <a:gd name="connsiteY3" fmla="*/ 0 h 2363278"/>
              <a:gd name="connsiteX4" fmla="*/ 5617950 w 5617950"/>
              <a:gd name="connsiteY4" fmla="*/ 0 h 2363278"/>
              <a:gd name="connsiteX5" fmla="*/ 5617950 w 5617950"/>
              <a:gd name="connsiteY5" fmla="*/ 1378579 h 2363278"/>
              <a:gd name="connsiteX6" fmla="*/ 5617950 w 5617950"/>
              <a:gd name="connsiteY6" fmla="*/ 1378579 h 2363278"/>
              <a:gd name="connsiteX7" fmla="*/ 5617950 w 5617950"/>
              <a:gd name="connsiteY7" fmla="*/ 1969398 h 2363278"/>
              <a:gd name="connsiteX8" fmla="*/ 5617950 w 5617950"/>
              <a:gd name="connsiteY8" fmla="*/ 2363278 h 2363278"/>
              <a:gd name="connsiteX9" fmla="*/ 4681625 w 5617950"/>
              <a:gd name="connsiteY9" fmla="*/ 2363278 h 2363278"/>
              <a:gd name="connsiteX10" fmla="*/ 4438461 w 5617950"/>
              <a:gd name="connsiteY10" fmla="*/ 2820265 h 2363278"/>
              <a:gd name="connsiteX11" fmla="*/ 3277138 w 5617950"/>
              <a:gd name="connsiteY11" fmla="*/ 2363278 h 2363278"/>
              <a:gd name="connsiteX12" fmla="*/ 0 w 5617950"/>
              <a:gd name="connsiteY12" fmla="*/ 2363278 h 2363278"/>
              <a:gd name="connsiteX13" fmla="*/ 0 w 5617950"/>
              <a:gd name="connsiteY13" fmla="*/ 1969398 h 2363278"/>
              <a:gd name="connsiteX14" fmla="*/ 0 w 5617950"/>
              <a:gd name="connsiteY14" fmla="*/ 1378579 h 2363278"/>
              <a:gd name="connsiteX15" fmla="*/ 0 w 5617950"/>
              <a:gd name="connsiteY15" fmla="*/ 1378579 h 2363278"/>
              <a:gd name="connsiteX16" fmla="*/ 0 w 5617950"/>
              <a:gd name="connsiteY16" fmla="*/ 0 h 23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17950" h="2363278" fill="none" extrusionOk="0">
                <a:moveTo>
                  <a:pt x="0" y="0"/>
                </a:moveTo>
                <a:cubicBezTo>
                  <a:pt x="808523" y="-124927"/>
                  <a:pt x="2103751" y="34880"/>
                  <a:pt x="3277138" y="0"/>
                </a:cubicBezTo>
                <a:lnTo>
                  <a:pt x="3277138" y="0"/>
                </a:lnTo>
                <a:cubicBezTo>
                  <a:pt x="3655739" y="-9137"/>
                  <a:pt x="4492944" y="-86815"/>
                  <a:pt x="4681625" y="0"/>
                </a:cubicBezTo>
                <a:cubicBezTo>
                  <a:pt x="5032875" y="2585"/>
                  <a:pt x="5303347" y="-2982"/>
                  <a:pt x="5617950" y="0"/>
                </a:cubicBezTo>
                <a:cubicBezTo>
                  <a:pt x="5641371" y="141843"/>
                  <a:pt x="5666872" y="1069433"/>
                  <a:pt x="5617950" y="1378579"/>
                </a:cubicBezTo>
                <a:lnTo>
                  <a:pt x="5617950" y="1378579"/>
                </a:lnTo>
                <a:cubicBezTo>
                  <a:pt x="5641182" y="1636472"/>
                  <a:pt x="5658541" y="1733028"/>
                  <a:pt x="5617950" y="1969398"/>
                </a:cubicBezTo>
                <a:cubicBezTo>
                  <a:pt x="5639320" y="2049444"/>
                  <a:pt x="5617563" y="2188134"/>
                  <a:pt x="5617950" y="2363278"/>
                </a:cubicBezTo>
                <a:cubicBezTo>
                  <a:pt x="5245293" y="2433968"/>
                  <a:pt x="4920175" y="2281221"/>
                  <a:pt x="4681625" y="2363278"/>
                </a:cubicBezTo>
                <a:cubicBezTo>
                  <a:pt x="4570385" y="2473991"/>
                  <a:pt x="4474638" y="2701903"/>
                  <a:pt x="4438461" y="2820265"/>
                </a:cubicBezTo>
                <a:cubicBezTo>
                  <a:pt x="4178592" y="2825708"/>
                  <a:pt x="3441010" y="2344147"/>
                  <a:pt x="3277138" y="2363278"/>
                </a:cubicBezTo>
                <a:cubicBezTo>
                  <a:pt x="2034422" y="2281238"/>
                  <a:pt x="1503597" y="2454123"/>
                  <a:pt x="0" y="2363278"/>
                </a:cubicBezTo>
                <a:cubicBezTo>
                  <a:pt x="20253" y="2210700"/>
                  <a:pt x="11426" y="2016994"/>
                  <a:pt x="0" y="1969398"/>
                </a:cubicBezTo>
                <a:cubicBezTo>
                  <a:pt x="-17722" y="1751276"/>
                  <a:pt x="989" y="1593061"/>
                  <a:pt x="0" y="1378579"/>
                </a:cubicBezTo>
                <a:lnTo>
                  <a:pt x="0" y="1378579"/>
                </a:lnTo>
                <a:cubicBezTo>
                  <a:pt x="-94084" y="705695"/>
                  <a:pt x="23143" y="627877"/>
                  <a:pt x="0" y="0"/>
                </a:cubicBezTo>
                <a:close/>
              </a:path>
              <a:path w="5617950" h="2363278" stroke="0" extrusionOk="0">
                <a:moveTo>
                  <a:pt x="0" y="0"/>
                </a:moveTo>
                <a:cubicBezTo>
                  <a:pt x="455438" y="-5744"/>
                  <a:pt x="2577728" y="-97478"/>
                  <a:pt x="3277138" y="0"/>
                </a:cubicBezTo>
                <a:lnTo>
                  <a:pt x="3277138" y="0"/>
                </a:lnTo>
                <a:cubicBezTo>
                  <a:pt x="3741299" y="60192"/>
                  <a:pt x="4094700" y="-46370"/>
                  <a:pt x="4681625" y="0"/>
                </a:cubicBezTo>
                <a:cubicBezTo>
                  <a:pt x="5035271" y="61147"/>
                  <a:pt x="5202167" y="-43763"/>
                  <a:pt x="5617950" y="0"/>
                </a:cubicBezTo>
                <a:cubicBezTo>
                  <a:pt x="5634824" y="172161"/>
                  <a:pt x="5696741" y="1004298"/>
                  <a:pt x="5617950" y="1378579"/>
                </a:cubicBezTo>
                <a:lnTo>
                  <a:pt x="5617950" y="1378579"/>
                </a:lnTo>
                <a:cubicBezTo>
                  <a:pt x="5585074" y="1499176"/>
                  <a:pt x="5630490" y="1697260"/>
                  <a:pt x="5617950" y="1969398"/>
                </a:cubicBezTo>
                <a:cubicBezTo>
                  <a:pt x="5595288" y="2124893"/>
                  <a:pt x="5626179" y="2218426"/>
                  <a:pt x="5617950" y="2363278"/>
                </a:cubicBezTo>
                <a:cubicBezTo>
                  <a:pt x="5501373" y="2387323"/>
                  <a:pt x="5037010" y="2409266"/>
                  <a:pt x="4681625" y="2363278"/>
                </a:cubicBezTo>
                <a:cubicBezTo>
                  <a:pt x="4639335" y="2415395"/>
                  <a:pt x="4484524" y="2773649"/>
                  <a:pt x="4438461" y="2820265"/>
                </a:cubicBezTo>
                <a:cubicBezTo>
                  <a:pt x="4088250" y="2576519"/>
                  <a:pt x="3617281" y="2486936"/>
                  <a:pt x="3277138" y="2363278"/>
                </a:cubicBezTo>
                <a:cubicBezTo>
                  <a:pt x="1877839" y="2225975"/>
                  <a:pt x="1355699" y="2200298"/>
                  <a:pt x="0" y="2363278"/>
                </a:cubicBezTo>
                <a:cubicBezTo>
                  <a:pt x="21165" y="2235306"/>
                  <a:pt x="-34840" y="2127273"/>
                  <a:pt x="0" y="1969398"/>
                </a:cubicBezTo>
                <a:cubicBezTo>
                  <a:pt x="51820" y="1841149"/>
                  <a:pt x="24374" y="1615415"/>
                  <a:pt x="0" y="1378579"/>
                </a:cubicBezTo>
                <a:lnTo>
                  <a:pt x="0" y="1378579"/>
                </a:lnTo>
                <a:cubicBezTo>
                  <a:pt x="-84264" y="977691"/>
                  <a:pt x="107848" y="504029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005"/>
                      <a:gd name="adj2" fmla="val 6933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400" b="1">
                <a:latin typeface="Calibri" panose="020F0502020204030204" pitchFamily="34" charset="0"/>
                <a:cs typeface="Calibri" panose="020F0502020204030204" pitchFamily="34" charset="0"/>
              </a:rPr>
              <a:t>Rencontre du conseil d’administration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593596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>
            <a:extLst>
              <a:ext uri="{FF2B5EF4-FFF2-40B4-BE49-F238E27FC236}">
                <a16:creationId xmlns:a16="http://schemas.microsoft.com/office/drawing/2014/main" id="{B9000675-8F1C-429B-AB8C-34A3C21EB903}"/>
              </a:ext>
            </a:extLst>
          </p:cNvPr>
          <p:cNvSpPr txBox="1"/>
          <p:nvPr/>
        </p:nvSpPr>
        <p:spPr>
          <a:xfrm>
            <a:off x="3970828" y="33723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1960 et 1970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274001D-8E2A-46F6-9DAA-81F877D790EE}"/>
              </a:ext>
            </a:extLst>
          </p:cNvPr>
          <p:cNvSpPr txBox="1"/>
          <p:nvPr/>
        </p:nvSpPr>
        <p:spPr>
          <a:xfrm>
            <a:off x="5881144" y="33475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1970-1980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B3F965C1-EF34-4605-B370-6E95F32C86D6}"/>
              </a:ext>
            </a:extLst>
          </p:cNvPr>
          <p:cNvSpPr txBox="1"/>
          <p:nvPr/>
        </p:nvSpPr>
        <p:spPr>
          <a:xfrm>
            <a:off x="7537328" y="334757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1990 et 2000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CD90B749-5AA6-4FDA-87C3-47A36DE8AAE6}"/>
              </a:ext>
            </a:extLst>
          </p:cNvPr>
          <p:cNvSpPr txBox="1"/>
          <p:nvPr/>
        </p:nvSpPr>
        <p:spPr>
          <a:xfrm>
            <a:off x="9825862" y="3347576"/>
            <a:ext cx="101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2004…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7" name="Notched Right Arrow 7">
            <a:extLst>
              <a:ext uri="{FF2B5EF4-FFF2-40B4-BE49-F238E27FC236}">
                <a16:creationId xmlns:a16="http://schemas.microsoft.com/office/drawing/2014/main" id="{22B60708-67D1-47D7-AB58-66F287867017}"/>
              </a:ext>
            </a:extLst>
          </p:cNvPr>
          <p:cNvSpPr/>
          <p:nvPr/>
        </p:nvSpPr>
        <p:spPr>
          <a:xfrm>
            <a:off x="638646" y="2337937"/>
            <a:ext cx="11198740" cy="3292204"/>
          </a:xfrm>
          <a:prstGeom prst="notched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C106A1-BBAF-4B56-8DF5-024B1CB58EF6}"/>
              </a:ext>
            </a:extLst>
          </p:cNvPr>
          <p:cNvSpPr txBox="1"/>
          <p:nvPr/>
        </p:nvSpPr>
        <p:spPr>
          <a:xfrm>
            <a:off x="3652363" y="3089066"/>
            <a:ext cx="6093372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étapes de la démarche </a:t>
            </a:r>
          </a:p>
        </p:txBody>
      </p:sp>
      <p:sp>
        <p:nvSpPr>
          <p:cNvPr id="23" name="Bulle narrative : rectangle 22">
            <a:extLst>
              <a:ext uri="{FF2B5EF4-FFF2-40B4-BE49-F238E27FC236}">
                <a16:creationId xmlns:a16="http://schemas.microsoft.com/office/drawing/2014/main" id="{3DB904C8-3DD6-4257-B29B-4290759E6A6E}"/>
              </a:ext>
            </a:extLst>
          </p:cNvPr>
          <p:cNvSpPr/>
          <p:nvPr/>
        </p:nvSpPr>
        <p:spPr>
          <a:xfrm rot="21424822">
            <a:off x="884400" y="210556"/>
            <a:ext cx="5617950" cy="2363278"/>
          </a:xfrm>
          <a:custGeom>
            <a:avLst/>
            <a:gdLst>
              <a:gd name="connsiteX0" fmla="*/ 0 w 5617950"/>
              <a:gd name="connsiteY0" fmla="*/ 0 h 2363278"/>
              <a:gd name="connsiteX1" fmla="*/ 3277138 w 5617950"/>
              <a:gd name="connsiteY1" fmla="*/ 0 h 2363278"/>
              <a:gd name="connsiteX2" fmla="*/ 3277138 w 5617950"/>
              <a:gd name="connsiteY2" fmla="*/ 0 h 2363278"/>
              <a:gd name="connsiteX3" fmla="*/ 4681625 w 5617950"/>
              <a:gd name="connsiteY3" fmla="*/ 0 h 2363278"/>
              <a:gd name="connsiteX4" fmla="*/ 5617950 w 5617950"/>
              <a:gd name="connsiteY4" fmla="*/ 0 h 2363278"/>
              <a:gd name="connsiteX5" fmla="*/ 5617950 w 5617950"/>
              <a:gd name="connsiteY5" fmla="*/ 1378579 h 2363278"/>
              <a:gd name="connsiteX6" fmla="*/ 5617950 w 5617950"/>
              <a:gd name="connsiteY6" fmla="*/ 1378579 h 2363278"/>
              <a:gd name="connsiteX7" fmla="*/ 5617950 w 5617950"/>
              <a:gd name="connsiteY7" fmla="*/ 1969398 h 2363278"/>
              <a:gd name="connsiteX8" fmla="*/ 5617950 w 5617950"/>
              <a:gd name="connsiteY8" fmla="*/ 2363278 h 2363278"/>
              <a:gd name="connsiteX9" fmla="*/ 4681625 w 5617950"/>
              <a:gd name="connsiteY9" fmla="*/ 2363278 h 2363278"/>
              <a:gd name="connsiteX10" fmla="*/ 4438461 w 5617950"/>
              <a:gd name="connsiteY10" fmla="*/ 2820265 h 2363278"/>
              <a:gd name="connsiteX11" fmla="*/ 3277138 w 5617950"/>
              <a:gd name="connsiteY11" fmla="*/ 2363278 h 2363278"/>
              <a:gd name="connsiteX12" fmla="*/ 0 w 5617950"/>
              <a:gd name="connsiteY12" fmla="*/ 2363278 h 2363278"/>
              <a:gd name="connsiteX13" fmla="*/ 0 w 5617950"/>
              <a:gd name="connsiteY13" fmla="*/ 1969398 h 2363278"/>
              <a:gd name="connsiteX14" fmla="*/ 0 w 5617950"/>
              <a:gd name="connsiteY14" fmla="*/ 1378579 h 2363278"/>
              <a:gd name="connsiteX15" fmla="*/ 0 w 5617950"/>
              <a:gd name="connsiteY15" fmla="*/ 1378579 h 2363278"/>
              <a:gd name="connsiteX16" fmla="*/ 0 w 5617950"/>
              <a:gd name="connsiteY16" fmla="*/ 0 h 23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17950" h="2363278" fill="none" extrusionOk="0">
                <a:moveTo>
                  <a:pt x="0" y="0"/>
                </a:moveTo>
                <a:cubicBezTo>
                  <a:pt x="808523" y="-124927"/>
                  <a:pt x="2103751" y="34880"/>
                  <a:pt x="3277138" y="0"/>
                </a:cubicBezTo>
                <a:lnTo>
                  <a:pt x="3277138" y="0"/>
                </a:lnTo>
                <a:cubicBezTo>
                  <a:pt x="3655739" y="-9137"/>
                  <a:pt x="4492944" y="-86815"/>
                  <a:pt x="4681625" y="0"/>
                </a:cubicBezTo>
                <a:cubicBezTo>
                  <a:pt x="5032875" y="2585"/>
                  <a:pt x="5303347" y="-2982"/>
                  <a:pt x="5617950" y="0"/>
                </a:cubicBezTo>
                <a:cubicBezTo>
                  <a:pt x="5641371" y="141843"/>
                  <a:pt x="5666872" y="1069433"/>
                  <a:pt x="5617950" y="1378579"/>
                </a:cubicBezTo>
                <a:lnTo>
                  <a:pt x="5617950" y="1378579"/>
                </a:lnTo>
                <a:cubicBezTo>
                  <a:pt x="5641182" y="1636472"/>
                  <a:pt x="5658541" y="1733028"/>
                  <a:pt x="5617950" y="1969398"/>
                </a:cubicBezTo>
                <a:cubicBezTo>
                  <a:pt x="5639320" y="2049444"/>
                  <a:pt x="5617563" y="2188134"/>
                  <a:pt x="5617950" y="2363278"/>
                </a:cubicBezTo>
                <a:cubicBezTo>
                  <a:pt x="5245293" y="2433968"/>
                  <a:pt x="4920175" y="2281221"/>
                  <a:pt x="4681625" y="2363278"/>
                </a:cubicBezTo>
                <a:cubicBezTo>
                  <a:pt x="4570385" y="2473991"/>
                  <a:pt x="4474638" y="2701903"/>
                  <a:pt x="4438461" y="2820265"/>
                </a:cubicBezTo>
                <a:cubicBezTo>
                  <a:pt x="4178592" y="2825708"/>
                  <a:pt x="3441010" y="2344147"/>
                  <a:pt x="3277138" y="2363278"/>
                </a:cubicBezTo>
                <a:cubicBezTo>
                  <a:pt x="2034422" y="2281238"/>
                  <a:pt x="1503597" y="2454123"/>
                  <a:pt x="0" y="2363278"/>
                </a:cubicBezTo>
                <a:cubicBezTo>
                  <a:pt x="20253" y="2210700"/>
                  <a:pt x="11426" y="2016994"/>
                  <a:pt x="0" y="1969398"/>
                </a:cubicBezTo>
                <a:cubicBezTo>
                  <a:pt x="-17722" y="1751276"/>
                  <a:pt x="989" y="1593061"/>
                  <a:pt x="0" y="1378579"/>
                </a:cubicBezTo>
                <a:lnTo>
                  <a:pt x="0" y="1378579"/>
                </a:lnTo>
                <a:cubicBezTo>
                  <a:pt x="-94084" y="705695"/>
                  <a:pt x="23143" y="627877"/>
                  <a:pt x="0" y="0"/>
                </a:cubicBezTo>
                <a:close/>
              </a:path>
              <a:path w="5617950" h="2363278" stroke="0" extrusionOk="0">
                <a:moveTo>
                  <a:pt x="0" y="0"/>
                </a:moveTo>
                <a:cubicBezTo>
                  <a:pt x="455438" y="-5744"/>
                  <a:pt x="2577728" y="-97478"/>
                  <a:pt x="3277138" y="0"/>
                </a:cubicBezTo>
                <a:lnTo>
                  <a:pt x="3277138" y="0"/>
                </a:lnTo>
                <a:cubicBezTo>
                  <a:pt x="3741299" y="60192"/>
                  <a:pt x="4094700" y="-46370"/>
                  <a:pt x="4681625" y="0"/>
                </a:cubicBezTo>
                <a:cubicBezTo>
                  <a:pt x="5035271" y="61147"/>
                  <a:pt x="5202167" y="-43763"/>
                  <a:pt x="5617950" y="0"/>
                </a:cubicBezTo>
                <a:cubicBezTo>
                  <a:pt x="5634824" y="172161"/>
                  <a:pt x="5696741" y="1004298"/>
                  <a:pt x="5617950" y="1378579"/>
                </a:cubicBezTo>
                <a:lnTo>
                  <a:pt x="5617950" y="1378579"/>
                </a:lnTo>
                <a:cubicBezTo>
                  <a:pt x="5585074" y="1499176"/>
                  <a:pt x="5630490" y="1697260"/>
                  <a:pt x="5617950" y="1969398"/>
                </a:cubicBezTo>
                <a:cubicBezTo>
                  <a:pt x="5595288" y="2124893"/>
                  <a:pt x="5626179" y="2218426"/>
                  <a:pt x="5617950" y="2363278"/>
                </a:cubicBezTo>
                <a:cubicBezTo>
                  <a:pt x="5501373" y="2387323"/>
                  <a:pt x="5037010" y="2409266"/>
                  <a:pt x="4681625" y="2363278"/>
                </a:cubicBezTo>
                <a:cubicBezTo>
                  <a:pt x="4639335" y="2415395"/>
                  <a:pt x="4484524" y="2773649"/>
                  <a:pt x="4438461" y="2820265"/>
                </a:cubicBezTo>
                <a:cubicBezTo>
                  <a:pt x="4088250" y="2576519"/>
                  <a:pt x="3617281" y="2486936"/>
                  <a:pt x="3277138" y="2363278"/>
                </a:cubicBezTo>
                <a:cubicBezTo>
                  <a:pt x="1877839" y="2225975"/>
                  <a:pt x="1355699" y="2200298"/>
                  <a:pt x="0" y="2363278"/>
                </a:cubicBezTo>
                <a:cubicBezTo>
                  <a:pt x="21165" y="2235306"/>
                  <a:pt x="-34840" y="2127273"/>
                  <a:pt x="0" y="1969398"/>
                </a:cubicBezTo>
                <a:cubicBezTo>
                  <a:pt x="51820" y="1841149"/>
                  <a:pt x="24374" y="1615415"/>
                  <a:pt x="0" y="1378579"/>
                </a:cubicBezTo>
                <a:lnTo>
                  <a:pt x="0" y="1378579"/>
                </a:lnTo>
                <a:cubicBezTo>
                  <a:pt x="-84264" y="977691"/>
                  <a:pt x="107848" y="504029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005"/>
                      <a:gd name="adj2" fmla="val 6933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400" b="1">
                <a:latin typeface="Calibri" panose="020F0502020204030204" pitchFamily="34" charset="0"/>
                <a:cs typeface="Calibri" panose="020F0502020204030204" pitchFamily="34" charset="0"/>
              </a:rPr>
              <a:t>Retour du Conseil d’administration sur les pistes d’orientation de l’organisme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E48AABB-F589-2E01-59B7-9EB0162AC89A}"/>
              </a:ext>
            </a:extLst>
          </p:cNvPr>
          <p:cNvSpPr txBox="1"/>
          <p:nvPr/>
        </p:nvSpPr>
        <p:spPr>
          <a:xfrm>
            <a:off x="8135982" y="4860925"/>
            <a:ext cx="1950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>
                <a:latin typeface="Calibri" panose="020F0502020204030204" pitchFamily="34" charset="0"/>
                <a:cs typeface="Calibri" panose="020F0502020204030204" pitchFamily="34" charset="0"/>
              </a:rPr>
              <a:t>Retour du Conseil d’administration sur les pistes d’orientation de l’organisme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DD3B1B49-163D-35F4-2614-8AC6482E3C8D}"/>
              </a:ext>
            </a:extLst>
          </p:cNvPr>
          <p:cNvSpPr/>
          <p:nvPr/>
        </p:nvSpPr>
        <p:spPr>
          <a:xfrm>
            <a:off x="8772781" y="3818151"/>
            <a:ext cx="677393" cy="646331"/>
          </a:xfrm>
          <a:prstGeom prst="ellipse">
            <a:avLst/>
          </a:prstGeom>
          <a:solidFill>
            <a:srgbClr val="8FB02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fr-CA" sz="28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917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FA4AFB8B-4DC4-44CF-9580-9E1CE40C15DD}"/>
              </a:ext>
            </a:extLst>
          </p:cNvPr>
          <p:cNvSpPr txBox="1"/>
          <p:nvPr/>
        </p:nvSpPr>
        <p:spPr>
          <a:xfrm>
            <a:off x="7405463" y="1397235"/>
            <a:ext cx="7135663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2800" b="1">
              <a:solidFill>
                <a:srgbClr val="404040"/>
              </a:solidFill>
            </a:endParaRPr>
          </a:p>
          <a:p>
            <a:r>
              <a:rPr lang="fr-FR" sz="2800" b="1">
                <a:solidFill>
                  <a:srgbClr val="404040"/>
                </a:solidFill>
              </a:rPr>
              <a:t>Durée: 3h</a:t>
            </a:r>
            <a:endParaRPr lang="fr-CA" sz="2800">
              <a:solidFill>
                <a:srgbClr val="404040"/>
              </a:solidFill>
            </a:endParaRPr>
          </a:p>
        </p:txBody>
      </p:sp>
      <p:pic>
        <p:nvPicPr>
          <p:cNvPr id="16" name="Graphique 15" descr="Brainstorming de groupe avec un remplissage uni">
            <a:extLst>
              <a:ext uri="{FF2B5EF4-FFF2-40B4-BE49-F238E27FC236}">
                <a16:creationId xmlns:a16="http://schemas.microsoft.com/office/drawing/2014/main" id="{803165F8-DCDC-46CA-AB03-67A6E17B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5463" y="475957"/>
            <a:ext cx="1566740" cy="1566740"/>
          </a:xfrm>
          <a:prstGeom prst="rect">
            <a:avLst/>
          </a:prstGeom>
        </p:spPr>
      </p:pic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D307B458-7BBF-4304-95E2-BFA407A71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77523"/>
              </p:ext>
            </p:extLst>
          </p:nvPr>
        </p:nvGraphicFramePr>
        <p:xfrm>
          <a:off x="2578343" y="3284001"/>
          <a:ext cx="5899855" cy="190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375">
                  <a:extLst>
                    <a:ext uri="{9D8B030D-6E8A-4147-A177-3AD203B41FA5}">
                      <a16:colId xmlns:a16="http://schemas.microsoft.com/office/drawing/2014/main" val="196580447"/>
                    </a:ext>
                  </a:extLst>
                </a:gridCol>
                <a:gridCol w="3534480">
                  <a:extLst>
                    <a:ext uri="{9D8B030D-6E8A-4147-A177-3AD203B41FA5}">
                      <a16:colId xmlns:a16="http://schemas.microsoft.com/office/drawing/2014/main" val="4063130999"/>
                    </a:ext>
                  </a:extLst>
                </a:gridCol>
              </a:tblGrid>
              <a:tr h="601526">
                <a:tc>
                  <a:txBody>
                    <a:bodyPr/>
                    <a:lstStyle/>
                    <a:p>
                      <a:pPr algn="ctr"/>
                      <a:r>
                        <a:rPr lang="fr-CA" sz="4000">
                          <a:latin typeface="Calibri"/>
                          <a:cs typeface="Calibri"/>
                        </a:rPr>
                        <a:t>QUI?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>
                          <a:latin typeface="Calibri"/>
                          <a:cs typeface="Calibri"/>
                        </a:rPr>
                        <a:t>QUAND?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4253309"/>
                  </a:ext>
                </a:extLst>
              </a:tr>
              <a:tr h="1202324">
                <a:tc>
                  <a:txBody>
                    <a:bodyPr/>
                    <a:lstStyle/>
                    <a:p>
                      <a:r>
                        <a:rPr lang="fr-CA" sz="2800" b="0">
                          <a:effectLst/>
                          <a:latin typeface="Calibri"/>
                          <a:cs typeface="Calibri"/>
                        </a:rPr>
                        <a:t>Tout le monde</a:t>
                      </a:r>
                      <a:endParaRPr lang="fr-CA" sz="2800" b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2800" b="0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Insérer la date</a:t>
                      </a:r>
                      <a:endParaRPr lang="fr-CA" sz="2800" b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770491"/>
                  </a:ext>
                </a:extLst>
              </a:tr>
            </a:tbl>
          </a:graphicData>
        </a:graphic>
      </p:graphicFrame>
      <p:sp>
        <p:nvSpPr>
          <p:cNvPr id="6" name="Bulle narrative : rectangle 5">
            <a:extLst>
              <a:ext uri="{FF2B5EF4-FFF2-40B4-BE49-F238E27FC236}">
                <a16:creationId xmlns:a16="http://schemas.microsoft.com/office/drawing/2014/main" id="{2A032943-4687-4072-A54B-606C639E9482}"/>
              </a:ext>
            </a:extLst>
          </p:cNvPr>
          <p:cNvSpPr/>
          <p:nvPr/>
        </p:nvSpPr>
        <p:spPr>
          <a:xfrm rot="21424822">
            <a:off x="884400" y="210556"/>
            <a:ext cx="5617950" cy="2363278"/>
          </a:xfrm>
          <a:custGeom>
            <a:avLst/>
            <a:gdLst>
              <a:gd name="connsiteX0" fmla="*/ 0 w 5617950"/>
              <a:gd name="connsiteY0" fmla="*/ 0 h 2363278"/>
              <a:gd name="connsiteX1" fmla="*/ 3277138 w 5617950"/>
              <a:gd name="connsiteY1" fmla="*/ 0 h 2363278"/>
              <a:gd name="connsiteX2" fmla="*/ 3277138 w 5617950"/>
              <a:gd name="connsiteY2" fmla="*/ 0 h 2363278"/>
              <a:gd name="connsiteX3" fmla="*/ 4681625 w 5617950"/>
              <a:gd name="connsiteY3" fmla="*/ 0 h 2363278"/>
              <a:gd name="connsiteX4" fmla="*/ 5617950 w 5617950"/>
              <a:gd name="connsiteY4" fmla="*/ 0 h 2363278"/>
              <a:gd name="connsiteX5" fmla="*/ 5617950 w 5617950"/>
              <a:gd name="connsiteY5" fmla="*/ 1378579 h 2363278"/>
              <a:gd name="connsiteX6" fmla="*/ 5617950 w 5617950"/>
              <a:gd name="connsiteY6" fmla="*/ 1378579 h 2363278"/>
              <a:gd name="connsiteX7" fmla="*/ 5617950 w 5617950"/>
              <a:gd name="connsiteY7" fmla="*/ 1969398 h 2363278"/>
              <a:gd name="connsiteX8" fmla="*/ 5617950 w 5617950"/>
              <a:gd name="connsiteY8" fmla="*/ 2363278 h 2363278"/>
              <a:gd name="connsiteX9" fmla="*/ 4681625 w 5617950"/>
              <a:gd name="connsiteY9" fmla="*/ 2363278 h 2363278"/>
              <a:gd name="connsiteX10" fmla="*/ 4438461 w 5617950"/>
              <a:gd name="connsiteY10" fmla="*/ 2820265 h 2363278"/>
              <a:gd name="connsiteX11" fmla="*/ 3277138 w 5617950"/>
              <a:gd name="connsiteY11" fmla="*/ 2363278 h 2363278"/>
              <a:gd name="connsiteX12" fmla="*/ 0 w 5617950"/>
              <a:gd name="connsiteY12" fmla="*/ 2363278 h 2363278"/>
              <a:gd name="connsiteX13" fmla="*/ 0 w 5617950"/>
              <a:gd name="connsiteY13" fmla="*/ 1969398 h 2363278"/>
              <a:gd name="connsiteX14" fmla="*/ 0 w 5617950"/>
              <a:gd name="connsiteY14" fmla="*/ 1378579 h 2363278"/>
              <a:gd name="connsiteX15" fmla="*/ 0 w 5617950"/>
              <a:gd name="connsiteY15" fmla="*/ 1378579 h 2363278"/>
              <a:gd name="connsiteX16" fmla="*/ 0 w 5617950"/>
              <a:gd name="connsiteY16" fmla="*/ 0 h 23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17950" h="2363278" fill="none" extrusionOk="0">
                <a:moveTo>
                  <a:pt x="0" y="0"/>
                </a:moveTo>
                <a:cubicBezTo>
                  <a:pt x="808523" y="-124927"/>
                  <a:pt x="2103751" y="34880"/>
                  <a:pt x="3277138" y="0"/>
                </a:cubicBezTo>
                <a:lnTo>
                  <a:pt x="3277138" y="0"/>
                </a:lnTo>
                <a:cubicBezTo>
                  <a:pt x="3655739" y="-9137"/>
                  <a:pt x="4492944" y="-86815"/>
                  <a:pt x="4681625" y="0"/>
                </a:cubicBezTo>
                <a:cubicBezTo>
                  <a:pt x="5032875" y="2585"/>
                  <a:pt x="5303347" y="-2982"/>
                  <a:pt x="5617950" y="0"/>
                </a:cubicBezTo>
                <a:cubicBezTo>
                  <a:pt x="5641371" y="141843"/>
                  <a:pt x="5666872" y="1069433"/>
                  <a:pt x="5617950" y="1378579"/>
                </a:cubicBezTo>
                <a:lnTo>
                  <a:pt x="5617950" y="1378579"/>
                </a:lnTo>
                <a:cubicBezTo>
                  <a:pt x="5641182" y="1636472"/>
                  <a:pt x="5658541" y="1733028"/>
                  <a:pt x="5617950" y="1969398"/>
                </a:cubicBezTo>
                <a:cubicBezTo>
                  <a:pt x="5639320" y="2049444"/>
                  <a:pt x="5617563" y="2188134"/>
                  <a:pt x="5617950" y="2363278"/>
                </a:cubicBezTo>
                <a:cubicBezTo>
                  <a:pt x="5245293" y="2433968"/>
                  <a:pt x="4920175" y="2281221"/>
                  <a:pt x="4681625" y="2363278"/>
                </a:cubicBezTo>
                <a:cubicBezTo>
                  <a:pt x="4570385" y="2473991"/>
                  <a:pt x="4474638" y="2701903"/>
                  <a:pt x="4438461" y="2820265"/>
                </a:cubicBezTo>
                <a:cubicBezTo>
                  <a:pt x="4178592" y="2825708"/>
                  <a:pt x="3441010" y="2344147"/>
                  <a:pt x="3277138" y="2363278"/>
                </a:cubicBezTo>
                <a:cubicBezTo>
                  <a:pt x="2034422" y="2281238"/>
                  <a:pt x="1503597" y="2454123"/>
                  <a:pt x="0" y="2363278"/>
                </a:cubicBezTo>
                <a:cubicBezTo>
                  <a:pt x="20253" y="2210700"/>
                  <a:pt x="11426" y="2016994"/>
                  <a:pt x="0" y="1969398"/>
                </a:cubicBezTo>
                <a:cubicBezTo>
                  <a:pt x="-17722" y="1751276"/>
                  <a:pt x="989" y="1593061"/>
                  <a:pt x="0" y="1378579"/>
                </a:cubicBezTo>
                <a:lnTo>
                  <a:pt x="0" y="1378579"/>
                </a:lnTo>
                <a:cubicBezTo>
                  <a:pt x="-94084" y="705695"/>
                  <a:pt x="23143" y="627877"/>
                  <a:pt x="0" y="0"/>
                </a:cubicBezTo>
                <a:close/>
              </a:path>
              <a:path w="5617950" h="2363278" stroke="0" extrusionOk="0">
                <a:moveTo>
                  <a:pt x="0" y="0"/>
                </a:moveTo>
                <a:cubicBezTo>
                  <a:pt x="455438" y="-5744"/>
                  <a:pt x="2577728" y="-97478"/>
                  <a:pt x="3277138" y="0"/>
                </a:cubicBezTo>
                <a:lnTo>
                  <a:pt x="3277138" y="0"/>
                </a:lnTo>
                <a:cubicBezTo>
                  <a:pt x="3741299" y="60192"/>
                  <a:pt x="4094700" y="-46370"/>
                  <a:pt x="4681625" y="0"/>
                </a:cubicBezTo>
                <a:cubicBezTo>
                  <a:pt x="5035271" y="61147"/>
                  <a:pt x="5202167" y="-43763"/>
                  <a:pt x="5617950" y="0"/>
                </a:cubicBezTo>
                <a:cubicBezTo>
                  <a:pt x="5634824" y="172161"/>
                  <a:pt x="5696741" y="1004298"/>
                  <a:pt x="5617950" y="1378579"/>
                </a:cubicBezTo>
                <a:lnTo>
                  <a:pt x="5617950" y="1378579"/>
                </a:lnTo>
                <a:cubicBezTo>
                  <a:pt x="5585074" y="1499176"/>
                  <a:pt x="5630490" y="1697260"/>
                  <a:pt x="5617950" y="1969398"/>
                </a:cubicBezTo>
                <a:cubicBezTo>
                  <a:pt x="5595288" y="2124893"/>
                  <a:pt x="5626179" y="2218426"/>
                  <a:pt x="5617950" y="2363278"/>
                </a:cubicBezTo>
                <a:cubicBezTo>
                  <a:pt x="5501373" y="2387323"/>
                  <a:pt x="5037010" y="2409266"/>
                  <a:pt x="4681625" y="2363278"/>
                </a:cubicBezTo>
                <a:cubicBezTo>
                  <a:pt x="4639335" y="2415395"/>
                  <a:pt x="4484524" y="2773649"/>
                  <a:pt x="4438461" y="2820265"/>
                </a:cubicBezTo>
                <a:cubicBezTo>
                  <a:pt x="4088250" y="2576519"/>
                  <a:pt x="3617281" y="2486936"/>
                  <a:pt x="3277138" y="2363278"/>
                </a:cubicBezTo>
                <a:cubicBezTo>
                  <a:pt x="1877839" y="2225975"/>
                  <a:pt x="1355699" y="2200298"/>
                  <a:pt x="0" y="2363278"/>
                </a:cubicBezTo>
                <a:cubicBezTo>
                  <a:pt x="21165" y="2235306"/>
                  <a:pt x="-34840" y="2127273"/>
                  <a:pt x="0" y="1969398"/>
                </a:cubicBezTo>
                <a:cubicBezTo>
                  <a:pt x="51820" y="1841149"/>
                  <a:pt x="24374" y="1615415"/>
                  <a:pt x="0" y="1378579"/>
                </a:cubicBezTo>
                <a:lnTo>
                  <a:pt x="0" y="1378579"/>
                </a:lnTo>
                <a:cubicBezTo>
                  <a:pt x="-84264" y="977691"/>
                  <a:pt x="107848" y="504029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005"/>
                      <a:gd name="adj2" fmla="val 6933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400" b="1">
                <a:latin typeface="Calibri" panose="020F0502020204030204" pitchFamily="34" charset="0"/>
                <a:cs typeface="Calibri" panose="020F0502020204030204" pitchFamily="34" charset="0"/>
              </a:rPr>
              <a:t>Retour du Conseil d’administration sur les pistes d’orientation de l’organisme</a:t>
            </a:r>
          </a:p>
        </p:txBody>
      </p:sp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6A456261-B25D-EE32-AD76-98FDB5A84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19399"/>
              </p:ext>
            </p:extLst>
          </p:nvPr>
        </p:nvGraphicFramePr>
        <p:xfrm>
          <a:off x="2578343" y="3284001"/>
          <a:ext cx="7286550" cy="190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070">
                  <a:extLst>
                    <a:ext uri="{9D8B030D-6E8A-4147-A177-3AD203B41FA5}">
                      <a16:colId xmlns:a16="http://schemas.microsoft.com/office/drawing/2014/main" val="196580447"/>
                    </a:ext>
                  </a:extLst>
                </a:gridCol>
                <a:gridCol w="3534480">
                  <a:extLst>
                    <a:ext uri="{9D8B030D-6E8A-4147-A177-3AD203B41FA5}">
                      <a16:colId xmlns:a16="http://schemas.microsoft.com/office/drawing/2014/main" val="4063130999"/>
                    </a:ext>
                  </a:extLst>
                </a:gridCol>
              </a:tblGrid>
              <a:tr h="601526">
                <a:tc>
                  <a:txBody>
                    <a:bodyPr/>
                    <a:lstStyle/>
                    <a:p>
                      <a:pPr algn="ctr"/>
                      <a:r>
                        <a:rPr lang="fr-CA" sz="4000">
                          <a:latin typeface="Calibri"/>
                          <a:cs typeface="Calibri"/>
                        </a:rPr>
                        <a:t>QUI?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>
                          <a:latin typeface="Calibri"/>
                          <a:cs typeface="Calibri"/>
                        </a:rPr>
                        <a:t>QUAND?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4253309"/>
                  </a:ext>
                </a:extLst>
              </a:tr>
              <a:tr h="12023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2400" b="0">
                          <a:effectLst/>
                          <a:latin typeface="Calibri"/>
                          <a:cs typeface="Calibri"/>
                        </a:rPr>
                        <a:t>Tout le monde</a:t>
                      </a:r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2800" b="0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Insérer la date</a:t>
                      </a:r>
                      <a:endParaRPr lang="fr-CA" sz="2800" b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770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8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927EFA84-A4FD-C532-2458-5F4D4A178F31}"/>
              </a:ext>
            </a:extLst>
          </p:cNvPr>
          <p:cNvSpPr/>
          <p:nvPr/>
        </p:nvSpPr>
        <p:spPr>
          <a:xfrm>
            <a:off x="1441390" y="976959"/>
            <a:ext cx="9309220" cy="4241427"/>
          </a:xfrm>
          <a:custGeom>
            <a:avLst/>
            <a:gdLst>
              <a:gd name="connsiteX0" fmla="*/ 0 w 9309220"/>
              <a:gd name="connsiteY0" fmla="*/ 0 h 4241427"/>
              <a:gd name="connsiteX1" fmla="*/ 5430378 w 9309220"/>
              <a:gd name="connsiteY1" fmla="*/ 0 h 4241427"/>
              <a:gd name="connsiteX2" fmla="*/ 5430378 w 9309220"/>
              <a:gd name="connsiteY2" fmla="*/ 0 h 4241427"/>
              <a:gd name="connsiteX3" fmla="*/ 7757683 w 9309220"/>
              <a:gd name="connsiteY3" fmla="*/ 0 h 4241427"/>
              <a:gd name="connsiteX4" fmla="*/ 9309220 w 9309220"/>
              <a:gd name="connsiteY4" fmla="*/ 0 h 4241427"/>
              <a:gd name="connsiteX5" fmla="*/ 9309220 w 9309220"/>
              <a:gd name="connsiteY5" fmla="*/ 2474166 h 4241427"/>
              <a:gd name="connsiteX6" fmla="*/ 9309220 w 9309220"/>
              <a:gd name="connsiteY6" fmla="*/ 2474166 h 4241427"/>
              <a:gd name="connsiteX7" fmla="*/ 9309220 w 9309220"/>
              <a:gd name="connsiteY7" fmla="*/ 3534523 h 4241427"/>
              <a:gd name="connsiteX8" fmla="*/ 9309220 w 9309220"/>
              <a:gd name="connsiteY8" fmla="*/ 4241427 h 4241427"/>
              <a:gd name="connsiteX9" fmla="*/ 7757683 w 9309220"/>
              <a:gd name="connsiteY9" fmla="*/ 4241427 h 4241427"/>
              <a:gd name="connsiteX10" fmla="*/ 7369830 w 9309220"/>
              <a:gd name="connsiteY10" fmla="*/ 5219034 h 4241427"/>
              <a:gd name="connsiteX11" fmla="*/ 5430378 w 9309220"/>
              <a:gd name="connsiteY11" fmla="*/ 4241427 h 4241427"/>
              <a:gd name="connsiteX12" fmla="*/ 0 w 9309220"/>
              <a:gd name="connsiteY12" fmla="*/ 4241427 h 4241427"/>
              <a:gd name="connsiteX13" fmla="*/ 0 w 9309220"/>
              <a:gd name="connsiteY13" fmla="*/ 3534523 h 4241427"/>
              <a:gd name="connsiteX14" fmla="*/ 0 w 9309220"/>
              <a:gd name="connsiteY14" fmla="*/ 2474166 h 4241427"/>
              <a:gd name="connsiteX15" fmla="*/ 0 w 9309220"/>
              <a:gd name="connsiteY15" fmla="*/ 2474166 h 4241427"/>
              <a:gd name="connsiteX16" fmla="*/ 0 w 9309220"/>
              <a:gd name="connsiteY16" fmla="*/ 0 h 424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09220" h="4241427" fill="none" extrusionOk="0">
                <a:moveTo>
                  <a:pt x="0" y="0"/>
                </a:moveTo>
                <a:cubicBezTo>
                  <a:pt x="779914" y="-124927"/>
                  <a:pt x="3502634" y="34880"/>
                  <a:pt x="5430378" y="0"/>
                </a:cubicBezTo>
                <a:lnTo>
                  <a:pt x="5430378" y="0"/>
                </a:lnTo>
                <a:cubicBezTo>
                  <a:pt x="5793798" y="-116129"/>
                  <a:pt x="7124709" y="65495"/>
                  <a:pt x="7757683" y="0"/>
                </a:cubicBezTo>
                <a:cubicBezTo>
                  <a:pt x="8426843" y="-125991"/>
                  <a:pt x="9029146" y="-114078"/>
                  <a:pt x="9309220" y="0"/>
                </a:cubicBezTo>
                <a:cubicBezTo>
                  <a:pt x="9427057" y="647678"/>
                  <a:pt x="9359962" y="1833829"/>
                  <a:pt x="9309220" y="2474166"/>
                </a:cubicBezTo>
                <a:lnTo>
                  <a:pt x="9309220" y="2474166"/>
                </a:lnTo>
                <a:cubicBezTo>
                  <a:pt x="9330830" y="2818837"/>
                  <a:pt x="9296556" y="3205474"/>
                  <a:pt x="9309220" y="3534523"/>
                </a:cubicBezTo>
                <a:cubicBezTo>
                  <a:pt x="9332450" y="3832561"/>
                  <a:pt x="9326526" y="4036887"/>
                  <a:pt x="9309220" y="4241427"/>
                </a:cubicBezTo>
                <a:cubicBezTo>
                  <a:pt x="8740131" y="4111370"/>
                  <a:pt x="8354142" y="4169739"/>
                  <a:pt x="7757683" y="4241427"/>
                </a:cubicBezTo>
                <a:cubicBezTo>
                  <a:pt x="7696607" y="4524432"/>
                  <a:pt x="7448102" y="4907896"/>
                  <a:pt x="7369830" y="5219034"/>
                </a:cubicBezTo>
                <a:cubicBezTo>
                  <a:pt x="6709727" y="4905804"/>
                  <a:pt x="6277677" y="4581423"/>
                  <a:pt x="5430378" y="4241427"/>
                </a:cubicBezTo>
                <a:cubicBezTo>
                  <a:pt x="4084642" y="4159387"/>
                  <a:pt x="776131" y="4332272"/>
                  <a:pt x="0" y="4241427"/>
                </a:cubicBezTo>
                <a:cubicBezTo>
                  <a:pt x="-52748" y="4165272"/>
                  <a:pt x="-20260" y="3861674"/>
                  <a:pt x="0" y="3534523"/>
                </a:cubicBezTo>
                <a:cubicBezTo>
                  <a:pt x="-20435" y="3398567"/>
                  <a:pt x="-34135" y="2743223"/>
                  <a:pt x="0" y="2474166"/>
                </a:cubicBezTo>
                <a:lnTo>
                  <a:pt x="0" y="2474166"/>
                </a:lnTo>
                <a:cubicBezTo>
                  <a:pt x="120809" y="2121070"/>
                  <a:pt x="-62258" y="293902"/>
                  <a:pt x="0" y="0"/>
                </a:cubicBezTo>
                <a:close/>
              </a:path>
              <a:path w="9309220" h="4241427" stroke="0" extrusionOk="0">
                <a:moveTo>
                  <a:pt x="0" y="0"/>
                </a:moveTo>
                <a:cubicBezTo>
                  <a:pt x="2132090" y="-5744"/>
                  <a:pt x="3803651" y="-97478"/>
                  <a:pt x="5430378" y="0"/>
                </a:cubicBezTo>
                <a:lnTo>
                  <a:pt x="5430378" y="0"/>
                </a:lnTo>
                <a:cubicBezTo>
                  <a:pt x="6442882" y="-99961"/>
                  <a:pt x="7316402" y="-44384"/>
                  <a:pt x="7757683" y="0"/>
                </a:cubicBezTo>
                <a:cubicBezTo>
                  <a:pt x="8058337" y="55529"/>
                  <a:pt x="8577460" y="-8260"/>
                  <a:pt x="9309220" y="0"/>
                </a:cubicBezTo>
                <a:cubicBezTo>
                  <a:pt x="9460256" y="814639"/>
                  <a:pt x="9472463" y="1391603"/>
                  <a:pt x="9309220" y="2474166"/>
                </a:cubicBezTo>
                <a:lnTo>
                  <a:pt x="9309220" y="2474166"/>
                </a:lnTo>
                <a:cubicBezTo>
                  <a:pt x="9404035" y="2955580"/>
                  <a:pt x="9335343" y="3324102"/>
                  <a:pt x="9309220" y="3534523"/>
                </a:cubicBezTo>
                <a:cubicBezTo>
                  <a:pt x="9248438" y="3745256"/>
                  <a:pt x="9290168" y="4118295"/>
                  <a:pt x="9309220" y="4241427"/>
                </a:cubicBezTo>
                <a:cubicBezTo>
                  <a:pt x="8918121" y="4271706"/>
                  <a:pt x="8336756" y="4224001"/>
                  <a:pt x="7757683" y="4241427"/>
                </a:cubicBezTo>
                <a:cubicBezTo>
                  <a:pt x="7612927" y="4686337"/>
                  <a:pt x="7487623" y="4893901"/>
                  <a:pt x="7369830" y="5219034"/>
                </a:cubicBezTo>
                <a:cubicBezTo>
                  <a:pt x="7081198" y="4939138"/>
                  <a:pt x="6184699" y="4461280"/>
                  <a:pt x="5430378" y="4241427"/>
                </a:cubicBezTo>
                <a:cubicBezTo>
                  <a:pt x="3371353" y="4104124"/>
                  <a:pt x="2013569" y="4078447"/>
                  <a:pt x="0" y="4241427"/>
                </a:cubicBezTo>
                <a:cubicBezTo>
                  <a:pt x="-20008" y="4037728"/>
                  <a:pt x="52365" y="3743352"/>
                  <a:pt x="0" y="3534523"/>
                </a:cubicBezTo>
                <a:cubicBezTo>
                  <a:pt x="-88609" y="3368009"/>
                  <a:pt x="-16072" y="2724100"/>
                  <a:pt x="0" y="2474166"/>
                </a:cubicBezTo>
                <a:lnTo>
                  <a:pt x="0" y="2474166"/>
                </a:lnTo>
                <a:cubicBezTo>
                  <a:pt x="-15855" y="2092345"/>
                  <a:pt x="42038" y="10670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>
              <a:latin typeface="Franklin Gothic Demi Cond" panose="020B07060304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B699A2-39EF-488C-8354-64AE591B30D8}"/>
              </a:ext>
            </a:extLst>
          </p:cNvPr>
          <p:cNvSpPr txBox="1"/>
          <p:nvPr/>
        </p:nvSpPr>
        <p:spPr>
          <a:xfrm>
            <a:off x="-64114" y="5987827"/>
            <a:ext cx="3392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b="1">
                <a:solidFill>
                  <a:srgbClr val="FF0000"/>
                </a:solidFill>
              </a:rPr>
              <a:t>INSÉRER LA DATE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BA9123-3DC1-40AA-B0EB-20063678808E}"/>
              </a:ext>
            </a:extLst>
          </p:cNvPr>
          <p:cNvSpPr txBox="1"/>
          <p:nvPr/>
        </p:nvSpPr>
        <p:spPr>
          <a:xfrm>
            <a:off x="2477811" y="3097672"/>
            <a:ext cx="7078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Les pratiques d’action communautaire et l’autonomie des destinataires</a:t>
            </a:r>
            <a:endParaRPr lang="fr-CA" sz="4400" b="1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63CB526-9504-47C3-B45F-A0AF52308E8B}"/>
              </a:ext>
            </a:extLst>
          </p:cNvPr>
          <p:cNvSpPr txBox="1"/>
          <p:nvPr/>
        </p:nvSpPr>
        <p:spPr>
          <a:xfrm>
            <a:off x="2570951" y="2066621"/>
            <a:ext cx="7581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Rencontre de démarrage </a:t>
            </a:r>
          </a:p>
          <a:p>
            <a:endParaRPr lang="fr-CA" sz="4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34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2171E0C3-1B45-4A86-889B-A346161799D2}"/>
              </a:ext>
            </a:extLst>
          </p:cNvPr>
          <p:cNvGrpSpPr/>
          <p:nvPr/>
        </p:nvGrpSpPr>
        <p:grpSpPr>
          <a:xfrm>
            <a:off x="675365" y="2724618"/>
            <a:ext cx="4015388" cy="3038166"/>
            <a:chOff x="956121" y="3886532"/>
            <a:chExt cx="2706736" cy="220896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C0CF01F-7336-4FB8-B24B-D2BE64F1E92E}"/>
                </a:ext>
              </a:extLst>
            </p:cNvPr>
            <p:cNvSpPr/>
            <p:nvPr/>
          </p:nvSpPr>
          <p:spPr>
            <a:xfrm>
              <a:off x="956121" y="3886532"/>
              <a:ext cx="2706736" cy="2208960"/>
            </a:xfrm>
            <a:custGeom>
              <a:avLst/>
              <a:gdLst>
                <a:gd name="connsiteX0" fmla="*/ 0 w 2706736"/>
                <a:gd name="connsiteY0" fmla="*/ 1104480 h 2208960"/>
                <a:gd name="connsiteX1" fmla="*/ 1353368 w 2706736"/>
                <a:gd name="connsiteY1" fmla="*/ 0 h 2208960"/>
                <a:gd name="connsiteX2" fmla="*/ 2706736 w 2706736"/>
                <a:gd name="connsiteY2" fmla="*/ 1104480 h 2208960"/>
                <a:gd name="connsiteX3" fmla="*/ 1353368 w 2706736"/>
                <a:gd name="connsiteY3" fmla="*/ 2208960 h 2208960"/>
                <a:gd name="connsiteX4" fmla="*/ 0 w 2706736"/>
                <a:gd name="connsiteY4" fmla="*/ 1104480 h 220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736" h="2208960" fill="none" extrusionOk="0">
                  <a:moveTo>
                    <a:pt x="0" y="1104480"/>
                  </a:moveTo>
                  <a:cubicBezTo>
                    <a:pt x="31821" y="497590"/>
                    <a:pt x="582297" y="-174431"/>
                    <a:pt x="1353368" y="0"/>
                  </a:cubicBezTo>
                  <a:cubicBezTo>
                    <a:pt x="2134489" y="77036"/>
                    <a:pt x="2659824" y="503235"/>
                    <a:pt x="2706736" y="1104480"/>
                  </a:cubicBezTo>
                  <a:cubicBezTo>
                    <a:pt x="2773026" y="1589398"/>
                    <a:pt x="2001645" y="2170169"/>
                    <a:pt x="1353368" y="2208960"/>
                  </a:cubicBezTo>
                  <a:cubicBezTo>
                    <a:pt x="501521" y="2251900"/>
                    <a:pt x="-11203" y="1626799"/>
                    <a:pt x="0" y="1104480"/>
                  </a:cubicBezTo>
                  <a:close/>
                </a:path>
                <a:path w="2706736" h="2208960" stroke="0" extrusionOk="0">
                  <a:moveTo>
                    <a:pt x="0" y="1104480"/>
                  </a:moveTo>
                  <a:cubicBezTo>
                    <a:pt x="43077" y="477197"/>
                    <a:pt x="632989" y="153541"/>
                    <a:pt x="1353368" y="0"/>
                  </a:cubicBezTo>
                  <a:cubicBezTo>
                    <a:pt x="2103926" y="17760"/>
                    <a:pt x="2767017" y="369730"/>
                    <a:pt x="2706736" y="1104480"/>
                  </a:cubicBezTo>
                  <a:cubicBezTo>
                    <a:pt x="2814726" y="1659537"/>
                    <a:pt x="1933774" y="2126193"/>
                    <a:pt x="1353368" y="2208960"/>
                  </a:cubicBezTo>
                  <a:cubicBezTo>
                    <a:pt x="640902" y="2101087"/>
                    <a:pt x="4120" y="1753024"/>
                    <a:pt x="0" y="1104480"/>
                  </a:cubicBezTo>
                  <a:close/>
                </a:path>
              </a:pathLst>
            </a:custGeom>
            <a:ln w="38100">
              <a:solidFill>
                <a:schemeClr val="tx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19614498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CA" sz="400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Objectifs et déroulement</a:t>
              </a:r>
            </a:p>
            <a:p>
              <a:pPr algn="ctr"/>
              <a:endParaRPr lang="fr-CA" sz="400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  <p:pic>
          <p:nvPicPr>
            <p:cNvPr id="9" name="Graphique 8" descr="Mille avec un remplissage uni">
              <a:extLst>
                <a:ext uri="{FF2B5EF4-FFF2-40B4-BE49-F238E27FC236}">
                  <a16:creationId xmlns:a16="http://schemas.microsoft.com/office/drawing/2014/main" id="{65B5193C-7EF1-497B-89B0-CD0E597B7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52288" y="5181092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4FAEC3A2-093A-4A66-9F1C-AD2A1C61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91173"/>
              </p:ext>
            </p:extLst>
          </p:nvPr>
        </p:nvGraphicFramePr>
        <p:xfrm>
          <a:off x="5462881" y="859966"/>
          <a:ext cx="6075418" cy="424049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075418">
                  <a:extLst>
                    <a:ext uri="{9D8B030D-6E8A-4147-A177-3AD203B41FA5}">
                      <a16:colId xmlns:a16="http://schemas.microsoft.com/office/drawing/2014/main" val="4106188929"/>
                    </a:ext>
                  </a:extLst>
                </a:gridCol>
              </a:tblGrid>
              <a:tr h="1128409">
                <a:tc>
                  <a:txBody>
                    <a:bodyPr/>
                    <a:lstStyle/>
                    <a:p>
                      <a:pPr lvl="0"/>
                      <a:r>
                        <a:rPr lang="fr-CA" sz="18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Présentation du CA : </a:t>
                      </a:r>
                      <a:r>
                        <a:rPr lang="fr-CA" sz="1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synthèse des réflexions des membres du CA sur l’influence que la démarche réflexive peut avoir dans leur prise de décision sur l’orientation de l’organisme</a:t>
                      </a: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2739713512"/>
                  </a:ext>
                </a:extLst>
              </a:tr>
              <a:tr h="1117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Travail en sous-groupes permettant de réagir à ce qui aura été présenté par le CA (pause pour le CA)</a:t>
                      </a: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1975784714"/>
                  </a:ext>
                </a:extLst>
              </a:tr>
              <a:tr h="997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Retour en plénière et discussion entre les groupes </a:t>
                      </a: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3108711793"/>
                  </a:ext>
                </a:extLst>
              </a:tr>
              <a:tr h="997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Appréciation finale de la démarche réalisée</a:t>
                      </a: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2996295712"/>
                  </a:ext>
                </a:extLst>
              </a:tr>
            </a:tbl>
          </a:graphicData>
        </a:graphic>
      </p:graphicFrame>
      <p:sp>
        <p:nvSpPr>
          <p:cNvPr id="15" name="Bulle narrative : rectangle 14">
            <a:extLst>
              <a:ext uri="{FF2B5EF4-FFF2-40B4-BE49-F238E27FC236}">
                <a16:creationId xmlns:a16="http://schemas.microsoft.com/office/drawing/2014/main" id="{0827ADB1-3F2E-4C5E-B758-1BA5FBDF5BF3}"/>
              </a:ext>
            </a:extLst>
          </p:cNvPr>
          <p:cNvSpPr/>
          <p:nvPr/>
        </p:nvSpPr>
        <p:spPr>
          <a:xfrm rot="21424822">
            <a:off x="327934" y="132299"/>
            <a:ext cx="4721946" cy="2363278"/>
          </a:xfrm>
          <a:custGeom>
            <a:avLst/>
            <a:gdLst>
              <a:gd name="connsiteX0" fmla="*/ 0 w 4721946"/>
              <a:gd name="connsiteY0" fmla="*/ 0 h 2363278"/>
              <a:gd name="connsiteX1" fmla="*/ 2754469 w 4721946"/>
              <a:gd name="connsiteY1" fmla="*/ 0 h 2363278"/>
              <a:gd name="connsiteX2" fmla="*/ 2754469 w 4721946"/>
              <a:gd name="connsiteY2" fmla="*/ 0 h 2363278"/>
              <a:gd name="connsiteX3" fmla="*/ 3934955 w 4721946"/>
              <a:gd name="connsiteY3" fmla="*/ 0 h 2363278"/>
              <a:gd name="connsiteX4" fmla="*/ 4721946 w 4721946"/>
              <a:gd name="connsiteY4" fmla="*/ 0 h 2363278"/>
              <a:gd name="connsiteX5" fmla="*/ 4721946 w 4721946"/>
              <a:gd name="connsiteY5" fmla="*/ 1378579 h 2363278"/>
              <a:gd name="connsiteX6" fmla="*/ 4721946 w 4721946"/>
              <a:gd name="connsiteY6" fmla="*/ 1378579 h 2363278"/>
              <a:gd name="connsiteX7" fmla="*/ 4721946 w 4721946"/>
              <a:gd name="connsiteY7" fmla="*/ 1969398 h 2363278"/>
              <a:gd name="connsiteX8" fmla="*/ 4721946 w 4721946"/>
              <a:gd name="connsiteY8" fmla="*/ 2363278 h 2363278"/>
              <a:gd name="connsiteX9" fmla="*/ 3934955 w 4721946"/>
              <a:gd name="connsiteY9" fmla="*/ 2363278 h 2363278"/>
              <a:gd name="connsiteX10" fmla="*/ 3730573 w 4721946"/>
              <a:gd name="connsiteY10" fmla="*/ 2820265 h 2363278"/>
              <a:gd name="connsiteX11" fmla="*/ 2754469 w 4721946"/>
              <a:gd name="connsiteY11" fmla="*/ 2363278 h 2363278"/>
              <a:gd name="connsiteX12" fmla="*/ 0 w 4721946"/>
              <a:gd name="connsiteY12" fmla="*/ 2363278 h 2363278"/>
              <a:gd name="connsiteX13" fmla="*/ 0 w 4721946"/>
              <a:gd name="connsiteY13" fmla="*/ 1969398 h 2363278"/>
              <a:gd name="connsiteX14" fmla="*/ 0 w 4721946"/>
              <a:gd name="connsiteY14" fmla="*/ 1378579 h 2363278"/>
              <a:gd name="connsiteX15" fmla="*/ 0 w 4721946"/>
              <a:gd name="connsiteY15" fmla="*/ 1378579 h 2363278"/>
              <a:gd name="connsiteX16" fmla="*/ 0 w 4721946"/>
              <a:gd name="connsiteY16" fmla="*/ 0 h 23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21946" h="2363278" fill="none" extrusionOk="0">
                <a:moveTo>
                  <a:pt x="0" y="0"/>
                </a:moveTo>
                <a:cubicBezTo>
                  <a:pt x="412606" y="-124927"/>
                  <a:pt x="1641129" y="34880"/>
                  <a:pt x="2754469" y="0"/>
                </a:cubicBezTo>
                <a:lnTo>
                  <a:pt x="2754469" y="0"/>
                </a:lnTo>
                <a:cubicBezTo>
                  <a:pt x="3336303" y="98076"/>
                  <a:pt x="3458401" y="13018"/>
                  <a:pt x="3934955" y="0"/>
                </a:cubicBezTo>
                <a:cubicBezTo>
                  <a:pt x="4037686" y="60957"/>
                  <a:pt x="4340069" y="11185"/>
                  <a:pt x="4721946" y="0"/>
                </a:cubicBezTo>
                <a:cubicBezTo>
                  <a:pt x="4745367" y="141843"/>
                  <a:pt x="4770868" y="1069433"/>
                  <a:pt x="4721946" y="1378579"/>
                </a:cubicBezTo>
                <a:lnTo>
                  <a:pt x="4721946" y="1378579"/>
                </a:lnTo>
                <a:cubicBezTo>
                  <a:pt x="4745178" y="1636472"/>
                  <a:pt x="4762537" y="1733028"/>
                  <a:pt x="4721946" y="1969398"/>
                </a:cubicBezTo>
                <a:cubicBezTo>
                  <a:pt x="4743316" y="2049444"/>
                  <a:pt x="4721559" y="2188134"/>
                  <a:pt x="4721946" y="2363278"/>
                </a:cubicBezTo>
                <a:cubicBezTo>
                  <a:pt x="4549535" y="2433803"/>
                  <a:pt x="4327656" y="2368164"/>
                  <a:pt x="3934955" y="2363278"/>
                </a:cubicBezTo>
                <a:cubicBezTo>
                  <a:pt x="3862811" y="2430250"/>
                  <a:pt x="3758777" y="2736939"/>
                  <a:pt x="3730573" y="2820265"/>
                </a:cubicBezTo>
                <a:cubicBezTo>
                  <a:pt x="3431845" y="2699111"/>
                  <a:pt x="3144493" y="2478001"/>
                  <a:pt x="2754469" y="2363278"/>
                </a:cubicBezTo>
                <a:cubicBezTo>
                  <a:pt x="2383790" y="2281238"/>
                  <a:pt x="1209967" y="2454123"/>
                  <a:pt x="0" y="2363278"/>
                </a:cubicBezTo>
                <a:cubicBezTo>
                  <a:pt x="20253" y="2210700"/>
                  <a:pt x="11426" y="2016994"/>
                  <a:pt x="0" y="1969398"/>
                </a:cubicBezTo>
                <a:cubicBezTo>
                  <a:pt x="-17722" y="1751276"/>
                  <a:pt x="989" y="1593061"/>
                  <a:pt x="0" y="1378579"/>
                </a:cubicBezTo>
                <a:lnTo>
                  <a:pt x="0" y="1378579"/>
                </a:lnTo>
                <a:cubicBezTo>
                  <a:pt x="-94084" y="705695"/>
                  <a:pt x="23143" y="627877"/>
                  <a:pt x="0" y="0"/>
                </a:cubicBezTo>
                <a:close/>
              </a:path>
              <a:path w="4721946" h="2363278" stroke="0" extrusionOk="0">
                <a:moveTo>
                  <a:pt x="0" y="0"/>
                </a:moveTo>
                <a:cubicBezTo>
                  <a:pt x="718189" y="-5744"/>
                  <a:pt x="2309677" y="-97478"/>
                  <a:pt x="2754469" y="0"/>
                </a:cubicBezTo>
                <a:lnTo>
                  <a:pt x="2754469" y="0"/>
                </a:lnTo>
                <a:cubicBezTo>
                  <a:pt x="3140816" y="-63096"/>
                  <a:pt x="3618835" y="87782"/>
                  <a:pt x="3934955" y="0"/>
                </a:cubicBezTo>
                <a:cubicBezTo>
                  <a:pt x="4174882" y="48862"/>
                  <a:pt x="4495114" y="65793"/>
                  <a:pt x="4721946" y="0"/>
                </a:cubicBezTo>
                <a:cubicBezTo>
                  <a:pt x="4738820" y="172161"/>
                  <a:pt x="4800737" y="1004298"/>
                  <a:pt x="4721946" y="1378579"/>
                </a:cubicBezTo>
                <a:lnTo>
                  <a:pt x="4721946" y="1378579"/>
                </a:lnTo>
                <a:cubicBezTo>
                  <a:pt x="4689070" y="1499176"/>
                  <a:pt x="4734486" y="1697260"/>
                  <a:pt x="4721946" y="1969398"/>
                </a:cubicBezTo>
                <a:cubicBezTo>
                  <a:pt x="4699284" y="2124893"/>
                  <a:pt x="4730175" y="2218426"/>
                  <a:pt x="4721946" y="2363278"/>
                </a:cubicBezTo>
                <a:cubicBezTo>
                  <a:pt x="4505568" y="2379888"/>
                  <a:pt x="4253662" y="2353436"/>
                  <a:pt x="3934955" y="2363278"/>
                </a:cubicBezTo>
                <a:cubicBezTo>
                  <a:pt x="3899757" y="2486534"/>
                  <a:pt x="3747447" y="2703658"/>
                  <a:pt x="3730573" y="2820265"/>
                </a:cubicBezTo>
                <a:cubicBezTo>
                  <a:pt x="3332563" y="2622638"/>
                  <a:pt x="3062105" y="2469011"/>
                  <a:pt x="2754469" y="2363278"/>
                </a:cubicBezTo>
                <a:cubicBezTo>
                  <a:pt x="1765583" y="2225975"/>
                  <a:pt x="1045569" y="2200298"/>
                  <a:pt x="0" y="2363278"/>
                </a:cubicBezTo>
                <a:cubicBezTo>
                  <a:pt x="21165" y="2235306"/>
                  <a:pt x="-34840" y="2127273"/>
                  <a:pt x="0" y="1969398"/>
                </a:cubicBezTo>
                <a:cubicBezTo>
                  <a:pt x="51820" y="1841149"/>
                  <a:pt x="24374" y="1615415"/>
                  <a:pt x="0" y="1378579"/>
                </a:cubicBezTo>
                <a:lnTo>
                  <a:pt x="0" y="1378579"/>
                </a:lnTo>
                <a:cubicBezTo>
                  <a:pt x="-84264" y="977691"/>
                  <a:pt x="107848" y="504029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005"/>
                      <a:gd name="adj2" fmla="val 6933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b="1">
                <a:latin typeface="Calibri" panose="020F0502020204030204" pitchFamily="34" charset="0"/>
                <a:cs typeface="Calibri" panose="020F0502020204030204" pitchFamily="34" charset="0"/>
              </a:rPr>
              <a:t>Retour du Conseil d’administration sur les pistes d’orientation de l’organisme</a:t>
            </a:r>
          </a:p>
        </p:txBody>
      </p:sp>
    </p:spTree>
    <p:extLst>
      <p:ext uri="{BB962C8B-B14F-4D97-AF65-F5344CB8AC3E}">
        <p14:creationId xmlns:p14="http://schemas.microsoft.com/office/powerpoint/2010/main" val="2669304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558E5D75-9A11-4C59-B64B-E1DE5ABB0A99}"/>
              </a:ext>
            </a:extLst>
          </p:cNvPr>
          <p:cNvSpPr/>
          <p:nvPr/>
        </p:nvSpPr>
        <p:spPr>
          <a:xfrm>
            <a:off x="2372558" y="1412301"/>
            <a:ext cx="7446883" cy="3708340"/>
          </a:xfrm>
          <a:custGeom>
            <a:avLst/>
            <a:gdLst>
              <a:gd name="connsiteX0" fmla="*/ 0 w 7446883"/>
              <a:gd name="connsiteY0" fmla="*/ 0 h 3708340"/>
              <a:gd name="connsiteX1" fmla="*/ 4344015 w 7446883"/>
              <a:gd name="connsiteY1" fmla="*/ 0 h 3708340"/>
              <a:gd name="connsiteX2" fmla="*/ 4344015 w 7446883"/>
              <a:gd name="connsiteY2" fmla="*/ 0 h 3708340"/>
              <a:gd name="connsiteX3" fmla="*/ 6205736 w 7446883"/>
              <a:gd name="connsiteY3" fmla="*/ 0 h 3708340"/>
              <a:gd name="connsiteX4" fmla="*/ 7446883 w 7446883"/>
              <a:gd name="connsiteY4" fmla="*/ 0 h 3708340"/>
              <a:gd name="connsiteX5" fmla="*/ 7446883 w 7446883"/>
              <a:gd name="connsiteY5" fmla="*/ 2163198 h 3708340"/>
              <a:gd name="connsiteX6" fmla="*/ 7446883 w 7446883"/>
              <a:gd name="connsiteY6" fmla="*/ 2163198 h 3708340"/>
              <a:gd name="connsiteX7" fmla="*/ 7446883 w 7446883"/>
              <a:gd name="connsiteY7" fmla="*/ 3090283 h 3708340"/>
              <a:gd name="connsiteX8" fmla="*/ 7446883 w 7446883"/>
              <a:gd name="connsiteY8" fmla="*/ 3708340 h 3708340"/>
              <a:gd name="connsiteX9" fmla="*/ 6205736 w 7446883"/>
              <a:gd name="connsiteY9" fmla="*/ 3708340 h 3708340"/>
              <a:gd name="connsiteX10" fmla="*/ 6474618 w 7446883"/>
              <a:gd name="connsiteY10" fmla="*/ 4661309 h 3708340"/>
              <a:gd name="connsiteX11" fmla="*/ 4344015 w 7446883"/>
              <a:gd name="connsiteY11" fmla="*/ 3708340 h 3708340"/>
              <a:gd name="connsiteX12" fmla="*/ 0 w 7446883"/>
              <a:gd name="connsiteY12" fmla="*/ 3708340 h 3708340"/>
              <a:gd name="connsiteX13" fmla="*/ 0 w 7446883"/>
              <a:gd name="connsiteY13" fmla="*/ 3090283 h 3708340"/>
              <a:gd name="connsiteX14" fmla="*/ 0 w 7446883"/>
              <a:gd name="connsiteY14" fmla="*/ 2163198 h 3708340"/>
              <a:gd name="connsiteX15" fmla="*/ 0 w 7446883"/>
              <a:gd name="connsiteY15" fmla="*/ 2163198 h 3708340"/>
              <a:gd name="connsiteX16" fmla="*/ 0 w 7446883"/>
              <a:gd name="connsiteY16" fmla="*/ 0 h 370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46883" h="3708340" fill="none" extrusionOk="0">
                <a:moveTo>
                  <a:pt x="0" y="0"/>
                </a:moveTo>
                <a:cubicBezTo>
                  <a:pt x="2125823" y="-124927"/>
                  <a:pt x="3072492" y="34880"/>
                  <a:pt x="4344015" y="0"/>
                </a:cubicBezTo>
                <a:lnTo>
                  <a:pt x="4344015" y="0"/>
                </a:lnTo>
                <a:cubicBezTo>
                  <a:pt x="4685131" y="128752"/>
                  <a:pt x="5657785" y="107763"/>
                  <a:pt x="6205736" y="0"/>
                </a:cubicBezTo>
                <a:cubicBezTo>
                  <a:pt x="6408644" y="-67402"/>
                  <a:pt x="6848655" y="49520"/>
                  <a:pt x="7446883" y="0"/>
                </a:cubicBezTo>
                <a:cubicBezTo>
                  <a:pt x="7564720" y="627949"/>
                  <a:pt x="7497625" y="1120352"/>
                  <a:pt x="7446883" y="2163198"/>
                </a:cubicBezTo>
                <a:lnTo>
                  <a:pt x="7446883" y="2163198"/>
                </a:lnTo>
                <a:cubicBezTo>
                  <a:pt x="7503083" y="2610170"/>
                  <a:pt x="7440325" y="2800154"/>
                  <a:pt x="7446883" y="3090283"/>
                </a:cubicBezTo>
                <a:cubicBezTo>
                  <a:pt x="7393839" y="3196301"/>
                  <a:pt x="7455894" y="3431858"/>
                  <a:pt x="7446883" y="3708340"/>
                </a:cubicBezTo>
                <a:cubicBezTo>
                  <a:pt x="6901957" y="3736295"/>
                  <a:pt x="6395075" y="3620511"/>
                  <a:pt x="6205736" y="3708340"/>
                </a:cubicBezTo>
                <a:cubicBezTo>
                  <a:pt x="6259731" y="4015238"/>
                  <a:pt x="6413033" y="4295960"/>
                  <a:pt x="6474618" y="4661309"/>
                </a:cubicBezTo>
                <a:cubicBezTo>
                  <a:pt x="5810488" y="4383338"/>
                  <a:pt x="5231917" y="4020278"/>
                  <a:pt x="4344015" y="3708340"/>
                </a:cubicBezTo>
                <a:cubicBezTo>
                  <a:pt x="3497852" y="3626300"/>
                  <a:pt x="1746201" y="3799185"/>
                  <a:pt x="0" y="3708340"/>
                </a:cubicBezTo>
                <a:cubicBezTo>
                  <a:pt x="38842" y="3523382"/>
                  <a:pt x="-30275" y="3259509"/>
                  <a:pt x="0" y="3090283"/>
                </a:cubicBezTo>
                <a:cubicBezTo>
                  <a:pt x="59958" y="2795751"/>
                  <a:pt x="19696" y="2574389"/>
                  <a:pt x="0" y="2163198"/>
                </a:cubicBezTo>
                <a:lnTo>
                  <a:pt x="0" y="2163198"/>
                </a:lnTo>
                <a:cubicBezTo>
                  <a:pt x="120809" y="1192468"/>
                  <a:pt x="-62258" y="422159"/>
                  <a:pt x="0" y="0"/>
                </a:cubicBezTo>
                <a:close/>
              </a:path>
              <a:path w="7446883" h="3708340" stroke="0" extrusionOk="0">
                <a:moveTo>
                  <a:pt x="0" y="0"/>
                </a:moveTo>
                <a:cubicBezTo>
                  <a:pt x="851219" y="-5744"/>
                  <a:pt x="3781085" y="-97478"/>
                  <a:pt x="4344015" y="0"/>
                </a:cubicBezTo>
                <a:lnTo>
                  <a:pt x="4344015" y="0"/>
                </a:lnTo>
                <a:cubicBezTo>
                  <a:pt x="5186903" y="-29448"/>
                  <a:pt x="5863164" y="-97327"/>
                  <a:pt x="6205736" y="0"/>
                </a:cubicBezTo>
                <a:cubicBezTo>
                  <a:pt x="6490766" y="47699"/>
                  <a:pt x="6910055" y="1703"/>
                  <a:pt x="7446883" y="0"/>
                </a:cubicBezTo>
                <a:cubicBezTo>
                  <a:pt x="7597919" y="335016"/>
                  <a:pt x="7610126" y="1184505"/>
                  <a:pt x="7446883" y="2163198"/>
                </a:cubicBezTo>
                <a:lnTo>
                  <a:pt x="7446883" y="2163198"/>
                </a:lnTo>
                <a:cubicBezTo>
                  <a:pt x="7472258" y="2486662"/>
                  <a:pt x="7458631" y="2926512"/>
                  <a:pt x="7446883" y="3090283"/>
                </a:cubicBezTo>
                <a:cubicBezTo>
                  <a:pt x="7408609" y="3229823"/>
                  <a:pt x="7393677" y="3492357"/>
                  <a:pt x="7446883" y="3708340"/>
                </a:cubicBezTo>
                <a:cubicBezTo>
                  <a:pt x="7039225" y="3682301"/>
                  <a:pt x="6718631" y="3798251"/>
                  <a:pt x="6205736" y="3708340"/>
                </a:cubicBezTo>
                <a:cubicBezTo>
                  <a:pt x="6312505" y="3980057"/>
                  <a:pt x="6318558" y="4232320"/>
                  <a:pt x="6474618" y="4661309"/>
                </a:cubicBezTo>
                <a:cubicBezTo>
                  <a:pt x="5993016" y="4314419"/>
                  <a:pt x="4859996" y="3782246"/>
                  <a:pt x="4344015" y="3708340"/>
                </a:cubicBezTo>
                <a:cubicBezTo>
                  <a:pt x="2703657" y="3571037"/>
                  <a:pt x="2070940" y="3545360"/>
                  <a:pt x="0" y="3708340"/>
                </a:cubicBezTo>
                <a:cubicBezTo>
                  <a:pt x="45812" y="3606250"/>
                  <a:pt x="51578" y="3175508"/>
                  <a:pt x="0" y="3090283"/>
                </a:cubicBezTo>
                <a:cubicBezTo>
                  <a:pt x="38511" y="2874778"/>
                  <a:pt x="-76512" y="2521179"/>
                  <a:pt x="0" y="2163198"/>
                </a:cubicBezTo>
                <a:lnTo>
                  <a:pt x="0" y="2163198"/>
                </a:lnTo>
                <a:cubicBezTo>
                  <a:pt x="-15855" y="1877992"/>
                  <a:pt x="42038" y="835424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36944"/>
                      <a:gd name="adj2" fmla="val 7569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algn="ctr">
              <a:spcBef>
                <a:spcPts val="8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10000"/>
            </a:pPr>
            <a:r>
              <a:rPr lang="fr-FR" sz="5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 </a:t>
            </a:r>
          </a:p>
          <a:p>
            <a:pPr marL="57150" algn="ctr">
              <a:spcBef>
                <a:spcPts val="8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10000"/>
            </a:pPr>
            <a:r>
              <a:rPr lang="fr-FR" sz="5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vous la parole!</a:t>
            </a:r>
          </a:p>
        </p:txBody>
      </p:sp>
    </p:spTree>
    <p:extLst>
      <p:ext uri="{BB962C8B-B14F-4D97-AF65-F5344CB8AC3E}">
        <p14:creationId xmlns:p14="http://schemas.microsoft.com/office/powerpoint/2010/main" val="3000569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AA07D2F1-9ECB-058C-29B3-D8A7A3AC5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68" y="629026"/>
            <a:ext cx="10091979" cy="12862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887D767-0468-6FA9-5E90-F096429BC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006" y="2106063"/>
            <a:ext cx="9656901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59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3F471B-F113-FFAF-8561-B5A0A726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506" y="2089176"/>
            <a:ext cx="1905000" cy="6000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4523D5-9335-8E6D-46D8-E2EAAECFC48D}"/>
              </a:ext>
            </a:extLst>
          </p:cNvPr>
          <p:cNvSpPr txBox="1"/>
          <p:nvPr/>
        </p:nvSpPr>
        <p:spPr>
          <a:xfrm>
            <a:off x="1280557" y="3032833"/>
            <a:ext cx="850623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 b="1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Vous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êtes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autorisé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 à :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Partager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– Copier,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distribuer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et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communiquer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le matériel par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moyens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et sous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formats.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Adapter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– Remixer, transformer et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créer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du matériel.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1100" b="1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Selon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 les conditions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suivantes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 :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Paternité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– Vous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citer le nom de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l’auteur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original.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Pas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d’utilisation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commerciale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– Vous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n’avez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pas le droit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d’utiliser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le matériel à des fins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commerciales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Mêmes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 conditions –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Si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remixez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transformez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créez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du matériel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composant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originale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diffuser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modifiée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avec la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même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licence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Pour citer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Calibri"/>
              </a:rPr>
              <a:t>cet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Calibri"/>
              </a:rPr>
              <a:t>outil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 : </a:t>
            </a:r>
          </a:p>
          <a:p>
            <a:pPr lvl="1"/>
            <a:r>
              <a:rPr lang="fr-CA" sz="110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Parazelli</a:t>
            </a:r>
            <a:r>
              <a:rPr lang="fr-CA" sz="1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, M. et </a:t>
            </a:r>
            <a:r>
              <a:rPr lang="fr-CA" sz="110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Campeau</a:t>
            </a:r>
            <a:r>
              <a:rPr lang="fr-CA" sz="1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, A. (2022). Outil 15 – Rencontre de démarrage - Contexte intra-organisme. Dans </a:t>
            </a:r>
            <a:r>
              <a:rPr lang="fr-CA" sz="1100" i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Pratiques d’action communautaire et d’autonomie des destinataires</a:t>
            </a:r>
            <a:r>
              <a:rPr lang="fr-CA" sz="1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. </a:t>
            </a:r>
            <a:r>
              <a:rPr lang="fr-CA" sz="1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  <a:hlinkClick r:id="rId3"/>
              </a:rPr>
              <a:t>https://autonomiecommunautaire.uqam.ca/wp-content/uploads/sites/34/2022/11/Outil-15.pptx</a:t>
            </a:r>
            <a:r>
              <a:rPr lang="fr-CA" sz="1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. </a:t>
            </a:r>
            <a:r>
              <a:rPr lang="fr-CA" sz="1100" u="sng" dirty="0">
                <a:solidFill>
                  <a:srgbClr val="0563C1"/>
                </a:solidFill>
                <a:latin typeface="Calibri"/>
                <a:ea typeface="Calibri" panose="020F0502020204030204" pitchFamily="34" charset="0"/>
                <a:cs typeface="Calibri"/>
                <a:hlinkClick r:id="rId4"/>
              </a:rPr>
              <a:t>Licence CC BY NC SA 4,0 International</a:t>
            </a:r>
            <a:r>
              <a:rPr lang="fr-CA" sz="1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fr-CA" sz="1600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9" name="Image 9" descr="Une image contenant texte, piscine à balles, clipart&#10;&#10;Description générée automatiquement">
            <a:extLst>
              <a:ext uri="{FF2B5EF4-FFF2-40B4-BE49-F238E27FC236}">
                <a16:creationId xmlns:a16="http://schemas.microsoft.com/office/drawing/2014/main" id="{904AD8F1-A9B1-9DE3-0070-A5C195AFB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836" y="2154564"/>
            <a:ext cx="1362075" cy="4762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98CD069-C392-AE09-33F5-02FE7811956E}"/>
              </a:ext>
            </a:extLst>
          </p:cNvPr>
          <p:cNvSpPr txBox="1"/>
          <p:nvPr/>
        </p:nvSpPr>
        <p:spPr>
          <a:xfrm>
            <a:off x="3378530" y="2111829"/>
            <a:ext cx="520733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100">
                <a:latin typeface="Calibri"/>
              </a:rPr>
              <a:t>Sauf </a:t>
            </a:r>
            <a:r>
              <a:rPr lang="fr-FR" sz="1100">
                <a:latin typeface="Calibri"/>
              </a:rPr>
              <a:t>indications</a:t>
            </a:r>
            <a:r>
              <a:rPr lang="fr-CA" sz="1100">
                <a:latin typeface="Calibri"/>
              </a:rPr>
              <a:t> contraires, le contenu de ce document</a:t>
            </a:r>
            <a:r>
              <a:rPr lang="fr-CA" sz="1100">
                <a:latin typeface="Calibri"/>
                <a:cs typeface="Calibri"/>
              </a:rPr>
              <a:t> électronique est disponible en vertu des conditions de la</a:t>
            </a:r>
            <a:r>
              <a:rPr lang="fr-CA" sz="1100">
                <a:solidFill>
                  <a:srgbClr val="316886"/>
                </a:solidFill>
                <a:latin typeface="Calibri"/>
                <a:cs typeface="Calibri"/>
              </a:rPr>
              <a:t> </a:t>
            </a:r>
            <a:r>
              <a:rPr lang="fr-CA" sz="1100">
                <a:solidFill>
                  <a:srgbClr val="316886"/>
                </a:solidFill>
                <a:latin typeface="Calibr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FR" sz="1100">
                <a:solidFill>
                  <a:srgbClr val="316886"/>
                </a:solidFill>
                <a:latin typeface="Calibri"/>
                <a:cs typeface="Calibri"/>
              </a:rPr>
              <a:t> </a:t>
            </a:r>
            <a:endParaRPr lang="fr-FR" sz="1100">
              <a:solidFill>
                <a:srgbClr val="316886"/>
              </a:solidFill>
            </a:endParaRP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748" y="4978863"/>
            <a:ext cx="852559" cy="864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FC4AC7B-492D-9CC4-B0C6-44F12D9519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468" y="629026"/>
            <a:ext cx="10091979" cy="12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6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4679E2C-BEB8-4ADB-8042-30E29BACEE94}"/>
              </a:ext>
            </a:extLst>
          </p:cNvPr>
          <p:cNvSpPr txBox="1"/>
          <p:nvPr/>
        </p:nvSpPr>
        <p:spPr>
          <a:xfrm>
            <a:off x="2648988" y="1869217"/>
            <a:ext cx="9543012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C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Faire connaissance</a:t>
            </a:r>
          </a:p>
          <a:p>
            <a:pPr marL="342900" lvl="0" indent="-342900"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CA" sz="2800" b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fr-C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résenter le projet, la démarche et ses objectifs</a:t>
            </a:r>
            <a:endParaRPr lang="fr-CA" sz="28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CA" sz="2800" b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Pourquoi le projet?</a:t>
            </a:r>
            <a:r>
              <a:rPr lang="fr-C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Pourquoi je participe?</a:t>
            </a:r>
          </a:p>
          <a:p>
            <a:pPr marL="342900" lvl="0" indent="-342900"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C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Votre implication, le calendrier et le nombre de rencontres</a:t>
            </a:r>
            <a:endParaRPr lang="fr-CA" sz="28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que 5" descr="Poignée de main avec un remplissage uni">
            <a:extLst>
              <a:ext uri="{FF2B5EF4-FFF2-40B4-BE49-F238E27FC236}">
                <a16:creationId xmlns:a16="http://schemas.microsoft.com/office/drawing/2014/main" id="{FE72E899-D54A-4513-9BFE-DE094D41D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3917" y="1797931"/>
            <a:ext cx="1182559" cy="1182559"/>
          </a:xfrm>
          <a:prstGeom prst="rect">
            <a:avLst/>
          </a:prstGeom>
        </p:spPr>
      </p:pic>
      <p:pic>
        <p:nvPicPr>
          <p:cNvPr id="8" name="Graphique 7" descr="Enseignant avec un remplissage uni">
            <a:extLst>
              <a:ext uri="{FF2B5EF4-FFF2-40B4-BE49-F238E27FC236}">
                <a16:creationId xmlns:a16="http://schemas.microsoft.com/office/drawing/2014/main" id="{13C4A171-4049-45EE-9616-A48D6CDC2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5894" y="2658632"/>
            <a:ext cx="1258604" cy="1258604"/>
          </a:xfrm>
          <a:prstGeom prst="rect">
            <a:avLst/>
          </a:prstGeom>
        </p:spPr>
      </p:pic>
      <p:pic>
        <p:nvPicPr>
          <p:cNvPr id="12" name="Graphique 11" descr="Badge point d’interrogation avec un remplissage uni">
            <a:extLst>
              <a:ext uri="{FF2B5EF4-FFF2-40B4-BE49-F238E27FC236}">
                <a16:creationId xmlns:a16="http://schemas.microsoft.com/office/drawing/2014/main" id="{B8B59876-420F-4BB7-9B11-7182FBAAE17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4147" y="3814435"/>
            <a:ext cx="914400" cy="914400"/>
          </a:xfrm>
          <a:prstGeom prst="rect">
            <a:avLst/>
          </a:prstGeom>
        </p:spPr>
      </p:pic>
      <p:pic>
        <p:nvPicPr>
          <p:cNvPr id="14" name="Graphique 13" descr="Calendrier journalier avec un remplissage uni">
            <a:extLst>
              <a:ext uri="{FF2B5EF4-FFF2-40B4-BE49-F238E27FC236}">
                <a16:creationId xmlns:a16="http://schemas.microsoft.com/office/drawing/2014/main" id="{8E6C9DC7-8087-4839-9DD3-D6B65164F2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3917" y="4626033"/>
            <a:ext cx="1144385" cy="1144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81C8AC-B0B9-8542-55CB-9E74B212A210}"/>
              </a:ext>
            </a:extLst>
          </p:cNvPr>
          <p:cNvSpPr/>
          <p:nvPr/>
        </p:nvSpPr>
        <p:spPr>
          <a:xfrm>
            <a:off x="2742334" y="481290"/>
            <a:ext cx="6707332" cy="1258604"/>
          </a:xfrm>
          <a:prstGeom prst="rect">
            <a:avLst/>
          </a:prstGeom>
          <a:solidFill>
            <a:srgbClr val="31688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800">
                <a:latin typeface="Calibri" panose="020F0502020204030204" pitchFamily="34" charset="0"/>
                <a:cs typeface="Calibri" panose="020F0502020204030204" pitchFamily="34" charset="0"/>
              </a:rPr>
              <a:t>Aujourd’hui, nous allons:</a:t>
            </a:r>
          </a:p>
        </p:txBody>
      </p:sp>
    </p:spTree>
    <p:extLst>
      <p:ext uri="{BB962C8B-B14F-4D97-AF65-F5344CB8AC3E}">
        <p14:creationId xmlns:p14="http://schemas.microsoft.com/office/powerpoint/2010/main" val="110837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95DD1BDE-BEFB-4F82-BBE5-8CAF2036F9F0}"/>
              </a:ext>
            </a:extLst>
          </p:cNvPr>
          <p:cNvSpPr/>
          <p:nvPr/>
        </p:nvSpPr>
        <p:spPr>
          <a:xfrm rot="21210002">
            <a:off x="309213" y="413108"/>
            <a:ext cx="3886759" cy="1941658"/>
          </a:xfrm>
          <a:custGeom>
            <a:avLst/>
            <a:gdLst>
              <a:gd name="connsiteX0" fmla="*/ 0 w 3886759"/>
              <a:gd name="connsiteY0" fmla="*/ 0 h 1941658"/>
              <a:gd name="connsiteX1" fmla="*/ 2267276 w 3886759"/>
              <a:gd name="connsiteY1" fmla="*/ 0 h 1941658"/>
              <a:gd name="connsiteX2" fmla="*/ 2267276 w 3886759"/>
              <a:gd name="connsiteY2" fmla="*/ 0 h 1941658"/>
              <a:gd name="connsiteX3" fmla="*/ 3238966 w 3886759"/>
              <a:gd name="connsiteY3" fmla="*/ 0 h 1941658"/>
              <a:gd name="connsiteX4" fmla="*/ 3886759 w 3886759"/>
              <a:gd name="connsiteY4" fmla="*/ 0 h 1941658"/>
              <a:gd name="connsiteX5" fmla="*/ 3886759 w 3886759"/>
              <a:gd name="connsiteY5" fmla="*/ 1132634 h 1941658"/>
              <a:gd name="connsiteX6" fmla="*/ 3886759 w 3886759"/>
              <a:gd name="connsiteY6" fmla="*/ 1132634 h 1941658"/>
              <a:gd name="connsiteX7" fmla="*/ 3886759 w 3886759"/>
              <a:gd name="connsiteY7" fmla="*/ 1618048 h 1941658"/>
              <a:gd name="connsiteX8" fmla="*/ 3886759 w 3886759"/>
              <a:gd name="connsiteY8" fmla="*/ 1941658 h 1941658"/>
              <a:gd name="connsiteX9" fmla="*/ 3238966 w 3886759"/>
              <a:gd name="connsiteY9" fmla="*/ 1941658 h 1941658"/>
              <a:gd name="connsiteX10" fmla="*/ 3077030 w 3886759"/>
              <a:gd name="connsiteY10" fmla="*/ 2389191 h 1941658"/>
              <a:gd name="connsiteX11" fmla="*/ 2267276 w 3886759"/>
              <a:gd name="connsiteY11" fmla="*/ 1941658 h 1941658"/>
              <a:gd name="connsiteX12" fmla="*/ 0 w 3886759"/>
              <a:gd name="connsiteY12" fmla="*/ 1941658 h 1941658"/>
              <a:gd name="connsiteX13" fmla="*/ 0 w 3886759"/>
              <a:gd name="connsiteY13" fmla="*/ 1618048 h 1941658"/>
              <a:gd name="connsiteX14" fmla="*/ 0 w 3886759"/>
              <a:gd name="connsiteY14" fmla="*/ 1132634 h 1941658"/>
              <a:gd name="connsiteX15" fmla="*/ 0 w 3886759"/>
              <a:gd name="connsiteY15" fmla="*/ 1132634 h 1941658"/>
              <a:gd name="connsiteX16" fmla="*/ 0 w 3886759"/>
              <a:gd name="connsiteY16" fmla="*/ 0 h 194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86759" h="1941658" fill="none" extrusionOk="0">
                <a:moveTo>
                  <a:pt x="0" y="0"/>
                </a:moveTo>
                <a:cubicBezTo>
                  <a:pt x="319067" y="-124927"/>
                  <a:pt x="1328294" y="34880"/>
                  <a:pt x="2267276" y="0"/>
                </a:cubicBezTo>
                <a:lnTo>
                  <a:pt x="2267276" y="0"/>
                </a:lnTo>
                <a:cubicBezTo>
                  <a:pt x="2674846" y="-80139"/>
                  <a:pt x="2790989" y="67911"/>
                  <a:pt x="3238966" y="0"/>
                </a:cubicBezTo>
                <a:cubicBezTo>
                  <a:pt x="3428960" y="57137"/>
                  <a:pt x="3710535" y="-39145"/>
                  <a:pt x="3886759" y="0"/>
                </a:cubicBezTo>
                <a:cubicBezTo>
                  <a:pt x="3962659" y="554904"/>
                  <a:pt x="3822853" y="1010988"/>
                  <a:pt x="3886759" y="1132634"/>
                </a:cubicBezTo>
                <a:lnTo>
                  <a:pt x="3886759" y="1132634"/>
                </a:lnTo>
                <a:cubicBezTo>
                  <a:pt x="3893002" y="1290435"/>
                  <a:pt x="3869285" y="1385577"/>
                  <a:pt x="3886759" y="1618048"/>
                </a:cubicBezTo>
                <a:cubicBezTo>
                  <a:pt x="3881178" y="1776895"/>
                  <a:pt x="3908743" y="1780552"/>
                  <a:pt x="3886759" y="1941658"/>
                </a:cubicBezTo>
                <a:cubicBezTo>
                  <a:pt x="3722548" y="1943468"/>
                  <a:pt x="3497662" y="1970951"/>
                  <a:pt x="3238966" y="1941658"/>
                </a:cubicBezTo>
                <a:cubicBezTo>
                  <a:pt x="3198399" y="2154309"/>
                  <a:pt x="3138295" y="2194556"/>
                  <a:pt x="3077030" y="2389191"/>
                </a:cubicBezTo>
                <a:cubicBezTo>
                  <a:pt x="2905382" y="2234349"/>
                  <a:pt x="2491910" y="2060858"/>
                  <a:pt x="2267276" y="1941658"/>
                </a:cubicBezTo>
                <a:cubicBezTo>
                  <a:pt x="1493410" y="1859618"/>
                  <a:pt x="1052466" y="2032503"/>
                  <a:pt x="0" y="1941658"/>
                </a:cubicBezTo>
                <a:cubicBezTo>
                  <a:pt x="-22735" y="1783699"/>
                  <a:pt x="-16633" y="1726538"/>
                  <a:pt x="0" y="1618048"/>
                </a:cubicBezTo>
                <a:cubicBezTo>
                  <a:pt x="33595" y="1424141"/>
                  <a:pt x="8732" y="1218274"/>
                  <a:pt x="0" y="1132634"/>
                </a:cubicBezTo>
                <a:lnTo>
                  <a:pt x="0" y="1132634"/>
                </a:lnTo>
                <a:cubicBezTo>
                  <a:pt x="15218" y="832585"/>
                  <a:pt x="-99904" y="234959"/>
                  <a:pt x="0" y="0"/>
                </a:cubicBezTo>
                <a:close/>
              </a:path>
              <a:path w="3886759" h="1941658" stroke="0" extrusionOk="0">
                <a:moveTo>
                  <a:pt x="0" y="0"/>
                </a:moveTo>
                <a:cubicBezTo>
                  <a:pt x="668595" y="-5744"/>
                  <a:pt x="1733156" y="-97478"/>
                  <a:pt x="2267276" y="0"/>
                </a:cubicBezTo>
                <a:lnTo>
                  <a:pt x="2267276" y="0"/>
                </a:lnTo>
                <a:cubicBezTo>
                  <a:pt x="2400078" y="57945"/>
                  <a:pt x="3073676" y="-50820"/>
                  <a:pt x="3238966" y="0"/>
                </a:cubicBezTo>
                <a:cubicBezTo>
                  <a:pt x="3441084" y="-46320"/>
                  <a:pt x="3726978" y="-57027"/>
                  <a:pt x="3886759" y="0"/>
                </a:cubicBezTo>
                <a:cubicBezTo>
                  <a:pt x="3842687" y="314653"/>
                  <a:pt x="3904184" y="696841"/>
                  <a:pt x="3886759" y="1132634"/>
                </a:cubicBezTo>
                <a:lnTo>
                  <a:pt x="3886759" y="1132634"/>
                </a:lnTo>
                <a:cubicBezTo>
                  <a:pt x="3919387" y="1206262"/>
                  <a:pt x="3872979" y="1402766"/>
                  <a:pt x="3886759" y="1618048"/>
                </a:cubicBezTo>
                <a:cubicBezTo>
                  <a:pt x="3886004" y="1753659"/>
                  <a:pt x="3913428" y="1812546"/>
                  <a:pt x="3886759" y="1941658"/>
                </a:cubicBezTo>
                <a:cubicBezTo>
                  <a:pt x="3655389" y="1892721"/>
                  <a:pt x="3413731" y="1923338"/>
                  <a:pt x="3238966" y="1941658"/>
                </a:cubicBezTo>
                <a:cubicBezTo>
                  <a:pt x="3180040" y="2131556"/>
                  <a:pt x="3126324" y="2351873"/>
                  <a:pt x="3077030" y="2389191"/>
                </a:cubicBezTo>
                <a:cubicBezTo>
                  <a:pt x="2849432" y="2238490"/>
                  <a:pt x="2643198" y="2153049"/>
                  <a:pt x="2267276" y="1941658"/>
                </a:cubicBezTo>
                <a:cubicBezTo>
                  <a:pt x="1830493" y="1804355"/>
                  <a:pt x="563565" y="1778678"/>
                  <a:pt x="0" y="1941658"/>
                </a:cubicBezTo>
                <a:cubicBezTo>
                  <a:pt x="-12478" y="1805691"/>
                  <a:pt x="9485" y="1652128"/>
                  <a:pt x="0" y="1618048"/>
                </a:cubicBezTo>
                <a:cubicBezTo>
                  <a:pt x="2358" y="1480048"/>
                  <a:pt x="38027" y="1329495"/>
                  <a:pt x="0" y="1132634"/>
                </a:cubicBezTo>
                <a:lnTo>
                  <a:pt x="0" y="1132634"/>
                </a:lnTo>
                <a:cubicBezTo>
                  <a:pt x="-17604" y="744821"/>
                  <a:pt x="92920" y="221707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800">
                <a:latin typeface="Calibri" panose="020F0502020204030204" pitchFamily="34" charset="0"/>
                <a:cs typeface="Calibri" panose="020F0502020204030204" pitchFamily="34" charset="0"/>
              </a:rPr>
              <a:t>Présentation du projet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534CDA-AD65-4C55-BD7E-0290CA925724}"/>
              </a:ext>
            </a:extLst>
          </p:cNvPr>
          <p:cNvSpPr txBox="1"/>
          <p:nvPr/>
        </p:nvSpPr>
        <p:spPr>
          <a:xfrm>
            <a:off x="4394709" y="1274037"/>
            <a:ext cx="7325706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28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Les pratiques d’action communautaire et l’autonomie des </a:t>
            </a:r>
            <a:r>
              <a:rPr lang="fr-CA" sz="2800" b="1">
                <a:solidFill>
                  <a:srgbClr val="40404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destinataires</a:t>
            </a:r>
            <a:endParaRPr lang="fr-CA" sz="280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que 7" descr="Enseignant avec un remplissage uni">
            <a:extLst>
              <a:ext uri="{FF2B5EF4-FFF2-40B4-BE49-F238E27FC236}">
                <a16:creationId xmlns:a16="http://schemas.microsoft.com/office/drawing/2014/main" id="{C2042BAE-8E42-4C90-9700-D74F97760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5155" y="2057133"/>
            <a:ext cx="1614874" cy="16148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7B2960-26AE-461C-9545-B066E02BCDB0}"/>
              </a:ext>
            </a:extLst>
          </p:cNvPr>
          <p:cNvSpPr txBox="1"/>
          <p:nvPr/>
        </p:nvSpPr>
        <p:spPr>
          <a:xfrm>
            <a:off x="4397483" y="63218"/>
            <a:ext cx="8092471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28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sz="3600" b="1">
                <a:solidFill>
                  <a:srgbClr val="40404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fr-CA" sz="3200" b="1">
                <a:solidFill>
                  <a:srgbClr val="40404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Projet de formation-accompagnement</a:t>
            </a:r>
            <a:endParaRPr lang="fr-CA" sz="320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sz="280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A4EE928-EC35-49B2-89A0-1B52261E71C8}"/>
              </a:ext>
            </a:extLst>
          </p:cNvPr>
          <p:cNvGrpSpPr/>
          <p:nvPr/>
        </p:nvGrpSpPr>
        <p:grpSpPr>
          <a:xfrm>
            <a:off x="438277" y="3943392"/>
            <a:ext cx="2706736" cy="2208960"/>
            <a:chOff x="956121" y="3886532"/>
            <a:chExt cx="2706736" cy="220896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67A276C-9832-434F-A529-C4F5735F2122}"/>
                </a:ext>
              </a:extLst>
            </p:cNvPr>
            <p:cNvSpPr/>
            <p:nvPr/>
          </p:nvSpPr>
          <p:spPr>
            <a:xfrm>
              <a:off x="956121" y="3886532"/>
              <a:ext cx="2706736" cy="2208960"/>
            </a:xfrm>
            <a:custGeom>
              <a:avLst/>
              <a:gdLst>
                <a:gd name="connsiteX0" fmla="*/ 0 w 2706736"/>
                <a:gd name="connsiteY0" fmla="*/ 1104480 h 2208960"/>
                <a:gd name="connsiteX1" fmla="*/ 1353368 w 2706736"/>
                <a:gd name="connsiteY1" fmla="*/ 0 h 2208960"/>
                <a:gd name="connsiteX2" fmla="*/ 2706736 w 2706736"/>
                <a:gd name="connsiteY2" fmla="*/ 1104480 h 2208960"/>
                <a:gd name="connsiteX3" fmla="*/ 1353368 w 2706736"/>
                <a:gd name="connsiteY3" fmla="*/ 2208960 h 2208960"/>
                <a:gd name="connsiteX4" fmla="*/ 0 w 2706736"/>
                <a:gd name="connsiteY4" fmla="*/ 1104480 h 220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736" h="2208960" fill="none" extrusionOk="0">
                  <a:moveTo>
                    <a:pt x="0" y="1104480"/>
                  </a:moveTo>
                  <a:cubicBezTo>
                    <a:pt x="31821" y="497590"/>
                    <a:pt x="582297" y="-174431"/>
                    <a:pt x="1353368" y="0"/>
                  </a:cubicBezTo>
                  <a:cubicBezTo>
                    <a:pt x="2134489" y="77036"/>
                    <a:pt x="2659824" y="503235"/>
                    <a:pt x="2706736" y="1104480"/>
                  </a:cubicBezTo>
                  <a:cubicBezTo>
                    <a:pt x="2773026" y="1589398"/>
                    <a:pt x="2001645" y="2170169"/>
                    <a:pt x="1353368" y="2208960"/>
                  </a:cubicBezTo>
                  <a:cubicBezTo>
                    <a:pt x="501521" y="2251900"/>
                    <a:pt x="-11203" y="1626799"/>
                    <a:pt x="0" y="1104480"/>
                  </a:cubicBezTo>
                  <a:close/>
                </a:path>
                <a:path w="2706736" h="2208960" stroke="0" extrusionOk="0">
                  <a:moveTo>
                    <a:pt x="0" y="1104480"/>
                  </a:moveTo>
                  <a:cubicBezTo>
                    <a:pt x="43077" y="477197"/>
                    <a:pt x="632989" y="153541"/>
                    <a:pt x="1353368" y="0"/>
                  </a:cubicBezTo>
                  <a:cubicBezTo>
                    <a:pt x="2103926" y="17760"/>
                    <a:pt x="2767017" y="369730"/>
                    <a:pt x="2706736" y="1104480"/>
                  </a:cubicBezTo>
                  <a:cubicBezTo>
                    <a:pt x="2814726" y="1659537"/>
                    <a:pt x="1933774" y="2126193"/>
                    <a:pt x="1353368" y="2208960"/>
                  </a:cubicBezTo>
                  <a:cubicBezTo>
                    <a:pt x="640902" y="2101087"/>
                    <a:pt x="4120" y="1753024"/>
                    <a:pt x="0" y="1104480"/>
                  </a:cubicBezTo>
                  <a:close/>
                </a:path>
              </a:pathLst>
            </a:custGeom>
            <a:ln w="38100">
              <a:solidFill>
                <a:schemeClr val="tx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19614498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CA" sz="400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Objectifs</a:t>
              </a:r>
            </a:p>
            <a:p>
              <a:pPr algn="ctr"/>
              <a:endParaRPr lang="fr-CA" sz="40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Graphique 13" descr="Mille avec un remplissage uni">
              <a:extLst>
                <a:ext uri="{FF2B5EF4-FFF2-40B4-BE49-F238E27FC236}">
                  <a16:creationId xmlns:a16="http://schemas.microsoft.com/office/drawing/2014/main" id="{0ADAEF8E-92FA-45FB-A53D-AEC704AB2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95392" y="4991012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59C6C27-ABE1-417C-B44D-B9618BEB33DE}"/>
              </a:ext>
            </a:extLst>
          </p:cNvPr>
          <p:cNvGrpSpPr/>
          <p:nvPr/>
        </p:nvGrpSpPr>
        <p:grpSpPr>
          <a:xfrm>
            <a:off x="4537936" y="2406376"/>
            <a:ext cx="6527882" cy="1058764"/>
            <a:chOff x="4552021" y="3029559"/>
            <a:chExt cx="6095060" cy="105876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090B5185-772D-4ECC-974B-FBB4C2350B64}"/>
                </a:ext>
              </a:extLst>
            </p:cNvPr>
            <p:cNvSpPr txBox="1"/>
            <p:nvPr/>
          </p:nvSpPr>
          <p:spPr>
            <a:xfrm>
              <a:off x="5365538" y="3103438"/>
              <a:ext cx="528154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>
                  <a:latin typeface="Calibri" panose="020F0502020204030204" pitchFamily="34" charset="0"/>
                  <a:cs typeface="Calibri" panose="020F0502020204030204" pitchFamily="34" charset="0"/>
                </a:rPr>
                <a:t>Accompagner l’organisme dans une démarche réflexive sur l’autonomie des destinataires</a:t>
              </a:r>
            </a:p>
            <a:p>
              <a:endParaRPr lang="fr-F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Graphique 14" descr="Mille avec un remplissage uni">
              <a:extLst>
                <a:ext uri="{FF2B5EF4-FFF2-40B4-BE49-F238E27FC236}">
                  <a16:creationId xmlns:a16="http://schemas.microsoft.com/office/drawing/2014/main" id="{1CF24162-CD78-4CD7-8096-4934E9183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52021" y="3029559"/>
              <a:ext cx="798882" cy="798882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ED0BB9D-9E40-4B2C-9B69-A961690D8F06}"/>
              </a:ext>
            </a:extLst>
          </p:cNvPr>
          <p:cNvGrpSpPr/>
          <p:nvPr/>
        </p:nvGrpSpPr>
        <p:grpSpPr>
          <a:xfrm>
            <a:off x="4483389" y="3568683"/>
            <a:ext cx="6521989" cy="1292662"/>
            <a:chOff x="4893650" y="4514169"/>
            <a:chExt cx="6224908" cy="129266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F821674-BD88-4CD9-A897-DC4D940CBB94}"/>
                </a:ext>
              </a:extLst>
            </p:cNvPr>
            <p:cNvSpPr txBox="1"/>
            <p:nvPr/>
          </p:nvSpPr>
          <p:spPr>
            <a:xfrm>
              <a:off x="5705241" y="4514169"/>
              <a:ext cx="541331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>
                  <a:latin typeface="Calibri" panose="020F0502020204030204" pitchFamily="34" charset="0"/>
                  <a:cs typeface="Calibri" panose="020F0502020204030204" pitchFamily="34" charset="0"/>
                </a:rPr>
                <a:t>Faire le point sur les pratiques d’autonomie actuelles de votre organisme et celles que vous souhaitez voir se développer </a:t>
              </a:r>
            </a:p>
            <a:p>
              <a:endParaRPr lang="fr-CA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Graphique 16" descr="Mille avec un remplissage uni">
              <a:extLst>
                <a:ext uri="{FF2B5EF4-FFF2-40B4-BE49-F238E27FC236}">
                  <a16:creationId xmlns:a16="http://schemas.microsoft.com/office/drawing/2014/main" id="{D8C7C1D9-47B2-49E7-AA5B-05B5B168B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93650" y="4516181"/>
              <a:ext cx="798882" cy="798882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84386A7-D737-44F5-B295-65818B6502E7}"/>
              </a:ext>
            </a:extLst>
          </p:cNvPr>
          <p:cNvGrpSpPr/>
          <p:nvPr/>
        </p:nvGrpSpPr>
        <p:grpSpPr>
          <a:xfrm>
            <a:off x="4548129" y="4791783"/>
            <a:ext cx="7509636" cy="954107"/>
            <a:chOff x="4641671" y="5952251"/>
            <a:chExt cx="7509636" cy="954107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7549C7F-E66F-4292-B32C-B6C298D6B104}"/>
                </a:ext>
              </a:extLst>
            </p:cNvPr>
            <p:cNvSpPr txBox="1"/>
            <p:nvPr/>
          </p:nvSpPr>
          <p:spPr>
            <a:xfrm>
              <a:off x="5440553" y="5952251"/>
              <a:ext cx="67107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fr-FR" sz="2000">
                  <a:latin typeface="Calibri" panose="020F0502020204030204" pitchFamily="34" charset="0"/>
                  <a:cs typeface="Calibri" panose="020F0502020204030204" pitchFamily="34" charset="0"/>
                </a:rPr>
                <a:t>Orienter le développement de l’organisme (si besoin)</a:t>
              </a:r>
              <a:endParaRPr lang="fr-CA" sz="20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fr-CA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Graphique 22" descr="Mille avec un remplissage uni">
              <a:extLst>
                <a:ext uri="{FF2B5EF4-FFF2-40B4-BE49-F238E27FC236}">
                  <a16:creationId xmlns:a16="http://schemas.microsoft.com/office/drawing/2014/main" id="{8304D4AC-29DA-4802-9651-C3AEA2E83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41671" y="5983118"/>
              <a:ext cx="798882" cy="798882"/>
            </a:xfrm>
            <a:prstGeom prst="rect">
              <a:avLst/>
            </a:prstGeom>
          </p:spPr>
        </p:pic>
      </p:grpSp>
      <p:pic>
        <p:nvPicPr>
          <p:cNvPr id="26" name="Picture 17">
            <a:extLst>
              <a:ext uri="{FF2B5EF4-FFF2-40B4-BE49-F238E27FC236}">
                <a16:creationId xmlns:a16="http://schemas.microsoft.com/office/drawing/2014/main" id="{E84E3CE9-E2E3-437F-97FE-98490FF2E4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031955">
            <a:off x="2572118" y="3403896"/>
            <a:ext cx="2162726" cy="591788"/>
          </a:xfrm>
          <a:prstGeom prst="rect">
            <a:avLst/>
          </a:prstGeom>
        </p:spPr>
      </p:pic>
      <p:pic>
        <p:nvPicPr>
          <p:cNvPr id="28" name="Picture 17">
            <a:extLst>
              <a:ext uri="{FF2B5EF4-FFF2-40B4-BE49-F238E27FC236}">
                <a16:creationId xmlns:a16="http://schemas.microsoft.com/office/drawing/2014/main" id="{E138738B-8880-4514-B2C1-0FA0033942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434934">
            <a:off x="3137558" y="4330502"/>
            <a:ext cx="1361968" cy="620917"/>
          </a:xfrm>
          <a:prstGeom prst="rect">
            <a:avLst/>
          </a:prstGeom>
        </p:spPr>
      </p:pic>
      <p:pic>
        <p:nvPicPr>
          <p:cNvPr id="30" name="Picture 17">
            <a:extLst>
              <a:ext uri="{FF2B5EF4-FFF2-40B4-BE49-F238E27FC236}">
                <a16:creationId xmlns:a16="http://schemas.microsoft.com/office/drawing/2014/main" id="{75FBDA86-1FA5-4BD1-A507-E02E6F3954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921544">
            <a:off x="2902533" y="5366139"/>
            <a:ext cx="1616285" cy="6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AF9BF3F2-E35C-4BC9-902E-71F9C6ED0642}"/>
              </a:ext>
            </a:extLst>
          </p:cNvPr>
          <p:cNvSpPr/>
          <p:nvPr/>
        </p:nvSpPr>
        <p:spPr>
          <a:xfrm rot="21210002">
            <a:off x="226615" y="227985"/>
            <a:ext cx="3652472" cy="2100050"/>
          </a:xfrm>
          <a:custGeom>
            <a:avLst/>
            <a:gdLst>
              <a:gd name="connsiteX0" fmla="*/ 0 w 3652472"/>
              <a:gd name="connsiteY0" fmla="*/ 0 h 2100050"/>
              <a:gd name="connsiteX1" fmla="*/ 2130609 w 3652472"/>
              <a:gd name="connsiteY1" fmla="*/ 0 h 2100050"/>
              <a:gd name="connsiteX2" fmla="*/ 2130609 w 3652472"/>
              <a:gd name="connsiteY2" fmla="*/ 0 h 2100050"/>
              <a:gd name="connsiteX3" fmla="*/ 3043727 w 3652472"/>
              <a:gd name="connsiteY3" fmla="*/ 0 h 2100050"/>
              <a:gd name="connsiteX4" fmla="*/ 3652472 w 3652472"/>
              <a:gd name="connsiteY4" fmla="*/ 0 h 2100050"/>
              <a:gd name="connsiteX5" fmla="*/ 3652472 w 3652472"/>
              <a:gd name="connsiteY5" fmla="*/ 1225029 h 2100050"/>
              <a:gd name="connsiteX6" fmla="*/ 3652472 w 3652472"/>
              <a:gd name="connsiteY6" fmla="*/ 1225029 h 2100050"/>
              <a:gd name="connsiteX7" fmla="*/ 3652472 w 3652472"/>
              <a:gd name="connsiteY7" fmla="*/ 1750042 h 2100050"/>
              <a:gd name="connsiteX8" fmla="*/ 3652472 w 3652472"/>
              <a:gd name="connsiteY8" fmla="*/ 2100050 h 2100050"/>
              <a:gd name="connsiteX9" fmla="*/ 3043727 w 3652472"/>
              <a:gd name="connsiteY9" fmla="*/ 2100050 h 2100050"/>
              <a:gd name="connsiteX10" fmla="*/ 2891553 w 3652472"/>
              <a:gd name="connsiteY10" fmla="*/ 2584091 h 2100050"/>
              <a:gd name="connsiteX11" fmla="*/ 2130609 w 3652472"/>
              <a:gd name="connsiteY11" fmla="*/ 2100050 h 2100050"/>
              <a:gd name="connsiteX12" fmla="*/ 0 w 3652472"/>
              <a:gd name="connsiteY12" fmla="*/ 2100050 h 2100050"/>
              <a:gd name="connsiteX13" fmla="*/ 0 w 3652472"/>
              <a:gd name="connsiteY13" fmla="*/ 1750042 h 2100050"/>
              <a:gd name="connsiteX14" fmla="*/ 0 w 3652472"/>
              <a:gd name="connsiteY14" fmla="*/ 1225029 h 2100050"/>
              <a:gd name="connsiteX15" fmla="*/ 0 w 3652472"/>
              <a:gd name="connsiteY15" fmla="*/ 1225029 h 2100050"/>
              <a:gd name="connsiteX16" fmla="*/ 0 w 3652472"/>
              <a:gd name="connsiteY16" fmla="*/ 0 h 21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2472" h="2100050" fill="none" extrusionOk="0">
                <a:moveTo>
                  <a:pt x="0" y="0"/>
                </a:moveTo>
                <a:cubicBezTo>
                  <a:pt x="384779" y="-124927"/>
                  <a:pt x="1349282" y="34880"/>
                  <a:pt x="2130609" y="0"/>
                </a:cubicBezTo>
                <a:lnTo>
                  <a:pt x="2130609" y="0"/>
                </a:lnTo>
                <a:cubicBezTo>
                  <a:pt x="2462684" y="75552"/>
                  <a:pt x="2774695" y="-61772"/>
                  <a:pt x="3043727" y="0"/>
                </a:cubicBezTo>
                <a:cubicBezTo>
                  <a:pt x="3307186" y="1253"/>
                  <a:pt x="3399582" y="-48650"/>
                  <a:pt x="3652472" y="0"/>
                </a:cubicBezTo>
                <a:cubicBezTo>
                  <a:pt x="3675487" y="240457"/>
                  <a:pt x="3704934" y="767510"/>
                  <a:pt x="3652472" y="1225029"/>
                </a:cubicBezTo>
                <a:lnTo>
                  <a:pt x="3652472" y="1225029"/>
                </a:lnTo>
                <a:cubicBezTo>
                  <a:pt x="3684028" y="1291223"/>
                  <a:pt x="3648251" y="1582639"/>
                  <a:pt x="3652472" y="1750042"/>
                </a:cubicBezTo>
                <a:cubicBezTo>
                  <a:pt x="3675438" y="1882295"/>
                  <a:pt x="3674372" y="2057641"/>
                  <a:pt x="3652472" y="2100050"/>
                </a:cubicBezTo>
                <a:cubicBezTo>
                  <a:pt x="3413511" y="2077607"/>
                  <a:pt x="3318138" y="2047747"/>
                  <a:pt x="3043727" y="2100050"/>
                </a:cubicBezTo>
                <a:cubicBezTo>
                  <a:pt x="2964970" y="2252502"/>
                  <a:pt x="2979863" y="2437705"/>
                  <a:pt x="2891553" y="2584091"/>
                </a:cubicBezTo>
                <a:cubicBezTo>
                  <a:pt x="2813229" y="2508332"/>
                  <a:pt x="2391484" y="2260279"/>
                  <a:pt x="2130609" y="2100050"/>
                </a:cubicBezTo>
                <a:cubicBezTo>
                  <a:pt x="1737809" y="2018010"/>
                  <a:pt x="631670" y="2190895"/>
                  <a:pt x="0" y="2100050"/>
                </a:cubicBezTo>
                <a:cubicBezTo>
                  <a:pt x="-30900" y="1938692"/>
                  <a:pt x="-31021" y="1908272"/>
                  <a:pt x="0" y="1750042"/>
                </a:cubicBezTo>
                <a:cubicBezTo>
                  <a:pt x="-19901" y="1505957"/>
                  <a:pt x="24643" y="1400846"/>
                  <a:pt x="0" y="1225029"/>
                </a:cubicBezTo>
                <a:lnTo>
                  <a:pt x="0" y="1225029"/>
                </a:lnTo>
                <a:cubicBezTo>
                  <a:pt x="59715" y="931537"/>
                  <a:pt x="97547" y="214813"/>
                  <a:pt x="0" y="0"/>
                </a:cubicBezTo>
                <a:close/>
              </a:path>
              <a:path w="3652472" h="2100050" stroke="0" extrusionOk="0">
                <a:moveTo>
                  <a:pt x="0" y="0"/>
                </a:moveTo>
                <a:cubicBezTo>
                  <a:pt x="951643" y="-5744"/>
                  <a:pt x="1126267" y="-97478"/>
                  <a:pt x="2130609" y="0"/>
                </a:cubicBezTo>
                <a:lnTo>
                  <a:pt x="2130609" y="0"/>
                </a:lnTo>
                <a:cubicBezTo>
                  <a:pt x="2408229" y="-59667"/>
                  <a:pt x="2798858" y="-68725"/>
                  <a:pt x="3043727" y="0"/>
                </a:cubicBezTo>
                <a:cubicBezTo>
                  <a:pt x="3291370" y="50561"/>
                  <a:pt x="3436170" y="-51145"/>
                  <a:pt x="3652472" y="0"/>
                </a:cubicBezTo>
                <a:cubicBezTo>
                  <a:pt x="3669669" y="520938"/>
                  <a:pt x="3759379" y="698000"/>
                  <a:pt x="3652472" y="1225029"/>
                </a:cubicBezTo>
                <a:lnTo>
                  <a:pt x="3652472" y="1225029"/>
                </a:lnTo>
                <a:cubicBezTo>
                  <a:pt x="3687735" y="1318446"/>
                  <a:pt x="3606328" y="1644701"/>
                  <a:pt x="3652472" y="1750042"/>
                </a:cubicBezTo>
                <a:cubicBezTo>
                  <a:pt x="3628622" y="1807167"/>
                  <a:pt x="3647507" y="2039858"/>
                  <a:pt x="3652472" y="2100050"/>
                </a:cubicBezTo>
                <a:cubicBezTo>
                  <a:pt x="3506099" y="2108535"/>
                  <a:pt x="3109216" y="2088329"/>
                  <a:pt x="3043727" y="2100050"/>
                </a:cubicBezTo>
                <a:cubicBezTo>
                  <a:pt x="3046170" y="2222631"/>
                  <a:pt x="2960435" y="2362259"/>
                  <a:pt x="2891553" y="2584091"/>
                </a:cubicBezTo>
                <a:cubicBezTo>
                  <a:pt x="2779070" y="2541171"/>
                  <a:pt x="2247265" y="2233710"/>
                  <a:pt x="2130609" y="2100050"/>
                </a:cubicBezTo>
                <a:cubicBezTo>
                  <a:pt x="1458414" y="1962747"/>
                  <a:pt x="236834" y="1937070"/>
                  <a:pt x="0" y="2100050"/>
                </a:cubicBezTo>
                <a:cubicBezTo>
                  <a:pt x="-23923" y="1934563"/>
                  <a:pt x="-16746" y="1834570"/>
                  <a:pt x="0" y="1750042"/>
                </a:cubicBezTo>
                <a:cubicBezTo>
                  <a:pt x="-22374" y="1656130"/>
                  <a:pt x="35904" y="1281954"/>
                  <a:pt x="0" y="1225029"/>
                </a:cubicBezTo>
                <a:lnTo>
                  <a:pt x="0" y="1225029"/>
                </a:lnTo>
                <a:cubicBezTo>
                  <a:pt x="106251" y="628407"/>
                  <a:pt x="96873" y="235255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>
                <a:latin typeface="Calibri" panose="020F0502020204030204" pitchFamily="34" charset="0"/>
                <a:cs typeface="Calibri" panose="020F0502020204030204" pitchFamily="34" charset="0"/>
              </a:rPr>
              <a:t>Pourquoi le projet? Pourquoi je participe?</a:t>
            </a:r>
          </a:p>
        </p:txBody>
      </p:sp>
      <p:pic>
        <p:nvPicPr>
          <p:cNvPr id="9" name="Graphique 8" descr="Badge point d’interrogation avec un remplissage uni">
            <a:extLst>
              <a:ext uri="{FF2B5EF4-FFF2-40B4-BE49-F238E27FC236}">
                <a16:creationId xmlns:a16="http://schemas.microsoft.com/office/drawing/2014/main" id="{191F1A6B-09F1-406A-B0DE-9988C822F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84057">
            <a:off x="3774658" y="178823"/>
            <a:ext cx="1543854" cy="154385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A4AFB8B-4DC4-44CF-9580-9E1CE40C15DD}"/>
              </a:ext>
            </a:extLst>
          </p:cNvPr>
          <p:cNvSpPr txBox="1"/>
          <p:nvPr/>
        </p:nvSpPr>
        <p:spPr>
          <a:xfrm>
            <a:off x="4546585" y="1092572"/>
            <a:ext cx="713566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24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 formatif : apprendre sur les pratiques des organismes communautaires</a:t>
            </a:r>
          </a:p>
          <a:p>
            <a:endParaRPr lang="fr-CA" sz="240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EFBE4D-9F94-4085-9258-B53AA68EF477}"/>
              </a:ext>
            </a:extLst>
          </p:cNvPr>
          <p:cNvSpPr txBox="1"/>
          <p:nvPr/>
        </p:nvSpPr>
        <p:spPr>
          <a:xfrm>
            <a:off x="223471" y="2736099"/>
            <a:ext cx="8085858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4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Considérer le point de vue de tout le monde sur les pratiques de l’organisme et l’autonomie qu’elles permettent de développer!</a:t>
            </a:r>
          </a:p>
          <a:p>
            <a:endParaRPr lang="fr-CA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39B28-6403-4301-8FF9-499719CE6D9D}"/>
              </a:ext>
            </a:extLst>
          </p:cNvPr>
          <p:cNvSpPr txBox="1"/>
          <p:nvPr/>
        </p:nvSpPr>
        <p:spPr>
          <a:xfrm>
            <a:off x="3488036" y="4536373"/>
            <a:ext cx="6998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Réfléchir ensemble à l’amélioration des pratiques et activités (si besoin)</a:t>
            </a:r>
          </a:p>
          <a:p>
            <a:endParaRPr lang="fr-CA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que 5" descr="Livres avec un remplissage uni">
            <a:extLst>
              <a:ext uri="{FF2B5EF4-FFF2-40B4-BE49-F238E27FC236}">
                <a16:creationId xmlns:a16="http://schemas.microsoft.com/office/drawing/2014/main" id="{832FC6CD-EE7E-43FD-B57F-75349C068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0853" y="427792"/>
            <a:ext cx="1329559" cy="1329559"/>
          </a:xfrm>
          <a:prstGeom prst="rect">
            <a:avLst/>
          </a:prstGeom>
        </p:spPr>
      </p:pic>
      <p:pic>
        <p:nvPicPr>
          <p:cNvPr id="12" name="Graphique 11" descr="Réunion avec un remplissage uni">
            <a:extLst>
              <a:ext uri="{FF2B5EF4-FFF2-40B4-BE49-F238E27FC236}">
                <a16:creationId xmlns:a16="http://schemas.microsoft.com/office/drawing/2014/main" id="{17AE49FA-997C-444E-8BA5-1358E8B16C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09329" y="2615196"/>
            <a:ext cx="1627608" cy="1627608"/>
          </a:xfrm>
          <a:prstGeom prst="rect">
            <a:avLst/>
          </a:prstGeom>
        </p:spPr>
      </p:pic>
      <p:pic>
        <p:nvPicPr>
          <p:cNvPr id="14" name="Graphique 13" descr="Pensée avec un remplissage uni">
            <a:extLst>
              <a:ext uri="{FF2B5EF4-FFF2-40B4-BE49-F238E27FC236}">
                <a16:creationId xmlns:a16="http://schemas.microsoft.com/office/drawing/2014/main" id="{308329DF-E6F2-48E4-8E22-C91FEC08C3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1729" y="4242804"/>
            <a:ext cx="1434662" cy="1434662"/>
          </a:xfrm>
          <a:prstGeom prst="rect">
            <a:avLst/>
          </a:prstGeom>
        </p:spPr>
      </p:pic>
      <p:pic>
        <p:nvPicPr>
          <p:cNvPr id="16" name="Graphique 15" descr="Brainstorming de groupe avec un remplissage uni">
            <a:extLst>
              <a:ext uri="{FF2B5EF4-FFF2-40B4-BE49-F238E27FC236}">
                <a16:creationId xmlns:a16="http://schemas.microsoft.com/office/drawing/2014/main" id="{803165F8-DCDC-46CA-AB03-67A6E17B5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53374" y="4178448"/>
            <a:ext cx="1566740" cy="156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0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967A276C-9832-434F-A529-C4F5735F2122}"/>
              </a:ext>
            </a:extLst>
          </p:cNvPr>
          <p:cNvSpPr/>
          <p:nvPr/>
        </p:nvSpPr>
        <p:spPr>
          <a:xfrm>
            <a:off x="632412" y="2078041"/>
            <a:ext cx="3422318" cy="2585258"/>
          </a:xfrm>
          <a:custGeom>
            <a:avLst/>
            <a:gdLst>
              <a:gd name="connsiteX0" fmla="*/ 0 w 3422318"/>
              <a:gd name="connsiteY0" fmla="*/ 1292629 h 2585258"/>
              <a:gd name="connsiteX1" fmla="*/ 1711159 w 3422318"/>
              <a:gd name="connsiteY1" fmla="*/ 0 h 2585258"/>
              <a:gd name="connsiteX2" fmla="*/ 3422318 w 3422318"/>
              <a:gd name="connsiteY2" fmla="*/ 1292629 h 2585258"/>
              <a:gd name="connsiteX3" fmla="*/ 1711159 w 3422318"/>
              <a:gd name="connsiteY3" fmla="*/ 2585258 h 2585258"/>
              <a:gd name="connsiteX4" fmla="*/ 0 w 3422318"/>
              <a:gd name="connsiteY4" fmla="*/ 1292629 h 258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2318" h="2585258" fill="none" extrusionOk="0">
                <a:moveTo>
                  <a:pt x="0" y="1292629"/>
                </a:moveTo>
                <a:cubicBezTo>
                  <a:pt x="22758" y="580945"/>
                  <a:pt x="762657" y="-25506"/>
                  <a:pt x="1711159" y="0"/>
                </a:cubicBezTo>
                <a:cubicBezTo>
                  <a:pt x="2713407" y="130851"/>
                  <a:pt x="3248076" y="611199"/>
                  <a:pt x="3422318" y="1292629"/>
                </a:cubicBezTo>
                <a:cubicBezTo>
                  <a:pt x="3511448" y="1838368"/>
                  <a:pt x="2618571" y="2570537"/>
                  <a:pt x="1711159" y="2585258"/>
                </a:cubicBezTo>
                <a:cubicBezTo>
                  <a:pt x="710599" y="2608090"/>
                  <a:pt x="-12394" y="1909542"/>
                  <a:pt x="0" y="1292629"/>
                </a:cubicBezTo>
                <a:close/>
              </a:path>
              <a:path w="3422318" h="2585258" stroke="0" extrusionOk="0">
                <a:moveTo>
                  <a:pt x="0" y="1292629"/>
                </a:moveTo>
                <a:cubicBezTo>
                  <a:pt x="97574" y="539553"/>
                  <a:pt x="772222" y="34659"/>
                  <a:pt x="1711159" y="0"/>
                </a:cubicBezTo>
                <a:cubicBezTo>
                  <a:pt x="2664222" y="45737"/>
                  <a:pt x="3468211" y="483746"/>
                  <a:pt x="3422318" y="1292629"/>
                </a:cubicBezTo>
                <a:cubicBezTo>
                  <a:pt x="3627582" y="1902119"/>
                  <a:pt x="2558214" y="2536703"/>
                  <a:pt x="1711159" y="2585258"/>
                </a:cubicBezTo>
                <a:cubicBezTo>
                  <a:pt x="806060" y="2462059"/>
                  <a:pt x="7724" y="2078822"/>
                  <a:pt x="0" y="1292629"/>
                </a:cubicBezTo>
                <a:close/>
              </a:path>
            </a:pathLst>
          </a:custGeom>
          <a:ln w="38100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1961449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CA" sz="40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groupes impliqués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498ECA-133B-4408-9F53-E0109F0B37D3}"/>
              </a:ext>
            </a:extLst>
          </p:cNvPr>
          <p:cNvSpPr txBox="1"/>
          <p:nvPr/>
        </p:nvSpPr>
        <p:spPr>
          <a:xfrm>
            <a:off x="5272601" y="1425734"/>
            <a:ext cx="6751426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400" b="1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intervenant·e·s</a:t>
            </a:r>
            <a:r>
              <a:rPr lang="fr-FR" sz="24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5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5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5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5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5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400" b="1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administrateur·trice·s</a:t>
            </a:r>
            <a:r>
              <a:rPr lang="fr-FR" sz="24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Conseil d’administration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sz="5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sz="5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sz="5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5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5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destinataires qui fréquentent l’organisme et participent aux activités</a:t>
            </a:r>
          </a:p>
          <a:p>
            <a:endParaRPr lang="fr-CA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107067F8-3C7C-4C57-8581-48D309752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186654">
            <a:off x="3358550" y="1895684"/>
            <a:ext cx="2381786" cy="620917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BCADFAAC-980B-4F7C-8633-713A414B3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70327">
            <a:off x="4050840" y="2855978"/>
            <a:ext cx="1701643" cy="620917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FA3A97D1-467A-42A7-9DC2-80FA0ABE6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14082">
            <a:off x="3901190" y="3890266"/>
            <a:ext cx="1782340" cy="6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8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95DD1BDE-BEFB-4F82-BBE5-8CAF2036F9F0}"/>
              </a:ext>
            </a:extLst>
          </p:cNvPr>
          <p:cNvSpPr/>
          <p:nvPr/>
        </p:nvSpPr>
        <p:spPr>
          <a:xfrm rot="21210002">
            <a:off x="2877484" y="311150"/>
            <a:ext cx="3540158" cy="1941658"/>
          </a:xfrm>
          <a:custGeom>
            <a:avLst/>
            <a:gdLst>
              <a:gd name="connsiteX0" fmla="*/ 0 w 3540158"/>
              <a:gd name="connsiteY0" fmla="*/ 0 h 1941658"/>
              <a:gd name="connsiteX1" fmla="*/ 2065092 w 3540158"/>
              <a:gd name="connsiteY1" fmla="*/ 0 h 1941658"/>
              <a:gd name="connsiteX2" fmla="*/ 2065092 w 3540158"/>
              <a:gd name="connsiteY2" fmla="*/ 0 h 1941658"/>
              <a:gd name="connsiteX3" fmla="*/ 2950132 w 3540158"/>
              <a:gd name="connsiteY3" fmla="*/ 0 h 1941658"/>
              <a:gd name="connsiteX4" fmla="*/ 3540158 w 3540158"/>
              <a:gd name="connsiteY4" fmla="*/ 0 h 1941658"/>
              <a:gd name="connsiteX5" fmla="*/ 3540158 w 3540158"/>
              <a:gd name="connsiteY5" fmla="*/ 1132634 h 1941658"/>
              <a:gd name="connsiteX6" fmla="*/ 3540158 w 3540158"/>
              <a:gd name="connsiteY6" fmla="*/ 1132634 h 1941658"/>
              <a:gd name="connsiteX7" fmla="*/ 3540158 w 3540158"/>
              <a:gd name="connsiteY7" fmla="*/ 1618048 h 1941658"/>
              <a:gd name="connsiteX8" fmla="*/ 3540158 w 3540158"/>
              <a:gd name="connsiteY8" fmla="*/ 1941658 h 1941658"/>
              <a:gd name="connsiteX9" fmla="*/ 2950132 w 3540158"/>
              <a:gd name="connsiteY9" fmla="*/ 1941658 h 1941658"/>
              <a:gd name="connsiteX10" fmla="*/ 2802637 w 3540158"/>
              <a:gd name="connsiteY10" fmla="*/ 2389191 h 1941658"/>
              <a:gd name="connsiteX11" fmla="*/ 2065092 w 3540158"/>
              <a:gd name="connsiteY11" fmla="*/ 1941658 h 1941658"/>
              <a:gd name="connsiteX12" fmla="*/ 0 w 3540158"/>
              <a:gd name="connsiteY12" fmla="*/ 1941658 h 1941658"/>
              <a:gd name="connsiteX13" fmla="*/ 0 w 3540158"/>
              <a:gd name="connsiteY13" fmla="*/ 1618048 h 1941658"/>
              <a:gd name="connsiteX14" fmla="*/ 0 w 3540158"/>
              <a:gd name="connsiteY14" fmla="*/ 1132634 h 1941658"/>
              <a:gd name="connsiteX15" fmla="*/ 0 w 3540158"/>
              <a:gd name="connsiteY15" fmla="*/ 1132634 h 1941658"/>
              <a:gd name="connsiteX16" fmla="*/ 0 w 3540158"/>
              <a:gd name="connsiteY16" fmla="*/ 0 h 194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40158" h="1941658" fill="none" extrusionOk="0">
                <a:moveTo>
                  <a:pt x="0" y="0"/>
                </a:moveTo>
                <a:cubicBezTo>
                  <a:pt x="635099" y="-124927"/>
                  <a:pt x="1099566" y="34880"/>
                  <a:pt x="2065092" y="0"/>
                </a:cubicBezTo>
                <a:lnTo>
                  <a:pt x="2065092" y="0"/>
                </a:lnTo>
                <a:cubicBezTo>
                  <a:pt x="2398096" y="-51194"/>
                  <a:pt x="2598961" y="1198"/>
                  <a:pt x="2950132" y="0"/>
                </a:cubicBezTo>
                <a:cubicBezTo>
                  <a:pt x="3137170" y="42078"/>
                  <a:pt x="3425112" y="-18997"/>
                  <a:pt x="3540158" y="0"/>
                </a:cubicBezTo>
                <a:cubicBezTo>
                  <a:pt x="3616058" y="554904"/>
                  <a:pt x="3476252" y="1010988"/>
                  <a:pt x="3540158" y="1132634"/>
                </a:cubicBezTo>
                <a:lnTo>
                  <a:pt x="3540158" y="1132634"/>
                </a:lnTo>
                <a:cubicBezTo>
                  <a:pt x="3546401" y="1290435"/>
                  <a:pt x="3522684" y="1385577"/>
                  <a:pt x="3540158" y="1618048"/>
                </a:cubicBezTo>
                <a:cubicBezTo>
                  <a:pt x="3534577" y="1776895"/>
                  <a:pt x="3562142" y="1780552"/>
                  <a:pt x="3540158" y="1941658"/>
                </a:cubicBezTo>
                <a:cubicBezTo>
                  <a:pt x="3289871" y="1912773"/>
                  <a:pt x="3145115" y="1916894"/>
                  <a:pt x="2950132" y="1941658"/>
                </a:cubicBezTo>
                <a:cubicBezTo>
                  <a:pt x="2866177" y="2075966"/>
                  <a:pt x="2854183" y="2247971"/>
                  <a:pt x="2802637" y="2389191"/>
                </a:cubicBezTo>
                <a:cubicBezTo>
                  <a:pt x="2484822" y="2151543"/>
                  <a:pt x="2239739" y="2128108"/>
                  <a:pt x="2065092" y="1941658"/>
                </a:cubicBezTo>
                <a:cubicBezTo>
                  <a:pt x="1245894" y="1859618"/>
                  <a:pt x="992994" y="2032503"/>
                  <a:pt x="0" y="1941658"/>
                </a:cubicBezTo>
                <a:cubicBezTo>
                  <a:pt x="-22735" y="1783699"/>
                  <a:pt x="-16633" y="1726538"/>
                  <a:pt x="0" y="1618048"/>
                </a:cubicBezTo>
                <a:cubicBezTo>
                  <a:pt x="33595" y="1424141"/>
                  <a:pt x="8732" y="1218274"/>
                  <a:pt x="0" y="1132634"/>
                </a:cubicBezTo>
                <a:lnTo>
                  <a:pt x="0" y="1132634"/>
                </a:lnTo>
                <a:cubicBezTo>
                  <a:pt x="15218" y="832585"/>
                  <a:pt x="-99904" y="234959"/>
                  <a:pt x="0" y="0"/>
                </a:cubicBezTo>
                <a:close/>
              </a:path>
              <a:path w="3540158" h="1941658" stroke="0" extrusionOk="0">
                <a:moveTo>
                  <a:pt x="0" y="0"/>
                </a:moveTo>
                <a:cubicBezTo>
                  <a:pt x="827725" y="-5744"/>
                  <a:pt x="1618718" y="-97478"/>
                  <a:pt x="2065092" y="0"/>
                </a:cubicBezTo>
                <a:lnTo>
                  <a:pt x="2065092" y="0"/>
                </a:lnTo>
                <a:cubicBezTo>
                  <a:pt x="2392011" y="-50187"/>
                  <a:pt x="2572526" y="-44218"/>
                  <a:pt x="2950132" y="0"/>
                </a:cubicBezTo>
                <a:cubicBezTo>
                  <a:pt x="3157846" y="-8994"/>
                  <a:pt x="3396235" y="41819"/>
                  <a:pt x="3540158" y="0"/>
                </a:cubicBezTo>
                <a:cubicBezTo>
                  <a:pt x="3496086" y="314653"/>
                  <a:pt x="3557583" y="696841"/>
                  <a:pt x="3540158" y="1132634"/>
                </a:cubicBezTo>
                <a:lnTo>
                  <a:pt x="3540158" y="1132634"/>
                </a:lnTo>
                <a:cubicBezTo>
                  <a:pt x="3572786" y="1206262"/>
                  <a:pt x="3526378" y="1402766"/>
                  <a:pt x="3540158" y="1618048"/>
                </a:cubicBezTo>
                <a:cubicBezTo>
                  <a:pt x="3539403" y="1753659"/>
                  <a:pt x="3566827" y="1812546"/>
                  <a:pt x="3540158" y="1941658"/>
                </a:cubicBezTo>
                <a:cubicBezTo>
                  <a:pt x="3334718" y="1893141"/>
                  <a:pt x="3211579" y="1983320"/>
                  <a:pt x="2950132" y="1941658"/>
                </a:cubicBezTo>
                <a:cubicBezTo>
                  <a:pt x="2899533" y="2015757"/>
                  <a:pt x="2850236" y="2331965"/>
                  <a:pt x="2802637" y="2389191"/>
                </a:cubicBezTo>
                <a:cubicBezTo>
                  <a:pt x="2449221" y="2180671"/>
                  <a:pt x="2233306" y="2031687"/>
                  <a:pt x="2065092" y="1941658"/>
                </a:cubicBezTo>
                <a:cubicBezTo>
                  <a:pt x="1278860" y="1804355"/>
                  <a:pt x="860212" y="1778678"/>
                  <a:pt x="0" y="1941658"/>
                </a:cubicBezTo>
                <a:cubicBezTo>
                  <a:pt x="-12478" y="1805691"/>
                  <a:pt x="9485" y="1652128"/>
                  <a:pt x="0" y="1618048"/>
                </a:cubicBezTo>
                <a:cubicBezTo>
                  <a:pt x="2358" y="1480048"/>
                  <a:pt x="38027" y="1329495"/>
                  <a:pt x="0" y="1132634"/>
                </a:cubicBezTo>
                <a:lnTo>
                  <a:pt x="0" y="1132634"/>
                </a:lnTo>
                <a:cubicBezTo>
                  <a:pt x="-17604" y="744821"/>
                  <a:pt x="92920" y="221707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800">
                <a:latin typeface="Calibri" panose="020F0502020204030204" pitchFamily="34" charset="0"/>
                <a:cs typeface="Calibri" panose="020F0502020204030204" pitchFamily="34" charset="0"/>
              </a:rPr>
              <a:t>Votre implication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67A276C-9832-434F-A529-C4F5735F2122}"/>
              </a:ext>
            </a:extLst>
          </p:cNvPr>
          <p:cNvSpPr/>
          <p:nvPr/>
        </p:nvSpPr>
        <p:spPr>
          <a:xfrm>
            <a:off x="6238016" y="85929"/>
            <a:ext cx="3221970" cy="2725912"/>
          </a:xfrm>
          <a:custGeom>
            <a:avLst/>
            <a:gdLst>
              <a:gd name="connsiteX0" fmla="*/ 0 w 3221970"/>
              <a:gd name="connsiteY0" fmla="*/ 1362956 h 2725912"/>
              <a:gd name="connsiteX1" fmla="*/ 1610985 w 3221970"/>
              <a:gd name="connsiteY1" fmla="*/ 0 h 2725912"/>
              <a:gd name="connsiteX2" fmla="*/ 3221970 w 3221970"/>
              <a:gd name="connsiteY2" fmla="*/ 1362956 h 2725912"/>
              <a:gd name="connsiteX3" fmla="*/ 1610985 w 3221970"/>
              <a:gd name="connsiteY3" fmla="*/ 2725912 h 2725912"/>
              <a:gd name="connsiteX4" fmla="*/ 0 w 3221970"/>
              <a:gd name="connsiteY4" fmla="*/ 1362956 h 272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1970" h="2725912" fill="none" extrusionOk="0">
                <a:moveTo>
                  <a:pt x="0" y="1362956"/>
                </a:moveTo>
                <a:cubicBezTo>
                  <a:pt x="65260" y="616567"/>
                  <a:pt x="718541" y="-20099"/>
                  <a:pt x="1610985" y="0"/>
                </a:cubicBezTo>
                <a:cubicBezTo>
                  <a:pt x="2559729" y="135018"/>
                  <a:pt x="3199694" y="614367"/>
                  <a:pt x="3221970" y="1362956"/>
                </a:cubicBezTo>
                <a:cubicBezTo>
                  <a:pt x="3321736" y="1927468"/>
                  <a:pt x="2373841" y="2676287"/>
                  <a:pt x="1610985" y="2725912"/>
                </a:cubicBezTo>
                <a:cubicBezTo>
                  <a:pt x="554045" y="2794688"/>
                  <a:pt x="-20190" y="1957706"/>
                  <a:pt x="0" y="1362956"/>
                </a:cubicBezTo>
                <a:close/>
              </a:path>
              <a:path w="3221970" h="2725912" stroke="0" extrusionOk="0">
                <a:moveTo>
                  <a:pt x="0" y="1362956"/>
                </a:moveTo>
                <a:cubicBezTo>
                  <a:pt x="78077" y="578867"/>
                  <a:pt x="745137" y="135436"/>
                  <a:pt x="1610985" y="0"/>
                </a:cubicBezTo>
                <a:cubicBezTo>
                  <a:pt x="2513575" y="73423"/>
                  <a:pt x="3293369" y="462443"/>
                  <a:pt x="3221970" y="1362956"/>
                </a:cubicBezTo>
                <a:cubicBezTo>
                  <a:pt x="3308280" y="2071794"/>
                  <a:pt x="2343052" y="2647794"/>
                  <a:pt x="1610985" y="2725912"/>
                </a:cubicBezTo>
                <a:cubicBezTo>
                  <a:pt x="748140" y="2643023"/>
                  <a:pt x="4739" y="2160045"/>
                  <a:pt x="0" y="1362956"/>
                </a:cubicBezTo>
                <a:close/>
              </a:path>
            </a:pathLst>
          </a:custGeom>
          <a:ln w="38100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1961449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CA" sz="40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de rencontres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B9000675-8F1C-429B-AB8C-34A3C21EB903}"/>
              </a:ext>
            </a:extLst>
          </p:cNvPr>
          <p:cNvSpPr txBox="1"/>
          <p:nvPr/>
        </p:nvSpPr>
        <p:spPr>
          <a:xfrm>
            <a:off x="3970828" y="33723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1960 et 1970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274001D-8E2A-46F6-9DAA-81F877D790EE}"/>
              </a:ext>
            </a:extLst>
          </p:cNvPr>
          <p:cNvSpPr txBox="1"/>
          <p:nvPr/>
        </p:nvSpPr>
        <p:spPr>
          <a:xfrm>
            <a:off x="5881144" y="33475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1970-1980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B3F965C1-EF34-4605-B370-6E95F32C86D6}"/>
              </a:ext>
            </a:extLst>
          </p:cNvPr>
          <p:cNvSpPr txBox="1"/>
          <p:nvPr/>
        </p:nvSpPr>
        <p:spPr>
          <a:xfrm>
            <a:off x="7537328" y="334757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1990 et 2000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CD90B749-5AA6-4FDA-87C3-47A36DE8AAE6}"/>
              </a:ext>
            </a:extLst>
          </p:cNvPr>
          <p:cNvSpPr txBox="1"/>
          <p:nvPr/>
        </p:nvSpPr>
        <p:spPr>
          <a:xfrm>
            <a:off x="9825862" y="3347576"/>
            <a:ext cx="101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2004…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37C5360-268F-A49B-52C0-B1054790EAFF}"/>
              </a:ext>
            </a:extLst>
          </p:cNvPr>
          <p:cNvGrpSpPr/>
          <p:nvPr/>
        </p:nvGrpSpPr>
        <p:grpSpPr>
          <a:xfrm>
            <a:off x="638646" y="2207172"/>
            <a:ext cx="11198740" cy="4131081"/>
            <a:chOff x="638646" y="2207172"/>
            <a:chExt cx="11198740" cy="4131081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6C38D7E4-FC26-4D80-A561-4B76546E7769}"/>
                </a:ext>
              </a:extLst>
            </p:cNvPr>
            <p:cNvSpPr txBox="1"/>
            <p:nvPr/>
          </p:nvSpPr>
          <p:spPr>
            <a:xfrm>
              <a:off x="1034135" y="4891703"/>
              <a:ext cx="19509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>
                  <a:latin typeface="Calibri" panose="020F0502020204030204" pitchFamily="34" charset="0"/>
                  <a:cs typeface="Calibri" panose="020F0502020204030204" pitchFamily="34" charset="0"/>
                </a:rPr>
                <a:t>Rencontre de démarrage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64D522E-9779-4012-8028-DA3D103DCD68}"/>
                </a:ext>
              </a:extLst>
            </p:cNvPr>
            <p:cNvSpPr txBox="1"/>
            <p:nvPr/>
          </p:nvSpPr>
          <p:spPr>
            <a:xfrm>
              <a:off x="2766748" y="4907507"/>
              <a:ext cx="21929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>
                  <a:latin typeface="Calibri" panose="020F0502020204030204" pitchFamily="34" charset="0"/>
                  <a:cs typeface="Calibri" panose="020F0502020204030204" pitchFamily="34" charset="0"/>
                </a:rPr>
                <a:t>Ateliers de réflexion par groupe (3 groupes au total)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F05B79B-0653-4A21-A378-3C436D7B9D69}"/>
                </a:ext>
              </a:extLst>
            </p:cNvPr>
            <p:cNvSpPr txBox="1"/>
            <p:nvPr/>
          </p:nvSpPr>
          <p:spPr>
            <a:xfrm>
              <a:off x="8135982" y="4860925"/>
              <a:ext cx="195099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>
                  <a:latin typeface="Calibri" panose="020F0502020204030204" pitchFamily="34" charset="0"/>
                  <a:cs typeface="Calibri" panose="020F0502020204030204" pitchFamily="34" charset="0"/>
                </a:rPr>
                <a:t>Retour du Conseil d’administration sur les pistes d’orientation de l’organisme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E13544A-7BED-417B-8CD4-26B725668E63}"/>
                </a:ext>
              </a:extLst>
            </p:cNvPr>
            <p:cNvSpPr txBox="1"/>
            <p:nvPr/>
          </p:nvSpPr>
          <p:spPr>
            <a:xfrm>
              <a:off x="4717741" y="4917677"/>
              <a:ext cx="22516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>
                  <a:latin typeface="Calibri" panose="020F0502020204030204" pitchFamily="34" charset="0"/>
                  <a:cs typeface="Calibri" panose="020F0502020204030204" pitchFamily="34" charset="0"/>
                </a:rPr>
                <a:t>Rencontre de partage et échanges entre TOUS les groupes</a:t>
              </a:r>
            </a:p>
          </p:txBody>
        </p:sp>
        <p:sp>
          <p:nvSpPr>
            <p:cNvPr id="17" name="Notched Right Arrow 7">
              <a:extLst>
                <a:ext uri="{FF2B5EF4-FFF2-40B4-BE49-F238E27FC236}">
                  <a16:creationId xmlns:a16="http://schemas.microsoft.com/office/drawing/2014/main" id="{22B60708-67D1-47D7-AB58-66F287867017}"/>
                </a:ext>
              </a:extLst>
            </p:cNvPr>
            <p:cNvSpPr/>
            <p:nvPr/>
          </p:nvSpPr>
          <p:spPr>
            <a:xfrm>
              <a:off x="638646" y="2207172"/>
              <a:ext cx="11198740" cy="3422969"/>
            </a:xfrm>
            <a:prstGeom prst="notchedRightArrow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8854BA82-2EC4-4182-B6B4-AB397571FE25}"/>
                </a:ext>
              </a:extLst>
            </p:cNvPr>
            <p:cNvSpPr/>
            <p:nvPr/>
          </p:nvSpPr>
          <p:spPr>
            <a:xfrm>
              <a:off x="1840348" y="3818151"/>
              <a:ext cx="677393" cy="646331"/>
            </a:xfrm>
            <a:prstGeom prst="ellipse">
              <a:avLst/>
            </a:prstGeom>
            <a:solidFill>
              <a:srgbClr val="8FB020"/>
            </a:solidFill>
            <a:ln w="38100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fr-CA" sz="2800" b="1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DEC37CD8-7FCE-412C-B87F-F781B2C49AF4}"/>
                </a:ext>
              </a:extLst>
            </p:cNvPr>
            <p:cNvSpPr/>
            <p:nvPr/>
          </p:nvSpPr>
          <p:spPr>
            <a:xfrm>
              <a:off x="3547567" y="3818151"/>
              <a:ext cx="677393" cy="646331"/>
            </a:xfrm>
            <a:prstGeom prst="ellipse">
              <a:avLst/>
            </a:prstGeom>
            <a:solidFill>
              <a:srgbClr val="8FB02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fr-CA" sz="2800" b="1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69F795C5-E973-416F-8C8A-DE290256B866}"/>
                </a:ext>
              </a:extLst>
            </p:cNvPr>
            <p:cNvSpPr/>
            <p:nvPr/>
          </p:nvSpPr>
          <p:spPr>
            <a:xfrm>
              <a:off x="5481990" y="3818809"/>
              <a:ext cx="677393" cy="646331"/>
            </a:xfrm>
            <a:prstGeom prst="ellipse">
              <a:avLst/>
            </a:prstGeom>
            <a:solidFill>
              <a:srgbClr val="8FB02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fr-CA" sz="2800" b="1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31651FDC-01E9-4E87-8A2E-6990B180B2D9}"/>
                </a:ext>
              </a:extLst>
            </p:cNvPr>
            <p:cNvSpPr/>
            <p:nvPr/>
          </p:nvSpPr>
          <p:spPr>
            <a:xfrm>
              <a:off x="8772781" y="3818151"/>
              <a:ext cx="677393" cy="646331"/>
            </a:xfrm>
            <a:prstGeom prst="ellipse">
              <a:avLst/>
            </a:prstGeom>
            <a:solidFill>
              <a:srgbClr val="8FB02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fr-CA" sz="2800" b="1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BC106A1-BBAF-4B56-8DF5-024B1CB58EF6}"/>
                </a:ext>
              </a:extLst>
            </p:cNvPr>
            <p:cNvSpPr txBox="1"/>
            <p:nvPr/>
          </p:nvSpPr>
          <p:spPr>
            <a:xfrm>
              <a:off x="3433504" y="3041061"/>
              <a:ext cx="6093372" cy="574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28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Les étapes de la démarche </a:t>
              </a:r>
            </a:p>
          </p:txBody>
        </p:sp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ABDC69E1-5A97-DCF6-55B2-DA7527DC4CD0}"/>
                </a:ext>
              </a:extLst>
            </p:cNvPr>
            <p:cNvSpPr/>
            <p:nvPr/>
          </p:nvSpPr>
          <p:spPr>
            <a:xfrm>
              <a:off x="7180987" y="3818151"/>
              <a:ext cx="677393" cy="646331"/>
            </a:xfrm>
            <a:prstGeom prst="ellipse">
              <a:avLst/>
            </a:prstGeom>
            <a:solidFill>
              <a:srgbClr val="8FB02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fr-CA" sz="2800" b="1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B82C9AC-FF33-DB3A-6530-FBECF2A2A0B8}"/>
                </a:ext>
              </a:extLst>
            </p:cNvPr>
            <p:cNvSpPr txBox="1"/>
            <p:nvPr/>
          </p:nvSpPr>
          <p:spPr>
            <a:xfrm>
              <a:off x="6815893" y="4889876"/>
              <a:ext cx="137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>
                  <a:latin typeface="Calibri" panose="020F0502020204030204" pitchFamily="34" charset="0"/>
                  <a:cs typeface="Calibri" panose="020F0502020204030204" pitchFamily="34" charset="0"/>
                </a:rPr>
                <a:t>Rencontre du 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5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>
            <a:extLst>
              <a:ext uri="{FF2B5EF4-FFF2-40B4-BE49-F238E27FC236}">
                <a16:creationId xmlns:a16="http://schemas.microsoft.com/office/drawing/2014/main" id="{B9000675-8F1C-429B-AB8C-34A3C21EB903}"/>
              </a:ext>
            </a:extLst>
          </p:cNvPr>
          <p:cNvSpPr txBox="1"/>
          <p:nvPr/>
        </p:nvSpPr>
        <p:spPr>
          <a:xfrm>
            <a:off x="3970828" y="33723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1960 et 1970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274001D-8E2A-46F6-9DAA-81F877D790EE}"/>
              </a:ext>
            </a:extLst>
          </p:cNvPr>
          <p:cNvSpPr txBox="1"/>
          <p:nvPr/>
        </p:nvSpPr>
        <p:spPr>
          <a:xfrm>
            <a:off x="5881144" y="33475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1970-1980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B3F965C1-EF34-4605-B370-6E95F32C86D6}"/>
              </a:ext>
            </a:extLst>
          </p:cNvPr>
          <p:cNvSpPr txBox="1"/>
          <p:nvPr/>
        </p:nvSpPr>
        <p:spPr>
          <a:xfrm>
            <a:off x="7537328" y="334757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1990 et 2000  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CD90B749-5AA6-4FDA-87C3-47A36DE8AAE6}"/>
              </a:ext>
            </a:extLst>
          </p:cNvPr>
          <p:cNvSpPr txBox="1"/>
          <p:nvPr/>
        </p:nvSpPr>
        <p:spPr>
          <a:xfrm>
            <a:off x="9825862" y="3347576"/>
            <a:ext cx="101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chemeClr val="bg1"/>
                </a:solidFill>
                <a:latin typeface="Book Antiqua" pitchFamily="18" charset="0"/>
              </a:rPr>
              <a:t>2004…</a:t>
            </a:r>
            <a:endParaRPr lang="en-US" b="1">
              <a:solidFill>
                <a:schemeClr val="bg1"/>
              </a:solidFill>
              <a:latin typeface="Book Antiqua" pitchFamily="18" charset="0"/>
            </a:endParaRPr>
          </a:p>
          <a:p>
            <a:endParaRPr lang="en-US"/>
          </a:p>
        </p:txBody>
      </p:sp>
      <p:sp>
        <p:nvSpPr>
          <p:cNvPr id="17" name="Notched Right Arrow 7">
            <a:extLst>
              <a:ext uri="{FF2B5EF4-FFF2-40B4-BE49-F238E27FC236}">
                <a16:creationId xmlns:a16="http://schemas.microsoft.com/office/drawing/2014/main" id="{22B60708-67D1-47D7-AB58-66F287867017}"/>
              </a:ext>
            </a:extLst>
          </p:cNvPr>
          <p:cNvSpPr/>
          <p:nvPr/>
        </p:nvSpPr>
        <p:spPr>
          <a:xfrm>
            <a:off x="638646" y="2337937"/>
            <a:ext cx="11198740" cy="3292204"/>
          </a:xfrm>
          <a:prstGeom prst="notched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DEC37CD8-7FCE-412C-B87F-F781B2C49AF4}"/>
              </a:ext>
            </a:extLst>
          </p:cNvPr>
          <p:cNvSpPr/>
          <p:nvPr/>
        </p:nvSpPr>
        <p:spPr>
          <a:xfrm>
            <a:off x="4248556" y="3843325"/>
            <a:ext cx="677393" cy="646331"/>
          </a:xfrm>
          <a:prstGeom prst="ellipse">
            <a:avLst/>
          </a:prstGeom>
          <a:solidFill>
            <a:srgbClr val="8FB02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fr-CA" sz="2800" b="1"/>
              <a:t>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64D522E-9779-4012-8028-DA3D103DCD68}"/>
              </a:ext>
            </a:extLst>
          </p:cNvPr>
          <p:cNvSpPr txBox="1"/>
          <p:nvPr/>
        </p:nvSpPr>
        <p:spPr>
          <a:xfrm>
            <a:off x="3706162" y="4942537"/>
            <a:ext cx="2014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>
                <a:latin typeface="Calibri" panose="020F0502020204030204" pitchFamily="34" charset="0"/>
                <a:cs typeface="Calibri" panose="020F0502020204030204" pitchFamily="34" charset="0"/>
              </a:rPr>
              <a:t>Ateliers de réflexion par groupe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C106A1-BBAF-4B56-8DF5-024B1CB58EF6}"/>
              </a:ext>
            </a:extLst>
          </p:cNvPr>
          <p:cNvSpPr txBox="1"/>
          <p:nvPr/>
        </p:nvSpPr>
        <p:spPr>
          <a:xfrm>
            <a:off x="3652363" y="3089066"/>
            <a:ext cx="6093372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étapes de la démarche </a:t>
            </a:r>
          </a:p>
        </p:txBody>
      </p:sp>
      <p:sp>
        <p:nvSpPr>
          <p:cNvPr id="23" name="Bulle narrative : rectangle 22">
            <a:extLst>
              <a:ext uri="{FF2B5EF4-FFF2-40B4-BE49-F238E27FC236}">
                <a16:creationId xmlns:a16="http://schemas.microsoft.com/office/drawing/2014/main" id="{63CC2E8F-EEB3-403C-B18C-7406374F1E92}"/>
              </a:ext>
            </a:extLst>
          </p:cNvPr>
          <p:cNvSpPr/>
          <p:nvPr/>
        </p:nvSpPr>
        <p:spPr>
          <a:xfrm rot="21210002">
            <a:off x="1433666" y="728512"/>
            <a:ext cx="3392910" cy="1948332"/>
          </a:xfrm>
          <a:custGeom>
            <a:avLst/>
            <a:gdLst>
              <a:gd name="connsiteX0" fmla="*/ 0 w 3392910"/>
              <a:gd name="connsiteY0" fmla="*/ 0 h 1948332"/>
              <a:gd name="connsiteX1" fmla="*/ 1979198 w 3392910"/>
              <a:gd name="connsiteY1" fmla="*/ 0 h 1948332"/>
              <a:gd name="connsiteX2" fmla="*/ 1979198 w 3392910"/>
              <a:gd name="connsiteY2" fmla="*/ 0 h 1948332"/>
              <a:gd name="connsiteX3" fmla="*/ 2827425 w 3392910"/>
              <a:gd name="connsiteY3" fmla="*/ 0 h 1948332"/>
              <a:gd name="connsiteX4" fmla="*/ 3392910 w 3392910"/>
              <a:gd name="connsiteY4" fmla="*/ 0 h 1948332"/>
              <a:gd name="connsiteX5" fmla="*/ 3392910 w 3392910"/>
              <a:gd name="connsiteY5" fmla="*/ 1136527 h 1948332"/>
              <a:gd name="connsiteX6" fmla="*/ 3392910 w 3392910"/>
              <a:gd name="connsiteY6" fmla="*/ 1136527 h 1948332"/>
              <a:gd name="connsiteX7" fmla="*/ 3392910 w 3392910"/>
              <a:gd name="connsiteY7" fmla="*/ 1623610 h 1948332"/>
              <a:gd name="connsiteX8" fmla="*/ 3392910 w 3392910"/>
              <a:gd name="connsiteY8" fmla="*/ 1948332 h 1948332"/>
              <a:gd name="connsiteX9" fmla="*/ 2827425 w 3392910"/>
              <a:gd name="connsiteY9" fmla="*/ 1948332 h 1948332"/>
              <a:gd name="connsiteX10" fmla="*/ 2686065 w 3392910"/>
              <a:gd name="connsiteY10" fmla="*/ 2397403 h 1948332"/>
              <a:gd name="connsiteX11" fmla="*/ 1979198 w 3392910"/>
              <a:gd name="connsiteY11" fmla="*/ 1948332 h 1948332"/>
              <a:gd name="connsiteX12" fmla="*/ 0 w 3392910"/>
              <a:gd name="connsiteY12" fmla="*/ 1948332 h 1948332"/>
              <a:gd name="connsiteX13" fmla="*/ 0 w 3392910"/>
              <a:gd name="connsiteY13" fmla="*/ 1623610 h 1948332"/>
              <a:gd name="connsiteX14" fmla="*/ 0 w 3392910"/>
              <a:gd name="connsiteY14" fmla="*/ 1136527 h 1948332"/>
              <a:gd name="connsiteX15" fmla="*/ 0 w 3392910"/>
              <a:gd name="connsiteY15" fmla="*/ 1136527 h 1948332"/>
              <a:gd name="connsiteX16" fmla="*/ 0 w 3392910"/>
              <a:gd name="connsiteY16" fmla="*/ 0 h 194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2910" h="1948332" fill="none" extrusionOk="0">
                <a:moveTo>
                  <a:pt x="0" y="0"/>
                </a:moveTo>
                <a:cubicBezTo>
                  <a:pt x="932868" y="-124927"/>
                  <a:pt x="1028705" y="34880"/>
                  <a:pt x="1979198" y="0"/>
                </a:cubicBezTo>
                <a:lnTo>
                  <a:pt x="1979198" y="0"/>
                </a:lnTo>
                <a:cubicBezTo>
                  <a:pt x="2369323" y="-24024"/>
                  <a:pt x="2701523" y="21272"/>
                  <a:pt x="2827425" y="0"/>
                </a:cubicBezTo>
                <a:cubicBezTo>
                  <a:pt x="3088229" y="50147"/>
                  <a:pt x="3151391" y="-23397"/>
                  <a:pt x="3392910" y="0"/>
                </a:cubicBezTo>
                <a:cubicBezTo>
                  <a:pt x="3386432" y="418170"/>
                  <a:pt x="3437104" y="906519"/>
                  <a:pt x="3392910" y="1136527"/>
                </a:cubicBezTo>
                <a:lnTo>
                  <a:pt x="3392910" y="1136527"/>
                </a:lnTo>
                <a:cubicBezTo>
                  <a:pt x="3370945" y="1265195"/>
                  <a:pt x="3418271" y="1473649"/>
                  <a:pt x="3392910" y="1623610"/>
                </a:cubicBezTo>
                <a:cubicBezTo>
                  <a:pt x="3386456" y="1766980"/>
                  <a:pt x="3400808" y="1904333"/>
                  <a:pt x="3392910" y="1948332"/>
                </a:cubicBezTo>
                <a:cubicBezTo>
                  <a:pt x="3327024" y="1916766"/>
                  <a:pt x="2945601" y="1972750"/>
                  <a:pt x="2827425" y="1948332"/>
                </a:cubicBezTo>
                <a:cubicBezTo>
                  <a:pt x="2777896" y="2149427"/>
                  <a:pt x="2731533" y="2323345"/>
                  <a:pt x="2686065" y="2397403"/>
                </a:cubicBezTo>
                <a:cubicBezTo>
                  <a:pt x="2354835" y="2244310"/>
                  <a:pt x="2261991" y="2123354"/>
                  <a:pt x="1979198" y="1948332"/>
                </a:cubicBezTo>
                <a:cubicBezTo>
                  <a:pt x="1494390" y="1866292"/>
                  <a:pt x="487599" y="2039177"/>
                  <a:pt x="0" y="1948332"/>
                </a:cubicBezTo>
                <a:cubicBezTo>
                  <a:pt x="9495" y="1804399"/>
                  <a:pt x="7181" y="1662898"/>
                  <a:pt x="0" y="1623610"/>
                </a:cubicBezTo>
                <a:cubicBezTo>
                  <a:pt x="-36360" y="1561727"/>
                  <a:pt x="28513" y="1285148"/>
                  <a:pt x="0" y="1136527"/>
                </a:cubicBezTo>
                <a:lnTo>
                  <a:pt x="0" y="1136527"/>
                </a:lnTo>
                <a:cubicBezTo>
                  <a:pt x="-2486" y="935279"/>
                  <a:pt x="98467" y="148779"/>
                  <a:pt x="0" y="0"/>
                </a:cubicBezTo>
                <a:close/>
              </a:path>
              <a:path w="3392910" h="1948332" stroke="0" extrusionOk="0">
                <a:moveTo>
                  <a:pt x="0" y="0"/>
                </a:moveTo>
                <a:cubicBezTo>
                  <a:pt x="219669" y="-5744"/>
                  <a:pt x="1269203" y="-97478"/>
                  <a:pt x="1979198" y="0"/>
                </a:cubicBezTo>
                <a:lnTo>
                  <a:pt x="1979198" y="0"/>
                </a:lnTo>
                <a:cubicBezTo>
                  <a:pt x="2150290" y="-17805"/>
                  <a:pt x="2476188" y="11335"/>
                  <a:pt x="2827425" y="0"/>
                </a:cubicBezTo>
                <a:cubicBezTo>
                  <a:pt x="3008009" y="29499"/>
                  <a:pt x="3136351" y="-14050"/>
                  <a:pt x="3392910" y="0"/>
                </a:cubicBezTo>
                <a:cubicBezTo>
                  <a:pt x="3474786" y="514653"/>
                  <a:pt x="3477667" y="890159"/>
                  <a:pt x="3392910" y="1136527"/>
                </a:cubicBezTo>
                <a:lnTo>
                  <a:pt x="3392910" y="1136527"/>
                </a:lnTo>
                <a:cubicBezTo>
                  <a:pt x="3384569" y="1357952"/>
                  <a:pt x="3431030" y="1500531"/>
                  <a:pt x="3392910" y="1623610"/>
                </a:cubicBezTo>
                <a:cubicBezTo>
                  <a:pt x="3375730" y="1682101"/>
                  <a:pt x="3387577" y="1837442"/>
                  <a:pt x="3392910" y="1948332"/>
                </a:cubicBezTo>
                <a:cubicBezTo>
                  <a:pt x="3330735" y="1988980"/>
                  <a:pt x="2940433" y="1958662"/>
                  <a:pt x="2827425" y="1948332"/>
                </a:cubicBezTo>
                <a:cubicBezTo>
                  <a:pt x="2776164" y="1986404"/>
                  <a:pt x="2703673" y="2229142"/>
                  <a:pt x="2686065" y="2397403"/>
                </a:cubicBezTo>
                <a:cubicBezTo>
                  <a:pt x="2314211" y="2247259"/>
                  <a:pt x="2342070" y="2109423"/>
                  <a:pt x="1979198" y="1948332"/>
                </a:cubicBezTo>
                <a:cubicBezTo>
                  <a:pt x="1208209" y="1811029"/>
                  <a:pt x="474471" y="1785352"/>
                  <a:pt x="0" y="1948332"/>
                </a:cubicBezTo>
                <a:cubicBezTo>
                  <a:pt x="-24219" y="1845312"/>
                  <a:pt x="23981" y="1717792"/>
                  <a:pt x="0" y="1623610"/>
                </a:cubicBezTo>
                <a:cubicBezTo>
                  <a:pt x="43164" y="1512740"/>
                  <a:pt x="34868" y="1201115"/>
                  <a:pt x="0" y="1136527"/>
                </a:cubicBezTo>
                <a:lnTo>
                  <a:pt x="0" y="1136527"/>
                </a:lnTo>
                <a:cubicBezTo>
                  <a:pt x="53356" y="880126"/>
                  <a:pt x="-80554" y="154848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>
                <a:latin typeface="Calibri" panose="020F0502020204030204" pitchFamily="34" charset="0"/>
                <a:cs typeface="Calibri" panose="020F0502020204030204" pitchFamily="34" charset="0"/>
              </a:rPr>
              <a:t>Ateliers de réflexion par groupe</a:t>
            </a:r>
          </a:p>
        </p:txBody>
      </p:sp>
    </p:spTree>
    <p:extLst>
      <p:ext uri="{BB962C8B-B14F-4D97-AF65-F5344CB8AC3E}">
        <p14:creationId xmlns:p14="http://schemas.microsoft.com/office/powerpoint/2010/main" val="381735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AF9BF3F2-E35C-4BC9-902E-71F9C6ED0642}"/>
              </a:ext>
            </a:extLst>
          </p:cNvPr>
          <p:cNvSpPr/>
          <p:nvPr/>
        </p:nvSpPr>
        <p:spPr>
          <a:xfrm rot="21210002">
            <a:off x="296724" y="326923"/>
            <a:ext cx="3283391" cy="1807832"/>
          </a:xfrm>
          <a:custGeom>
            <a:avLst/>
            <a:gdLst>
              <a:gd name="connsiteX0" fmla="*/ 0 w 3283391"/>
              <a:gd name="connsiteY0" fmla="*/ 0 h 1807832"/>
              <a:gd name="connsiteX1" fmla="*/ 1915311 w 3283391"/>
              <a:gd name="connsiteY1" fmla="*/ 0 h 1807832"/>
              <a:gd name="connsiteX2" fmla="*/ 1915311 w 3283391"/>
              <a:gd name="connsiteY2" fmla="*/ 0 h 1807832"/>
              <a:gd name="connsiteX3" fmla="*/ 2736159 w 3283391"/>
              <a:gd name="connsiteY3" fmla="*/ 0 h 1807832"/>
              <a:gd name="connsiteX4" fmla="*/ 3283391 w 3283391"/>
              <a:gd name="connsiteY4" fmla="*/ 0 h 1807832"/>
              <a:gd name="connsiteX5" fmla="*/ 3283391 w 3283391"/>
              <a:gd name="connsiteY5" fmla="*/ 1054569 h 1807832"/>
              <a:gd name="connsiteX6" fmla="*/ 3283391 w 3283391"/>
              <a:gd name="connsiteY6" fmla="*/ 1054569 h 1807832"/>
              <a:gd name="connsiteX7" fmla="*/ 3283391 w 3283391"/>
              <a:gd name="connsiteY7" fmla="*/ 1506527 h 1807832"/>
              <a:gd name="connsiteX8" fmla="*/ 3283391 w 3283391"/>
              <a:gd name="connsiteY8" fmla="*/ 1807832 h 1807832"/>
              <a:gd name="connsiteX9" fmla="*/ 2736159 w 3283391"/>
              <a:gd name="connsiteY9" fmla="*/ 1807832 h 1807832"/>
              <a:gd name="connsiteX10" fmla="*/ 2599362 w 3283391"/>
              <a:gd name="connsiteY10" fmla="*/ 2224519 h 1807832"/>
              <a:gd name="connsiteX11" fmla="*/ 1915311 w 3283391"/>
              <a:gd name="connsiteY11" fmla="*/ 1807832 h 1807832"/>
              <a:gd name="connsiteX12" fmla="*/ 0 w 3283391"/>
              <a:gd name="connsiteY12" fmla="*/ 1807832 h 1807832"/>
              <a:gd name="connsiteX13" fmla="*/ 0 w 3283391"/>
              <a:gd name="connsiteY13" fmla="*/ 1506527 h 1807832"/>
              <a:gd name="connsiteX14" fmla="*/ 0 w 3283391"/>
              <a:gd name="connsiteY14" fmla="*/ 1054569 h 1807832"/>
              <a:gd name="connsiteX15" fmla="*/ 0 w 3283391"/>
              <a:gd name="connsiteY15" fmla="*/ 1054569 h 1807832"/>
              <a:gd name="connsiteX16" fmla="*/ 0 w 3283391"/>
              <a:gd name="connsiteY16" fmla="*/ 0 h 180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83391" h="1807832" fill="none" extrusionOk="0">
                <a:moveTo>
                  <a:pt x="0" y="0"/>
                </a:moveTo>
                <a:cubicBezTo>
                  <a:pt x="567907" y="-124927"/>
                  <a:pt x="1110765" y="34880"/>
                  <a:pt x="1915311" y="0"/>
                </a:cubicBezTo>
                <a:lnTo>
                  <a:pt x="1915311" y="0"/>
                </a:lnTo>
                <a:cubicBezTo>
                  <a:pt x="2047548" y="-3717"/>
                  <a:pt x="2427918" y="12926"/>
                  <a:pt x="2736159" y="0"/>
                </a:cubicBezTo>
                <a:cubicBezTo>
                  <a:pt x="2905101" y="-46244"/>
                  <a:pt x="3049415" y="-12263"/>
                  <a:pt x="3283391" y="0"/>
                </a:cubicBezTo>
                <a:cubicBezTo>
                  <a:pt x="3271272" y="179949"/>
                  <a:pt x="3192747" y="598128"/>
                  <a:pt x="3283391" y="1054569"/>
                </a:cubicBezTo>
                <a:lnTo>
                  <a:pt x="3283391" y="1054569"/>
                </a:lnTo>
                <a:cubicBezTo>
                  <a:pt x="3244996" y="1116770"/>
                  <a:pt x="3276979" y="1356234"/>
                  <a:pt x="3283391" y="1506527"/>
                </a:cubicBezTo>
                <a:cubicBezTo>
                  <a:pt x="3295467" y="1546717"/>
                  <a:pt x="3298421" y="1737183"/>
                  <a:pt x="3283391" y="1807832"/>
                </a:cubicBezTo>
                <a:cubicBezTo>
                  <a:pt x="3199711" y="1815969"/>
                  <a:pt x="2792962" y="1823894"/>
                  <a:pt x="2736159" y="1807832"/>
                </a:cubicBezTo>
                <a:cubicBezTo>
                  <a:pt x="2717208" y="1863736"/>
                  <a:pt x="2603100" y="2130681"/>
                  <a:pt x="2599362" y="2224519"/>
                </a:cubicBezTo>
                <a:cubicBezTo>
                  <a:pt x="2328458" y="2128863"/>
                  <a:pt x="2023211" y="1929411"/>
                  <a:pt x="1915311" y="1807832"/>
                </a:cubicBezTo>
                <a:cubicBezTo>
                  <a:pt x="1626809" y="1725792"/>
                  <a:pt x="304831" y="1898677"/>
                  <a:pt x="0" y="1807832"/>
                </a:cubicBezTo>
                <a:cubicBezTo>
                  <a:pt x="-16635" y="1760784"/>
                  <a:pt x="3605" y="1583220"/>
                  <a:pt x="0" y="1506527"/>
                </a:cubicBezTo>
                <a:cubicBezTo>
                  <a:pt x="-14777" y="1334674"/>
                  <a:pt x="11671" y="1199476"/>
                  <a:pt x="0" y="1054569"/>
                </a:cubicBezTo>
                <a:lnTo>
                  <a:pt x="0" y="1054569"/>
                </a:lnTo>
                <a:cubicBezTo>
                  <a:pt x="-62311" y="741935"/>
                  <a:pt x="34958" y="158669"/>
                  <a:pt x="0" y="0"/>
                </a:cubicBezTo>
                <a:close/>
              </a:path>
              <a:path w="3283391" h="1807832" stroke="0" extrusionOk="0">
                <a:moveTo>
                  <a:pt x="0" y="0"/>
                </a:moveTo>
                <a:cubicBezTo>
                  <a:pt x="690756" y="-5744"/>
                  <a:pt x="1265782" y="-97478"/>
                  <a:pt x="1915311" y="0"/>
                </a:cubicBezTo>
                <a:lnTo>
                  <a:pt x="1915311" y="0"/>
                </a:lnTo>
                <a:cubicBezTo>
                  <a:pt x="2259531" y="9878"/>
                  <a:pt x="2417830" y="-36258"/>
                  <a:pt x="2736159" y="0"/>
                </a:cubicBezTo>
                <a:cubicBezTo>
                  <a:pt x="2929937" y="28958"/>
                  <a:pt x="3165291" y="-44467"/>
                  <a:pt x="3283391" y="0"/>
                </a:cubicBezTo>
                <a:cubicBezTo>
                  <a:pt x="3329200" y="334801"/>
                  <a:pt x="3226859" y="874364"/>
                  <a:pt x="3283391" y="1054569"/>
                </a:cubicBezTo>
                <a:lnTo>
                  <a:pt x="3283391" y="1054569"/>
                </a:lnTo>
                <a:cubicBezTo>
                  <a:pt x="3267684" y="1269717"/>
                  <a:pt x="3256088" y="1368820"/>
                  <a:pt x="3283391" y="1506527"/>
                </a:cubicBezTo>
                <a:cubicBezTo>
                  <a:pt x="3257168" y="1543558"/>
                  <a:pt x="3260297" y="1764626"/>
                  <a:pt x="3283391" y="1807832"/>
                </a:cubicBezTo>
                <a:cubicBezTo>
                  <a:pt x="3037299" y="1855641"/>
                  <a:pt x="3004035" y="1816130"/>
                  <a:pt x="2736159" y="1807832"/>
                </a:cubicBezTo>
                <a:cubicBezTo>
                  <a:pt x="2670063" y="1938809"/>
                  <a:pt x="2671774" y="2109736"/>
                  <a:pt x="2599362" y="2224519"/>
                </a:cubicBezTo>
                <a:cubicBezTo>
                  <a:pt x="2504795" y="2212764"/>
                  <a:pt x="2051295" y="1909718"/>
                  <a:pt x="1915311" y="1807832"/>
                </a:cubicBezTo>
                <a:cubicBezTo>
                  <a:pt x="1620319" y="1670529"/>
                  <a:pt x="328292" y="1644852"/>
                  <a:pt x="0" y="1807832"/>
                </a:cubicBezTo>
                <a:cubicBezTo>
                  <a:pt x="26681" y="1712519"/>
                  <a:pt x="15191" y="1622065"/>
                  <a:pt x="0" y="1506527"/>
                </a:cubicBezTo>
                <a:cubicBezTo>
                  <a:pt x="25862" y="1323490"/>
                  <a:pt x="-23513" y="1213115"/>
                  <a:pt x="0" y="1054569"/>
                </a:cubicBezTo>
                <a:lnTo>
                  <a:pt x="0" y="1054569"/>
                </a:lnTo>
                <a:cubicBezTo>
                  <a:pt x="-27437" y="679845"/>
                  <a:pt x="-3694" y="484536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500" b="1">
                <a:latin typeface="Calibri" panose="020F0502020204030204" pitchFamily="34" charset="0"/>
                <a:cs typeface="Calibri" panose="020F0502020204030204" pitchFamily="34" charset="0"/>
              </a:rPr>
              <a:t>Ateliers de réflexion par groupe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4AFB8B-4DC4-44CF-9580-9E1CE40C15DD}"/>
              </a:ext>
            </a:extLst>
          </p:cNvPr>
          <p:cNvSpPr txBox="1"/>
          <p:nvPr/>
        </p:nvSpPr>
        <p:spPr>
          <a:xfrm>
            <a:off x="3820435" y="1055768"/>
            <a:ext cx="7135663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2800" b="1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Durée: 3h</a:t>
            </a:r>
            <a:endParaRPr lang="fr-CA" sz="280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phique 15" descr="Brainstorming de groupe avec un remplissage uni">
            <a:extLst>
              <a:ext uri="{FF2B5EF4-FFF2-40B4-BE49-F238E27FC236}">
                <a16:creationId xmlns:a16="http://schemas.microsoft.com/office/drawing/2014/main" id="{803165F8-DCDC-46CA-AB03-67A6E17B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0435" y="134490"/>
            <a:ext cx="1566740" cy="1566740"/>
          </a:xfrm>
          <a:prstGeom prst="rect">
            <a:avLst/>
          </a:prstGeom>
        </p:spPr>
      </p:pic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D307B458-7BBF-4304-95E2-BFA407A71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3725"/>
              </p:ext>
            </p:extLst>
          </p:nvPr>
        </p:nvGraphicFramePr>
        <p:xfrm>
          <a:off x="2615673" y="2622508"/>
          <a:ext cx="7286550" cy="3299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070">
                  <a:extLst>
                    <a:ext uri="{9D8B030D-6E8A-4147-A177-3AD203B41FA5}">
                      <a16:colId xmlns:a16="http://schemas.microsoft.com/office/drawing/2014/main" val="196580447"/>
                    </a:ext>
                  </a:extLst>
                </a:gridCol>
                <a:gridCol w="3534480">
                  <a:extLst>
                    <a:ext uri="{9D8B030D-6E8A-4147-A177-3AD203B41FA5}">
                      <a16:colId xmlns:a16="http://schemas.microsoft.com/office/drawing/2014/main" val="4063130999"/>
                    </a:ext>
                  </a:extLst>
                </a:gridCol>
              </a:tblGrid>
              <a:tr h="816484">
                <a:tc>
                  <a:txBody>
                    <a:bodyPr/>
                    <a:lstStyle/>
                    <a:p>
                      <a:pPr algn="ctr"/>
                      <a:r>
                        <a:rPr lang="fr-CA" sz="4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>
                          <a:latin typeface="Calibri"/>
                          <a:cs typeface="Calibri"/>
                        </a:rPr>
                        <a:t>QUAND?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4253309"/>
                  </a:ext>
                </a:extLst>
              </a:tr>
              <a:tr h="827825">
                <a:tc>
                  <a:txBody>
                    <a:bodyPr/>
                    <a:lstStyle/>
                    <a:p>
                      <a:r>
                        <a:rPr lang="fr-CA" sz="2800" b="0" err="1">
                          <a:effectLst/>
                          <a:latin typeface="Calibri"/>
                          <a:cs typeface="Calibri"/>
                        </a:rPr>
                        <a:t>Administrateur·trice·s</a:t>
                      </a:r>
                      <a:r>
                        <a:rPr lang="fr-CA" sz="2800" b="0"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fr-CA" sz="28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Insérer la date</a:t>
                      </a:r>
                      <a:endParaRPr lang="fr-CA" sz="2800" b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770491"/>
                  </a:ext>
                </a:extLst>
              </a:tr>
              <a:tr h="827825">
                <a:tc>
                  <a:txBody>
                    <a:bodyPr/>
                    <a:lstStyle/>
                    <a:p>
                      <a:r>
                        <a:rPr lang="fr-CA" sz="2800" b="0" err="1">
                          <a:latin typeface="Calibri"/>
                          <a:cs typeface="Calibri"/>
                        </a:rPr>
                        <a:t>Intervenant·e·s</a:t>
                      </a:r>
                      <a:endParaRPr lang="fr-CA" sz="2800" b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2800" b="0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Insérer la date</a:t>
                      </a:r>
                      <a:endParaRPr lang="fr-CA" sz="2800" b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1044626"/>
                  </a:ext>
                </a:extLst>
              </a:tr>
              <a:tr h="827825">
                <a:tc>
                  <a:txBody>
                    <a:bodyPr/>
                    <a:lstStyle/>
                    <a:p>
                      <a:r>
                        <a:rPr lang="fr-CA" sz="2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Destinataires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2800" b="0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Insérer la date</a:t>
                      </a:r>
                      <a:endParaRPr lang="fr-CA" sz="2800" b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67029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4C1F9F46-1696-9FC3-28BD-8A3E7016A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654" y="6114261"/>
            <a:ext cx="1226820" cy="4292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66AAD7-5F7C-94E9-E620-9B582B4A2F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22" y="6020301"/>
            <a:ext cx="1925955" cy="607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141123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BE9F4D96C24409E490DA79CACB737" ma:contentTypeVersion="15" ma:contentTypeDescription="Crée un document." ma:contentTypeScope="" ma:versionID="fcc0e051f5081cf7be2fd793c6d65ea4">
  <xsd:schema xmlns:xsd="http://www.w3.org/2001/XMLSchema" xmlns:xs="http://www.w3.org/2001/XMLSchema" xmlns:p="http://schemas.microsoft.com/office/2006/metadata/properties" xmlns:ns2="49ad1e05-3619-4b31-b069-25b4a8865b50" xmlns:ns3="5198b5d7-3ce9-432a-87a5-79dd4055125b" targetNamespace="http://schemas.microsoft.com/office/2006/metadata/properties" ma:root="true" ma:fieldsID="d63ee83196891516714bd98eba6ecd38" ns2:_="" ns3:_="">
    <xsd:import namespace="49ad1e05-3619-4b31-b069-25b4a8865b50"/>
    <xsd:import namespace="5198b5d7-3ce9-432a-87a5-79dd405512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d1e05-3619-4b31-b069-25b4a8865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d45bba45-d53b-4c34-89e1-5d6d24502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8b5d7-3ce9-432a-87a5-79dd40551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b893aa9-3b6d-4de3-8880-c8f05c6668be}" ma:internalName="TaxCatchAll" ma:showField="CatchAllData" ma:web="5198b5d7-3ce9-432a-87a5-79dd405512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ad1e05-3619-4b31-b069-25b4a8865b50">
      <Terms xmlns="http://schemas.microsoft.com/office/infopath/2007/PartnerControls"/>
    </lcf76f155ced4ddcb4097134ff3c332f>
    <TaxCatchAll xmlns="5198b5d7-3ce9-432a-87a5-79dd4055125b" xsi:nil="true"/>
  </documentManagement>
</p:properties>
</file>

<file path=customXml/itemProps1.xml><?xml version="1.0" encoding="utf-8"?>
<ds:datastoreItem xmlns:ds="http://schemas.openxmlformats.org/officeDocument/2006/customXml" ds:itemID="{AF15C34E-5FD5-43B7-8D87-16B8244822AB}">
  <ds:schemaRefs>
    <ds:schemaRef ds:uri="49ad1e05-3619-4b31-b069-25b4a8865b50"/>
    <ds:schemaRef ds:uri="5198b5d7-3ce9-432a-87a5-79dd405512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20D549-941A-4C0D-AE61-793C516CA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04F702-E437-41A5-A606-183563749F2D}">
  <ds:schemaRefs>
    <ds:schemaRef ds:uri="49ad1e05-3619-4b31-b069-25b4a8865b50"/>
    <ds:schemaRef ds:uri="5198b5d7-3ce9-432a-87a5-79dd405512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Grand écran</PresentationFormat>
  <Slides>23</Slides>
  <Notes>18</Notes>
  <HiddenSlides>0</HiddenSlide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Base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Bourgault Simard</dc:creator>
  <cp:revision>7</cp:revision>
  <dcterms:created xsi:type="dcterms:W3CDTF">2020-05-19T15:09:32Z</dcterms:created>
  <dcterms:modified xsi:type="dcterms:W3CDTF">2022-12-19T15:24:11Z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0x010100645BE9F4D96C24409E490DA79CACB737</vt:lpwstr>
  </property>
  <property fmtid="{D5CDD505-2E9C-101B-9397-08002B2CF9AE}" pid="3" name="MediaServiceImageTags">
    <vt:lpwstr/>
  </property>
</Properties>
</file>