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5" r:id="rId6"/>
    <p:sldId id="264" r:id="rId7"/>
    <p:sldId id="266" r:id="rId8"/>
    <p:sldId id="26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U87uyd8VdooSuvgd2s6AYppID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096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86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97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38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823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31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03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15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  <p:cxnSp>
        <p:nvCxnSpPr>
          <p:cNvPr id="27" name="Google Shape;27;p14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14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14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14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14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4" name="Google Shape;104;p2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9" name="Google Shape;119;p27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Google Shape;11;p1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1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g"/><Relationship Id="rId5" Type="http://schemas.openxmlformats.org/officeDocument/2006/relationships/image" Target="../media/image9.png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hyperlink" Target="http://creativecommons.org/licenses/by-nc-sa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4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0" y="1988284"/>
            <a:ext cx="8674754" cy="18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Century Gothic"/>
              <a:buNone/>
            </a:pPr>
            <a:r>
              <a:rPr lang="es-VE" sz="4000" b="1" dirty="0">
                <a:solidFill>
                  <a:srgbClr val="FEFEFE"/>
                </a:solidFill>
              </a:rPr>
              <a:t>OPEN ACADEMIC INFRASTRUCTURE AND THE SCIENTIFIC JOURNAL IN VENEZUELA</a:t>
            </a:r>
            <a:endParaRPr sz="4000" dirty="0">
              <a:solidFill>
                <a:srgbClr val="FEFEFE"/>
              </a:solidFill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6414002" y="5720260"/>
            <a:ext cx="4948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lang="es-VE" b="1" dirty="0">
              <a:solidFill>
                <a:srgbClr val="FEFEF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s-VE" b="1" dirty="0">
                <a:solidFill>
                  <a:srgbClr val="FEFEFE"/>
                </a:solidFill>
              </a:rPr>
              <a:t>Dra. Yudith del C.  González V.</a:t>
            </a:r>
            <a:endParaRPr dirty="0"/>
          </a:p>
        </p:txBody>
      </p:sp>
      <p:pic>
        <p:nvPicPr>
          <p:cNvPr id="13" name="Google Shape;1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8466" y="5720260"/>
            <a:ext cx="1035536" cy="90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5742282"/>
            <a:ext cx="967129" cy="88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501139"/>
          </a:xfrm>
          <a:prstGeom prst="rect">
            <a:avLst/>
          </a:prstGeom>
        </p:spPr>
      </p:pic>
      <p:pic>
        <p:nvPicPr>
          <p:cNvPr id="7" name="Imagen 6" descr="Licencia Creative Commons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343" y="6458883"/>
            <a:ext cx="840105" cy="2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398460" y="2465546"/>
            <a:ext cx="10826471" cy="19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400" b="1" dirty="0" err="1">
                <a:solidFill>
                  <a:schemeClr val="bg1"/>
                </a:solidFill>
              </a:rPr>
              <a:t>Diary</a:t>
            </a:r>
            <a:r>
              <a:rPr lang="es-VE" sz="2400" b="1" dirty="0">
                <a:solidFill>
                  <a:schemeClr val="bg1"/>
                </a:solidFill>
              </a:rPr>
              <a:t>:</a:t>
            </a:r>
            <a:endParaRPr sz="24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400" b="1" dirty="0" err="1"/>
              <a:t>Academic</a:t>
            </a:r>
            <a:r>
              <a:rPr lang="es-VE" sz="2400" b="1" dirty="0"/>
              <a:t> </a:t>
            </a:r>
            <a:r>
              <a:rPr lang="es-VE" sz="2400" b="1" dirty="0" err="1"/>
              <a:t>Infrastructure</a:t>
            </a:r>
            <a:r>
              <a:rPr lang="es-VE" sz="2400" b="1" dirty="0"/>
              <a:t> of </a:t>
            </a:r>
            <a:r>
              <a:rPr lang="es-VE" sz="2400" b="1" dirty="0" err="1"/>
              <a:t>Scientific</a:t>
            </a:r>
            <a:r>
              <a:rPr lang="es-VE" sz="2400" b="1" dirty="0"/>
              <a:t> </a:t>
            </a:r>
            <a:r>
              <a:rPr lang="es-VE" sz="2400" b="1" dirty="0" err="1"/>
              <a:t>Journals</a:t>
            </a:r>
            <a:r>
              <a:rPr lang="es-VE" sz="2400" b="1" dirty="0"/>
              <a:t> in Venezuela</a:t>
            </a: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2400" b="1" dirty="0"/>
              <a:t>Final </a:t>
            </a:r>
            <a:r>
              <a:rPr lang="es-VE" sz="2400" b="1" dirty="0" err="1"/>
              <a:t>reflections</a:t>
            </a:r>
            <a:endParaRPr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632" y="5214193"/>
            <a:ext cx="1024100" cy="1456142"/>
          </a:xfrm>
          <a:prstGeom prst="rect">
            <a:avLst/>
          </a:prstGeom>
        </p:spPr>
      </p:pic>
      <p:sp>
        <p:nvSpPr>
          <p:cNvPr id="4" name="Google Shape;143;p1"/>
          <p:cNvSpPr txBox="1">
            <a:spLocks/>
          </p:cNvSpPr>
          <p:nvPr/>
        </p:nvSpPr>
        <p:spPr>
          <a:xfrm>
            <a:off x="-127142" y="429974"/>
            <a:ext cx="12192000" cy="18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EFEFE"/>
              </a:buClr>
              <a:buSzPct val="100000"/>
            </a:pPr>
            <a:r>
              <a:rPr lang="en-US" sz="2400" b="1" dirty="0">
                <a:solidFill>
                  <a:srgbClr val="FEFEFE"/>
                </a:solidFill>
              </a:rPr>
              <a:t>OPEN ACADEMIC INFRASTRUCTURE AND THE SCIENTIFIC JOURNAL IN VENEZUELA</a:t>
            </a:r>
            <a:endParaRPr lang="en-US" sz="2400" dirty="0">
              <a:solidFill>
                <a:srgbClr val="FEFEF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01139"/>
          </a:xfrm>
          <a:prstGeom prst="rect">
            <a:avLst/>
          </a:prstGeom>
        </p:spPr>
      </p:pic>
      <p:pic>
        <p:nvPicPr>
          <p:cNvPr id="6" name="Imagen 5" descr="Licencia Creative Commons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97" y="6372520"/>
            <a:ext cx="840105" cy="2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>
            <a:spLocks noGrp="1"/>
          </p:cNvSpPr>
          <p:nvPr>
            <p:ph type="body" idx="1"/>
          </p:nvPr>
        </p:nvSpPr>
        <p:spPr>
          <a:xfrm>
            <a:off x="392578" y="87459"/>
            <a:ext cx="10826471" cy="104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920"/>
              <a:buChar char="▶"/>
            </a:pPr>
            <a:r>
              <a:rPr lang="es-VE" sz="2400" b="1" dirty="0" err="1"/>
              <a:t>Academic</a:t>
            </a:r>
            <a:r>
              <a:rPr lang="es-VE" sz="2400" b="1" dirty="0"/>
              <a:t> </a:t>
            </a:r>
            <a:r>
              <a:rPr lang="es-VE" sz="2400" b="1" dirty="0" err="1"/>
              <a:t>infrastructure</a:t>
            </a:r>
            <a:r>
              <a:rPr lang="es-VE" sz="2400" b="1" dirty="0"/>
              <a:t> of </a:t>
            </a:r>
            <a:r>
              <a:rPr lang="es-VE" sz="2400" b="1" dirty="0" err="1"/>
              <a:t>scientific</a:t>
            </a:r>
            <a:r>
              <a:rPr lang="es-VE" sz="2400" b="1" dirty="0"/>
              <a:t> </a:t>
            </a:r>
            <a:r>
              <a:rPr lang="es-VE" sz="2400" b="1" dirty="0" err="1"/>
              <a:t>journals</a:t>
            </a:r>
            <a:r>
              <a:rPr lang="es-VE" sz="2400" b="1" dirty="0"/>
              <a:t> in Venezuela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8132" y="1136330"/>
            <a:ext cx="4588637" cy="560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/>
          <p:nvPr/>
        </p:nvSpPr>
        <p:spPr>
          <a:xfrm>
            <a:off x="764054" y="672682"/>
            <a:ext cx="96977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i="1" dirty="0" err="1">
                <a:solidFill>
                  <a:schemeClr val="lt1"/>
                </a:solidFill>
              </a:rPr>
              <a:t>Contextualization</a:t>
            </a:r>
            <a:r>
              <a:rPr lang="es-VE" sz="1800" b="1" i="1" dirty="0">
                <a:solidFill>
                  <a:schemeClr val="lt1"/>
                </a:solidFill>
              </a:rPr>
              <a:t> of </a:t>
            </a:r>
            <a:r>
              <a:rPr lang="es-VE" sz="1800" b="1" i="1" dirty="0" err="1">
                <a:solidFill>
                  <a:schemeClr val="lt1"/>
                </a:solidFill>
              </a:rPr>
              <a:t>science</a:t>
            </a:r>
            <a:r>
              <a:rPr lang="es-VE" sz="1800" b="1" i="1" dirty="0">
                <a:solidFill>
                  <a:schemeClr val="lt1"/>
                </a:solidFill>
              </a:rPr>
              <a:t> </a:t>
            </a:r>
            <a:r>
              <a:rPr lang="es-VE" sz="1800" b="1" i="1" dirty="0" err="1">
                <a:solidFill>
                  <a:schemeClr val="lt1"/>
                </a:solidFill>
              </a:rPr>
              <a:t>communication</a:t>
            </a:r>
            <a:r>
              <a:rPr lang="es-VE" sz="1800" b="1" i="1" dirty="0">
                <a:solidFill>
                  <a:schemeClr val="lt1"/>
                </a:solidFill>
              </a:rPr>
              <a:t> in Venezuela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289" y="3093381"/>
            <a:ext cx="2133600" cy="214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6"/>
          <p:cNvCxnSpPr/>
          <p:nvPr/>
        </p:nvCxnSpPr>
        <p:spPr>
          <a:xfrm flipV="1">
            <a:off x="3030583" y="1230646"/>
            <a:ext cx="1507549" cy="1862736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6"/>
          <p:cNvCxnSpPr/>
          <p:nvPr/>
        </p:nvCxnSpPr>
        <p:spPr>
          <a:xfrm>
            <a:off x="3126889" y="5236506"/>
            <a:ext cx="1411243" cy="1502961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22" y="5496068"/>
            <a:ext cx="1102395" cy="12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icencia Creative Commons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504" y="6441652"/>
            <a:ext cx="840105" cy="2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268503" y="314489"/>
            <a:ext cx="1153724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Ezequiel Zamora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Latin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American Digital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Observatory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800" b="1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799" y="5185112"/>
            <a:ext cx="1181776" cy="1554355"/>
          </a:xfrm>
          <a:prstGeom prst="rect">
            <a:avLst/>
          </a:prstGeom>
        </p:spPr>
      </p:pic>
      <p:sp>
        <p:nvSpPr>
          <p:cNvPr id="9" name="Google Shape;194;p8"/>
          <p:cNvSpPr/>
          <p:nvPr/>
        </p:nvSpPr>
        <p:spPr>
          <a:xfrm>
            <a:off x="223644" y="1941912"/>
            <a:ext cx="1153724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¿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What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is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the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experience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of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the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scientific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journal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of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the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Latin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American Digital </a:t>
            </a:r>
            <a:r>
              <a:rPr lang="es-VE" sz="18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Observatory</a:t>
            </a:r>
            <a:r>
              <a:rPr lang="es-VE" sz="18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</a:rPr>
              <a:t> Ezequiel Zamora ?</a:t>
            </a:r>
            <a:endParaRPr sz="1800" b="1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96;p8"/>
          <p:cNvSpPr/>
          <p:nvPr/>
        </p:nvSpPr>
        <p:spPr>
          <a:xfrm>
            <a:off x="4522763" y="2868437"/>
            <a:ext cx="2247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Dra. Ivonne Vela. </a:t>
            </a:r>
            <a:endParaRPr b="1" dirty="0"/>
          </a:p>
        </p:txBody>
      </p:sp>
      <p:sp>
        <p:nvSpPr>
          <p:cNvPr id="12" name="Google Shape;197;p8"/>
          <p:cNvSpPr/>
          <p:nvPr/>
        </p:nvSpPr>
        <p:spPr>
          <a:xfrm>
            <a:off x="8000534" y="2839507"/>
            <a:ext cx="26805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Msc</a:t>
            </a: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s-VE" sz="1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Yasming</a:t>
            </a: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Méndez</a:t>
            </a:r>
            <a:endParaRPr b="1" dirty="0"/>
          </a:p>
        </p:txBody>
      </p:sp>
      <p:sp>
        <p:nvSpPr>
          <p:cNvPr id="13" name="Google Shape;198;p8"/>
          <p:cNvSpPr/>
          <p:nvPr/>
        </p:nvSpPr>
        <p:spPr>
          <a:xfrm>
            <a:off x="4585054" y="3999907"/>
            <a:ext cx="2098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Msc</a:t>
            </a: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s-VE" sz="1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Yelitiza</a:t>
            </a: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Roa.</a:t>
            </a:r>
            <a:endParaRPr b="1" dirty="0"/>
          </a:p>
        </p:txBody>
      </p:sp>
      <p:sp>
        <p:nvSpPr>
          <p:cNvPr id="14" name="Google Shape;199;p8"/>
          <p:cNvSpPr/>
          <p:nvPr/>
        </p:nvSpPr>
        <p:spPr>
          <a:xfrm>
            <a:off x="7959245" y="3999906"/>
            <a:ext cx="23679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Ing. María Hidalgo. </a:t>
            </a:r>
            <a:endParaRPr sz="1800" b="1" i="1" dirty="0">
              <a:solidFill>
                <a:schemeClr val="lt1"/>
              </a:solidFill>
              <a:sym typeface="Arial"/>
            </a:endParaRPr>
          </a:p>
        </p:txBody>
      </p:sp>
      <p:pic>
        <p:nvPicPr>
          <p:cNvPr id="15" name="Google Shape;2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7496" y="2512831"/>
            <a:ext cx="906560" cy="10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0403" y="2512830"/>
            <a:ext cx="970585" cy="101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8443" y="3789301"/>
            <a:ext cx="889268" cy="101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0061" y="3757406"/>
            <a:ext cx="1011949" cy="85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5;p8"/>
          <p:cNvSpPr/>
          <p:nvPr/>
        </p:nvSpPr>
        <p:spPr>
          <a:xfrm>
            <a:off x="4534056" y="5365954"/>
            <a:ext cx="21130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Alberto Sierra</a:t>
            </a:r>
            <a:endParaRPr b="1" dirty="0"/>
          </a:p>
        </p:txBody>
      </p:sp>
      <p:pic>
        <p:nvPicPr>
          <p:cNvPr id="21" name="Google Shape;206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2173" y="4996621"/>
            <a:ext cx="881883" cy="100918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09;p8"/>
          <p:cNvSpPr/>
          <p:nvPr/>
        </p:nvSpPr>
        <p:spPr>
          <a:xfrm>
            <a:off x="-25958" y="5373763"/>
            <a:ext cx="35894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Dra. Yudith del C.  González V.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Coordinator</a:t>
            </a: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s-VE" sz="18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Odlez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10;p8"/>
          <p:cNvSpPr/>
          <p:nvPr/>
        </p:nvSpPr>
        <p:spPr>
          <a:xfrm>
            <a:off x="1391176" y="3109388"/>
            <a:ext cx="2185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>
                <a:solidFill>
                  <a:schemeClr val="lt1"/>
                </a:solidFill>
              </a:rPr>
              <a:t>Publishing </a:t>
            </a:r>
            <a:r>
              <a:rPr lang="es-VE" sz="1800" b="1" dirty="0" err="1">
                <a:solidFill>
                  <a:schemeClr val="lt1"/>
                </a:solidFill>
              </a:rPr>
              <a:t>team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21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0402" y="5016306"/>
            <a:ext cx="971269" cy="9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12;p8"/>
          <p:cNvSpPr/>
          <p:nvPr/>
        </p:nvSpPr>
        <p:spPr>
          <a:xfrm>
            <a:off x="7971713" y="5379388"/>
            <a:ext cx="21435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Ing. Freddy Roble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8" y="2680371"/>
            <a:ext cx="1102395" cy="12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01" y="4389288"/>
            <a:ext cx="1174878" cy="95914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377614" y="1033149"/>
            <a:ext cx="7626786" cy="689604"/>
            <a:chOff x="473046" y="1017476"/>
            <a:chExt cx="7626786" cy="689604"/>
          </a:xfrm>
        </p:grpSpPr>
        <p:pic>
          <p:nvPicPr>
            <p:cNvPr id="187" name="Google Shape;187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899537" y="1024996"/>
              <a:ext cx="1391063" cy="642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89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73046" y="1052033"/>
              <a:ext cx="5426491" cy="655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600" y="1017476"/>
              <a:ext cx="809232" cy="6504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Imagen 28" descr="Licencia Creative Commons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6896" y="6441652"/>
            <a:ext cx="840105" cy="2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327234" y="1324012"/>
            <a:ext cx="115371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</a:rPr>
              <a:t>Feduez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operates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with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participatory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management</a:t>
            </a:r>
            <a:r>
              <a:rPr lang="es-VE" sz="1800" dirty="0">
                <a:solidFill>
                  <a:schemeClr val="lt1"/>
                </a:solidFill>
              </a:rPr>
              <a:t>. </a:t>
            </a:r>
            <a:r>
              <a:rPr lang="es-VE" sz="1800" dirty="0" err="1">
                <a:solidFill>
                  <a:schemeClr val="lt1"/>
                </a:solidFill>
              </a:rPr>
              <a:t>It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is</a:t>
            </a:r>
            <a:r>
              <a:rPr lang="es-VE" sz="1800" dirty="0">
                <a:solidFill>
                  <a:schemeClr val="lt1"/>
                </a:solidFill>
              </a:rPr>
              <a:t> a </a:t>
            </a:r>
            <a:r>
              <a:rPr lang="es-VE" sz="1800" dirty="0" err="1">
                <a:solidFill>
                  <a:schemeClr val="lt1"/>
                </a:solidFill>
              </a:rPr>
              <a:t>heterarchy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type</a:t>
            </a:r>
            <a:r>
              <a:rPr lang="es-VE" sz="1800" dirty="0">
                <a:solidFill>
                  <a:schemeClr val="lt1"/>
                </a:solidFill>
              </a:rPr>
              <a:t> of </a:t>
            </a:r>
            <a:r>
              <a:rPr lang="es-VE" sz="1800" dirty="0" err="1">
                <a:solidFill>
                  <a:schemeClr val="lt1"/>
                </a:solidFill>
              </a:rPr>
              <a:t>governance</a:t>
            </a:r>
            <a:r>
              <a:rPr lang="es-VE" sz="1800" dirty="0">
                <a:solidFill>
                  <a:schemeClr val="lt1"/>
                </a:solidFill>
              </a:rPr>
              <a:t>.</a:t>
            </a: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</a:rPr>
              <a:t>Participation</a:t>
            </a:r>
            <a:r>
              <a:rPr lang="es-VE" sz="1800" dirty="0">
                <a:solidFill>
                  <a:schemeClr val="lt1"/>
                </a:solidFill>
              </a:rPr>
              <a:t> in substantive (</a:t>
            </a:r>
            <a:r>
              <a:rPr lang="es-VE" sz="1800" dirty="0" err="1">
                <a:solidFill>
                  <a:schemeClr val="lt1"/>
                </a:solidFill>
              </a:rPr>
              <a:t>term</a:t>
            </a:r>
            <a:r>
              <a:rPr lang="es-VE" sz="1800" dirty="0">
                <a:solidFill>
                  <a:schemeClr val="lt1"/>
                </a:solidFill>
              </a:rPr>
              <a:t> of </a:t>
            </a:r>
            <a:r>
              <a:rPr lang="es-VE" sz="1800" dirty="0" err="1">
                <a:solidFill>
                  <a:schemeClr val="lt1"/>
                </a:solidFill>
              </a:rPr>
              <a:t>capabilities</a:t>
            </a:r>
            <a:r>
              <a:rPr lang="es-VE" sz="1800" dirty="0">
                <a:solidFill>
                  <a:schemeClr val="lt1"/>
                </a:solidFill>
              </a:rPr>
              <a:t> and </a:t>
            </a:r>
            <a:r>
              <a:rPr lang="es-VE" sz="1800" dirty="0" err="1">
                <a:solidFill>
                  <a:schemeClr val="lt1"/>
                </a:solidFill>
              </a:rPr>
              <a:t>opportunities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to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interact</a:t>
            </a:r>
            <a:r>
              <a:rPr lang="es-VE" sz="1800" dirty="0">
                <a:solidFill>
                  <a:schemeClr val="lt1"/>
                </a:solidFill>
              </a:rPr>
              <a:t> in </a:t>
            </a:r>
            <a:r>
              <a:rPr lang="es-VE" sz="1800" dirty="0" err="1">
                <a:solidFill>
                  <a:schemeClr val="lt1"/>
                </a:solidFill>
              </a:rPr>
              <a:t>public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management</a:t>
            </a:r>
            <a:r>
              <a:rPr lang="es-VE" sz="1800" dirty="0">
                <a:solidFill>
                  <a:schemeClr val="lt1"/>
                </a:solidFill>
              </a:rPr>
              <a:t>).</a:t>
            </a: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</a:rPr>
              <a:t>It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is</a:t>
            </a:r>
            <a:r>
              <a:rPr lang="es-VE" sz="1800" dirty="0">
                <a:solidFill>
                  <a:schemeClr val="lt1"/>
                </a:solidFill>
              </a:rPr>
              <a:t> a digital </a:t>
            </a:r>
            <a:r>
              <a:rPr lang="es-VE" sz="1800" dirty="0" err="1">
                <a:solidFill>
                  <a:schemeClr val="lt1"/>
                </a:solidFill>
              </a:rPr>
              <a:t>project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is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an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organic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practice</a:t>
            </a:r>
            <a:r>
              <a:rPr lang="es-VE" sz="1800" dirty="0">
                <a:solidFill>
                  <a:schemeClr val="lt1"/>
                </a:solidFill>
              </a:rPr>
              <a:t>.</a:t>
            </a: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</a:rPr>
              <a:t>Everyone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works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on</a:t>
            </a:r>
            <a:r>
              <a:rPr lang="es-VE" sz="1800" dirty="0">
                <a:solidFill>
                  <a:schemeClr val="lt1"/>
                </a:solidFill>
              </a:rPr>
              <a:t> a pro bono </a:t>
            </a:r>
            <a:r>
              <a:rPr lang="es-VE" sz="1800" dirty="0" err="1">
                <a:solidFill>
                  <a:schemeClr val="lt1"/>
                </a:solidFill>
              </a:rPr>
              <a:t>basis</a:t>
            </a:r>
            <a:r>
              <a:rPr lang="es-VE" sz="1800" dirty="0">
                <a:solidFill>
                  <a:schemeClr val="lt1"/>
                </a:solidFill>
              </a:rPr>
              <a:t>, i.e. </a:t>
            </a:r>
            <a:r>
              <a:rPr lang="es-VE" sz="1800" dirty="0" err="1">
                <a:solidFill>
                  <a:schemeClr val="lt1"/>
                </a:solidFill>
              </a:rPr>
              <a:t>there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is</a:t>
            </a:r>
            <a:r>
              <a:rPr lang="es-VE" sz="1800" dirty="0">
                <a:solidFill>
                  <a:schemeClr val="lt1"/>
                </a:solidFill>
              </a:rPr>
              <a:t> no </a:t>
            </a:r>
            <a:r>
              <a:rPr lang="es-VE" sz="1800" dirty="0" err="1">
                <a:solidFill>
                  <a:schemeClr val="lt1"/>
                </a:solidFill>
              </a:rPr>
              <a:t>profit</a:t>
            </a:r>
            <a:r>
              <a:rPr lang="es-VE" sz="1800" dirty="0">
                <a:solidFill>
                  <a:schemeClr val="lt1"/>
                </a:solidFill>
              </a:rPr>
              <a:t> motive.</a:t>
            </a: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</a:rPr>
              <a:t>The</a:t>
            </a:r>
            <a:r>
              <a:rPr lang="es-VE" sz="1800" dirty="0">
                <a:solidFill>
                  <a:schemeClr val="lt1"/>
                </a:solidFill>
              </a:rPr>
              <a:t> editorial </a:t>
            </a:r>
            <a:r>
              <a:rPr lang="es-VE" sz="1800" dirty="0" err="1">
                <a:solidFill>
                  <a:schemeClr val="lt1"/>
                </a:solidFill>
              </a:rPr>
              <a:t>work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is</a:t>
            </a:r>
            <a:r>
              <a:rPr lang="es-VE" sz="1800" dirty="0">
                <a:solidFill>
                  <a:schemeClr val="lt1"/>
                </a:solidFill>
              </a:rPr>
              <a:t> done </a:t>
            </a:r>
            <a:r>
              <a:rPr lang="es-VE" sz="1800" dirty="0" err="1">
                <a:solidFill>
                  <a:schemeClr val="lt1"/>
                </a:solidFill>
              </a:rPr>
              <a:t>asynchronously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from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our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homes</a:t>
            </a:r>
            <a:r>
              <a:rPr lang="es-VE" sz="1800" dirty="0">
                <a:solidFill>
                  <a:schemeClr val="lt1"/>
                </a:solidFill>
              </a:rPr>
              <a:t> (</a:t>
            </a:r>
            <a:r>
              <a:rPr lang="es-VE" sz="1800" dirty="0" err="1">
                <a:solidFill>
                  <a:schemeClr val="lt1"/>
                </a:solidFill>
              </a:rPr>
              <a:t>teleworking</a:t>
            </a:r>
            <a:r>
              <a:rPr lang="es-VE" sz="1800" dirty="0">
                <a:solidFill>
                  <a:schemeClr val="lt1"/>
                </a:solidFill>
              </a:rPr>
              <a:t>).  </a:t>
            </a: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</a:rPr>
              <a:t>It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is</a:t>
            </a:r>
            <a:r>
              <a:rPr lang="es-VE" sz="1800" dirty="0">
                <a:solidFill>
                  <a:schemeClr val="lt1"/>
                </a:solidFill>
              </a:rPr>
              <a:t> a </a:t>
            </a:r>
            <a:r>
              <a:rPr lang="es-VE" sz="1800" dirty="0" err="1">
                <a:solidFill>
                  <a:schemeClr val="lt1"/>
                </a:solidFill>
              </a:rPr>
              <a:t>cohesive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work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team</a:t>
            </a:r>
            <a:r>
              <a:rPr lang="es-VE" sz="1800" dirty="0">
                <a:solidFill>
                  <a:schemeClr val="lt1"/>
                </a:solidFill>
              </a:rPr>
              <a:t>, </a:t>
            </a:r>
            <a:r>
              <a:rPr lang="es-VE" sz="1800" dirty="0" err="1">
                <a:solidFill>
                  <a:schemeClr val="lt1"/>
                </a:solidFill>
              </a:rPr>
              <a:t>since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the</a:t>
            </a:r>
            <a:r>
              <a:rPr lang="es-VE" sz="1800" dirty="0">
                <a:solidFill>
                  <a:schemeClr val="lt1"/>
                </a:solidFill>
              </a:rPr>
              <a:t> magazine </a:t>
            </a:r>
            <a:r>
              <a:rPr lang="es-VE" sz="1800" dirty="0" err="1">
                <a:solidFill>
                  <a:schemeClr val="lt1"/>
                </a:solidFill>
              </a:rPr>
              <a:t>is</a:t>
            </a:r>
            <a:r>
              <a:rPr lang="es-VE" sz="1800" dirty="0">
                <a:solidFill>
                  <a:schemeClr val="lt1"/>
                </a:solidFill>
              </a:rPr>
              <a:t> a </a:t>
            </a:r>
            <a:r>
              <a:rPr lang="es-VE" sz="1800" dirty="0" err="1">
                <a:solidFill>
                  <a:schemeClr val="lt1"/>
                </a:solidFill>
              </a:rPr>
              <a:t>collective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project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where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everyone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participates</a:t>
            </a:r>
            <a:r>
              <a:rPr lang="es-VE" sz="1800" dirty="0">
                <a:solidFill>
                  <a:schemeClr val="lt1"/>
                </a:solidFill>
              </a:rPr>
              <a:t> in a </a:t>
            </a:r>
            <a:r>
              <a:rPr lang="es-VE" sz="1800" dirty="0" err="1">
                <a:solidFill>
                  <a:schemeClr val="lt1"/>
                </a:solidFill>
              </a:rPr>
              <a:t>permanent</a:t>
            </a:r>
            <a:r>
              <a:rPr lang="es-VE" sz="1800" dirty="0">
                <a:solidFill>
                  <a:schemeClr val="lt1"/>
                </a:solidFill>
              </a:rPr>
              <a:t> dialogue and </a:t>
            </a:r>
            <a:r>
              <a:rPr lang="es-VE" sz="1800" dirty="0" err="1">
                <a:solidFill>
                  <a:schemeClr val="lt1"/>
                </a:solidFill>
              </a:rPr>
              <a:t>consensus</a:t>
            </a:r>
            <a:r>
              <a:rPr lang="es-VE" sz="1800" dirty="0">
                <a:solidFill>
                  <a:schemeClr val="lt1"/>
                </a:solidFill>
              </a:rPr>
              <a:t> in </a:t>
            </a:r>
            <a:r>
              <a:rPr lang="es-VE" sz="1800" dirty="0" err="1">
                <a:solidFill>
                  <a:schemeClr val="lt1"/>
                </a:solidFill>
              </a:rPr>
              <a:t>decision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making</a:t>
            </a:r>
            <a:r>
              <a:rPr lang="es-VE" sz="1800" dirty="0">
                <a:solidFill>
                  <a:schemeClr val="lt1"/>
                </a:solidFill>
              </a:rPr>
              <a:t>.</a:t>
            </a: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</a:rPr>
              <a:t>Institutional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support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from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the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technical</a:t>
            </a:r>
            <a:r>
              <a:rPr lang="es-VE" sz="1800" dirty="0">
                <a:solidFill>
                  <a:schemeClr val="lt1"/>
                </a:solidFill>
              </a:rPr>
              <a:t> staff of </a:t>
            </a:r>
            <a:r>
              <a:rPr lang="es-VE" sz="1800" dirty="0" err="1">
                <a:solidFill>
                  <a:schemeClr val="lt1"/>
                </a:solidFill>
              </a:rPr>
              <a:t>Feduez</a:t>
            </a:r>
            <a:r>
              <a:rPr lang="es-VE" sz="1800" dirty="0">
                <a:solidFill>
                  <a:schemeClr val="lt1"/>
                </a:solidFill>
              </a:rPr>
              <a:t>, </a:t>
            </a:r>
            <a:r>
              <a:rPr lang="es-VE" sz="1800" dirty="0" err="1">
                <a:solidFill>
                  <a:schemeClr val="lt1"/>
                </a:solidFill>
              </a:rPr>
              <a:t>the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Directorate</a:t>
            </a:r>
            <a:r>
              <a:rPr lang="es-VE" sz="1800" dirty="0">
                <a:solidFill>
                  <a:schemeClr val="lt1"/>
                </a:solidFill>
              </a:rPr>
              <a:t> of </a:t>
            </a:r>
            <a:r>
              <a:rPr lang="es-VE" sz="1800" dirty="0" err="1">
                <a:solidFill>
                  <a:schemeClr val="lt1"/>
                </a:solidFill>
              </a:rPr>
              <a:t>Innovation</a:t>
            </a:r>
            <a:r>
              <a:rPr lang="es-VE" sz="1800" dirty="0">
                <a:solidFill>
                  <a:schemeClr val="lt1"/>
                </a:solidFill>
              </a:rPr>
              <a:t> and </a:t>
            </a:r>
            <a:r>
              <a:rPr lang="es-VE" sz="1800" dirty="0" err="1">
                <a:solidFill>
                  <a:schemeClr val="lt1"/>
                </a:solidFill>
              </a:rPr>
              <a:t>Technology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for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Distance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Education</a:t>
            </a:r>
            <a:r>
              <a:rPr lang="es-VE" sz="1800" dirty="0">
                <a:solidFill>
                  <a:schemeClr val="lt1"/>
                </a:solidFill>
              </a:rPr>
              <a:t> (</a:t>
            </a:r>
            <a:r>
              <a:rPr lang="es-VE" sz="1800" dirty="0" err="1">
                <a:solidFill>
                  <a:schemeClr val="lt1"/>
                </a:solidFill>
              </a:rPr>
              <a:t>Dited</a:t>
            </a:r>
            <a:r>
              <a:rPr lang="es-VE" sz="1800" dirty="0">
                <a:solidFill>
                  <a:schemeClr val="lt1"/>
                </a:solidFill>
              </a:rPr>
              <a:t>) and </a:t>
            </a:r>
            <a:r>
              <a:rPr lang="es-VE" sz="1800" dirty="0" err="1">
                <a:solidFill>
                  <a:schemeClr val="lt1"/>
                </a:solidFill>
              </a:rPr>
              <a:t>the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Directorate</a:t>
            </a:r>
            <a:r>
              <a:rPr lang="es-VE" sz="1800" dirty="0">
                <a:solidFill>
                  <a:schemeClr val="lt1"/>
                </a:solidFill>
              </a:rPr>
              <a:t> of </a:t>
            </a:r>
            <a:r>
              <a:rPr lang="es-VE" sz="1800" dirty="0" err="1">
                <a:solidFill>
                  <a:schemeClr val="lt1"/>
                </a:solidFill>
              </a:rPr>
              <a:t>Technology</a:t>
            </a:r>
            <a:r>
              <a:rPr lang="es-VE" sz="1800" dirty="0">
                <a:solidFill>
                  <a:schemeClr val="lt1"/>
                </a:solidFill>
              </a:rPr>
              <a:t> and </a:t>
            </a:r>
            <a:r>
              <a:rPr lang="es-VE" sz="1800" dirty="0" err="1">
                <a:solidFill>
                  <a:schemeClr val="lt1"/>
                </a:solidFill>
              </a:rPr>
              <a:t>Information</a:t>
            </a:r>
            <a:r>
              <a:rPr lang="es-VE" sz="1800" dirty="0">
                <a:solidFill>
                  <a:schemeClr val="lt1"/>
                </a:solidFill>
              </a:rPr>
              <a:t> </a:t>
            </a:r>
            <a:r>
              <a:rPr lang="es-VE" sz="1800" dirty="0" err="1">
                <a:solidFill>
                  <a:schemeClr val="lt1"/>
                </a:solidFill>
              </a:rPr>
              <a:t>Systems</a:t>
            </a:r>
            <a:r>
              <a:rPr lang="es-VE" sz="1800" dirty="0">
                <a:solidFill>
                  <a:schemeClr val="lt1"/>
                </a:solidFill>
              </a:rPr>
              <a:t> (</a:t>
            </a:r>
            <a:r>
              <a:rPr lang="es-VE" sz="1800" dirty="0" err="1">
                <a:solidFill>
                  <a:schemeClr val="lt1"/>
                </a:solidFill>
              </a:rPr>
              <a:t>Dtsi</a:t>
            </a:r>
            <a:r>
              <a:rPr lang="es-VE" sz="1800" dirty="0">
                <a:solidFill>
                  <a:schemeClr val="lt1"/>
                </a:solidFill>
              </a:rPr>
              <a:t>).</a:t>
            </a:r>
            <a:endParaRPr sz="1800" dirty="0">
              <a:solidFill>
                <a:schemeClr val="lt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694" y="5214938"/>
            <a:ext cx="1123560" cy="1519426"/>
          </a:xfrm>
          <a:prstGeom prst="rect">
            <a:avLst/>
          </a:prstGeom>
        </p:spPr>
      </p:pic>
      <p:sp>
        <p:nvSpPr>
          <p:cNvPr id="5" name="Google Shape;217;p9"/>
          <p:cNvSpPr/>
          <p:nvPr/>
        </p:nvSpPr>
        <p:spPr>
          <a:xfrm>
            <a:off x="327234" y="705225"/>
            <a:ext cx="115372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Odlez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400" b="1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 descr="Licencia Creative Common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779" y="6436549"/>
            <a:ext cx="840105" cy="2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355291" y="343138"/>
            <a:ext cx="115372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Odlez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400" b="1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355291" y="1036711"/>
            <a:ext cx="11537245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collaborative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contributed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enriched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editorial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editors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American Center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Pedagogical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Epistemology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Paulo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Reglus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 de Investigadores de la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Transcomplejidad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Redit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coordinated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Dr. Crisálida Villegas.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Twitter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IG, Facebook,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Tik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Tok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Linkedin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Linktree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among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as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alternative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spaces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Transparency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Software: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Plagarism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Checker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Viper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Turnintin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PlagScan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Que Text,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free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Commons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Attribution-NonCommercial-ShareAlike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4.0 International (CC BY-NC-SA 4.0)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license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528" y="5209453"/>
            <a:ext cx="1210884" cy="1548534"/>
          </a:xfrm>
          <a:prstGeom prst="rect">
            <a:avLst/>
          </a:prstGeom>
        </p:spPr>
      </p:pic>
      <p:pic>
        <p:nvPicPr>
          <p:cNvPr id="5" name="Imagen 4" descr="Licencia Creative Common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779" y="6460172"/>
            <a:ext cx="840105" cy="2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/>
          <p:nvPr/>
        </p:nvSpPr>
        <p:spPr>
          <a:xfrm>
            <a:off x="355291" y="1036711"/>
            <a:ext cx="1153724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EWeaknesses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especially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regard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indexing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bibliographic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indexes,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databases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among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.).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(OJS),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open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quite flexible (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underutilized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alliances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of OJS,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registration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open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(OA)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databases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Sustainability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institutional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funding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(...)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consequently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human capital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Unellez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editorial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income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sustainability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collaborative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infrastructures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guarantors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97" y="5105178"/>
            <a:ext cx="1117739" cy="1560177"/>
          </a:xfrm>
          <a:prstGeom prst="rect">
            <a:avLst/>
          </a:prstGeom>
        </p:spPr>
      </p:pic>
      <p:sp>
        <p:nvSpPr>
          <p:cNvPr id="5" name="Google Shape;217;p9"/>
          <p:cNvSpPr/>
          <p:nvPr/>
        </p:nvSpPr>
        <p:spPr>
          <a:xfrm>
            <a:off x="355291" y="458042"/>
            <a:ext cx="115372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Odlez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400" b="1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 descr="Licencia Creative Common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946" y="6516447"/>
            <a:ext cx="840105" cy="2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/>
          <p:nvPr/>
        </p:nvSpPr>
        <p:spPr>
          <a:xfrm>
            <a:off x="355291" y="250846"/>
            <a:ext cx="115372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</a:t>
            </a:r>
            <a:r>
              <a:rPr lang="es-VE" sz="2400" b="1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2400" b="1" dirty="0" err="1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reflections</a:t>
            </a:r>
            <a:endParaRPr sz="2400" b="1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355291" y="712470"/>
            <a:ext cx="9945997" cy="64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infrastructure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largely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supported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publishing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operate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not-for-profit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are open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a social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infrastructure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a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therefore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consequent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free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Unellez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Odlez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infrastructure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consolidated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institutional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policies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created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thought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framework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cooperative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ecosystems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heterarchy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governance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substantive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asynchronous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teleworking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are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limitations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limitations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sustainability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operability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human capital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Unellez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generation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collaborative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networks</a:t>
            </a:r>
            <a:r>
              <a:rPr lang="es-V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025" y="5210553"/>
            <a:ext cx="1164311" cy="1554355"/>
          </a:xfrm>
          <a:prstGeom prst="rect">
            <a:avLst/>
          </a:prstGeom>
        </p:spPr>
      </p:pic>
      <p:pic>
        <p:nvPicPr>
          <p:cNvPr id="5" name="Imagen 4" descr="Licencia Creative Common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779" y="6560185"/>
            <a:ext cx="840105" cy="2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715</Words>
  <Application>Microsoft Office PowerPoint</Application>
  <PresentationFormat>Grand écran</PresentationFormat>
  <Paragraphs>73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Calibri</vt:lpstr>
      <vt:lpstr>Noto Sans Symbols</vt:lpstr>
      <vt:lpstr>Sector</vt:lpstr>
      <vt:lpstr>OPEN ACADEMIC INFRASTRUCTURE AND THE SCIENTIFIC JOURNAL IN VENEZUELA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ACADEMIC INFRASTRUCTURE AND THE SCIENTIFIC JOURNAL IN VENEZUELA</dc:title>
  <dc:creator>Yudith</dc:creator>
  <cp:lastModifiedBy>Jean-Blaise Claivaz</cp:lastModifiedBy>
  <cp:revision>20</cp:revision>
  <dcterms:created xsi:type="dcterms:W3CDTF">2023-06-26T14:04:15Z</dcterms:created>
  <dcterms:modified xsi:type="dcterms:W3CDTF">2023-09-29T11:29:49Z</dcterms:modified>
</cp:coreProperties>
</file>