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18"/>
  </p:notesMasterIdLst>
  <p:sldIdLst>
    <p:sldId id="256" r:id="rId2"/>
    <p:sldId id="259" r:id="rId3"/>
    <p:sldId id="261" r:id="rId4"/>
    <p:sldId id="298" r:id="rId5"/>
    <p:sldId id="300" r:id="rId6"/>
    <p:sldId id="301" r:id="rId7"/>
    <p:sldId id="302" r:id="rId8"/>
    <p:sldId id="304" r:id="rId9"/>
    <p:sldId id="305" r:id="rId10"/>
    <p:sldId id="308" r:id="rId11"/>
    <p:sldId id="309" r:id="rId12"/>
    <p:sldId id="310" r:id="rId13"/>
    <p:sldId id="311" r:id="rId14"/>
    <p:sldId id="312" r:id="rId15"/>
    <p:sldId id="313" r:id="rId16"/>
    <p:sldId id="276" r:id="rId17"/>
  </p:sldIdLst>
  <p:sldSz cx="9144000" cy="5143500" type="screen16x9"/>
  <p:notesSz cx="6858000" cy="9144000"/>
  <p:embeddedFontLst>
    <p:embeddedFont>
      <p:font typeface="Georgia" panose="02040502050405020303" pitchFamily="18" charset="0"/>
      <p:regular r:id="rId19"/>
      <p:bold r:id="rId20"/>
      <p:italic r:id="rId21"/>
      <p:boldItalic r:id="rId22"/>
    </p:embeddedFont>
    <p:embeddedFont>
      <p:font typeface="Josefin Slab" pitchFamily="2" charset="0"/>
      <p:regular r:id="rId23"/>
      <p:bold r:id="rId24"/>
      <p:italic r:id="rId25"/>
      <p:boldItalic r:id="rId26"/>
    </p:embeddedFont>
    <p:embeddedFont>
      <p:font typeface="Public Sans ExtraLight" panose="020B0604020202020204" charset="0"/>
      <p:regular r:id="rId27"/>
      <p:bold r:id="rId28"/>
      <p:italic r:id="rId29"/>
      <p:boldItalic r:id="rId30"/>
    </p:embeddedFont>
    <p:embeddedFont>
      <p:font typeface="Public Sans Light" panose="020B0604020202020204" charset="0"/>
      <p:regular r:id="rId31"/>
      <p:bold r:id="rId32"/>
      <p:italic r:id="rId33"/>
      <p:boldItalic r:id="rId34"/>
    </p:embeddedFont>
    <p:embeddedFont>
      <p:font typeface="Syncopate" panose="020B0604020202020204" charset="0"/>
      <p:regular r:id="rId35"/>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1818"/>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3075C5-9F7C-4823-8639-2B445617F3D3}">
  <a:tblStyle styleId="{9D3075C5-9F7C-4823-8639-2B445617F3D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5" autoAdjust="0"/>
    <p:restoredTop sz="94660"/>
  </p:normalViewPr>
  <p:slideViewPr>
    <p:cSldViewPr snapToGrid="0">
      <p:cViewPr varScale="1">
        <p:scale>
          <a:sx n="117" d="100"/>
          <a:sy n="117" d="100"/>
        </p:scale>
        <p:origin x="150" y="5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7"/>
        <p:cNvGrpSpPr/>
        <p:nvPr/>
      </p:nvGrpSpPr>
      <p:grpSpPr>
        <a:xfrm>
          <a:off x="0" y="0"/>
          <a:ext cx="0" cy="0"/>
          <a:chOff x="0" y="0"/>
          <a:chExt cx="0" cy="0"/>
        </a:xfrm>
      </p:grpSpPr>
      <p:sp>
        <p:nvSpPr>
          <p:cNvPr id="1218" name="Google Shape;121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9" name="Google Shape;121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3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905529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4839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2076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32021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038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8"/>
        <p:cNvGrpSpPr/>
        <p:nvPr/>
      </p:nvGrpSpPr>
      <p:grpSpPr>
        <a:xfrm>
          <a:off x="0" y="0"/>
          <a:ext cx="0" cy="0"/>
          <a:chOff x="0" y="0"/>
          <a:chExt cx="0" cy="0"/>
        </a:xfrm>
      </p:grpSpPr>
      <p:sp>
        <p:nvSpPr>
          <p:cNvPr id="1559" name="Google Shape;1559;ge207fd22f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0" name="Google Shape;1560;ge207fd22f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1"/>
        <p:cNvGrpSpPr/>
        <p:nvPr/>
      </p:nvGrpSpPr>
      <p:grpSpPr>
        <a:xfrm>
          <a:off x="0" y="0"/>
          <a:ext cx="0" cy="0"/>
          <a:chOff x="0" y="0"/>
          <a:chExt cx="0" cy="0"/>
        </a:xfrm>
      </p:grpSpPr>
      <p:sp>
        <p:nvSpPr>
          <p:cNvPr id="1242" name="Google Shape;1242;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3" name="Google Shape;1243;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0416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7975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92650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020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5"/>
        <p:cNvGrpSpPr/>
        <p:nvPr/>
      </p:nvGrpSpPr>
      <p:grpSpPr>
        <a:xfrm>
          <a:off x="0" y="0"/>
          <a:ext cx="0" cy="0"/>
          <a:chOff x="0" y="0"/>
          <a:chExt cx="0" cy="0"/>
        </a:xfrm>
      </p:grpSpPr>
      <p:sp>
        <p:nvSpPr>
          <p:cNvPr id="1376" name="Google Shape;137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7" name="Google Shape;137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8687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8" name="Google Shape;1298;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4197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bg>
      <p:bgPr>
        <a:solidFill>
          <a:schemeClr val="dk1"/>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530679" y="0"/>
            <a:ext cx="9144000" cy="5143500"/>
          </a:xfrm>
          <a:prstGeom prst="rect">
            <a:avLst/>
          </a:prstGeom>
          <a:noFill/>
          <a:ln>
            <a:noFill/>
          </a:ln>
        </p:spPr>
      </p:pic>
      <p:sp>
        <p:nvSpPr>
          <p:cNvPr id="10" name="Google Shape;10;p2"/>
          <p:cNvSpPr txBox="1">
            <a:spLocks noGrp="1"/>
          </p:cNvSpPr>
          <p:nvPr>
            <p:ph type="ctrTitle"/>
          </p:nvPr>
        </p:nvSpPr>
        <p:spPr>
          <a:xfrm>
            <a:off x="959550" y="1211938"/>
            <a:ext cx="7224900" cy="2180400"/>
          </a:xfrm>
          <a:prstGeom prst="rect">
            <a:avLst/>
          </a:prstGeom>
        </p:spPr>
        <p:txBody>
          <a:bodyPr spcFirstLastPara="1" wrap="square" lIns="91425" tIns="91425" rIns="91425" bIns="91425" anchor="ctr" anchorCtr="0">
            <a:noAutofit/>
          </a:bodyPr>
          <a:lstStyle>
            <a:lvl1pPr lvl="0">
              <a:lnSpc>
                <a:spcPct val="85000"/>
              </a:lnSpc>
              <a:spcBef>
                <a:spcPts val="0"/>
              </a:spcBef>
              <a:spcAft>
                <a:spcPts val="0"/>
              </a:spcAft>
              <a:buClr>
                <a:schemeClr val="dk2"/>
              </a:buClr>
              <a:buSzPts val="5200"/>
              <a:buNone/>
              <a:defRPr sz="4500" b="1">
                <a:solidFill>
                  <a:schemeClr val="dk2"/>
                </a:solidFill>
              </a:defRPr>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11" name="Google Shape;11;p2"/>
          <p:cNvSpPr txBox="1">
            <a:spLocks noGrp="1"/>
          </p:cNvSpPr>
          <p:nvPr>
            <p:ph type="subTitle" idx="1"/>
          </p:nvPr>
        </p:nvSpPr>
        <p:spPr>
          <a:xfrm>
            <a:off x="1869250" y="3403850"/>
            <a:ext cx="5405700" cy="527700"/>
          </a:xfrm>
          <a:prstGeom prst="rect">
            <a:avLst/>
          </a:prstGeom>
          <a:ln>
            <a:noFill/>
          </a:ln>
        </p:spPr>
        <p:txBody>
          <a:bodyPr spcFirstLastPara="1" wrap="square" lIns="91425" tIns="91425" rIns="91425" bIns="91425" anchor="ctr" anchorCtr="0">
            <a:noAutofit/>
          </a:bodyPr>
          <a:lstStyle>
            <a:lvl1pPr lvl="0">
              <a:lnSpc>
                <a:spcPct val="100000"/>
              </a:lnSpc>
              <a:spcBef>
                <a:spcPts val="0"/>
              </a:spcBef>
              <a:spcAft>
                <a:spcPts val="0"/>
              </a:spcAft>
              <a:buClr>
                <a:schemeClr val="dk2"/>
              </a:buClr>
              <a:buSzPts val="1400"/>
              <a:buNone/>
              <a:defRPr sz="1600">
                <a:solidFill>
                  <a:schemeClr val="dk2"/>
                </a:solidFill>
              </a:defRPr>
            </a:lvl1pPr>
            <a:lvl2pPr lvl="1" algn="ctr">
              <a:lnSpc>
                <a:spcPct val="100000"/>
              </a:lnSpc>
              <a:spcBef>
                <a:spcPts val="0"/>
              </a:spcBef>
              <a:spcAft>
                <a:spcPts val="0"/>
              </a:spcAft>
              <a:buClr>
                <a:schemeClr val="dk2"/>
              </a:buClr>
              <a:buSzPts val="1800"/>
              <a:buNone/>
              <a:defRPr sz="1800">
                <a:solidFill>
                  <a:schemeClr val="dk2"/>
                </a:solidFill>
              </a:defRPr>
            </a:lvl2pPr>
            <a:lvl3pPr lvl="2" algn="ctr">
              <a:lnSpc>
                <a:spcPct val="100000"/>
              </a:lnSpc>
              <a:spcBef>
                <a:spcPts val="0"/>
              </a:spcBef>
              <a:spcAft>
                <a:spcPts val="0"/>
              </a:spcAft>
              <a:buClr>
                <a:schemeClr val="dk2"/>
              </a:buClr>
              <a:buSzPts val="1800"/>
              <a:buNone/>
              <a:defRPr sz="1800">
                <a:solidFill>
                  <a:schemeClr val="dk2"/>
                </a:solidFill>
              </a:defRPr>
            </a:lvl3pPr>
            <a:lvl4pPr lvl="3" algn="ctr">
              <a:lnSpc>
                <a:spcPct val="100000"/>
              </a:lnSpc>
              <a:spcBef>
                <a:spcPts val="0"/>
              </a:spcBef>
              <a:spcAft>
                <a:spcPts val="0"/>
              </a:spcAft>
              <a:buClr>
                <a:schemeClr val="dk2"/>
              </a:buClr>
              <a:buSzPts val="1800"/>
              <a:buNone/>
              <a:defRPr sz="1800">
                <a:solidFill>
                  <a:schemeClr val="dk2"/>
                </a:solidFill>
              </a:defRPr>
            </a:lvl4pPr>
            <a:lvl5pPr lvl="4" algn="ctr">
              <a:lnSpc>
                <a:spcPct val="100000"/>
              </a:lnSpc>
              <a:spcBef>
                <a:spcPts val="0"/>
              </a:spcBef>
              <a:spcAft>
                <a:spcPts val="0"/>
              </a:spcAft>
              <a:buClr>
                <a:schemeClr val="dk2"/>
              </a:buClr>
              <a:buSzPts val="1800"/>
              <a:buNone/>
              <a:defRPr sz="1800">
                <a:solidFill>
                  <a:schemeClr val="dk2"/>
                </a:solidFill>
              </a:defRPr>
            </a:lvl5pPr>
            <a:lvl6pPr lvl="5" algn="ctr">
              <a:lnSpc>
                <a:spcPct val="100000"/>
              </a:lnSpc>
              <a:spcBef>
                <a:spcPts val="0"/>
              </a:spcBef>
              <a:spcAft>
                <a:spcPts val="0"/>
              </a:spcAft>
              <a:buClr>
                <a:schemeClr val="dk2"/>
              </a:buClr>
              <a:buSzPts val="1800"/>
              <a:buNone/>
              <a:defRPr sz="1800">
                <a:solidFill>
                  <a:schemeClr val="dk2"/>
                </a:solidFill>
              </a:defRPr>
            </a:lvl6pPr>
            <a:lvl7pPr lvl="6" algn="ctr">
              <a:lnSpc>
                <a:spcPct val="100000"/>
              </a:lnSpc>
              <a:spcBef>
                <a:spcPts val="0"/>
              </a:spcBef>
              <a:spcAft>
                <a:spcPts val="0"/>
              </a:spcAft>
              <a:buClr>
                <a:schemeClr val="dk2"/>
              </a:buClr>
              <a:buSzPts val="1800"/>
              <a:buNone/>
              <a:defRPr sz="1800">
                <a:solidFill>
                  <a:schemeClr val="dk2"/>
                </a:solidFill>
              </a:defRPr>
            </a:lvl7pPr>
            <a:lvl8pPr lvl="7" algn="ctr">
              <a:lnSpc>
                <a:spcPct val="100000"/>
              </a:lnSpc>
              <a:spcBef>
                <a:spcPts val="0"/>
              </a:spcBef>
              <a:spcAft>
                <a:spcPts val="0"/>
              </a:spcAft>
              <a:buClr>
                <a:schemeClr val="dk2"/>
              </a:buClr>
              <a:buSzPts val="1800"/>
              <a:buNone/>
              <a:defRPr sz="1800">
                <a:solidFill>
                  <a:schemeClr val="dk2"/>
                </a:solidFill>
              </a:defRPr>
            </a:lvl8pPr>
            <a:lvl9pPr lvl="8" algn="ctr">
              <a:lnSpc>
                <a:spcPct val="100000"/>
              </a:lnSpc>
              <a:spcBef>
                <a:spcPts val="0"/>
              </a:spcBef>
              <a:spcAft>
                <a:spcPts val="0"/>
              </a:spcAft>
              <a:buClr>
                <a:schemeClr val="dk2"/>
              </a:buClr>
              <a:buSzPts val="1800"/>
              <a:buNone/>
              <a:defRPr sz="1800">
                <a:solidFill>
                  <a:schemeClr val="dk2"/>
                </a:solidFill>
              </a:defRPr>
            </a:lvl9pPr>
          </a:lstStyle>
          <a:p>
            <a:endParaRPr/>
          </a:p>
        </p:txBody>
      </p:sp>
      <p:grpSp>
        <p:nvGrpSpPr>
          <p:cNvPr id="13" name="Google Shape;13;p2"/>
          <p:cNvGrpSpPr/>
          <p:nvPr/>
        </p:nvGrpSpPr>
        <p:grpSpPr>
          <a:xfrm>
            <a:off x="132246" y="-65314"/>
            <a:ext cx="8632706" cy="5523236"/>
            <a:chOff x="662925" y="-317837"/>
            <a:chExt cx="8632706" cy="5775759"/>
          </a:xfrm>
        </p:grpSpPr>
        <p:sp>
          <p:nvSpPr>
            <p:cNvPr id="14" name="Google Shape;14;p2"/>
            <p:cNvSpPr/>
            <p:nvPr/>
          </p:nvSpPr>
          <p:spPr>
            <a:xfrm>
              <a:off x="1594550"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73376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805948"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95545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104983"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177169"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25964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41445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86641"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64131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790958"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2945637"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17823"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17760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33739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564326"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1216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64410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3796266"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951039"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2322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789831" y="-317837"/>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789831" y="560490"/>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8789831" y="1438817"/>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8789831" y="2317144"/>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789831" y="3195472"/>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8789831" y="4073799"/>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789831" y="4952122"/>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rot="-5400000">
              <a:off x="8094425" y="31930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330275" y="380950"/>
              <a:ext cx="100500" cy="100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62925" y="43105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62925" y="471230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94550"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3376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1805948"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95545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104983"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177169"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25964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41445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486641"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64131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790958"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945637"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017823"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17760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3739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3564326"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341216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364410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3796266"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3951039"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402322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67"/>
        <p:cNvGrpSpPr/>
        <p:nvPr/>
      </p:nvGrpSpPr>
      <p:grpSpPr>
        <a:xfrm>
          <a:off x="0" y="0"/>
          <a:ext cx="0" cy="0"/>
          <a:chOff x="0" y="0"/>
          <a:chExt cx="0" cy="0"/>
        </a:xfrm>
      </p:grpSpPr>
      <p:pic>
        <p:nvPicPr>
          <p:cNvPr id="68" name="Google Shape;68;p3"/>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69" name="Google Shape;69;p3"/>
          <p:cNvGrpSpPr/>
          <p:nvPr/>
        </p:nvGrpSpPr>
        <p:grpSpPr>
          <a:xfrm>
            <a:off x="662925" y="-317837"/>
            <a:ext cx="8632706" cy="5775759"/>
            <a:chOff x="662925" y="-317837"/>
            <a:chExt cx="8632706" cy="5775759"/>
          </a:xfrm>
        </p:grpSpPr>
        <p:sp>
          <p:nvSpPr>
            <p:cNvPr id="70" name="Google Shape;70;p3"/>
            <p:cNvSpPr/>
            <p:nvPr/>
          </p:nvSpPr>
          <p:spPr>
            <a:xfrm>
              <a:off x="1594550"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173376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1805948"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195545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2104983"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2177169"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225964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241445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2486641"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264131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2790958"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2945637"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3017823"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317760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33739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3564326"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341216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364410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3796266"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3951039"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402322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8789831" y="-317837"/>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8789831" y="560490"/>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8789831" y="1438817"/>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8789831" y="2317144"/>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8789831" y="3195472"/>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8789831" y="4073799"/>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8789831" y="4952122"/>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rot="-5400000">
              <a:off x="8094425" y="31930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8330275" y="380950"/>
              <a:ext cx="100500" cy="100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662925" y="43105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662925" y="471230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594550"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73376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805948"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95545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104983"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2177169"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25964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41445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2486641"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264131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2790958"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2945637"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3017823"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317760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333739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564326"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41216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64410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796266"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3951039"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02322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 name="Google Shape;123;p3"/>
          <p:cNvSpPr txBox="1">
            <a:spLocks noGrp="1"/>
          </p:cNvSpPr>
          <p:nvPr>
            <p:ph type="title"/>
          </p:nvPr>
        </p:nvSpPr>
        <p:spPr>
          <a:xfrm>
            <a:off x="3711472" y="1769946"/>
            <a:ext cx="3998100" cy="8283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Clr>
                <a:schemeClr val="dk2"/>
              </a:buClr>
              <a:buSzPts val="3600"/>
              <a:buNone/>
              <a:defRPr sz="3500" b="1">
                <a:solidFill>
                  <a:schemeClr val="dk2"/>
                </a:solidFill>
              </a:defRPr>
            </a:lvl1pPr>
            <a:lvl2pPr lvl="1" algn="ctr">
              <a:spcBef>
                <a:spcPts val="0"/>
              </a:spcBef>
              <a:spcAft>
                <a:spcPts val="0"/>
              </a:spcAft>
              <a:buClr>
                <a:schemeClr val="dk2"/>
              </a:buClr>
              <a:buSzPts val="3600"/>
              <a:buNone/>
              <a:defRPr sz="3600">
                <a:solidFill>
                  <a:schemeClr val="dk2"/>
                </a:solidFill>
              </a:defRPr>
            </a:lvl2pPr>
            <a:lvl3pPr lvl="2" algn="ctr">
              <a:spcBef>
                <a:spcPts val="0"/>
              </a:spcBef>
              <a:spcAft>
                <a:spcPts val="0"/>
              </a:spcAft>
              <a:buClr>
                <a:schemeClr val="dk2"/>
              </a:buClr>
              <a:buSzPts val="3600"/>
              <a:buNone/>
              <a:defRPr sz="3600">
                <a:solidFill>
                  <a:schemeClr val="dk2"/>
                </a:solidFill>
              </a:defRPr>
            </a:lvl3pPr>
            <a:lvl4pPr lvl="3" algn="ctr">
              <a:spcBef>
                <a:spcPts val="0"/>
              </a:spcBef>
              <a:spcAft>
                <a:spcPts val="0"/>
              </a:spcAft>
              <a:buClr>
                <a:schemeClr val="dk2"/>
              </a:buClr>
              <a:buSzPts val="3600"/>
              <a:buNone/>
              <a:defRPr sz="3600">
                <a:solidFill>
                  <a:schemeClr val="dk2"/>
                </a:solidFill>
              </a:defRPr>
            </a:lvl4pPr>
            <a:lvl5pPr lvl="4" algn="ctr">
              <a:spcBef>
                <a:spcPts val="0"/>
              </a:spcBef>
              <a:spcAft>
                <a:spcPts val="0"/>
              </a:spcAft>
              <a:buClr>
                <a:schemeClr val="dk2"/>
              </a:buClr>
              <a:buSzPts val="3600"/>
              <a:buNone/>
              <a:defRPr sz="3600">
                <a:solidFill>
                  <a:schemeClr val="dk2"/>
                </a:solidFill>
              </a:defRPr>
            </a:lvl5pPr>
            <a:lvl6pPr lvl="5" algn="ctr">
              <a:spcBef>
                <a:spcPts val="0"/>
              </a:spcBef>
              <a:spcAft>
                <a:spcPts val="0"/>
              </a:spcAft>
              <a:buClr>
                <a:schemeClr val="dk2"/>
              </a:buClr>
              <a:buSzPts val="3600"/>
              <a:buNone/>
              <a:defRPr sz="3600">
                <a:solidFill>
                  <a:schemeClr val="dk2"/>
                </a:solidFill>
              </a:defRPr>
            </a:lvl6pPr>
            <a:lvl7pPr lvl="6" algn="ctr">
              <a:spcBef>
                <a:spcPts val="0"/>
              </a:spcBef>
              <a:spcAft>
                <a:spcPts val="0"/>
              </a:spcAft>
              <a:buClr>
                <a:schemeClr val="dk2"/>
              </a:buClr>
              <a:buSzPts val="3600"/>
              <a:buNone/>
              <a:defRPr sz="3600">
                <a:solidFill>
                  <a:schemeClr val="dk2"/>
                </a:solidFill>
              </a:defRPr>
            </a:lvl7pPr>
            <a:lvl8pPr lvl="7" algn="ctr">
              <a:spcBef>
                <a:spcPts val="0"/>
              </a:spcBef>
              <a:spcAft>
                <a:spcPts val="0"/>
              </a:spcAft>
              <a:buClr>
                <a:schemeClr val="dk2"/>
              </a:buClr>
              <a:buSzPts val="3600"/>
              <a:buNone/>
              <a:defRPr sz="3600">
                <a:solidFill>
                  <a:schemeClr val="dk2"/>
                </a:solidFill>
              </a:defRPr>
            </a:lvl8pPr>
            <a:lvl9pPr lvl="8" algn="ctr">
              <a:spcBef>
                <a:spcPts val="0"/>
              </a:spcBef>
              <a:spcAft>
                <a:spcPts val="0"/>
              </a:spcAft>
              <a:buClr>
                <a:schemeClr val="dk2"/>
              </a:buClr>
              <a:buSzPts val="3600"/>
              <a:buNone/>
              <a:defRPr sz="3600">
                <a:solidFill>
                  <a:schemeClr val="dk2"/>
                </a:solidFill>
              </a:defRPr>
            </a:lvl9pPr>
          </a:lstStyle>
          <a:p>
            <a:endParaRPr/>
          </a:p>
        </p:txBody>
      </p:sp>
      <p:sp>
        <p:nvSpPr>
          <p:cNvPr id="124" name="Google Shape;124;p3"/>
          <p:cNvSpPr txBox="1">
            <a:spLocks noGrp="1"/>
          </p:cNvSpPr>
          <p:nvPr>
            <p:ph type="title" idx="2" hasCustomPrompt="1"/>
          </p:nvPr>
        </p:nvSpPr>
        <p:spPr>
          <a:xfrm>
            <a:off x="713225" y="1806950"/>
            <a:ext cx="2998200" cy="15294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6000"/>
              <a:buNone/>
              <a:defRPr sz="13200" b="0">
                <a:solidFill>
                  <a:schemeClr val="dk2"/>
                </a:solidFill>
              </a:defRPr>
            </a:lvl1pPr>
            <a:lvl2pPr lvl="1" algn="ctr" rtl="0">
              <a:spcBef>
                <a:spcPts val="0"/>
              </a:spcBef>
              <a:spcAft>
                <a:spcPts val="0"/>
              </a:spcAft>
              <a:buClr>
                <a:schemeClr val="dk2"/>
              </a:buClr>
              <a:buSzPts val="6000"/>
              <a:buNone/>
              <a:defRPr sz="6000">
                <a:solidFill>
                  <a:schemeClr val="dk2"/>
                </a:solidFill>
              </a:defRPr>
            </a:lvl2pPr>
            <a:lvl3pPr lvl="2" algn="ctr" rtl="0">
              <a:spcBef>
                <a:spcPts val="0"/>
              </a:spcBef>
              <a:spcAft>
                <a:spcPts val="0"/>
              </a:spcAft>
              <a:buClr>
                <a:schemeClr val="dk2"/>
              </a:buClr>
              <a:buSzPts val="6000"/>
              <a:buNone/>
              <a:defRPr sz="6000">
                <a:solidFill>
                  <a:schemeClr val="dk2"/>
                </a:solidFill>
              </a:defRPr>
            </a:lvl3pPr>
            <a:lvl4pPr lvl="3" algn="ctr" rtl="0">
              <a:spcBef>
                <a:spcPts val="0"/>
              </a:spcBef>
              <a:spcAft>
                <a:spcPts val="0"/>
              </a:spcAft>
              <a:buClr>
                <a:schemeClr val="dk2"/>
              </a:buClr>
              <a:buSzPts val="6000"/>
              <a:buNone/>
              <a:defRPr sz="6000">
                <a:solidFill>
                  <a:schemeClr val="dk2"/>
                </a:solidFill>
              </a:defRPr>
            </a:lvl4pPr>
            <a:lvl5pPr lvl="4" algn="ctr" rtl="0">
              <a:spcBef>
                <a:spcPts val="0"/>
              </a:spcBef>
              <a:spcAft>
                <a:spcPts val="0"/>
              </a:spcAft>
              <a:buClr>
                <a:schemeClr val="dk2"/>
              </a:buClr>
              <a:buSzPts val="6000"/>
              <a:buNone/>
              <a:defRPr sz="6000">
                <a:solidFill>
                  <a:schemeClr val="dk2"/>
                </a:solidFill>
              </a:defRPr>
            </a:lvl5pPr>
            <a:lvl6pPr lvl="5" algn="ctr" rtl="0">
              <a:spcBef>
                <a:spcPts val="0"/>
              </a:spcBef>
              <a:spcAft>
                <a:spcPts val="0"/>
              </a:spcAft>
              <a:buClr>
                <a:schemeClr val="dk2"/>
              </a:buClr>
              <a:buSzPts val="6000"/>
              <a:buNone/>
              <a:defRPr sz="6000">
                <a:solidFill>
                  <a:schemeClr val="dk2"/>
                </a:solidFill>
              </a:defRPr>
            </a:lvl6pPr>
            <a:lvl7pPr lvl="6" algn="ctr" rtl="0">
              <a:spcBef>
                <a:spcPts val="0"/>
              </a:spcBef>
              <a:spcAft>
                <a:spcPts val="0"/>
              </a:spcAft>
              <a:buClr>
                <a:schemeClr val="dk2"/>
              </a:buClr>
              <a:buSzPts val="6000"/>
              <a:buNone/>
              <a:defRPr sz="6000">
                <a:solidFill>
                  <a:schemeClr val="dk2"/>
                </a:solidFill>
              </a:defRPr>
            </a:lvl7pPr>
            <a:lvl8pPr lvl="7" algn="ctr" rtl="0">
              <a:spcBef>
                <a:spcPts val="0"/>
              </a:spcBef>
              <a:spcAft>
                <a:spcPts val="0"/>
              </a:spcAft>
              <a:buClr>
                <a:schemeClr val="dk2"/>
              </a:buClr>
              <a:buSzPts val="6000"/>
              <a:buNone/>
              <a:defRPr sz="6000">
                <a:solidFill>
                  <a:schemeClr val="dk2"/>
                </a:solidFill>
              </a:defRPr>
            </a:lvl8pPr>
            <a:lvl9pPr lvl="8" algn="ctr" rtl="0">
              <a:spcBef>
                <a:spcPts val="0"/>
              </a:spcBef>
              <a:spcAft>
                <a:spcPts val="0"/>
              </a:spcAft>
              <a:buClr>
                <a:schemeClr val="dk2"/>
              </a:buClr>
              <a:buSzPts val="6000"/>
              <a:buNone/>
              <a:defRPr sz="6000">
                <a:solidFill>
                  <a:schemeClr val="dk2"/>
                </a:solidFill>
              </a:defRPr>
            </a:lvl9pPr>
          </a:lstStyle>
          <a:p>
            <a:r>
              <a:t>xx%</a:t>
            </a:r>
          </a:p>
        </p:txBody>
      </p:sp>
      <p:sp>
        <p:nvSpPr>
          <p:cNvPr id="125" name="Google Shape;125;p3"/>
          <p:cNvSpPr txBox="1">
            <a:spLocks noGrp="1"/>
          </p:cNvSpPr>
          <p:nvPr>
            <p:ph type="subTitle" idx="1"/>
          </p:nvPr>
        </p:nvSpPr>
        <p:spPr>
          <a:xfrm>
            <a:off x="4301625" y="2623150"/>
            <a:ext cx="28176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None/>
              <a:defRPr sz="1600">
                <a:solidFill>
                  <a:schemeClr val="dk2"/>
                </a:solidFill>
              </a:defRPr>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a:endParaRPr/>
          </a:p>
        </p:txBody>
      </p:sp>
      <p:sp>
        <p:nvSpPr>
          <p:cNvPr id="126" name="Google Shape;126;p3"/>
          <p:cNvSpPr txBox="1">
            <a:spLocks noGrp="1"/>
          </p:cNvSpPr>
          <p:nvPr>
            <p:ph type="subTitle" idx="3"/>
          </p:nvPr>
        </p:nvSpPr>
        <p:spPr>
          <a:xfrm rot="-5400000">
            <a:off x="7101525" y="3383000"/>
            <a:ext cx="2456100" cy="202500"/>
          </a:xfrm>
          <a:prstGeom prst="rect">
            <a:avLst/>
          </a:prstGeom>
          <a:ln>
            <a:noFill/>
          </a:ln>
        </p:spPr>
        <p:txBody>
          <a:bodyPr spcFirstLastPara="1" wrap="square" lIns="0" tIns="91425" rIns="91425" bIns="0" anchor="b" anchorCtr="0">
            <a:noAutofit/>
          </a:bodyPr>
          <a:lstStyle>
            <a:lvl1pPr lvl="0" algn="l" rtl="0">
              <a:lnSpc>
                <a:spcPct val="100000"/>
              </a:lnSpc>
              <a:spcBef>
                <a:spcPts val="0"/>
              </a:spcBef>
              <a:spcAft>
                <a:spcPts val="0"/>
              </a:spcAft>
              <a:buClr>
                <a:schemeClr val="lt1"/>
              </a:buClr>
              <a:buSzPts val="1400"/>
              <a:buFont typeface="Josefin Slab"/>
              <a:buNone/>
              <a:defRPr sz="1200">
                <a:solidFill>
                  <a:schemeClr val="lt1"/>
                </a:solidFill>
                <a:latin typeface="Public Sans ExtraLight"/>
                <a:ea typeface="Public Sans ExtraLight"/>
                <a:cs typeface="Public Sans ExtraLight"/>
                <a:sym typeface="Public Sans ExtraLight"/>
              </a:defRPr>
            </a:lvl1pPr>
            <a:lvl2pPr lvl="1"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2pPr>
            <a:lvl3pPr lvl="2"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3pPr>
            <a:lvl4pPr lvl="3"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4pPr>
            <a:lvl5pPr lvl="4"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5pPr>
            <a:lvl6pPr lvl="5"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6pPr>
            <a:lvl7pPr lvl="6"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7pPr>
            <a:lvl8pPr lvl="7"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8pPr>
            <a:lvl9pPr lvl="8"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lt1"/>
        </a:solidFill>
        <a:effectLst/>
      </p:bgPr>
    </p:bg>
    <p:spTree>
      <p:nvGrpSpPr>
        <p:cNvPr id="1" name="Shape 306"/>
        <p:cNvGrpSpPr/>
        <p:nvPr/>
      </p:nvGrpSpPr>
      <p:grpSpPr>
        <a:xfrm>
          <a:off x="0" y="0"/>
          <a:ext cx="0" cy="0"/>
          <a:chOff x="0" y="0"/>
          <a:chExt cx="0" cy="0"/>
        </a:xfrm>
      </p:grpSpPr>
      <p:sp>
        <p:nvSpPr>
          <p:cNvPr id="307" name="Google Shape;307;p7"/>
          <p:cNvSpPr txBox="1">
            <a:spLocks noGrp="1"/>
          </p:cNvSpPr>
          <p:nvPr>
            <p:ph type="title"/>
          </p:nvPr>
        </p:nvSpPr>
        <p:spPr>
          <a:xfrm>
            <a:off x="931375" y="546100"/>
            <a:ext cx="7281300" cy="685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6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8" name="Google Shape;308;p7"/>
          <p:cNvSpPr txBox="1">
            <a:spLocks noGrp="1"/>
          </p:cNvSpPr>
          <p:nvPr>
            <p:ph type="body" idx="1"/>
          </p:nvPr>
        </p:nvSpPr>
        <p:spPr>
          <a:xfrm>
            <a:off x="726450" y="1743625"/>
            <a:ext cx="4142700" cy="2638800"/>
          </a:xfrm>
          <a:prstGeom prst="rect">
            <a:avLst/>
          </a:prstGeom>
        </p:spPr>
        <p:txBody>
          <a:bodyPr spcFirstLastPara="1" wrap="square" lIns="91425" tIns="91425" rIns="91425" bIns="91425" anchor="ctr" anchorCtr="0">
            <a:noAutofit/>
          </a:bodyPr>
          <a:lstStyle>
            <a:lvl1pPr marL="457200" lvl="0" indent="-317500" algn="l" rtl="0">
              <a:lnSpc>
                <a:spcPct val="100000"/>
              </a:lnSpc>
              <a:spcBef>
                <a:spcPts val="0"/>
              </a:spcBef>
              <a:spcAft>
                <a:spcPts val="0"/>
              </a:spcAft>
              <a:buClr>
                <a:srgbClr val="434343"/>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09" name="Google Shape;309;p7"/>
          <p:cNvSpPr txBox="1"/>
          <p:nvPr/>
        </p:nvSpPr>
        <p:spPr>
          <a:xfrm>
            <a:off x="8156433" y="4318692"/>
            <a:ext cx="54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sz="1200">
                <a:solidFill>
                  <a:srgbClr val="595959"/>
                </a:solidFill>
                <a:latin typeface="Public Sans ExtraLight"/>
                <a:ea typeface="Public Sans ExtraLight"/>
                <a:cs typeface="Public Sans ExtraLight"/>
                <a:sym typeface="Public Sans ExtraLight"/>
              </a:rPr>
              <a:t>‹#›</a:t>
            </a:fld>
            <a:endParaRPr sz="1200">
              <a:solidFill>
                <a:srgbClr val="595959"/>
              </a:solidFill>
              <a:latin typeface="Public Sans ExtraLight"/>
              <a:ea typeface="Public Sans ExtraLight"/>
              <a:cs typeface="Public Sans ExtraLight"/>
              <a:sym typeface="Public Sans ExtraLight"/>
            </a:endParaRPr>
          </a:p>
        </p:txBody>
      </p:sp>
      <p:pic>
        <p:nvPicPr>
          <p:cNvPr id="310" name="Google Shape;310;p7"/>
          <p:cNvPicPr preferRelativeResize="0"/>
          <p:nvPr/>
        </p:nvPicPr>
        <p:blipFill rotWithShape="1">
          <a:blip r:embed="rId2">
            <a:alphaModFix amt="35000"/>
          </a:blip>
          <a:srcRect/>
          <a:stretch/>
        </p:blipFill>
        <p:spPr>
          <a:xfrm>
            <a:off x="-154050" y="-246900"/>
            <a:ext cx="10021848" cy="5637300"/>
          </a:xfrm>
          <a:prstGeom prst="rect">
            <a:avLst/>
          </a:prstGeom>
          <a:noFill/>
          <a:ln>
            <a:noFill/>
          </a:ln>
        </p:spPr>
      </p:pic>
      <p:grpSp>
        <p:nvGrpSpPr>
          <p:cNvPr id="311" name="Google Shape;311;p7"/>
          <p:cNvGrpSpPr/>
          <p:nvPr/>
        </p:nvGrpSpPr>
        <p:grpSpPr>
          <a:xfrm flipH="1">
            <a:off x="-154059" y="-317837"/>
            <a:ext cx="8632706" cy="5775759"/>
            <a:chOff x="662925" y="-317837"/>
            <a:chExt cx="8632706" cy="5775759"/>
          </a:xfrm>
        </p:grpSpPr>
        <p:sp>
          <p:nvSpPr>
            <p:cNvPr id="312" name="Google Shape;312;p7"/>
            <p:cNvSpPr/>
            <p:nvPr/>
          </p:nvSpPr>
          <p:spPr>
            <a:xfrm>
              <a:off x="1594550"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7"/>
            <p:cNvSpPr/>
            <p:nvPr/>
          </p:nvSpPr>
          <p:spPr>
            <a:xfrm>
              <a:off x="1733762"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7"/>
            <p:cNvSpPr/>
            <p:nvPr/>
          </p:nvSpPr>
          <p:spPr>
            <a:xfrm>
              <a:off x="1805948"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a:off x="1955455"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a:off x="2104983"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a:off x="2177169"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a:off x="225964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a:off x="2414455"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a:off x="2486641"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a:off x="264131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a:off x="2790958"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a:off x="2945637"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a:off x="3017823"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a:off x="3177602"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a:off x="3337392"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a:off x="3564326"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341216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a:off x="364410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a:off x="3796266"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a:off x="3951039"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a:off x="4023225"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a:off x="8789831" y="-317837"/>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8789831" y="560490"/>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8789831" y="1438817"/>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8789831" y="2317144"/>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8789831" y="3195472"/>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8789831" y="4073799"/>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8789831" y="4952122"/>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rot="5400000" flipH="1">
              <a:off x="8268675" y="319300"/>
              <a:ext cx="100400" cy="223800"/>
            </a:xfrm>
            <a:prstGeom prst="flowChartMerg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flipH="1">
              <a:off x="8032725" y="380950"/>
              <a:ext cx="100500" cy="100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662925" y="431050"/>
              <a:ext cx="100400" cy="223800"/>
            </a:xfrm>
            <a:prstGeom prst="flowChartMerg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662925" y="4712300"/>
              <a:ext cx="100400" cy="223800"/>
            </a:xfrm>
            <a:prstGeom prst="flowChartMerg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1594550"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733762"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1805948"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1955455"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2104983"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2177169"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225964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2414455"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2486641"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264131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2790958"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7"/>
            <p:cNvSpPr/>
            <p:nvPr/>
          </p:nvSpPr>
          <p:spPr>
            <a:xfrm>
              <a:off x="2945637"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3017823"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3177602"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3337392"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3564326"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341216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364410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3796266"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3951039"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4023225"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59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2">
    <p:bg>
      <p:bgPr>
        <a:solidFill>
          <a:schemeClr val="lt1"/>
        </a:solidFill>
        <a:effectLst/>
      </p:bgPr>
    </p:bg>
    <p:spTree>
      <p:nvGrpSpPr>
        <p:cNvPr id="1" name="Shape 598"/>
        <p:cNvGrpSpPr/>
        <p:nvPr/>
      </p:nvGrpSpPr>
      <p:grpSpPr>
        <a:xfrm>
          <a:off x="0" y="0"/>
          <a:ext cx="0" cy="0"/>
          <a:chOff x="0" y="0"/>
          <a:chExt cx="0" cy="0"/>
        </a:xfrm>
      </p:grpSpPr>
      <p:pic>
        <p:nvPicPr>
          <p:cNvPr id="599" name="Google Shape;599;p13"/>
          <p:cNvPicPr preferRelativeResize="0"/>
          <p:nvPr/>
        </p:nvPicPr>
        <p:blipFill rotWithShape="1">
          <a:blip r:embed="rId2">
            <a:alphaModFix amt="35000"/>
          </a:blip>
          <a:srcRect/>
          <a:stretch/>
        </p:blipFill>
        <p:spPr>
          <a:xfrm>
            <a:off x="-154050" y="-246900"/>
            <a:ext cx="10021848" cy="5637300"/>
          </a:xfrm>
          <a:prstGeom prst="rect">
            <a:avLst/>
          </a:prstGeom>
          <a:noFill/>
          <a:ln>
            <a:noFill/>
          </a:ln>
        </p:spPr>
      </p:pic>
      <p:sp>
        <p:nvSpPr>
          <p:cNvPr id="600" name="Google Shape;600;p13"/>
          <p:cNvSpPr txBox="1">
            <a:spLocks noGrp="1"/>
          </p:cNvSpPr>
          <p:nvPr>
            <p:ph type="title"/>
          </p:nvPr>
        </p:nvSpPr>
        <p:spPr>
          <a:xfrm>
            <a:off x="1999025" y="1607875"/>
            <a:ext cx="2394300" cy="527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01" name="Google Shape;601;p13"/>
          <p:cNvSpPr txBox="1">
            <a:spLocks noGrp="1"/>
          </p:cNvSpPr>
          <p:nvPr>
            <p:ph type="subTitle" idx="1"/>
          </p:nvPr>
        </p:nvSpPr>
        <p:spPr>
          <a:xfrm>
            <a:off x="1999025" y="2000850"/>
            <a:ext cx="2394300" cy="4848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2" name="Google Shape;602;p13"/>
          <p:cNvSpPr txBox="1">
            <a:spLocks noGrp="1"/>
          </p:cNvSpPr>
          <p:nvPr>
            <p:ph type="title" idx="2" hasCustomPrompt="1"/>
          </p:nvPr>
        </p:nvSpPr>
        <p:spPr>
          <a:xfrm>
            <a:off x="713225" y="1584625"/>
            <a:ext cx="1285500" cy="93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56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3" name="Google Shape;603;p13"/>
          <p:cNvSpPr txBox="1">
            <a:spLocks noGrp="1"/>
          </p:cNvSpPr>
          <p:nvPr>
            <p:ph type="title" idx="3"/>
          </p:nvPr>
        </p:nvSpPr>
        <p:spPr>
          <a:xfrm>
            <a:off x="931375" y="546100"/>
            <a:ext cx="7281300" cy="6852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600"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604" name="Google Shape;604;p13"/>
          <p:cNvGrpSpPr/>
          <p:nvPr/>
        </p:nvGrpSpPr>
        <p:grpSpPr>
          <a:xfrm flipH="1">
            <a:off x="-154059" y="-317837"/>
            <a:ext cx="8632706" cy="5775759"/>
            <a:chOff x="662925" y="-317837"/>
            <a:chExt cx="8632706" cy="5775759"/>
          </a:xfrm>
        </p:grpSpPr>
        <p:sp>
          <p:nvSpPr>
            <p:cNvPr id="605" name="Google Shape;605;p13"/>
            <p:cNvSpPr/>
            <p:nvPr/>
          </p:nvSpPr>
          <p:spPr>
            <a:xfrm>
              <a:off x="1594550"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3"/>
            <p:cNvSpPr/>
            <p:nvPr/>
          </p:nvSpPr>
          <p:spPr>
            <a:xfrm>
              <a:off x="1733762"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3"/>
            <p:cNvSpPr/>
            <p:nvPr/>
          </p:nvSpPr>
          <p:spPr>
            <a:xfrm>
              <a:off x="1805948"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13"/>
            <p:cNvSpPr/>
            <p:nvPr/>
          </p:nvSpPr>
          <p:spPr>
            <a:xfrm>
              <a:off x="1955455"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13"/>
            <p:cNvSpPr/>
            <p:nvPr/>
          </p:nvSpPr>
          <p:spPr>
            <a:xfrm>
              <a:off x="2104983"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13"/>
            <p:cNvSpPr/>
            <p:nvPr/>
          </p:nvSpPr>
          <p:spPr>
            <a:xfrm>
              <a:off x="2177169"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13"/>
            <p:cNvSpPr/>
            <p:nvPr/>
          </p:nvSpPr>
          <p:spPr>
            <a:xfrm>
              <a:off x="225964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13"/>
            <p:cNvSpPr/>
            <p:nvPr/>
          </p:nvSpPr>
          <p:spPr>
            <a:xfrm>
              <a:off x="2414455"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13"/>
            <p:cNvSpPr/>
            <p:nvPr/>
          </p:nvSpPr>
          <p:spPr>
            <a:xfrm>
              <a:off x="2486641"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13"/>
            <p:cNvSpPr/>
            <p:nvPr/>
          </p:nvSpPr>
          <p:spPr>
            <a:xfrm>
              <a:off x="264131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13"/>
            <p:cNvSpPr/>
            <p:nvPr/>
          </p:nvSpPr>
          <p:spPr>
            <a:xfrm>
              <a:off x="2790958"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13"/>
            <p:cNvSpPr/>
            <p:nvPr/>
          </p:nvSpPr>
          <p:spPr>
            <a:xfrm>
              <a:off x="2945637"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13"/>
            <p:cNvSpPr/>
            <p:nvPr/>
          </p:nvSpPr>
          <p:spPr>
            <a:xfrm>
              <a:off x="3017823"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13"/>
            <p:cNvSpPr/>
            <p:nvPr/>
          </p:nvSpPr>
          <p:spPr>
            <a:xfrm>
              <a:off x="3177602"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13"/>
            <p:cNvSpPr/>
            <p:nvPr/>
          </p:nvSpPr>
          <p:spPr>
            <a:xfrm>
              <a:off x="3337392"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3"/>
            <p:cNvSpPr/>
            <p:nvPr/>
          </p:nvSpPr>
          <p:spPr>
            <a:xfrm>
              <a:off x="3564326"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3"/>
            <p:cNvSpPr/>
            <p:nvPr/>
          </p:nvSpPr>
          <p:spPr>
            <a:xfrm>
              <a:off x="341216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3"/>
            <p:cNvSpPr/>
            <p:nvPr/>
          </p:nvSpPr>
          <p:spPr>
            <a:xfrm>
              <a:off x="364410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3"/>
            <p:cNvSpPr/>
            <p:nvPr/>
          </p:nvSpPr>
          <p:spPr>
            <a:xfrm>
              <a:off x="3796266"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3"/>
            <p:cNvSpPr/>
            <p:nvPr/>
          </p:nvSpPr>
          <p:spPr>
            <a:xfrm>
              <a:off x="3951039"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3"/>
            <p:cNvSpPr/>
            <p:nvPr/>
          </p:nvSpPr>
          <p:spPr>
            <a:xfrm>
              <a:off x="4023225"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3"/>
            <p:cNvSpPr/>
            <p:nvPr/>
          </p:nvSpPr>
          <p:spPr>
            <a:xfrm>
              <a:off x="8789831" y="-317837"/>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3"/>
            <p:cNvSpPr/>
            <p:nvPr/>
          </p:nvSpPr>
          <p:spPr>
            <a:xfrm>
              <a:off x="8789831" y="560490"/>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3"/>
            <p:cNvSpPr/>
            <p:nvPr/>
          </p:nvSpPr>
          <p:spPr>
            <a:xfrm>
              <a:off x="8789831" y="1438817"/>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3"/>
            <p:cNvSpPr/>
            <p:nvPr/>
          </p:nvSpPr>
          <p:spPr>
            <a:xfrm>
              <a:off x="8789831" y="2317144"/>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3"/>
            <p:cNvSpPr/>
            <p:nvPr/>
          </p:nvSpPr>
          <p:spPr>
            <a:xfrm>
              <a:off x="8789831" y="3195472"/>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3"/>
            <p:cNvSpPr/>
            <p:nvPr/>
          </p:nvSpPr>
          <p:spPr>
            <a:xfrm>
              <a:off x="8789831" y="4073799"/>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3"/>
            <p:cNvSpPr/>
            <p:nvPr/>
          </p:nvSpPr>
          <p:spPr>
            <a:xfrm>
              <a:off x="8789831" y="4952122"/>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3"/>
            <p:cNvSpPr/>
            <p:nvPr/>
          </p:nvSpPr>
          <p:spPr>
            <a:xfrm rot="5400000" flipH="1">
              <a:off x="8268675" y="319300"/>
              <a:ext cx="100400" cy="223800"/>
            </a:xfrm>
            <a:prstGeom prst="flowChartMerg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3"/>
            <p:cNvSpPr/>
            <p:nvPr/>
          </p:nvSpPr>
          <p:spPr>
            <a:xfrm flipH="1">
              <a:off x="8032725" y="380950"/>
              <a:ext cx="100500" cy="100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3"/>
            <p:cNvSpPr/>
            <p:nvPr/>
          </p:nvSpPr>
          <p:spPr>
            <a:xfrm>
              <a:off x="662925" y="431050"/>
              <a:ext cx="100400" cy="223800"/>
            </a:xfrm>
            <a:prstGeom prst="flowChartMerg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3"/>
            <p:cNvSpPr/>
            <p:nvPr/>
          </p:nvSpPr>
          <p:spPr>
            <a:xfrm>
              <a:off x="662925" y="4712300"/>
              <a:ext cx="100400" cy="223800"/>
            </a:xfrm>
            <a:prstGeom prst="flowChartMerg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3"/>
            <p:cNvSpPr/>
            <p:nvPr/>
          </p:nvSpPr>
          <p:spPr>
            <a:xfrm>
              <a:off x="1594550"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3"/>
            <p:cNvSpPr/>
            <p:nvPr/>
          </p:nvSpPr>
          <p:spPr>
            <a:xfrm>
              <a:off x="1733762"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3"/>
            <p:cNvSpPr/>
            <p:nvPr/>
          </p:nvSpPr>
          <p:spPr>
            <a:xfrm>
              <a:off x="1805948"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13"/>
            <p:cNvSpPr/>
            <p:nvPr/>
          </p:nvSpPr>
          <p:spPr>
            <a:xfrm>
              <a:off x="1955455"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13"/>
            <p:cNvSpPr/>
            <p:nvPr/>
          </p:nvSpPr>
          <p:spPr>
            <a:xfrm>
              <a:off x="2104983"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13"/>
            <p:cNvSpPr/>
            <p:nvPr/>
          </p:nvSpPr>
          <p:spPr>
            <a:xfrm>
              <a:off x="2177169"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3"/>
            <p:cNvSpPr/>
            <p:nvPr/>
          </p:nvSpPr>
          <p:spPr>
            <a:xfrm>
              <a:off x="225964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3"/>
            <p:cNvSpPr/>
            <p:nvPr/>
          </p:nvSpPr>
          <p:spPr>
            <a:xfrm>
              <a:off x="2414455"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3"/>
            <p:cNvSpPr/>
            <p:nvPr/>
          </p:nvSpPr>
          <p:spPr>
            <a:xfrm>
              <a:off x="2486641"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3"/>
            <p:cNvSpPr/>
            <p:nvPr/>
          </p:nvSpPr>
          <p:spPr>
            <a:xfrm>
              <a:off x="264131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13"/>
            <p:cNvSpPr/>
            <p:nvPr/>
          </p:nvSpPr>
          <p:spPr>
            <a:xfrm>
              <a:off x="2790958"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13"/>
            <p:cNvSpPr/>
            <p:nvPr/>
          </p:nvSpPr>
          <p:spPr>
            <a:xfrm>
              <a:off x="2945637"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3"/>
            <p:cNvSpPr/>
            <p:nvPr/>
          </p:nvSpPr>
          <p:spPr>
            <a:xfrm>
              <a:off x="3017823"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3"/>
            <p:cNvSpPr/>
            <p:nvPr/>
          </p:nvSpPr>
          <p:spPr>
            <a:xfrm>
              <a:off x="3177602"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3"/>
            <p:cNvSpPr/>
            <p:nvPr/>
          </p:nvSpPr>
          <p:spPr>
            <a:xfrm>
              <a:off x="3337392"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3"/>
            <p:cNvSpPr/>
            <p:nvPr/>
          </p:nvSpPr>
          <p:spPr>
            <a:xfrm>
              <a:off x="3564326"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3"/>
            <p:cNvSpPr/>
            <p:nvPr/>
          </p:nvSpPr>
          <p:spPr>
            <a:xfrm>
              <a:off x="341216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3"/>
            <p:cNvSpPr/>
            <p:nvPr/>
          </p:nvSpPr>
          <p:spPr>
            <a:xfrm>
              <a:off x="364410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3"/>
            <p:cNvSpPr/>
            <p:nvPr/>
          </p:nvSpPr>
          <p:spPr>
            <a:xfrm>
              <a:off x="3796266"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3"/>
            <p:cNvSpPr/>
            <p:nvPr/>
          </p:nvSpPr>
          <p:spPr>
            <a:xfrm>
              <a:off x="3951039"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3"/>
            <p:cNvSpPr/>
            <p:nvPr/>
          </p:nvSpPr>
          <p:spPr>
            <a:xfrm>
              <a:off x="4023225"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8" name="Google Shape;658;p13"/>
          <p:cNvSpPr txBox="1">
            <a:spLocks noGrp="1"/>
          </p:cNvSpPr>
          <p:nvPr>
            <p:ph type="title" idx="4"/>
          </p:nvPr>
        </p:nvSpPr>
        <p:spPr>
          <a:xfrm>
            <a:off x="5857925" y="1607875"/>
            <a:ext cx="2394300" cy="527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59" name="Google Shape;659;p13"/>
          <p:cNvSpPr txBox="1">
            <a:spLocks noGrp="1"/>
          </p:cNvSpPr>
          <p:nvPr>
            <p:ph type="subTitle" idx="5"/>
          </p:nvPr>
        </p:nvSpPr>
        <p:spPr>
          <a:xfrm>
            <a:off x="5857925" y="2000851"/>
            <a:ext cx="2394300" cy="4848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0" name="Google Shape;660;p13"/>
          <p:cNvSpPr txBox="1">
            <a:spLocks noGrp="1"/>
          </p:cNvSpPr>
          <p:nvPr>
            <p:ph type="title" idx="6" hasCustomPrompt="1"/>
          </p:nvPr>
        </p:nvSpPr>
        <p:spPr>
          <a:xfrm>
            <a:off x="4572314" y="1584625"/>
            <a:ext cx="1285500" cy="93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56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1" name="Google Shape;661;p13"/>
          <p:cNvSpPr txBox="1">
            <a:spLocks noGrp="1"/>
          </p:cNvSpPr>
          <p:nvPr>
            <p:ph type="title" idx="7"/>
          </p:nvPr>
        </p:nvSpPr>
        <p:spPr>
          <a:xfrm>
            <a:off x="1999025" y="2954400"/>
            <a:ext cx="2394300" cy="527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2" name="Google Shape;662;p13"/>
          <p:cNvSpPr txBox="1">
            <a:spLocks noGrp="1"/>
          </p:cNvSpPr>
          <p:nvPr>
            <p:ph type="subTitle" idx="8"/>
          </p:nvPr>
        </p:nvSpPr>
        <p:spPr>
          <a:xfrm>
            <a:off x="1999025" y="3347375"/>
            <a:ext cx="2394300" cy="4848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3" name="Google Shape;663;p13"/>
          <p:cNvSpPr txBox="1">
            <a:spLocks noGrp="1"/>
          </p:cNvSpPr>
          <p:nvPr>
            <p:ph type="title" idx="9" hasCustomPrompt="1"/>
          </p:nvPr>
        </p:nvSpPr>
        <p:spPr>
          <a:xfrm>
            <a:off x="713225" y="2931150"/>
            <a:ext cx="1285500" cy="932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000"/>
              <a:buNone/>
              <a:defRPr sz="56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4" name="Google Shape;664;p13"/>
          <p:cNvSpPr txBox="1">
            <a:spLocks noGrp="1"/>
          </p:cNvSpPr>
          <p:nvPr>
            <p:ph type="title" idx="13"/>
          </p:nvPr>
        </p:nvSpPr>
        <p:spPr>
          <a:xfrm>
            <a:off x="5857925" y="2954400"/>
            <a:ext cx="2394300" cy="527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0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665" name="Google Shape;665;p13"/>
          <p:cNvSpPr txBox="1">
            <a:spLocks noGrp="1"/>
          </p:cNvSpPr>
          <p:nvPr>
            <p:ph type="subTitle" idx="14"/>
          </p:nvPr>
        </p:nvSpPr>
        <p:spPr>
          <a:xfrm>
            <a:off x="5857925" y="3347375"/>
            <a:ext cx="2394300" cy="484800"/>
          </a:xfrm>
          <a:prstGeom prst="rect">
            <a:avLst/>
          </a:prstGeom>
        </p:spPr>
        <p:txBody>
          <a:bodyPr spcFirstLastPara="1" wrap="square" lIns="91425" tIns="91425" rIns="91425" bIns="91425" anchor="t" anchorCtr="0">
            <a:noAutofit/>
          </a:bodyPr>
          <a:lstStyle>
            <a:lvl1pPr lvl="0" algn="l"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66" name="Google Shape;666;p13"/>
          <p:cNvSpPr txBox="1">
            <a:spLocks noGrp="1"/>
          </p:cNvSpPr>
          <p:nvPr>
            <p:ph type="title" idx="15" hasCustomPrompt="1"/>
          </p:nvPr>
        </p:nvSpPr>
        <p:spPr>
          <a:xfrm>
            <a:off x="4572314" y="2931150"/>
            <a:ext cx="1285500" cy="932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000"/>
              <a:buNone/>
              <a:defRPr sz="5600" b="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67" name="Google Shape;667;p13"/>
          <p:cNvSpPr txBox="1"/>
          <p:nvPr/>
        </p:nvSpPr>
        <p:spPr>
          <a:xfrm>
            <a:off x="8156433" y="4318692"/>
            <a:ext cx="548700" cy="393600"/>
          </a:xfrm>
          <a:prstGeom prst="rect">
            <a:avLst/>
          </a:prstGeom>
          <a:noFill/>
          <a:ln>
            <a:noFill/>
          </a:ln>
        </p:spPr>
        <p:txBody>
          <a:bodyPr spcFirstLastPara="1" wrap="square" lIns="91425" tIns="91425" rIns="91425" bIns="91425" anchor="ctr" anchorCtr="0">
            <a:normAutofit/>
          </a:bodyPr>
          <a:lstStyle/>
          <a:p>
            <a:pPr marL="0" lvl="0" indent="0" algn="ctr" rtl="0">
              <a:spcBef>
                <a:spcPts val="0"/>
              </a:spcBef>
              <a:spcAft>
                <a:spcPts val="0"/>
              </a:spcAft>
              <a:buNone/>
            </a:pPr>
            <a:fld id="{00000000-1234-1234-1234-123412341234}" type="slidenum">
              <a:rPr lang="en" sz="1200">
                <a:solidFill>
                  <a:srgbClr val="595959"/>
                </a:solidFill>
                <a:latin typeface="Public Sans ExtraLight"/>
                <a:ea typeface="Public Sans ExtraLight"/>
                <a:cs typeface="Public Sans ExtraLight"/>
                <a:sym typeface="Public Sans ExtraLight"/>
              </a:rPr>
              <a:t>‹#›</a:t>
            </a:fld>
            <a:endParaRPr sz="1200">
              <a:solidFill>
                <a:srgbClr val="595959"/>
              </a:solidFill>
              <a:latin typeface="Public Sans ExtraLight"/>
              <a:ea typeface="Public Sans ExtraLight"/>
              <a:cs typeface="Public Sans ExtraLight"/>
              <a:sym typeface="Public Sans Extra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1"/>
        </a:solidFill>
        <a:effectLst/>
      </p:bgPr>
    </p:bg>
    <p:spTree>
      <p:nvGrpSpPr>
        <p:cNvPr id="1" name="Shape 1040"/>
        <p:cNvGrpSpPr/>
        <p:nvPr/>
      </p:nvGrpSpPr>
      <p:grpSpPr>
        <a:xfrm>
          <a:off x="0" y="0"/>
          <a:ext cx="0" cy="0"/>
          <a:chOff x="0" y="0"/>
          <a:chExt cx="0" cy="0"/>
        </a:xfrm>
      </p:grpSpPr>
      <p:pic>
        <p:nvPicPr>
          <p:cNvPr id="1041" name="Google Shape;1041;p20"/>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1042" name="Google Shape;1042;p20"/>
          <p:cNvGrpSpPr/>
          <p:nvPr/>
        </p:nvGrpSpPr>
        <p:grpSpPr>
          <a:xfrm>
            <a:off x="662925" y="-57150"/>
            <a:ext cx="8632706" cy="5515072"/>
            <a:chOff x="662925" y="-317837"/>
            <a:chExt cx="8632706" cy="5775759"/>
          </a:xfrm>
        </p:grpSpPr>
        <p:sp>
          <p:nvSpPr>
            <p:cNvPr id="1043" name="Google Shape;1043;p20"/>
            <p:cNvSpPr/>
            <p:nvPr/>
          </p:nvSpPr>
          <p:spPr>
            <a:xfrm>
              <a:off x="1594550"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0"/>
            <p:cNvSpPr/>
            <p:nvPr/>
          </p:nvSpPr>
          <p:spPr>
            <a:xfrm>
              <a:off x="173376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0"/>
            <p:cNvSpPr/>
            <p:nvPr/>
          </p:nvSpPr>
          <p:spPr>
            <a:xfrm>
              <a:off x="1805948"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0"/>
            <p:cNvSpPr/>
            <p:nvPr/>
          </p:nvSpPr>
          <p:spPr>
            <a:xfrm>
              <a:off x="195545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0"/>
            <p:cNvSpPr/>
            <p:nvPr/>
          </p:nvSpPr>
          <p:spPr>
            <a:xfrm>
              <a:off x="2104983"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0"/>
            <p:cNvSpPr/>
            <p:nvPr/>
          </p:nvSpPr>
          <p:spPr>
            <a:xfrm>
              <a:off x="2177169"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0"/>
            <p:cNvSpPr/>
            <p:nvPr/>
          </p:nvSpPr>
          <p:spPr>
            <a:xfrm>
              <a:off x="225964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0"/>
            <p:cNvSpPr/>
            <p:nvPr/>
          </p:nvSpPr>
          <p:spPr>
            <a:xfrm>
              <a:off x="241445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0"/>
            <p:cNvSpPr/>
            <p:nvPr/>
          </p:nvSpPr>
          <p:spPr>
            <a:xfrm>
              <a:off x="2486641"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0"/>
            <p:cNvSpPr/>
            <p:nvPr/>
          </p:nvSpPr>
          <p:spPr>
            <a:xfrm>
              <a:off x="264131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0"/>
            <p:cNvSpPr/>
            <p:nvPr/>
          </p:nvSpPr>
          <p:spPr>
            <a:xfrm>
              <a:off x="2790958"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0"/>
            <p:cNvSpPr/>
            <p:nvPr/>
          </p:nvSpPr>
          <p:spPr>
            <a:xfrm>
              <a:off x="2945637"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0"/>
            <p:cNvSpPr/>
            <p:nvPr/>
          </p:nvSpPr>
          <p:spPr>
            <a:xfrm>
              <a:off x="3017823"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0"/>
            <p:cNvSpPr/>
            <p:nvPr/>
          </p:nvSpPr>
          <p:spPr>
            <a:xfrm>
              <a:off x="317760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0"/>
            <p:cNvSpPr/>
            <p:nvPr/>
          </p:nvSpPr>
          <p:spPr>
            <a:xfrm>
              <a:off x="333739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0"/>
            <p:cNvSpPr/>
            <p:nvPr/>
          </p:nvSpPr>
          <p:spPr>
            <a:xfrm>
              <a:off x="3564326"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0"/>
            <p:cNvSpPr/>
            <p:nvPr/>
          </p:nvSpPr>
          <p:spPr>
            <a:xfrm>
              <a:off x="341216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0"/>
            <p:cNvSpPr/>
            <p:nvPr/>
          </p:nvSpPr>
          <p:spPr>
            <a:xfrm>
              <a:off x="364410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0"/>
            <p:cNvSpPr/>
            <p:nvPr/>
          </p:nvSpPr>
          <p:spPr>
            <a:xfrm>
              <a:off x="3796266"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0"/>
            <p:cNvSpPr/>
            <p:nvPr/>
          </p:nvSpPr>
          <p:spPr>
            <a:xfrm>
              <a:off x="3951039"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0"/>
            <p:cNvSpPr/>
            <p:nvPr/>
          </p:nvSpPr>
          <p:spPr>
            <a:xfrm>
              <a:off x="402322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0"/>
            <p:cNvSpPr/>
            <p:nvPr/>
          </p:nvSpPr>
          <p:spPr>
            <a:xfrm>
              <a:off x="8789831" y="-317837"/>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0"/>
            <p:cNvSpPr/>
            <p:nvPr/>
          </p:nvSpPr>
          <p:spPr>
            <a:xfrm>
              <a:off x="8789831" y="560490"/>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0"/>
            <p:cNvSpPr/>
            <p:nvPr/>
          </p:nvSpPr>
          <p:spPr>
            <a:xfrm>
              <a:off x="8789831" y="1438817"/>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0"/>
            <p:cNvSpPr/>
            <p:nvPr/>
          </p:nvSpPr>
          <p:spPr>
            <a:xfrm>
              <a:off x="8789831" y="2317144"/>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0"/>
            <p:cNvSpPr/>
            <p:nvPr/>
          </p:nvSpPr>
          <p:spPr>
            <a:xfrm>
              <a:off x="8789831" y="3195472"/>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0"/>
            <p:cNvSpPr/>
            <p:nvPr/>
          </p:nvSpPr>
          <p:spPr>
            <a:xfrm>
              <a:off x="8789831" y="4073799"/>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0"/>
            <p:cNvSpPr/>
            <p:nvPr/>
          </p:nvSpPr>
          <p:spPr>
            <a:xfrm>
              <a:off x="8789831" y="4952122"/>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0"/>
            <p:cNvSpPr/>
            <p:nvPr/>
          </p:nvSpPr>
          <p:spPr>
            <a:xfrm rot="-5400000">
              <a:off x="8094425" y="31930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0"/>
            <p:cNvSpPr/>
            <p:nvPr/>
          </p:nvSpPr>
          <p:spPr>
            <a:xfrm>
              <a:off x="8330275" y="380950"/>
              <a:ext cx="100500" cy="100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0"/>
            <p:cNvSpPr/>
            <p:nvPr/>
          </p:nvSpPr>
          <p:spPr>
            <a:xfrm>
              <a:off x="662925" y="43105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0"/>
            <p:cNvSpPr/>
            <p:nvPr/>
          </p:nvSpPr>
          <p:spPr>
            <a:xfrm>
              <a:off x="662925" y="471230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0"/>
            <p:cNvSpPr/>
            <p:nvPr/>
          </p:nvSpPr>
          <p:spPr>
            <a:xfrm>
              <a:off x="1594550"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0"/>
            <p:cNvSpPr/>
            <p:nvPr/>
          </p:nvSpPr>
          <p:spPr>
            <a:xfrm>
              <a:off x="173376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0"/>
            <p:cNvSpPr/>
            <p:nvPr/>
          </p:nvSpPr>
          <p:spPr>
            <a:xfrm>
              <a:off x="1805948"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0"/>
            <p:cNvSpPr/>
            <p:nvPr/>
          </p:nvSpPr>
          <p:spPr>
            <a:xfrm>
              <a:off x="195545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0"/>
            <p:cNvSpPr/>
            <p:nvPr/>
          </p:nvSpPr>
          <p:spPr>
            <a:xfrm>
              <a:off x="2104983"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0"/>
            <p:cNvSpPr/>
            <p:nvPr/>
          </p:nvSpPr>
          <p:spPr>
            <a:xfrm>
              <a:off x="2177169"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0"/>
            <p:cNvSpPr/>
            <p:nvPr/>
          </p:nvSpPr>
          <p:spPr>
            <a:xfrm>
              <a:off x="225964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0"/>
            <p:cNvSpPr/>
            <p:nvPr/>
          </p:nvSpPr>
          <p:spPr>
            <a:xfrm>
              <a:off x="241445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0"/>
            <p:cNvSpPr/>
            <p:nvPr/>
          </p:nvSpPr>
          <p:spPr>
            <a:xfrm>
              <a:off x="2486641"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0"/>
            <p:cNvSpPr/>
            <p:nvPr/>
          </p:nvSpPr>
          <p:spPr>
            <a:xfrm>
              <a:off x="264131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0"/>
            <p:cNvSpPr/>
            <p:nvPr/>
          </p:nvSpPr>
          <p:spPr>
            <a:xfrm>
              <a:off x="2790958"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0"/>
            <p:cNvSpPr/>
            <p:nvPr/>
          </p:nvSpPr>
          <p:spPr>
            <a:xfrm>
              <a:off x="2945637"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0"/>
            <p:cNvSpPr/>
            <p:nvPr/>
          </p:nvSpPr>
          <p:spPr>
            <a:xfrm>
              <a:off x="3017823"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0"/>
            <p:cNvSpPr/>
            <p:nvPr/>
          </p:nvSpPr>
          <p:spPr>
            <a:xfrm>
              <a:off x="317760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0"/>
            <p:cNvSpPr/>
            <p:nvPr/>
          </p:nvSpPr>
          <p:spPr>
            <a:xfrm>
              <a:off x="333739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0"/>
            <p:cNvSpPr/>
            <p:nvPr/>
          </p:nvSpPr>
          <p:spPr>
            <a:xfrm>
              <a:off x="3564326"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0"/>
            <p:cNvSpPr/>
            <p:nvPr/>
          </p:nvSpPr>
          <p:spPr>
            <a:xfrm>
              <a:off x="341216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0"/>
            <p:cNvSpPr/>
            <p:nvPr/>
          </p:nvSpPr>
          <p:spPr>
            <a:xfrm>
              <a:off x="364410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0"/>
            <p:cNvSpPr/>
            <p:nvPr/>
          </p:nvSpPr>
          <p:spPr>
            <a:xfrm>
              <a:off x="3796266"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0"/>
            <p:cNvSpPr/>
            <p:nvPr/>
          </p:nvSpPr>
          <p:spPr>
            <a:xfrm>
              <a:off x="3951039"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0"/>
            <p:cNvSpPr/>
            <p:nvPr/>
          </p:nvSpPr>
          <p:spPr>
            <a:xfrm>
              <a:off x="402322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20"/>
          <p:cNvSpPr txBox="1">
            <a:spLocks noGrp="1"/>
          </p:cNvSpPr>
          <p:nvPr>
            <p:ph type="subTitle" idx="1"/>
          </p:nvPr>
        </p:nvSpPr>
        <p:spPr>
          <a:xfrm>
            <a:off x="2425025" y="2075557"/>
            <a:ext cx="4293900" cy="114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None/>
              <a:defRPr>
                <a:solidFill>
                  <a:schemeClr val="dk2"/>
                </a:solidFill>
              </a:defRPr>
            </a:lvl1pPr>
            <a:lvl2pPr lvl="1" algn="ctr" rtl="0">
              <a:lnSpc>
                <a:spcPct val="100000"/>
              </a:lnSpc>
              <a:spcBef>
                <a:spcPts val="0"/>
              </a:spcBef>
              <a:spcAft>
                <a:spcPts val="0"/>
              </a:spcAft>
              <a:buClr>
                <a:schemeClr val="dk2"/>
              </a:buClr>
              <a:buSzPts val="1800"/>
              <a:buNone/>
              <a:defRPr sz="1800">
                <a:solidFill>
                  <a:schemeClr val="dk2"/>
                </a:solidFill>
              </a:defRPr>
            </a:lvl2pPr>
            <a:lvl3pPr lvl="2" algn="ctr" rtl="0">
              <a:lnSpc>
                <a:spcPct val="100000"/>
              </a:lnSpc>
              <a:spcBef>
                <a:spcPts val="0"/>
              </a:spcBef>
              <a:spcAft>
                <a:spcPts val="0"/>
              </a:spcAft>
              <a:buClr>
                <a:schemeClr val="dk2"/>
              </a:buClr>
              <a:buSzPts val="1800"/>
              <a:buNone/>
              <a:defRPr sz="1800">
                <a:solidFill>
                  <a:schemeClr val="dk2"/>
                </a:solidFill>
              </a:defRPr>
            </a:lvl3pPr>
            <a:lvl4pPr lvl="3" algn="ctr" rtl="0">
              <a:lnSpc>
                <a:spcPct val="100000"/>
              </a:lnSpc>
              <a:spcBef>
                <a:spcPts val="0"/>
              </a:spcBef>
              <a:spcAft>
                <a:spcPts val="0"/>
              </a:spcAft>
              <a:buClr>
                <a:schemeClr val="dk2"/>
              </a:buClr>
              <a:buSzPts val="1800"/>
              <a:buNone/>
              <a:defRPr sz="1800">
                <a:solidFill>
                  <a:schemeClr val="dk2"/>
                </a:solidFill>
              </a:defRPr>
            </a:lvl4pPr>
            <a:lvl5pPr lvl="4" algn="ctr" rtl="0">
              <a:lnSpc>
                <a:spcPct val="100000"/>
              </a:lnSpc>
              <a:spcBef>
                <a:spcPts val="0"/>
              </a:spcBef>
              <a:spcAft>
                <a:spcPts val="0"/>
              </a:spcAft>
              <a:buClr>
                <a:schemeClr val="dk2"/>
              </a:buClr>
              <a:buSzPts val="1800"/>
              <a:buNone/>
              <a:defRPr sz="1800">
                <a:solidFill>
                  <a:schemeClr val="dk2"/>
                </a:solidFill>
              </a:defRPr>
            </a:lvl5pPr>
            <a:lvl6pPr lvl="5" algn="ctr" rtl="0">
              <a:lnSpc>
                <a:spcPct val="100000"/>
              </a:lnSpc>
              <a:spcBef>
                <a:spcPts val="0"/>
              </a:spcBef>
              <a:spcAft>
                <a:spcPts val="0"/>
              </a:spcAft>
              <a:buClr>
                <a:schemeClr val="dk2"/>
              </a:buClr>
              <a:buSzPts val="1800"/>
              <a:buNone/>
              <a:defRPr sz="1800">
                <a:solidFill>
                  <a:schemeClr val="dk2"/>
                </a:solidFill>
              </a:defRPr>
            </a:lvl6pPr>
            <a:lvl7pPr lvl="6" algn="ctr" rtl="0">
              <a:lnSpc>
                <a:spcPct val="100000"/>
              </a:lnSpc>
              <a:spcBef>
                <a:spcPts val="0"/>
              </a:spcBef>
              <a:spcAft>
                <a:spcPts val="0"/>
              </a:spcAft>
              <a:buClr>
                <a:schemeClr val="dk2"/>
              </a:buClr>
              <a:buSzPts val="1800"/>
              <a:buNone/>
              <a:defRPr sz="1800">
                <a:solidFill>
                  <a:schemeClr val="dk2"/>
                </a:solidFill>
              </a:defRPr>
            </a:lvl7pPr>
            <a:lvl8pPr lvl="7" algn="ctr" rtl="0">
              <a:lnSpc>
                <a:spcPct val="100000"/>
              </a:lnSpc>
              <a:spcBef>
                <a:spcPts val="0"/>
              </a:spcBef>
              <a:spcAft>
                <a:spcPts val="0"/>
              </a:spcAft>
              <a:buClr>
                <a:schemeClr val="dk2"/>
              </a:buClr>
              <a:buSzPts val="1800"/>
              <a:buNone/>
              <a:defRPr sz="1800">
                <a:solidFill>
                  <a:schemeClr val="dk2"/>
                </a:solidFill>
              </a:defRPr>
            </a:lvl8pPr>
            <a:lvl9pPr lvl="8" algn="ctr" rtl="0">
              <a:lnSpc>
                <a:spcPct val="100000"/>
              </a:lnSpc>
              <a:spcBef>
                <a:spcPts val="0"/>
              </a:spcBef>
              <a:spcAft>
                <a:spcPts val="0"/>
              </a:spcAft>
              <a:buClr>
                <a:schemeClr val="dk2"/>
              </a:buClr>
              <a:buSzPts val="1800"/>
              <a:buNone/>
              <a:defRPr sz="1800">
                <a:solidFill>
                  <a:schemeClr val="dk2"/>
                </a:solidFill>
              </a:defRPr>
            </a:lvl9pPr>
          </a:lstStyle>
          <a:p>
            <a:endParaRPr/>
          </a:p>
        </p:txBody>
      </p:sp>
      <p:sp>
        <p:nvSpPr>
          <p:cNvPr id="1097" name="Google Shape;1097;p20"/>
          <p:cNvSpPr txBox="1">
            <a:spLocks noGrp="1"/>
          </p:cNvSpPr>
          <p:nvPr>
            <p:ph type="subTitle" idx="2"/>
          </p:nvPr>
        </p:nvSpPr>
        <p:spPr>
          <a:xfrm>
            <a:off x="5854045" y="3999328"/>
            <a:ext cx="1413300" cy="45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2"/>
              </a:buClr>
              <a:buSzPts val="1400"/>
              <a:buFont typeface="Public Sans ExtraLight"/>
              <a:buNone/>
              <a:defRPr sz="1000">
                <a:solidFill>
                  <a:schemeClr val="dk2"/>
                </a:solidFill>
                <a:latin typeface="Public Sans ExtraLight"/>
                <a:ea typeface="Public Sans ExtraLight"/>
                <a:cs typeface="Public Sans ExtraLight"/>
                <a:sym typeface="Public Sans ExtraLight"/>
              </a:defRPr>
            </a:lvl1pPr>
            <a:lvl2pPr lvl="1" algn="ctr" rtl="0">
              <a:lnSpc>
                <a:spcPct val="100000"/>
              </a:lnSpc>
              <a:spcBef>
                <a:spcPts val="0"/>
              </a:spcBef>
              <a:spcAft>
                <a:spcPts val="0"/>
              </a:spcAft>
              <a:buClr>
                <a:schemeClr val="dk2"/>
              </a:buClr>
              <a:buSzPts val="1800"/>
              <a:buFont typeface="Public Sans ExtraLight"/>
              <a:buNone/>
              <a:defRPr sz="1800">
                <a:solidFill>
                  <a:schemeClr val="dk2"/>
                </a:solidFill>
                <a:latin typeface="Public Sans ExtraLight"/>
                <a:ea typeface="Public Sans ExtraLight"/>
                <a:cs typeface="Public Sans ExtraLight"/>
                <a:sym typeface="Public Sans ExtraLight"/>
              </a:defRPr>
            </a:lvl2pPr>
            <a:lvl3pPr lvl="2" algn="ctr" rtl="0">
              <a:lnSpc>
                <a:spcPct val="100000"/>
              </a:lnSpc>
              <a:spcBef>
                <a:spcPts val="0"/>
              </a:spcBef>
              <a:spcAft>
                <a:spcPts val="0"/>
              </a:spcAft>
              <a:buClr>
                <a:schemeClr val="dk2"/>
              </a:buClr>
              <a:buSzPts val="1800"/>
              <a:buFont typeface="Public Sans ExtraLight"/>
              <a:buNone/>
              <a:defRPr sz="1800">
                <a:solidFill>
                  <a:schemeClr val="dk2"/>
                </a:solidFill>
                <a:latin typeface="Public Sans ExtraLight"/>
                <a:ea typeface="Public Sans ExtraLight"/>
                <a:cs typeface="Public Sans ExtraLight"/>
                <a:sym typeface="Public Sans ExtraLight"/>
              </a:defRPr>
            </a:lvl3pPr>
            <a:lvl4pPr lvl="3" algn="ctr" rtl="0">
              <a:lnSpc>
                <a:spcPct val="100000"/>
              </a:lnSpc>
              <a:spcBef>
                <a:spcPts val="0"/>
              </a:spcBef>
              <a:spcAft>
                <a:spcPts val="0"/>
              </a:spcAft>
              <a:buClr>
                <a:schemeClr val="dk2"/>
              </a:buClr>
              <a:buSzPts val="1800"/>
              <a:buFont typeface="Public Sans ExtraLight"/>
              <a:buNone/>
              <a:defRPr sz="1800">
                <a:solidFill>
                  <a:schemeClr val="dk2"/>
                </a:solidFill>
                <a:latin typeface="Public Sans ExtraLight"/>
                <a:ea typeface="Public Sans ExtraLight"/>
                <a:cs typeface="Public Sans ExtraLight"/>
                <a:sym typeface="Public Sans ExtraLight"/>
              </a:defRPr>
            </a:lvl4pPr>
            <a:lvl5pPr lvl="4" algn="ctr" rtl="0">
              <a:lnSpc>
                <a:spcPct val="100000"/>
              </a:lnSpc>
              <a:spcBef>
                <a:spcPts val="0"/>
              </a:spcBef>
              <a:spcAft>
                <a:spcPts val="0"/>
              </a:spcAft>
              <a:buClr>
                <a:schemeClr val="dk2"/>
              </a:buClr>
              <a:buSzPts val="1800"/>
              <a:buFont typeface="Public Sans ExtraLight"/>
              <a:buNone/>
              <a:defRPr sz="1800">
                <a:solidFill>
                  <a:schemeClr val="dk2"/>
                </a:solidFill>
                <a:latin typeface="Public Sans ExtraLight"/>
                <a:ea typeface="Public Sans ExtraLight"/>
                <a:cs typeface="Public Sans ExtraLight"/>
                <a:sym typeface="Public Sans ExtraLight"/>
              </a:defRPr>
            </a:lvl5pPr>
            <a:lvl6pPr lvl="5" algn="ctr" rtl="0">
              <a:lnSpc>
                <a:spcPct val="100000"/>
              </a:lnSpc>
              <a:spcBef>
                <a:spcPts val="0"/>
              </a:spcBef>
              <a:spcAft>
                <a:spcPts val="0"/>
              </a:spcAft>
              <a:buClr>
                <a:schemeClr val="dk2"/>
              </a:buClr>
              <a:buSzPts val="1800"/>
              <a:buFont typeface="Public Sans ExtraLight"/>
              <a:buNone/>
              <a:defRPr sz="1800">
                <a:solidFill>
                  <a:schemeClr val="dk2"/>
                </a:solidFill>
                <a:latin typeface="Public Sans ExtraLight"/>
                <a:ea typeface="Public Sans ExtraLight"/>
                <a:cs typeface="Public Sans ExtraLight"/>
                <a:sym typeface="Public Sans ExtraLight"/>
              </a:defRPr>
            </a:lvl6pPr>
            <a:lvl7pPr lvl="6" algn="ctr" rtl="0">
              <a:lnSpc>
                <a:spcPct val="100000"/>
              </a:lnSpc>
              <a:spcBef>
                <a:spcPts val="0"/>
              </a:spcBef>
              <a:spcAft>
                <a:spcPts val="0"/>
              </a:spcAft>
              <a:buClr>
                <a:schemeClr val="dk2"/>
              </a:buClr>
              <a:buSzPts val="1800"/>
              <a:buFont typeface="Public Sans ExtraLight"/>
              <a:buNone/>
              <a:defRPr sz="1800">
                <a:solidFill>
                  <a:schemeClr val="dk2"/>
                </a:solidFill>
                <a:latin typeface="Public Sans ExtraLight"/>
                <a:ea typeface="Public Sans ExtraLight"/>
                <a:cs typeface="Public Sans ExtraLight"/>
                <a:sym typeface="Public Sans ExtraLight"/>
              </a:defRPr>
            </a:lvl7pPr>
            <a:lvl8pPr lvl="7" algn="ctr" rtl="0">
              <a:lnSpc>
                <a:spcPct val="100000"/>
              </a:lnSpc>
              <a:spcBef>
                <a:spcPts val="0"/>
              </a:spcBef>
              <a:spcAft>
                <a:spcPts val="0"/>
              </a:spcAft>
              <a:buClr>
                <a:schemeClr val="dk2"/>
              </a:buClr>
              <a:buSzPts val="1800"/>
              <a:buFont typeface="Public Sans ExtraLight"/>
              <a:buNone/>
              <a:defRPr sz="1800">
                <a:solidFill>
                  <a:schemeClr val="dk2"/>
                </a:solidFill>
                <a:latin typeface="Public Sans ExtraLight"/>
                <a:ea typeface="Public Sans ExtraLight"/>
                <a:cs typeface="Public Sans ExtraLight"/>
                <a:sym typeface="Public Sans ExtraLight"/>
              </a:defRPr>
            </a:lvl8pPr>
            <a:lvl9pPr lvl="8" algn="ctr" rtl="0">
              <a:lnSpc>
                <a:spcPct val="100000"/>
              </a:lnSpc>
              <a:spcBef>
                <a:spcPts val="0"/>
              </a:spcBef>
              <a:spcAft>
                <a:spcPts val="0"/>
              </a:spcAft>
              <a:buClr>
                <a:schemeClr val="dk2"/>
              </a:buClr>
              <a:buSzPts val="1800"/>
              <a:buFont typeface="Public Sans ExtraLight"/>
              <a:buNone/>
              <a:defRPr sz="1800">
                <a:solidFill>
                  <a:schemeClr val="dk2"/>
                </a:solidFill>
                <a:latin typeface="Public Sans ExtraLight"/>
                <a:ea typeface="Public Sans ExtraLight"/>
                <a:cs typeface="Public Sans ExtraLight"/>
                <a:sym typeface="Public Sans ExtraLight"/>
              </a:defRPr>
            </a:lvl9pPr>
          </a:lstStyle>
          <a:p>
            <a:endParaRPr/>
          </a:p>
        </p:txBody>
      </p:sp>
      <p:sp>
        <p:nvSpPr>
          <p:cNvPr id="1098" name="Google Shape;1098;p20"/>
          <p:cNvSpPr txBox="1"/>
          <p:nvPr/>
        </p:nvSpPr>
        <p:spPr>
          <a:xfrm>
            <a:off x="1876613" y="4020478"/>
            <a:ext cx="3977400" cy="44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a:solidFill>
                  <a:schemeClr val="dk2"/>
                </a:solidFill>
                <a:latin typeface="Public Sans ExtraLight"/>
                <a:ea typeface="Public Sans ExtraLight"/>
                <a:cs typeface="Public Sans ExtraLight"/>
                <a:sym typeface="Public Sans ExtraLight"/>
              </a:rPr>
              <a:t>CREDITS: This presentation template was created by </a:t>
            </a:r>
            <a:r>
              <a:rPr lang="en" sz="1000">
                <a:solidFill>
                  <a:schemeClr val="dk2"/>
                </a:solidFill>
                <a:uFill>
                  <a:noFill/>
                </a:uFill>
                <a:latin typeface="Public Sans ExtraLight"/>
                <a:ea typeface="Public Sans ExtraLight"/>
                <a:cs typeface="Public Sans ExtraLight"/>
                <a:sym typeface="Public Sans ExtraLight"/>
                <a:hlinkClick r:id="rId3">
                  <a:extLst>
                    <a:ext uri="{A12FA001-AC4F-418D-AE19-62706E023703}">
                      <ahyp:hlinkClr xmlns:ahyp="http://schemas.microsoft.com/office/drawing/2018/hyperlinkcolor" val="tx"/>
                    </a:ext>
                  </a:extLst>
                </a:hlinkClick>
              </a:rPr>
              <a:t>Slidesgo</a:t>
            </a:r>
            <a:r>
              <a:rPr lang="en" sz="1000">
                <a:solidFill>
                  <a:schemeClr val="dk2"/>
                </a:solidFill>
                <a:latin typeface="Public Sans ExtraLight"/>
                <a:ea typeface="Public Sans ExtraLight"/>
                <a:cs typeface="Public Sans ExtraLight"/>
                <a:sym typeface="Public Sans ExtraLight"/>
              </a:rPr>
              <a:t>, including icons by </a:t>
            </a:r>
            <a:r>
              <a:rPr lang="en" sz="1000">
                <a:solidFill>
                  <a:schemeClr val="dk2"/>
                </a:solidFill>
                <a:uFill>
                  <a:noFill/>
                </a:uFill>
                <a:latin typeface="Public Sans ExtraLight"/>
                <a:ea typeface="Public Sans ExtraLight"/>
                <a:cs typeface="Public Sans ExtraLight"/>
                <a:sym typeface="Public Sans ExtraLight"/>
                <a:hlinkClick r:id="rId4">
                  <a:extLst>
                    <a:ext uri="{A12FA001-AC4F-418D-AE19-62706E023703}">
                      <ahyp:hlinkClr xmlns:ahyp="http://schemas.microsoft.com/office/drawing/2018/hyperlinkcolor" val="tx"/>
                    </a:ext>
                  </a:extLst>
                </a:hlinkClick>
              </a:rPr>
              <a:t>Flaticon</a:t>
            </a:r>
            <a:r>
              <a:rPr lang="en" sz="1000">
                <a:solidFill>
                  <a:schemeClr val="dk2"/>
                </a:solidFill>
                <a:latin typeface="Public Sans ExtraLight"/>
                <a:ea typeface="Public Sans ExtraLight"/>
                <a:cs typeface="Public Sans ExtraLight"/>
                <a:sym typeface="Public Sans ExtraLight"/>
              </a:rPr>
              <a:t> and infographics &amp; images by </a:t>
            </a:r>
            <a:r>
              <a:rPr lang="en" sz="1000">
                <a:solidFill>
                  <a:schemeClr val="dk2"/>
                </a:solidFill>
                <a:uFill>
                  <a:noFill/>
                </a:uFill>
                <a:latin typeface="Public Sans ExtraLight"/>
                <a:ea typeface="Public Sans ExtraLight"/>
                <a:cs typeface="Public Sans ExtraLight"/>
                <a:sym typeface="Public Sans ExtraLight"/>
                <a:hlinkClick r:id="rId5">
                  <a:extLst>
                    <a:ext uri="{A12FA001-AC4F-418D-AE19-62706E023703}">
                      <ahyp:hlinkClr xmlns:ahyp="http://schemas.microsoft.com/office/drawing/2018/hyperlinkcolor" val="tx"/>
                    </a:ext>
                  </a:extLst>
                </a:hlinkClick>
              </a:rPr>
              <a:t>Freepik</a:t>
            </a:r>
            <a:endParaRPr sz="1000">
              <a:solidFill>
                <a:schemeClr val="dk2"/>
              </a:solidFill>
              <a:highlight>
                <a:srgbClr val="DFDEFC"/>
              </a:highlight>
              <a:latin typeface="Public Sans ExtraLight"/>
              <a:ea typeface="Public Sans ExtraLight"/>
              <a:cs typeface="Public Sans ExtraLight"/>
              <a:sym typeface="Public Sans ExtraLight"/>
            </a:endParaRPr>
          </a:p>
        </p:txBody>
      </p:sp>
      <p:sp>
        <p:nvSpPr>
          <p:cNvPr id="1099" name="Google Shape;1099;p20"/>
          <p:cNvSpPr txBox="1">
            <a:spLocks noGrp="1"/>
          </p:cNvSpPr>
          <p:nvPr>
            <p:ph type="ctrTitle"/>
          </p:nvPr>
        </p:nvSpPr>
        <p:spPr>
          <a:xfrm>
            <a:off x="1737875" y="681700"/>
            <a:ext cx="5668200" cy="1395600"/>
          </a:xfrm>
          <a:prstGeom prst="rect">
            <a:avLst/>
          </a:prstGeom>
        </p:spPr>
        <p:txBody>
          <a:bodyPr spcFirstLastPara="1" wrap="square" lIns="91425" tIns="91425" rIns="91425" bIns="91425" anchor="ctr" anchorCtr="0">
            <a:noAutofit/>
          </a:bodyPr>
          <a:lstStyle>
            <a:lvl1pPr lvl="0" rtl="0">
              <a:lnSpc>
                <a:spcPct val="85000"/>
              </a:lnSpc>
              <a:spcBef>
                <a:spcPts val="0"/>
              </a:spcBef>
              <a:spcAft>
                <a:spcPts val="0"/>
              </a:spcAft>
              <a:buClr>
                <a:schemeClr val="dk2"/>
              </a:buClr>
              <a:buSzPts val="5200"/>
              <a:buNone/>
              <a:defRPr sz="4500" b="1">
                <a:solidFill>
                  <a:schemeClr val="dk2"/>
                </a:solidFill>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endParaRPr/>
          </a:p>
        </p:txBody>
      </p:sp>
      <p:sp>
        <p:nvSpPr>
          <p:cNvPr id="1100" name="Google Shape;1100;p20"/>
          <p:cNvSpPr txBox="1">
            <a:spLocks noGrp="1"/>
          </p:cNvSpPr>
          <p:nvPr>
            <p:ph type="subTitle" idx="3"/>
          </p:nvPr>
        </p:nvSpPr>
        <p:spPr>
          <a:xfrm rot="-5400000">
            <a:off x="7101525" y="3383000"/>
            <a:ext cx="2456100" cy="202500"/>
          </a:xfrm>
          <a:prstGeom prst="rect">
            <a:avLst/>
          </a:prstGeom>
          <a:ln>
            <a:noFill/>
          </a:ln>
        </p:spPr>
        <p:txBody>
          <a:bodyPr spcFirstLastPara="1" wrap="square" lIns="0" tIns="91425" rIns="91425" bIns="0" anchor="b" anchorCtr="0">
            <a:noAutofit/>
          </a:bodyPr>
          <a:lstStyle>
            <a:lvl1pPr lvl="0" algn="l" rtl="0">
              <a:lnSpc>
                <a:spcPct val="100000"/>
              </a:lnSpc>
              <a:spcBef>
                <a:spcPts val="0"/>
              </a:spcBef>
              <a:spcAft>
                <a:spcPts val="0"/>
              </a:spcAft>
              <a:buClr>
                <a:schemeClr val="lt1"/>
              </a:buClr>
              <a:buSzPts val="1400"/>
              <a:buFont typeface="Josefin Slab"/>
              <a:buNone/>
              <a:defRPr sz="1200">
                <a:solidFill>
                  <a:schemeClr val="lt1"/>
                </a:solidFill>
                <a:latin typeface="Public Sans ExtraLight"/>
                <a:ea typeface="Public Sans ExtraLight"/>
                <a:cs typeface="Public Sans ExtraLight"/>
                <a:sym typeface="Public Sans ExtraLight"/>
              </a:defRPr>
            </a:lvl1pPr>
            <a:lvl2pPr lvl="1"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2pPr>
            <a:lvl3pPr lvl="2"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3pPr>
            <a:lvl4pPr lvl="3"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4pPr>
            <a:lvl5pPr lvl="4"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5pPr>
            <a:lvl6pPr lvl="5"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6pPr>
            <a:lvl7pPr lvl="6"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7pPr>
            <a:lvl8pPr lvl="7"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8pPr>
            <a:lvl9pPr lvl="8" algn="ctr" rtl="0">
              <a:lnSpc>
                <a:spcPct val="100000"/>
              </a:lnSpc>
              <a:spcBef>
                <a:spcPts val="0"/>
              </a:spcBef>
              <a:spcAft>
                <a:spcPts val="0"/>
              </a:spcAft>
              <a:buClr>
                <a:schemeClr val="lt1"/>
              </a:buClr>
              <a:buSzPts val="1800"/>
              <a:buFont typeface="Josefin Slab"/>
              <a:buNone/>
              <a:defRPr sz="1800" b="1">
                <a:solidFill>
                  <a:schemeClr val="lt1"/>
                </a:solidFill>
                <a:latin typeface="Josefin Slab"/>
                <a:ea typeface="Josefin Slab"/>
                <a:cs typeface="Josefin Slab"/>
                <a:sym typeface="Josefin Slab"/>
              </a:defRPr>
            </a:lvl9pPr>
          </a:lstStyle>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lt1"/>
        </a:solidFill>
        <a:effectLst/>
      </p:bgPr>
    </p:bg>
    <p:spTree>
      <p:nvGrpSpPr>
        <p:cNvPr id="1" name="Shape 1101"/>
        <p:cNvGrpSpPr/>
        <p:nvPr/>
      </p:nvGrpSpPr>
      <p:grpSpPr>
        <a:xfrm>
          <a:off x="0" y="0"/>
          <a:ext cx="0" cy="0"/>
          <a:chOff x="0" y="0"/>
          <a:chExt cx="0" cy="0"/>
        </a:xfrm>
      </p:grpSpPr>
      <p:pic>
        <p:nvPicPr>
          <p:cNvPr id="1102" name="Google Shape;1102;p21"/>
          <p:cNvPicPr preferRelativeResize="0"/>
          <p:nvPr/>
        </p:nvPicPr>
        <p:blipFill rotWithShape="1">
          <a:blip r:embed="rId2">
            <a:alphaModFix amt="35000"/>
          </a:blip>
          <a:srcRect/>
          <a:stretch/>
        </p:blipFill>
        <p:spPr>
          <a:xfrm>
            <a:off x="-154050" y="-246900"/>
            <a:ext cx="10021848" cy="5637300"/>
          </a:xfrm>
          <a:prstGeom prst="rect">
            <a:avLst/>
          </a:prstGeom>
          <a:noFill/>
          <a:ln>
            <a:noFill/>
          </a:ln>
        </p:spPr>
      </p:pic>
      <p:grpSp>
        <p:nvGrpSpPr>
          <p:cNvPr id="1103" name="Google Shape;1103;p21"/>
          <p:cNvGrpSpPr/>
          <p:nvPr/>
        </p:nvGrpSpPr>
        <p:grpSpPr>
          <a:xfrm flipH="1">
            <a:off x="-154059" y="-317837"/>
            <a:ext cx="8632706" cy="5775759"/>
            <a:chOff x="662925" y="-317837"/>
            <a:chExt cx="8632706" cy="5775759"/>
          </a:xfrm>
        </p:grpSpPr>
        <p:sp>
          <p:nvSpPr>
            <p:cNvPr id="1104" name="Google Shape;1104;p21"/>
            <p:cNvSpPr/>
            <p:nvPr/>
          </p:nvSpPr>
          <p:spPr>
            <a:xfrm>
              <a:off x="1594550"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1"/>
            <p:cNvSpPr/>
            <p:nvPr/>
          </p:nvSpPr>
          <p:spPr>
            <a:xfrm>
              <a:off x="1733762"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1"/>
            <p:cNvSpPr/>
            <p:nvPr/>
          </p:nvSpPr>
          <p:spPr>
            <a:xfrm>
              <a:off x="1805948"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1"/>
            <p:cNvSpPr/>
            <p:nvPr/>
          </p:nvSpPr>
          <p:spPr>
            <a:xfrm>
              <a:off x="1955455"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1"/>
            <p:cNvSpPr/>
            <p:nvPr/>
          </p:nvSpPr>
          <p:spPr>
            <a:xfrm>
              <a:off x="2104983"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1"/>
            <p:cNvSpPr/>
            <p:nvPr/>
          </p:nvSpPr>
          <p:spPr>
            <a:xfrm>
              <a:off x="2177169"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1"/>
            <p:cNvSpPr/>
            <p:nvPr/>
          </p:nvSpPr>
          <p:spPr>
            <a:xfrm>
              <a:off x="225964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1"/>
            <p:cNvSpPr/>
            <p:nvPr/>
          </p:nvSpPr>
          <p:spPr>
            <a:xfrm>
              <a:off x="2414455"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1"/>
            <p:cNvSpPr/>
            <p:nvPr/>
          </p:nvSpPr>
          <p:spPr>
            <a:xfrm>
              <a:off x="2486641"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1"/>
            <p:cNvSpPr/>
            <p:nvPr/>
          </p:nvSpPr>
          <p:spPr>
            <a:xfrm>
              <a:off x="264131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1"/>
            <p:cNvSpPr/>
            <p:nvPr/>
          </p:nvSpPr>
          <p:spPr>
            <a:xfrm>
              <a:off x="2790958"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1"/>
            <p:cNvSpPr/>
            <p:nvPr/>
          </p:nvSpPr>
          <p:spPr>
            <a:xfrm>
              <a:off x="2945637"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1"/>
            <p:cNvSpPr/>
            <p:nvPr/>
          </p:nvSpPr>
          <p:spPr>
            <a:xfrm>
              <a:off x="3017823"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1"/>
            <p:cNvSpPr/>
            <p:nvPr/>
          </p:nvSpPr>
          <p:spPr>
            <a:xfrm>
              <a:off x="3177602"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1"/>
            <p:cNvSpPr/>
            <p:nvPr/>
          </p:nvSpPr>
          <p:spPr>
            <a:xfrm>
              <a:off x="3337392"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1"/>
            <p:cNvSpPr/>
            <p:nvPr/>
          </p:nvSpPr>
          <p:spPr>
            <a:xfrm>
              <a:off x="3564326"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1"/>
            <p:cNvSpPr/>
            <p:nvPr/>
          </p:nvSpPr>
          <p:spPr>
            <a:xfrm>
              <a:off x="341216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1"/>
            <p:cNvSpPr/>
            <p:nvPr/>
          </p:nvSpPr>
          <p:spPr>
            <a:xfrm>
              <a:off x="3644106" y="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1"/>
            <p:cNvSpPr/>
            <p:nvPr/>
          </p:nvSpPr>
          <p:spPr>
            <a:xfrm>
              <a:off x="3796266"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1"/>
            <p:cNvSpPr/>
            <p:nvPr/>
          </p:nvSpPr>
          <p:spPr>
            <a:xfrm>
              <a:off x="3951039"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1"/>
            <p:cNvSpPr/>
            <p:nvPr/>
          </p:nvSpPr>
          <p:spPr>
            <a:xfrm>
              <a:off x="4023225" y="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1"/>
            <p:cNvSpPr/>
            <p:nvPr/>
          </p:nvSpPr>
          <p:spPr>
            <a:xfrm>
              <a:off x="8789831" y="-317837"/>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1"/>
            <p:cNvSpPr/>
            <p:nvPr/>
          </p:nvSpPr>
          <p:spPr>
            <a:xfrm>
              <a:off x="8789831" y="560490"/>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1"/>
            <p:cNvSpPr/>
            <p:nvPr/>
          </p:nvSpPr>
          <p:spPr>
            <a:xfrm>
              <a:off x="8789831" y="1438817"/>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1"/>
            <p:cNvSpPr/>
            <p:nvPr/>
          </p:nvSpPr>
          <p:spPr>
            <a:xfrm>
              <a:off x="8789831" y="2317144"/>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1"/>
            <p:cNvSpPr/>
            <p:nvPr/>
          </p:nvSpPr>
          <p:spPr>
            <a:xfrm>
              <a:off x="8789831" y="3195472"/>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1"/>
            <p:cNvSpPr/>
            <p:nvPr/>
          </p:nvSpPr>
          <p:spPr>
            <a:xfrm>
              <a:off x="8789831" y="4073799"/>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1"/>
            <p:cNvSpPr/>
            <p:nvPr/>
          </p:nvSpPr>
          <p:spPr>
            <a:xfrm>
              <a:off x="8789831" y="4952122"/>
              <a:ext cx="505800" cy="505800"/>
            </a:xfrm>
            <a:prstGeom prst="roundRect">
              <a:avLst>
                <a:gd name="adj" fmla="val 16667"/>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1"/>
            <p:cNvSpPr/>
            <p:nvPr/>
          </p:nvSpPr>
          <p:spPr>
            <a:xfrm rot="5400000" flipH="1">
              <a:off x="8268675" y="319300"/>
              <a:ext cx="100400" cy="223800"/>
            </a:xfrm>
            <a:prstGeom prst="flowChartMerg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1"/>
            <p:cNvSpPr/>
            <p:nvPr/>
          </p:nvSpPr>
          <p:spPr>
            <a:xfrm flipH="1">
              <a:off x="8032725" y="380950"/>
              <a:ext cx="100500" cy="1005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1"/>
            <p:cNvSpPr/>
            <p:nvPr/>
          </p:nvSpPr>
          <p:spPr>
            <a:xfrm>
              <a:off x="662925" y="431050"/>
              <a:ext cx="100400" cy="223800"/>
            </a:xfrm>
            <a:prstGeom prst="flowChartMerg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1"/>
            <p:cNvSpPr/>
            <p:nvPr/>
          </p:nvSpPr>
          <p:spPr>
            <a:xfrm>
              <a:off x="662925" y="4712300"/>
              <a:ext cx="100400" cy="223800"/>
            </a:xfrm>
            <a:prstGeom prst="flowChartMerg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1"/>
            <p:cNvSpPr/>
            <p:nvPr/>
          </p:nvSpPr>
          <p:spPr>
            <a:xfrm>
              <a:off x="1594550"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1"/>
            <p:cNvSpPr/>
            <p:nvPr/>
          </p:nvSpPr>
          <p:spPr>
            <a:xfrm>
              <a:off x="1733762"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1"/>
            <p:cNvSpPr/>
            <p:nvPr/>
          </p:nvSpPr>
          <p:spPr>
            <a:xfrm>
              <a:off x="1805948"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1"/>
            <p:cNvSpPr/>
            <p:nvPr/>
          </p:nvSpPr>
          <p:spPr>
            <a:xfrm>
              <a:off x="1955455"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1"/>
            <p:cNvSpPr/>
            <p:nvPr/>
          </p:nvSpPr>
          <p:spPr>
            <a:xfrm>
              <a:off x="2104983"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1"/>
            <p:cNvSpPr/>
            <p:nvPr/>
          </p:nvSpPr>
          <p:spPr>
            <a:xfrm>
              <a:off x="2177169"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1"/>
            <p:cNvSpPr/>
            <p:nvPr/>
          </p:nvSpPr>
          <p:spPr>
            <a:xfrm>
              <a:off x="225964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1"/>
            <p:cNvSpPr/>
            <p:nvPr/>
          </p:nvSpPr>
          <p:spPr>
            <a:xfrm>
              <a:off x="2414455"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1"/>
            <p:cNvSpPr/>
            <p:nvPr/>
          </p:nvSpPr>
          <p:spPr>
            <a:xfrm>
              <a:off x="2486641"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1"/>
            <p:cNvSpPr/>
            <p:nvPr/>
          </p:nvSpPr>
          <p:spPr>
            <a:xfrm>
              <a:off x="264131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1"/>
            <p:cNvSpPr/>
            <p:nvPr/>
          </p:nvSpPr>
          <p:spPr>
            <a:xfrm>
              <a:off x="2790958"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1"/>
            <p:cNvSpPr/>
            <p:nvPr/>
          </p:nvSpPr>
          <p:spPr>
            <a:xfrm>
              <a:off x="2945637"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1"/>
            <p:cNvSpPr/>
            <p:nvPr/>
          </p:nvSpPr>
          <p:spPr>
            <a:xfrm>
              <a:off x="3017823"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1"/>
            <p:cNvSpPr/>
            <p:nvPr/>
          </p:nvSpPr>
          <p:spPr>
            <a:xfrm>
              <a:off x="3177602"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1"/>
            <p:cNvSpPr/>
            <p:nvPr/>
          </p:nvSpPr>
          <p:spPr>
            <a:xfrm>
              <a:off x="3337392"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1"/>
            <p:cNvSpPr/>
            <p:nvPr/>
          </p:nvSpPr>
          <p:spPr>
            <a:xfrm>
              <a:off x="3564326"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1"/>
            <p:cNvSpPr/>
            <p:nvPr/>
          </p:nvSpPr>
          <p:spPr>
            <a:xfrm>
              <a:off x="341216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1"/>
            <p:cNvSpPr/>
            <p:nvPr/>
          </p:nvSpPr>
          <p:spPr>
            <a:xfrm>
              <a:off x="3644106" y="4712301"/>
              <a:ext cx="1140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1"/>
            <p:cNvSpPr/>
            <p:nvPr/>
          </p:nvSpPr>
          <p:spPr>
            <a:xfrm>
              <a:off x="3796266"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1"/>
            <p:cNvSpPr/>
            <p:nvPr/>
          </p:nvSpPr>
          <p:spPr>
            <a:xfrm>
              <a:off x="3951039"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1"/>
            <p:cNvSpPr/>
            <p:nvPr/>
          </p:nvSpPr>
          <p:spPr>
            <a:xfrm>
              <a:off x="4023225" y="4712301"/>
              <a:ext cx="41700" cy="430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
    <p:bg>
      <p:bgPr>
        <a:solidFill>
          <a:schemeClr val="dk1"/>
        </a:solidFill>
        <a:effectLst/>
      </p:bgPr>
    </p:bg>
    <p:spTree>
      <p:nvGrpSpPr>
        <p:cNvPr id="1" name="Shape 1157"/>
        <p:cNvGrpSpPr/>
        <p:nvPr/>
      </p:nvGrpSpPr>
      <p:grpSpPr>
        <a:xfrm>
          <a:off x="0" y="0"/>
          <a:ext cx="0" cy="0"/>
          <a:chOff x="0" y="0"/>
          <a:chExt cx="0" cy="0"/>
        </a:xfrm>
      </p:grpSpPr>
      <p:pic>
        <p:nvPicPr>
          <p:cNvPr id="1158" name="Google Shape;1158;p22"/>
          <p:cNvPicPr preferRelativeResize="0"/>
          <p:nvPr/>
        </p:nvPicPr>
        <p:blipFill rotWithShape="1">
          <a:blip r:embed="rId2">
            <a:alphaModFix/>
          </a:blip>
          <a:srcRect/>
          <a:stretch/>
        </p:blipFill>
        <p:spPr>
          <a:xfrm>
            <a:off x="0" y="0"/>
            <a:ext cx="9144000" cy="5143500"/>
          </a:xfrm>
          <a:prstGeom prst="rect">
            <a:avLst/>
          </a:prstGeom>
          <a:noFill/>
          <a:ln>
            <a:noFill/>
          </a:ln>
        </p:spPr>
      </p:pic>
      <p:grpSp>
        <p:nvGrpSpPr>
          <p:cNvPr id="1159" name="Google Shape;1159;p22"/>
          <p:cNvGrpSpPr/>
          <p:nvPr/>
        </p:nvGrpSpPr>
        <p:grpSpPr>
          <a:xfrm>
            <a:off x="662925" y="-73479"/>
            <a:ext cx="8632706" cy="5531401"/>
            <a:chOff x="662925" y="-317837"/>
            <a:chExt cx="8632706" cy="5775759"/>
          </a:xfrm>
        </p:grpSpPr>
        <p:sp>
          <p:nvSpPr>
            <p:cNvPr id="1160" name="Google Shape;1160;p22"/>
            <p:cNvSpPr/>
            <p:nvPr/>
          </p:nvSpPr>
          <p:spPr>
            <a:xfrm>
              <a:off x="1594550"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2"/>
            <p:cNvSpPr/>
            <p:nvPr/>
          </p:nvSpPr>
          <p:spPr>
            <a:xfrm>
              <a:off x="173376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2"/>
            <p:cNvSpPr/>
            <p:nvPr/>
          </p:nvSpPr>
          <p:spPr>
            <a:xfrm>
              <a:off x="1805948"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2"/>
            <p:cNvSpPr/>
            <p:nvPr/>
          </p:nvSpPr>
          <p:spPr>
            <a:xfrm>
              <a:off x="195545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2"/>
            <p:cNvSpPr/>
            <p:nvPr/>
          </p:nvSpPr>
          <p:spPr>
            <a:xfrm>
              <a:off x="2104983"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2"/>
            <p:cNvSpPr/>
            <p:nvPr/>
          </p:nvSpPr>
          <p:spPr>
            <a:xfrm>
              <a:off x="2177169"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2"/>
            <p:cNvSpPr/>
            <p:nvPr/>
          </p:nvSpPr>
          <p:spPr>
            <a:xfrm>
              <a:off x="225964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2"/>
            <p:cNvSpPr/>
            <p:nvPr/>
          </p:nvSpPr>
          <p:spPr>
            <a:xfrm>
              <a:off x="241445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2"/>
            <p:cNvSpPr/>
            <p:nvPr/>
          </p:nvSpPr>
          <p:spPr>
            <a:xfrm>
              <a:off x="2486641"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22"/>
            <p:cNvSpPr/>
            <p:nvPr/>
          </p:nvSpPr>
          <p:spPr>
            <a:xfrm>
              <a:off x="264131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22"/>
            <p:cNvSpPr/>
            <p:nvPr/>
          </p:nvSpPr>
          <p:spPr>
            <a:xfrm>
              <a:off x="2790958"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22"/>
            <p:cNvSpPr/>
            <p:nvPr/>
          </p:nvSpPr>
          <p:spPr>
            <a:xfrm>
              <a:off x="2945637"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2"/>
            <p:cNvSpPr/>
            <p:nvPr/>
          </p:nvSpPr>
          <p:spPr>
            <a:xfrm>
              <a:off x="3017823"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2"/>
            <p:cNvSpPr/>
            <p:nvPr/>
          </p:nvSpPr>
          <p:spPr>
            <a:xfrm>
              <a:off x="317760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2"/>
            <p:cNvSpPr/>
            <p:nvPr/>
          </p:nvSpPr>
          <p:spPr>
            <a:xfrm>
              <a:off x="3337392"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2"/>
            <p:cNvSpPr/>
            <p:nvPr/>
          </p:nvSpPr>
          <p:spPr>
            <a:xfrm>
              <a:off x="3564326"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2"/>
            <p:cNvSpPr/>
            <p:nvPr/>
          </p:nvSpPr>
          <p:spPr>
            <a:xfrm>
              <a:off x="341216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2"/>
            <p:cNvSpPr/>
            <p:nvPr/>
          </p:nvSpPr>
          <p:spPr>
            <a:xfrm>
              <a:off x="3644106" y="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2"/>
            <p:cNvSpPr/>
            <p:nvPr/>
          </p:nvSpPr>
          <p:spPr>
            <a:xfrm>
              <a:off x="3796266"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2"/>
            <p:cNvSpPr/>
            <p:nvPr/>
          </p:nvSpPr>
          <p:spPr>
            <a:xfrm>
              <a:off x="3951039"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2"/>
            <p:cNvSpPr/>
            <p:nvPr/>
          </p:nvSpPr>
          <p:spPr>
            <a:xfrm>
              <a:off x="4023225" y="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2"/>
            <p:cNvSpPr/>
            <p:nvPr/>
          </p:nvSpPr>
          <p:spPr>
            <a:xfrm>
              <a:off x="8789831" y="-317837"/>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2"/>
            <p:cNvSpPr/>
            <p:nvPr/>
          </p:nvSpPr>
          <p:spPr>
            <a:xfrm>
              <a:off x="8789831" y="560490"/>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2"/>
            <p:cNvSpPr/>
            <p:nvPr/>
          </p:nvSpPr>
          <p:spPr>
            <a:xfrm>
              <a:off x="8789831" y="1438817"/>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2"/>
            <p:cNvSpPr/>
            <p:nvPr/>
          </p:nvSpPr>
          <p:spPr>
            <a:xfrm>
              <a:off x="8789831" y="2317144"/>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22"/>
            <p:cNvSpPr/>
            <p:nvPr/>
          </p:nvSpPr>
          <p:spPr>
            <a:xfrm>
              <a:off x="8789831" y="3195472"/>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22"/>
            <p:cNvSpPr/>
            <p:nvPr/>
          </p:nvSpPr>
          <p:spPr>
            <a:xfrm>
              <a:off x="8789831" y="4073799"/>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22"/>
            <p:cNvSpPr/>
            <p:nvPr/>
          </p:nvSpPr>
          <p:spPr>
            <a:xfrm>
              <a:off x="8789831" y="4952122"/>
              <a:ext cx="505800" cy="505800"/>
            </a:xfrm>
            <a:prstGeom prst="roundRect">
              <a:avLst>
                <a:gd name="adj" fmla="val 16667"/>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2"/>
            <p:cNvSpPr/>
            <p:nvPr/>
          </p:nvSpPr>
          <p:spPr>
            <a:xfrm rot="-5400000">
              <a:off x="8094425" y="31930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2"/>
            <p:cNvSpPr/>
            <p:nvPr/>
          </p:nvSpPr>
          <p:spPr>
            <a:xfrm>
              <a:off x="8330275" y="380950"/>
              <a:ext cx="100500" cy="100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2"/>
            <p:cNvSpPr/>
            <p:nvPr/>
          </p:nvSpPr>
          <p:spPr>
            <a:xfrm>
              <a:off x="662925" y="43105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2"/>
            <p:cNvSpPr/>
            <p:nvPr/>
          </p:nvSpPr>
          <p:spPr>
            <a:xfrm>
              <a:off x="662925" y="4712300"/>
              <a:ext cx="100400" cy="223800"/>
            </a:xfrm>
            <a:prstGeom prst="flowChartMerg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2"/>
            <p:cNvSpPr/>
            <p:nvPr/>
          </p:nvSpPr>
          <p:spPr>
            <a:xfrm>
              <a:off x="1594550"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2"/>
            <p:cNvSpPr/>
            <p:nvPr/>
          </p:nvSpPr>
          <p:spPr>
            <a:xfrm>
              <a:off x="173376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2"/>
            <p:cNvSpPr/>
            <p:nvPr/>
          </p:nvSpPr>
          <p:spPr>
            <a:xfrm>
              <a:off x="1805948"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2"/>
            <p:cNvSpPr/>
            <p:nvPr/>
          </p:nvSpPr>
          <p:spPr>
            <a:xfrm>
              <a:off x="195545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2"/>
            <p:cNvSpPr/>
            <p:nvPr/>
          </p:nvSpPr>
          <p:spPr>
            <a:xfrm>
              <a:off x="2104983"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2"/>
            <p:cNvSpPr/>
            <p:nvPr/>
          </p:nvSpPr>
          <p:spPr>
            <a:xfrm>
              <a:off x="2177169"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2"/>
            <p:cNvSpPr/>
            <p:nvPr/>
          </p:nvSpPr>
          <p:spPr>
            <a:xfrm>
              <a:off x="225964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2"/>
            <p:cNvSpPr/>
            <p:nvPr/>
          </p:nvSpPr>
          <p:spPr>
            <a:xfrm>
              <a:off x="241445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2"/>
            <p:cNvSpPr/>
            <p:nvPr/>
          </p:nvSpPr>
          <p:spPr>
            <a:xfrm>
              <a:off x="2486641"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2"/>
            <p:cNvSpPr/>
            <p:nvPr/>
          </p:nvSpPr>
          <p:spPr>
            <a:xfrm>
              <a:off x="264131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2"/>
            <p:cNvSpPr/>
            <p:nvPr/>
          </p:nvSpPr>
          <p:spPr>
            <a:xfrm>
              <a:off x="2790958"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2"/>
            <p:cNvSpPr/>
            <p:nvPr/>
          </p:nvSpPr>
          <p:spPr>
            <a:xfrm>
              <a:off x="2945637"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2"/>
            <p:cNvSpPr/>
            <p:nvPr/>
          </p:nvSpPr>
          <p:spPr>
            <a:xfrm>
              <a:off x="3017823"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2"/>
            <p:cNvSpPr/>
            <p:nvPr/>
          </p:nvSpPr>
          <p:spPr>
            <a:xfrm>
              <a:off x="317760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2"/>
            <p:cNvSpPr/>
            <p:nvPr/>
          </p:nvSpPr>
          <p:spPr>
            <a:xfrm>
              <a:off x="3337392"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2"/>
            <p:cNvSpPr/>
            <p:nvPr/>
          </p:nvSpPr>
          <p:spPr>
            <a:xfrm>
              <a:off x="3564326"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2"/>
            <p:cNvSpPr/>
            <p:nvPr/>
          </p:nvSpPr>
          <p:spPr>
            <a:xfrm>
              <a:off x="341216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2"/>
            <p:cNvSpPr/>
            <p:nvPr/>
          </p:nvSpPr>
          <p:spPr>
            <a:xfrm>
              <a:off x="3644106" y="4712301"/>
              <a:ext cx="1140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22"/>
            <p:cNvSpPr/>
            <p:nvPr/>
          </p:nvSpPr>
          <p:spPr>
            <a:xfrm>
              <a:off x="3796266"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2"/>
            <p:cNvSpPr/>
            <p:nvPr/>
          </p:nvSpPr>
          <p:spPr>
            <a:xfrm>
              <a:off x="3951039"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2"/>
            <p:cNvSpPr/>
            <p:nvPr/>
          </p:nvSpPr>
          <p:spPr>
            <a:xfrm>
              <a:off x="4023225" y="4712301"/>
              <a:ext cx="41700" cy="430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Syncopate"/>
              <a:buNone/>
              <a:defRPr sz="3000" b="1">
                <a:solidFill>
                  <a:schemeClr val="dk1"/>
                </a:solidFill>
                <a:latin typeface="Syncopate"/>
                <a:ea typeface="Syncopate"/>
                <a:cs typeface="Syncopate"/>
                <a:sym typeface="Syncopate"/>
              </a:defRPr>
            </a:lvl1pPr>
            <a:lvl2pPr lvl="1" algn="ctr" rtl="0">
              <a:spcBef>
                <a:spcPts val="0"/>
              </a:spcBef>
              <a:spcAft>
                <a:spcPts val="0"/>
              </a:spcAft>
              <a:buClr>
                <a:schemeClr val="dk1"/>
              </a:buClr>
              <a:buSzPts val="3000"/>
              <a:buFont typeface="Syncopate"/>
              <a:buNone/>
              <a:defRPr sz="3000" b="1">
                <a:solidFill>
                  <a:schemeClr val="dk1"/>
                </a:solidFill>
                <a:latin typeface="Syncopate"/>
                <a:ea typeface="Syncopate"/>
                <a:cs typeface="Syncopate"/>
                <a:sym typeface="Syncopate"/>
              </a:defRPr>
            </a:lvl2pPr>
            <a:lvl3pPr lvl="2" algn="ctr" rtl="0">
              <a:spcBef>
                <a:spcPts val="0"/>
              </a:spcBef>
              <a:spcAft>
                <a:spcPts val="0"/>
              </a:spcAft>
              <a:buClr>
                <a:schemeClr val="dk1"/>
              </a:buClr>
              <a:buSzPts val="3000"/>
              <a:buFont typeface="Syncopate"/>
              <a:buNone/>
              <a:defRPr sz="3000" b="1">
                <a:solidFill>
                  <a:schemeClr val="dk1"/>
                </a:solidFill>
                <a:latin typeface="Syncopate"/>
                <a:ea typeface="Syncopate"/>
                <a:cs typeface="Syncopate"/>
                <a:sym typeface="Syncopate"/>
              </a:defRPr>
            </a:lvl3pPr>
            <a:lvl4pPr lvl="3" algn="ctr" rtl="0">
              <a:spcBef>
                <a:spcPts val="0"/>
              </a:spcBef>
              <a:spcAft>
                <a:spcPts val="0"/>
              </a:spcAft>
              <a:buClr>
                <a:schemeClr val="dk1"/>
              </a:buClr>
              <a:buSzPts val="3000"/>
              <a:buFont typeface="Syncopate"/>
              <a:buNone/>
              <a:defRPr sz="3000" b="1">
                <a:solidFill>
                  <a:schemeClr val="dk1"/>
                </a:solidFill>
                <a:latin typeface="Syncopate"/>
                <a:ea typeface="Syncopate"/>
                <a:cs typeface="Syncopate"/>
                <a:sym typeface="Syncopate"/>
              </a:defRPr>
            </a:lvl4pPr>
            <a:lvl5pPr lvl="4" algn="ctr" rtl="0">
              <a:spcBef>
                <a:spcPts val="0"/>
              </a:spcBef>
              <a:spcAft>
                <a:spcPts val="0"/>
              </a:spcAft>
              <a:buClr>
                <a:schemeClr val="dk1"/>
              </a:buClr>
              <a:buSzPts val="3000"/>
              <a:buFont typeface="Syncopate"/>
              <a:buNone/>
              <a:defRPr sz="3000" b="1">
                <a:solidFill>
                  <a:schemeClr val="dk1"/>
                </a:solidFill>
                <a:latin typeface="Syncopate"/>
                <a:ea typeface="Syncopate"/>
                <a:cs typeface="Syncopate"/>
                <a:sym typeface="Syncopate"/>
              </a:defRPr>
            </a:lvl5pPr>
            <a:lvl6pPr lvl="5" algn="ctr" rtl="0">
              <a:spcBef>
                <a:spcPts val="0"/>
              </a:spcBef>
              <a:spcAft>
                <a:spcPts val="0"/>
              </a:spcAft>
              <a:buClr>
                <a:schemeClr val="dk1"/>
              </a:buClr>
              <a:buSzPts val="3000"/>
              <a:buFont typeface="Syncopate"/>
              <a:buNone/>
              <a:defRPr sz="3000" b="1">
                <a:solidFill>
                  <a:schemeClr val="dk1"/>
                </a:solidFill>
                <a:latin typeface="Syncopate"/>
                <a:ea typeface="Syncopate"/>
                <a:cs typeface="Syncopate"/>
                <a:sym typeface="Syncopate"/>
              </a:defRPr>
            </a:lvl6pPr>
            <a:lvl7pPr lvl="6" algn="ctr" rtl="0">
              <a:spcBef>
                <a:spcPts val="0"/>
              </a:spcBef>
              <a:spcAft>
                <a:spcPts val="0"/>
              </a:spcAft>
              <a:buClr>
                <a:schemeClr val="dk1"/>
              </a:buClr>
              <a:buSzPts val="3000"/>
              <a:buFont typeface="Syncopate"/>
              <a:buNone/>
              <a:defRPr sz="3000" b="1">
                <a:solidFill>
                  <a:schemeClr val="dk1"/>
                </a:solidFill>
                <a:latin typeface="Syncopate"/>
                <a:ea typeface="Syncopate"/>
                <a:cs typeface="Syncopate"/>
                <a:sym typeface="Syncopate"/>
              </a:defRPr>
            </a:lvl7pPr>
            <a:lvl8pPr lvl="7" algn="ctr" rtl="0">
              <a:spcBef>
                <a:spcPts val="0"/>
              </a:spcBef>
              <a:spcAft>
                <a:spcPts val="0"/>
              </a:spcAft>
              <a:buClr>
                <a:schemeClr val="dk1"/>
              </a:buClr>
              <a:buSzPts val="3000"/>
              <a:buFont typeface="Syncopate"/>
              <a:buNone/>
              <a:defRPr sz="3000" b="1">
                <a:solidFill>
                  <a:schemeClr val="dk1"/>
                </a:solidFill>
                <a:latin typeface="Syncopate"/>
                <a:ea typeface="Syncopate"/>
                <a:cs typeface="Syncopate"/>
                <a:sym typeface="Syncopate"/>
              </a:defRPr>
            </a:lvl8pPr>
            <a:lvl9pPr lvl="8" algn="ctr" rtl="0">
              <a:spcBef>
                <a:spcPts val="0"/>
              </a:spcBef>
              <a:spcAft>
                <a:spcPts val="0"/>
              </a:spcAft>
              <a:buClr>
                <a:schemeClr val="dk1"/>
              </a:buClr>
              <a:buSzPts val="3000"/>
              <a:buFont typeface="Syncopate"/>
              <a:buNone/>
              <a:defRPr sz="3000" b="1">
                <a:solidFill>
                  <a:schemeClr val="dk1"/>
                </a:solidFill>
                <a:latin typeface="Syncopate"/>
                <a:ea typeface="Syncopate"/>
                <a:cs typeface="Syncopate"/>
                <a:sym typeface="Syncopat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gn="ctr">
              <a:lnSpc>
                <a:spcPct val="115000"/>
              </a:lnSpc>
              <a:spcBef>
                <a:spcPts val="0"/>
              </a:spcBef>
              <a:spcAft>
                <a:spcPts val="0"/>
              </a:spcAft>
              <a:buClr>
                <a:schemeClr val="dk1"/>
              </a:buClr>
              <a:buSzPts val="1400"/>
              <a:buFont typeface="Public Sans Light"/>
              <a:buChar char="●"/>
              <a:defRPr>
                <a:solidFill>
                  <a:schemeClr val="dk1"/>
                </a:solidFill>
                <a:latin typeface="Public Sans Light"/>
                <a:ea typeface="Public Sans Light"/>
                <a:cs typeface="Public Sans Light"/>
                <a:sym typeface="Public Sans Light"/>
              </a:defRPr>
            </a:lvl1pPr>
            <a:lvl2pPr marL="914400" lvl="1" indent="-317500" algn="ctr">
              <a:lnSpc>
                <a:spcPct val="115000"/>
              </a:lnSpc>
              <a:spcBef>
                <a:spcPts val="1600"/>
              </a:spcBef>
              <a:spcAft>
                <a:spcPts val="0"/>
              </a:spcAft>
              <a:buClr>
                <a:schemeClr val="dk1"/>
              </a:buClr>
              <a:buSzPts val="1400"/>
              <a:buFont typeface="Public Sans Light"/>
              <a:buChar char="○"/>
              <a:defRPr>
                <a:solidFill>
                  <a:schemeClr val="dk1"/>
                </a:solidFill>
                <a:latin typeface="Public Sans Light"/>
                <a:ea typeface="Public Sans Light"/>
                <a:cs typeface="Public Sans Light"/>
                <a:sym typeface="Public Sans Light"/>
              </a:defRPr>
            </a:lvl2pPr>
            <a:lvl3pPr marL="1371600" lvl="2" indent="-317500" algn="ctr">
              <a:lnSpc>
                <a:spcPct val="115000"/>
              </a:lnSpc>
              <a:spcBef>
                <a:spcPts val="1600"/>
              </a:spcBef>
              <a:spcAft>
                <a:spcPts val="0"/>
              </a:spcAft>
              <a:buClr>
                <a:schemeClr val="dk1"/>
              </a:buClr>
              <a:buSzPts val="1400"/>
              <a:buFont typeface="Public Sans Light"/>
              <a:buChar char="■"/>
              <a:defRPr>
                <a:solidFill>
                  <a:schemeClr val="dk1"/>
                </a:solidFill>
                <a:latin typeface="Public Sans Light"/>
                <a:ea typeface="Public Sans Light"/>
                <a:cs typeface="Public Sans Light"/>
                <a:sym typeface="Public Sans Light"/>
              </a:defRPr>
            </a:lvl3pPr>
            <a:lvl4pPr marL="1828800" lvl="3" indent="-317500" algn="ctr">
              <a:lnSpc>
                <a:spcPct val="115000"/>
              </a:lnSpc>
              <a:spcBef>
                <a:spcPts val="1600"/>
              </a:spcBef>
              <a:spcAft>
                <a:spcPts val="0"/>
              </a:spcAft>
              <a:buClr>
                <a:schemeClr val="dk1"/>
              </a:buClr>
              <a:buSzPts val="1400"/>
              <a:buFont typeface="Public Sans Light"/>
              <a:buChar char="●"/>
              <a:defRPr>
                <a:solidFill>
                  <a:schemeClr val="dk1"/>
                </a:solidFill>
                <a:latin typeface="Public Sans Light"/>
                <a:ea typeface="Public Sans Light"/>
                <a:cs typeface="Public Sans Light"/>
                <a:sym typeface="Public Sans Light"/>
              </a:defRPr>
            </a:lvl4pPr>
            <a:lvl5pPr marL="2286000" lvl="4" indent="-317500" algn="ctr">
              <a:lnSpc>
                <a:spcPct val="115000"/>
              </a:lnSpc>
              <a:spcBef>
                <a:spcPts val="1600"/>
              </a:spcBef>
              <a:spcAft>
                <a:spcPts val="0"/>
              </a:spcAft>
              <a:buClr>
                <a:schemeClr val="dk1"/>
              </a:buClr>
              <a:buSzPts val="1400"/>
              <a:buFont typeface="Public Sans Light"/>
              <a:buChar char="○"/>
              <a:defRPr>
                <a:solidFill>
                  <a:schemeClr val="dk1"/>
                </a:solidFill>
                <a:latin typeface="Public Sans Light"/>
                <a:ea typeface="Public Sans Light"/>
                <a:cs typeface="Public Sans Light"/>
                <a:sym typeface="Public Sans Light"/>
              </a:defRPr>
            </a:lvl5pPr>
            <a:lvl6pPr marL="2743200" lvl="5" indent="-317500" algn="ctr">
              <a:lnSpc>
                <a:spcPct val="115000"/>
              </a:lnSpc>
              <a:spcBef>
                <a:spcPts val="1600"/>
              </a:spcBef>
              <a:spcAft>
                <a:spcPts val="0"/>
              </a:spcAft>
              <a:buClr>
                <a:schemeClr val="dk1"/>
              </a:buClr>
              <a:buSzPts val="1400"/>
              <a:buFont typeface="Public Sans Light"/>
              <a:buChar char="■"/>
              <a:defRPr>
                <a:solidFill>
                  <a:schemeClr val="dk1"/>
                </a:solidFill>
                <a:latin typeface="Public Sans Light"/>
                <a:ea typeface="Public Sans Light"/>
                <a:cs typeface="Public Sans Light"/>
                <a:sym typeface="Public Sans Light"/>
              </a:defRPr>
            </a:lvl6pPr>
            <a:lvl7pPr marL="3200400" lvl="6" indent="-317500" algn="ctr">
              <a:lnSpc>
                <a:spcPct val="115000"/>
              </a:lnSpc>
              <a:spcBef>
                <a:spcPts val="1600"/>
              </a:spcBef>
              <a:spcAft>
                <a:spcPts val="0"/>
              </a:spcAft>
              <a:buClr>
                <a:schemeClr val="dk1"/>
              </a:buClr>
              <a:buSzPts val="1400"/>
              <a:buFont typeface="Public Sans Light"/>
              <a:buChar char="●"/>
              <a:defRPr>
                <a:solidFill>
                  <a:schemeClr val="dk1"/>
                </a:solidFill>
                <a:latin typeface="Public Sans Light"/>
                <a:ea typeface="Public Sans Light"/>
                <a:cs typeface="Public Sans Light"/>
                <a:sym typeface="Public Sans Light"/>
              </a:defRPr>
            </a:lvl7pPr>
            <a:lvl8pPr marL="3657600" lvl="7" indent="-317500" algn="ctr">
              <a:lnSpc>
                <a:spcPct val="115000"/>
              </a:lnSpc>
              <a:spcBef>
                <a:spcPts val="1600"/>
              </a:spcBef>
              <a:spcAft>
                <a:spcPts val="0"/>
              </a:spcAft>
              <a:buClr>
                <a:schemeClr val="dk1"/>
              </a:buClr>
              <a:buSzPts val="1400"/>
              <a:buFont typeface="Public Sans Light"/>
              <a:buChar char="○"/>
              <a:defRPr>
                <a:solidFill>
                  <a:schemeClr val="dk1"/>
                </a:solidFill>
                <a:latin typeface="Public Sans Light"/>
                <a:ea typeface="Public Sans Light"/>
                <a:cs typeface="Public Sans Light"/>
                <a:sym typeface="Public Sans Light"/>
              </a:defRPr>
            </a:lvl8pPr>
            <a:lvl9pPr marL="4114800" lvl="8" indent="-317500" algn="ctr">
              <a:lnSpc>
                <a:spcPct val="115000"/>
              </a:lnSpc>
              <a:spcBef>
                <a:spcPts val="1600"/>
              </a:spcBef>
              <a:spcAft>
                <a:spcPts val="1600"/>
              </a:spcAft>
              <a:buClr>
                <a:schemeClr val="dk1"/>
              </a:buClr>
              <a:buSzPts val="1400"/>
              <a:buFont typeface="Public Sans Light"/>
              <a:buChar char="■"/>
              <a:defRPr>
                <a:solidFill>
                  <a:schemeClr val="dk1"/>
                </a:solidFill>
                <a:latin typeface="Public Sans Light"/>
                <a:ea typeface="Public Sans Light"/>
                <a:cs typeface="Public Sans Light"/>
                <a:sym typeface="Public Sans Light"/>
              </a:defRPr>
            </a:lvl9pPr>
          </a:lstStyle>
          <a:p>
            <a:endParaRPr/>
          </a:p>
        </p:txBody>
      </p:sp>
      <p:sp>
        <p:nvSpPr>
          <p:cNvPr id="4" name="Google Shape;12;p2">
            <a:extLst>
              <a:ext uri="{FF2B5EF4-FFF2-40B4-BE49-F238E27FC236}">
                <a16:creationId xmlns:a16="http://schemas.microsoft.com/office/drawing/2014/main" id="{ED6DADEA-E166-4C2A-8B02-1A21770326A3}"/>
              </a:ext>
            </a:extLst>
          </p:cNvPr>
          <p:cNvSpPr txBox="1">
            <a:spLocks/>
          </p:cNvSpPr>
          <p:nvPr userDrawn="1"/>
        </p:nvSpPr>
        <p:spPr>
          <a:xfrm>
            <a:off x="491315" y="6979"/>
            <a:ext cx="2656640" cy="202500"/>
          </a:xfrm>
          <a:prstGeom prst="rect">
            <a:avLst/>
          </a:prstGeom>
          <a:solidFill>
            <a:schemeClr val="accent6"/>
          </a:solidFill>
          <a:ln>
            <a:noFill/>
          </a:ln>
        </p:spPr>
        <p:txBody>
          <a:bodyPr spcFirstLastPara="1" wrap="square" lIns="0" tIns="91425"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1400"/>
              <a:buFont typeface="Josefin Slab"/>
              <a:buNone/>
              <a:defRPr sz="1200" b="1" i="1" u="none" strike="noStrike" cap="none">
                <a:solidFill>
                  <a:schemeClr val="tx1"/>
                </a:solidFill>
                <a:latin typeface="Georgia" panose="02040502050405020303" pitchFamily="18" charset="0"/>
                <a:ea typeface="Georgia" panose="02040502050405020303" pitchFamily="18" charset="0"/>
                <a:cs typeface="Georgia" panose="02040502050405020303" pitchFamily="18" charset="0"/>
                <a:sym typeface="Public Sans ExtraLight"/>
              </a:defRPr>
            </a:lvl1pPr>
            <a:lvl2pPr marR="0" lvl="1" algn="ctr" rtl="0">
              <a:lnSpc>
                <a:spcPct val="100000"/>
              </a:lnSpc>
              <a:spcBef>
                <a:spcPts val="0"/>
              </a:spcBef>
              <a:spcAft>
                <a:spcPts val="0"/>
              </a:spcAft>
              <a:buClr>
                <a:schemeClr val="lt1"/>
              </a:buClr>
              <a:buSzPts val="1800"/>
              <a:buFont typeface="Josefin Slab"/>
              <a:buNone/>
              <a:defRPr sz="1800" b="1" i="0" u="none" strike="noStrike" cap="none">
                <a:solidFill>
                  <a:schemeClr val="lt1"/>
                </a:solidFill>
                <a:latin typeface="Josefin Slab"/>
                <a:ea typeface="Josefin Slab"/>
                <a:cs typeface="Josefin Slab"/>
                <a:sym typeface="Josefin Slab"/>
              </a:defRPr>
            </a:lvl2pPr>
            <a:lvl3pPr marR="0" lvl="2" algn="ctr" rtl="0">
              <a:lnSpc>
                <a:spcPct val="100000"/>
              </a:lnSpc>
              <a:spcBef>
                <a:spcPts val="0"/>
              </a:spcBef>
              <a:spcAft>
                <a:spcPts val="0"/>
              </a:spcAft>
              <a:buClr>
                <a:schemeClr val="lt1"/>
              </a:buClr>
              <a:buSzPts val="1800"/>
              <a:buFont typeface="Josefin Slab"/>
              <a:buNone/>
              <a:defRPr sz="1800" b="1" i="0" u="none" strike="noStrike" cap="none">
                <a:solidFill>
                  <a:schemeClr val="lt1"/>
                </a:solidFill>
                <a:latin typeface="Josefin Slab"/>
                <a:ea typeface="Josefin Slab"/>
                <a:cs typeface="Josefin Slab"/>
                <a:sym typeface="Josefin Slab"/>
              </a:defRPr>
            </a:lvl3pPr>
            <a:lvl4pPr marR="0" lvl="3" algn="ctr" rtl="0">
              <a:lnSpc>
                <a:spcPct val="100000"/>
              </a:lnSpc>
              <a:spcBef>
                <a:spcPts val="0"/>
              </a:spcBef>
              <a:spcAft>
                <a:spcPts val="0"/>
              </a:spcAft>
              <a:buClr>
                <a:schemeClr val="lt1"/>
              </a:buClr>
              <a:buSzPts val="1800"/>
              <a:buFont typeface="Josefin Slab"/>
              <a:buNone/>
              <a:defRPr sz="1800" b="1" i="0" u="none" strike="noStrike" cap="none">
                <a:solidFill>
                  <a:schemeClr val="lt1"/>
                </a:solidFill>
                <a:latin typeface="Josefin Slab"/>
                <a:ea typeface="Josefin Slab"/>
                <a:cs typeface="Josefin Slab"/>
                <a:sym typeface="Josefin Slab"/>
              </a:defRPr>
            </a:lvl4pPr>
            <a:lvl5pPr marR="0" lvl="4" algn="ctr" rtl="0">
              <a:lnSpc>
                <a:spcPct val="100000"/>
              </a:lnSpc>
              <a:spcBef>
                <a:spcPts val="0"/>
              </a:spcBef>
              <a:spcAft>
                <a:spcPts val="0"/>
              </a:spcAft>
              <a:buClr>
                <a:schemeClr val="lt1"/>
              </a:buClr>
              <a:buSzPts val="1800"/>
              <a:buFont typeface="Josefin Slab"/>
              <a:buNone/>
              <a:defRPr sz="1800" b="1" i="0" u="none" strike="noStrike" cap="none">
                <a:solidFill>
                  <a:schemeClr val="lt1"/>
                </a:solidFill>
                <a:latin typeface="Josefin Slab"/>
                <a:ea typeface="Josefin Slab"/>
                <a:cs typeface="Josefin Slab"/>
                <a:sym typeface="Josefin Slab"/>
              </a:defRPr>
            </a:lvl5pPr>
            <a:lvl6pPr marR="0" lvl="5" algn="ctr" rtl="0">
              <a:lnSpc>
                <a:spcPct val="100000"/>
              </a:lnSpc>
              <a:spcBef>
                <a:spcPts val="0"/>
              </a:spcBef>
              <a:spcAft>
                <a:spcPts val="0"/>
              </a:spcAft>
              <a:buClr>
                <a:schemeClr val="lt1"/>
              </a:buClr>
              <a:buSzPts val="1800"/>
              <a:buFont typeface="Josefin Slab"/>
              <a:buNone/>
              <a:defRPr sz="1800" b="1" i="0" u="none" strike="noStrike" cap="none">
                <a:solidFill>
                  <a:schemeClr val="lt1"/>
                </a:solidFill>
                <a:latin typeface="Josefin Slab"/>
                <a:ea typeface="Josefin Slab"/>
                <a:cs typeface="Josefin Slab"/>
                <a:sym typeface="Josefin Slab"/>
              </a:defRPr>
            </a:lvl6pPr>
            <a:lvl7pPr marR="0" lvl="6" algn="ctr" rtl="0">
              <a:lnSpc>
                <a:spcPct val="100000"/>
              </a:lnSpc>
              <a:spcBef>
                <a:spcPts val="0"/>
              </a:spcBef>
              <a:spcAft>
                <a:spcPts val="0"/>
              </a:spcAft>
              <a:buClr>
                <a:schemeClr val="lt1"/>
              </a:buClr>
              <a:buSzPts val="1800"/>
              <a:buFont typeface="Josefin Slab"/>
              <a:buNone/>
              <a:defRPr sz="1800" b="1" i="0" u="none" strike="noStrike" cap="none">
                <a:solidFill>
                  <a:schemeClr val="lt1"/>
                </a:solidFill>
                <a:latin typeface="Josefin Slab"/>
                <a:ea typeface="Josefin Slab"/>
                <a:cs typeface="Josefin Slab"/>
                <a:sym typeface="Josefin Slab"/>
              </a:defRPr>
            </a:lvl7pPr>
            <a:lvl8pPr marR="0" lvl="7" algn="ctr" rtl="0">
              <a:lnSpc>
                <a:spcPct val="100000"/>
              </a:lnSpc>
              <a:spcBef>
                <a:spcPts val="0"/>
              </a:spcBef>
              <a:spcAft>
                <a:spcPts val="0"/>
              </a:spcAft>
              <a:buClr>
                <a:schemeClr val="lt1"/>
              </a:buClr>
              <a:buSzPts val="1800"/>
              <a:buFont typeface="Josefin Slab"/>
              <a:buNone/>
              <a:defRPr sz="1800" b="1" i="0" u="none" strike="noStrike" cap="none">
                <a:solidFill>
                  <a:schemeClr val="lt1"/>
                </a:solidFill>
                <a:latin typeface="Josefin Slab"/>
                <a:ea typeface="Josefin Slab"/>
                <a:cs typeface="Josefin Slab"/>
                <a:sym typeface="Josefin Slab"/>
              </a:defRPr>
            </a:lvl8pPr>
            <a:lvl9pPr marR="0" lvl="8" algn="ctr" rtl="0">
              <a:lnSpc>
                <a:spcPct val="100000"/>
              </a:lnSpc>
              <a:spcBef>
                <a:spcPts val="0"/>
              </a:spcBef>
              <a:spcAft>
                <a:spcPts val="0"/>
              </a:spcAft>
              <a:buClr>
                <a:schemeClr val="lt1"/>
              </a:buClr>
              <a:buSzPts val="1800"/>
              <a:buFont typeface="Josefin Slab"/>
              <a:buNone/>
              <a:defRPr sz="1800" b="1" i="0" u="none" strike="noStrike" cap="none">
                <a:solidFill>
                  <a:schemeClr val="lt1"/>
                </a:solidFill>
                <a:latin typeface="Josefin Slab"/>
                <a:ea typeface="Josefin Slab"/>
                <a:cs typeface="Josefin Slab"/>
                <a:sym typeface="Josefin Slab"/>
              </a:defRPr>
            </a:lvl9pPr>
          </a:lstStyle>
          <a:p>
            <a:r>
              <a:rPr lang="en-IE" dirty="0"/>
              <a:t>Author: Fabio Ashtar Telarico</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8" r:id="rId4"/>
    <p:sldLayoutId id="2147483659" r:id="rId5"/>
    <p:sldLayoutId id="2147483666" r:id="rId6"/>
    <p:sldLayoutId id="2147483667" r:id="rId7"/>
    <p:sldLayoutId id="214748366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blankbalkan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s://linkedin.com/in/fatelarico" TargetMode="External"/><Relationship Id="rId4" Type="http://schemas.openxmlformats.org/officeDocument/2006/relationships/hyperlink" Target="https://www.instagram.com/quantitative.portfolio/"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1220"/>
        <p:cNvGrpSpPr/>
        <p:nvPr/>
      </p:nvGrpSpPr>
      <p:grpSpPr>
        <a:xfrm>
          <a:off x="0" y="0"/>
          <a:ext cx="0" cy="0"/>
          <a:chOff x="0" y="0"/>
          <a:chExt cx="0" cy="0"/>
        </a:xfrm>
      </p:grpSpPr>
      <p:sp>
        <p:nvSpPr>
          <p:cNvPr id="1221" name="Google Shape;1221;p25"/>
          <p:cNvSpPr txBox="1">
            <a:spLocks noGrp="1"/>
          </p:cNvSpPr>
          <p:nvPr>
            <p:ph type="ctrTitle"/>
          </p:nvPr>
        </p:nvSpPr>
        <p:spPr>
          <a:xfrm>
            <a:off x="959550" y="1211938"/>
            <a:ext cx="7224900" cy="218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IE" dirty="0"/>
              <a:t>Patterns of post-socialist syndicalism</a:t>
            </a:r>
            <a:endParaRPr dirty="0"/>
          </a:p>
        </p:txBody>
      </p:sp>
      <p:sp>
        <p:nvSpPr>
          <p:cNvPr id="1222" name="Google Shape;1222;p25"/>
          <p:cNvSpPr txBox="1">
            <a:spLocks noGrp="1"/>
          </p:cNvSpPr>
          <p:nvPr>
            <p:ph type="subTitle" idx="1"/>
          </p:nvPr>
        </p:nvSpPr>
        <p:spPr>
          <a:xfrm>
            <a:off x="1869250" y="3403850"/>
            <a:ext cx="54057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An analysis of Bulgarian</a:t>
            </a:r>
          </a:p>
          <a:p>
            <a:pPr marL="0" lvl="0" indent="0" algn="ctr" rtl="0">
              <a:spcBef>
                <a:spcPts val="0"/>
              </a:spcBef>
              <a:spcAft>
                <a:spcPts val="0"/>
              </a:spcAft>
              <a:buNone/>
            </a:pPr>
            <a:r>
              <a:rPr lang="en-GB" dirty="0"/>
              <a:t>labour unions’ (de-)mobilisation since 1991</a:t>
            </a:r>
          </a:p>
        </p:txBody>
      </p:sp>
      <p:sp>
        <p:nvSpPr>
          <p:cNvPr id="1224" name="Google Shape;1224;p25"/>
          <p:cNvSpPr txBox="1">
            <a:spLocks noGrp="1"/>
          </p:cNvSpPr>
          <p:nvPr>
            <p:ph type="subTitle" idx="4294967295"/>
          </p:nvPr>
        </p:nvSpPr>
        <p:spPr>
          <a:xfrm rot="-5400000">
            <a:off x="7101525" y="3383000"/>
            <a:ext cx="2456100" cy="202500"/>
          </a:xfrm>
          <a:prstGeom prst="rect">
            <a:avLst/>
          </a:prstGeom>
        </p:spPr>
        <p:txBody>
          <a:bodyPr spcFirstLastPara="1" wrap="square" lIns="0" tIns="91425" rIns="91425" bIns="0" anchor="b" anchorCtr="0">
            <a:noAutofit/>
          </a:bodyPr>
          <a:lstStyle/>
          <a:p>
            <a:pPr marL="0" lvl="0" indent="0" algn="l" rtl="0">
              <a:spcBef>
                <a:spcPts val="0"/>
              </a:spcBef>
              <a:spcAft>
                <a:spcPts val="0"/>
              </a:spcAft>
              <a:buNone/>
            </a:pPr>
            <a:r>
              <a:rPr lang="en" dirty="0"/>
              <a:t>PRESENTATION BY SLIDESGO</a:t>
            </a:r>
            <a:endParaRPr dirty="0"/>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5"/>
          <p:cNvSpPr txBox="1">
            <a:spLocks noGrp="1"/>
          </p:cNvSpPr>
          <p:nvPr>
            <p:ph type="title"/>
          </p:nvPr>
        </p:nvSpPr>
        <p:spPr>
          <a:xfrm>
            <a:off x="931375" y="546100"/>
            <a:ext cx="7281300" cy="685200"/>
          </a:xfrm>
          <a:prstGeom prst="rect">
            <a:avLst/>
          </a:prstGeom>
        </p:spPr>
        <p:txBody>
          <a:bodyPr spcFirstLastPara="1" wrap="square" lIns="91425" tIns="91425" rIns="91425" bIns="91425" anchor="ctr" anchorCtr="0">
            <a:noAutofit/>
          </a:bodyPr>
          <a:lstStyle/>
          <a:p>
            <a:pPr lvl="0" algn="l"/>
            <a:r>
              <a:rPr lang="en-IE" dirty="0"/>
              <a:t>Real-socialist labour unions (1945-1989)</a:t>
            </a:r>
            <a:endParaRPr lang="en-GB" dirty="0"/>
          </a:p>
        </p:txBody>
      </p:sp>
      <p:sp>
        <p:nvSpPr>
          <p:cNvPr id="1380" name="Google Shape;1380;p35"/>
          <p:cNvSpPr txBox="1">
            <a:spLocks noGrp="1"/>
          </p:cNvSpPr>
          <p:nvPr>
            <p:ph type="body" idx="1"/>
          </p:nvPr>
        </p:nvSpPr>
        <p:spPr>
          <a:xfrm>
            <a:off x="697875" y="1948124"/>
            <a:ext cx="4142700" cy="2638800"/>
          </a:xfrm>
          <a:prstGeom prst="rect">
            <a:avLst/>
          </a:prstGeom>
        </p:spPr>
        <p:txBody>
          <a:bodyPr spcFirstLastPara="1" wrap="square" lIns="91425" tIns="91425" rIns="91425" bIns="91425" anchor="ctr" anchorCtr="0">
            <a:noAutofit/>
          </a:bodyPr>
          <a:lstStyle/>
          <a:p>
            <a:pPr marL="0" indent="0" algn="just">
              <a:buClr>
                <a:srgbClr val="273D40"/>
              </a:buClr>
              <a:buSzPts val="600"/>
              <a:buNone/>
            </a:pPr>
            <a:r>
              <a:rPr lang="en-GB" sz="1600" dirty="0">
                <a:solidFill>
                  <a:schemeClr val="dk1"/>
                </a:solidFill>
              </a:rPr>
              <a:t>With membership being close to 100%, unions contributed to the Communist Party’s ideological state apparatus </a:t>
            </a:r>
            <a:r>
              <a:rPr lang="en-GB" sz="1000" cap="small" dirty="0">
                <a:solidFill>
                  <a:schemeClr val="dk1"/>
                </a:solidFill>
              </a:rPr>
              <a:t>(Althusser 1970)</a:t>
            </a:r>
            <a:r>
              <a:rPr lang="en-GB" sz="1600" dirty="0">
                <a:solidFill>
                  <a:schemeClr val="dk1"/>
                </a:solidFill>
              </a:rPr>
              <a:t> ensuring a quasi-panoptical control of the polity.</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Features </a:t>
            </a:r>
            <a:r>
              <a:rPr lang="en-GB" sz="1000" cap="small" dirty="0">
                <a:solidFill>
                  <a:schemeClr val="dk1"/>
                </a:solidFill>
              </a:rPr>
              <a:t>(Jones 1992, 453–54)</a:t>
            </a:r>
            <a:r>
              <a:rPr lang="en-GB" sz="1600" dirty="0">
                <a:solidFill>
                  <a:schemeClr val="dk1"/>
                </a:solidFill>
              </a:rPr>
              <a:t>:</a:t>
            </a:r>
          </a:p>
          <a:p>
            <a:pPr marL="285750" indent="-285750" algn="just">
              <a:buClr>
                <a:srgbClr val="273D40"/>
              </a:buClr>
              <a:buSzPts val="600"/>
            </a:pPr>
            <a:r>
              <a:rPr lang="en-GB" sz="1600" dirty="0">
                <a:solidFill>
                  <a:schemeClr val="dk1"/>
                </a:solidFill>
              </a:rPr>
              <a:t>Acted as a “transmission belt” </a:t>
            </a:r>
          </a:p>
          <a:p>
            <a:pPr marL="285750" indent="-285750" algn="just">
              <a:buClr>
                <a:srgbClr val="273D40"/>
              </a:buClr>
              <a:buSzPts val="600"/>
            </a:pPr>
            <a:r>
              <a:rPr lang="en-GB" sz="1600" dirty="0">
                <a:solidFill>
                  <a:schemeClr val="dk1"/>
                </a:solidFill>
              </a:rPr>
              <a:t>monistic and highly centralised</a:t>
            </a:r>
          </a:p>
          <a:p>
            <a:pPr marL="285750" indent="-285750" algn="just">
              <a:buClr>
                <a:srgbClr val="273D40"/>
              </a:buClr>
              <a:buSzPts val="600"/>
            </a:pPr>
            <a:r>
              <a:rPr lang="en-GB" sz="1600" dirty="0">
                <a:solidFill>
                  <a:schemeClr val="dk1"/>
                </a:solidFill>
              </a:rPr>
              <a:t>Lacking economic demands </a:t>
            </a:r>
          </a:p>
          <a:p>
            <a:pPr marL="285750" indent="-285750" algn="just">
              <a:buClr>
                <a:srgbClr val="273D40"/>
              </a:buClr>
              <a:buSzPts val="600"/>
            </a:pPr>
            <a:r>
              <a:rPr lang="en-GB" sz="1600" dirty="0">
                <a:solidFill>
                  <a:schemeClr val="dk1"/>
                </a:solidFill>
              </a:rPr>
              <a:t>Supported individual contestations</a:t>
            </a:r>
          </a:p>
          <a:p>
            <a:pPr marL="285750" indent="-285750" algn="just">
              <a:buClr>
                <a:srgbClr val="273D40"/>
              </a:buClr>
              <a:buSzPts val="600"/>
            </a:pPr>
            <a:r>
              <a:rPr lang="en-GB" sz="1600" dirty="0">
                <a:solidFill>
                  <a:schemeClr val="dk1"/>
                </a:solidFill>
              </a:rPr>
              <a:t>Provided exclusive tangible benefits </a:t>
            </a:r>
          </a:p>
          <a:p>
            <a:pPr marL="285750" indent="-285750" algn="just">
              <a:buClr>
                <a:srgbClr val="273D40"/>
              </a:buClr>
              <a:buSzPts val="600"/>
            </a:pPr>
            <a:r>
              <a:rPr lang="en-GB" sz="1600" dirty="0">
                <a:solidFill>
                  <a:schemeClr val="dk1"/>
                </a:solidFill>
              </a:rPr>
              <a:t>Requested an irrelevant fee </a:t>
            </a:r>
          </a:p>
        </p:txBody>
      </p:sp>
      <p:sp>
        <p:nvSpPr>
          <p:cNvPr id="1381" name="Google Shape;1381;p35"/>
          <p:cNvSpPr/>
          <p:nvPr/>
        </p:nvSpPr>
        <p:spPr>
          <a:xfrm>
            <a:off x="2472296" y="614509"/>
            <a:ext cx="2230333" cy="218249"/>
          </a:xfrm>
          <a:prstGeom prst="rect">
            <a:avLst/>
          </a:prstGeom>
        </p:spPr>
        <p:txBody>
          <a:bodyPr>
            <a:prstTxWarp prst="textPlain">
              <a:avLst/>
            </a:prstTxWarp>
          </a:bodyPr>
          <a:lstStyle/>
          <a:p>
            <a:pPr lvl="0" algn="ctr"/>
            <a:r>
              <a:rPr lang="en-IE" b="1" i="0" dirty="0">
                <a:ln w="9525" cap="flat" cmpd="sng">
                  <a:solidFill>
                    <a:schemeClr val="dk1"/>
                  </a:solidFill>
                  <a:prstDash val="solid"/>
                  <a:round/>
                  <a:headEnd type="none" w="sm" len="sm"/>
                  <a:tailEnd type="none" w="sm" len="sm"/>
                </a:ln>
                <a:solidFill>
                  <a:srgbClr val="FF0000"/>
                </a:solidFill>
                <a:latin typeface="Syncopate"/>
              </a:rPr>
              <a:t>socialist</a:t>
            </a:r>
            <a:endParaRPr b="1" i="0" dirty="0">
              <a:ln w="9525" cap="flat" cmpd="sng">
                <a:solidFill>
                  <a:schemeClr val="dk1"/>
                </a:solidFill>
                <a:prstDash val="solid"/>
                <a:round/>
                <a:headEnd type="none" w="sm" len="sm"/>
                <a:tailEnd type="none" w="sm" len="sm"/>
              </a:ln>
              <a:solidFill>
                <a:srgbClr val="FF0000"/>
              </a:solidFill>
              <a:latin typeface="Syncopate"/>
            </a:endParaRPr>
          </a:p>
        </p:txBody>
      </p:sp>
      <p:pic>
        <p:nvPicPr>
          <p:cNvPr id="1382" name="Google Shape;1382;p35"/>
          <p:cNvPicPr preferRelativeResize="0"/>
          <p:nvPr/>
        </p:nvPicPr>
        <p:blipFill rotWithShape="1">
          <a:blip r:embed="rId3"/>
          <a:srcRect l="-343" t="292" r="21859" b="-292"/>
          <a:stretch/>
        </p:blipFill>
        <p:spPr>
          <a:xfrm>
            <a:off x="4936544" y="1483144"/>
            <a:ext cx="4020910" cy="3568760"/>
          </a:xfrm>
          <a:prstGeom prst="roundRect">
            <a:avLst>
              <a:gd name="adj" fmla="val 8711"/>
            </a:avLst>
          </a:prstGeom>
          <a:noFill/>
          <a:ln>
            <a:noFill/>
          </a:ln>
        </p:spPr>
      </p:pic>
    </p:spTree>
    <p:extLst>
      <p:ext uri="{BB962C8B-B14F-4D97-AF65-F5344CB8AC3E}">
        <p14:creationId xmlns:p14="http://schemas.microsoft.com/office/powerpoint/2010/main" val="18789253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79"/>
                                        </p:tgtEl>
                                        <p:attrNameLst>
                                          <p:attrName>style.visibility</p:attrName>
                                        </p:attrNameLst>
                                      </p:cBhvr>
                                      <p:to>
                                        <p:strVal val="visible"/>
                                      </p:to>
                                    </p:set>
                                    <p:anim calcmode="lin" valueType="num">
                                      <p:cBhvr additive="base">
                                        <p:cTn id="7" dur="500" fill="hold"/>
                                        <p:tgtEl>
                                          <p:spTgt spid="1379"/>
                                        </p:tgtEl>
                                        <p:attrNameLst>
                                          <p:attrName>ppt_x</p:attrName>
                                        </p:attrNameLst>
                                      </p:cBhvr>
                                      <p:tavLst>
                                        <p:tav tm="0">
                                          <p:val>
                                            <p:strVal val="#ppt_x"/>
                                          </p:val>
                                        </p:tav>
                                        <p:tav tm="100000">
                                          <p:val>
                                            <p:strVal val="#ppt_x"/>
                                          </p:val>
                                        </p:tav>
                                      </p:tavLst>
                                    </p:anim>
                                    <p:anim calcmode="lin" valueType="num">
                                      <p:cBhvr additive="base">
                                        <p:cTn id="8" dur="500" fill="hold"/>
                                        <p:tgtEl>
                                          <p:spTgt spid="137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81"/>
                                        </p:tgtEl>
                                        <p:attrNameLst>
                                          <p:attrName>style.visibility</p:attrName>
                                        </p:attrNameLst>
                                      </p:cBhvr>
                                      <p:to>
                                        <p:strVal val="visible"/>
                                      </p:to>
                                    </p:set>
                                    <p:anim calcmode="lin" valueType="num">
                                      <p:cBhvr additive="base">
                                        <p:cTn id="11" dur="500" fill="hold"/>
                                        <p:tgtEl>
                                          <p:spTgt spid="1381"/>
                                        </p:tgtEl>
                                        <p:attrNameLst>
                                          <p:attrName>ppt_x</p:attrName>
                                        </p:attrNameLst>
                                      </p:cBhvr>
                                      <p:tavLst>
                                        <p:tav tm="0">
                                          <p:val>
                                            <p:strVal val="0-#ppt_w/2"/>
                                          </p:val>
                                        </p:tav>
                                        <p:tav tm="100000">
                                          <p:val>
                                            <p:strVal val="#ppt_x"/>
                                          </p:val>
                                        </p:tav>
                                      </p:tavLst>
                                    </p:anim>
                                    <p:anim calcmode="lin" valueType="num">
                                      <p:cBhvr additive="base">
                                        <p:cTn id="12" dur="500" fill="hold"/>
                                        <p:tgtEl>
                                          <p:spTgt spid="1381"/>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382"/>
                                        </p:tgtEl>
                                        <p:attrNameLst>
                                          <p:attrName>style.visibility</p:attrName>
                                        </p:attrNameLst>
                                      </p:cBhvr>
                                      <p:to>
                                        <p:strVal val="visible"/>
                                      </p:to>
                                    </p:set>
                                    <p:animEffect transition="in" filter="barn(inVertical)">
                                      <p:cBhvr>
                                        <p:cTn id="15" dur="500"/>
                                        <p:tgtEl>
                                          <p:spTgt spid="138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380">
                                            <p:txEl>
                                              <p:pRg st="0" end="0"/>
                                            </p:txEl>
                                          </p:spTgt>
                                        </p:tgtEl>
                                        <p:attrNameLst>
                                          <p:attrName>style.visibility</p:attrName>
                                        </p:attrNameLst>
                                      </p:cBhvr>
                                      <p:to>
                                        <p:strVal val="visible"/>
                                      </p:to>
                                    </p:set>
                                    <p:animEffect transition="in" filter="fade">
                                      <p:cBhvr>
                                        <p:cTn id="19" dur="500"/>
                                        <p:tgtEl>
                                          <p:spTgt spid="1380">
                                            <p:txEl>
                                              <p:pRg st="0" end="0"/>
                                            </p:txEl>
                                          </p:spTgt>
                                        </p:tgtEl>
                                      </p:cBhvr>
                                    </p:animEffect>
                                    <p:anim calcmode="lin" valueType="num">
                                      <p:cBhvr>
                                        <p:cTn id="20" dur="500" fill="hold"/>
                                        <p:tgtEl>
                                          <p:spTgt spid="1380">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380">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380">
                                            <p:txEl>
                                              <p:pRg st="2" end="2"/>
                                            </p:txEl>
                                          </p:spTgt>
                                        </p:tgtEl>
                                        <p:attrNameLst>
                                          <p:attrName>style.visibility</p:attrName>
                                        </p:attrNameLst>
                                      </p:cBhvr>
                                      <p:to>
                                        <p:strVal val="visible"/>
                                      </p:to>
                                    </p:set>
                                    <p:animEffect transition="in" filter="fade">
                                      <p:cBhvr>
                                        <p:cTn id="25" dur="500"/>
                                        <p:tgtEl>
                                          <p:spTgt spid="1380">
                                            <p:txEl>
                                              <p:pRg st="2" end="2"/>
                                            </p:txEl>
                                          </p:spTgt>
                                        </p:tgtEl>
                                      </p:cBhvr>
                                    </p:animEffect>
                                    <p:anim calcmode="lin" valueType="num">
                                      <p:cBhvr>
                                        <p:cTn id="26" dur="500" fill="hold"/>
                                        <p:tgtEl>
                                          <p:spTgt spid="1380">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1380">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380">
                                            <p:txEl>
                                              <p:pRg st="3" end="3"/>
                                            </p:txEl>
                                          </p:spTgt>
                                        </p:tgtEl>
                                        <p:attrNameLst>
                                          <p:attrName>style.visibility</p:attrName>
                                        </p:attrNameLst>
                                      </p:cBhvr>
                                      <p:to>
                                        <p:strVal val="visible"/>
                                      </p:to>
                                    </p:set>
                                    <p:animEffect transition="in" filter="fade">
                                      <p:cBhvr>
                                        <p:cTn id="31" dur="500"/>
                                        <p:tgtEl>
                                          <p:spTgt spid="1380">
                                            <p:txEl>
                                              <p:pRg st="3" end="3"/>
                                            </p:txEl>
                                          </p:spTgt>
                                        </p:tgtEl>
                                      </p:cBhvr>
                                    </p:animEffect>
                                    <p:anim calcmode="lin" valueType="num">
                                      <p:cBhvr>
                                        <p:cTn id="32" dur="500" fill="hold"/>
                                        <p:tgtEl>
                                          <p:spTgt spid="1380">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1380">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380">
                                            <p:txEl>
                                              <p:pRg st="4" end="4"/>
                                            </p:txEl>
                                          </p:spTgt>
                                        </p:tgtEl>
                                        <p:attrNameLst>
                                          <p:attrName>style.visibility</p:attrName>
                                        </p:attrNameLst>
                                      </p:cBhvr>
                                      <p:to>
                                        <p:strVal val="visible"/>
                                      </p:to>
                                    </p:set>
                                    <p:animEffect transition="in" filter="fade">
                                      <p:cBhvr>
                                        <p:cTn id="37" dur="500"/>
                                        <p:tgtEl>
                                          <p:spTgt spid="1380">
                                            <p:txEl>
                                              <p:pRg st="4" end="4"/>
                                            </p:txEl>
                                          </p:spTgt>
                                        </p:tgtEl>
                                      </p:cBhvr>
                                    </p:animEffect>
                                    <p:anim calcmode="lin" valueType="num">
                                      <p:cBhvr>
                                        <p:cTn id="38" dur="500" fill="hold"/>
                                        <p:tgtEl>
                                          <p:spTgt spid="1380">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1380">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380">
                                            <p:txEl>
                                              <p:pRg st="5" end="5"/>
                                            </p:txEl>
                                          </p:spTgt>
                                        </p:tgtEl>
                                        <p:attrNameLst>
                                          <p:attrName>style.visibility</p:attrName>
                                        </p:attrNameLst>
                                      </p:cBhvr>
                                      <p:to>
                                        <p:strVal val="visible"/>
                                      </p:to>
                                    </p:set>
                                    <p:animEffect transition="in" filter="fade">
                                      <p:cBhvr>
                                        <p:cTn id="43" dur="500"/>
                                        <p:tgtEl>
                                          <p:spTgt spid="1380">
                                            <p:txEl>
                                              <p:pRg st="5" end="5"/>
                                            </p:txEl>
                                          </p:spTgt>
                                        </p:tgtEl>
                                      </p:cBhvr>
                                    </p:animEffect>
                                    <p:anim calcmode="lin" valueType="num">
                                      <p:cBhvr>
                                        <p:cTn id="44" dur="500" fill="hold"/>
                                        <p:tgtEl>
                                          <p:spTgt spid="1380">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1380">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80">
                                            <p:txEl>
                                              <p:pRg st="6" end="6"/>
                                            </p:txEl>
                                          </p:spTgt>
                                        </p:tgtEl>
                                        <p:attrNameLst>
                                          <p:attrName>style.visibility</p:attrName>
                                        </p:attrNameLst>
                                      </p:cBhvr>
                                      <p:to>
                                        <p:strVal val="visible"/>
                                      </p:to>
                                    </p:set>
                                    <p:animEffect transition="in" filter="fade">
                                      <p:cBhvr>
                                        <p:cTn id="49" dur="500"/>
                                        <p:tgtEl>
                                          <p:spTgt spid="1380">
                                            <p:txEl>
                                              <p:pRg st="6" end="6"/>
                                            </p:txEl>
                                          </p:spTgt>
                                        </p:tgtEl>
                                      </p:cBhvr>
                                    </p:animEffect>
                                    <p:anim calcmode="lin" valueType="num">
                                      <p:cBhvr>
                                        <p:cTn id="50" dur="500" fill="hold"/>
                                        <p:tgtEl>
                                          <p:spTgt spid="1380">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1380">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380">
                                            <p:txEl>
                                              <p:pRg st="7" end="7"/>
                                            </p:txEl>
                                          </p:spTgt>
                                        </p:tgtEl>
                                        <p:attrNameLst>
                                          <p:attrName>style.visibility</p:attrName>
                                        </p:attrNameLst>
                                      </p:cBhvr>
                                      <p:to>
                                        <p:strVal val="visible"/>
                                      </p:to>
                                    </p:set>
                                    <p:animEffect transition="in" filter="fade">
                                      <p:cBhvr>
                                        <p:cTn id="55" dur="500"/>
                                        <p:tgtEl>
                                          <p:spTgt spid="1380">
                                            <p:txEl>
                                              <p:pRg st="7" end="7"/>
                                            </p:txEl>
                                          </p:spTgt>
                                        </p:tgtEl>
                                      </p:cBhvr>
                                    </p:animEffect>
                                    <p:anim calcmode="lin" valueType="num">
                                      <p:cBhvr>
                                        <p:cTn id="56" dur="500" fill="hold"/>
                                        <p:tgtEl>
                                          <p:spTgt spid="1380">
                                            <p:txEl>
                                              <p:pRg st="7" end="7"/>
                                            </p:txEl>
                                          </p:spTgt>
                                        </p:tgtEl>
                                        <p:attrNameLst>
                                          <p:attrName>ppt_x</p:attrName>
                                        </p:attrNameLst>
                                      </p:cBhvr>
                                      <p:tavLst>
                                        <p:tav tm="0">
                                          <p:val>
                                            <p:strVal val="#ppt_x"/>
                                          </p:val>
                                        </p:tav>
                                        <p:tav tm="100000">
                                          <p:val>
                                            <p:strVal val="#ppt_x"/>
                                          </p:val>
                                        </p:tav>
                                      </p:tavLst>
                                    </p:anim>
                                    <p:anim calcmode="lin" valueType="num">
                                      <p:cBhvr>
                                        <p:cTn id="57" dur="500" fill="hold"/>
                                        <p:tgtEl>
                                          <p:spTgt spid="1380">
                                            <p:txEl>
                                              <p:pRg st="7" end="7"/>
                                            </p:txEl>
                                          </p:spTgt>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1380">
                                            <p:txEl>
                                              <p:pRg st="8" end="8"/>
                                            </p:txEl>
                                          </p:spTgt>
                                        </p:tgtEl>
                                        <p:attrNameLst>
                                          <p:attrName>style.visibility</p:attrName>
                                        </p:attrNameLst>
                                      </p:cBhvr>
                                      <p:to>
                                        <p:strVal val="visible"/>
                                      </p:to>
                                    </p:set>
                                    <p:animEffect transition="in" filter="fade">
                                      <p:cBhvr>
                                        <p:cTn id="61" dur="500"/>
                                        <p:tgtEl>
                                          <p:spTgt spid="1380">
                                            <p:txEl>
                                              <p:pRg st="8" end="8"/>
                                            </p:txEl>
                                          </p:spTgt>
                                        </p:tgtEl>
                                      </p:cBhvr>
                                    </p:animEffect>
                                    <p:anim calcmode="lin" valueType="num">
                                      <p:cBhvr>
                                        <p:cTn id="62" dur="500" fill="hold"/>
                                        <p:tgtEl>
                                          <p:spTgt spid="1380">
                                            <p:txEl>
                                              <p:pRg st="8" end="8"/>
                                            </p:txEl>
                                          </p:spTgt>
                                        </p:tgtEl>
                                        <p:attrNameLst>
                                          <p:attrName>ppt_x</p:attrName>
                                        </p:attrNameLst>
                                      </p:cBhvr>
                                      <p:tavLst>
                                        <p:tav tm="0">
                                          <p:val>
                                            <p:strVal val="#ppt_x"/>
                                          </p:val>
                                        </p:tav>
                                        <p:tav tm="100000">
                                          <p:val>
                                            <p:strVal val="#ppt_x"/>
                                          </p:val>
                                        </p:tav>
                                      </p:tavLst>
                                    </p:anim>
                                    <p:anim calcmode="lin" valueType="num">
                                      <p:cBhvr>
                                        <p:cTn id="63" dur="500" fill="hold"/>
                                        <p:tgtEl>
                                          <p:spTgt spid="1380">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xit" presetSubtype="1" fill="hold" grpId="1" nodeType="clickEffect">
                                  <p:stCondLst>
                                    <p:cond delay="0"/>
                                  </p:stCondLst>
                                  <p:childTnLst>
                                    <p:anim calcmode="lin" valueType="num">
                                      <p:cBhvr additive="base">
                                        <p:cTn id="67" dur="500"/>
                                        <p:tgtEl>
                                          <p:spTgt spid="1379"/>
                                        </p:tgtEl>
                                        <p:attrNameLst>
                                          <p:attrName>ppt_x</p:attrName>
                                        </p:attrNameLst>
                                      </p:cBhvr>
                                      <p:tavLst>
                                        <p:tav tm="0">
                                          <p:val>
                                            <p:strVal val="ppt_x"/>
                                          </p:val>
                                        </p:tav>
                                        <p:tav tm="100000">
                                          <p:val>
                                            <p:strVal val="ppt_x"/>
                                          </p:val>
                                        </p:tav>
                                      </p:tavLst>
                                    </p:anim>
                                    <p:anim calcmode="lin" valueType="num">
                                      <p:cBhvr additive="base">
                                        <p:cTn id="68" dur="500"/>
                                        <p:tgtEl>
                                          <p:spTgt spid="1379"/>
                                        </p:tgtEl>
                                        <p:attrNameLst>
                                          <p:attrName>ppt_y</p:attrName>
                                        </p:attrNameLst>
                                      </p:cBhvr>
                                      <p:tavLst>
                                        <p:tav tm="0">
                                          <p:val>
                                            <p:strVal val="ppt_y"/>
                                          </p:val>
                                        </p:tav>
                                        <p:tav tm="100000">
                                          <p:val>
                                            <p:strVal val="0-ppt_h/2"/>
                                          </p:val>
                                        </p:tav>
                                      </p:tavLst>
                                    </p:anim>
                                    <p:set>
                                      <p:cBhvr>
                                        <p:cTn id="69" dur="1" fill="hold">
                                          <p:stCondLst>
                                            <p:cond delay="499"/>
                                          </p:stCondLst>
                                        </p:cTn>
                                        <p:tgtEl>
                                          <p:spTgt spid="1379"/>
                                        </p:tgtEl>
                                        <p:attrNameLst>
                                          <p:attrName>style.visibility</p:attrName>
                                        </p:attrNameLst>
                                      </p:cBhvr>
                                      <p:to>
                                        <p:strVal val="hidden"/>
                                      </p:to>
                                    </p:set>
                                  </p:childTnLst>
                                </p:cTn>
                              </p:par>
                              <p:par>
                                <p:cTn id="70" presetID="2" presetClass="exit" presetSubtype="8" fill="hold" grpId="1" nodeType="withEffect">
                                  <p:stCondLst>
                                    <p:cond delay="0"/>
                                  </p:stCondLst>
                                  <p:childTnLst>
                                    <p:anim calcmode="lin" valueType="num">
                                      <p:cBhvr additive="base">
                                        <p:cTn id="71" dur="500"/>
                                        <p:tgtEl>
                                          <p:spTgt spid="1381"/>
                                        </p:tgtEl>
                                        <p:attrNameLst>
                                          <p:attrName>ppt_x</p:attrName>
                                        </p:attrNameLst>
                                      </p:cBhvr>
                                      <p:tavLst>
                                        <p:tav tm="0">
                                          <p:val>
                                            <p:strVal val="ppt_x"/>
                                          </p:val>
                                        </p:tav>
                                        <p:tav tm="100000">
                                          <p:val>
                                            <p:strVal val="0-ppt_w/2"/>
                                          </p:val>
                                        </p:tav>
                                      </p:tavLst>
                                    </p:anim>
                                    <p:anim calcmode="lin" valueType="num">
                                      <p:cBhvr additive="base">
                                        <p:cTn id="72" dur="500"/>
                                        <p:tgtEl>
                                          <p:spTgt spid="1381"/>
                                        </p:tgtEl>
                                        <p:attrNameLst>
                                          <p:attrName>ppt_y</p:attrName>
                                        </p:attrNameLst>
                                      </p:cBhvr>
                                      <p:tavLst>
                                        <p:tav tm="0">
                                          <p:val>
                                            <p:strVal val="ppt_y"/>
                                          </p:val>
                                        </p:tav>
                                        <p:tav tm="100000">
                                          <p:val>
                                            <p:strVal val="ppt_y"/>
                                          </p:val>
                                        </p:tav>
                                      </p:tavLst>
                                    </p:anim>
                                    <p:set>
                                      <p:cBhvr>
                                        <p:cTn id="73" dur="1" fill="hold">
                                          <p:stCondLst>
                                            <p:cond delay="499"/>
                                          </p:stCondLst>
                                        </p:cTn>
                                        <p:tgtEl>
                                          <p:spTgt spid="1381"/>
                                        </p:tgtEl>
                                        <p:attrNameLst>
                                          <p:attrName>style.visibility</p:attrName>
                                        </p:attrNameLst>
                                      </p:cBhvr>
                                      <p:to>
                                        <p:strVal val="hidden"/>
                                      </p:to>
                                    </p:set>
                                  </p:childTnLst>
                                </p:cTn>
                              </p:par>
                              <p:par>
                                <p:cTn id="74" presetID="16" presetClass="exit" presetSubtype="37" fill="hold" nodeType="withEffect">
                                  <p:stCondLst>
                                    <p:cond delay="0"/>
                                  </p:stCondLst>
                                  <p:childTnLst>
                                    <p:animEffect transition="out" filter="barn(outVertical)">
                                      <p:cBhvr>
                                        <p:cTn id="75" dur="500"/>
                                        <p:tgtEl>
                                          <p:spTgt spid="1382"/>
                                        </p:tgtEl>
                                      </p:cBhvr>
                                    </p:animEffect>
                                    <p:set>
                                      <p:cBhvr>
                                        <p:cTn id="76" dur="1" fill="hold">
                                          <p:stCondLst>
                                            <p:cond delay="499"/>
                                          </p:stCondLst>
                                        </p:cTn>
                                        <p:tgtEl>
                                          <p:spTgt spid="1382"/>
                                        </p:tgtEl>
                                        <p:attrNameLst>
                                          <p:attrName>style.visibility</p:attrName>
                                        </p:attrNameLst>
                                      </p:cBhvr>
                                      <p:to>
                                        <p:strVal val="hidden"/>
                                      </p:to>
                                    </p:set>
                                  </p:childTnLst>
                                </p:cTn>
                              </p:par>
                              <p:par>
                                <p:cTn id="77" presetID="42" presetClass="exit" presetSubtype="0" fill="hold" grpId="1" nodeType="withEffect">
                                  <p:stCondLst>
                                    <p:cond delay="0"/>
                                  </p:stCondLst>
                                  <p:childTnLst>
                                    <p:animEffect transition="out" filter="fade">
                                      <p:cBhvr>
                                        <p:cTn id="78" dur="500"/>
                                        <p:tgtEl>
                                          <p:spTgt spid="1380">
                                            <p:txEl>
                                              <p:pRg st="0" end="0"/>
                                            </p:txEl>
                                          </p:spTgt>
                                        </p:tgtEl>
                                      </p:cBhvr>
                                    </p:animEffect>
                                    <p:anim calcmode="lin" valueType="num">
                                      <p:cBhvr>
                                        <p:cTn id="79" dur="500"/>
                                        <p:tgtEl>
                                          <p:spTgt spid="1380">
                                            <p:txEl>
                                              <p:pRg st="0" end="0"/>
                                            </p:txEl>
                                          </p:spTgt>
                                        </p:tgtEl>
                                        <p:attrNameLst>
                                          <p:attrName>ppt_x</p:attrName>
                                        </p:attrNameLst>
                                      </p:cBhvr>
                                      <p:tavLst>
                                        <p:tav tm="0">
                                          <p:val>
                                            <p:strVal val="ppt_x"/>
                                          </p:val>
                                        </p:tav>
                                        <p:tav tm="100000">
                                          <p:val>
                                            <p:strVal val="ppt_x"/>
                                          </p:val>
                                        </p:tav>
                                      </p:tavLst>
                                    </p:anim>
                                    <p:anim calcmode="lin" valueType="num">
                                      <p:cBhvr>
                                        <p:cTn id="80" dur="500"/>
                                        <p:tgtEl>
                                          <p:spTgt spid="1380">
                                            <p:txEl>
                                              <p:pRg st="0" end="0"/>
                                            </p:txEl>
                                          </p:spTgt>
                                        </p:tgtEl>
                                        <p:attrNameLst>
                                          <p:attrName>ppt_y</p:attrName>
                                        </p:attrNameLst>
                                      </p:cBhvr>
                                      <p:tavLst>
                                        <p:tav tm="0">
                                          <p:val>
                                            <p:strVal val="ppt_y"/>
                                          </p:val>
                                        </p:tav>
                                        <p:tav tm="100000">
                                          <p:val>
                                            <p:strVal val="ppt_y+.1"/>
                                          </p:val>
                                        </p:tav>
                                      </p:tavLst>
                                    </p:anim>
                                    <p:set>
                                      <p:cBhvr>
                                        <p:cTn id="81" dur="1" fill="hold">
                                          <p:stCondLst>
                                            <p:cond delay="499"/>
                                          </p:stCondLst>
                                        </p:cTn>
                                        <p:tgtEl>
                                          <p:spTgt spid="1380">
                                            <p:txEl>
                                              <p:pRg st="0" end="0"/>
                                            </p:txEl>
                                          </p:spTgt>
                                        </p:tgtEl>
                                        <p:attrNameLst>
                                          <p:attrName>style.visibility</p:attrName>
                                        </p:attrNameLst>
                                      </p:cBhvr>
                                      <p:to>
                                        <p:strVal val="hidden"/>
                                      </p:to>
                                    </p:set>
                                  </p:childTnLst>
                                </p:cTn>
                              </p:par>
                              <p:par>
                                <p:cTn id="82" presetID="42" presetClass="exit" presetSubtype="0" fill="hold" grpId="1" nodeType="withEffect">
                                  <p:stCondLst>
                                    <p:cond delay="0"/>
                                  </p:stCondLst>
                                  <p:childTnLst>
                                    <p:animEffect transition="out" filter="fade">
                                      <p:cBhvr>
                                        <p:cTn id="83" dur="500"/>
                                        <p:tgtEl>
                                          <p:spTgt spid="1380">
                                            <p:txEl>
                                              <p:pRg st="2" end="2"/>
                                            </p:txEl>
                                          </p:spTgt>
                                        </p:tgtEl>
                                      </p:cBhvr>
                                    </p:animEffect>
                                    <p:anim calcmode="lin" valueType="num">
                                      <p:cBhvr>
                                        <p:cTn id="84" dur="500"/>
                                        <p:tgtEl>
                                          <p:spTgt spid="1380">
                                            <p:txEl>
                                              <p:pRg st="2" end="2"/>
                                            </p:txEl>
                                          </p:spTgt>
                                        </p:tgtEl>
                                        <p:attrNameLst>
                                          <p:attrName>ppt_x</p:attrName>
                                        </p:attrNameLst>
                                      </p:cBhvr>
                                      <p:tavLst>
                                        <p:tav tm="0">
                                          <p:val>
                                            <p:strVal val="ppt_x"/>
                                          </p:val>
                                        </p:tav>
                                        <p:tav tm="100000">
                                          <p:val>
                                            <p:strVal val="ppt_x"/>
                                          </p:val>
                                        </p:tav>
                                      </p:tavLst>
                                    </p:anim>
                                    <p:anim calcmode="lin" valueType="num">
                                      <p:cBhvr>
                                        <p:cTn id="85" dur="500"/>
                                        <p:tgtEl>
                                          <p:spTgt spid="1380">
                                            <p:txEl>
                                              <p:pRg st="2" end="2"/>
                                            </p:txEl>
                                          </p:spTgt>
                                        </p:tgtEl>
                                        <p:attrNameLst>
                                          <p:attrName>ppt_y</p:attrName>
                                        </p:attrNameLst>
                                      </p:cBhvr>
                                      <p:tavLst>
                                        <p:tav tm="0">
                                          <p:val>
                                            <p:strVal val="ppt_y"/>
                                          </p:val>
                                        </p:tav>
                                        <p:tav tm="100000">
                                          <p:val>
                                            <p:strVal val="ppt_y+.1"/>
                                          </p:val>
                                        </p:tav>
                                      </p:tavLst>
                                    </p:anim>
                                    <p:set>
                                      <p:cBhvr>
                                        <p:cTn id="86" dur="1" fill="hold">
                                          <p:stCondLst>
                                            <p:cond delay="499"/>
                                          </p:stCondLst>
                                        </p:cTn>
                                        <p:tgtEl>
                                          <p:spTgt spid="1380">
                                            <p:txEl>
                                              <p:pRg st="2" end="2"/>
                                            </p:txEl>
                                          </p:spTgt>
                                        </p:tgtEl>
                                        <p:attrNameLst>
                                          <p:attrName>style.visibility</p:attrName>
                                        </p:attrNameLst>
                                      </p:cBhvr>
                                      <p:to>
                                        <p:strVal val="hidden"/>
                                      </p:to>
                                    </p:set>
                                  </p:childTnLst>
                                </p:cTn>
                              </p:par>
                              <p:par>
                                <p:cTn id="87" presetID="42" presetClass="exit" presetSubtype="0" fill="hold" grpId="1" nodeType="withEffect">
                                  <p:stCondLst>
                                    <p:cond delay="0"/>
                                  </p:stCondLst>
                                  <p:childTnLst>
                                    <p:animEffect transition="out" filter="fade">
                                      <p:cBhvr>
                                        <p:cTn id="88" dur="500"/>
                                        <p:tgtEl>
                                          <p:spTgt spid="1380">
                                            <p:txEl>
                                              <p:pRg st="3" end="3"/>
                                            </p:txEl>
                                          </p:spTgt>
                                        </p:tgtEl>
                                      </p:cBhvr>
                                    </p:animEffect>
                                    <p:anim calcmode="lin" valueType="num">
                                      <p:cBhvr>
                                        <p:cTn id="89" dur="500"/>
                                        <p:tgtEl>
                                          <p:spTgt spid="1380">
                                            <p:txEl>
                                              <p:pRg st="3" end="3"/>
                                            </p:txEl>
                                          </p:spTgt>
                                        </p:tgtEl>
                                        <p:attrNameLst>
                                          <p:attrName>ppt_x</p:attrName>
                                        </p:attrNameLst>
                                      </p:cBhvr>
                                      <p:tavLst>
                                        <p:tav tm="0">
                                          <p:val>
                                            <p:strVal val="ppt_x"/>
                                          </p:val>
                                        </p:tav>
                                        <p:tav tm="100000">
                                          <p:val>
                                            <p:strVal val="ppt_x"/>
                                          </p:val>
                                        </p:tav>
                                      </p:tavLst>
                                    </p:anim>
                                    <p:anim calcmode="lin" valueType="num">
                                      <p:cBhvr>
                                        <p:cTn id="90" dur="500"/>
                                        <p:tgtEl>
                                          <p:spTgt spid="1380">
                                            <p:txEl>
                                              <p:pRg st="3" end="3"/>
                                            </p:txEl>
                                          </p:spTgt>
                                        </p:tgtEl>
                                        <p:attrNameLst>
                                          <p:attrName>ppt_y</p:attrName>
                                        </p:attrNameLst>
                                      </p:cBhvr>
                                      <p:tavLst>
                                        <p:tav tm="0">
                                          <p:val>
                                            <p:strVal val="ppt_y"/>
                                          </p:val>
                                        </p:tav>
                                        <p:tav tm="100000">
                                          <p:val>
                                            <p:strVal val="ppt_y+.1"/>
                                          </p:val>
                                        </p:tav>
                                      </p:tavLst>
                                    </p:anim>
                                    <p:set>
                                      <p:cBhvr>
                                        <p:cTn id="91" dur="1" fill="hold">
                                          <p:stCondLst>
                                            <p:cond delay="499"/>
                                          </p:stCondLst>
                                        </p:cTn>
                                        <p:tgtEl>
                                          <p:spTgt spid="1380">
                                            <p:txEl>
                                              <p:pRg st="3" end="3"/>
                                            </p:txEl>
                                          </p:spTgt>
                                        </p:tgtEl>
                                        <p:attrNameLst>
                                          <p:attrName>style.visibility</p:attrName>
                                        </p:attrNameLst>
                                      </p:cBhvr>
                                      <p:to>
                                        <p:strVal val="hidden"/>
                                      </p:to>
                                    </p:set>
                                  </p:childTnLst>
                                </p:cTn>
                              </p:par>
                              <p:par>
                                <p:cTn id="92" presetID="42" presetClass="exit" presetSubtype="0" fill="hold" grpId="1" nodeType="withEffect">
                                  <p:stCondLst>
                                    <p:cond delay="0"/>
                                  </p:stCondLst>
                                  <p:childTnLst>
                                    <p:animEffect transition="out" filter="fade">
                                      <p:cBhvr>
                                        <p:cTn id="93" dur="500"/>
                                        <p:tgtEl>
                                          <p:spTgt spid="1380">
                                            <p:txEl>
                                              <p:pRg st="4" end="4"/>
                                            </p:txEl>
                                          </p:spTgt>
                                        </p:tgtEl>
                                      </p:cBhvr>
                                    </p:animEffect>
                                    <p:anim calcmode="lin" valueType="num">
                                      <p:cBhvr>
                                        <p:cTn id="94" dur="500"/>
                                        <p:tgtEl>
                                          <p:spTgt spid="1380">
                                            <p:txEl>
                                              <p:pRg st="4" end="4"/>
                                            </p:txEl>
                                          </p:spTgt>
                                        </p:tgtEl>
                                        <p:attrNameLst>
                                          <p:attrName>ppt_x</p:attrName>
                                        </p:attrNameLst>
                                      </p:cBhvr>
                                      <p:tavLst>
                                        <p:tav tm="0">
                                          <p:val>
                                            <p:strVal val="ppt_x"/>
                                          </p:val>
                                        </p:tav>
                                        <p:tav tm="100000">
                                          <p:val>
                                            <p:strVal val="ppt_x"/>
                                          </p:val>
                                        </p:tav>
                                      </p:tavLst>
                                    </p:anim>
                                    <p:anim calcmode="lin" valueType="num">
                                      <p:cBhvr>
                                        <p:cTn id="95" dur="500"/>
                                        <p:tgtEl>
                                          <p:spTgt spid="1380">
                                            <p:txEl>
                                              <p:pRg st="4" end="4"/>
                                            </p:txEl>
                                          </p:spTgt>
                                        </p:tgtEl>
                                        <p:attrNameLst>
                                          <p:attrName>ppt_y</p:attrName>
                                        </p:attrNameLst>
                                      </p:cBhvr>
                                      <p:tavLst>
                                        <p:tav tm="0">
                                          <p:val>
                                            <p:strVal val="ppt_y"/>
                                          </p:val>
                                        </p:tav>
                                        <p:tav tm="100000">
                                          <p:val>
                                            <p:strVal val="ppt_y+.1"/>
                                          </p:val>
                                        </p:tav>
                                      </p:tavLst>
                                    </p:anim>
                                    <p:set>
                                      <p:cBhvr>
                                        <p:cTn id="96" dur="1" fill="hold">
                                          <p:stCondLst>
                                            <p:cond delay="499"/>
                                          </p:stCondLst>
                                        </p:cTn>
                                        <p:tgtEl>
                                          <p:spTgt spid="1380">
                                            <p:txEl>
                                              <p:pRg st="4" end="4"/>
                                            </p:txEl>
                                          </p:spTgt>
                                        </p:tgtEl>
                                        <p:attrNameLst>
                                          <p:attrName>style.visibility</p:attrName>
                                        </p:attrNameLst>
                                      </p:cBhvr>
                                      <p:to>
                                        <p:strVal val="hidden"/>
                                      </p:to>
                                    </p:set>
                                  </p:childTnLst>
                                </p:cTn>
                              </p:par>
                              <p:par>
                                <p:cTn id="97" presetID="42" presetClass="exit" presetSubtype="0" fill="hold" grpId="1" nodeType="withEffect">
                                  <p:stCondLst>
                                    <p:cond delay="0"/>
                                  </p:stCondLst>
                                  <p:childTnLst>
                                    <p:animEffect transition="out" filter="fade">
                                      <p:cBhvr>
                                        <p:cTn id="98" dur="500"/>
                                        <p:tgtEl>
                                          <p:spTgt spid="1380">
                                            <p:txEl>
                                              <p:pRg st="5" end="5"/>
                                            </p:txEl>
                                          </p:spTgt>
                                        </p:tgtEl>
                                      </p:cBhvr>
                                    </p:animEffect>
                                    <p:anim calcmode="lin" valueType="num">
                                      <p:cBhvr>
                                        <p:cTn id="99" dur="500"/>
                                        <p:tgtEl>
                                          <p:spTgt spid="1380">
                                            <p:txEl>
                                              <p:pRg st="5" end="5"/>
                                            </p:txEl>
                                          </p:spTgt>
                                        </p:tgtEl>
                                        <p:attrNameLst>
                                          <p:attrName>ppt_x</p:attrName>
                                        </p:attrNameLst>
                                      </p:cBhvr>
                                      <p:tavLst>
                                        <p:tav tm="0">
                                          <p:val>
                                            <p:strVal val="ppt_x"/>
                                          </p:val>
                                        </p:tav>
                                        <p:tav tm="100000">
                                          <p:val>
                                            <p:strVal val="ppt_x"/>
                                          </p:val>
                                        </p:tav>
                                      </p:tavLst>
                                    </p:anim>
                                    <p:anim calcmode="lin" valueType="num">
                                      <p:cBhvr>
                                        <p:cTn id="100" dur="500"/>
                                        <p:tgtEl>
                                          <p:spTgt spid="1380">
                                            <p:txEl>
                                              <p:pRg st="5" end="5"/>
                                            </p:txEl>
                                          </p:spTgt>
                                        </p:tgtEl>
                                        <p:attrNameLst>
                                          <p:attrName>ppt_y</p:attrName>
                                        </p:attrNameLst>
                                      </p:cBhvr>
                                      <p:tavLst>
                                        <p:tav tm="0">
                                          <p:val>
                                            <p:strVal val="ppt_y"/>
                                          </p:val>
                                        </p:tav>
                                        <p:tav tm="100000">
                                          <p:val>
                                            <p:strVal val="ppt_y+.1"/>
                                          </p:val>
                                        </p:tav>
                                      </p:tavLst>
                                    </p:anim>
                                    <p:set>
                                      <p:cBhvr>
                                        <p:cTn id="101" dur="1" fill="hold">
                                          <p:stCondLst>
                                            <p:cond delay="499"/>
                                          </p:stCondLst>
                                        </p:cTn>
                                        <p:tgtEl>
                                          <p:spTgt spid="1380">
                                            <p:txEl>
                                              <p:pRg st="5" end="5"/>
                                            </p:txEl>
                                          </p:spTgt>
                                        </p:tgtEl>
                                        <p:attrNameLst>
                                          <p:attrName>style.visibility</p:attrName>
                                        </p:attrNameLst>
                                      </p:cBhvr>
                                      <p:to>
                                        <p:strVal val="hidden"/>
                                      </p:to>
                                    </p:set>
                                  </p:childTnLst>
                                </p:cTn>
                              </p:par>
                              <p:par>
                                <p:cTn id="102" presetID="42" presetClass="exit" presetSubtype="0" fill="hold" grpId="1" nodeType="withEffect">
                                  <p:stCondLst>
                                    <p:cond delay="0"/>
                                  </p:stCondLst>
                                  <p:childTnLst>
                                    <p:animEffect transition="out" filter="fade">
                                      <p:cBhvr>
                                        <p:cTn id="103" dur="500"/>
                                        <p:tgtEl>
                                          <p:spTgt spid="1380">
                                            <p:txEl>
                                              <p:pRg st="6" end="6"/>
                                            </p:txEl>
                                          </p:spTgt>
                                        </p:tgtEl>
                                      </p:cBhvr>
                                    </p:animEffect>
                                    <p:anim calcmode="lin" valueType="num">
                                      <p:cBhvr>
                                        <p:cTn id="104" dur="500"/>
                                        <p:tgtEl>
                                          <p:spTgt spid="1380">
                                            <p:txEl>
                                              <p:pRg st="6" end="6"/>
                                            </p:txEl>
                                          </p:spTgt>
                                        </p:tgtEl>
                                        <p:attrNameLst>
                                          <p:attrName>ppt_x</p:attrName>
                                        </p:attrNameLst>
                                      </p:cBhvr>
                                      <p:tavLst>
                                        <p:tav tm="0">
                                          <p:val>
                                            <p:strVal val="ppt_x"/>
                                          </p:val>
                                        </p:tav>
                                        <p:tav tm="100000">
                                          <p:val>
                                            <p:strVal val="ppt_x"/>
                                          </p:val>
                                        </p:tav>
                                      </p:tavLst>
                                    </p:anim>
                                    <p:anim calcmode="lin" valueType="num">
                                      <p:cBhvr>
                                        <p:cTn id="105" dur="500"/>
                                        <p:tgtEl>
                                          <p:spTgt spid="1380">
                                            <p:txEl>
                                              <p:pRg st="6" end="6"/>
                                            </p:txEl>
                                          </p:spTgt>
                                        </p:tgtEl>
                                        <p:attrNameLst>
                                          <p:attrName>ppt_y</p:attrName>
                                        </p:attrNameLst>
                                      </p:cBhvr>
                                      <p:tavLst>
                                        <p:tav tm="0">
                                          <p:val>
                                            <p:strVal val="ppt_y"/>
                                          </p:val>
                                        </p:tav>
                                        <p:tav tm="100000">
                                          <p:val>
                                            <p:strVal val="ppt_y+.1"/>
                                          </p:val>
                                        </p:tav>
                                      </p:tavLst>
                                    </p:anim>
                                    <p:set>
                                      <p:cBhvr>
                                        <p:cTn id="106" dur="1" fill="hold">
                                          <p:stCondLst>
                                            <p:cond delay="499"/>
                                          </p:stCondLst>
                                        </p:cTn>
                                        <p:tgtEl>
                                          <p:spTgt spid="1380">
                                            <p:txEl>
                                              <p:pRg st="6" end="6"/>
                                            </p:txEl>
                                          </p:spTgt>
                                        </p:tgtEl>
                                        <p:attrNameLst>
                                          <p:attrName>style.visibility</p:attrName>
                                        </p:attrNameLst>
                                      </p:cBhvr>
                                      <p:to>
                                        <p:strVal val="hidden"/>
                                      </p:to>
                                    </p:set>
                                  </p:childTnLst>
                                </p:cTn>
                              </p:par>
                              <p:par>
                                <p:cTn id="107" presetID="42" presetClass="exit" presetSubtype="0" fill="hold" grpId="1" nodeType="withEffect">
                                  <p:stCondLst>
                                    <p:cond delay="0"/>
                                  </p:stCondLst>
                                  <p:childTnLst>
                                    <p:animEffect transition="out" filter="fade">
                                      <p:cBhvr>
                                        <p:cTn id="108" dur="500"/>
                                        <p:tgtEl>
                                          <p:spTgt spid="1380">
                                            <p:txEl>
                                              <p:pRg st="7" end="7"/>
                                            </p:txEl>
                                          </p:spTgt>
                                        </p:tgtEl>
                                      </p:cBhvr>
                                    </p:animEffect>
                                    <p:anim calcmode="lin" valueType="num">
                                      <p:cBhvr>
                                        <p:cTn id="109" dur="500"/>
                                        <p:tgtEl>
                                          <p:spTgt spid="1380">
                                            <p:txEl>
                                              <p:pRg st="7" end="7"/>
                                            </p:txEl>
                                          </p:spTgt>
                                        </p:tgtEl>
                                        <p:attrNameLst>
                                          <p:attrName>ppt_x</p:attrName>
                                        </p:attrNameLst>
                                      </p:cBhvr>
                                      <p:tavLst>
                                        <p:tav tm="0">
                                          <p:val>
                                            <p:strVal val="ppt_x"/>
                                          </p:val>
                                        </p:tav>
                                        <p:tav tm="100000">
                                          <p:val>
                                            <p:strVal val="ppt_x"/>
                                          </p:val>
                                        </p:tav>
                                      </p:tavLst>
                                    </p:anim>
                                    <p:anim calcmode="lin" valueType="num">
                                      <p:cBhvr>
                                        <p:cTn id="110" dur="500"/>
                                        <p:tgtEl>
                                          <p:spTgt spid="1380">
                                            <p:txEl>
                                              <p:pRg st="7" end="7"/>
                                            </p:txEl>
                                          </p:spTgt>
                                        </p:tgtEl>
                                        <p:attrNameLst>
                                          <p:attrName>ppt_y</p:attrName>
                                        </p:attrNameLst>
                                      </p:cBhvr>
                                      <p:tavLst>
                                        <p:tav tm="0">
                                          <p:val>
                                            <p:strVal val="ppt_y"/>
                                          </p:val>
                                        </p:tav>
                                        <p:tav tm="100000">
                                          <p:val>
                                            <p:strVal val="ppt_y+.1"/>
                                          </p:val>
                                        </p:tav>
                                      </p:tavLst>
                                    </p:anim>
                                    <p:set>
                                      <p:cBhvr>
                                        <p:cTn id="111" dur="1" fill="hold">
                                          <p:stCondLst>
                                            <p:cond delay="499"/>
                                          </p:stCondLst>
                                        </p:cTn>
                                        <p:tgtEl>
                                          <p:spTgt spid="1380">
                                            <p:txEl>
                                              <p:pRg st="7" end="7"/>
                                            </p:txEl>
                                          </p:spTgt>
                                        </p:tgtEl>
                                        <p:attrNameLst>
                                          <p:attrName>style.visibility</p:attrName>
                                        </p:attrNameLst>
                                      </p:cBhvr>
                                      <p:to>
                                        <p:strVal val="hidden"/>
                                      </p:to>
                                    </p:set>
                                  </p:childTnLst>
                                </p:cTn>
                              </p:par>
                              <p:par>
                                <p:cTn id="112" presetID="42" presetClass="exit" presetSubtype="0" fill="hold" grpId="1" nodeType="withEffect">
                                  <p:stCondLst>
                                    <p:cond delay="0"/>
                                  </p:stCondLst>
                                  <p:childTnLst>
                                    <p:animEffect transition="out" filter="fade">
                                      <p:cBhvr>
                                        <p:cTn id="113" dur="500"/>
                                        <p:tgtEl>
                                          <p:spTgt spid="1380">
                                            <p:txEl>
                                              <p:pRg st="8" end="8"/>
                                            </p:txEl>
                                          </p:spTgt>
                                        </p:tgtEl>
                                      </p:cBhvr>
                                    </p:animEffect>
                                    <p:anim calcmode="lin" valueType="num">
                                      <p:cBhvr>
                                        <p:cTn id="114" dur="500"/>
                                        <p:tgtEl>
                                          <p:spTgt spid="1380">
                                            <p:txEl>
                                              <p:pRg st="8" end="8"/>
                                            </p:txEl>
                                          </p:spTgt>
                                        </p:tgtEl>
                                        <p:attrNameLst>
                                          <p:attrName>ppt_x</p:attrName>
                                        </p:attrNameLst>
                                      </p:cBhvr>
                                      <p:tavLst>
                                        <p:tav tm="0">
                                          <p:val>
                                            <p:strVal val="ppt_x"/>
                                          </p:val>
                                        </p:tav>
                                        <p:tav tm="100000">
                                          <p:val>
                                            <p:strVal val="ppt_x"/>
                                          </p:val>
                                        </p:tav>
                                      </p:tavLst>
                                    </p:anim>
                                    <p:anim calcmode="lin" valueType="num">
                                      <p:cBhvr>
                                        <p:cTn id="115" dur="500"/>
                                        <p:tgtEl>
                                          <p:spTgt spid="1380">
                                            <p:txEl>
                                              <p:pRg st="8" end="8"/>
                                            </p:txEl>
                                          </p:spTgt>
                                        </p:tgtEl>
                                        <p:attrNameLst>
                                          <p:attrName>ppt_y</p:attrName>
                                        </p:attrNameLst>
                                      </p:cBhvr>
                                      <p:tavLst>
                                        <p:tav tm="0">
                                          <p:val>
                                            <p:strVal val="ppt_y"/>
                                          </p:val>
                                        </p:tav>
                                        <p:tav tm="100000">
                                          <p:val>
                                            <p:strVal val="ppt_y+.1"/>
                                          </p:val>
                                        </p:tav>
                                      </p:tavLst>
                                    </p:anim>
                                    <p:set>
                                      <p:cBhvr>
                                        <p:cTn id="116" dur="1" fill="hold">
                                          <p:stCondLst>
                                            <p:cond delay="499"/>
                                          </p:stCondLst>
                                        </p:cTn>
                                        <p:tgtEl>
                                          <p:spTgt spid="1380">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p:bldP spid="1379" grpId="1"/>
      <p:bldP spid="1380" grpId="0" uiExpand="1" build="p"/>
      <p:bldP spid="1380" grpId="1" uiExpand="1" build="p"/>
      <p:bldP spid="1381" grpId="0"/>
      <p:bldP spid="1381"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5"/>
          <p:cNvSpPr txBox="1">
            <a:spLocks noGrp="1"/>
          </p:cNvSpPr>
          <p:nvPr>
            <p:ph type="title"/>
          </p:nvPr>
        </p:nvSpPr>
        <p:spPr>
          <a:xfrm>
            <a:off x="836732" y="546100"/>
            <a:ext cx="8009430" cy="685200"/>
          </a:xfrm>
          <a:prstGeom prst="rect">
            <a:avLst/>
          </a:prstGeom>
        </p:spPr>
        <p:txBody>
          <a:bodyPr spcFirstLastPara="1" wrap="square" lIns="91425" tIns="91425" rIns="91425" bIns="91425" anchor="ctr" anchorCtr="0">
            <a:noAutofit/>
          </a:bodyPr>
          <a:lstStyle/>
          <a:p>
            <a:r>
              <a:rPr lang="en-IE" dirty="0"/>
              <a:t>Labour unions’ socio-economic function today</a:t>
            </a:r>
            <a:r>
              <a:rPr lang="bg-BG" dirty="0"/>
              <a:t> (1)</a:t>
            </a:r>
            <a:endParaRPr lang="en-IE" dirty="0"/>
          </a:p>
        </p:txBody>
      </p:sp>
      <p:sp>
        <p:nvSpPr>
          <p:cNvPr id="1381" name="Google Shape;1381;p35"/>
          <p:cNvSpPr/>
          <p:nvPr/>
        </p:nvSpPr>
        <p:spPr>
          <a:xfrm>
            <a:off x="6358496" y="1011544"/>
            <a:ext cx="1552697" cy="218249"/>
          </a:xfrm>
          <a:prstGeom prst="rect">
            <a:avLst/>
          </a:prstGeom>
        </p:spPr>
        <p:txBody>
          <a:bodyPr>
            <a:prstTxWarp prst="textPlain">
              <a:avLst/>
            </a:prstTxWarp>
          </a:bodyPr>
          <a:lstStyle/>
          <a:p>
            <a:pPr lvl="0" algn="ctr"/>
            <a:r>
              <a:rPr lang="en-IE" b="1" i="0" dirty="0">
                <a:ln w="9525" cap="flat" cmpd="sng">
                  <a:solidFill>
                    <a:schemeClr val="dk1"/>
                  </a:solidFill>
                  <a:prstDash val="solid"/>
                  <a:round/>
                  <a:headEnd type="none" w="sm" len="sm"/>
                  <a:tailEnd type="none" w="sm" len="sm"/>
                </a:ln>
                <a:solidFill>
                  <a:srgbClr val="FF0000"/>
                </a:solidFill>
                <a:latin typeface="Syncopate"/>
              </a:rPr>
              <a:t>Today</a:t>
            </a:r>
            <a:endParaRPr b="1" i="0" dirty="0">
              <a:ln w="9525" cap="flat" cmpd="sng">
                <a:solidFill>
                  <a:schemeClr val="dk1"/>
                </a:solidFill>
                <a:prstDash val="solid"/>
                <a:round/>
                <a:headEnd type="none" w="sm" len="sm"/>
                <a:tailEnd type="none" w="sm" len="sm"/>
              </a:ln>
              <a:solidFill>
                <a:srgbClr val="FF0000"/>
              </a:solidFill>
              <a:latin typeface="Syncopate"/>
            </a:endParaRPr>
          </a:p>
        </p:txBody>
      </p:sp>
      <p:pic>
        <p:nvPicPr>
          <p:cNvPr id="1382" name="Google Shape;1382;p35"/>
          <p:cNvPicPr preferRelativeResize="0"/>
          <p:nvPr/>
        </p:nvPicPr>
        <p:blipFill>
          <a:blip r:embed="rId3"/>
          <a:srcRect t="4221" b="4221"/>
          <a:stretch/>
        </p:blipFill>
        <p:spPr>
          <a:xfrm>
            <a:off x="697875" y="1404256"/>
            <a:ext cx="3578442" cy="3176047"/>
          </a:xfrm>
          <a:prstGeom prst="roundRect">
            <a:avLst>
              <a:gd name="adj" fmla="val 8711"/>
            </a:avLst>
          </a:prstGeom>
          <a:noFill/>
          <a:ln>
            <a:noFill/>
          </a:ln>
        </p:spPr>
      </p:pic>
      <p:sp>
        <p:nvSpPr>
          <p:cNvPr id="6" name="Google Shape;1380;p35">
            <a:extLst>
              <a:ext uri="{FF2B5EF4-FFF2-40B4-BE49-F238E27FC236}">
                <a16:creationId xmlns:a16="http://schemas.microsoft.com/office/drawing/2014/main" id="{3F698306-0558-4EDA-A57F-B65DDD445F46}"/>
              </a:ext>
            </a:extLst>
          </p:cNvPr>
          <p:cNvSpPr txBox="1">
            <a:spLocks/>
          </p:cNvSpPr>
          <p:nvPr/>
        </p:nvSpPr>
        <p:spPr>
          <a:xfrm>
            <a:off x="4289192" y="1418163"/>
            <a:ext cx="4556970" cy="319294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1pPr>
            <a:lvl2pPr marL="914400" marR="0" lvl="1"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2pPr>
            <a:lvl3pPr marL="1371600" marR="0" lvl="2"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3pPr>
            <a:lvl4pPr marL="1828800" marR="0" lvl="3"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4pPr>
            <a:lvl5pPr marL="2286000" marR="0" lvl="4"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5pPr>
            <a:lvl6pPr marL="2743200" marR="0" lvl="5"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6pPr>
            <a:lvl7pPr marL="3200400" marR="0" lvl="6"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7pPr>
            <a:lvl8pPr marL="3657600" marR="0" lvl="7"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8pPr>
            <a:lvl9pPr marL="4114800" marR="0" lvl="8"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9pPr>
          </a:lstStyle>
          <a:p>
            <a:pPr marL="0" indent="0" algn="just">
              <a:buClr>
                <a:srgbClr val="273D40"/>
              </a:buClr>
              <a:buSzPts val="600"/>
              <a:buNone/>
            </a:pPr>
            <a:r>
              <a:rPr lang="en-GB" sz="1600" dirty="0">
                <a:solidFill>
                  <a:schemeClr val="dk1"/>
                </a:solidFill>
              </a:rPr>
              <a:t>The wider socio-political context has become much more democratic. But unions are unable to sustain real </a:t>
            </a:r>
            <a:r>
              <a:rPr lang="en-GB" sz="1600" i="1" dirty="0">
                <a:solidFill>
                  <a:schemeClr val="dk1"/>
                </a:solidFill>
              </a:rPr>
              <a:t>workers’ democracy.</a:t>
            </a:r>
          </a:p>
          <a:p>
            <a:pPr marL="0" indent="0" algn="just">
              <a:buClr>
                <a:srgbClr val="273D40"/>
              </a:buClr>
              <a:buSzPts val="600"/>
              <a:buNone/>
            </a:pPr>
            <a:endParaRPr lang="en-GB" sz="1600" i="1" dirty="0">
              <a:solidFill>
                <a:schemeClr val="dk1"/>
              </a:solidFill>
            </a:endParaRPr>
          </a:p>
          <a:p>
            <a:pPr marL="0" indent="0" algn="just">
              <a:buClr>
                <a:srgbClr val="273D40"/>
              </a:buClr>
              <a:buSzPts val="600"/>
              <a:buNone/>
            </a:pPr>
            <a:r>
              <a:rPr lang="en-GB" sz="1600" dirty="0">
                <a:solidFill>
                  <a:schemeClr val="dk1"/>
                </a:solidFill>
              </a:rPr>
              <a:t>Freedom of association in unions is a Constitutional right </a:t>
            </a:r>
            <a:r>
              <a:rPr lang="en-IE" sz="1000" cap="small" dirty="0"/>
              <a:t>(VNS-RB 1991, art 41)</a:t>
            </a:r>
            <a:r>
              <a:rPr lang="en-GB" sz="1600" dirty="0">
                <a:solidFill>
                  <a:schemeClr val="dk1"/>
                </a:solidFill>
              </a:rPr>
              <a:t>. But unions cannot “pursue any political objectives, nor […] engage in any political activity” </a:t>
            </a:r>
            <a:r>
              <a:rPr lang="en-GB" sz="1000" cap="small" dirty="0">
                <a:solidFill>
                  <a:schemeClr val="dk1"/>
                </a:solidFill>
              </a:rPr>
              <a:t>(Art. 12)</a:t>
            </a:r>
            <a:r>
              <a:rPr lang="en-GB" sz="1600" dirty="0">
                <a:solidFill>
                  <a:schemeClr val="dk1"/>
                </a:solidFill>
              </a:rPr>
              <a:t>.</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Yet, both main confederations lack serious backing at the highest echelons of power since 2009 </a:t>
            </a:r>
            <a:r>
              <a:rPr lang="en-IE" sz="1000" cap="small" dirty="0"/>
              <a:t>(Fulton 2021, sec. 3, chap. 3, para. 1)</a:t>
            </a:r>
            <a:r>
              <a:rPr lang="en-GB" sz="1600" dirty="0">
                <a:solidFill>
                  <a:schemeClr val="dk1"/>
                </a:solidFill>
              </a:rPr>
              <a:t>.</a:t>
            </a:r>
          </a:p>
        </p:txBody>
      </p:sp>
    </p:spTree>
    <p:extLst>
      <p:ext uri="{BB962C8B-B14F-4D97-AF65-F5344CB8AC3E}">
        <p14:creationId xmlns:p14="http://schemas.microsoft.com/office/powerpoint/2010/main" val="27385029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79"/>
                                        </p:tgtEl>
                                        <p:attrNameLst>
                                          <p:attrName>style.visibility</p:attrName>
                                        </p:attrNameLst>
                                      </p:cBhvr>
                                      <p:to>
                                        <p:strVal val="visible"/>
                                      </p:to>
                                    </p:set>
                                    <p:anim calcmode="lin" valueType="num">
                                      <p:cBhvr additive="base">
                                        <p:cTn id="7" dur="500" fill="hold"/>
                                        <p:tgtEl>
                                          <p:spTgt spid="1379"/>
                                        </p:tgtEl>
                                        <p:attrNameLst>
                                          <p:attrName>ppt_x</p:attrName>
                                        </p:attrNameLst>
                                      </p:cBhvr>
                                      <p:tavLst>
                                        <p:tav tm="0">
                                          <p:val>
                                            <p:strVal val="#ppt_x"/>
                                          </p:val>
                                        </p:tav>
                                        <p:tav tm="100000">
                                          <p:val>
                                            <p:strVal val="#ppt_x"/>
                                          </p:val>
                                        </p:tav>
                                      </p:tavLst>
                                    </p:anim>
                                    <p:anim calcmode="lin" valueType="num">
                                      <p:cBhvr additive="base">
                                        <p:cTn id="8" dur="500" fill="hold"/>
                                        <p:tgtEl>
                                          <p:spTgt spid="137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81"/>
                                        </p:tgtEl>
                                        <p:attrNameLst>
                                          <p:attrName>style.visibility</p:attrName>
                                        </p:attrNameLst>
                                      </p:cBhvr>
                                      <p:to>
                                        <p:strVal val="visible"/>
                                      </p:to>
                                    </p:set>
                                    <p:anim calcmode="lin" valueType="num">
                                      <p:cBhvr additive="base">
                                        <p:cTn id="11" dur="500" fill="hold"/>
                                        <p:tgtEl>
                                          <p:spTgt spid="1381"/>
                                        </p:tgtEl>
                                        <p:attrNameLst>
                                          <p:attrName>ppt_x</p:attrName>
                                        </p:attrNameLst>
                                      </p:cBhvr>
                                      <p:tavLst>
                                        <p:tav tm="0">
                                          <p:val>
                                            <p:strVal val="0-#ppt_w/2"/>
                                          </p:val>
                                        </p:tav>
                                        <p:tav tm="100000">
                                          <p:val>
                                            <p:strVal val="#ppt_x"/>
                                          </p:val>
                                        </p:tav>
                                      </p:tavLst>
                                    </p:anim>
                                    <p:anim calcmode="lin" valueType="num">
                                      <p:cBhvr additive="base">
                                        <p:cTn id="12" dur="500" fill="hold"/>
                                        <p:tgtEl>
                                          <p:spTgt spid="1381"/>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382"/>
                                        </p:tgtEl>
                                        <p:attrNameLst>
                                          <p:attrName>style.visibility</p:attrName>
                                        </p:attrNameLst>
                                      </p:cBhvr>
                                      <p:to>
                                        <p:strVal val="visible"/>
                                      </p:to>
                                    </p:set>
                                    <p:animEffect transition="in" filter="barn(inVertical)">
                                      <p:cBhvr>
                                        <p:cTn id="15" dur="500"/>
                                        <p:tgtEl>
                                          <p:spTgt spid="138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anim calcmode="lin" valueType="num">
                                      <p:cBhvr>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anim calcmode="lin" valueType="num">
                                      <p:cBhvr>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1" fill="hold" grpId="1" nodeType="clickEffect">
                                  <p:stCondLst>
                                    <p:cond delay="0"/>
                                  </p:stCondLst>
                                  <p:childTnLst>
                                    <p:anim calcmode="lin" valueType="num">
                                      <p:cBhvr additive="base">
                                        <p:cTn id="37" dur="500"/>
                                        <p:tgtEl>
                                          <p:spTgt spid="1379"/>
                                        </p:tgtEl>
                                        <p:attrNameLst>
                                          <p:attrName>ppt_x</p:attrName>
                                        </p:attrNameLst>
                                      </p:cBhvr>
                                      <p:tavLst>
                                        <p:tav tm="0">
                                          <p:val>
                                            <p:strVal val="ppt_x"/>
                                          </p:val>
                                        </p:tav>
                                        <p:tav tm="100000">
                                          <p:val>
                                            <p:strVal val="ppt_x"/>
                                          </p:val>
                                        </p:tav>
                                      </p:tavLst>
                                    </p:anim>
                                    <p:anim calcmode="lin" valueType="num">
                                      <p:cBhvr additive="base">
                                        <p:cTn id="38" dur="500"/>
                                        <p:tgtEl>
                                          <p:spTgt spid="1379"/>
                                        </p:tgtEl>
                                        <p:attrNameLst>
                                          <p:attrName>ppt_y</p:attrName>
                                        </p:attrNameLst>
                                      </p:cBhvr>
                                      <p:tavLst>
                                        <p:tav tm="0">
                                          <p:val>
                                            <p:strVal val="ppt_y"/>
                                          </p:val>
                                        </p:tav>
                                        <p:tav tm="100000">
                                          <p:val>
                                            <p:strVal val="0-ppt_h/2"/>
                                          </p:val>
                                        </p:tav>
                                      </p:tavLst>
                                    </p:anim>
                                    <p:set>
                                      <p:cBhvr>
                                        <p:cTn id="39" dur="1" fill="hold">
                                          <p:stCondLst>
                                            <p:cond delay="499"/>
                                          </p:stCondLst>
                                        </p:cTn>
                                        <p:tgtEl>
                                          <p:spTgt spid="1379"/>
                                        </p:tgtEl>
                                        <p:attrNameLst>
                                          <p:attrName>style.visibility</p:attrName>
                                        </p:attrNameLst>
                                      </p:cBhvr>
                                      <p:to>
                                        <p:strVal val="hidden"/>
                                      </p:to>
                                    </p:set>
                                  </p:childTnLst>
                                </p:cTn>
                              </p:par>
                              <p:par>
                                <p:cTn id="40" presetID="2" presetClass="exit" presetSubtype="8" fill="hold" grpId="1" nodeType="withEffect">
                                  <p:stCondLst>
                                    <p:cond delay="0"/>
                                  </p:stCondLst>
                                  <p:childTnLst>
                                    <p:anim calcmode="lin" valueType="num">
                                      <p:cBhvr additive="base">
                                        <p:cTn id="41" dur="500"/>
                                        <p:tgtEl>
                                          <p:spTgt spid="1381"/>
                                        </p:tgtEl>
                                        <p:attrNameLst>
                                          <p:attrName>ppt_x</p:attrName>
                                        </p:attrNameLst>
                                      </p:cBhvr>
                                      <p:tavLst>
                                        <p:tav tm="0">
                                          <p:val>
                                            <p:strVal val="ppt_x"/>
                                          </p:val>
                                        </p:tav>
                                        <p:tav tm="100000">
                                          <p:val>
                                            <p:strVal val="0-ppt_w/2"/>
                                          </p:val>
                                        </p:tav>
                                      </p:tavLst>
                                    </p:anim>
                                    <p:anim calcmode="lin" valueType="num">
                                      <p:cBhvr additive="base">
                                        <p:cTn id="42" dur="500"/>
                                        <p:tgtEl>
                                          <p:spTgt spid="1381"/>
                                        </p:tgtEl>
                                        <p:attrNameLst>
                                          <p:attrName>ppt_y</p:attrName>
                                        </p:attrNameLst>
                                      </p:cBhvr>
                                      <p:tavLst>
                                        <p:tav tm="0">
                                          <p:val>
                                            <p:strVal val="ppt_y"/>
                                          </p:val>
                                        </p:tav>
                                        <p:tav tm="100000">
                                          <p:val>
                                            <p:strVal val="ppt_y"/>
                                          </p:val>
                                        </p:tav>
                                      </p:tavLst>
                                    </p:anim>
                                    <p:set>
                                      <p:cBhvr>
                                        <p:cTn id="43" dur="1" fill="hold">
                                          <p:stCondLst>
                                            <p:cond delay="499"/>
                                          </p:stCondLst>
                                        </p:cTn>
                                        <p:tgtEl>
                                          <p:spTgt spid="1381"/>
                                        </p:tgtEl>
                                        <p:attrNameLst>
                                          <p:attrName>style.visibility</p:attrName>
                                        </p:attrNameLst>
                                      </p:cBhvr>
                                      <p:to>
                                        <p:strVal val="hidden"/>
                                      </p:to>
                                    </p:set>
                                  </p:childTnLst>
                                </p:cTn>
                              </p:par>
                              <p:par>
                                <p:cTn id="44" presetID="16" presetClass="exit" presetSubtype="37" fill="hold" nodeType="withEffect">
                                  <p:stCondLst>
                                    <p:cond delay="0"/>
                                  </p:stCondLst>
                                  <p:childTnLst>
                                    <p:animEffect transition="out" filter="barn(outVertical)">
                                      <p:cBhvr>
                                        <p:cTn id="45" dur="500"/>
                                        <p:tgtEl>
                                          <p:spTgt spid="1382"/>
                                        </p:tgtEl>
                                      </p:cBhvr>
                                    </p:animEffect>
                                    <p:set>
                                      <p:cBhvr>
                                        <p:cTn id="46" dur="1" fill="hold">
                                          <p:stCondLst>
                                            <p:cond delay="499"/>
                                          </p:stCondLst>
                                        </p:cTn>
                                        <p:tgtEl>
                                          <p:spTgt spid="1382"/>
                                        </p:tgtEl>
                                        <p:attrNameLst>
                                          <p:attrName>style.visibility</p:attrName>
                                        </p:attrNameLst>
                                      </p:cBhvr>
                                      <p:to>
                                        <p:strVal val="hidden"/>
                                      </p:to>
                                    </p:set>
                                  </p:childTnLst>
                                </p:cTn>
                              </p:par>
                              <p:par>
                                <p:cTn id="47" presetID="42" presetClass="exit" presetSubtype="0" fill="hold" grpId="1" nodeType="withEffect">
                                  <p:stCondLst>
                                    <p:cond delay="0"/>
                                  </p:stCondLst>
                                  <p:childTnLst>
                                    <p:animEffect transition="out" filter="fade">
                                      <p:cBhvr>
                                        <p:cTn id="48" dur="500"/>
                                        <p:tgtEl>
                                          <p:spTgt spid="6">
                                            <p:txEl>
                                              <p:pRg st="0" end="0"/>
                                            </p:txEl>
                                          </p:spTgt>
                                        </p:tgtEl>
                                      </p:cBhvr>
                                    </p:animEffect>
                                    <p:anim calcmode="lin" valueType="num">
                                      <p:cBhvr>
                                        <p:cTn id="49" dur="500"/>
                                        <p:tgtEl>
                                          <p:spTgt spid="6">
                                            <p:txEl>
                                              <p:pRg st="0" end="0"/>
                                            </p:txEl>
                                          </p:spTgt>
                                        </p:tgtEl>
                                        <p:attrNameLst>
                                          <p:attrName>ppt_x</p:attrName>
                                        </p:attrNameLst>
                                      </p:cBhvr>
                                      <p:tavLst>
                                        <p:tav tm="0">
                                          <p:val>
                                            <p:strVal val="ppt_x"/>
                                          </p:val>
                                        </p:tav>
                                        <p:tav tm="100000">
                                          <p:val>
                                            <p:strVal val="ppt_x"/>
                                          </p:val>
                                        </p:tav>
                                      </p:tavLst>
                                    </p:anim>
                                    <p:anim calcmode="lin" valueType="num">
                                      <p:cBhvr>
                                        <p:cTn id="50" dur="500"/>
                                        <p:tgtEl>
                                          <p:spTgt spid="6">
                                            <p:txEl>
                                              <p:pRg st="0" end="0"/>
                                            </p:txEl>
                                          </p:spTgt>
                                        </p:tgtEl>
                                        <p:attrNameLst>
                                          <p:attrName>ppt_y</p:attrName>
                                        </p:attrNameLst>
                                      </p:cBhvr>
                                      <p:tavLst>
                                        <p:tav tm="0">
                                          <p:val>
                                            <p:strVal val="ppt_y"/>
                                          </p:val>
                                        </p:tav>
                                        <p:tav tm="100000">
                                          <p:val>
                                            <p:strVal val="ppt_y+.1"/>
                                          </p:val>
                                        </p:tav>
                                      </p:tavLst>
                                    </p:anim>
                                    <p:set>
                                      <p:cBhvr>
                                        <p:cTn id="51" dur="1" fill="hold">
                                          <p:stCondLst>
                                            <p:cond delay="499"/>
                                          </p:stCondLst>
                                        </p:cTn>
                                        <p:tgtEl>
                                          <p:spTgt spid="6">
                                            <p:txEl>
                                              <p:pRg st="0" end="0"/>
                                            </p:txEl>
                                          </p:spTgt>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500"/>
                                        <p:tgtEl>
                                          <p:spTgt spid="6">
                                            <p:txEl>
                                              <p:pRg st="2" end="2"/>
                                            </p:txEl>
                                          </p:spTgt>
                                        </p:tgtEl>
                                      </p:cBhvr>
                                    </p:animEffect>
                                    <p:anim calcmode="lin" valueType="num">
                                      <p:cBhvr>
                                        <p:cTn id="54" dur="500"/>
                                        <p:tgtEl>
                                          <p:spTgt spid="6">
                                            <p:txEl>
                                              <p:pRg st="2" end="2"/>
                                            </p:txEl>
                                          </p:spTgt>
                                        </p:tgtEl>
                                        <p:attrNameLst>
                                          <p:attrName>ppt_x</p:attrName>
                                        </p:attrNameLst>
                                      </p:cBhvr>
                                      <p:tavLst>
                                        <p:tav tm="0">
                                          <p:val>
                                            <p:strVal val="ppt_x"/>
                                          </p:val>
                                        </p:tav>
                                        <p:tav tm="100000">
                                          <p:val>
                                            <p:strVal val="ppt_x"/>
                                          </p:val>
                                        </p:tav>
                                      </p:tavLst>
                                    </p:anim>
                                    <p:anim calcmode="lin" valueType="num">
                                      <p:cBhvr>
                                        <p:cTn id="55" dur="500"/>
                                        <p:tgtEl>
                                          <p:spTgt spid="6">
                                            <p:txEl>
                                              <p:pRg st="2" end="2"/>
                                            </p:txEl>
                                          </p:spTgt>
                                        </p:tgtEl>
                                        <p:attrNameLst>
                                          <p:attrName>ppt_y</p:attrName>
                                        </p:attrNameLst>
                                      </p:cBhvr>
                                      <p:tavLst>
                                        <p:tav tm="0">
                                          <p:val>
                                            <p:strVal val="ppt_y"/>
                                          </p:val>
                                        </p:tav>
                                        <p:tav tm="100000">
                                          <p:val>
                                            <p:strVal val="ppt_y+.1"/>
                                          </p:val>
                                        </p:tav>
                                      </p:tavLst>
                                    </p:anim>
                                    <p:set>
                                      <p:cBhvr>
                                        <p:cTn id="56" dur="1" fill="hold">
                                          <p:stCondLst>
                                            <p:cond delay="499"/>
                                          </p:stCondLst>
                                        </p:cTn>
                                        <p:tgtEl>
                                          <p:spTgt spid="6">
                                            <p:txEl>
                                              <p:pRg st="2" end="2"/>
                                            </p:txEl>
                                          </p:spTgt>
                                        </p:tgtEl>
                                        <p:attrNameLst>
                                          <p:attrName>style.visibility</p:attrName>
                                        </p:attrNameLst>
                                      </p:cBhvr>
                                      <p:to>
                                        <p:strVal val="hidden"/>
                                      </p:to>
                                    </p:set>
                                  </p:childTnLst>
                                </p:cTn>
                              </p:par>
                              <p:par>
                                <p:cTn id="57" presetID="42" presetClass="exit" presetSubtype="0" fill="hold" grpId="1" nodeType="withEffect">
                                  <p:stCondLst>
                                    <p:cond delay="0"/>
                                  </p:stCondLst>
                                  <p:childTnLst>
                                    <p:animEffect transition="out" filter="fade">
                                      <p:cBhvr>
                                        <p:cTn id="58" dur="500"/>
                                        <p:tgtEl>
                                          <p:spTgt spid="6">
                                            <p:txEl>
                                              <p:pRg st="4" end="4"/>
                                            </p:txEl>
                                          </p:spTgt>
                                        </p:tgtEl>
                                      </p:cBhvr>
                                    </p:animEffect>
                                    <p:anim calcmode="lin" valueType="num">
                                      <p:cBhvr>
                                        <p:cTn id="59" dur="500"/>
                                        <p:tgtEl>
                                          <p:spTgt spid="6">
                                            <p:txEl>
                                              <p:pRg st="4" end="4"/>
                                            </p:txEl>
                                          </p:spTgt>
                                        </p:tgtEl>
                                        <p:attrNameLst>
                                          <p:attrName>ppt_x</p:attrName>
                                        </p:attrNameLst>
                                      </p:cBhvr>
                                      <p:tavLst>
                                        <p:tav tm="0">
                                          <p:val>
                                            <p:strVal val="ppt_x"/>
                                          </p:val>
                                        </p:tav>
                                        <p:tav tm="100000">
                                          <p:val>
                                            <p:strVal val="ppt_x"/>
                                          </p:val>
                                        </p:tav>
                                      </p:tavLst>
                                    </p:anim>
                                    <p:anim calcmode="lin" valueType="num">
                                      <p:cBhvr>
                                        <p:cTn id="60" dur="500"/>
                                        <p:tgtEl>
                                          <p:spTgt spid="6">
                                            <p:txEl>
                                              <p:pRg st="4" end="4"/>
                                            </p:txEl>
                                          </p:spTgt>
                                        </p:tgtEl>
                                        <p:attrNameLst>
                                          <p:attrName>ppt_y</p:attrName>
                                        </p:attrNameLst>
                                      </p:cBhvr>
                                      <p:tavLst>
                                        <p:tav tm="0">
                                          <p:val>
                                            <p:strVal val="ppt_y"/>
                                          </p:val>
                                        </p:tav>
                                        <p:tav tm="100000">
                                          <p:val>
                                            <p:strVal val="ppt_y+.1"/>
                                          </p:val>
                                        </p:tav>
                                      </p:tavLst>
                                    </p:anim>
                                    <p:set>
                                      <p:cBhvr>
                                        <p:cTn id="61" dur="1" fill="hold">
                                          <p:stCondLst>
                                            <p:cond delay="499"/>
                                          </p:stCondLst>
                                        </p:cTn>
                                        <p:tgtEl>
                                          <p:spTgt spid="6">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p:bldP spid="1379" grpId="1"/>
      <p:bldP spid="1381" grpId="0"/>
      <p:bldP spid="1381" grpId="1"/>
      <p:bldP spid="6" grpId="0" uiExpand="1" build="p"/>
      <p:bldP spid="6" grpId="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5"/>
          <p:cNvSpPr txBox="1">
            <a:spLocks noGrp="1"/>
          </p:cNvSpPr>
          <p:nvPr>
            <p:ph type="title"/>
          </p:nvPr>
        </p:nvSpPr>
        <p:spPr>
          <a:xfrm>
            <a:off x="836732" y="546100"/>
            <a:ext cx="8009430" cy="685200"/>
          </a:xfrm>
          <a:prstGeom prst="rect">
            <a:avLst/>
          </a:prstGeom>
        </p:spPr>
        <p:txBody>
          <a:bodyPr spcFirstLastPara="1" wrap="square" lIns="91425" tIns="91425" rIns="91425" bIns="91425" anchor="ctr" anchorCtr="0">
            <a:noAutofit/>
          </a:bodyPr>
          <a:lstStyle/>
          <a:p>
            <a:r>
              <a:rPr lang="en-IE" dirty="0"/>
              <a:t>Labour unions’ socio-economic function today</a:t>
            </a:r>
            <a:r>
              <a:rPr lang="bg-BG" dirty="0"/>
              <a:t> (</a:t>
            </a:r>
            <a:r>
              <a:rPr lang="en-IE" dirty="0"/>
              <a:t>2</a:t>
            </a:r>
            <a:r>
              <a:rPr lang="bg-BG" dirty="0"/>
              <a:t>)</a:t>
            </a:r>
            <a:endParaRPr lang="en-IE" dirty="0"/>
          </a:p>
        </p:txBody>
      </p:sp>
      <p:sp>
        <p:nvSpPr>
          <p:cNvPr id="1381" name="Google Shape;1381;p35"/>
          <p:cNvSpPr/>
          <p:nvPr/>
        </p:nvSpPr>
        <p:spPr>
          <a:xfrm>
            <a:off x="6293181" y="1013051"/>
            <a:ext cx="1552697" cy="218249"/>
          </a:xfrm>
          <a:prstGeom prst="rect">
            <a:avLst/>
          </a:prstGeom>
        </p:spPr>
        <p:txBody>
          <a:bodyPr>
            <a:prstTxWarp prst="textPlain">
              <a:avLst/>
            </a:prstTxWarp>
          </a:bodyPr>
          <a:lstStyle/>
          <a:p>
            <a:pPr lvl="0" algn="ctr"/>
            <a:r>
              <a:rPr lang="en-IE" b="1" i="0" dirty="0">
                <a:ln w="9525" cap="flat" cmpd="sng">
                  <a:solidFill>
                    <a:schemeClr val="dk1"/>
                  </a:solidFill>
                  <a:prstDash val="solid"/>
                  <a:round/>
                  <a:headEnd type="none" w="sm" len="sm"/>
                  <a:tailEnd type="none" w="sm" len="sm"/>
                </a:ln>
                <a:solidFill>
                  <a:srgbClr val="FF0000"/>
                </a:solidFill>
                <a:latin typeface="Syncopate"/>
              </a:rPr>
              <a:t>Today</a:t>
            </a:r>
            <a:endParaRPr b="1" i="0" dirty="0">
              <a:ln w="9525" cap="flat" cmpd="sng">
                <a:solidFill>
                  <a:schemeClr val="dk1"/>
                </a:solidFill>
                <a:prstDash val="solid"/>
                <a:round/>
                <a:headEnd type="none" w="sm" len="sm"/>
                <a:tailEnd type="none" w="sm" len="sm"/>
              </a:ln>
              <a:solidFill>
                <a:srgbClr val="FF0000"/>
              </a:solidFill>
              <a:latin typeface="Syncopate"/>
            </a:endParaRPr>
          </a:p>
        </p:txBody>
      </p:sp>
      <p:pic>
        <p:nvPicPr>
          <p:cNvPr id="1382" name="Google Shape;1382;p35"/>
          <p:cNvPicPr preferRelativeResize="0"/>
          <p:nvPr/>
        </p:nvPicPr>
        <p:blipFill rotWithShape="1">
          <a:blip r:embed="rId3"/>
          <a:srcRect l="30145" t="-538" r="318" b="538"/>
          <a:stretch/>
        </p:blipFill>
        <p:spPr>
          <a:xfrm>
            <a:off x="5106590" y="1404256"/>
            <a:ext cx="3578442" cy="3176047"/>
          </a:xfrm>
          <a:prstGeom prst="roundRect">
            <a:avLst>
              <a:gd name="adj" fmla="val 8711"/>
            </a:avLst>
          </a:prstGeom>
          <a:noFill/>
          <a:ln>
            <a:noFill/>
          </a:ln>
        </p:spPr>
      </p:pic>
      <p:sp>
        <p:nvSpPr>
          <p:cNvPr id="6" name="Google Shape;1380;p35">
            <a:extLst>
              <a:ext uri="{FF2B5EF4-FFF2-40B4-BE49-F238E27FC236}">
                <a16:creationId xmlns:a16="http://schemas.microsoft.com/office/drawing/2014/main" id="{0A7F6FD7-A5BB-4901-85F9-0D9160DFAC34}"/>
              </a:ext>
            </a:extLst>
          </p:cNvPr>
          <p:cNvSpPr txBox="1">
            <a:spLocks/>
          </p:cNvSpPr>
          <p:nvPr/>
        </p:nvSpPr>
        <p:spPr>
          <a:xfrm>
            <a:off x="698747" y="1503445"/>
            <a:ext cx="4142700" cy="35122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1pPr>
            <a:lvl2pPr marL="914400" marR="0" lvl="1"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2pPr>
            <a:lvl3pPr marL="1371600" marR="0" lvl="2"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3pPr>
            <a:lvl4pPr marL="1828800" marR="0" lvl="3"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4pPr>
            <a:lvl5pPr marL="2286000" marR="0" lvl="4"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5pPr>
            <a:lvl6pPr marL="2743200" marR="0" lvl="5"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6pPr>
            <a:lvl7pPr marL="3200400" marR="0" lvl="6"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7pPr>
            <a:lvl8pPr marL="3657600" marR="0" lvl="7"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8pPr>
            <a:lvl9pPr marL="4114800" marR="0" lvl="8"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9pPr>
          </a:lstStyle>
          <a:p>
            <a:pPr marL="0" indent="0" algn="just">
              <a:buClr>
                <a:srgbClr val="273D40"/>
              </a:buClr>
              <a:buSzPts val="600"/>
              <a:buNone/>
            </a:pPr>
            <a:r>
              <a:rPr lang="en-GB" sz="1600" dirty="0">
                <a:solidFill>
                  <a:schemeClr val="dk1"/>
                </a:solidFill>
              </a:rPr>
              <a:t>Workers’ right to strike “in defence of their collective economic and social interests” is also guaranteed constitutionally </a:t>
            </a:r>
            <a:r>
              <a:rPr lang="en-IE" sz="1000" cap="small" dirty="0"/>
              <a:t>(VNS-RB 1991, art 50)</a:t>
            </a:r>
            <a:r>
              <a:rPr lang="en-GB" sz="1600" dirty="0">
                <a:solidFill>
                  <a:schemeClr val="dk1"/>
                </a:solidFill>
              </a:rPr>
              <a:t>. However, the law imposes a number of minor bureaucratic restrictions. </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Yet, this right cannot be exercised entirely under the current confederal duopoly. And this was shown clearly in October 2017 when the KNSB’s protests to demand for higher salaries failed miserably also because of </a:t>
            </a:r>
            <a:r>
              <a:rPr lang="en-GB" sz="1600" dirty="0" err="1">
                <a:solidFill>
                  <a:schemeClr val="dk1"/>
                </a:solidFill>
              </a:rPr>
              <a:t>Podkrepa’s</a:t>
            </a:r>
            <a:r>
              <a:rPr lang="en-GB" sz="1600" dirty="0">
                <a:solidFill>
                  <a:schemeClr val="dk1"/>
                </a:solidFill>
              </a:rPr>
              <a:t> refusal to join forces </a:t>
            </a:r>
            <a:r>
              <a:rPr lang="en-IE" sz="1000" cap="small" dirty="0"/>
              <a:t>(</a:t>
            </a:r>
            <a:r>
              <a:rPr lang="en-IE" sz="1000" cap="small" dirty="0" err="1"/>
              <a:t>Metanov</a:t>
            </a:r>
            <a:r>
              <a:rPr lang="en-IE" sz="1000" cap="small" dirty="0"/>
              <a:t> 2017; </a:t>
            </a:r>
            <a:r>
              <a:rPr lang="en-IE" sz="1000" cap="small" dirty="0" err="1"/>
              <a:t>Vasileva</a:t>
            </a:r>
            <a:r>
              <a:rPr lang="en-IE" sz="1000" cap="small" dirty="0"/>
              <a:t> 2017)</a:t>
            </a:r>
            <a:r>
              <a:rPr lang="en-GB" sz="1600" dirty="0">
                <a:solidFill>
                  <a:schemeClr val="dk1"/>
                </a:solidFill>
              </a:rPr>
              <a:t>.</a:t>
            </a:r>
          </a:p>
        </p:txBody>
      </p:sp>
    </p:spTree>
    <p:extLst>
      <p:ext uri="{BB962C8B-B14F-4D97-AF65-F5344CB8AC3E}">
        <p14:creationId xmlns:p14="http://schemas.microsoft.com/office/powerpoint/2010/main" val="30709229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79"/>
                                        </p:tgtEl>
                                        <p:attrNameLst>
                                          <p:attrName>style.visibility</p:attrName>
                                        </p:attrNameLst>
                                      </p:cBhvr>
                                      <p:to>
                                        <p:strVal val="visible"/>
                                      </p:to>
                                    </p:set>
                                    <p:anim calcmode="lin" valueType="num">
                                      <p:cBhvr additive="base">
                                        <p:cTn id="7" dur="500" fill="hold"/>
                                        <p:tgtEl>
                                          <p:spTgt spid="1379"/>
                                        </p:tgtEl>
                                        <p:attrNameLst>
                                          <p:attrName>ppt_x</p:attrName>
                                        </p:attrNameLst>
                                      </p:cBhvr>
                                      <p:tavLst>
                                        <p:tav tm="0">
                                          <p:val>
                                            <p:strVal val="#ppt_x"/>
                                          </p:val>
                                        </p:tav>
                                        <p:tav tm="100000">
                                          <p:val>
                                            <p:strVal val="#ppt_x"/>
                                          </p:val>
                                        </p:tav>
                                      </p:tavLst>
                                    </p:anim>
                                    <p:anim calcmode="lin" valueType="num">
                                      <p:cBhvr additive="base">
                                        <p:cTn id="8" dur="500" fill="hold"/>
                                        <p:tgtEl>
                                          <p:spTgt spid="137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81"/>
                                        </p:tgtEl>
                                        <p:attrNameLst>
                                          <p:attrName>style.visibility</p:attrName>
                                        </p:attrNameLst>
                                      </p:cBhvr>
                                      <p:to>
                                        <p:strVal val="visible"/>
                                      </p:to>
                                    </p:set>
                                    <p:anim calcmode="lin" valueType="num">
                                      <p:cBhvr additive="base">
                                        <p:cTn id="11" dur="500" fill="hold"/>
                                        <p:tgtEl>
                                          <p:spTgt spid="1381"/>
                                        </p:tgtEl>
                                        <p:attrNameLst>
                                          <p:attrName>ppt_x</p:attrName>
                                        </p:attrNameLst>
                                      </p:cBhvr>
                                      <p:tavLst>
                                        <p:tav tm="0">
                                          <p:val>
                                            <p:strVal val="0-#ppt_w/2"/>
                                          </p:val>
                                        </p:tav>
                                        <p:tav tm="100000">
                                          <p:val>
                                            <p:strVal val="#ppt_x"/>
                                          </p:val>
                                        </p:tav>
                                      </p:tavLst>
                                    </p:anim>
                                    <p:anim calcmode="lin" valueType="num">
                                      <p:cBhvr additive="base">
                                        <p:cTn id="12" dur="500" fill="hold"/>
                                        <p:tgtEl>
                                          <p:spTgt spid="1381"/>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382"/>
                                        </p:tgtEl>
                                        <p:attrNameLst>
                                          <p:attrName>style.visibility</p:attrName>
                                        </p:attrNameLst>
                                      </p:cBhvr>
                                      <p:to>
                                        <p:strVal val="visible"/>
                                      </p:to>
                                    </p:set>
                                    <p:animEffect transition="in" filter="barn(inVertical)">
                                      <p:cBhvr>
                                        <p:cTn id="15" dur="500"/>
                                        <p:tgtEl>
                                          <p:spTgt spid="138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anim calcmode="lin" valueType="num">
                                      <p:cBhvr>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1" fill="hold" grpId="1" nodeType="clickEffect">
                                  <p:stCondLst>
                                    <p:cond delay="0"/>
                                  </p:stCondLst>
                                  <p:childTnLst>
                                    <p:anim calcmode="lin" valueType="num">
                                      <p:cBhvr additive="base">
                                        <p:cTn id="31" dur="500"/>
                                        <p:tgtEl>
                                          <p:spTgt spid="1379"/>
                                        </p:tgtEl>
                                        <p:attrNameLst>
                                          <p:attrName>ppt_x</p:attrName>
                                        </p:attrNameLst>
                                      </p:cBhvr>
                                      <p:tavLst>
                                        <p:tav tm="0">
                                          <p:val>
                                            <p:strVal val="ppt_x"/>
                                          </p:val>
                                        </p:tav>
                                        <p:tav tm="100000">
                                          <p:val>
                                            <p:strVal val="ppt_x"/>
                                          </p:val>
                                        </p:tav>
                                      </p:tavLst>
                                    </p:anim>
                                    <p:anim calcmode="lin" valueType="num">
                                      <p:cBhvr additive="base">
                                        <p:cTn id="32" dur="500"/>
                                        <p:tgtEl>
                                          <p:spTgt spid="1379"/>
                                        </p:tgtEl>
                                        <p:attrNameLst>
                                          <p:attrName>ppt_y</p:attrName>
                                        </p:attrNameLst>
                                      </p:cBhvr>
                                      <p:tavLst>
                                        <p:tav tm="0">
                                          <p:val>
                                            <p:strVal val="ppt_y"/>
                                          </p:val>
                                        </p:tav>
                                        <p:tav tm="100000">
                                          <p:val>
                                            <p:strVal val="0-ppt_h/2"/>
                                          </p:val>
                                        </p:tav>
                                      </p:tavLst>
                                    </p:anim>
                                    <p:set>
                                      <p:cBhvr>
                                        <p:cTn id="33" dur="1" fill="hold">
                                          <p:stCondLst>
                                            <p:cond delay="499"/>
                                          </p:stCondLst>
                                        </p:cTn>
                                        <p:tgtEl>
                                          <p:spTgt spid="1379"/>
                                        </p:tgtEl>
                                        <p:attrNameLst>
                                          <p:attrName>style.visibility</p:attrName>
                                        </p:attrNameLst>
                                      </p:cBhvr>
                                      <p:to>
                                        <p:strVal val="hidden"/>
                                      </p:to>
                                    </p:set>
                                  </p:childTnLst>
                                </p:cTn>
                              </p:par>
                              <p:par>
                                <p:cTn id="34" presetID="2" presetClass="exit" presetSubtype="8" fill="hold" grpId="1" nodeType="withEffect">
                                  <p:stCondLst>
                                    <p:cond delay="0"/>
                                  </p:stCondLst>
                                  <p:childTnLst>
                                    <p:anim calcmode="lin" valueType="num">
                                      <p:cBhvr additive="base">
                                        <p:cTn id="35" dur="500"/>
                                        <p:tgtEl>
                                          <p:spTgt spid="1381"/>
                                        </p:tgtEl>
                                        <p:attrNameLst>
                                          <p:attrName>ppt_x</p:attrName>
                                        </p:attrNameLst>
                                      </p:cBhvr>
                                      <p:tavLst>
                                        <p:tav tm="0">
                                          <p:val>
                                            <p:strVal val="ppt_x"/>
                                          </p:val>
                                        </p:tav>
                                        <p:tav tm="100000">
                                          <p:val>
                                            <p:strVal val="0-ppt_w/2"/>
                                          </p:val>
                                        </p:tav>
                                      </p:tavLst>
                                    </p:anim>
                                    <p:anim calcmode="lin" valueType="num">
                                      <p:cBhvr additive="base">
                                        <p:cTn id="36" dur="500"/>
                                        <p:tgtEl>
                                          <p:spTgt spid="1381"/>
                                        </p:tgtEl>
                                        <p:attrNameLst>
                                          <p:attrName>ppt_y</p:attrName>
                                        </p:attrNameLst>
                                      </p:cBhvr>
                                      <p:tavLst>
                                        <p:tav tm="0">
                                          <p:val>
                                            <p:strVal val="ppt_y"/>
                                          </p:val>
                                        </p:tav>
                                        <p:tav tm="100000">
                                          <p:val>
                                            <p:strVal val="ppt_y"/>
                                          </p:val>
                                        </p:tav>
                                      </p:tavLst>
                                    </p:anim>
                                    <p:set>
                                      <p:cBhvr>
                                        <p:cTn id="37" dur="1" fill="hold">
                                          <p:stCondLst>
                                            <p:cond delay="499"/>
                                          </p:stCondLst>
                                        </p:cTn>
                                        <p:tgtEl>
                                          <p:spTgt spid="1381"/>
                                        </p:tgtEl>
                                        <p:attrNameLst>
                                          <p:attrName>style.visibility</p:attrName>
                                        </p:attrNameLst>
                                      </p:cBhvr>
                                      <p:to>
                                        <p:strVal val="hidden"/>
                                      </p:to>
                                    </p:set>
                                  </p:childTnLst>
                                </p:cTn>
                              </p:par>
                              <p:par>
                                <p:cTn id="38" presetID="16" presetClass="exit" presetSubtype="37" fill="hold" nodeType="withEffect">
                                  <p:stCondLst>
                                    <p:cond delay="0"/>
                                  </p:stCondLst>
                                  <p:childTnLst>
                                    <p:animEffect transition="out" filter="barn(outVertical)">
                                      <p:cBhvr>
                                        <p:cTn id="39" dur="500"/>
                                        <p:tgtEl>
                                          <p:spTgt spid="1382"/>
                                        </p:tgtEl>
                                      </p:cBhvr>
                                    </p:animEffect>
                                    <p:set>
                                      <p:cBhvr>
                                        <p:cTn id="40" dur="1" fill="hold">
                                          <p:stCondLst>
                                            <p:cond delay="499"/>
                                          </p:stCondLst>
                                        </p:cTn>
                                        <p:tgtEl>
                                          <p:spTgt spid="1382"/>
                                        </p:tgtEl>
                                        <p:attrNameLst>
                                          <p:attrName>style.visibility</p:attrName>
                                        </p:attrNameLst>
                                      </p:cBhvr>
                                      <p:to>
                                        <p:strVal val="hidden"/>
                                      </p:to>
                                    </p:set>
                                  </p:childTnLst>
                                </p:cTn>
                              </p:par>
                              <p:par>
                                <p:cTn id="41" presetID="42" presetClass="exit" presetSubtype="0" fill="hold" grpId="1" nodeType="withEffect">
                                  <p:stCondLst>
                                    <p:cond delay="0"/>
                                  </p:stCondLst>
                                  <p:childTnLst>
                                    <p:animEffect transition="out" filter="fade">
                                      <p:cBhvr>
                                        <p:cTn id="42" dur="500"/>
                                        <p:tgtEl>
                                          <p:spTgt spid="6">
                                            <p:txEl>
                                              <p:pRg st="0" end="0"/>
                                            </p:txEl>
                                          </p:spTgt>
                                        </p:tgtEl>
                                      </p:cBhvr>
                                    </p:animEffect>
                                    <p:anim calcmode="lin" valueType="num">
                                      <p:cBhvr>
                                        <p:cTn id="43" dur="500"/>
                                        <p:tgtEl>
                                          <p:spTgt spid="6">
                                            <p:txEl>
                                              <p:pRg st="0" end="0"/>
                                            </p:txEl>
                                          </p:spTgt>
                                        </p:tgtEl>
                                        <p:attrNameLst>
                                          <p:attrName>ppt_x</p:attrName>
                                        </p:attrNameLst>
                                      </p:cBhvr>
                                      <p:tavLst>
                                        <p:tav tm="0">
                                          <p:val>
                                            <p:strVal val="ppt_x"/>
                                          </p:val>
                                        </p:tav>
                                        <p:tav tm="100000">
                                          <p:val>
                                            <p:strVal val="ppt_x"/>
                                          </p:val>
                                        </p:tav>
                                      </p:tavLst>
                                    </p:anim>
                                    <p:anim calcmode="lin" valueType="num">
                                      <p:cBhvr>
                                        <p:cTn id="44" dur="500"/>
                                        <p:tgtEl>
                                          <p:spTgt spid="6">
                                            <p:txEl>
                                              <p:pRg st="0" end="0"/>
                                            </p:txEl>
                                          </p:spTgt>
                                        </p:tgtEl>
                                        <p:attrNameLst>
                                          <p:attrName>ppt_y</p:attrName>
                                        </p:attrNameLst>
                                      </p:cBhvr>
                                      <p:tavLst>
                                        <p:tav tm="0">
                                          <p:val>
                                            <p:strVal val="ppt_y"/>
                                          </p:val>
                                        </p:tav>
                                        <p:tav tm="100000">
                                          <p:val>
                                            <p:strVal val="ppt_y+.1"/>
                                          </p:val>
                                        </p:tav>
                                      </p:tavLst>
                                    </p:anim>
                                    <p:set>
                                      <p:cBhvr>
                                        <p:cTn id="45" dur="1" fill="hold">
                                          <p:stCondLst>
                                            <p:cond delay="499"/>
                                          </p:stCondLst>
                                        </p:cTn>
                                        <p:tgtEl>
                                          <p:spTgt spid="6">
                                            <p:txEl>
                                              <p:pRg st="0" end="0"/>
                                            </p:txEl>
                                          </p:spTgt>
                                        </p:tgtEl>
                                        <p:attrNameLst>
                                          <p:attrName>style.visibility</p:attrName>
                                        </p:attrNameLst>
                                      </p:cBhvr>
                                      <p:to>
                                        <p:strVal val="hidden"/>
                                      </p:to>
                                    </p:set>
                                  </p:childTnLst>
                                </p:cTn>
                              </p:par>
                              <p:par>
                                <p:cTn id="46" presetID="42" presetClass="exit" presetSubtype="0" fill="hold" grpId="1" nodeType="withEffect">
                                  <p:stCondLst>
                                    <p:cond delay="0"/>
                                  </p:stCondLst>
                                  <p:childTnLst>
                                    <p:animEffect transition="out" filter="fade">
                                      <p:cBhvr>
                                        <p:cTn id="47" dur="500"/>
                                        <p:tgtEl>
                                          <p:spTgt spid="6">
                                            <p:txEl>
                                              <p:pRg st="2" end="2"/>
                                            </p:txEl>
                                          </p:spTgt>
                                        </p:tgtEl>
                                      </p:cBhvr>
                                    </p:animEffect>
                                    <p:anim calcmode="lin" valueType="num">
                                      <p:cBhvr>
                                        <p:cTn id="48" dur="500"/>
                                        <p:tgtEl>
                                          <p:spTgt spid="6">
                                            <p:txEl>
                                              <p:pRg st="2" end="2"/>
                                            </p:txEl>
                                          </p:spTgt>
                                        </p:tgtEl>
                                        <p:attrNameLst>
                                          <p:attrName>ppt_x</p:attrName>
                                        </p:attrNameLst>
                                      </p:cBhvr>
                                      <p:tavLst>
                                        <p:tav tm="0">
                                          <p:val>
                                            <p:strVal val="ppt_x"/>
                                          </p:val>
                                        </p:tav>
                                        <p:tav tm="100000">
                                          <p:val>
                                            <p:strVal val="ppt_x"/>
                                          </p:val>
                                        </p:tav>
                                      </p:tavLst>
                                    </p:anim>
                                    <p:anim calcmode="lin" valueType="num">
                                      <p:cBhvr>
                                        <p:cTn id="49" dur="500"/>
                                        <p:tgtEl>
                                          <p:spTgt spid="6">
                                            <p:txEl>
                                              <p:pRg st="2" end="2"/>
                                            </p:txEl>
                                          </p:spTgt>
                                        </p:tgtEl>
                                        <p:attrNameLst>
                                          <p:attrName>ppt_y</p:attrName>
                                        </p:attrNameLst>
                                      </p:cBhvr>
                                      <p:tavLst>
                                        <p:tav tm="0">
                                          <p:val>
                                            <p:strVal val="ppt_y"/>
                                          </p:val>
                                        </p:tav>
                                        <p:tav tm="100000">
                                          <p:val>
                                            <p:strVal val="ppt_y+.1"/>
                                          </p:val>
                                        </p:tav>
                                      </p:tavLst>
                                    </p:anim>
                                    <p:set>
                                      <p:cBhvr>
                                        <p:cTn id="50" dur="1" fill="hold">
                                          <p:stCondLst>
                                            <p:cond delay="499"/>
                                          </p:stCondLst>
                                        </p:cTn>
                                        <p:tgtEl>
                                          <p:spTgt spid="6">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p:bldP spid="1379" grpId="1"/>
      <p:bldP spid="1381" grpId="0"/>
      <p:bldP spid="1381" grpId="1"/>
      <p:bldP spid="6" grpId="0" uiExpand="1" build="p"/>
      <p:bldP spid="6" grpId="1"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5"/>
          <p:cNvSpPr txBox="1">
            <a:spLocks noGrp="1"/>
          </p:cNvSpPr>
          <p:nvPr>
            <p:ph type="title"/>
          </p:nvPr>
        </p:nvSpPr>
        <p:spPr>
          <a:xfrm>
            <a:off x="836732" y="546100"/>
            <a:ext cx="8009430" cy="685200"/>
          </a:xfrm>
          <a:prstGeom prst="rect">
            <a:avLst/>
          </a:prstGeom>
        </p:spPr>
        <p:txBody>
          <a:bodyPr spcFirstLastPara="1" wrap="square" lIns="91425" tIns="91425" rIns="91425" bIns="91425" anchor="ctr" anchorCtr="0">
            <a:noAutofit/>
          </a:bodyPr>
          <a:lstStyle/>
          <a:p>
            <a:r>
              <a:rPr lang="en-IE" dirty="0"/>
              <a:t>Labour unions’ socio-economic function today</a:t>
            </a:r>
            <a:r>
              <a:rPr lang="bg-BG" dirty="0"/>
              <a:t> (</a:t>
            </a:r>
            <a:r>
              <a:rPr lang="en-IE" dirty="0"/>
              <a:t>3</a:t>
            </a:r>
            <a:r>
              <a:rPr lang="bg-BG" dirty="0"/>
              <a:t>)</a:t>
            </a:r>
            <a:endParaRPr lang="en-IE" dirty="0"/>
          </a:p>
        </p:txBody>
      </p:sp>
      <p:sp>
        <p:nvSpPr>
          <p:cNvPr id="1381" name="Google Shape;1381;p35"/>
          <p:cNvSpPr/>
          <p:nvPr/>
        </p:nvSpPr>
        <p:spPr>
          <a:xfrm>
            <a:off x="6301346" y="1013051"/>
            <a:ext cx="1552697" cy="218249"/>
          </a:xfrm>
          <a:prstGeom prst="rect">
            <a:avLst/>
          </a:prstGeom>
        </p:spPr>
        <p:txBody>
          <a:bodyPr>
            <a:prstTxWarp prst="textPlain">
              <a:avLst/>
            </a:prstTxWarp>
          </a:bodyPr>
          <a:lstStyle/>
          <a:p>
            <a:pPr lvl="0" algn="ctr"/>
            <a:r>
              <a:rPr lang="en-IE" b="1" i="0" dirty="0">
                <a:ln w="9525" cap="flat" cmpd="sng">
                  <a:solidFill>
                    <a:schemeClr val="dk1"/>
                  </a:solidFill>
                  <a:prstDash val="solid"/>
                  <a:round/>
                  <a:headEnd type="none" w="sm" len="sm"/>
                  <a:tailEnd type="none" w="sm" len="sm"/>
                </a:ln>
                <a:solidFill>
                  <a:srgbClr val="FF0000"/>
                </a:solidFill>
                <a:latin typeface="Syncopate"/>
              </a:rPr>
              <a:t>Today</a:t>
            </a:r>
            <a:endParaRPr b="1" i="0" dirty="0">
              <a:ln w="9525" cap="flat" cmpd="sng">
                <a:solidFill>
                  <a:schemeClr val="dk1"/>
                </a:solidFill>
                <a:prstDash val="solid"/>
                <a:round/>
                <a:headEnd type="none" w="sm" len="sm"/>
                <a:tailEnd type="none" w="sm" len="sm"/>
              </a:ln>
              <a:solidFill>
                <a:srgbClr val="FF0000"/>
              </a:solidFill>
              <a:latin typeface="Syncopate"/>
            </a:endParaRPr>
          </a:p>
        </p:txBody>
      </p:sp>
      <p:sp>
        <p:nvSpPr>
          <p:cNvPr id="6" name="Google Shape;1380;p35">
            <a:extLst>
              <a:ext uri="{FF2B5EF4-FFF2-40B4-BE49-F238E27FC236}">
                <a16:creationId xmlns:a16="http://schemas.microsoft.com/office/drawing/2014/main" id="{35A33F8A-ED84-40BD-970E-A30BA23DA53D}"/>
              </a:ext>
            </a:extLst>
          </p:cNvPr>
          <p:cNvSpPr txBox="1">
            <a:spLocks/>
          </p:cNvSpPr>
          <p:nvPr/>
        </p:nvSpPr>
        <p:spPr>
          <a:xfrm>
            <a:off x="764062" y="1231300"/>
            <a:ext cx="7890082" cy="351224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1pPr>
            <a:lvl2pPr marL="914400" marR="0" lvl="1"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2pPr>
            <a:lvl3pPr marL="1371600" marR="0" lvl="2"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3pPr>
            <a:lvl4pPr marL="1828800" marR="0" lvl="3"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4pPr>
            <a:lvl5pPr marL="2286000" marR="0" lvl="4"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5pPr>
            <a:lvl6pPr marL="2743200" marR="0" lvl="5"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6pPr>
            <a:lvl7pPr marL="3200400" marR="0" lvl="6"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7pPr>
            <a:lvl8pPr marL="3657600" marR="0" lvl="7"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8pPr>
            <a:lvl9pPr marL="4114800" marR="0" lvl="8"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9pPr>
          </a:lstStyle>
          <a:p>
            <a:pPr marL="0" indent="0" algn="just">
              <a:buClr>
                <a:srgbClr val="273D40"/>
              </a:buClr>
              <a:buSzPts val="600"/>
              <a:buNone/>
            </a:pPr>
            <a:r>
              <a:rPr lang="en-GB" sz="1600" dirty="0">
                <a:solidFill>
                  <a:schemeClr val="dk1"/>
                </a:solidFill>
              </a:rPr>
              <a:t>Unions de-institutionalisation is most evident in of collective bargaining.</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In 2010–2012, Bulgaria experimented with some degree of salary-setting coordination ##.  But the reform was rolled back and tripartite fora have lost much of their importance.</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In many sectors “there are no industry level collective agreements” (Fulton 2021, sec. 3, chap. 3, para. 2). Hence, the share of workers abiding by a binding collective contract has declined from 40% in 2006 to 22.9% in 2016.</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Meanwhile, company agreements often contain opening clauses  or other forms of derogation ## which make confederations unable to guarantee their members’ working conditions</a:t>
            </a:r>
          </a:p>
        </p:txBody>
      </p:sp>
    </p:spTree>
    <p:extLst>
      <p:ext uri="{BB962C8B-B14F-4D97-AF65-F5344CB8AC3E}">
        <p14:creationId xmlns:p14="http://schemas.microsoft.com/office/powerpoint/2010/main" val="9309866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79"/>
                                        </p:tgtEl>
                                        <p:attrNameLst>
                                          <p:attrName>style.visibility</p:attrName>
                                        </p:attrNameLst>
                                      </p:cBhvr>
                                      <p:to>
                                        <p:strVal val="visible"/>
                                      </p:to>
                                    </p:set>
                                    <p:anim calcmode="lin" valueType="num">
                                      <p:cBhvr additive="base">
                                        <p:cTn id="7" dur="500" fill="hold"/>
                                        <p:tgtEl>
                                          <p:spTgt spid="1379"/>
                                        </p:tgtEl>
                                        <p:attrNameLst>
                                          <p:attrName>ppt_x</p:attrName>
                                        </p:attrNameLst>
                                      </p:cBhvr>
                                      <p:tavLst>
                                        <p:tav tm="0">
                                          <p:val>
                                            <p:strVal val="#ppt_x"/>
                                          </p:val>
                                        </p:tav>
                                        <p:tav tm="100000">
                                          <p:val>
                                            <p:strVal val="#ppt_x"/>
                                          </p:val>
                                        </p:tav>
                                      </p:tavLst>
                                    </p:anim>
                                    <p:anim calcmode="lin" valueType="num">
                                      <p:cBhvr additive="base">
                                        <p:cTn id="8" dur="500" fill="hold"/>
                                        <p:tgtEl>
                                          <p:spTgt spid="137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81"/>
                                        </p:tgtEl>
                                        <p:attrNameLst>
                                          <p:attrName>style.visibility</p:attrName>
                                        </p:attrNameLst>
                                      </p:cBhvr>
                                      <p:to>
                                        <p:strVal val="visible"/>
                                      </p:to>
                                    </p:set>
                                    <p:anim calcmode="lin" valueType="num">
                                      <p:cBhvr additive="base">
                                        <p:cTn id="11" dur="500" fill="hold"/>
                                        <p:tgtEl>
                                          <p:spTgt spid="1381"/>
                                        </p:tgtEl>
                                        <p:attrNameLst>
                                          <p:attrName>ppt_x</p:attrName>
                                        </p:attrNameLst>
                                      </p:cBhvr>
                                      <p:tavLst>
                                        <p:tav tm="0">
                                          <p:val>
                                            <p:strVal val="0-#ppt_w/2"/>
                                          </p:val>
                                        </p:tav>
                                        <p:tav tm="100000">
                                          <p:val>
                                            <p:strVal val="#ppt_x"/>
                                          </p:val>
                                        </p:tav>
                                      </p:tavLst>
                                    </p:anim>
                                    <p:anim calcmode="lin" valueType="num">
                                      <p:cBhvr additive="base">
                                        <p:cTn id="12" dur="500" fill="hold"/>
                                        <p:tgtEl>
                                          <p:spTgt spid="138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anim calcmode="lin" valueType="num">
                                      <p:cBhvr>
                                        <p:cTn id="1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8"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anim calcmode="lin" valueType="num">
                                      <p:cBhvr>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42" presetClass="entr" presetSubtype="0" fill="hold" grpId="0"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500"/>
                                        <p:tgtEl>
                                          <p:spTgt spid="6">
                                            <p:txEl>
                                              <p:pRg st="4" end="4"/>
                                            </p:txEl>
                                          </p:spTgt>
                                        </p:tgtEl>
                                      </p:cBhvr>
                                    </p:animEffect>
                                    <p:anim calcmode="lin" valueType="num">
                                      <p:cBhvr>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
                                            <p:txEl>
                                              <p:pRg st="6" end="6"/>
                                            </p:txEl>
                                          </p:spTgt>
                                        </p:tgtEl>
                                        <p:attrNameLst>
                                          <p:attrName>style.visibility</p:attrName>
                                        </p:attrNameLst>
                                      </p:cBhvr>
                                      <p:to>
                                        <p:strVal val="visible"/>
                                      </p:to>
                                    </p:set>
                                    <p:animEffect transition="in" filter="fade">
                                      <p:cBhvr>
                                        <p:cTn id="34" dur="500"/>
                                        <p:tgtEl>
                                          <p:spTgt spid="6">
                                            <p:txEl>
                                              <p:pRg st="6" end="6"/>
                                            </p:txEl>
                                          </p:spTgt>
                                        </p:tgtEl>
                                      </p:cBhvr>
                                    </p:animEffect>
                                    <p:anim calcmode="lin" valueType="num">
                                      <p:cBhvr>
                                        <p:cTn id="3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xit" presetSubtype="1" fill="hold" grpId="1" nodeType="clickEffect">
                                  <p:stCondLst>
                                    <p:cond delay="0"/>
                                  </p:stCondLst>
                                  <p:childTnLst>
                                    <p:anim calcmode="lin" valueType="num">
                                      <p:cBhvr additive="base">
                                        <p:cTn id="40" dur="500"/>
                                        <p:tgtEl>
                                          <p:spTgt spid="1379"/>
                                        </p:tgtEl>
                                        <p:attrNameLst>
                                          <p:attrName>ppt_x</p:attrName>
                                        </p:attrNameLst>
                                      </p:cBhvr>
                                      <p:tavLst>
                                        <p:tav tm="0">
                                          <p:val>
                                            <p:strVal val="ppt_x"/>
                                          </p:val>
                                        </p:tav>
                                        <p:tav tm="100000">
                                          <p:val>
                                            <p:strVal val="ppt_x"/>
                                          </p:val>
                                        </p:tav>
                                      </p:tavLst>
                                    </p:anim>
                                    <p:anim calcmode="lin" valueType="num">
                                      <p:cBhvr additive="base">
                                        <p:cTn id="41" dur="500"/>
                                        <p:tgtEl>
                                          <p:spTgt spid="1379"/>
                                        </p:tgtEl>
                                        <p:attrNameLst>
                                          <p:attrName>ppt_y</p:attrName>
                                        </p:attrNameLst>
                                      </p:cBhvr>
                                      <p:tavLst>
                                        <p:tav tm="0">
                                          <p:val>
                                            <p:strVal val="ppt_y"/>
                                          </p:val>
                                        </p:tav>
                                        <p:tav tm="100000">
                                          <p:val>
                                            <p:strVal val="0-ppt_h/2"/>
                                          </p:val>
                                        </p:tav>
                                      </p:tavLst>
                                    </p:anim>
                                    <p:set>
                                      <p:cBhvr>
                                        <p:cTn id="42" dur="1" fill="hold">
                                          <p:stCondLst>
                                            <p:cond delay="499"/>
                                          </p:stCondLst>
                                        </p:cTn>
                                        <p:tgtEl>
                                          <p:spTgt spid="1379"/>
                                        </p:tgtEl>
                                        <p:attrNameLst>
                                          <p:attrName>style.visibility</p:attrName>
                                        </p:attrNameLst>
                                      </p:cBhvr>
                                      <p:to>
                                        <p:strVal val="hidden"/>
                                      </p:to>
                                    </p:set>
                                  </p:childTnLst>
                                </p:cTn>
                              </p:par>
                              <p:par>
                                <p:cTn id="43" presetID="2" presetClass="exit" presetSubtype="8" fill="hold" grpId="1" nodeType="withEffect">
                                  <p:stCondLst>
                                    <p:cond delay="0"/>
                                  </p:stCondLst>
                                  <p:childTnLst>
                                    <p:anim calcmode="lin" valueType="num">
                                      <p:cBhvr additive="base">
                                        <p:cTn id="44" dur="500"/>
                                        <p:tgtEl>
                                          <p:spTgt spid="1381"/>
                                        </p:tgtEl>
                                        <p:attrNameLst>
                                          <p:attrName>ppt_x</p:attrName>
                                        </p:attrNameLst>
                                      </p:cBhvr>
                                      <p:tavLst>
                                        <p:tav tm="0">
                                          <p:val>
                                            <p:strVal val="ppt_x"/>
                                          </p:val>
                                        </p:tav>
                                        <p:tav tm="100000">
                                          <p:val>
                                            <p:strVal val="0-ppt_w/2"/>
                                          </p:val>
                                        </p:tav>
                                      </p:tavLst>
                                    </p:anim>
                                    <p:anim calcmode="lin" valueType="num">
                                      <p:cBhvr additive="base">
                                        <p:cTn id="45" dur="500"/>
                                        <p:tgtEl>
                                          <p:spTgt spid="1381"/>
                                        </p:tgtEl>
                                        <p:attrNameLst>
                                          <p:attrName>ppt_y</p:attrName>
                                        </p:attrNameLst>
                                      </p:cBhvr>
                                      <p:tavLst>
                                        <p:tav tm="0">
                                          <p:val>
                                            <p:strVal val="ppt_y"/>
                                          </p:val>
                                        </p:tav>
                                        <p:tav tm="100000">
                                          <p:val>
                                            <p:strVal val="ppt_y"/>
                                          </p:val>
                                        </p:tav>
                                      </p:tavLst>
                                    </p:anim>
                                    <p:set>
                                      <p:cBhvr>
                                        <p:cTn id="46" dur="1" fill="hold">
                                          <p:stCondLst>
                                            <p:cond delay="499"/>
                                          </p:stCondLst>
                                        </p:cTn>
                                        <p:tgtEl>
                                          <p:spTgt spid="1381"/>
                                        </p:tgtEl>
                                        <p:attrNameLst>
                                          <p:attrName>style.visibility</p:attrName>
                                        </p:attrNameLst>
                                      </p:cBhvr>
                                      <p:to>
                                        <p:strVal val="hidden"/>
                                      </p:to>
                                    </p:set>
                                  </p:childTnLst>
                                </p:cTn>
                              </p:par>
                              <p:par>
                                <p:cTn id="47" presetID="42" presetClass="exit" presetSubtype="0" fill="hold" grpId="1" nodeType="withEffect">
                                  <p:stCondLst>
                                    <p:cond delay="0"/>
                                  </p:stCondLst>
                                  <p:childTnLst>
                                    <p:animEffect transition="out" filter="fade">
                                      <p:cBhvr>
                                        <p:cTn id="48" dur="500"/>
                                        <p:tgtEl>
                                          <p:spTgt spid="6">
                                            <p:txEl>
                                              <p:pRg st="0" end="0"/>
                                            </p:txEl>
                                          </p:spTgt>
                                        </p:tgtEl>
                                      </p:cBhvr>
                                    </p:animEffect>
                                    <p:anim calcmode="lin" valueType="num">
                                      <p:cBhvr>
                                        <p:cTn id="49" dur="500"/>
                                        <p:tgtEl>
                                          <p:spTgt spid="6">
                                            <p:txEl>
                                              <p:pRg st="0" end="0"/>
                                            </p:txEl>
                                          </p:spTgt>
                                        </p:tgtEl>
                                        <p:attrNameLst>
                                          <p:attrName>ppt_x</p:attrName>
                                        </p:attrNameLst>
                                      </p:cBhvr>
                                      <p:tavLst>
                                        <p:tav tm="0">
                                          <p:val>
                                            <p:strVal val="ppt_x"/>
                                          </p:val>
                                        </p:tav>
                                        <p:tav tm="100000">
                                          <p:val>
                                            <p:strVal val="ppt_x"/>
                                          </p:val>
                                        </p:tav>
                                      </p:tavLst>
                                    </p:anim>
                                    <p:anim calcmode="lin" valueType="num">
                                      <p:cBhvr>
                                        <p:cTn id="50" dur="500"/>
                                        <p:tgtEl>
                                          <p:spTgt spid="6">
                                            <p:txEl>
                                              <p:pRg st="0" end="0"/>
                                            </p:txEl>
                                          </p:spTgt>
                                        </p:tgtEl>
                                        <p:attrNameLst>
                                          <p:attrName>ppt_y</p:attrName>
                                        </p:attrNameLst>
                                      </p:cBhvr>
                                      <p:tavLst>
                                        <p:tav tm="0">
                                          <p:val>
                                            <p:strVal val="ppt_y"/>
                                          </p:val>
                                        </p:tav>
                                        <p:tav tm="100000">
                                          <p:val>
                                            <p:strVal val="ppt_y+.1"/>
                                          </p:val>
                                        </p:tav>
                                      </p:tavLst>
                                    </p:anim>
                                    <p:set>
                                      <p:cBhvr>
                                        <p:cTn id="51" dur="1" fill="hold">
                                          <p:stCondLst>
                                            <p:cond delay="499"/>
                                          </p:stCondLst>
                                        </p:cTn>
                                        <p:tgtEl>
                                          <p:spTgt spid="6">
                                            <p:txEl>
                                              <p:pRg st="0" end="0"/>
                                            </p:txEl>
                                          </p:spTgt>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500"/>
                                        <p:tgtEl>
                                          <p:spTgt spid="6">
                                            <p:txEl>
                                              <p:pRg st="2" end="2"/>
                                            </p:txEl>
                                          </p:spTgt>
                                        </p:tgtEl>
                                      </p:cBhvr>
                                    </p:animEffect>
                                    <p:anim calcmode="lin" valueType="num">
                                      <p:cBhvr>
                                        <p:cTn id="54" dur="500"/>
                                        <p:tgtEl>
                                          <p:spTgt spid="6">
                                            <p:txEl>
                                              <p:pRg st="2" end="2"/>
                                            </p:txEl>
                                          </p:spTgt>
                                        </p:tgtEl>
                                        <p:attrNameLst>
                                          <p:attrName>ppt_x</p:attrName>
                                        </p:attrNameLst>
                                      </p:cBhvr>
                                      <p:tavLst>
                                        <p:tav tm="0">
                                          <p:val>
                                            <p:strVal val="ppt_x"/>
                                          </p:val>
                                        </p:tav>
                                        <p:tav tm="100000">
                                          <p:val>
                                            <p:strVal val="ppt_x"/>
                                          </p:val>
                                        </p:tav>
                                      </p:tavLst>
                                    </p:anim>
                                    <p:anim calcmode="lin" valueType="num">
                                      <p:cBhvr>
                                        <p:cTn id="55" dur="500"/>
                                        <p:tgtEl>
                                          <p:spTgt spid="6">
                                            <p:txEl>
                                              <p:pRg st="2" end="2"/>
                                            </p:txEl>
                                          </p:spTgt>
                                        </p:tgtEl>
                                        <p:attrNameLst>
                                          <p:attrName>ppt_y</p:attrName>
                                        </p:attrNameLst>
                                      </p:cBhvr>
                                      <p:tavLst>
                                        <p:tav tm="0">
                                          <p:val>
                                            <p:strVal val="ppt_y"/>
                                          </p:val>
                                        </p:tav>
                                        <p:tav tm="100000">
                                          <p:val>
                                            <p:strVal val="ppt_y+.1"/>
                                          </p:val>
                                        </p:tav>
                                      </p:tavLst>
                                    </p:anim>
                                    <p:set>
                                      <p:cBhvr>
                                        <p:cTn id="56" dur="1" fill="hold">
                                          <p:stCondLst>
                                            <p:cond delay="499"/>
                                          </p:stCondLst>
                                        </p:cTn>
                                        <p:tgtEl>
                                          <p:spTgt spid="6">
                                            <p:txEl>
                                              <p:pRg st="2" end="2"/>
                                            </p:txEl>
                                          </p:spTgt>
                                        </p:tgtEl>
                                        <p:attrNameLst>
                                          <p:attrName>style.visibility</p:attrName>
                                        </p:attrNameLst>
                                      </p:cBhvr>
                                      <p:to>
                                        <p:strVal val="hidden"/>
                                      </p:to>
                                    </p:set>
                                  </p:childTnLst>
                                </p:cTn>
                              </p:par>
                              <p:par>
                                <p:cTn id="57" presetID="42" presetClass="exit" presetSubtype="0" fill="hold" grpId="1" nodeType="withEffect">
                                  <p:stCondLst>
                                    <p:cond delay="0"/>
                                  </p:stCondLst>
                                  <p:childTnLst>
                                    <p:animEffect transition="out" filter="fade">
                                      <p:cBhvr>
                                        <p:cTn id="58" dur="500"/>
                                        <p:tgtEl>
                                          <p:spTgt spid="6">
                                            <p:txEl>
                                              <p:pRg st="4" end="4"/>
                                            </p:txEl>
                                          </p:spTgt>
                                        </p:tgtEl>
                                      </p:cBhvr>
                                    </p:animEffect>
                                    <p:anim calcmode="lin" valueType="num">
                                      <p:cBhvr>
                                        <p:cTn id="59" dur="500"/>
                                        <p:tgtEl>
                                          <p:spTgt spid="6">
                                            <p:txEl>
                                              <p:pRg st="4" end="4"/>
                                            </p:txEl>
                                          </p:spTgt>
                                        </p:tgtEl>
                                        <p:attrNameLst>
                                          <p:attrName>ppt_x</p:attrName>
                                        </p:attrNameLst>
                                      </p:cBhvr>
                                      <p:tavLst>
                                        <p:tav tm="0">
                                          <p:val>
                                            <p:strVal val="ppt_x"/>
                                          </p:val>
                                        </p:tav>
                                        <p:tav tm="100000">
                                          <p:val>
                                            <p:strVal val="ppt_x"/>
                                          </p:val>
                                        </p:tav>
                                      </p:tavLst>
                                    </p:anim>
                                    <p:anim calcmode="lin" valueType="num">
                                      <p:cBhvr>
                                        <p:cTn id="60" dur="500"/>
                                        <p:tgtEl>
                                          <p:spTgt spid="6">
                                            <p:txEl>
                                              <p:pRg st="4" end="4"/>
                                            </p:txEl>
                                          </p:spTgt>
                                        </p:tgtEl>
                                        <p:attrNameLst>
                                          <p:attrName>ppt_y</p:attrName>
                                        </p:attrNameLst>
                                      </p:cBhvr>
                                      <p:tavLst>
                                        <p:tav tm="0">
                                          <p:val>
                                            <p:strVal val="ppt_y"/>
                                          </p:val>
                                        </p:tav>
                                        <p:tav tm="100000">
                                          <p:val>
                                            <p:strVal val="ppt_y+.1"/>
                                          </p:val>
                                        </p:tav>
                                      </p:tavLst>
                                    </p:anim>
                                    <p:set>
                                      <p:cBhvr>
                                        <p:cTn id="61" dur="1" fill="hold">
                                          <p:stCondLst>
                                            <p:cond delay="499"/>
                                          </p:stCondLst>
                                        </p:cTn>
                                        <p:tgtEl>
                                          <p:spTgt spid="6">
                                            <p:txEl>
                                              <p:pRg st="4" end="4"/>
                                            </p:txEl>
                                          </p:spTgt>
                                        </p:tgtEl>
                                        <p:attrNameLst>
                                          <p:attrName>style.visibility</p:attrName>
                                        </p:attrNameLst>
                                      </p:cBhvr>
                                      <p:to>
                                        <p:strVal val="hidden"/>
                                      </p:to>
                                    </p:set>
                                  </p:childTnLst>
                                </p:cTn>
                              </p:par>
                              <p:par>
                                <p:cTn id="62" presetID="42" presetClass="exit" presetSubtype="0" fill="hold" grpId="1" nodeType="withEffect">
                                  <p:stCondLst>
                                    <p:cond delay="0"/>
                                  </p:stCondLst>
                                  <p:childTnLst>
                                    <p:animEffect transition="out" filter="fade">
                                      <p:cBhvr>
                                        <p:cTn id="63" dur="500"/>
                                        <p:tgtEl>
                                          <p:spTgt spid="6">
                                            <p:txEl>
                                              <p:pRg st="6" end="6"/>
                                            </p:txEl>
                                          </p:spTgt>
                                        </p:tgtEl>
                                      </p:cBhvr>
                                    </p:animEffect>
                                    <p:anim calcmode="lin" valueType="num">
                                      <p:cBhvr>
                                        <p:cTn id="64" dur="500"/>
                                        <p:tgtEl>
                                          <p:spTgt spid="6">
                                            <p:txEl>
                                              <p:pRg st="6" end="6"/>
                                            </p:txEl>
                                          </p:spTgt>
                                        </p:tgtEl>
                                        <p:attrNameLst>
                                          <p:attrName>ppt_x</p:attrName>
                                        </p:attrNameLst>
                                      </p:cBhvr>
                                      <p:tavLst>
                                        <p:tav tm="0">
                                          <p:val>
                                            <p:strVal val="ppt_x"/>
                                          </p:val>
                                        </p:tav>
                                        <p:tav tm="100000">
                                          <p:val>
                                            <p:strVal val="ppt_x"/>
                                          </p:val>
                                        </p:tav>
                                      </p:tavLst>
                                    </p:anim>
                                    <p:anim calcmode="lin" valueType="num">
                                      <p:cBhvr>
                                        <p:cTn id="65" dur="500"/>
                                        <p:tgtEl>
                                          <p:spTgt spid="6">
                                            <p:txEl>
                                              <p:pRg st="6" end="6"/>
                                            </p:txEl>
                                          </p:spTgt>
                                        </p:tgtEl>
                                        <p:attrNameLst>
                                          <p:attrName>ppt_y</p:attrName>
                                        </p:attrNameLst>
                                      </p:cBhvr>
                                      <p:tavLst>
                                        <p:tav tm="0">
                                          <p:val>
                                            <p:strVal val="ppt_y"/>
                                          </p:val>
                                        </p:tav>
                                        <p:tav tm="100000">
                                          <p:val>
                                            <p:strVal val="ppt_y+.1"/>
                                          </p:val>
                                        </p:tav>
                                      </p:tavLst>
                                    </p:anim>
                                    <p:set>
                                      <p:cBhvr>
                                        <p:cTn id="66" dur="1" fill="hold">
                                          <p:stCondLst>
                                            <p:cond delay="499"/>
                                          </p:stCondLst>
                                        </p:cTn>
                                        <p:tgtEl>
                                          <p:spTgt spid="6">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p:bldP spid="1379" grpId="1"/>
      <p:bldP spid="1381" grpId="0"/>
      <p:bldP spid="1381" grpId="1"/>
      <p:bldP spid="6" grpId="0" uiExpand="1" build="p"/>
      <p:bldP spid="6" grpId="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30"/>
          <p:cNvSpPr txBox="1">
            <a:spLocks noGrp="1"/>
          </p:cNvSpPr>
          <p:nvPr>
            <p:ph type="subTitle" idx="1"/>
          </p:nvPr>
        </p:nvSpPr>
        <p:spPr>
          <a:xfrm>
            <a:off x="3441538" y="2623150"/>
            <a:ext cx="4537774"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The slow death of Bulgarian trade unionism </a:t>
            </a:r>
          </a:p>
        </p:txBody>
      </p:sp>
      <p:sp>
        <p:nvSpPr>
          <p:cNvPr id="1301" name="Google Shape;1301;p30"/>
          <p:cNvSpPr txBox="1">
            <a:spLocks noGrp="1"/>
          </p:cNvSpPr>
          <p:nvPr>
            <p:ph type="title"/>
          </p:nvPr>
        </p:nvSpPr>
        <p:spPr>
          <a:xfrm>
            <a:off x="3291672" y="1769946"/>
            <a:ext cx="4837701" cy="82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E" sz="2800" dirty="0"/>
              <a:t>Conclusion</a:t>
            </a:r>
          </a:p>
        </p:txBody>
      </p:sp>
      <p:sp>
        <p:nvSpPr>
          <p:cNvPr id="1302" name="Google Shape;1302;p30"/>
          <p:cNvSpPr txBox="1">
            <a:spLocks noGrp="1"/>
          </p:cNvSpPr>
          <p:nvPr>
            <p:ph type="title" idx="2"/>
          </p:nvPr>
        </p:nvSpPr>
        <p:spPr>
          <a:xfrm>
            <a:off x="849507" y="1806950"/>
            <a:ext cx="2725636" cy="152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9600" dirty="0"/>
              <a:t>04</a:t>
            </a:r>
            <a:endParaRPr sz="9600" dirty="0"/>
          </a:p>
        </p:txBody>
      </p:sp>
      <p:sp>
        <p:nvSpPr>
          <p:cNvPr id="1304" name="Google Shape;1304;p30"/>
          <p:cNvSpPr/>
          <p:nvPr/>
        </p:nvSpPr>
        <p:spPr>
          <a:xfrm>
            <a:off x="1322793" y="2106385"/>
            <a:ext cx="1771471" cy="922563"/>
          </a:xfrm>
          <a:prstGeom prst="rect">
            <a:avLst/>
          </a:prstGeom>
        </p:spPr>
        <p:txBody>
          <a:bodyPr>
            <a:prstTxWarp prst="textPlain">
              <a:avLst/>
            </a:prstTxWarp>
          </a:bodyPr>
          <a:lstStyle/>
          <a:p>
            <a:pPr lvl="0" algn="ctr"/>
            <a:r>
              <a:rPr b="0" i="0" dirty="0">
                <a:ln w="9525" cap="flat" cmpd="sng">
                  <a:solidFill>
                    <a:schemeClr val="lt1"/>
                  </a:solidFill>
                  <a:prstDash val="solid"/>
                  <a:round/>
                  <a:headEnd type="none" w="sm" len="sm"/>
                  <a:tailEnd type="none" w="sm" len="sm"/>
                </a:ln>
                <a:solidFill>
                  <a:schemeClr val="dk1"/>
                </a:solidFill>
                <a:latin typeface="Syncopate"/>
              </a:rPr>
              <a:t>0</a:t>
            </a:r>
            <a:r>
              <a:rPr lang="en-IE" b="0" i="0" dirty="0">
                <a:ln w="9525" cap="flat" cmpd="sng">
                  <a:solidFill>
                    <a:schemeClr val="lt1"/>
                  </a:solidFill>
                  <a:prstDash val="solid"/>
                  <a:round/>
                  <a:headEnd type="none" w="sm" len="sm"/>
                  <a:tailEnd type="none" w="sm" len="sm"/>
                </a:ln>
                <a:solidFill>
                  <a:schemeClr val="dk1"/>
                </a:solidFill>
                <a:latin typeface="Syncopate"/>
              </a:rPr>
              <a:t>4</a:t>
            </a:r>
            <a:endParaRPr b="0" i="0" dirty="0">
              <a:ln w="9525" cap="flat" cmpd="sng">
                <a:solidFill>
                  <a:schemeClr val="lt1"/>
                </a:solidFill>
                <a:prstDash val="solid"/>
                <a:round/>
                <a:headEnd type="none" w="sm" len="sm"/>
                <a:tailEnd type="none" w="sm" len="sm"/>
              </a:ln>
              <a:solidFill>
                <a:schemeClr val="dk1"/>
              </a:solidFill>
              <a:latin typeface="Syncopate"/>
            </a:endParaRPr>
          </a:p>
        </p:txBody>
      </p:sp>
    </p:spTree>
    <p:extLst>
      <p:ext uri="{BB962C8B-B14F-4D97-AF65-F5344CB8AC3E}">
        <p14:creationId xmlns:p14="http://schemas.microsoft.com/office/powerpoint/2010/main" val="23233953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5"/>
          <p:cNvSpPr txBox="1">
            <a:spLocks noGrp="1"/>
          </p:cNvSpPr>
          <p:nvPr>
            <p:ph type="title"/>
          </p:nvPr>
        </p:nvSpPr>
        <p:spPr>
          <a:xfrm>
            <a:off x="931375" y="546100"/>
            <a:ext cx="7281300" cy="685200"/>
          </a:xfrm>
          <a:prstGeom prst="rect">
            <a:avLst/>
          </a:prstGeom>
        </p:spPr>
        <p:txBody>
          <a:bodyPr spcFirstLastPara="1" wrap="square" lIns="91425" tIns="91425" rIns="91425" bIns="91425" anchor="ctr" anchorCtr="0">
            <a:noAutofit/>
          </a:bodyPr>
          <a:lstStyle/>
          <a:p>
            <a:pPr lvl="0" algn="l"/>
            <a:r>
              <a:rPr lang="en-IE" dirty="0"/>
              <a:t>labour unions’ decline is multidimensional</a:t>
            </a:r>
            <a:endParaRPr lang="en-GB" dirty="0"/>
          </a:p>
        </p:txBody>
      </p:sp>
      <p:sp>
        <p:nvSpPr>
          <p:cNvPr id="1380" name="Google Shape;1380;p35"/>
          <p:cNvSpPr txBox="1">
            <a:spLocks noGrp="1"/>
          </p:cNvSpPr>
          <p:nvPr>
            <p:ph type="body" idx="1"/>
          </p:nvPr>
        </p:nvSpPr>
        <p:spPr>
          <a:xfrm>
            <a:off x="474384" y="1810056"/>
            <a:ext cx="5436559" cy="2638800"/>
          </a:xfrm>
          <a:prstGeom prst="rect">
            <a:avLst/>
          </a:prstGeom>
        </p:spPr>
        <p:txBody>
          <a:bodyPr spcFirstLastPara="1" wrap="square" lIns="91425" tIns="91425" rIns="91425" bIns="91425" anchor="ctr" anchorCtr="0">
            <a:noAutofit/>
          </a:bodyPr>
          <a:lstStyle/>
          <a:p>
            <a:pPr marL="0" indent="0" algn="just">
              <a:buClr>
                <a:srgbClr val="273D40"/>
              </a:buClr>
              <a:buSzPts val="600"/>
              <a:buNone/>
            </a:pPr>
            <a:r>
              <a:rPr lang="en-GB" sz="1600" dirty="0">
                <a:solidFill>
                  <a:schemeClr val="dk1"/>
                </a:solidFill>
              </a:rPr>
              <a:t>There is a significant structural component (Ost 2009; </a:t>
            </a:r>
            <a:r>
              <a:rPr lang="en-GB" sz="1600" dirty="0" err="1">
                <a:solidFill>
                  <a:schemeClr val="dk1"/>
                </a:solidFill>
              </a:rPr>
              <a:t>Eme</a:t>
            </a:r>
            <a:r>
              <a:rPr lang="en-GB" sz="1600" dirty="0">
                <a:solidFill>
                  <a:schemeClr val="dk1"/>
                </a:solidFill>
              </a:rPr>
              <a:t> 2020).</a:t>
            </a:r>
          </a:p>
          <a:p>
            <a:pPr marL="285750" indent="-285750" algn="just">
              <a:buClr>
                <a:srgbClr val="273D40"/>
              </a:buClr>
              <a:buSzPts val="600"/>
            </a:pPr>
            <a:r>
              <a:rPr lang="en-GB" sz="1600" dirty="0">
                <a:solidFill>
                  <a:schemeClr val="dk1"/>
                </a:solidFill>
              </a:rPr>
              <a:t>Many are fed up with the socio-political status quo </a:t>
            </a:r>
            <a:r>
              <a:rPr lang="en-GB" sz="1000" cap="small" dirty="0">
                <a:solidFill>
                  <a:schemeClr val="dk1"/>
                </a:solidFill>
              </a:rPr>
              <a:t>(</a:t>
            </a:r>
            <a:r>
              <a:rPr lang="en-GB" sz="1000" cap="small" dirty="0" err="1">
                <a:solidFill>
                  <a:schemeClr val="dk1"/>
                </a:solidFill>
              </a:rPr>
              <a:t>Foa</a:t>
            </a:r>
            <a:r>
              <a:rPr lang="en-GB" sz="1000" cap="small" dirty="0">
                <a:solidFill>
                  <a:schemeClr val="dk1"/>
                </a:solidFill>
              </a:rPr>
              <a:t> and </a:t>
            </a:r>
            <a:r>
              <a:rPr lang="en-GB" sz="1000" cap="small" dirty="0" err="1">
                <a:solidFill>
                  <a:schemeClr val="dk1"/>
                </a:solidFill>
              </a:rPr>
              <a:t>Mounk</a:t>
            </a:r>
            <a:r>
              <a:rPr lang="en-GB" sz="1000" cap="small" dirty="0">
                <a:solidFill>
                  <a:schemeClr val="dk1"/>
                </a:solidFill>
              </a:rPr>
              <a:t> 2016; </a:t>
            </a:r>
            <a:r>
              <a:rPr lang="en-GB" sz="1000" cap="small" dirty="0" err="1">
                <a:solidFill>
                  <a:schemeClr val="dk1"/>
                </a:solidFill>
              </a:rPr>
              <a:t>Petrova</a:t>
            </a:r>
            <a:r>
              <a:rPr lang="en-GB" sz="1000" cap="small" dirty="0">
                <a:solidFill>
                  <a:schemeClr val="dk1"/>
                </a:solidFill>
              </a:rPr>
              <a:t> 2018)</a:t>
            </a:r>
            <a:r>
              <a:rPr lang="en-GB" sz="1600" dirty="0">
                <a:solidFill>
                  <a:schemeClr val="dk1"/>
                </a:solidFill>
              </a:rPr>
              <a:t>;</a:t>
            </a:r>
          </a:p>
          <a:p>
            <a:pPr marL="285750" indent="-285750" algn="just">
              <a:buClr>
                <a:srgbClr val="273D40"/>
              </a:buClr>
              <a:buSzPts val="600"/>
            </a:pPr>
            <a:r>
              <a:rPr lang="en-GB" sz="1600" dirty="0">
                <a:solidFill>
                  <a:schemeClr val="dk1"/>
                </a:solidFill>
              </a:rPr>
              <a:t>Due to Bulgaria’s low share of unstable workers </a:t>
            </a:r>
            <a:r>
              <a:rPr lang="en-IE" sz="1000" cap="small" dirty="0"/>
              <a:t>(</a:t>
            </a:r>
            <a:r>
              <a:rPr lang="en-IE" sz="1000" cap="small" dirty="0" err="1"/>
              <a:t>Eurofund</a:t>
            </a:r>
            <a:r>
              <a:rPr lang="en-IE" sz="1000" cap="small" dirty="0"/>
              <a:t> 2020)</a:t>
            </a:r>
            <a:r>
              <a:rPr lang="en-GB" sz="1600" dirty="0">
                <a:solidFill>
                  <a:schemeClr val="dk1"/>
                </a:solidFill>
              </a:rPr>
              <a:t>, there is little demand for a new sort of unionism </a:t>
            </a:r>
            <a:r>
              <a:rPr lang="en-GB" sz="1050" cap="small" dirty="0">
                <a:solidFill>
                  <a:srgbClr val="141414"/>
                </a:solidFill>
                <a:latin typeface="Arial"/>
                <a:cs typeface="Arial"/>
                <a:sym typeface="Arial"/>
              </a:rPr>
              <a:t>(</a:t>
            </a:r>
            <a:r>
              <a:rPr lang="en-GB" sz="1050" cap="small" dirty="0" err="1">
                <a:solidFill>
                  <a:srgbClr val="141414"/>
                </a:solidFill>
                <a:latin typeface="Arial"/>
                <a:cs typeface="Arial"/>
                <a:sym typeface="Arial"/>
              </a:rPr>
              <a:t>Heery</a:t>
            </a:r>
            <a:r>
              <a:rPr lang="en-GB" sz="1050" cap="small" dirty="0">
                <a:solidFill>
                  <a:srgbClr val="141414"/>
                </a:solidFill>
                <a:latin typeface="Arial"/>
                <a:cs typeface="Arial"/>
                <a:sym typeface="Arial"/>
              </a:rPr>
              <a:t> and Abbott 2000; Manky 2018)</a:t>
            </a:r>
            <a:r>
              <a:rPr lang="en-GB" sz="1600" dirty="0">
                <a:solidFill>
                  <a:schemeClr val="dk1"/>
                </a:solidFill>
              </a:rPr>
              <a:t>. </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Yet, merely political factors also play an important role. </a:t>
            </a:r>
          </a:p>
          <a:p>
            <a:pPr marL="285750" indent="-285750" algn="just">
              <a:buClr>
                <a:srgbClr val="273D40"/>
              </a:buClr>
              <a:buSzPts val="600"/>
            </a:pPr>
            <a:r>
              <a:rPr lang="en-GB" sz="1600" dirty="0">
                <a:solidFill>
                  <a:schemeClr val="dk1"/>
                </a:solidFill>
              </a:rPr>
              <a:t>Bulgaria adopted some degree of State intervention during a deep recession. Then, the changes were rolled back when the conjuncture was improving, producing the illusion that unions are in fact an obstacle to economic growth. </a:t>
            </a:r>
          </a:p>
        </p:txBody>
      </p:sp>
      <p:sp>
        <p:nvSpPr>
          <p:cNvPr id="1381" name="Google Shape;1381;p35"/>
          <p:cNvSpPr/>
          <p:nvPr/>
        </p:nvSpPr>
        <p:spPr>
          <a:xfrm>
            <a:off x="1100697" y="1013051"/>
            <a:ext cx="4606140" cy="218249"/>
          </a:xfrm>
          <a:prstGeom prst="rect">
            <a:avLst/>
          </a:prstGeom>
        </p:spPr>
        <p:txBody>
          <a:bodyPr>
            <a:prstTxWarp prst="textPlain">
              <a:avLst/>
            </a:prstTxWarp>
          </a:bodyPr>
          <a:lstStyle/>
          <a:p>
            <a:pPr lvl="0" algn="ctr"/>
            <a:r>
              <a:rPr lang="en-IE" b="1" dirty="0">
                <a:ln w="9525" cap="flat" cmpd="sng">
                  <a:solidFill>
                    <a:schemeClr val="dk1"/>
                  </a:solidFill>
                  <a:prstDash val="solid"/>
                  <a:round/>
                  <a:headEnd type="none" w="sm" len="sm"/>
                  <a:tailEnd type="none" w="sm" len="sm"/>
                </a:ln>
                <a:solidFill>
                  <a:srgbClr val="FF0000"/>
                </a:solidFill>
                <a:latin typeface="Syncopate"/>
              </a:rPr>
              <a:t>multidimensional</a:t>
            </a:r>
            <a:endParaRPr b="1" i="0" dirty="0">
              <a:ln w="9525" cap="flat" cmpd="sng">
                <a:solidFill>
                  <a:schemeClr val="dk1"/>
                </a:solidFill>
                <a:prstDash val="solid"/>
                <a:round/>
                <a:headEnd type="none" w="sm" len="sm"/>
                <a:tailEnd type="none" w="sm" len="sm"/>
              </a:ln>
              <a:solidFill>
                <a:srgbClr val="FF0000"/>
              </a:solidFill>
              <a:latin typeface="Syncopate"/>
            </a:endParaRPr>
          </a:p>
        </p:txBody>
      </p:sp>
      <p:pic>
        <p:nvPicPr>
          <p:cNvPr id="1382" name="Google Shape;1382;p35"/>
          <p:cNvPicPr preferRelativeResize="0"/>
          <p:nvPr/>
        </p:nvPicPr>
        <p:blipFill>
          <a:blip r:embed="rId3"/>
          <a:srcRect t="4532" b="4532"/>
          <a:stretch/>
        </p:blipFill>
        <p:spPr>
          <a:xfrm>
            <a:off x="6000750" y="1028640"/>
            <a:ext cx="3059268" cy="3568760"/>
          </a:xfrm>
          <a:prstGeom prst="roundRect">
            <a:avLst>
              <a:gd name="adj" fmla="val 8711"/>
            </a:avLst>
          </a:prstGeom>
          <a:noFill/>
          <a:ln>
            <a:noFill/>
          </a:ln>
        </p:spPr>
      </p:pic>
    </p:spTree>
    <p:extLst>
      <p:ext uri="{BB962C8B-B14F-4D97-AF65-F5344CB8AC3E}">
        <p14:creationId xmlns:p14="http://schemas.microsoft.com/office/powerpoint/2010/main" val="12289971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79"/>
                                        </p:tgtEl>
                                        <p:attrNameLst>
                                          <p:attrName>style.visibility</p:attrName>
                                        </p:attrNameLst>
                                      </p:cBhvr>
                                      <p:to>
                                        <p:strVal val="visible"/>
                                      </p:to>
                                    </p:set>
                                    <p:anim calcmode="lin" valueType="num">
                                      <p:cBhvr additive="base">
                                        <p:cTn id="7" dur="500" fill="hold"/>
                                        <p:tgtEl>
                                          <p:spTgt spid="1379"/>
                                        </p:tgtEl>
                                        <p:attrNameLst>
                                          <p:attrName>ppt_x</p:attrName>
                                        </p:attrNameLst>
                                      </p:cBhvr>
                                      <p:tavLst>
                                        <p:tav tm="0">
                                          <p:val>
                                            <p:strVal val="#ppt_x"/>
                                          </p:val>
                                        </p:tav>
                                        <p:tav tm="100000">
                                          <p:val>
                                            <p:strVal val="#ppt_x"/>
                                          </p:val>
                                        </p:tav>
                                      </p:tavLst>
                                    </p:anim>
                                    <p:anim calcmode="lin" valueType="num">
                                      <p:cBhvr additive="base">
                                        <p:cTn id="8" dur="500" fill="hold"/>
                                        <p:tgtEl>
                                          <p:spTgt spid="137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81"/>
                                        </p:tgtEl>
                                        <p:attrNameLst>
                                          <p:attrName>style.visibility</p:attrName>
                                        </p:attrNameLst>
                                      </p:cBhvr>
                                      <p:to>
                                        <p:strVal val="visible"/>
                                      </p:to>
                                    </p:set>
                                    <p:anim calcmode="lin" valueType="num">
                                      <p:cBhvr additive="base">
                                        <p:cTn id="11" dur="500" fill="hold"/>
                                        <p:tgtEl>
                                          <p:spTgt spid="1381"/>
                                        </p:tgtEl>
                                        <p:attrNameLst>
                                          <p:attrName>ppt_x</p:attrName>
                                        </p:attrNameLst>
                                      </p:cBhvr>
                                      <p:tavLst>
                                        <p:tav tm="0">
                                          <p:val>
                                            <p:strVal val="0-#ppt_w/2"/>
                                          </p:val>
                                        </p:tav>
                                        <p:tav tm="100000">
                                          <p:val>
                                            <p:strVal val="#ppt_x"/>
                                          </p:val>
                                        </p:tav>
                                      </p:tavLst>
                                    </p:anim>
                                    <p:anim calcmode="lin" valueType="num">
                                      <p:cBhvr additive="base">
                                        <p:cTn id="12" dur="500" fill="hold"/>
                                        <p:tgtEl>
                                          <p:spTgt spid="1381"/>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382"/>
                                        </p:tgtEl>
                                        <p:attrNameLst>
                                          <p:attrName>style.visibility</p:attrName>
                                        </p:attrNameLst>
                                      </p:cBhvr>
                                      <p:to>
                                        <p:strVal val="visible"/>
                                      </p:to>
                                    </p:set>
                                    <p:animEffect transition="in" filter="barn(inVertical)">
                                      <p:cBhvr>
                                        <p:cTn id="15" dur="500"/>
                                        <p:tgtEl>
                                          <p:spTgt spid="138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380">
                                            <p:txEl>
                                              <p:pRg st="0" end="0"/>
                                            </p:txEl>
                                          </p:spTgt>
                                        </p:tgtEl>
                                        <p:attrNameLst>
                                          <p:attrName>style.visibility</p:attrName>
                                        </p:attrNameLst>
                                      </p:cBhvr>
                                      <p:to>
                                        <p:strVal val="visible"/>
                                      </p:to>
                                    </p:set>
                                    <p:animEffect transition="in" filter="fade">
                                      <p:cBhvr>
                                        <p:cTn id="19" dur="500"/>
                                        <p:tgtEl>
                                          <p:spTgt spid="1380">
                                            <p:txEl>
                                              <p:pRg st="0" end="0"/>
                                            </p:txEl>
                                          </p:spTgt>
                                        </p:tgtEl>
                                      </p:cBhvr>
                                    </p:animEffect>
                                    <p:anim calcmode="lin" valueType="num">
                                      <p:cBhvr>
                                        <p:cTn id="20" dur="500" fill="hold"/>
                                        <p:tgtEl>
                                          <p:spTgt spid="1380">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380">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1380">
                                            <p:txEl>
                                              <p:pRg st="1" end="1"/>
                                            </p:txEl>
                                          </p:spTgt>
                                        </p:tgtEl>
                                        <p:attrNameLst>
                                          <p:attrName>style.visibility</p:attrName>
                                        </p:attrNameLst>
                                      </p:cBhvr>
                                      <p:to>
                                        <p:strVal val="visible"/>
                                      </p:to>
                                    </p:set>
                                    <p:animEffect transition="in" filter="fade">
                                      <p:cBhvr>
                                        <p:cTn id="25" dur="500"/>
                                        <p:tgtEl>
                                          <p:spTgt spid="1380">
                                            <p:txEl>
                                              <p:pRg st="1" end="1"/>
                                            </p:txEl>
                                          </p:spTgt>
                                        </p:tgtEl>
                                      </p:cBhvr>
                                    </p:animEffect>
                                    <p:anim calcmode="lin" valueType="num">
                                      <p:cBhvr>
                                        <p:cTn id="26" dur="500" fill="hold"/>
                                        <p:tgtEl>
                                          <p:spTgt spid="1380">
                                            <p:txEl>
                                              <p:pRg st="1" end="1"/>
                                            </p:txEl>
                                          </p:spTgt>
                                        </p:tgtEl>
                                        <p:attrNameLst>
                                          <p:attrName>ppt_x</p:attrName>
                                        </p:attrNameLst>
                                      </p:cBhvr>
                                      <p:tavLst>
                                        <p:tav tm="0">
                                          <p:val>
                                            <p:strVal val="#ppt_x"/>
                                          </p:val>
                                        </p:tav>
                                        <p:tav tm="100000">
                                          <p:val>
                                            <p:strVal val="#ppt_x"/>
                                          </p:val>
                                        </p:tav>
                                      </p:tavLst>
                                    </p:anim>
                                    <p:anim calcmode="lin" valueType="num">
                                      <p:cBhvr>
                                        <p:cTn id="27" dur="500" fill="hold"/>
                                        <p:tgtEl>
                                          <p:spTgt spid="1380">
                                            <p:txEl>
                                              <p:pRg st="1" end="1"/>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380">
                                            <p:txEl>
                                              <p:pRg st="2" end="2"/>
                                            </p:txEl>
                                          </p:spTgt>
                                        </p:tgtEl>
                                        <p:attrNameLst>
                                          <p:attrName>style.visibility</p:attrName>
                                        </p:attrNameLst>
                                      </p:cBhvr>
                                      <p:to>
                                        <p:strVal val="visible"/>
                                      </p:to>
                                    </p:set>
                                    <p:animEffect transition="in" filter="fade">
                                      <p:cBhvr>
                                        <p:cTn id="31" dur="500"/>
                                        <p:tgtEl>
                                          <p:spTgt spid="1380">
                                            <p:txEl>
                                              <p:pRg st="2" end="2"/>
                                            </p:txEl>
                                          </p:spTgt>
                                        </p:tgtEl>
                                      </p:cBhvr>
                                    </p:animEffect>
                                    <p:anim calcmode="lin" valueType="num">
                                      <p:cBhvr>
                                        <p:cTn id="32" dur="500" fill="hold"/>
                                        <p:tgtEl>
                                          <p:spTgt spid="1380">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1380">
                                            <p:txEl>
                                              <p:pRg st="2" end="2"/>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1380">
                                            <p:txEl>
                                              <p:pRg st="4" end="4"/>
                                            </p:txEl>
                                          </p:spTgt>
                                        </p:tgtEl>
                                        <p:attrNameLst>
                                          <p:attrName>style.visibility</p:attrName>
                                        </p:attrNameLst>
                                      </p:cBhvr>
                                      <p:to>
                                        <p:strVal val="visible"/>
                                      </p:to>
                                    </p:set>
                                    <p:animEffect transition="in" filter="fade">
                                      <p:cBhvr>
                                        <p:cTn id="37" dur="500"/>
                                        <p:tgtEl>
                                          <p:spTgt spid="1380">
                                            <p:txEl>
                                              <p:pRg st="4" end="4"/>
                                            </p:txEl>
                                          </p:spTgt>
                                        </p:tgtEl>
                                      </p:cBhvr>
                                    </p:animEffect>
                                    <p:anim calcmode="lin" valueType="num">
                                      <p:cBhvr>
                                        <p:cTn id="38" dur="500" fill="hold"/>
                                        <p:tgtEl>
                                          <p:spTgt spid="1380">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1380">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380">
                                            <p:txEl>
                                              <p:pRg st="5" end="5"/>
                                            </p:txEl>
                                          </p:spTgt>
                                        </p:tgtEl>
                                        <p:attrNameLst>
                                          <p:attrName>style.visibility</p:attrName>
                                        </p:attrNameLst>
                                      </p:cBhvr>
                                      <p:to>
                                        <p:strVal val="visible"/>
                                      </p:to>
                                    </p:set>
                                    <p:animEffect transition="in" filter="fade">
                                      <p:cBhvr>
                                        <p:cTn id="43" dur="500"/>
                                        <p:tgtEl>
                                          <p:spTgt spid="1380">
                                            <p:txEl>
                                              <p:pRg st="5" end="5"/>
                                            </p:txEl>
                                          </p:spTgt>
                                        </p:tgtEl>
                                      </p:cBhvr>
                                    </p:animEffect>
                                    <p:anim calcmode="lin" valueType="num">
                                      <p:cBhvr>
                                        <p:cTn id="44" dur="500" fill="hold"/>
                                        <p:tgtEl>
                                          <p:spTgt spid="1380">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1380">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xit" presetSubtype="1" fill="hold" grpId="1" nodeType="clickEffect">
                                  <p:stCondLst>
                                    <p:cond delay="0"/>
                                  </p:stCondLst>
                                  <p:childTnLst>
                                    <p:anim calcmode="lin" valueType="num">
                                      <p:cBhvr additive="base">
                                        <p:cTn id="49" dur="500"/>
                                        <p:tgtEl>
                                          <p:spTgt spid="1379"/>
                                        </p:tgtEl>
                                        <p:attrNameLst>
                                          <p:attrName>ppt_x</p:attrName>
                                        </p:attrNameLst>
                                      </p:cBhvr>
                                      <p:tavLst>
                                        <p:tav tm="0">
                                          <p:val>
                                            <p:strVal val="ppt_x"/>
                                          </p:val>
                                        </p:tav>
                                        <p:tav tm="100000">
                                          <p:val>
                                            <p:strVal val="ppt_x"/>
                                          </p:val>
                                        </p:tav>
                                      </p:tavLst>
                                    </p:anim>
                                    <p:anim calcmode="lin" valueType="num">
                                      <p:cBhvr additive="base">
                                        <p:cTn id="50" dur="500"/>
                                        <p:tgtEl>
                                          <p:spTgt spid="1379"/>
                                        </p:tgtEl>
                                        <p:attrNameLst>
                                          <p:attrName>ppt_y</p:attrName>
                                        </p:attrNameLst>
                                      </p:cBhvr>
                                      <p:tavLst>
                                        <p:tav tm="0">
                                          <p:val>
                                            <p:strVal val="ppt_y"/>
                                          </p:val>
                                        </p:tav>
                                        <p:tav tm="100000">
                                          <p:val>
                                            <p:strVal val="0-ppt_h/2"/>
                                          </p:val>
                                        </p:tav>
                                      </p:tavLst>
                                    </p:anim>
                                    <p:set>
                                      <p:cBhvr>
                                        <p:cTn id="51" dur="1" fill="hold">
                                          <p:stCondLst>
                                            <p:cond delay="499"/>
                                          </p:stCondLst>
                                        </p:cTn>
                                        <p:tgtEl>
                                          <p:spTgt spid="1379"/>
                                        </p:tgtEl>
                                        <p:attrNameLst>
                                          <p:attrName>style.visibility</p:attrName>
                                        </p:attrNameLst>
                                      </p:cBhvr>
                                      <p:to>
                                        <p:strVal val="hidden"/>
                                      </p:to>
                                    </p:set>
                                  </p:childTnLst>
                                </p:cTn>
                              </p:par>
                              <p:par>
                                <p:cTn id="52" presetID="2" presetClass="exit" presetSubtype="8" fill="hold" grpId="1" nodeType="withEffect">
                                  <p:stCondLst>
                                    <p:cond delay="0"/>
                                  </p:stCondLst>
                                  <p:childTnLst>
                                    <p:anim calcmode="lin" valueType="num">
                                      <p:cBhvr additive="base">
                                        <p:cTn id="53" dur="500"/>
                                        <p:tgtEl>
                                          <p:spTgt spid="1381"/>
                                        </p:tgtEl>
                                        <p:attrNameLst>
                                          <p:attrName>ppt_x</p:attrName>
                                        </p:attrNameLst>
                                      </p:cBhvr>
                                      <p:tavLst>
                                        <p:tav tm="0">
                                          <p:val>
                                            <p:strVal val="ppt_x"/>
                                          </p:val>
                                        </p:tav>
                                        <p:tav tm="100000">
                                          <p:val>
                                            <p:strVal val="0-ppt_w/2"/>
                                          </p:val>
                                        </p:tav>
                                      </p:tavLst>
                                    </p:anim>
                                    <p:anim calcmode="lin" valueType="num">
                                      <p:cBhvr additive="base">
                                        <p:cTn id="54" dur="500"/>
                                        <p:tgtEl>
                                          <p:spTgt spid="1381"/>
                                        </p:tgtEl>
                                        <p:attrNameLst>
                                          <p:attrName>ppt_y</p:attrName>
                                        </p:attrNameLst>
                                      </p:cBhvr>
                                      <p:tavLst>
                                        <p:tav tm="0">
                                          <p:val>
                                            <p:strVal val="ppt_y"/>
                                          </p:val>
                                        </p:tav>
                                        <p:tav tm="100000">
                                          <p:val>
                                            <p:strVal val="ppt_y"/>
                                          </p:val>
                                        </p:tav>
                                      </p:tavLst>
                                    </p:anim>
                                    <p:set>
                                      <p:cBhvr>
                                        <p:cTn id="55" dur="1" fill="hold">
                                          <p:stCondLst>
                                            <p:cond delay="499"/>
                                          </p:stCondLst>
                                        </p:cTn>
                                        <p:tgtEl>
                                          <p:spTgt spid="1381"/>
                                        </p:tgtEl>
                                        <p:attrNameLst>
                                          <p:attrName>style.visibility</p:attrName>
                                        </p:attrNameLst>
                                      </p:cBhvr>
                                      <p:to>
                                        <p:strVal val="hidden"/>
                                      </p:to>
                                    </p:set>
                                  </p:childTnLst>
                                </p:cTn>
                              </p:par>
                              <p:par>
                                <p:cTn id="56" presetID="16" presetClass="exit" presetSubtype="37" fill="hold" nodeType="withEffect">
                                  <p:stCondLst>
                                    <p:cond delay="0"/>
                                  </p:stCondLst>
                                  <p:childTnLst>
                                    <p:animEffect transition="out" filter="barn(outVertical)">
                                      <p:cBhvr>
                                        <p:cTn id="57" dur="500"/>
                                        <p:tgtEl>
                                          <p:spTgt spid="1382"/>
                                        </p:tgtEl>
                                      </p:cBhvr>
                                    </p:animEffect>
                                    <p:set>
                                      <p:cBhvr>
                                        <p:cTn id="58" dur="1" fill="hold">
                                          <p:stCondLst>
                                            <p:cond delay="499"/>
                                          </p:stCondLst>
                                        </p:cTn>
                                        <p:tgtEl>
                                          <p:spTgt spid="1382"/>
                                        </p:tgtEl>
                                        <p:attrNameLst>
                                          <p:attrName>style.visibility</p:attrName>
                                        </p:attrNameLst>
                                      </p:cBhvr>
                                      <p:to>
                                        <p:strVal val="hidden"/>
                                      </p:to>
                                    </p:set>
                                  </p:childTnLst>
                                </p:cTn>
                              </p:par>
                              <p:par>
                                <p:cTn id="59" presetID="42" presetClass="exit" presetSubtype="0" fill="hold" grpId="1" nodeType="withEffect">
                                  <p:stCondLst>
                                    <p:cond delay="0"/>
                                  </p:stCondLst>
                                  <p:childTnLst>
                                    <p:animEffect transition="out" filter="fade">
                                      <p:cBhvr>
                                        <p:cTn id="60" dur="500"/>
                                        <p:tgtEl>
                                          <p:spTgt spid="1380">
                                            <p:txEl>
                                              <p:pRg st="0" end="0"/>
                                            </p:txEl>
                                          </p:spTgt>
                                        </p:tgtEl>
                                      </p:cBhvr>
                                    </p:animEffect>
                                    <p:anim calcmode="lin" valueType="num">
                                      <p:cBhvr>
                                        <p:cTn id="61" dur="500"/>
                                        <p:tgtEl>
                                          <p:spTgt spid="1380">
                                            <p:txEl>
                                              <p:pRg st="0" end="0"/>
                                            </p:txEl>
                                          </p:spTgt>
                                        </p:tgtEl>
                                        <p:attrNameLst>
                                          <p:attrName>ppt_x</p:attrName>
                                        </p:attrNameLst>
                                      </p:cBhvr>
                                      <p:tavLst>
                                        <p:tav tm="0">
                                          <p:val>
                                            <p:strVal val="ppt_x"/>
                                          </p:val>
                                        </p:tav>
                                        <p:tav tm="100000">
                                          <p:val>
                                            <p:strVal val="ppt_x"/>
                                          </p:val>
                                        </p:tav>
                                      </p:tavLst>
                                    </p:anim>
                                    <p:anim calcmode="lin" valueType="num">
                                      <p:cBhvr>
                                        <p:cTn id="62" dur="500"/>
                                        <p:tgtEl>
                                          <p:spTgt spid="1380">
                                            <p:txEl>
                                              <p:pRg st="0" end="0"/>
                                            </p:txEl>
                                          </p:spTgt>
                                        </p:tgtEl>
                                        <p:attrNameLst>
                                          <p:attrName>ppt_y</p:attrName>
                                        </p:attrNameLst>
                                      </p:cBhvr>
                                      <p:tavLst>
                                        <p:tav tm="0">
                                          <p:val>
                                            <p:strVal val="ppt_y"/>
                                          </p:val>
                                        </p:tav>
                                        <p:tav tm="100000">
                                          <p:val>
                                            <p:strVal val="ppt_y+.1"/>
                                          </p:val>
                                        </p:tav>
                                      </p:tavLst>
                                    </p:anim>
                                    <p:set>
                                      <p:cBhvr>
                                        <p:cTn id="63" dur="1" fill="hold">
                                          <p:stCondLst>
                                            <p:cond delay="499"/>
                                          </p:stCondLst>
                                        </p:cTn>
                                        <p:tgtEl>
                                          <p:spTgt spid="1380">
                                            <p:txEl>
                                              <p:pRg st="0" end="0"/>
                                            </p:txEl>
                                          </p:spTgt>
                                        </p:tgtEl>
                                        <p:attrNameLst>
                                          <p:attrName>style.visibility</p:attrName>
                                        </p:attrNameLst>
                                      </p:cBhvr>
                                      <p:to>
                                        <p:strVal val="hidden"/>
                                      </p:to>
                                    </p:set>
                                  </p:childTnLst>
                                </p:cTn>
                              </p:par>
                              <p:par>
                                <p:cTn id="64" presetID="42" presetClass="exit" presetSubtype="0" fill="hold" grpId="1" nodeType="withEffect">
                                  <p:stCondLst>
                                    <p:cond delay="0"/>
                                  </p:stCondLst>
                                  <p:childTnLst>
                                    <p:animEffect transition="out" filter="fade">
                                      <p:cBhvr>
                                        <p:cTn id="65" dur="500"/>
                                        <p:tgtEl>
                                          <p:spTgt spid="1380">
                                            <p:txEl>
                                              <p:pRg st="1" end="1"/>
                                            </p:txEl>
                                          </p:spTgt>
                                        </p:tgtEl>
                                      </p:cBhvr>
                                    </p:animEffect>
                                    <p:anim calcmode="lin" valueType="num">
                                      <p:cBhvr>
                                        <p:cTn id="66" dur="500"/>
                                        <p:tgtEl>
                                          <p:spTgt spid="1380">
                                            <p:txEl>
                                              <p:pRg st="1" end="1"/>
                                            </p:txEl>
                                          </p:spTgt>
                                        </p:tgtEl>
                                        <p:attrNameLst>
                                          <p:attrName>ppt_x</p:attrName>
                                        </p:attrNameLst>
                                      </p:cBhvr>
                                      <p:tavLst>
                                        <p:tav tm="0">
                                          <p:val>
                                            <p:strVal val="ppt_x"/>
                                          </p:val>
                                        </p:tav>
                                        <p:tav tm="100000">
                                          <p:val>
                                            <p:strVal val="ppt_x"/>
                                          </p:val>
                                        </p:tav>
                                      </p:tavLst>
                                    </p:anim>
                                    <p:anim calcmode="lin" valueType="num">
                                      <p:cBhvr>
                                        <p:cTn id="67" dur="500"/>
                                        <p:tgtEl>
                                          <p:spTgt spid="1380">
                                            <p:txEl>
                                              <p:pRg st="1" end="1"/>
                                            </p:txEl>
                                          </p:spTgt>
                                        </p:tgtEl>
                                        <p:attrNameLst>
                                          <p:attrName>ppt_y</p:attrName>
                                        </p:attrNameLst>
                                      </p:cBhvr>
                                      <p:tavLst>
                                        <p:tav tm="0">
                                          <p:val>
                                            <p:strVal val="ppt_y"/>
                                          </p:val>
                                        </p:tav>
                                        <p:tav tm="100000">
                                          <p:val>
                                            <p:strVal val="ppt_y+.1"/>
                                          </p:val>
                                        </p:tav>
                                      </p:tavLst>
                                    </p:anim>
                                    <p:set>
                                      <p:cBhvr>
                                        <p:cTn id="68" dur="1" fill="hold">
                                          <p:stCondLst>
                                            <p:cond delay="499"/>
                                          </p:stCondLst>
                                        </p:cTn>
                                        <p:tgtEl>
                                          <p:spTgt spid="1380">
                                            <p:txEl>
                                              <p:pRg st="1" end="1"/>
                                            </p:txEl>
                                          </p:spTgt>
                                        </p:tgtEl>
                                        <p:attrNameLst>
                                          <p:attrName>style.visibility</p:attrName>
                                        </p:attrNameLst>
                                      </p:cBhvr>
                                      <p:to>
                                        <p:strVal val="hidden"/>
                                      </p:to>
                                    </p:set>
                                  </p:childTnLst>
                                </p:cTn>
                              </p:par>
                              <p:par>
                                <p:cTn id="69" presetID="42" presetClass="exit" presetSubtype="0" fill="hold" grpId="1" nodeType="withEffect">
                                  <p:stCondLst>
                                    <p:cond delay="0"/>
                                  </p:stCondLst>
                                  <p:childTnLst>
                                    <p:animEffect transition="out" filter="fade">
                                      <p:cBhvr>
                                        <p:cTn id="70" dur="500"/>
                                        <p:tgtEl>
                                          <p:spTgt spid="1380">
                                            <p:txEl>
                                              <p:pRg st="2" end="2"/>
                                            </p:txEl>
                                          </p:spTgt>
                                        </p:tgtEl>
                                      </p:cBhvr>
                                    </p:animEffect>
                                    <p:anim calcmode="lin" valueType="num">
                                      <p:cBhvr>
                                        <p:cTn id="71" dur="500"/>
                                        <p:tgtEl>
                                          <p:spTgt spid="1380">
                                            <p:txEl>
                                              <p:pRg st="2" end="2"/>
                                            </p:txEl>
                                          </p:spTgt>
                                        </p:tgtEl>
                                        <p:attrNameLst>
                                          <p:attrName>ppt_x</p:attrName>
                                        </p:attrNameLst>
                                      </p:cBhvr>
                                      <p:tavLst>
                                        <p:tav tm="0">
                                          <p:val>
                                            <p:strVal val="ppt_x"/>
                                          </p:val>
                                        </p:tav>
                                        <p:tav tm="100000">
                                          <p:val>
                                            <p:strVal val="ppt_x"/>
                                          </p:val>
                                        </p:tav>
                                      </p:tavLst>
                                    </p:anim>
                                    <p:anim calcmode="lin" valueType="num">
                                      <p:cBhvr>
                                        <p:cTn id="72" dur="500"/>
                                        <p:tgtEl>
                                          <p:spTgt spid="1380">
                                            <p:txEl>
                                              <p:pRg st="2" end="2"/>
                                            </p:txEl>
                                          </p:spTgt>
                                        </p:tgtEl>
                                        <p:attrNameLst>
                                          <p:attrName>ppt_y</p:attrName>
                                        </p:attrNameLst>
                                      </p:cBhvr>
                                      <p:tavLst>
                                        <p:tav tm="0">
                                          <p:val>
                                            <p:strVal val="ppt_y"/>
                                          </p:val>
                                        </p:tav>
                                        <p:tav tm="100000">
                                          <p:val>
                                            <p:strVal val="ppt_y+.1"/>
                                          </p:val>
                                        </p:tav>
                                      </p:tavLst>
                                    </p:anim>
                                    <p:set>
                                      <p:cBhvr>
                                        <p:cTn id="73" dur="1" fill="hold">
                                          <p:stCondLst>
                                            <p:cond delay="499"/>
                                          </p:stCondLst>
                                        </p:cTn>
                                        <p:tgtEl>
                                          <p:spTgt spid="1380">
                                            <p:txEl>
                                              <p:pRg st="2" end="2"/>
                                            </p:txEl>
                                          </p:spTgt>
                                        </p:tgtEl>
                                        <p:attrNameLst>
                                          <p:attrName>style.visibility</p:attrName>
                                        </p:attrNameLst>
                                      </p:cBhvr>
                                      <p:to>
                                        <p:strVal val="hidden"/>
                                      </p:to>
                                    </p:set>
                                  </p:childTnLst>
                                </p:cTn>
                              </p:par>
                              <p:par>
                                <p:cTn id="74" presetID="42" presetClass="exit" presetSubtype="0" fill="hold" grpId="1" nodeType="withEffect">
                                  <p:stCondLst>
                                    <p:cond delay="0"/>
                                  </p:stCondLst>
                                  <p:childTnLst>
                                    <p:animEffect transition="out" filter="fade">
                                      <p:cBhvr>
                                        <p:cTn id="75" dur="500"/>
                                        <p:tgtEl>
                                          <p:spTgt spid="1380">
                                            <p:txEl>
                                              <p:pRg st="4" end="4"/>
                                            </p:txEl>
                                          </p:spTgt>
                                        </p:tgtEl>
                                      </p:cBhvr>
                                    </p:animEffect>
                                    <p:anim calcmode="lin" valueType="num">
                                      <p:cBhvr>
                                        <p:cTn id="76" dur="500"/>
                                        <p:tgtEl>
                                          <p:spTgt spid="1380">
                                            <p:txEl>
                                              <p:pRg st="4" end="4"/>
                                            </p:txEl>
                                          </p:spTgt>
                                        </p:tgtEl>
                                        <p:attrNameLst>
                                          <p:attrName>ppt_x</p:attrName>
                                        </p:attrNameLst>
                                      </p:cBhvr>
                                      <p:tavLst>
                                        <p:tav tm="0">
                                          <p:val>
                                            <p:strVal val="ppt_x"/>
                                          </p:val>
                                        </p:tav>
                                        <p:tav tm="100000">
                                          <p:val>
                                            <p:strVal val="ppt_x"/>
                                          </p:val>
                                        </p:tav>
                                      </p:tavLst>
                                    </p:anim>
                                    <p:anim calcmode="lin" valueType="num">
                                      <p:cBhvr>
                                        <p:cTn id="77" dur="500"/>
                                        <p:tgtEl>
                                          <p:spTgt spid="1380">
                                            <p:txEl>
                                              <p:pRg st="4" end="4"/>
                                            </p:txEl>
                                          </p:spTgt>
                                        </p:tgtEl>
                                        <p:attrNameLst>
                                          <p:attrName>ppt_y</p:attrName>
                                        </p:attrNameLst>
                                      </p:cBhvr>
                                      <p:tavLst>
                                        <p:tav tm="0">
                                          <p:val>
                                            <p:strVal val="ppt_y"/>
                                          </p:val>
                                        </p:tav>
                                        <p:tav tm="100000">
                                          <p:val>
                                            <p:strVal val="ppt_y+.1"/>
                                          </p:val>
                                        </p:tav>
                                      </p:tavLst>
                                    </p:anim>
                                    <p:set>
                                      <p:cBhvr>
                                        <p:cTn id="78" dur="1" fill="hold">
                                          <p:stCondLst>
                                            <p:cond delay="499"/>
                                          </p:stCondLst>
                                        </p:cTn>
                                        <p:tgtEl>
                                          <p:spTgt spid="1380">
                                            <p:txEl>
                                              <p:pRg st="4" end="4"/>
                                            </p:txEl>
                                          </p:spTgt>
                                        </p:tgtEl>
                                        <p:attrNameLst>
                                          <p:attrName>style.visibility</p:attrName>
                                        </p:attrNameLst>
                                      </p:cBhvr>
                                      <p:to>
                                        <p:strVal val="hidden"/>
                                      </p:to>
                                    </p:set>
                                  </p:childTnLst>
                                </p:cTn>
                              </p:par>
                              <p:par>
                                <p:cTn id="79" presetID="42" presetClass="exit" presetSubtype="0" fill="hold" grpId="1" nodeType="withEffect">
                                  <p:stCondLst>
                                    <p:cond delay="0"/>
                                  </p:stCondLst>
                                  <p:childTnLst>
                                    <p:animEffect transition="out" filter="fade">
                                      <p:cBhvr>
                                        <p:cTn id="80" dur="500"/>
                                        <p:tgtEl>
                                          <p:spTgt spid="1380">
                                            <p:txEl>
                                              <p:pRg st="5" end="5"/>
                                            </p:txEl>
                                          </p:spTgt>
                                        </p:tgtEl>
                                      </p:cBhvr>
                                    </p:animEffect>
                                    <p:anim calcmode="lin" valueType="num">
                                      <p:cBhvr>
                                        <p:cTn id="81" dur="500"/>
                                        <p:tgtEl>
                                          <p:spTgt spid="1380">
                                            <p:txEl>
                                              <p:pRg st="5" end="5"/>
                                            </p:txEl>
                                          </p:spTgt>
                                        </p:tgtEl>
                                        <p:attrNameLst>
                                          <p:attrName>ppt_x</p:attrName>
                                        </p:attrNameLst>
                                      </p:cBhvr>
                                      <p:tavLst>
                                        <p:tav tm="0">
                                          <p:val>
                                            <p:strVal val="ppt_x"/>
                                          </p:val>
                                        </p:tav>
                                        <p:tav tm="100000">
                                          <p:val>
                                            <p:strVal val="ppt_x"/>
                                          </p:val>
                                        </p:tav>
                                      </p:tavLst>
                                    </p:anim>
                                    <p:anim calcmode="lin" valueType="num">
                                      <p:cBhvr>
                                        <p:cTn id="82" dur="500"/>
                                        <p:tgtEl>
                                          <p:spTgt spid="1380">
                                            <p:txEl>
                                              <p:pRg st="5" end="5"/>
                                            </p:txEl>
                                          </p:spTgt>
                                        </p:tgtEl>
                                        <p:attrNameLst>
                                          <p:attrName>ppt_y</p:attrName>
                                        </p:attrNameLst>
                                      </p:cBhvr>
                                      <p:tavLst>
                                        <p:tav tm="0">
                                          <p:val>
                                            <p:strVal val="ppt_y"/>
                                          </p:val>
                                        </p:tav>
                                        <p:tav tm="100000">
                                          <p:val>
                                            <p:strVal val="ppt_y+.1"/>
                                          </p:val>
                                        </p:tav>
                                      </p:tavLst>
                                    </p:anim>
                                    <p:set>
                                      <p:cBhvr>
                                        <p:cTn id="83" dur="1" fill="hold">
                                          <p:stCondLst>
                                            <p:cond delay="499"/>
                                          </p:stCondLst>
                                        </p:cTn>
                                        <p:tgtEl>
                                          <p:spTgt spid="1380">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p:bldP spid="1379" grpId="1"/>
      <p:bldP spid="1380" grpId="0" uiExpand="1" build="p"/>
      <p:bldP spid="1380" grpId="1" uiExpand="1" build="p"/>
      <p:bldP spid="1381" grpId="0"/>
      <p:bldP spid="138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1"/>
        <p:cNvGrpSpPr/>
        <p:nvPr/>
      </p:nvGrpSpPr>
      <p:grpSpPr>
        <a:xfrm>
          <a:off x="0" y="0"/>
          <a:ext cx="0" cy="0"/>
          <a:chOff x="0" y="0"/>
          <a:chExt cx="0" cy="0"/>
        </a:xfrm>
      </p:grpSpPr>
      <p:graphicFrame>
        <p:nvGraphicFramePr>
          <p:cNvPr id="34" name="Таблица 8">
            <a:extLst>
              <a:ext uri="{FF2B5EF4-FFF2-40B4-BE49-F238E27FC236}">
                <a16:creationId xmlns:a16="http://schemas.microsoft.com/office/drawing/2014/main" id="{FCDFA4DE-C991-4486-8967-0300C8CDF320}"/>
              </a:ext>
            </a:extLst>
          </p:cNvPr>
          <p:cNvGraphicFramePr>
            <a:graphicFrameLocks noGrp="1"/>
          </p:cNvGraphicFramePr>
          <p:nvPr>
            <p:extLst>
              <p:ext uri="{D42A27DB-BD31-4B8C-83A1-F6EECF244321}">
                <p14:modId xmlns:p14="http://schemas.microsoft.com/office/powerpoint/2010/main" val="3296219332"/>
              </p:ext>
            </p:extLst>
          </p:nvPr>
        </p:nvGraphicFramePr>
        <p:xfrm>
          <a:off x="1036710" y="3324503"/>
          <a:ext cx="2326975" cy="304800"/>
        </p:xfrm>
        <a:graphic>
          <a:graphicData uri="http://schemas.openxmlformats.org/drawingml/2006/table">
            <a:tbl>
              <a:tblPr firstRow="1" bandRow="1">
                <a:tableStyleId>{9D3075C5-9F7C-4823-8639-2B445617F3D3}</a:tableStyleId>
              </a:tblPr>
              <a:tblGrid>
                <a:gridCol w="2326975">
                  <a:extLst>
                    <a:ext uri="{9D8B030D-6E8A-4147-A177-3AD203B41FA5}">
                      <a16:colId xmlns:a16="http://schemas.microsoft.com/office/drawing/2014/main" val="4163143034"/>
                    </a:ext>
                  </a:extLst>
                </a:gridCol>
              </a:tblGrid>
              <a:tr h="296580">
                <a:tc>
                  <a:txBody>
                    <a:bodyPr/>
                    <a:lstStyle/>
                    <a:p>
                      <a:endParaRPr lang="en-IE" dirty="0"/>
                    </a:p>
                  </a:txBody>
                  <a:tcPr>
                    <a:solidFill>
                      <a:schemeClr val="accent6"/>
                    </a:solidFill>
                  </a:tcPr>
                </a:tc>
                <a:extLst>
                  <a:ext uri="{0D108BD9-81ED-4DB2-BD59-A6C34878D82A}">
                    <a16:rowId xmlns:a16="http://schemas.microsoft.com/office/drawing/2014/main" val="763052421"/>
                  </a:ext>
                </a:extLst>
              </a:tr>
            </a:tbl>
          </a:graphicData>
        </a:graphic>
      </p:graphicFrame>
      <p:graphicFrame>
        <p:nvGraphicFramePr>
          <p:cNvPr id="35" name="Таблица 8">
            <a:extLst>
              <a:ext uri="{FF2B5EF4-FFF2-40B4-BE49-F238E27FC236}">
                <a16:creationId xmlns:a16="http://schemas.microsoft.com/office/drawing/2014/main" id="{23EA6791-D26C-4304-82F7-908392E6300E}"/>
              </a:ext>
            </a:extLst>
          </p:cNvPr>
          <p:cNvGraphicFramePr>
            <a:graphicFrameLocks noGrp="1"/>
          </p:cNvGraphicFramePr>
          <p:nvPr>
            <p:extLst>
              <p:ext uri="{D42A27DB-BD31-4B8C-83A1-F6EECF244321}">
                <p14:modId xmlns:p14="http://schemas.microsoft.com/office/powerpoint/2010/main" val="3296219332"/>
              </p:ext>
            </p:extLst>
          </p:nvPr>
        </p:nvGraphicFramePr>
        <p:xfrm>
          <a:off x="1036710" y="3733570"/>
          <a:ext cx="2326975" cy="304800"/>
        </p:xfrm>
        <a:graphic>
          <a:graphicData uri="http://schemas.openxmlformats.org/drawingml/2006/table">
            <a:tbl>
              <a:tblPr firstRow="1" bandRow="1">
                <a:tableStyleId>{9D3075C5-9F7C-4823-8639-2B445617F3D3}</a:tableStyleId>
              </a:tblPr>
              <a:tblGrid>
                <a:gridCol w="2326975">
                  <a:extLst>
                    <a:ext uri="{9D8B030D-6E8A-4147-A177-3AD203B41FA5}">
                      <a16:colId xmlns:a16="http://schemas.microsoft.com/office/drawing/2014/main" val="4163143034"/>
                    </a:ext>
                  </a:extLst>
                </a:gridCol>
              </a:tblGrid>
              <a:tr h="296580">
                <a:tc>
                  <a:txBody>
                    <a:bodyPr/>
                    <a:lstStyle/>
                    <a:p>
                      <a:endParaRPr lang="en-IE" dirty="0"/>
                    </a:p>
                  </a:txBody>
                  <a:tcPr>
                    <a:solidFill>
                      <a:schemeClr val="accent6"/>
                    </a:solidFill>
                  </a:tcPr>
                </a:tc>
                <a:extLst>
                  <a:ext uri="{0D108BD9-81ED-4DB2-BD59-A6C34878D82A}">
                    <a16:rowId xmlns:a16="http://schemas.microsoft.com/office/drawing/2014/main" val="763052421"/>
                  </a:ext>
                </a:extLst>
              </a:tr>
            </a:tbl>
          </a:graphicData>
        </a:graphic>
      </p:graphicFrame>
      <p:sp>
        <p:nvSpPr>
          <p:cNvPr id="1562" name="Google Shape;1562;p45"/>
          <p:cNvSpPr txBox="1">
            <a:spLocks noGrp="1"/>
          </p:cNvSpPr>
          <p:nvPr>
            <p:ph type="ctrTitle"/>
          </p:nvPr>
        </p:nvSpPr>
        <p:spPr>
          <a:xfrm>
            <a:off x="26025" y="720181"/>
            <a:ext cx="4464332" cy="139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 YOU!</a:t>
            </a:r>
            <a:endParaRPr dirty="0"/>
          </a:p>
        </p:txBody>
      </p:sp>
      <p:graphicFrame>
        <p:nvGraphicFramePr>
          <p:cNvPr id="8" name="Таблица 8">
            <a:extLst>
              <a:ext uri="{FF2B5EF4-FFF2-40B4-BE49-F238E27FC236}">
                <a16:creationId xmlns:a16="http://schemas.microsoft.com/office/drawing/2014/main" id="{C55CB1FD-3CED-4F08-8CCD-F50DBF0361A1}"/>
              </a:ext>
            </a:extLst>
          </p:cNvPr>
          <p:cNvGraphicFramePr>
            <a:graphicFrameLocks noGrp="1"/>
          </p:cNvGraphicFramePr>
          <p:nvPr>
            <p:extLst>
              <p:ext uri="{D42A27DB-BD31-4B8C-83A1-F6EECF244321}">
                <p14:modId xmlns:p14="http://schemas.microsoft.com/office/powerpoint/2010/main" val="3933575031"/>
              </p:ext>
            </p:extLst>
          </p:nvPr>
        </p:nvGraphicFramePr>
        <p:xfrm>
          <a:off x="1036710" y="2915436"/>
          <a:ext cx="2326975" cy="304800"/>
        </p:xfrm>
        <a:graphic>
          <a:graphicData uri="http://schemas.openxmlformats.org/drawingml/2006/table">
            <a:tbl>
              <a:tblPr firstRow="1" bandRow="1">
                <a:tableStyleId>{9D3075C5-9F7C-4823-8639-2B445617F3D3}</a:tableStyleId>
              </a:tblPr>
              <a:tblGrid>
                <a:gridCol w="2326975">
                  <a:extLst>
                    <a:ext uri="{9D8B030D-6E8A-4147-A177-3AD203B41FA5}">
                      <a16:colId xmlns:a16="http://schemas.microsoft.com/office/drawing/2014/main" val="4163143034"/>
                    </a:ext>
                  </a:extLst>
                </a:gridCol>
              </a:tblGrid>
              <a:tr h="296580">
                <a:tc>
                  <a:txBody>
                    <a:bodyPr/>
                    <a:lstStyle/>
                    <a:p>
                      <a:endParaRPr lang="en-IE" dirty="0"/>
                    </a:p>
                  </a:txBody>
                  <a:tcPr>
                    <a:solidFill>
                      <a:schemeClr val="accent6"/>
                    </a:solidFill>
                  </a:tcPr>
                </a:tc>
                <a:extLst>
                  <a:ext uri="{0D108BD9-81ED-4DB2-BD59-A6C34878D82A}">
                    <a16:rowId xmlns:a16="http://schemas.microsoft.com/office/drawing/2014/main" val="763052421"/>
                  </a:ext>
                </a:extLst>
              </a:tr>
            </a:tbl>
          </a:graphicData>
        </a:graphic>
      </p:graphicFrame>
      <p:sp>
        <p:nvSpPr>
          <p:cNvPr id="1565" name="Google Shape;1565;p45"/>
          <p:cNvSpPr txBox="1">
            <a:spLocks noGrp="1"/>
          </p:cNvSpPr>
          <p:nvPr>
            <p:ph type="subTitle" idx="1"/>
          </p:nvPr>
        </p:nvSpPr>
        <p:spPr>
          <a:xfrm>
            <a:off x="720664" y="1873193"/>
            <a:ext cx="3075054" cy="95285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Clr>
                <a:schemeClr val="lt1"/>
              </a:buClr>
              <a:buSzPts val="1100"/>
              <a:buFont typeface="Arial"/>
              <a:buNone/>
            </a:pPr>
            <a:r>
              <a:rPr lang="en" dirty="0"/>
              <a:t>Do you have any questions?</a:t>
            </a:r>
            <a:br>
              <a:rPr lang="en" dirty="0"/>
            </a:br>
            <a:endParaRPr dirty="0"/>
          </a:p>
          <a:p>
            <a:pPr marL="0" lvl="0" indent="0" algn="ctr" rtl="0">
              <a:spcBef>
                <a:spcPts val="0"/>
              </a:spcBef>
              <a:spcAft>
                <a:spcPts val="0"/>
              </a:spcAft>
              <a:buClr>
                <a:schemeClr val="lt1"/>
              </a:buClr>
              <a:buSzPts val="1100"/>
              <a:buFont typeface="Arial"/>
              <a:buNone/>
            </a:pPr>
            <a:r>
              <a:rPr lang="en" dirty="0"/>
              <a:t>fatelarico@gmail.com </a:t>
            </a:r>
            <a:endParaRPr dirty="0"/>
          </a:p>
          <a:p>
            <a:pPr marL="0" lvl="0" indent="0" algn="ctr" rtl="0">
              <a:spcBef>
                <a:spcPts val="0"/>
              </a:spcBef>
              <a:spcAft>
                <a:spcPts val="0"/>
              </a:spcAft>
              <a:buClr>
                <a:schemeClr val="lt1"/>
              </a:buClr>
              <a:buSzPts val="1100"/>
              <a:buFont typeface="Arial"/>
              <a:buNone/>
            </a:pPr>
            <a:r>
              <a:rPr lang="en-IE" dirty="0"/>
              <a:t>https://rebrand.ly/fatelarico</a:t>
            </a:r>
          </a:p>
        </p:txBody>
      </p:sp>
      <p:sp>
        <p:nvSpPr>
          <p:cNvPr id="1566" name="Google Shape;1566;p45"/>
          <p:cNvSpPr/>
          <p:nvPr/>
        </p:nvSpPr>
        <p:spPr>
          <a:xfrm>
            <a:off x="2664125" y="1452288"/>
            <a:ext cx="3803497" cy="403650"/>
          </a:xfrm>
          <a:prstGeom prst="rect">
            <a:avLst/>
          </a:prstGeom>
        </p:spPr>
        <p:txBody>
          <a:bodyPr>
            <a:prstTxWarp prst="textPlain">
              <a:avLst/>
            </a:prstTxWarp>
          </a:bodyPr>
          <a:lstStyle/>
          <a:p>
            <a:pPr lvl="0" algn="ctr"/>
            <a:endParaRPr b="1" i="0" dirty="0">
              <a:ln w="9525" cap="flat" cmpd="sng">
                <a:solidFill>
                  <a:schemeClr val="lt1"/>
                </a:solidFill>
                <a:prstDash val="solid"/>
                <a:round/>
                <a:headEnd type="none" w="sm" len="sm"/>
                <a:tailEnd type="none" w="sm" len="sm"/>
              </a:ln>
              <a:solidFill>
                <a:schemeClr val="dk1"/>
              </a:solidFill>
              <a:latin typeface="Syncopate"/>
            </a:endParaRPr>
          </a:p>
        </p:txBody>
      </p:sp>
      <p:grpSp>
        <p:nvGrpSpPr>
          <p:cNvPr id="1575" name="Google Shape;1575;p45"/>
          <p:cNvGrpSpPr/>
          <p:nvPr/>
        </p:nvGrpSpPr>
        <p:grpSpPr>
          <a:xfrm>
            <a:off x="1072290" y="3336818"/>
            <a:ext cx="270588" cy="270523"/>
            <a:chOff x="864491" y="1723250"/>
            <a:chExt cx="397866" cy="397887"/>
          </a:xfrm>
          <a:solidFill>
            <a:srgbClr val="FF66CC"/>
          </a:solidFill>
        </p:grpSpPr>
        <p:sp>
          <p:nvSpPr>
            <p:cNvPr id="1576" name="Google Shape;1576;p45"/>
            <p:cNvSpPr/>
            <p:nvPr/>
          </p:nvSpPr>
          <p:spPr>
            <a:xfrm>
              <a:off x="935197" y="1793977"/>
              <a:ext cx="256451" cy="256430"/>
            </a:xfrm>
            <a:custGeom>
              <a:avLst/>
              <a:gdLst/>
              <a:ahLst/>
              <a:cxnLst/>
              <a:rect l="l" t="t" r="r" b="b"/>
              <a:pathLst>
                <a:path w="12288" h="12287" extrusionOk="0">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5"/>
            <p:cNvSpPr/>
            <p:nvPr/>
          </p:nvSpPr>
          <p:spPr>
            <a:xfrm>
              <a:off x="1005109" y="1863910"/>
              <a:ext cx="116622" cy="116559"/>
            </a:xfrm>
            <a:custGeom>
              <a:avLst/>
              <a:gdLst/>
              <a:ahLst/>
              <a:cxnLst/>
              <a:rect l="l" t="t" r="r" b="b"/>
              <a:pathLst>
                <a:path w="5588" h="5585" extrusionOk="0">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5"/>
            <p:cNvSpPr/>
            <p:nvPr/>
          </p:nvSpPr>
          <p:spPr>
            <a:xfrm>
              <a:off x="864491" y="1723250"/>
              <a:ext cx="397866" cy="397887"/>
            </a:xfrm>
            <a:custGeom>
              <a:avLst/>
              <a:gdLst/>
              <a:ahLst/>
              <a:cxnLst/>
              <a:rect l="l" t="t" r="r" b="b"/>
              <a:pathLst>
                <a:path w="19064" h="19065" extrusionOk="0">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9" name="Google Shape;1579;p45"/>
          <p:cNvSpPr/>
          <p:nvPr/>
        </p:nvSpPr>
        <p:spPr>
          <a:xfrm>
            <a:off x="1071441" y="2965115"/>
            <a:ext cx="271437" cy="221385"/>
          </a:xfrm>
          <a:custGeom>
            <a:avLst/>
            <a:gdLst/>
            <a:ahLst/>
            <a:cxnLst/>
            <a:rect l="l" t="t" r="r" b="b"/>
            <a:pathLst>
              <a:path w="19122" h="15596" extrusionOk="0">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565;p45">
            <a:extLst>
              <a:ext uri="{FF2B5EF4-FFF2-40B4-BE49-F238E27FC236}">
                <a16:creationId xmlns:a16="http://schemas.microsoft.com/office/drawing/2014/main" id="{8490D0CF-5EF6-4C72-90DA-73F3693FA72D}"/>
              </a:ext>
            </a:extLst>
          </p:cNvPr>
          <p:cNvSpPr txBox="1">
            <a:spLocks/>
          </p:cNvSpPr>
          <p:nvPr/>
        </p:nvSpPr>
        <p:spPr>
          <a:xfrm>
            <a:off x="1312673" y="2940318"/>
            <a:ext cx="1641086" cy="2461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Public Sans Light"/>
              <a:buNone/>
              <a:defRPr sz="1400" b="0" i="0" u="none" strike="noStrike" cap="none">
                <a:solidFill>
                  <a:schemeClr val="dk2"/>
                </a:solidFill>
                <a:latin typeface="Public Sans Light"/>
                <a:ea typeface="Public Sans Light"/>
                <a:cs typeface="Public Sans Light"/>
                <a:sym typeface="Public Sans Light"/>
              </a:defRPr>
            </a:lvl1pPr>
            <a:lvl2pPr marL="914400" marR="0" lvl="1"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2pPr>
            <a:lvl3pPr marL="1371600" marR="0" lvl="2"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3pPr>
            <a:lvl4pPr marL="1828800" marR="0" lvl="3"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4pPr>
            <a:lvl5pPr marL="2286000" marR="0" lvl="4"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5pPr>
            <a:lvl6pPr marL="2743200" marR="0" lvl="5"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6pPr>
            <a:lvl7pPr marL="3200400" marR="0" lvl="6"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7pPr>
            <a:lvl8pPr marL="3657600" marR="0" lvl="7"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8pPr>
            <a:lvl9pPr marL="4114800" marR="0" lvl="8"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9pPr>
          </a:lstStyle>
          <a:p>
            <a:pPr marL="0" lvl="0" indent="0" algn="l" rtl="0">
              <a:spcBef>
                <a:spcPts val="0"/>
              </a:spcBef>
              <a:spcAft>
                <a:spcPts val="0"/>
              </a:spcAft>
              <a:buClr>
                <a:schemeClr val="lt1"/>
              </a:buClr>
              <a:buSzPts val="1100"/>
              <a:buFont typeface="Arial"/>
              <a:buNone/>
            </a:pPr>
            <a:r>
              <a:rPr lang="en-IE" dirty="0">
                <a:solidFill>
                  <a:srgbClr val="00B050"/>
                </a:solidFill>
                <a:hlinkClick r:id="rId3">
                  <a:extLst>
                    <a:ext uri="{A12FA001-AC4F-418D-AE19-62706E023703}">
                      <ahyp:hlinkClr xmlns:ahyp="http://schemas.microsoft.com/office/drawing/2018/hyperlinkcolor" val="tx"/>
                    </a:ext>
                  </a:extLst>
                </a:hlinkClick>
              </a:rPr>
              <a:t>@BlankBalkans</a:t>
            </a:r>
            <a:endParaRPr lang="en-IE" dirty="0">
              <a:solidFill>
                <a:srgbClr val="00B050"/>
              </a:solidFill>
            </a:endParaRPr>
          </a:p>
        </p:txBody>
      </p:sp>
      <p:sp>
        <p:nvSpPr>
          <p:cNvPr id="26" name="Google Shape;1565;p45">
            <a:extLst>
              <a:ext uri="{FF2B5EF4-FFF2-40B4-BE49-F238E27FC236}">
                <a16:creationId xmlns:a16="http://schemas.microsoft.com/office/drawing/2014/main" id="{39F7E2DA-C4C2-4C01-AFD0-6D942968E006}"/>
              </a:ext>
            </a:extLst>
          </p:cNvPr>
          <p:cNvSpPr txBox="1">
            <a:spLocks/>
          </p:cNvSpPr>
          <p:nvPr/>
        </p:nvSpPr>
        <p:spPr>
          <a:xfrm>
            <a:off x="1312672" y="3361746"/>
            <a:ext cx="2132268" cy="2461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Public Sans Light"/>
              <a:buNone/>
              <a:defRPr sz="1400" b="0" i="0" u="none" strike="noStrike" cap="none">
                <a:solidFill>
                  <a:schemeClr val="dk2"/>
                </a:solidFill>
                <a:latin typeface="Public Sans Light"/>
                <a:ea typeface="Public Sans Light"/>
                <a:cs typeface="Public Sans Light"/>
                <a:sym typeface="Public Sans Light"/>
              </a:defRPr>
            </a:lvl1pPr>
            <a:lvl2pPr marL="914400" marR="0" lvl="1"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2pPr>
            <a:lvl3pPr marL="1371600" marR="0" lvl="2"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3pPr>
            <a:lvl4pPr marL="1828800" marR="0" lvl="3"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4pPr>
            <a:lvl5pPr marL="2286000" marR="0" lvl="4"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5pPr>
            <a:lvl6pPr marL="2743200" marR="0" lvl="5"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6pPr>
            <a:lvl7pPr marL="3200400" marR="0" lvl="6"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7pPr>
            <a:lvl8pPr marL="3657600" marR="0" lvl="7"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8pPr>
            <a:lvl9pPr marL="4114800" marR="0" lvl="8"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9pPr>
          </a:lstStyle>
          <a:p>
            <a:pPr marL="0" lvl="0" indent="0" algn="l" rtl="0">
              <a:spcBef>
                <a:spcPts val="0"/>
              </a:spcBef>
              <a:spcAft>
                <a:spcPts val="0"/>
              </a:spcAft>
              <a:buClr>
                <a:schemeClr val="lt1"/>
              </a:buClr>
              <a:buSzPts val="1100"/>
              <a:buFont typeface="Arial"/>
              <a:buNone/>
            </a:pPr>
            <a:r>
              <a:rPr lang="en-IE" dirty="0">
                <a:solidFill>
                  <a:srgbClr val="FF66CC"/>
                </a:solidFill>
                <a:hlinkClick r:id="rId4">
                  <a:extLst>
                    <a:ext uri="{A12FA001-AC4F-418D-AE19-62706E023703}">
                      <ahyp:hlinkClr xmlns:ahyp="http://schemas.microsoft.com/office/drawing/2018/hyperlinkcolor" val="tx"/>
                    </a:ext>
                  </a:extLst>
                </a:hlinkClick>
              </a:rPr>
              <a:t>@quantitative.portfolio</a:t>
            </a:r>
            <a:endParaRPr lang="en-IE" dirty="0">
              <a:solidFill>
                <a:srgbClr val="FF66CC"/>
              </a:solidFill>
            </a:endParaRPr>
          </a:p>
        </p:txBody>
      </p:sp>
      <p:grpSp>
        <p:nvGrpSpPr>
          <p:cNvPr id="7" name="Групиране 6">
            <a:extLst>
              <a:ext uri="{FF2B5EF4-FFF2-40B4-BE49-F238E27FC236}">
                <a16:creationId xmlns:a16="http://schemas.microsoft.com/office/drawing/2014/main" id="{E07A9A37-04A6-4F4D-8E6B-24C672709459}"/>
              </a:ext>
            </a:extLst>
          </p:cNvPr>
          <p:cNvGrpSpPr/>
          <p:nvPr/>
        </p:nvGrpSpPr>
        <p:grpSpPr>
          <a:xfrm>
            <a:off x="1071441" y="3757659"/>
            <a:ext cx="2373499" cy="270523"/>
            <a:chOff x="1071441" y="3757659"/>
            <a:chExt cx="2373499" cy="270523"/>
          </a:xfrm>
        </p:grpSpPr>
        <p:grpSp>
          <p:nvGrpSpPr>
            <p:cNvPr id="1567" name="Google Shape;1567;p45"/>
            <p:cNvGrpSpPr/>
            <p:nvPr/>
          </p:nvGrpSpPr>
          <p:grpSpPr>
            <a:xfrm>
              <a:off x="1071441" y="3757659"/>
              <a:ext cx="270603" cy="270523"/>
              <a:chOff x="1379798" y="1723250"/>
              <a:chExt cx="397887" cy="397887"/>
            </a:xfrm>
            <a:solidFill>
              <a:srgbClr val="0070C0"/>
            </a:solidFill>
          </p:grpSpPr>
          <p:sp>
            <p:nvSpPr>
              <p:cNvPr id="1568" name="Google Shape;1568;p45"/>
              <p:cNvSpPr/>
              <p:nvPr/>
            </p:nvSpPr>
            <p:spPr>
              <a:xfrm>
                <a:off x="1462169" y="1793977"/>
                <a:ext cx="23354" cy="23312"/>
              </a:xfrm>
              <a:custGeom>
                <a:avLst/>
                <a:gdLst/>
                <a:ahLst/>
                <a:cxnLst/>
                <a:rect l="l" t="t" r="r" b="b"/>
                <a:pathLst>
                  <a:path w="1119" h="1117" extrusionOk="0">
                    <a:moveTo>
                      <a:pt x="559" y="1"/>
                    </a:moveTo>
                    <a:cubicBezTo>
                      <a:pt x="251" y="1"/>
                      <a:pt x="0" y="250"/>
                      <a:pt x="0" y="558"/>
                    </a:cubicBezTo>
                    <a:cubicBezTo>
                      <a:pt x="0" y="866"/>
                      <a:pt x="251" y="1117"/>
                      <a:pt x="559" y="1117"/>
                    </a:cubicBezTo>
                    <a:cubicBezTo>
                      <a:pt x="867" y="1117"/>
                      <a:pt x="1118" y="866"/>
                      <a:pt x="1118" y="558"/>
                    </a:cubicBezTo>
                    <a:cubicBezTo>
                      <a:pt x="1118" y="250"/>
                      <a:pt x="867" y="1"/>
                      <a:pt x="55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5"/>
              <p:cNvSpPr/>
              <p:nvPr/>
            </p:nvSpPr>
            <p:spPr>
              <a:xfrm>
                <a:off x="1379798" y="1723250"/>
                <a:ext cx="397887" cy="397887"/>
              </a:xfrm>
              <a:custGeom>
                <a:avLst/>
                <a:gdLst/>
                <a:ahLst/>
                <a:cxnLst/>
                <a:rect l="l" t="t" r="r" b="b"/>
                <a:pathLst>
                  <a:path w="19065" h="19065" extrusionOk="0">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5"/>
              <p:cNvSpPr/>
              <p:nvPr/>
            </p:nvSpPr>
            <p:spPr>
              <a:xfrm>
                <a:off x="1555413" y="1886846"/>
                <a:ext cx="139912" cy="163558"/>
              </a:xfrm>
              <a:custGeom>
                <a:avLst/>
                <a:gdLst/>
                <a:ahLst/>
                <a:cxnLst/>
                <a:rect l="l" t="t" r="r" b="b"/>
                <a:pathLst>
                  <a:path w="6704" h="7837" extrusionOk="0">
                    <a:moveTo>
                      <a:pt x="4182" y="0"/>
                    </a:moveTo>
                    <a:cubicBezTo>
                      <a:pt x="3474" y="0"/>
                      <a:pt x="2782" y="261"/>
                      <a:pt x="2332" y="711"/>
                    </a:cubicBezTo>
                    <a:cubicBezTo>
                      <a:pt x="2108" y="935"/>
                      <a:pt x="1938" y="1142"/>
                      <a:pt x="1686" y="1142"/>
                    </a:cubicBezTo>
                    <a:cubicBezTo>
                      <a:pt x="1618" y="1142"/>
                      <a:pt x="1544" y="1127"/>
                      <a:pt x="1462" y="1093"/>
                    </a:cubicBezTo>
                    <a:cubicBezTo>
                      <a:pt x="1253" y="1006"/>
                      <a:pt x="1117" y="803"/>
                      <a:pt x="1117" y="576"/>
                    </a:cubicBezTo>
                    <a:lnTo>
                      <a:pt x="1117" y="17"/>
                    </a:lnTo>
                    <a:lnTo>
                      <a:pt x="1" y="17"/>
                    </a:lnTo>
                    <a:lnTo>
                      <a:pt x="1" y="7836"/>
                    </a:lnTo>
                    <a:lnTo>
                      <a:pt x="1117" y="7836"/>
                    </a:lnTo>
                    <a:lnTo>
                      <a:pt x="1117" y="3370"/>
                    </a:lnTo>
                    <a:cubicBezTo>
                      <a:pt x="1117" y="2137"/>
                      <a:pt x="2120" y="1135"/>
                      <a:pt x="3351" y="1135"/>
                    </a:cubicBezTo>
                    <a:cubicBezTo>
                      <a:pt x="4584" y="1135"/>
                      <a:pt x="5585" y="2137"/>
                      <a:pt x="5585" y="3370"/>
                    </a:cubicBezTo>
                    <a:lnTo>
                      <a:pt x="5585" y="7836"/>
                    </a:lnTo>
                    <a:lnTo>
                      <a:pt x="6703" y="7836"/>
                    </a:lnTo>
                    <a:lnTo>
                      <a:pt x="6703" y="2384"/>
                    </a:lnTo>
                    <a:cubicBezTo>
                      <a:pt x="6703" y="1266"/>
                      <a:pt x="5932" y="245"/>
                      <a:pt x="4648" y="38"/>
                    </a:cubicBezTo>
                    <a:cubicBezTo>
                      <a:pt x="4493" y="13"/>
                      <a:pt x="4337" y="0"/>
                      <a:pt x="418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5"/>
              <p:cNvSpPr/>
              <p:nvPr/>
            </p:nvSpPr>
            <p:spPr>
              <a:xfrm>
                <a:off x="1462169" y="1887200"/>
                <a:ext cx="23354" cy="163203"/>
              </a:xfrm>
              <a:custGeom>
                <a:avLst/>
                <a:gdLst/>
                <a:ahLst/>
                <a:cxnLst/>
                <a:rect l="l" t="t" r="r" b="b"/>
                <a:pathLst>
                  <a:path w="1119" h="7820" extrusionOk="0">
                    <a:moveTo>
                      <a:pt x="0" y="0"/>
                    </a:moveTo>
                    <a:lnTo>
                      <a:pt x="0" y="7819"/>
                    </a:lnTo>
                    <a:lnTo>
                      <a:pt x="1118" y="7819"/>
                    </a:lnTo>
                    <a:lnTo>
                      <a:pt x="1118"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1565;p45">
              <a:extLst>
                <a:ext uri="{FF2B5EF4-FFF2-40B4-BE49-F238E27FC236}">
                  <a16:creationId xmlns:a16="http://schemas.microsoft.com/office/drawing/2014/main" id="{A24D96B7-63B1-43DD-9C50-805B3CF07CB7}"/>
                </a:ext>
              </a:extLst>
            </p:cNvPr>
            <p:cNvSpPr txBox="1">
              <a:spLocks/>
            </p:cNvSpPr>
            <p:nvPr/>
          </p:nvSpPr>
          <p:spPr>
            <a:xfrm>
              <a:off x="1312672" y="3769829"/>
              <a:ext cx="2132268" cy="24618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2"/>
                </a:buClr>
                <a:buSzPts val="1400"/>
                <a:buFont typeface="Public Sans Light"/>
                <a:buNone/>
                <a:defRPr sz="1400" b="0" i="0" u="none" strike="noStrike" cap="none">
                  <a:solidFill>
                    <a:schemeClr val="dk2"/>
                  </a:solidFill>
                  <a:latin typeface="Public Sans Light"/>
                  <a:ea typeface="Public Sans Light"/>
                  <a:cs typeface="Public Sans Light"/>
                  <a:sym typeface="Public Sans Light"/>
                </a:defRPr>
              </a:lvl1pPr>
              <a:lvl2pPr marL="914400" marR="0" lvl="1"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2pPr>
              <a:lvl3pPr marL="1371600" marR="0" lvl="2"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3pPr>
              <a:lvl4pPr marL="1828800" marR="0" lvl="3"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4pPr>
              <a:lvl5pPr marL="2286000" marR="0" lvl="4"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5pPr>
              <a:lvl6pPr marL="2743200" marR="0" lvl="5"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6pPr>
              <a:lvl7pPr marL="3200400" marR="0" lvl="6"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7pPr>
              <a:lvl8pPr marL="3657600" marR="0" lvl="7"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8pPr>
              <a:lvl9pPr marL="4114800" marR="0" lvl="8" indent="-317500" algn="ctr" rtl="0">
                <a:lnSpc>
                  <a:spcPct val="100000"/>
                </a:lnSpc>
                <a:spcBef>
                  <a:spcPts val="0"/>
                </a:spcBef>
                <a:spcAft>
                  <a:spcPts val="0"/>
                </a:spcAft>
                <a:buClr>
                  <a:schemeClr val="dk2"/>
                </a:buClr>
                <a:buSzPts val="1800"/>
                <a:buFont typeface="Public Sans Light"/>
                <a:buNone/>
                <a:defRPr sz="1800" b="0" i="0" u="none" strike="noStrike" cap="none">
                  <a:solidFill>
                    <a:schemeClr val="dk2"/>
                  </a:solidFill>
                  <a:latin typeface="Public Sans Light"/>
                  <a:ea typeface="Public Sans Light"/>
                  <a:cs typeface="Public Sans Light"/>
                  <a:sym typeface="Public Sans Light"/>
                </a:defRPr>
              </a:lvl9pPr>
            </a:lstStyle>
            <a:p>
              <a:pPr marL="0" lvl="0" indent="0" algn="l" rtl="0">
                <a:spcBef>
                  <a:spcPts val="0"/>
                </a:spcBef>
                <a:spcAft>
                  <a:spcPts val="0"/>
                </a:spcAft>
                <a:buClr>
                  <a:schemeClr val="lt1"/>
                </a:buClr>
                <a:buSzPts val="1100"/>
                <a:buFont typeface="Arial"/>
                <a:buNone/>
              </a:pPr>
              <a:r>
                <a:rPr lang="en-IE" dirty="0">
                  <a:solidFill>
                    <a:srgbClr val="0070C0"/>
                  </a:solidFill>
                  <a:hlinkClick r:id="rId5">
                    <a:extLst>
                      <a:ext uri="{A12FA001-AC4F-418D-AE19-62706E023703}">
                        <ahyp:hlinkClr xmlns:ahyp="http://schemas.microsoft.com/office/drawing/2018/hyperlinkcolor" val="tx"/>
                      </a:ext>
                    </a:extLst>
                  </a:hlinkClick>
                </a:rPr>
                <a:t>@FATelarico</a:t>
              </a:r>
              <a:endParaRPr lang="en-IE" dirty="0">
                <a:solidFill>
                  <a:srgbClr val="0070C0"/>
                </a:solidFill>
              </a:endParaRPr>
            </a:p>
          </p:txBody>
        </p:sp>
      </p:grpSp>
      <p:sp>
        <p:nvSpPr>
          <p:cNvPr id="29" name="Google Shape;1562;p45">
            <a:extLst>
              <a:ext uri="{FF2B5EF4-FFF2-40B4-BE49-F238E27FC236}">
                <a16:creationId xmlns:a16="http://schemas.microsoft.com/office/drawing/2014/main" id="{DDBC9715-4C8C-4954-BC74-842B57D2598F}"/>
              </a:ext>
            </a:extLst>
          </p:cNvPr>
          <p:cNvSpPr txBox="1">
            <a:spLocks/>
          </p:cNvSpPr>
          <p:nvPr/>
        </p:nvSpPr>
        <p:spPr>
          <a:xfrm>
            <a:off x="4808764" y="670473"/>
            <a:ext cx="3520811" cy="56743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5000"/>
              </a:lnSpc>
              <a:spcBef>
                <a:spcPts val="0"/>
              </a:spcBef>
              <a:spcAft>
                <a:spcPts val="0"/>
              </a:spcAft>
              <a:buClr>
                <a:schemeClr val="dk2"/>
              </a:buClr>
              <a:buSzPts val="5200"/>
              <a:buFont typeface="Syncopate"/>
              <a:buNone/>
              <a:defRPr sz="4500" b="1" i="0" u="none" strike="noStrike" cap="none">
                <a:solidFill>
                  <a:schemeClr val="dk2"/>
                </a:solidFill>
                <a:latin typeface="Syncopate"/>
                <a:ea typeface="Syncopate"/>
                <a:cs typeface="Syncopate"/>
                <a:sym typeface="Syncopate"/>
              </a:defRPr>
            </a:lvl1pPr>
            <a:lvl2pPr marR="0" lvl="1" algn="ctr" rtl="0">
              <a:lnSpc>
                <a:spcPct val="100000"/>
              </a:lnSpc>
              <a:spcBef>
                <a:spcPts val="0"/>
              </a:spcBef>
              <a:spcAft>
                <a:spcPts val="0"/>
              </a:spcAft>
              <a:buClr>
                <a:schemeClr val="lt1"/>
              </a:buClr>
              <a:buSzPts val="5200"/>
              <a:buFont typeface="Syncopate"/>
              <a:buNone/>
              <a:defRPr sz="5200" b="1" i="0" u="none" strike="noStrike" cap="none">
                <a:solidFill>
                  <a:schemeClr val="lt1"/>
                </a:solidFill>
                <a:latin typeface="Syncopate"/>
                <a:ea typeface="Syncopate"/>
                <a:cs typeface="Syncopate"/>
                <a:sym typeface="Syncopate"/>
              </a:defRPr>
            </a:lvl2pPr>
            <a:lvl3pPr marR="0" lvl="2" algn="ctr" rtl="0">
              <a:lnSpc>
                <a:spcPct val="100000"/>
              </a:lnSpc>
              <a:spcBef>
                <a:spcPts val="0"/>
              </a:spcBef>
              <a:spcAft>
                <a:spcPts val="0"/>
              </a:spcAft>
              <a:buClr>
                <a:schemeClr val="lt1"/>
              </a:buClr>
              <a:buSzPts val="5200"/>
              <a:buFont typeface="Syncopate"/>
              <a:buNone/>
              <a:defRPr sz="5200" b="1" i="0" u="none" strike="noStrike" cap="none">
                <a:solidFill>
                  <a:schemeClr val="lt1"/>
                </a:solidFill>
                <a:latin typeface="Syncopate"/>
                <a:ea typeface="Syncopate"/>
                <a:cs typeface="Syncopate"/>
                <a:sym typeface="Syncopate"/>
              </a:defRPr>
            </a:lvl3pPr>
            <a:lvl4pPr marR="0" lvl="3" algn="ctr" rtl="0">
              <a:lnSpc>
                <a:spcPct val="100000"/>
              </a:lnSpc>
              <a:spcBef>
                <a:spcPts val="0"/>
              </a:spcBef>
              <a:spcAft>
                <a:spcPts val="0"/>
              </a:spcAft>
              <a:buClr>
                <a:schemeClr val="lt1"/>
              </a:buClr>
              <a:buSzPts val="5200"/>
              <a:buFont typeface="Syncopate"/>
              <a:buNone/>
              <a:defRPr sz="5200" b="1" i="0" u="none" strike="noStrike" cap="none">
                <a:solidFill>
                  <a:schemeClr val="lt1"/>
                </a:solidFill>
                <a:latin typeface="Syncopate"/>
                <a:ea typeface="Syncopate"/>
                <a:cs typeface="Syncopate"/>
                <a:sym typeface="Syncopate"/>
              </a:defRPr>
            </a:lvl4pPr>
            <a:lvl5pPr marR="0" lvl="4" algn="ctr" rtl="0">
              <a:lnSpc>
                <a:spcPct val="100000"/>
              </a:lnSpc>
              <a:spcBef>
                <a:spcPts val="0"/>
              </a:spcBef>
              <a:spcAft>
                <a:spcPts val="0"/>
              </a:spcAft>
              <a:buClr>
                <a:schemeClr val="lt1"/>
              </a:buClr>
              <a:buSzPts val="5200"/>
              <a:buFont typeface="Syncopate"/>
              <a:buNone/>
              <a:defRPr sz="5200" b="1" i="0" u="none" strike="noStrike" cap="none">
                <a:solidFill>
                  <a:schemeClr val="lt1"/>
                </a:solidFill>
                <a:latin typeface="Syncopate"/>
                <a:ea typeface="Syncopate"/>
                <a:cs typeface="Syncopate"/>
                <a:sym typeface="Syncopate"/>
              </a:defRPr>
            </a:lvl5pPr>
            <a:lvl6pPr marR="0" lvl="5" algn="ctr" rtl="0">
              <a:lnSpc>
                <a:spcPct val="100000"/>
              </a:lnSpc>
              <a:spcBef>
                <a:spcPts val="0"/>
              </a:spcBef>
              <a:spcAft>
                <a:spcPts val="0"/>
              </a:spcAft>
              <a:buClr>
                <a:schemeClr val="lt1"/>
              </a:buClr>
              <a:buSzPts val="5200"/>
              <a:buFont typeface="Syncopate"/>
              <a:buNone/>
              <a:defRPr sz="5200" b="1" i="0" u="none" strike="noStrike" cap="none">
                <a:solidFill>
                  <a:schemeClr val="lt1"/>
                </a:solidFill>
                <a:latin typeface="Syncopate"/>
                <a:ea typeface="Syncopate"/>
                <a:cs typeface="Syncopate"/>
                <a:sym typeface="Syncopate"/>
              </a:defRPr>
            </a:lvl6pPr>
            <a:lvl7pPr marR="0" lvl="6" algn="ctr" rtl="0">
              <a:lnSpc>
                <a:spcPct val="100000"/>
              </a:lnSpc>
              <a:spcBef>
                <a:spcPts val="0"/>
              </a:spcBef>
              <a:spcAft>
                <a:spcPts val="0"/>
              </a:spcAft>
              <a:buClr>
                <a:schemeClr val="lt1"/>
              </a:buClr>
              <a:buSzPts val="5200"/>
              <a:buFont typeface="Syncopate"/>
              <a:buNone/>
              <a:defRPr sz="5200" b="1" i="0" u="none" strike="noStrike" cap="none">
                <a:solidFill>
                  <a:schemeClr val="lt1"/>
                </a:solidFill>
                <a:latin typeface="Syncopate"/>
                <a:ea typeface="Syncopate"/>
                <a:cs typeface="Syncopate"/>
                <a:sym typeface="Syncopate"/>
              </a:defRPr>
            </a:lvl7pPr>
            <a:lvl8pPr marR="0" lvl="7" algn="ctr" rtl="0">
              <a:lnSpc>
                <a:spcPct val="100000"/>
              </a:lnSpc>
              <a:spcBef>
                <a:spcPts val="0"/>
              </a:spcBef>
              <a:spcAft>
                <a:spcPts val="0"/>
              </a:spcAft>
              <a:buClr>
                <a:schemeClr val="lt1"/>
              </a:buClr>
              <a:buSzPts val="5200"/>
              <a:buFont typeface="Syncopate"/>
              <a:buNone/>
              <a:defRPr sz="5200" b="1" i="0" u="none" strike="noStrike" cap="none">
                <a:solidFill>
                  <a:schemeClr val="lt1"/>
                </a:solidFill>
                <a:latin typeface="Syncopate"/>
                <a:ea typeface="Syncopate"/>
                <a:cs typeface="Syncopate"/>
                <a:sym typeface="Syncopate"/>
              </a:defRPr>
            </a:lvl8pPr>
            <a:lvl9pPr marR="0" lvl="8" algn="ctr" rtl="0">
              <a:lnSpc>
                <a:spcPct val="100000"/>
              </a:lnSpc>
              <a:spcBef>
                <a:spcPts val="0"/>
              </a:spcBef>
              <a:spcAft>
                <a:spcPts val="0"/>
              </a:spcAft>
              <a:buClr>
                <a:schemeClr val="lt1"/>
              </a:buClr>
              <a:buSzPts val="5200"/>
              <a:buFont typeface="Syncopate"/>
              <a:buNone/>
              <a:defRPr sz="5200" b="1" i="0" u="none" strike="noStrike" cap="none">
                <a:solidFill>
                  <a:schemeClr val="lt1"/>
                </a:solidFill>
                <a:latin typeface="Syncopate"/>
                <a:ea typeface="Syncopate"/>
                <a:cs typeface="Syncopate"/>
                <a:sym typeface="Syncopate"/>
              </a:defRPr>
            </a:lvl9pPr>
          </a:lstStyle>
          <a:p>
            <a:r>
              <a:rPr lang="en-IE" sz="2600" dirty="0"/>
              <a:t>Bibliography</a:t>
            </a:r>
          </a:p>
        </p:txBody>
      </p:sp>
      <p:pic>
        <p:nvPicPr>
          <p:cNvPr id="6" name="Картина 5">
            <a:extLst>
              <a:ext uri="{FF2B5EF4-FFF2-40B4-BE49-F238E27FC236}">
                <a16:creationId xmlns:a16="http://schemas.microsoft.com/office/drawing/2014/main" id="{69F8F9B1-AEC7-427A-B7BD-0D1F69ACD9D3}"/>
              </a:ext>
            </a:extLst>
          </p:cNvPr>
          <p:cNvPicPr>
            <a:picLocks noChangeAspect="1"/>
          </p:cNvPicPr>
          <p:nvPr/>
        </p:nvPicPr>
        <p:blipFill>
          <a:blip r:embed="rId6"/>
          <a:srcRect/>
          <a:stretch/>
        </p:blipFill>
        <p:spPr>
          <a:xfrm>
            <a:off x="5191789" y="1163155"/>
            <a:ext cx="2761334" cy="2761334"/>
          </a:xfrm>
          <a:prstGeom prst="rect">
            <a:avLst/>
          </a:prstGeom>
        </p:spPr>
      </p:pic>
    </p:spTree>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44"/>
        <p:cNvGrpSpPr/>
        <p:nvPr/>
      </p:nvGrpSpPr>
      <p:grpSpPr>
        <a:xfrm>
          <a:off x="0" y="0"/>
          <a:ext cx="0" cy="0"/>
          <a:chOff x="0" y="0"/>
          <a:chExt cx="0" cy="0"/>
        </a:xfrm>
      </p:grpSpPr>
      <p:sp>
        <p:nvSpPr>
          <p:cNvPr id="1245" name="Google Shape;1245;p28"/>
          <p:cNvSpPr txBox="1">
            <a:spLocks noGrp="1"/>
          </p:cNvSpPr>
          <p:nvPr>
            <p:ph type="title" idx="3"/>
          </p:nvPr>
        </p:nvSpPr>
        <p:spPr>
          <a:xfrm>
            <a:off x="931375" y="361100"/>
            <a:ext cx="7281300" cy="68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TABLE OF CONTENTS</a:t>
            </a:r>
            <a:endParaRPr dirty="0"/>
          </a:p>
        </p:txBody>
      </p:sp>
      <p:sp>
        <p:nvSpPr>
          <p:cNvPr id="1246" name="Google Shape;1246;p28"/>
          <p:cNvSpPr txBox="1">
            <a:spLocks noGrp="1"/>
          </p:cNvSpPr>
          <p:nvPr>
            <p:ph type="title"/>
          </p:nvPr>
        </p:nvSpPr>
        <p:spPr>
          <a:xfrm>
            <a:off x="2041718" y="1067843"/>
            <a:ext cx="2633730" cy="527700"/>
          </a:xfrm>
          <a:prstGeom prst="rect">
            <a:avLst/>
          </a:prstGeom>
        </p:spPr>
        <p:txBody>
          <a:bodyPr spcFirstLastPara="1" wrap="square" lIns="91425" tIns="91425" rIns="0" bIns="91425" anchor="ctr" anchorCtr="0">
            <a:noAutofit/>
          </a:bodyPr>
          <a:lstStyle/>
          <a:p>
            <a:pPr marL="0" lvl="0" indent="0" algn="l" rtl="0">
              <a:spcBef>
                <a:spcPts val="0"/>
              </a:spcBef>
              <a:spcAft>
                <a:spcPts val="0"/>
              </a:spcAft>
              <a:buNone/>
            </a:pPr>
            <a:r>
              <a:rPr lang="en-IE" dirty="0"/>
              <a:t>intro</a:t>
            </a:r>
            <a:endParaRPr dirty="0"/>
          </a:p>
        </p:txBody>
      </p:sp>
      <p:sp>
        <p:nvSpPr>
          <p:cNvPr id="1247" name="Google Shape;1247;p28"/>
          <p:cNvSpPr txBox="1">
            <a:spLocks noGrp="1"/>
          </p:cNvSpPr>
          <p:nvPr>
            <p:ph type="subTitle" idx="1"/>
          </p:nvPr>
        </p:nvSpPr>
        <p:spPr>
          <a:xfrm>
            <a:off x="1999025" y="1483678"/>
            <a:ext cx="23943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Labour unions in a small, peculiar European country</a:t>
            </a:r>
          </a:p>
        </p:txBody>
      </p:sp>
      <p:sp>
        <p:nvSpPr>
          <p:cNvPr id="1248" name="Google Shape;1248;p28"/>
          <p:cNvSpPr txBox="1">
            <a:spLocks noGrp="1"/>
          </p:cNvSpPr>
          <p:nvPr>
            <p:ph type="title" idx="2"/>
          </p:nvPr>
        </p:nvSpPr>
        <p:spPr>
          <a:xfrm>
            <a:off x="713225" y="1076572"/>
            <a:ext cx="1285500" cy="932400"/>
          </a:xfrm>
          <a:prstGeom prst="rect">
            <a:avLst/>
          </a:prstGeom>
        </p:spPr>
        <p:txBody>
          <a:bodyPr spcFirstLastPara="1" wrap="square" lIns="0" tIns="0" rIns="91425" bIns="91425" anchor="t" anchorCtr="0">
            <a:noAutofit/>
          </a:bodyPr>
          <a:lstStyle/>
          <a:p>
            <a:pPr marL="0" lvl="0" indent="0" algn="r" rtl="0">
              <a:spcBef>
                <a:spcPts val="0"/>
              </a:spcBef>
              <a:spcAft>
                <a:spcPts val="0"/>
              </a:spcAft>
              <a:buNone/>
            </a:pPr>
            <a:r>
              <a:rPr lang="en"/>
              <a:t>01</a:t>
            </a:r>
            <a:endParaRPr/>
          </a:p>
        </p:txBody>
      </p:sp>
      <p:sp>
        <p:nvSpPr>
          <p:cNvPr id="1249" name="Google Shape;1249;p28"/>
          <p:cNvSpPr/>
          <p:nvPr/>
        </p:nvSpPr>
        <p:spPr>
          <a:xfrm>
            <a:off x="4518398" y="600083"/>
            <a:ext cx="2364990" cy="233081"/>
          </a:xfrm>
          <a:prstGeom prst="rect">
            <a:avLst/>
          </a:prstGeom>
        </p:spPr>
        <p:txBody>
          <a:bodyPr>
            <a:prstTxWarp prst="textPlain">
              <a:avLst/>
            </a:prstTxWarp>
          </a:bodyPr>
          <a:lstStyle/>
          <a:p>
            <a:pPr lvl="0" algn="ctr"/>
            <a:endParaRPr b="1" i="0" dirty="0">
              <a:ln w="9525" cap="flat" cmpd="sng">
                <a:solidFill>
                  <a:schemeClr val="dk1"/>
                </a:solidFill>
                <a:prstDash val="solid"/>
                <a:round/>
                <a:headEnd type="none" w="sm" len="sm"/>
                <a:tailEnd type="none" w="sm" len="sm"/>
              </a:ln>
              <a:solidFill>
                <a:schemeClr val="lt1"/>
              </a:solidFill>
              <a:latin typeface="Syncopate"/>
            </a:endParaRPr>
          </a:p>
        </p:txBody>
      </p:sp>
      <p:sp>
        <p:nvSpPr>
          <p:cNvPr id="1250" name="Google Shape;1250;p28"/>
          <p:cNvSpPr txBox="1">
            <a:spLocks noGrp="1"/>
          </p:cNvSpPr>
          <p:nvPr>
            <p:ph type="title" idx="4"/>
          </p:nvPr>
        </p:nvSpPr>
        <p:spPr>
          <a:xfrm>
            <a:off x="5738210" y="1923229"/>
            <a:ext cx="2633730" cy="527700"/>
          </a:xfrm>
          <a:prstGeom prst="rect">
            <a:avLst/>
          </a:prstGeom>
        </p:spPr>
        <p:txBody>
          <a:bodyPr spcFirstLastPara="1" wrap="square" lIns="91425" tIns="91425" rIns="0" bIns="91425" anchor="ctr" anchorCtr="0">
            <a:noAutofit/>
          </a:bodyPr>
          <a:lstStyle/>
          <a:p>
            <a:pPr marL="0" lvl="0" indent="0" algn="l" rtl="0">
              <a:spcBef>
                <a:spcPts val="0"/>
              </a:spcBef>
              <a:spcAft>
                <a:spcPts val="0"/>
              </a:spcAft>
              <a:buNone/>
            </a:pPr>
            <a:r>
              <a:rPr lang="en-IE" dirty="0"/>
              <a:t>Resource-mobilisation</a:t>
            </a:r>
          </a:p>
        </p:txBody>
      </p:sp>
      <p:sp>
        <p:nvSpPr>
          <p:cNvPr id="1251" name="Google Shape;1251;p28"/>
          <p:cNvSpPr txBox="1">
            <a:spLocks noGrp="1"/>
          </p:cNvSpPr>
          <p:nvPr>
            <p:ph type="subTitle" idx="5"/>
          </p:nvPr>
        </p:nvSpPr>
        <p:spPr>
          <a:xfrm>
            <a:off x="5857925" y="2339065"/>
            <a:ext cx="23943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Comparing labour unions in an age of decline</a:t>
            </a:r>
          </a:p>
        </p:txBody>
      </p:sp>
      <p:sp>
        <p:nvSpPr>
          <p:cNvPr id="1252" name="Google Shape;1252;p28"/>
          <p:cNvSpPr txBox="1">
            <a:spLocks noGrp="1"/>
          </p:cNvSpPr>
          <p:nvPr>
            <p:ph type="title" idx="6"/>
          </p:nvPr>
        </p:nvSpPr>
        <p:spPr>
          <a:xfrm>
            <a:off x="4572314" y="1945108"/>
            <a:ext cx="1285500" cy="9324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dirty="0"/>
              <a:t>02</a:t>
            </a:r>
            <a:endParaRPr dirty="0"/>
          </a:p>
        </p:txBody>
      </p:sp>
      <p:sp>
        <p:nvSpPr>
          <p:cNvPr id="1253" name="Google Shape;1253;p28"/>
          <p:cNvSpPr txBox="1">
            <a:spLocks noGrp="1"/>
          </p:cNvSpPr>
          <p:nvPr>
            <p:ph type="title" idx="7"/>
          </p:nvPr>
        </p:nvSpPr>
        <p:spPr>
          <a:xfrm>
            <a:off x="1998478" y="3014643"/>
            <a:ext cx="3505494" cy="527700"/>
          </a:xfrm>
          <a:prstGeom prst="rect">
            <a:avLst/>
          </a:prstGeom>
        </p:spPr>
        <p:txBody>
          <a:bodyPr spcFirstLastPara="1" wrap="square" lIns="91425" tIns="91425" rIns="0" bIns="91425" anchor="ctr" anchorCtr="0">
            <a:noAutofit/>
          </a:bodyPr>
          <a:lstStyle/>
          <a:p>
            <a:pPr marL="0" lvl="0" indent="0" algn="l" rtl="0">
              <a:spcBef>
                <a:spcPts val="0"/>
              </a:spcBef>
              <a:spcAft>
                <a:spcPts val="0"/>
              </a:spcAft>
              <a:buNone/>
            </a:pPr>
            <a:r>
              <a:rPr lang="en-IE" dirty="0"/>
              <a:t>Institutionalism</a:t>
            </a:r>
            <a:endParaRPr dirty="0"/>
          </a:p>
        </p:txBody>
      </p:sp>
      <p:sp>
        <p:nvSpPr>
          <p:cNvPr id="1254" name="Google Shape;1254;p28"/>
          <p:cNvSpPr txBox="1">
            <a:spLocks noGrp="1"/>
          </p:cNvSpPr>
          <p:nvPr>
            <p:ph type="subTitle" idx="8"/>
          </p:nvPr>
        </p:nvSpPr>
        <p:spPr>
          <a:xfrm>
            <a:off x="1999025" y="3370235"/>
            <a:ext cx="23943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Unions’ evolving socio-economic function</a:t>
            </a:r>
          </a:p>
        </p:txBody>
      </p:sp>
      <p:sp>
        <p:nvSpPr>
          <p:cNvPr id="1255" name="Google Shape;1255;p28"/>
          <p:cNvSpPr txBox="1">
            <a:spLocks noGrp="1"/>
          </p:cNvSpPr>
          <p:nvPr>
            <p:ph type="title" idx="9"/>
          </p:nvPr>
        </p:nvSpPr>
        <p:spPr>
          <a:xfrm>
            <a:off x="713225" y="2969250"/>
            <a:ext cx="1285500" cy="932400"/>
          </a:xfrm>
          <a:prstGeom prst="rect">
            <a:avLst/>
          </a:prstGeom>
        </p:spPr>
        <p:txBody>
          <a:bodyPr spcFirstLastPara="1" wrap="square" lIns="0" tIns="0" rIns="91425" bIns="91425" anchor="t" anchorCtr="0">
            <a:noAutofit/>
          </a:bodyPr>
          <a:lstStyle/>
          <a:p>
            <a:pPr marL="0" lvl="0" indent="0" algn="r" rtl="0">
              <a:spcBef>
                <a:spcPts val="0"/>
              </a:spcBef>
              <a:spcAft>
                <a:spcPts val="0"/>
              </a:spcAft>
              <a:buNone/>
            </a:pPr>
            <a:r>
              <a:rPr lang="en" dirty="0"/>
              <a:t>03</a:t>
            </a:r>
            <a:endParaRPr dirty="0"/>
          </a:p>
        </p:txBody>
      </p:sp>
      <p:sp>
        <p:nvSpPr>
          <p:cNvPr id="1256" name="Google Shape;1256;p28"/>
          <p:cNvSpPr txBox="1">
            <a:spLocks noGrp="1"/>
          </p:cNvSpPr>
          <p:nvPr>
            <p:ph type="title" idx="13"/>
          </p:nvPr>
        </p:nvSpPr>
        <p:spPr>
          <a:xfrm>
            <a:off x="5857925" y="3731414"/>
            <a:ext cx="2394300" cy="527700"/>
          </a:xfrm>
          <a:prstGeom prst="rect">
            <a:avLst/>
          </a:prstGeom>
        </p:spPr>
        <p:txBody>
          <a:bodyPr spcFirstLastPara="1" wrap="square" lIns="91425" tIns="91425" rIns="0" bIns="91425" anchor="ctr" anchorCtr="0">
            <a:noAutofit/>
          </a:bodyPr>
          <a:lstStyle/>
          <a:p>
            <a:pPr marL="0" lvl="0" indent="0" algn="l" rtl="0">
              <a:spcBef>
                <a:spcPts val="0"/>
              </a:spcBef>
              <a:spcAft>
                <a:spcPts val="0"/>
              </a:spcAft>
              <a:buNone/>
            </a:pPr>
            <a:r>
              <a:rPr lang="en" dirty="0"/>
              <a:t>Conclusion</a:t>
            </a:r>
            <a:endParaRPr dirty="0"/>
          </a:p>
        </p:txBody>
      </p:sp>
      <p:sp>
        <p:nvSpPr>
          <p:cNvPr id="1257" name="Google Shape;1257;p28"/>
          <p:cNvSpPr txBox="1">
            <a:spLocks noGrp="1"/>
          </p:cNvSpPr>
          <p:nvPr>
            <p:ph type="subTitle" idx="14"/>
          </p:nvPr>
        </p:nvSpPr>
        <p:spPr>
          <a:xfrm>
            <a:off x="5857925" y="4147249"/>
            <a:ext cx="23943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The slow death of Bulgarian trade unionism </a:t>
            </a:r>
          </a:p>
        </p:txBody>
      </p:sp>
      <p:sp>
        <p:nvSpPr>
          <p:cNvPr id="1258" name="Google Shape;1258;p28"/>
          <p:cNvSpPr txBox="1">
            <a:spLocks noGrp="1"/>
          </p:cNvSpPr>
          <p:nvPr>
            <p:ph type="title" idx="15"/>
          </p:nvPr>
        </p:nvSpPr>
        <p:spPr>
          <a:xfrm>
            <a:off x="4572314" y="3753456"/>
            <a:ext cx="1285500" cy="9324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dirty="0"/>
              <a:t>04</a:t>
            </a:r>
            <a:endParaRPr dirty="0"/>
          </a:p>
        </p:txBody>
      </p:sp>
      <p:sp>
        <p:nvSpPr>
          <p:cNvPr id="1259" name="Google Shape;1259;p28"/>
          <p:cNvSpPr/>
          <p:nvPr/>
        </p:nvSpPr>
        <p:spPr>
          <a:xfrm>
            <a:off x="1120409" y="1231855"/>
            <a:ext cx="708100" cy="496800"/>
          </a:xfrm>
          <a:prstGeom prst="rect">
            <a:avLst/>
          </a:prstGeom>
        </p:spPr>
        <p:txBody>
          <a:bodyPr>
            <a:prstTxWarp prst="textPlain">
              <a:avLst/>
            </a:prstTxWarp>
          </a:bodyPr>
          <a:lstStyle/>
          <a:p>
            <a:pPr lvl="0" algn="ctr"/>
            <a:r>
              <a:rPr b="0" i="0" dirty="0">
                <a:ln w="9525" cap="flat" cmpd="sng">
                  <a:solidFill>
                    <a:schemeClr val="dk1"/>
                  </a:solidFill>
                  <a:prstDash val="solid"/>
                  <a:round/>
                  <a:headEnd type="none" w="sm" len="sm"/>
                  <a:tailEnd type="none" w="sm" len="sm"/>
                </a:ln>
                <a:solidFill>
                  <a:schemeClr val="lt1"/>
                </a:solidFill>
                <a:latin typeface="Syncopate"/>
              </a:rPr>
              <a:t>01</a:t>
            </a:r>
          </a:p>
        </p:txBody>
      </p:sp>
      <p:sp>
        <p:nvSpPr>
          <p:cNvPr id="1260" name="Google Shape;1260;p28"/>
          <p:cNvSpPr/>
          <p:nvPr/>
        </p:nvSpPr>
        <p:spPr>
          <a:xfrm>
            <a:off x="4615307" y="2092884"/>
            <a:ext cx="1027886" cy="496800"/>
          </a:xfrm>
          <a:prstGeom prst="rect">
            <a:avLst/>
          </a:prstGeom>
        </p:spPr>
        <p:txBody>
          <a:bodyPr>
            <a:prstTxWarp prst="textPlain">
              <a:avLst/>
            </a:prstTxWarp>
          </a:bodyPr>
          <a:lstStyle/>
          <a:p>
            <a:pPr lvl="0" algn="ctr"/>
            <a:r>
              <a:rPr b="0" i="0" dirty="0">
                <a:ln w="9525" cap="flat" cmpd="sng">
                  <a:solidFill>
                    <a:schemeClr val="dk1"/>
                  </a:solidFill>
                  <a:prstDash val="solid"/>
                  <a:round/>
                  <a:headEnd type="none" w="sm" len="sm"/>
                  <a:tailEnd type="none" w="sm" len="sm"/>
                </a:ln>
                <a:solidFill>
                  <a:schemeClr val="lt1"/>
                </a:solidFill>
                <a:latin typeface="Syncopate"/>
              </a:rPr>
              <a:t>02</a:t>
            </a:r>
          </a:p>
        </p:txBody>
      </p:sp>
      <p:sp>
        <p:nvSpPr>
          <p:cNvPr id="1261" name="Google Shape;1261;p28"/>
          <p:cNvSpPr/>
          <p:nvPr/>
        </p:nvSpPr>
        <p:spPr>
          <a:xfrm>
            <a:off x="4616431" y="3901952"/>
            <a:ext cx="1078567" cy="496800"/>
          </a:xfrm>
          <a:prstGeom prst="rect">
            <a:avLst/>
          </a:prstGeom>
        </p:spPr>
        <p:txBody>
          <a:bodyPr>
            <a:prstTxWarp prst="textPlain">
              <a:avLst/>
            </a:prstTxWarp>
          </a:bodyPr>
          <a:lstStyle/>
          <a:p>
            <a:pPr lvl="0" algn="ctr"/>
            <a:r>
              <a:rPr b="0" i="0" dirty="0">
                <a:ln w="9525" cap="flat" cmpd="sng">
                  <a:solidFill>
                    <a:schemeClr val="dk1"/>
                  </a:solidFill>
                  <a:prstDash val="solid"/>
                  <a:round/>
                  <a:headEnd type="none" w="sm" len="sm"/>
                  <a:tailEnd type="none" w="sm" len="sm"/>
                </a:ln>
                <a:solidFill>
                  <a:schemeClr val="lt1"/>
                </a:solidFill>
                <a:latin typeface="Syncopate"/>
              </a:rPr>
              <a:t>04</a:t>
            </a:r>
          </a:p>
        </p:txBody>
      </p:sp>
      <p:sp>
        <p:nvSpPr>
          <p:cNvPr id="1262" name="Google Shape;1262;p28"/>
          <p:cNvSpPr/>
          <p:nvPr/>
        </p:nvSpPr>
        <p:spPr>
          <a:xfrm>
            <a:off x="846191" y="3124934"/>
            <a:ext cx="1019321" cy="496800"/>
          </a:xfrm>
          <a:prstGeom prst="rect">
            <a:avLst/>
          </a:prstGeom>
        </p:spPr>
        <p:txBody>
          <a:bodyPr>
            <a:prstTxWarp prst="textPlain">
              <a:avLst/>
            </a:prstTxWarp>
          </a:bodyPr>
          <a:lstStyle/>
          <a:p>
            <a:pPr lvl="0" algn="ctr"/>
            <a:r>
              <a:rPr b="0" i="0" dirty="0">
                <a:ln w="9525" cap="flat" cmpd="sng">
                  <a:solidFill>
                    <a:schemeClr val="dk1"/>
                  </a:solidFill>
                  <a:prstDash val="solid"/>
                  <a:round/>
                  <a:headEnd type="none" w="sm" len="sm"/>
                  <a:tailEnd type="none" w="sm" len="sm"/>
                </a:ln>
                <a:solidFill>
                  <a:schemeClr val="lt1"/>
                </a:solidFill>
                <a:latin typeface="Syncopate"/>
              </a:rPr>
              <a:t>03</a:t>
            </a:r>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30"/>
          <p:cNvSpPr txBox="1">
            <a:spLocks noGrp="1"/>
          </p:cNvSpPr>
          <p:nvPr>
            <p:ph type="subTitle" idx="1"/>
          </p:nvPr>
        </p:nvSpPr>
        <p:spPr>
          <a:xfrm>
            <a:off x="3441538" y="2587480"/>
            <a:ext cx="4537774" cy="78474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Labour unions in a small, peculiar European country</a:t>
            </a:r>
          </a:p>
        </p:txBody>
      </p:sp>
      <p:sp>
        <p:nvSpPr>
          <p:cNvPr id="1301" name="Google Shape;1301;p30"/>
          <p:cNvSpPr txBox="1">
            <a:spLocks noGrp="1"/>
          </p:cNvSpPr>
          <p:nvPr>
            <p:ph type="title"/>
          </p:nvPr>
        </p:nvSpPr>
        <p:spPr>
          <a:xfrm>
            <a:off x="3291672" y="1769946"/>
            <a:ext cx="4837701" cy="828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Introduction</a:t>
            </a:r>
            <a:endParaRPr dirty="0"/>
          </a:p>
        </p:txBody>
      </p:sp>
      <p:sp>
        <p:nvSpPr>
          <p:cNvPr id="1302" name="Google Shape;1302;p30"/>
          <p:cNvSpPr txBox="1">
            <a:spLocks noGrp="1"/>
          </p:cNvSpPr>
          <p:nvPr>
            <p:ph type="title" idx="2"/>
          </p:nvPr>
        </p:nvSpPr>
        <p:spPr>
          <a:xfrm>
            <a:off x="713225" y="1806950"/>
            <a:ext cx="2998200" cy="152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a:t>01</a:t>
            </a:r>
            <a:endParaRPr/>
          </a:p>
        </p:txBody>
      </p:sp>
      <p:sp>
        <p:nvSpPr>
          <p:cNvPr id="1304" name="Google Shape;1304;p30"/>
          <p:cNvSpPr/>
          <p:nvPr/>
        </p:nvSpPr>
        <p:spPr>
          <a:xfrm>
            <a:off x="1322793" y="2029198"/>
            <a:ext cx="1666525" cy="1169224"/>
          </a:xfrm>
          <a:prstGeom prst="rect">
            <a:avLst/>
          </a:prstGeom>
        </p:spPr>
        <p:txBody>
          <a:bodyPr>
            <a:prstTxWarp prst="textPlain">
              <a:avLst/>
            </a:prstTxWarp>
          </a:bodyPr>
          <a:lstStyle/>
          <a:p>
            <a:pPr lvl="0" algn="ctr"/>
            <a:r>
              <a:rPr b="0" i="0">
                <a:ln w="9525" cap="flat" cmpd="sng">
                  <a:solidFill>
                    <a:schemeClr val="lt1"/>
                  </a:solidFill>
                  <a:prstDash val="solid"/>
                  <a:round/>
                  <a:headEnd type="none" w="sm" len="sm"/>
                  <a:tailEnd type="none" w="sm" len="sm"/>
                </a:ln>
                <a:solidFill>
                  <a:schemeClr val="dk1"/>
                </a:solidFill>
                <a:latin typeface="Syncopate"/>
              </a:rPr>
              <a:t>01</a:t>
            </a: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5"/>
          <p:cNvSpPr txBox="1">
            <a:spLocks noGrp="1"/>
          </p:cNvSpPr>
          <p:nvPr>
            <p:ph type="title"/>
          </p:nvPr>
        </p:nvSpPr>
        <p:spPr>
          <a:xfrm>
            <a:off x="931375" y="546100"/>
            <a:ext cx="7281300" cy="68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Bulgaria: a small, peculiar European country</a:t>
            </a:r>
          </a:p>
        </p:txBody>
      </p:sp>
      <p:sp>
        <p:nvSpPr>
          <p:cNvPr id="1380" name="Google Shape;1380;p35"/>
          <p:cNvSpPr txBox="1">
            <a:spLocks noGrp="1"/>
          </p:cNvSpPr>
          <p:nvPr>
            <p:ph type="body" idx="1"/>
          </p:nvPr>
        </p:nvSpPr>
        <p:spPr>
          <a:xfrm>
            <a:off x="697875" y="1948124"/>
            <a:ext cx="4142700" cy="2638800"/>
          </a:xfrm>
          <a:prstGeom prst="rect">
            <a:avLst/>
          </a:prstGeom>
        </p:spPr>
        <p:txBody>
          <a:bodyPr spcFirstLastPara="1" wrap="square" lIns="91425" tIns="91425" rIns="91425" bIns="91425" anchor="ctr" anchorCtr="0">
            <a:noAutofit/>
          </a:bodyPr>
          <a:lstStyle/>
          <a:p>
            <a:pPr marL="0" indent="0" algn="just">
              <a:buClr>
                <a:srgbClr val="273D40"/>
              </a:buClr>
              <a:buSzPts val="600"/>
              <a:buNone/>
            </a:pPr>
            <a:r>
              <a:rPr lang="en-GB" sz="1600" dirty="0">
                <a:solidFill>
                  <a:schemeClr val="dk1"/>
                </a:solidFill>
              </a:rPr>
              <a:t>1946–1989: Soviet style of government and economic management </a:t>
            </a:r>
            <a:r>
              <a:rPr lang="en-GB" sz="1000" b="0" i="0" cap="small" dirty="0">
                <a:solidFill>
                  <a:srgbClr val="141414"/>
                </a:solidFill>
                <a:effectLst/>
                <a:latin typeface="Public Sans Light" panose="020B0604020202020204" charset="0"/>
                <a:ea typeface="Public Sans Light" panose="020B0604020202020204" charset="0"/>
                <a:cs typeface="Public Sans Light" panose="020B0604020202020204" charset="0"/>
              </a:rPr>
              <a:t>(Minassian 1992; </a:t>
            </a:r>
            <a:r>
              <a:rPr lang="en-GB" sz="1000" b="0" i="0" cap="small" dirty="0" err="1">
                <a:solidFill>
                  <a:srgbClr val="141414"/>
                </a:solidFill>
                <a:effectLst/>
                <a:latin typeface="Public Sans Light" panose="020B0604020202020204" charset="0"/>
                <a:ea typeface="Public Sans Light" panose="020B0604020202020204" charset="0"/>
                <a:cs typeface="Public Sans Light" panose="020B0604020202020204" charset="0"/>
              </a:rPr>
              <a:t>Marsteller</a:t>
            </a:r>
            <a:r>
              <a:rPr lang="en-GB" sz="1000" b="0" i="0" cap="small" dirty="0">
                <a:solidFill>
                  <a:srgbClr val="141414"/>
                </a:solidFill>
                <a:effectLst/>
                <a:latin typeface="Public Sans Light" panose="020B0604020202020204" charset="0"/>
                <a:ea typeface="Public Sans Light" panose="020B0604020202020204" charset="0"/>
                <a:cs typeface="Public Sans Light" panose="020B0604020202020204" charset="0"/>
              </a:rPr>
              <a:t> 1993; </a:t>
            </a:r>
            <a:r>
              <a:rPr lang="en-GB" sz="1000" b="0" i="0" cap="small" dirty="0" err="1">
                <a:solidFill>
                  <a:srgbClr val="141414"/>
                </a:solidFill>
                <a:effectLst/>
                <a:latin typeface="Public Sans Light" panose="020B0604020202020204" charset="0"/>
                <a:ea typeface="Public Sans Light" panose="020B0604020202020204" charset="0"/>
                <a:cs typeface="Public Sans Light" panose="020B0604020202020204" charset="0"/>
              </a:rPr>
              <a:t>Avramov</a:t>
            </a:r>
            <a:r>
              <a:rPr lang="en-GB" sz="1000" b="0" i="0" cap="small" dirty="0">
                <a:solidFill>
                  <a:srgbClr val="141414"/>
                </a:solidFill>
                <a:effectLst/>
                <a:latin typeface="Public Sans Light" panose="020B0604020202020204" charset="0"/>
                <a:ea typeface="Public Sans Light" panose="020B0604020202020204" charset="0"/>
                <a:cs typeface="Public Sans Light" panose="020B0604020202020204" charset="0"/>
              </a:rPr>
              <a:t> and </a:t>
            </a:r>
            <a:r>
              <a:rPr lang="en-GB" sz="1000" b="0" i="0" cap="small" dirty="0" err="1">
                <a:solidFill>
                  <a:srgbClr val="141414"/>
                </a:solidFill>
                <a:effectLst/>
                <a:latin typeface="Public Sans Light" panose="020B0604020202020204" charset="0"/>
                <a:ea typeface="Public Sans Light" panose="020B0604020202020204" charset="0"/>
                <a:cs typeface="Public Sans Light" panose="020B0604020202020204" charset="0"/>
              </a:rPr>
              <a:t>Gnjatović</a:t>
            </a:r>
            <a:r>
              <a:rPr lang="en-GB" sz="1000" b="0" i="0" cap="small" dirty="0">
                <a:solidFill>
                  <a:srgbClr val="141414"/>
                </a:solidFill>
                <a:effectLst/>
                <a:latin typeface="Public Sans Light" panose="020B0604020202020204" charset="0"/>
                <a:ea typeface="Public Sans Light" panose="020B0604020202020204" charset="0"/>
                <a:cs typeface="Public Sans Light" panose="020B0604020202020204" charset="0"/>
              </a:rPr>
              <a:t> 2008)</a:t>
            </a:r>
            <a:r>
              <a:rPr lang="en-GB" sz="1600" dirty="0">
                <a:solidFill>
                  <a:schemeClr val="dk1"/>
                </a:solidFill>
              </a:rPr>
              <a:t>. </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b="0" i="0" dirty="0">
                <a:solidFill>
                  <a:srgbClr val="141414"/>
                </a:solidFill>
                <a:effectLst/>
                <a:latin typeface="Public Sans Light" panose="020B0604020202020204" charset="0"/>
                <a:ea typeface="Public Sans Light" panose="020B0604020202020204" charset="0"/>
                <a:cs typeface="Public Sans Light" panose="020B0604020202020204" charset="0"/>
              </a:rPr>
              <a:t>1990s: Lagged behind other post-socialist countries </a:t>
            </a:r>
            <a:r>
              <a:rPr lang="en-GB" sz="1050" cap="small" dirty="0">
                <a:solidFill>
                  <a:schemeClr val="dk1"/>
                </a:solidFill>
              </a:rPr>
              <a:t>(Bristow 1996; Bell 1998; </a:t>
            </a:r>
            <a:r>
              <a:rPr lang="en-GB" sz="1050" cap="small" dirty="0" err="1">
                <a:solidFill>
                  <a:schemeClr val="dk1"/>
                </a:solidFill>
              </a:rPr>
              <a:t>Angelov</a:t>
            </a:r>
            <a:r>
              <a:rPr lang="en-GB" sz="1050" cap="small" dirty="0">
                <a:solidFill>
                  <a:schemeClr val="dk1"/>
                </a:solidFill>
              </a:rPr>
              <a:t> et al. 2004; </a:t>
            </a:r>
            <a:r>
              <a:rPr lang="en-GB" sz="1050" cap="small" dirty="0" err="1">
                <a:solidFill>
                  <a:schemeClr val="dk1"/>
                </a:solidFill>
              </a:rPr>
              <a:t>Adem</a:t>
            </a:r>
            <a:r>
              <a:rPr lang="en-GB" sz="1050" cap="small" dirty="0">
                <a:solidFill>
                  <a:schemeClr val="dk1"/>
                </a:solidFill>
              </a:rPr>
              <a:t> </a:t>
            </a:r>
            <a:r>
              <a:rPr lang="en-GB" sz="1050" cap="small" dirty="0" err="1">
                <a:solidFill>
                  <a:schemeClr val="dk1"/>
                </a:solidFill>
              </a:rPr>
              <a:t>Izgou</a:t>
            </a:r>
            <a:r>
              <a:rPr lang="en-GB" sz="1050" cap="small" dirty="0">
                <a:solidFill>
                  <a:schemeClr val="dk1"/>
                </a:solidFill>
              </a:rPr>
              <a:t> 2005)</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2004-2007: Out of the EU due to corruption and lack of reforms </a:t>
            </a:r>
            <a:r>
              <a:rPr lang="en-GB" sz="1050" cap="small" dirty="0">
                <a:solidFill>
                  <a:schemeClr val="dk1"/>
                </a:solidFill>
              </a:rPr>
              <a:t>(Dimitrova 2010; </a:t>
            </a:r>
            <a:r>
              <a:rPr lang="en-GB" sz="1050" cap="small" dirty="0" err="1">
                <a:solidFill>
                  <a:schemeClr val="dk1"/>
                </a:solidFill>
              </a:rPr>
              <a:t>Goranova</a:t>
            </a:r>
            <a:r>
              <a:rPr lang="en-GB" sz="1050" cap="small" dirty="0">
                <a:solidFill>
                  <a:schemeClr val="dk1"/>
                </a:solidFill>
              </a:rPr>
              <a:t> 2014)</a:t>
            </a:r>
            <a:r>
              <a:rPr lang="en-GB" sz="1600" dirty="0">
                <a:solidFill>
                  <a:schemeClr val="dk1"/>
                </a:solidFill>
              </a:rPr>
              <a:t>.</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A challenging case study offering a peculiar mix of socio-demographic, political and economic characteristics.</a:t>
            </a:r>
          </a:p>
        </p:txBody>
      </p:sp>
      <p:sp>
        <p:nvSpPr>
          <p:cNvPr id="1381" name="Google Shape;1381;p35"/>
          <p:cNvSpPr/>
          <p:nvPr/>
        </p:nvSpPr>
        <p:spPr>
          <a:xfrm>
            <a:off x="1068166" y="1007744"/>
            <a:ext cx="2456084" cy="233081"/>
          </a:xfrm>
          <a:prstGeom prst="rect">
            <a:avLst/>
          </a:prstGeom>
        </p:spPr>
        <p:txBody>
          <a:bodyPr>
            <a:prstTxWarp prst="textPlain">
              <a:avLst/>
            </a:prstTxWarp>
          </a:bodyPr>
          <a:lstStyle/>
          <a:p>
            <a:pPr lvl="0" algn="ctr"/>
            <a:r>
              <a:rPr lang="en-IE" b="1" i="0" dirty="0">
                <a:ln w="9525" cap="flat" cmpd="sng">
                  <a:solidFill>
                    <a:schemeClr val="dk1"/>
                  </a:solidFill>
                  <a:prstDash val="solid"/>
                  <a:round/>
                  <a:headEnd type="none" w="sm" len="sm"/>
                  <a:tailEnd type="none" w="sm" len="sm"/>
                </a:ln>
                <a:solidFill>
                  <a:srgbClr val="92D050"/>
                </a:solidFill>
                <a:latin typeface="Syncopate"/>
              </a:rPr>
              <a:t>European</a:t>
            </a:r>
            <a:endParaRPr b="1" i="0" dirty="0">
              <a:ln w="9525" cap="flat" cmpd="sng">
                <a:solidFill>
                  <a:schemeClr val="dk1"/>
                </a:solidFill>
                <a:prstDash val="solid"/>
                <a:round/>
                <a:headEnd type="none" w="sm" len="sm"/>
                <a:tailEnd type="none" w="sm" len="sm"/>
              </a:ln>
              <a:solidFill>
                <a:srgbClr val="92D050"/>
              </a:solidFill>
              <a:latin typeface="Syncopate"/>
            </a:endParaRPr>
          </a:p>
        </p:txBody>
      </p:sp>
      <p:pic>
        <p:nvPicPr>
          <p:cNvPr id="1382" name="Google Shape;1382;p35"/>
          <p:cNvPicPr preferRelativeResize="0"/>
          <p:nvPr/>
        </p:nvPicPr>
        <p:blipFill rotWithShape="1">
          <a:blip r:embed="rId3"/>
          <a:srcRect l="42664" t="39202" r="13979"/>
          <a:stretch/>
        </p:blipFill>
        <p:spPr>
          <a:xfrm>
            <a:off x="5057776" y="1018164"/>
            <a:ext cx="3459700" cy="3568760"/>
          </a:xfrm>
          <a:prstGeom prst="roundRect">
            <a:avLst>
              <a:gd name="adj" fmla="val 8711"/>
            </a:avLst>
          </a:prstGeom>
          <a:noFill/>
          <a:ln>
            <a:noFill/>
          </a:ln>
        </p:spPr>
      </p:pic>
    </p:spTree>
    <p:extLst>
      <p:ext uri="{BB962C8B-B14F-4D97-AF65-F5344CB8AC3E}">
        <p14:creationId xmlns:p14="http://schemas.microsoft.com/office/powerpoint/2010/main" val="993600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79"/>
                                        </p:tgtEl>
                                        <p:attrNameLst>
                                          <p:attrName>style.visibility</p:attrName>
                                        </p:attrNameLst>
                                      </p:cBhvr>
                                      <p:to>
                                        <p:strVal val="visible"/>
                                      </p:to>
                                    </p:set>
                                    <p:anim calcmode="lin" valueType="num">
                                      <p:cBhvr additive="base">
                                        <p:cTn id="7" dur="500" fill="hold"/>
                                        <p:tgtEl>
                                          <p:spTgt spid="1379"/>
                                        </p:tgtEl>
                                        <p:attrNameLst>
                                          <p:attrName>ppt_x</p:attrName>
                                        </p:attrNameLst>
                                      </p:cBhvr>
                                      <p:tavLst>
                                        <p:tav tm="0">
                                          <p:val>
                                            <p:strVal val="#ppt_x"/>
                                          </p:val>
                                        </p:tav>
                                        <p:tav tm="100000">
                                          <p:val>
                                            <p:strVal val="#ppt_x"/>
                                          </p:val>
                                        </p:tav>
                                      </p:tavLst>
                                    </p:anim>
                                    <p:anim calcmode="lin" valueType="num">
                                      <p:cBhvr additive="base">
                                        <p:cTn id="8" dur="500" fill="hold"/>
                                        <p:tgtEl>
                                          <p:spTgt spid="13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81"/>
                                        </p:tgtEl>
                                        <p:attrNameLst>
                                          <p:attrName>style.visibility</p:attrName>
                                        </p:attrNameLst>
                                      </p:cBhvr>
                                      <p:to>
                                        <p:strVal val="visible"/>
                                      </p:to>
                                    </p:set>
                                    <p:anim calcmode="lin" valueType="num">
                                      <p:cBhvr additive="base">
                                        <p:cTn id="12" dur="500" fill="hold"/>
                                        <p:tgtEl>
                                          <p:spTgt spid="1381"/>
                                        </p:tgtEl>
                                        <p:attrNameLst>
                                          <p:attrName>ppt_x</p:attrName>
                                        </p:attrNameLst>
                                      </p:cBhvr>
                                      <p:tavLst>
                                        <p:tav tm="0">
                                          <p:val>
                                            <p:strVal val="0-#ppt_w/2"/>
                                          </p:val>
                                        </p:tav>
                                        <p:tav tm="100000">
                                          <p:val>
                                            <p:strVal val="#ppt_x"/>
                                          </p:val>
                                        </p:tav>
                                      </p:tavLst>
                                    </p:anim>
                                    <p:anim calcmode="lin" valueType="num">
                                      <p:cBhvr additive="base">
                                        <p:cTn id="13" dur="500" fill="hold"/>
                                        <p:tgtEl>
                                          <p:spTgt spid="138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382"/>
                                        </p:tgtEl>
                                        <p:attrNameLst>
                                          <p:attrName>style.visibility</p:attrName>
                                        </p:attrNameLst>
                                      </p:cBhvr>
                                      <p:to>
                                        <p:strVal val="visible"/>
                                      </p:to>
                                    </p:set>
                                    <p:animEffect transition="in" filter="barn(inVertical)">
                                      <p:cBhvr>
                                        <p:cTn id="17" dur="500"/>
                                        <p:tgtEl>
                                          <p:spTgt spid="1382"/>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80">
                                            <p:txEl>
                                              <p:pRg st="0" end="0"/>
                                            </p:txEl>
                                          </p:spTgt>
                                        </p:tgtEl>
                                        <p:attrNameLst>
                                          <p:attrName>style.visibility</p:attrName>
                                        </p:attrNameLst>
                                      </p:cBhvr>
                                      <p:to>
                                        <p:strVal val="visible"/>
                                      </p:to>
                                    </p:set>
                                    <p:animEffect transition="in" filter="fade">
                                      <p:cBhvr>
                                        <p:cTn id="21" dur="500"/>
                                        <p:tgtEl>
                                          <p:spTgt spid="1380">
                                            <p:txEl>
                                              <p:pRg st="0" end="0"/>
                                            </p:txEl>
                                          </p:spTgt>
                                        </p:tgtEl>
                                      </p:cBhvr>
                                    </p:animEffect>
                                    <p:anim calcmode="lin" valueType="num">
                                      <p:cBhvr>
                                        <p:cTn id="22" dur="500" fill="hold"/>
                                        <p:tgtEl>
                                          <p:spTgt spid="1380">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380">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380">
                                            <p:txEl>
                                              <p:pRg st="2" end="2"/>
                                            </p:txEl>
                                          </p:spTgt>
                                        </p:tgtEl>
                                        <p:attrNameLst>
                                          <p:attrName>style.visibility</p:attrName>
                                        </p:attrNameLst>
                                      </p:cBhvr>
                                      <p:to>
                                        <p:strVal val="visible"/>
                                      </p:to>
                                    </p:set>
                                    <p:animEffect transition="in" filter="fade">
                                      <p:cBhvr>
                                        <p:cTn id="27" dur="500"/>
                                        <p:tgtEl>
                                          <p:spTgt spid="1380">
                                            <p:txEl>
                                              <p:pRg st="2" end="2"/>
                                            </p:txEl>
                                          </p:spTgt>
                                        </p:tgtEl>
                                      </p:cBhvr>
                                    </p:animEffect>
                                    <p:anim calcmode="lin" valueType="num">
                                      <p:cBhvr>
                                        <p:cTn id="28" dur="500" fill="hold"/>
                                        <p:tgtEl>
                                          <p:spTgt spid="1380">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380">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380">
                                            <p:txEl>
                                              <p:pRg st="4" end="4"/>
                                            </p:txEl>
                                          </p:spTgt>
                                        </p:tgtEl>
                                        <p:attrNameLst>
                                          <p:attrName>style.visibility</p:attrName>
                                        </p:attrNameLst>
                                      </p:cBhvr>
                                      <p:to>
                                        <p:strVal val="visible"/>
                                      </p:to>
                                    </p:set>
                                    <p:animEffect transition="in" filter="fade">
                                      <p:cBhvr>
                                        <p:cTn id="33" dur="500"/>
                                        <p:tgtEl>
                                          <p:spTgt spid="1380">
                                            <p:txEl>
                                              <p:pRg st="4" end="4"/>
                                            </p:txEl>
                                          </p:spTgt>
                                        </p:tgtEl>
                                      </p:cBhvr>
                                    </p:animEffect>
                                    <p:anim calcmode="lin" valueType="num">
                                      <p:cBhvr>
                                        <p:cTn id="34" dur="500" fill="hold"/>
                                        <p:tgtEl>
                                          <p:spTgt spid="1380">
                                            <p:txEl>
                                              <p:pRg st="4" end="4"/>
                                            </p:txEl>
                                          </p:spTgt>
                                        </p:tgtEl>
                                        <p:attrNameLst>
                                          <p:attrName>ppt_x</p:attrName>
                                        </p:attrNameLst>
                                      </p:cBhvr>
                                      <p:tavLst>
                                        <p:tav tm="0">
                                          <p:val>
                                            <p:strVal val="#ppt_x"/>
                                          </p:val>
                                        </p:tav>
                                        <p:tav tm="100000">
                                          <p:val>
                                            <p:strVal val="#ppt_x"/>
                                          </p:val>
                                        </p:tav>
                                      </p:tavLst>
                                    </p:anim>
                                    <p:anim calcmode="lin" valueType="num">
                                      <p:cBhvr>
                                        <p:cTn id="35" dur="500" fill="hold"/>
                                        <p:tgtEl>
                                          <p:spTgt spid="1380">
                                            <p:txEl>
                                              <p:pRg st="4" end="4"/>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380">
                                            <p:txEl>
                                              <p:pRg st="6" end="6"/>
                                            </p:txEl>
                                          </p:spTgt>
                                        </p:tgtEl>
                                        <p:attrNameLst>
                                          <p:attrName>style.visibility</p:attrName>
                                        </p:attrNameLst>
                                      </p:cBhvr>
                                      <p:to>
                                        <p:strVal val="visible"/>
                                      </p:to>
                                    </p:set>
                                    <p:animEffect transition="in" filter="fade">
                                      <p:cBhvr>
                                        <p:cTn id="39" dur="500"/>
                                        <p:tgtEl>
                                          <p:spTgt spid="1380">
                                            <p:txEl>
                                              <p:pRg st="6" end="6"/>
                                            </p:txEl>
                                          </p:spTgt>
                                        </p:tgtEl>
                                      </p:cBhvr>
                                    </p:animEffect>
                                    <p:anim calcmode="lin" valueType="num">
                                      <p:cBhvr>
                                        <p:cTn id="40" dur="500" fill="hold"/>
                                        <p:tgtEl>
                                          <p:spTgt spid="1380">
                                            <p:txEl>
                                              <p:pRg st="6" end="6"/>
                                            </p:txEl>
                                          </p:spTgt>
                                        </p:tgtEl>
                                        <p:attrNameLst>
                                          <p:attrName>ppt_x</p:attrName>
                                        </p:attrNameLst>
                                      </p:cBhvr>
                                      <p:tavLst>
                                        <p:tav tm="0">
                                          <p:val>
                                            <p:strVal val="#ppt_x"/>
                                          </p:val>
                                        </p:tav>
                                        <p:tav tm="100000">
                                          <p:val>
                                            <p:strVal val="#ppt_x"/>
                                          </p:val>
                                        </p:tav>
                                      </p:tavLst>
                                    </p:anim>
                                    <p:anim calcmode="lin" valueType="num">
                                      <p:cBhvr>
                                        <p:cTn id="41" dur="500" fill="hold"/>
                                        <p:tgtEl>
                                          <p:spTgt spid="1380">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1" fill="hold" grpId="1" nodeType="clickEffect">
                                  <p:stCondLst>
                                    <p:cond delay="0"/>
                                  </p:stCondLst>
                                  <p:childTnLst>
                                    <p:anim calcmode="lin" valueType="num">
                                      <p:cBhvr additive="base">
                                        <p:cTn id="45" dur="500"/>
                                        <p:tgtEl>
                                          <p:spTgt spid="1379"/>
                                        </p:tgtEl>
                                        <p:attrNameLst>
                                          <p:attrName>ppt_x</p:attrName>
                                        </p:attrNameLst>
                                      </p:cBhvr>
                                      <p:tavLst>
                                        <p:tav tm="0">
                                          <p:val>
                                            <p:strVal val="ppt_x"/>
                                          </p:val>
                                        </p:tav>
                                        <p:tav tm="100000">
                                          <p:val>
                                            <p:strVal val="ppt_x"/>
                                          </p:val>
                                        </p:tav>
                                      </p:tavLst>
                                    </p:anim>
                                    <p:anim calcmode="lin" valueType="num">
                                      <p:cBhvr additive="base">
                                        <p:cTn id="46" dur="500"/>
                                        <p:tgtEl>
                                          <p:spTgt spid="1379"/>
                                        </p:tgtEl>
                                        <p:attrNameLst>
                                          <p:attrName>ppt_y</p:attrName>
                                        </p:attrNameLst>
                                      </p:cBhvr>
                                      <p:tavLst>
                                        <p:tav tm="0">
                                          <p:val>
                                            <p:strVal val="ppt_y"/>
                                          </p:val>
                                        </p:tav>
                                        <p:tav tm="100000">
                                          <p:val>
                                            <p:strVal val="0-ppt_h/2"/>
                                          </p:val>
                                        </p:tav>
                                      </p:tavLst>
                                    </p:anim>
                                    <p:set>
                                      <p:cBhvr>
                                        <p:cTn id="47" dur="1" fill="hold">
                                          <p:stCondLst>
                                            <p:cond delay="499"/>
                                          </p:stCondLst>
                                        </p:cTn>
                                        <p:tgtEl>
                                          <p:spTgt spid="1379"/>
                                        </p:tgtEl>
                                        <p:attrNameLst>
                                          <p:attrName>style.visibility</p:attrName>
                                        </p:attrNameLst>
                                      </p:cBhvr>
                                      <p:to>
                                        <p:strVal val="hidden"/>
                                      </p:to>
                                    </p:set>
                                  </p:childTnLst>
                                </p:cTn>
                              </p:par>
                              <p:par>
                                <p:cTn id="48" presetID="2" presetClass="exit" presetSubtype="8" fill="hold" grpId="1" nodeType="withEffect">
                                  <p:stCondLst>
                                    <p:cond delay="0"/>
                                  </p:stCondLst>
                                  <p:childTnLst>
                                    <p:anim calcmode="lin" valueType="num">
                                      <p:cBhvr additive="base">
                                        <p:cTn id="49" dur="500"/>
                                        <p:tgtEl>
                                          <p:spTgt spid="1381"/>
                                        </p:tgtEl>
                                        <p:attrNameLst>
                                          <p:attrName>ppt_x</p:attrName>
                                        </p:attrNameLst>
                                      </p:cBhvr>
                                      <p:tavLst>
                                        <p:tav tm="0">
                                          <p:val>
                                            <p:strVal val="ppt_x"/>
                                          </p:val>
                                        </p:tav>
                                        <p:tav tm="100000">
                                          <p:val>
                                            <p:strVal val="0-ppt_w/2"/>
                                          </p:val>
                                        </p:tav>
                                      </p:tavLst>
                                    </p:anim>
                                    <p:anim calcmode="lin" valueType="num">
                                      <p:cBhvr additive="base">
                                        <p:cTn id="50" dur="500"/>
                                        <p:tgtEl>
                                          <p:spTgt spid="1381"/>
                                        </p:tgtEl>
                                        <p:attrNameLst>
                                          <p:attrName>ppt_y</p:attrName>
                                        </p:attrNameLst>
                                      </p:cBhvr>
                                      <p:tavLst>
                                        <p:tav tm="0">
                                          <p:val>
                                            <p:strVal val="ppt_y"/>
                                          </p:val>
                                        </p:tav>
                                        <p:tav tm="100000">
                                          <p:val>
                                            <p:strVal val="ppt_y"/>
                                          </p:val>
                                        </p:tav>
                                      </p:tavLst>
                                    </p:anim>
                                    <p:set>
                                      <p:cBhvr>
                                        <p:cTn id="51" dur="1" fill="hold">
                                          <p:stCondLst>
                                            <p:cond delay="499"/>
                                          </p:stCondLst>
                                        </p:cTn>
                                        <p:tgtEl>
                                          <p:spTgt spid="1381"/>
                                        </p:tgtEl>
                                        <p:attrNameLst>
                                          <p:attrName>style.visibility</p:attrName>
                                        </p:attrNameLst>
                                      </p:cBhvr>
                                      <p:to>
                                        <p:strVal val="hidden"/>
                                      </p:to>
                                    </p:set>
                                  </p:childTnLst>
                                </p:cTn>
                              </p:par>
                              <p:par>
                                <p:cTn id="52" presetID="16" presetClass="exit" presetSubtype="37" fill="hold" nodeType="withEffect">
                                  <p:stCondLst>
                                    <p:cond delay="0"/>
                                  </p:stCondLst>
                                  <p:childTnLst>
                                    <p:animEffect transition="out" filter="barn(outVertical)">
                                      <p:cBhvr>
                                        <p:cTn id="53" dur="500"/>
                                        <p:tgtEl>
                                          <p:spTgt spid="1382"/>
                                        </p:tgtEl>
                                      </p:cBhvr>
                                    </p:animEffect>
                                    <p:set>
                                      <p:cBhvr>
                                        <p:cTn id="54" dur="1" fill="hold">
                                          <p:stCondLst>
                                            <p:cond delay="499"/>
                                          </p:stCondLst>
                                        </p:cTn>
                                        <p:tgtEl>
                                          <p:spTgt spid="1382"/>
                                        </p:tgtEl>
                                        <p:attrNameLst>
                                          <p:attrName>style.visibility</p:attrName>
                                        </p:attrNameLst>
                                      </p:cBhvr>
                                      <p:to>
                                        <p:strVal val="hidden"/>
                                      </p:to>
                                    </p:set>
                                  </p:childTnLst>
                                </p:cTn>
                              </p:par>
                              <p:par>
                                <p:cTn id="55" presetID="42" presetClass="exit" presetSubtype="0" fill="hold" grpId="1" nodeType="withEffect">
                                  <p:stCondLst>
                                    <p:cond delay="0"/>
                                  </p:stCondLst>
                                  <p:childTnLst>
                                    <p:animEffect transition="out" filter="fade">
                                      <p:cBhvr>
                                        <p:cTn id="56" dur="500"/>
                                        <p:tgtEl>
                                          <p:spTgt spid="1380">
                                            <p:txEl>
                                              <p:pRg st="0" end="0"/>
                                            </p:txEl>
                                          </p:spTgt>
                                        </p:tgtEl>
                                      </p:cBhvr>
                                    </p:animEffect>
                                    <p:anim calcmode="lin" valueType="num">
                                      <p:cBhvr>
                                        <p:cTn id="57" dur="500"/>
                                        <p:tgtEl>
                                          <p:spTgt spid="1380">
                                            <p:txEl>
                                              <p:pRg st="0" end="0"/>
                                            </p:txEl>
                                          </p:spTgt>
                                        </p:tgtEl>
                                        <p:attrNameLst>
                                          <p:attrName>ppt_x</p:attrName>
                                        </p:attrNameLst>
                                      </p:cBhvr>
                                      <p:tavLst>
                                        <p:tav tm="0">
                                          <p:val>
                                            <p:strVal val="ppt_x"/>
                                          </p:val>
                                        </p:tav>
                                        <p:tav tm="100000">
                                          <p:val>
                                            <p:strVal val="ppt_x"/>
                                          </p:val>
                                        </p:tav>
                                      </p:tavLst>
                                    </p:anim>
                                    <p:anim calcmode="lin" valueType="num">
                                      <p:cBhvr>
                                        <p:cTn id="58" dur="500"/>
                                        <p:tgtEl>
                                          <p:spTgt spid="1380">
                                            <p:txEl>
                                              <p:pRg st="0" end="0"/>
                                            </p:txEl>
                                          </p:spTgt>
                                        </p:tgtEl>
                                        <p:attrNameLst>
                                          <p:attrName>ppt_y</p:attrName>
                                        </p:attrNameLst>
                                      </p:cBhvr>
                                      <p:tavLst>
                                        <p:tav tm="0">
                                          <p:val>
                                            <p:strVal val="ppt_y"/>
                                          </p:val>
                                        </p:tav>
                                        <p:tav tm="100000">
                                          <p:val>
                                            <p:strVal val="ppt_y+.1"/>
                                          </p:val>
                                        </p:tav>
                                      </p:tavLst>
                                    </p:anim>
                                    <p:set>
                                      <p:cBhvr>
                                        <p:cTn id="59" dur="1" fill="hold">
                                          <p:stCondLst>
                                            <p:cond delay="499"/>
                                          </p:stCondLst>
                                        </p:cTn>
                                        <p:tgtEl>
                                          <p:spTgt spid="1380">
                                            <p:txEl>
                                              <p:pRg st="0" end="0"/>
                                            </p:txEl>
                                          </p:spTgt>
                                        </p:tgtEl>
                                        <p:attrNameLst>
                                          <p:attrName>style.visibility</p:attrName>
                                        </p:attrNameLst>
                                      </p:cBhvr>
                                      <p:to>
                                        <p:strVal val="hidden"/>
                                      </p:to>
                                    </p:set>
                                  </p:childTnLst>
                                </p:cTn>
                              </p:par>
                              <p:par>
                                <p:cTn id="60" presetID="42" presetClass="exit" presetSubtype="0" fill="hold" grpId="1" nodeType="withEffect">
                                  <p:stCondLst>
                                    <p:cond delay="0"/>
                                  </p:stCondLst>
                                  <p:childTnLst>
                                    <p:animEffect transition="out" filter="fade">
                                      <p:cBhvr>
                                        <p:cTn id="61" dur="500"/>
                                        <p:tgtEl>
                                          <p:spTgt spid="1380">
                                            <p:txEl>
                                              <p:pRg st="2" end="2"/>
                                            </p:txEl>
                                          </p:spTgt>
                                        </p:tgtEl>
                                      </p:cBhvr>
                                    </p:animEffect>
                                    <p:anim calcmode="lin" valueType="num">
                                      <p:cBhvr>
                                        <p:cTn id="62" dur="500"/>
                                        <p:tgtEl>
                                          <p:spTgt spid="1380">
                                            <p:txEl>
                                              <p:pRg st="2" end="2"/>
                                            </p:txEl>
                                          </p:spTgt>
                                        </p:tgtEl>
                                        <p:attrNameLst>
                                          <p:attrName>ppt_x</p:attrName>
                                        </p:attrNameLst>
                                      </p:cBhvr>
                                      <p:tavLst>
                                        <p:tav tm="0">
                                          <p:val>
                                            <p:strVal val="ppt_x"/>
                                          </p:val>
                                        </p:tav>
                                        <p:tav tm="100000">
                                          <p:val>
                                            <p:strVal val="ppt_x"/>
                                          </p:val>
                                        </p:tav>
                                      </p:tavLst>
                                    </p:anim>
                                    <p:anim calcmode="lin" valueType="num">
                                      <p:cBhvr>
                                        <p:cTn id="63" dur="500"/>
                                        <p:tgtEl>
                                          <p:spTgt spid="1380">
                                            <p:txEl>
                                              <p:pRg st="2" end="2"/>
                                            </p:txEl>
                                          </p:spTgt>
                                        </p:tgtEl>
                                        <p:attrNameLst>
                                          <p:attrName>ppt_y</p:attrName>
                                        </p:attrNameLst>
                                      </p:cBhvr>
                                      <p:tavLst>
                                        <p:tav tm="0">
                                          <p:val>
                                            <p:strVal val="ppt_y"/>
                                          </p:val>
                                        </p:tav>
                                        <p:tav tm="100000">
                                          <p:val>
                                            <p:strVal val="ppt_y+.1"/>
                                          </p:val>
                                        </p:tav>
                                      </p:tavLst>
                                    </p:anim>
                                    <p:set>
                                      <p:cBhvr>
                                        <p:cTn id="64" dur="1" fill="hold">
                                          <p:stCondLst>
                                            <p:cond delay="499"/>
                                          </p:stCondLst>
                                        </p:cTn>
                                        <p:tgtEl>
                                          <p:spTgt spid="1380">
                                            <p:txEl>
                                              <p:pRg st="2" end="2"/>
                                            </p:txEl>
                                          </p:spTgt>
                                        </p:tgtEl>
                                        <p:attrNameLst>
                                          <p:attrName>style.visibility</p:attrName>
                                        </p:attrNameLst>
                                      </p:cBhvr>
                                      <p:to>
                                        <p:strVal val="hidden"/>
                                      </p:to>
                                    </p:set>
                                  </p:childTnLst>
                                </p:cTn>
                              </p:par>
                              <p:par>
                                <p:cTn id="65" presetID="42" presetClass="exit" presetSubtype="0" fill="hold" grpId="1" nodeType="withEffect">
                                  <p:stCondLst>
                                    <p:cond delay="0"/>
                                  </p:stCondLst>
                                  <p:childTnLst>
                                    <p:animEffect transition="out" filter="fade">
                                      <p:cBhvr>
                                        <p:cTn id="66" dur="500"/>
                                        <p:tgtEl>
                                          <p:spTgt spid="1380">
                                            <p:txEl>
                                              <p:pRg st="4" end="4"/>
                                            </p:txEl>
                                          </p:spTgt>
                                        </p:tgtEl>
                                      </p:cBhvr>
                                    </p:animEffect>
                                    <p:anim calcmode="lin" valueType="num">
                                      <p:cBhvr>
                                        <p:cTn id="67" dur="500"/>
                                        <p:tgtEl>
                                          <p:spTgt spid="1380">
                                            <p:txEl>
                                              <p:pRg st="4" end="4"/>
                                            </p:txEl>
                                          </p:spTgt>
                                        </p:tgtEl>
                                        <p:attrNameLst>
                                          <p:attrName>ppt_x</p:attrName>
                                        </p:attrNameLst>
                                      </p:cBhvr>
                                      <p:tavLst>
                                        <p:tav tm="0">
                                          <p:val>
                                            <p:strVal val="ppt_x"/>
                                          </p:val>
                                        </p:tav>
                                        <p:tav tm="100000">
                                          <p:val>
                                            <p:strVal val="ppt_x"/>
                                          </p:val>
                                        </p:tav>
                                      </p:tavLst>
                                    </p:anim>
                                    <p:anim calcmode="lin" valueType="num">
                                      <p:cBhvr>
                                        <p:cTn id="68" dur="500"/>
                                        <p:tgtEl>
                                          <p:spTgt spid="1380">
                                            <p:txEl>
                                              <p:pRg st="4" end="4"/>
                                            </p:txEl>
                                          </p:spTgt>
                                        </p:tgtEl>
                                        <p:attrNameLst>
                                          <p:attrName>ppt_y</p:attrName>
                                        </p:attrNameLst>
                                      </p:cBhvr>
                                      <p:tavLst>
                                        <p:tav tm="0">
                                          <p:val>
                                            <p:strVal val="ppt_y"/>
                                          </p:val>
                                        </p:tav>
                                        <p:tav tm="100000">
                                          <p:val>
                                            <p:strVal val="ppt_y+.1"/>
                                          </p:val>
                                        </p:tav>
                                      </p:tavLst>
                                    </p:anim>
                                    <p:set>
                                      <p:cBhvr>
                                        <p:cTn id="69" dur="1" fill="hold">
                                          <p:stCondLst>
                                            <p:cond delay="499"/>
                                          </p:stCondLst>
                                        </p:cTn>
                                        <p:tgtEl>
                                          <p:spTgt spid="1380">
                                            <p:txEl>
                                              <p:pRg st="4" end="4"/>
                                            </p:txEl>
                                          </p:spTgt>
                                        </p:tgtEl>
                                        <p:attrNameLst>
                                          <p:attrName>style.visibility</p:attrName>
                                        </p:attrNameLst>
                                      </p:cBhvr>
                                      <p:to>
                                        <p:strVal val="hidden"/>
                                      </p:to>
                                    </p:set>
                                  </p:childTnLst>
                                </p:cTn>
                              </p:par>
                              <p:par>
                                <p:cTn id="70" presetID="42" presetClass="exit" presetSubtype="0" fill="hold" grpId="1" nodeType="withEffect">
                                  <p:stCondLst>
                                    <p:cond delay="0"/>
                                  </p:stCondLst>
                                  <p:childTnLst>
                                    <p:animEffect transition="out" filter="fade">
                                      <p:cBhvr>
                                        <p:cTn id="71" dur="500"/>
                                        <p:tgtEl>
                                          <p:spTgt spid="1380">
                                            <p:txEl>
                                              <p:pRg st="6" end="6"/>
                                            </p:txEl>
                                          </p:spTgt>
                                        </p:tgtEl>
                                      </p:cBhvr>
                                    </p:animEffect>
                                    <p:anim calcmode="lin" valueType="num">
                                      <p:cBhvr>
                                        <p:cTn id="72" dur="500"/>
                                        <p:tgtEl>
                                          <p:spTgt spid="1380">
                                            <p:txEl>
                                              <p:pRg st="6" end="6"/>
                                            </p:txEl>
                                          </p:spTgt>
                                        </p:tgtEl>
                                        <p:attrNameLst>
                                          <p:attrName>ppt_x</p:attrName>
                                        </p:attrNameLst>
                                      </p:cBhvr>
                                      <p:tavLst>
                                        <p:tav tm="0">
                                          <p:val>
                                            <p:strVal val="ppt_x"/>
                                          </p:val>
                                        </p:tav>
                                        <p:tav tm="100000">
                                          <p:val>
                                            <p:strVal val="ppt_x"/>
                                          </p:val>
                                        </p:tav>
                                      </p:tavLst>
                                    </p:anim>
                                    <p:anim calcmode="lin" valueType="num">
                                      <p:cBhvr>
                                        <p:cTn id="73" dur="500"/>
                                        <p:tgtEl>
                                          <p:spTgt spid="1380">
                                            <p:txEl>
                                              <p:pRg st="6" end="6"/>
                                            </p:txEl>
                                          </p:spTgt>
                                        </p:tgtEl>
                                        <p:attrNameLst>
                                          <p:attrName>ppt_y</p:attrName>
                                        </p:attrNameLst>
                                      </p:cBhvr>
                                      <p:tavLst>
                                        <p:tav tm="0">
                                          <p:val>
                                            <p:strVal val="ppt_y"/>
                                          </p:val>
                                        </p:tav>
                                        <p:tav tm="100000">
                                          <p:val>
                                            <p:strVal val="ppt_y+.1"/>
                                          </p:val>
                                        </p:tav>
                                      </p:tavLst>
                                    </p:anim>
                                    <p:set>
                                      <p:cBhvr>
                                        <p:cTn id="74" dur="1" fill="hold">
                                          <p:stCondLst>
                                            <p:cond delay="499"/>
                                          </p:stCondLst>
                                        </p:cTn>
                                        <p:tgtEl>
                                          <p:spTgt spid="1380">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p:bldP spid="1379" grpId="1"/>
      <p:bldP spid="1380" grpId="0" uiExpand="1" build="p"/>
      <p:bldP spid="1380" grpId="1" uiExpand="1" build="p"/>
      <p:bldP spid="1381" grpId="0"/>
      <p:bldP spid="1381"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5"/>
          <p:cNvSpPr txBox="1">
            <a:spLocks noGrp="1"/>
          </p:cNvSpPr>
          <p:nvPr>
            <p:ph type="title"/>
          </p:nvPr>
        </p:nvSpPr>
        <p:spPr>
          <a:xfrm>
            <a:off x="567310" y="546100"/>
            <a:ext cx="8009430" cy="685200"/>
          </a:xfrm>
          <a:prstGeom prst="rect">
            <a:avLst/>
          </a:prstGeom>
        </p:spPr>
        <p:txBody>
          <a:bodyPr spcFirstLastPara="1" wrap="square" lIns="91425" tIns="91425" rIns="91425" bIns="91425" anchor="ctr" anchorCtr="0">
            <a:noAutofit/>
          </a:bodyPr>
          <a:lstStyle/>
          <a:p>
            <a:pPr lvl="0"/>
            <a:r>
              <a:rPr lang="en-GB" dirty="0"/>
              <a:t>The evolving socio-economics of labour unions</a:t>
            </a:r>
          </a:p>
        </p:txBody>
      </p:sp>
      <p:sp>
        <p:nvSpPr>
          <p:cNvPr id="1380" name="Google Shape;1380;p35"/>
          <p:cNvSpPr txBox="1">
            <a:spLocks noGrp="1"/>
          </p:cNvSpPr>
          <p:nvPr>
            <p:ph type="body" idx="1"/>
          </p:nvPr>
        </p:nvSpPr>
        <p:spPr>
          <a:xfrm>
            <a:off x="1534885" y="1827205"/>
            <a:ext cx="6482443" cy="1982569"/>
          </a:xfrm>
          <a:prstGeom prst="rect">
            <a:avLst/>
          </a:prstGeom>
        </p:spPr>
        <p:txBody>
          <a:bodyPr spcFirstLastPara="1" wrap="square" lIns="91425" tIns="91425" rIns="91425" bIns="91425" anchor="ctr" anchorCtr="0">
            <a:noAutofit/>
          </a:bodyPr>
          <a:lstStyle/>
          <a:p>
            <a:pPr marL="0" indent="0" algn="just">
              <a:buClr>
                <a:srgbClr val="273D40"/>
              </a:buClr>
              <a:buSzPts val="600"/>
              <a:buNone/>
            </a:pPr>
            <a:r>
              <a:rPr lang="en-GB" sz="1600" dirty="0">
                <a:solidFill>
                  <a:schemeClr val="dk1"/>
                </a:solidFill>
              </a:rPr>
              <a:t>[D]</a:t>
            </a:r>
            <a:r>
              <a:rPr lang="en-GB" sz="1600" dirty="0" err="1">
                <a:solidFill>
                  <a:schemeClr val="dk1"/>
                </a:solidFill>
              </a:rPr>
              <a:t>emocracy</a:t>
            </a:r>
            <a:r>
              <a:rPr lang="en-GB" sz="1600" dirty="0">
                <a:solidFill>
                  <a:schemeClr val="dk1"/>
                </a:solidFill>
              </a:rPr>
              <a:t> in industry means fair participation by those who work in the decisions vitally affecting their lives and livelihood; [but workers …] can enjoy this participation only if allowed to organize and bargain collectively through representatives of their own choosing.</a:t>
            </a:r>
          </a:p>
          <a:p>
            <a:pPr marL="0" indent="0" algn="r">
              <a:buClr>
                <a:srgbClr val="273D40"/>
              </a:buClr>
              <a:buSzPts val="600"/>
              <a:buNone/>
            </a:pPr>
            <a:r>
              <a:rPr lang="en-GB" sz="1100" cap="small" dirty="0">
                <a:solidFill>
                  <a:schemeClr val="dk1"/>
                </a:solidFill>
              </a:rPr>
              <a:t>(Quoted in </a:t>
            </a:r>
            <a:r>
              <a:rPr lang="en-GB" sz="1100" cap="small" dirty="0" err="1">
                <a:solidFill>
                  <a:schemeClr val="dk1"/>
                </a:solidFill>
              </a:rPr>
              <a:t>Derber</a:t>
            </a:r>
            <a:r>
              <a:rPr lang="en-GB" sz="1100" cap="small" dirty="0">
                <a:solidFill>
                  <a:schemeClr val="dk1"/>
                </a:solidFill>
              </a:rPr>
              <a:t> 1970, 321)</a:t>
            </a:r>
          </a:p>
        </p:txBody>
      </p:sp>
      <p:sp>
        <p:nvSpPr>
          <p:cNvPr id="6" name="Google Shape;1380;p35">
            <a:extLst>
              <a:ext uri="{FF2B5EF4-FFF2-40B4-BE49-F238E27FC236}">
                <a16:creationId xmlns:a16="http://schemas.microsoft.com/office/drawing/2014/main" id="{AA441BCA-A64A-46F3-9630-A778D6D59D38}"/>
              </a:ext>
            </a:extLst>
          </p:cNvPr>
          <p:cNvSpPr txBox="1">
            <a:spLocks/>
          </p:cNvSpPr>
          <p:nvPr/>
        </p:nvSpPr>
        <p:spPr>
          <a:xfrm>
            <a:off x="902477" y="3722427"/>
            <a:ext cx="7339046" cy="8408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1pPr>
            <a:lvl2pPr marL="914400" marR="0" lvl="1"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2pPr>
            <a:lvl3pPr marL="1371600" marR="0" lvl="2"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3pPr>
            <a:lvl4pPr marL="1828800" marR="0" lvl="3"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4pPr>
            <a:lvl5pPr marL="2286000" marR="0" lvl="4"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5pPr>
            <a:lvl6pPr marL="2743200" marR="0" lvl="5"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6pPr>
            <a:lvl7pPr marL="3200400" marR="0" lvl="6"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7pPr>
            <a:lvl8pPr marL="3657600" marR="0" lvl="7"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8pPr>
            <a:lvl9pPr marL="4114800" marR="0" lvl="8"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9pPr>
          </a:lstStyle>
          <a:p>
            <a:pPr marL="0" indent="0" algn="just">
              <a:buClr>
                <a:srgbClr val="273D40"/>
              </a:buClr>
              <a:buSzPts val="600"/>
              <a:buNone/>
            </a:pPr>
            <a:r>
              <a:rPr lang="en-GB" sz="1600" dirty="0">
                <a:solidFill>
                  <a:schemeClr val="dk1"/>
                </a:solidFill>
              </a:rPr>
              <a:t>Thus, liberal democracy’s success in post-socialist Eastern Europe should be measured also by how it affected the labour movement.</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But this is precisely where the extant literature misses out the most.</a:t>
            </a:r>
          </a:p>
        </p:txBody>
      </p:sp>
      <p:sp>
        <p:nvSpPr>
          <p:cNvPr id="7" name="Google Shape;1380;p35">
            <a:extLst>
              <a:ext uri="{FF2B5EF4-FFF2-40B4-BE49-F238E27FC236}">
                <a16:creationId xmlns:a16="http://schemas.microsoft.com/office/drawing/2014/main" id="{4BD7462D-DC07-4348-87AA-3F3EBE271FF7}"/>
              </a:ext>
            </a:extLst>
          </p:cNvPr>
          <p:cNvSpPr txBox="1">
            <a:spLocks/>
          </p:cNvSpPr>
          <p:nvPr/>
        </p:nvSpPr>
        <p:spPr>
          <a:xfrm>
            <a:off x="779518" y="1343307"/>
            <a:ext cx="6671860" cy="63170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1pPr>
            <a:lvl2pPr marL="914400" marR="0" lvl="1"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2pPr>
            <a:lvl3pPr marL="1371600" marR="0" lvl="2"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3pPr>
            <a:lvl4pPr marL="1828800" marR="0" lvl="3"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4pPr>
            <a:lvl5pPr marL="2286000" marR="0" lvl="4"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5pPr>
            <a:lvl6pPr marL="2743200" marR="0" lvl="5"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6pPr>
            <a:lvl7pPr marL="3200400" marR="0" lvl="6"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7pPr>
            <a:lvl8pPr marL="3657600" marR="0" lvl="7"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8pPr>
            <a:lvl9pPr marL="4114800" marR="0" lvl="8"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9pPr>
          </a:lstStyle>
          <a:p>
            <a:pPr marL="0" indent="0" algn="just">
              <a:buClr>
                <a:srgbClr val="273D40"/>
              </a:buClr>
              <a:buSzPts val="600"/>
              <a:buNone/>
            </a:pPr>
            <a:r>
              <a:rPr lang="en-GB" sz="1600" dirty="0">
                <a:solidFill>
                  <a:schemeClr val="dk1"/>
                </a:solidFill>
              </a:rPr>
              <a:t>Analysing post-socialist transformations implies looking for changes in the economy (Ganev 2013). </a:t>
            </a:r>
          </a:p>
        </p:txBody>
      </p:sp>
    </p:spTree>
    <p:extLst>
      <p:ext uri="{BB962C8B-B14F-4D97-AF65-F5344CB8AC3E}">
        <p14:creationId xmlns:p14="http://schemas.microsoft.com/office/powerpoint/2010/main" val="24208673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379"/>
                                        </p:tgtEl>
                                        <p:attrNameLst>
                                          <p:attrName>style.visibility</p:attrName>
                                        </p:attrNameLst>
                                      </p:cBhvr>
                                      <p:to>
                                        <p:strVal val="visible"/>
                                      </p:to>
                                    </p:set>
                                    <p:anim calcmode="lin" valueType="num">
                                      <p:cBhvr additive="base">
                                        <p:cTn id="7" dur="500" fill="hold"/>
                                        <p:tgtEl>
                                          <p:spTgt spid="1379"/>
                                        </p:tgtEl>
                                        <p:attrNameLst>
                                          <p:attrName>ppt_x</p:attrName>
                                        </p:attrNameLst>
                                      </p:cBhvr>
                                      <p:tavLst>
                                        <p:tav tm="0">
                                          <p:val>
                                            <p:strVal val="#ppt_x"/>
                                          </p:val>
                                        </p:tav>
                                        <p:tav tm="100000">
                                          <p:val>
                                            <p:strVal val="#ppt_x"/>
                                          </p:val>
                                        </p:tav>
                                      </p:tavLst>
                                    </p:anim>
                                    <p:anim calcmode="lin" valueType="num">
                                      <p:cBhvr additive="base">
                                        <p:cTn id="8" dur="500" fill="hold"/>
                                        <p:tgtEl>
                                          <p:spTgt spid="137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anim calcmode="lin" valueType="num">
                                      <p:cBhvr>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1380">
                                            <p:txEl>
                                              <p:pRg st="0" end="0"/>
                                            </p:txEl>
                                          </p:spTgt>
                                        </p:tgtEl>
                                        <p:attrNameLst>
                                          <p:attrName>style.visibility</p:attrName>
                                        </p:attrNameLst>
                                      </p:cBhvr>
                                      <p:to>
                                        <p:strVal val="visible"/>
                                      </p:to>
                                    </p:set>
                                    <p:animEffect transition="in" filter="fade">
                                      <p:cBhvr>
                                        <p:cTn id="18" dur="1000"/>
                                        <p:tgtEl>
                                          <p:spTgt spid="1380">
                                            <p:txEl>
                                              <p:pRg st="0" end="0"/>
                                            </p:txEl>
                                          </p:spTgt>
                                        </p:tgtEl>
                                      </p:cBhvr>
                                    </p:animEffect>
                                    <p:anim calcmode="lin" valueType="num">
                                      <p:cBhvr>
                                        <p:cTn id="19" dur="1000" fill="hold"/>
                                        <p:tgtEl>
                                          <p:spTgt spid="1380">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380">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80">
                                            <p:txEl>
                                              <p:pRg st="1" end="1"/>
                                            </p:txEl>
                                          </p:spTgt>
                                        </p:tgtEl>
                                        <p:attrNameLst>
                                          <p:attrName>style.visibility</p:attrName>
                                        </p:attrNameLst>
                                      </p:cBhvr>
                                      <p:to>
                                        <p:strVal val="visible"/>
                                      </p:to>
                                    </p:set>
                                    <p:animEffect transition="in" filter="fade">
                                      <p:cBhvr>
                                        <p:cTn id="23" dur="1000"/>
                                        <p:tgtEl>
                                          <p:spTgt spid="1380">
                                            <p:txEl>
                                              <p:pRg st="1" end="1"/>
                                            </p:txEl>
                                          </p:spTgt>
                                        </p:tgtEl>
                                      </p:cBhvr>
                                    </p:animEffect>
                                    <p:anim calcmode="lin" valueType="num">
                                      <p:cBhvr>
                                        <p:cTn id="24" dur="1000" fill="hold"/>
                                        <p:tgtEl>
                                          <p:spTgt spid="1380">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1380">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fade">
                                      <p:cBhvr>
                                        <p:cTn id="29" dur="500"/>
                                        <p:tgtEl>
                                          <p:spTgt spid="6">
                                            <p:txEl>
                                              <p:pRg st="0" end="0"/>
                                            </p:txEl>
                                          </p:spTgt>
                                        </p:tgtEl>
                                      </p:cBhvr>
                                    </p:animEffect>
                                    <p:anim calcmode="lin" valueType="num">
                                      <p:cBhvr>
                                        <p:cTn id="3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anim calcmode="lin" valueType="num">
                                      <p:cBhvr>
                                        <p:cTn id="3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xit" presetSubtype="1" fill="hold" grpId="1" nodeType="clickEffect">
                                  <p:stCondLst>
                                    <p:cond delay="0"/>
                                  </p:stCondLst>
                                  <p:childTnLst>
                                    <p:anim calcmode="lin" valueType="num">
                                      <p:cBhvr additive="base">
                                        <p:cTn id="41" dur="500"/>
                                        <p:tgtEl>
                                          <p:spTgt spid="1379"/>
                                        </p:tgtEl>
                                        <p:attrNameLst>
                                          <p:attrName>ppt_x</p:attrName>
                                        </p:attrNameLst>
                                      </p:cBhvr>
                                      <p:tavLst>
                                        <p:tav tm="0">
                                          <p:val>
                                            <p:strVal val="ppt_x"/>
                                          </p:val>
                                        </p:tav>
                                        <p:tav tm="100000">
                                          <p:val>
                                            <p:strVal val="ppt_x"/>
                                          </p:val>
                                        </p:tav>
                                      </p:tavLst>
                                    </p:anim>
                                    <p:anim calcmode="lin" valueType="num">
                                      <p:cBhvr additive="base">
                                        <p:cTn id="42" dur="500"/>
                                        <p:tgtEl>
                                          <p:spTgt spid="1379"/>
                                        </p:tgtEl>
                                        <p:attrNameLst>
                                          <p:attrName>ppt_y</p:attrName>
                                        </p:attrNameLst>
                                      </p:cBhvr>
                                      <p:tavLst>
                                        <p:tav tm="0">
                                          <p:val>
                                            <p:strVal val="ppt_y"/>
                                          </p:val>
                                        </p:tav>
                                        <p:tav tm="100000">
                                          <p:val>
                                            <p:strVal val="0-ppt_h/2"/>
                                          </p:val>
                                        </p:tav>
                                      </p:tavLst>
                                    </p:anim>
                                    <p:set>
                                      <p:cBhvr>
                                        <p:cTn id="43" dur="1" fill="hold">
                                          <p:stCondLst>
                                            <p:cond delay="499"/>
                                          </p:stCondLst>
                                        </p:cTn>
                                        <p:tgtEl>
                                          <p:spTgt spid="1379"/>
                                        </p:tgtEl>
                                        <p:attrNameLst>
                                          <p:attrName>style.visibility</p:attrName>
                                        </p:attrNameLst>
                                      </p:cBhvr>
                                      <p:to>
                                        <p:strVal val="hidden"/>
                                      </p:to>
                                    </p:set>
                                  </p:childTnLst>
                                </p:cTn>
                              </p:par>
                              <p:par>
                                <p:cTn id="44" presetID="42" presetClass="exit" presetSubtype="0" fill="hold" grpId="1" nodeType="withEffect">
                                  <p:stCondLst>
                                    <p:cond delay="0"/>
                                  </p:stCondLst>
                                  <p:childTnLst>
                                    <p:animEffect transition="out" filter="fade">
                                      <p:cBhvr>
                                        <p:cTn id="45" dur="500"/>
                                        <p:tgtEl>
                                          <p:spTgt spid="1380">
                                            <p:txEl>
                                              <p:pRg st="0" end="0"/>
                                            </p:txEl>
                                          </p:spTgt>
                                        </p:tgtEl>
                                      </p:cBhvr>
                                    </p:animEffect>
                                    <p:anim calcmode="lin" valueType="num">
                                      <p:cBhvr>
                                        <p:cTn id="46" dur="500"/>
                                        <p:tgtEl>
                                          <p:spTgt spid="1380">
                                            <p:txEl>
                                              <p:pRg st="0" end="0"/>
                                            </p:txEl>
                                          </p:spTgt>
                                        </p:tgtEl>
                                        <p:attrNameLst>
                                          <p:attrName>ppt_x</p:attrName>
                                        </p:attrNameLst>
                                      </p:cBhvr>
                                      <p:tavLst>
                                        <p:tav tm="0">
                                          <p:val>
                                            <p:strVal val="ppt_x"/>
                                          </p:val>
                                        </p:tav>
                                        <p:tav tm="100000">
                                          <p:val>
                                            <p:strVal val="ppt_x"/>
                                          </p:val>
                                        </p:tav>
                                      </p:tavLst>
                                    </p:anim>
                                    <p:anim calcmode="lin" valueType="num">
                                      <p:cBhvr>
                                        <p:cTn id="47" dur="500"/>
                                        <p:tgtEl>
                                          <p:spTgt spid="1380">
                                            <p:txEl>
                                              <p:pRg st="0" end="0"/>
                                            </p:txEl>
                                          </p:spTgt>
                                        </p:tgtEl>
                                        <p:attrNameLst>
                                          <p:attrName>ppt_y</p:attrName>
                                        </p:attrNameLst>
                                      </p:cBhvr>
                                      <p:tavLst>
                                        <p:tav tm="0">
                                          <p:val>
                                            <p:strVal val="ppt_y"/>
                                          </p:val>
                                        </p:tav>
                                        <p:tav tm="100000">
                                          <p:val>
                                            <p:strVal val="ppt_y+.1"/>
                                          </p:val>
                                        </p:tav>
                                      </p:tavLst>
                                    </p:anim>
                                    <p:set>
                                      <p:cBhvr>
                                        <p:cTn id="48" dur="1" fill="hold">
                                          <p:stCondLst>
                                            <p:cond delay="499"/>
                                          </p:stCondLst>
                                        </p:cTn>
                                        <p:tgtEl>
                                          <p:spTgt spid="1380">
                                            <p:txEl>
                                              <p:pRg st="0" end="0"/>
                                            </p:txEl>
                                          </p:spTgt>
                                        </p:tgtEl>
                                        <p:attrNameLst>
                                          <p:attrName>style.visibility</p:attrName>
                                        </p:attrNameLst>
                                      </p:cBhvr>
                                      <p:to>
                                        <p:strVal val="hidden"/>
                                      </p:to>
                                    </p:set>
                                  </p:childTnLst>
                                </p:cTn>
                              </p:par>
                              <p:par>
                                <p:cTn id="49" presetID="42" presetClass="exit" presetSubtype="0" fill="hold" grpId="1" nodeType="withEffect">
                                  <p:stCondLst>
                                    <p:cond delay="0"/>
                                  </p:stCondLst>
                                  <p:childTnLst>
                                    <p:animEffect transition="out" filter="fade">
                                      <p:cBhvr>
                                        <p:cTn id="50" dur="500"/>
                                        <p:tgtEl>
                                          <p:spTgt spid="1380">
                                            <p:txEl>
                                              <p:pRg st="1" end="1"/>
                                            </p:txEl>
                                          </p:spTgt>
                                        </p:tgtEl>
                                      </p:cBhvr>
                                    </p:animEffect>
                                    <p:anim calcmode="lin" valueType="num">
                                      <p:cBhvr>
                                        <p:cTn id="51" dur="500"/>
                                        <p:tgtEl>
                                          <p:spTgt spid="1380">
                                            <p:txEl>
                                              <p:pRg st="1" end="1"/>
                                            </p:txEl>
                                          </p:spTgt>
                                        </p:tgtEl>
                                        <p:attrNameLst>
                                          <p:attrName>ppt_x</p:attrName>
                                        </p:attrNameLst>
                                      </p:cBhvr>
                                      <p:tavLst>
                                        <p:tav tm="0">
                                          <p:val>
                                            <p:strVal val="ppt_x"/>
                                          </p:val>
                                        </p:tav>
                                        <p:tav tm="100000">
                                          <p:val>
                                            <p:strVal val="ppt_x"/>
                                          </p:val>
                                        </p:tav>
                                      </p:tavLst>
                                    </p:anim>
                                    <p:anim calcmode="lin" valueType="num">
                                      <p:cBhvr>
                                        <p:cTn id="52" dur="500"/>
                                        <p:tgtEl>
                                          <p:spTgt spid="1380">
                                            <p:txEl>
                                              <p:pRg st="1" end="1"/>
                                            </p:txEl>
                                          </p:spTgt>
                                        </p:tgtEl>
                                        <p:attrNameLst>
                                          <p:attrName>ppt_y</p:attrName>
                                        </p:attrNameLst>
                                      </p:cBhvr>
                                      <p:tavLst>
                                        <p:tav tm="0">
                                          <p:val>
                                            <p:strVal val="ppt_y"/>
                                          </p:val>
                                        </p:tav>
                                        <p:tav tm="100000">
                                          <p:val>
                                            <p:strVal val="ppt_y+.1"/>
                                          </p:val>
                                        </p:tav>
                                      </p:tavLst>
                                    </p:anim>
                                    <p:set>
                                      <p:cBhvr>
                                        <p:cTn id="53" dur="1" fill="hold">
                                          <p:stCondLst>
                                            <p:cond delay="499"/>
                                          </p:stCondLst>
                                        </p:cTn>
                                        <p:tgtEl>
                                          <p:spTgt spid="1380">
                                            <p:txEl>
                                              <p:pRg st="1" end="1"/>
                                            </p:txEl>
                                          </p:spTgt>
                                        </p:tgtEl>
                                        <p:attrNameLst>
                                          <p:attrName>style.visibility</p:attrName>
                                        </p:attrNameLst>
                                      </p:cBhvr>
                                      <p:to>
                                        <p:strVal val="hidden"/>
                                      </p:to>
                                    </p:set>
                                  </p:childTnLst>
                                </p:cTn>
                              </p:par>
                              <p:par>
                                <p:cTn id="54" presetID="42" presetClass="exit" presetSubtype="0" fill="hold" grpId="1" nodeType="withEffect">
                                  <p:stCondLst>
                                    <p:cond delay="0"/>
                                  </p:stCondLst>
                                  <p:childTnLst>
                                    <p:animEffect transition="out" filter="fade">
                                      <p:cBhvr>
                                        <p:cTn id="55" dur="500"/>
                                        <p:tgtEl>
                                          <p:spTgt spid="6">
                                            <p:txEl>
                                              <p:pRg st="0" end="0"/>
                                            </p:txEl>
                                          </p:spTgt>
                                        </p:tgtEl>
                                      </p:cBhvr>
                                    </p:animEffect>
                                    <p:anim calcmode="lin" valueType="num">
                                      <p:cBhvr>
                                        <p:cTn id="56" dur="500"/>
                                        <p:tgtEl>
                                          <p:spTgt spid="6">
                                            <p:txEl>
                                              <p:pRg st="0" end="0"/>
                                            </p:txEl>
                                          </p:spTgt>
                                        </p:tgtEl>
                                        <p:attrNameLst>
                                          <p:attrName>ppt_x</p:attrName>
                                        </p:attrNameLst>
                                      </p:cBhvr>
                                      <p:tavLst>
                                        <p:tav tm="0">
                                          <p:val>
                                            <p:strVal val="ppt_x"/>
                                          </p:val>
                                        </p:tav>
                                        <p:tav tm="100000">
                                          <p:val>
                                            <p:strVal val="ppt_x"/>
                                          </p:val>
                                        </p:tav>
                                      </p:tavLst>
                                    </p:anim>
                                    <p:anim calcmode="lin" valueType="num">
                                      <p:cBhvr>
                                        <p:cTn id="57" dur="500"/>
                                        <p:tgtEl>
                                          <p:spTgt spid="6">
                                            <p:txEl>
                                              <p:pRg st="0" end="0"/>
                                            </p:txEl>
                                          </p:spTgt>
                                        </p:tgtEl>
                                        <p:attrNameLst>
                                          <p:attrName>ppt_y</p:attrName>
                                        </p:attrNameLst>
                                      </p:cBhvr>
                                      <p:tavLst>
                                        <p:tav tm="0">
                                          <p:val>
                                            <p:strVal val="ppt_y"/>
                                          </p:val>
                                        </p:tav>
                                        <p:tav tm="100000">
                                          <p:val>
                                            <p:strVal val="ppt_y+.1"/>
                                          </p:val>
                                        </p:tav>
                                      </p:tavLst>
                                    </p:anim>
                                    <p:set>
                                      <p:cBhvr>
                                        <p:cTn id="58" dur="1" fill="hold">
                                          <p:stCondLst>
                                            <p:cond delay="499"/>
                                          </p:stCondLst>
                                        </p:cTn>
                                        <p:tgtEl>
                                          <p:spTgt spid="6">
                                            <p:txEl>
                                              <p:pRg st="0" end="0"/>
                                            </p:txEl>
                                          </p:spTgt>
                                        </p:tgtEl>
                                        <p:attrNameLst>
                                          <p:attrName>style.visibility</p:attrName>
                                        </p:attrNameLst>
                                      </p:cBhvr>
                                      <p:to>
                                        <p:strVal val="hidden"/>
                                      </p:to>
                                    </p:set>
                                  </p:childTnLst>
                                </p:cTn>
                              </p:par>
                              <p:par>
                                <p:cTn id="59" presetID="42" presetClass="exit" presetSubtype="0" fill="hold" grpId="1" nodeType="withEffect">
                                  <p:stCondLst>
                                    <p:cond delay="0"/>
                                  </p:stCondLst>
                                  <p:childTnLst>
                                    <p:animEffect transition="out" filter="fade">
                                      <p:cBhvr>
                                        <p:cTn id="60" dur="500"/>
                                        <p:tgtEl>
                                          <p:spTgt spid="6">
                                            <p:txEl>
                                              <p:pRg st="2" end="2"/>
                                            </p:txEl>
                                          </p:spTgt>
                                        </p:tgtEl>
                                      </p:cBhvr>
                                    </p:animEffect>
                                    <p:anim calcmode="lin" valueType="num">
                                      <p:cBhvr>
                                        <p:cTn id="61" dur="500"/>
                                        <p:tgtEl>
                                          <p:spTgt spid="6">
                                            <p:txEl>
                                              <p:pRg st="2" end="2"/>
                                            </p:txEl>
                                          </p:spTgt>
                                        </p:tgtEl>
                                        <p:attrNameLst>
                                          <p:attrName>ppt_x</p:attrName>
                                        </p:attrNameLst>
                                      </p:cBhvr>
                                      <p:tavLst>
                                        <p:tav tm="0">
                                          <p:val>
                                            <p:strVal val="ppt_x"/>
                                          </p:val>
                                        </p:tav>
                                        <p:tav tm="100000">
                                          <p:val>
                                            <p:strVal val="ppt_x"/>
                                          </p:val>
                                        </p:tav>
                                      </p:tavLst>
                                    </p:anim>
                                    <p:anim calcmode="lin" valueType="num">
                                      <p:cBhvr>
                                        <p:cTn id="62" dur="500"/>
                                        <p:tgtEl>
                                          <p:spTgt spid="6">
                                            <p:txEl>
                                              <p:pRg st="2" end="2"/>
                                            </p:txEl>
                                          </p:spTgt>
                                        </p:tgtEl>
                                        <p:attrNameLst>
                                          <p:attrName>ppt_y</p:attrName>
                                        </p:attrNameLst>
                                      </p:cBhvr>
                                      <p:tavLst>
                                        <p:tav tm="0">
                                          <p:val>
                                            <p:strVal val="ppt_y"/>
                                          </p:val>
                                        </p:tav>
                                        <p:tav tm="100000">
                                          <p:val>
                                            <p:strVal val="ppt_y+.1"/>
                                          </p:val>
                                        </p:tav>
                                      </p:tavLst>
                                    </p:anim>
                                    <p:set>
                                      <p:cBhvr>
                                        <p:cTn id="63" dur="1" fill="hold">
                                          <p:stCondLst>
                                            <p:cond delay="499"/>
                                          </p:stCondLst>
                                        </p:cTn>
                                        <p:tgtEl>
                                          <p:spTgt spid="6">
                                            <p:txEl>
                                              <p:pRg st="2" end="2"/>
                                            </p:txEl>
                                          </p:spTgt>
                                        </p:tgtEl>
                                        <p:attrNameLst>
                                          <p:attrName>style.visibility</p:attrName>
                                        </p:attrNameLst>
                                      </p:cBhvr>
                                      <p:to>
                                        <p:strVal val="hidden"/>
                                      </p:to>
                                    </p:set>
                                  </p:childTnLst>
                                </p:cTn>
                              </p:par>
                              <p:par>
                                <p:cTn id="64" presetID="42" presetClass="exit" presetSubtype="0" fill="hold" grpId="1" nodeType="withEffect">
                                  <p:stCondLst>
                                    <p:cond delay="0"/>
                                  </p:stCondLst>
                                  <p:childTnLst>
                                    <p:animEffect transition="out" filter="fade">
                                      <p:cBhvr>
                                        <p:cTn id="65" dur="500"/>
                                        <p:tgtEl>
                                          <p:spTgt spid="7">
                                            <p:txEl>
                                              <p:pRg st="0" end="0"/>
                                            </p:txEl>
                                          </p:spTgt>
                                        </p:tgtEl>
                                      </p:cBhvr>
                                    </p:animEffect>
                                    <p:anim calcmode="lin" valueType="num">
                                      <p:cBhvr>
                                        <p:cTn id="66" dur="500"/>
                                        <p:tgtEl>
                                          <p:spTgt spid="7">
                                            <p:txEl>
                                              <p:pRg st="0" end="0"/>
                                            </p:txEl>
                                          </p:spTgt>
                                        </p:tgtEl>
                                        <p:attrNameLst>
                                          <p:attrName>ppt_x</p:attrName>
                                        </p:attrNameLst>
                                      </p:cBhvr>
                                      <p:tavLst>
                                        <p:tav tm="0">
                                          <p:val>
                                            <p:strVal val="ppt_x"/>
                                          </p:val>
                                        </p:tav>
                                        <p:tav tm="100000">
                                          <p:val>
                                            <p:strVal val="ppt_x"/>
                                          </p:val>
                                        </p:tav>
                                      </p:tavLst>
                                    </p:anim>
                                    <p:anim calcmode="lin" valueType="num">
                                      <p:cBhvr>
                                        <p:cTn id="67" dur="500"/>
                                        <p:tgtEl>
                                          <p:spTgt spid="7">
                                            <p:txEl>
                                              <p:pRg st="0" end="0"/>
                                            </p:txEl>
                                          </p:spTgt>
                                        </p:tgtEl>
                                        <p:attrNameLst>
                                          <p:attrName>ppt_y</p:attrName>
                                        </p:attrNameLst>
                                      </p:cBhvr>
                                      <p:tavLst>
                                        <p:tav tm="0">
                                          <p:val>
                                            <p:strVal val="ppt_y"/>
                                          </p:val>
                                        </p:tav>
                                        <p:tav tm="100000">
                                          <p:val>
                                            <p:strVal val="ppt_y+.1"/>
                                          </p:val>
                                        </p:tav>
                                      </p:tavLst>
                                    </p:anim>
                                    <p:set>
                                      <p:cBhvr>
                                        <p:cTn id="68" dur="1" fill="hold">
                                          <p:stCondLst>
                                            <p:cond delay="499"/>
                                          </p:stCondLst>
                                        </p:cTn>
                                        <p:tgtEl>
                                          <p:spTgt spid="7">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p:bldP spid="1379" grpId="1"/>
      <p:bldP spid="1380" grpId="0" uiExpand="1" build="p"/>
      <p:bldP spid="1380" grpId="1" uiExpand="1" build="p"/>
      <p:bldP spid="6" grpId="0" uiExpand="1" build="p"/>
      <p:bldP spid="6" grpId="1" uiExpand="1" build="p"/>
      <p:bldP spid="7" grpId="0" uiExpand="1" build="p"/>
      <p:bldP spid="7" grpId="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30"/>
          <p:cNvSpPr txBox="1">
            <a:spLocks noGrp="1"/>
          </p:cNvSpPr>
          <p:nvPr>
            <p:ph type="subTitle" idx="1"/>
          </p:nvPr>
        </p:nvSpPr>
        <p:spPr>
          <a:xfrm>
            <a:off x="3441538" y="2623150"/>
            <a:ext cx="4537774"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Comparing labour unions in an age of decline</a:t>
            </a:r>
          </a:p>
        </p:txBody>
      </p:sp>
      <p:sp>
        <p:nvSpPr>
          <p:cNvPr id="1301" name="Google Shape;1301;p30"/>
          <p:cNvSpPr txBox="1">
            <a:spLocks noGrp="1"/>
          </p:cNvSpPr>
          <p:nvPr>
            <p:ph type="title"/>
          </p:nvPr>
        </p:nvSpPr>
        <p:spPr>
          <a:xfrm>
            <a:off x="3291672" y="1769946"/>
            <a:ext cx="4837701" cy="82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E" dirty="0"/>
              <a:t>Resource-mobilisation</a:t>
            </a:r>
          </a:p>
        </p:txBody>
      </p:sp>
      <p:sp>
        <p:nvSpPr>
          <p:cNvPr id="1302" name="Google Shape;1302;p30"/>
          <p:cNvSpPr txBox="1">
            <a:spLocks noGrp="1"/>
          </p:cNvSpPr>
          <p:nvPr>
            <p:ph type="title" idx="2"/>
          </p:nvPr>
        </p:nvSpPr>
        <p:spPr>
          <a:xfrm>
            <a:off x="849507" y="1806950"/>
            <a:ext cx="2725636" cy="152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9600" dirty="0"/>
              <a:t>02</a:t>
            </a:r>
            <a:endParaRPr sz="9600" dirty="0"/>
          </a:p>
        </p:txBody>
      </p:sp>
      <p:sp>
        <p:nvSpPr>
          <p:cNvPr id="1304" name="Google Shape;1304;p30"/>
          <p:cNvSpPr/>
          <p:nvPr/>
        </p:nvSpPr>
        <p:spPr>
          <a:xfrm>
            <a:off x="1322793" y="2106385"/>
            <a:ext cx="1771471" cy="922563"/>
          </a:xfrm>
          <a:prstGeom prst="rect">
            <a:avLst/>
          </a:prstGeom>
        </p:spPr>
        <p:txBody>
          <a:bodyPr>
            <a:prstTxWarp prst="textPlain">
              <a:avLst/>
            </a:prstTxWarp>
          </a:bodyPr>
          <a:lstStyle/>
          <a:p>
            <a:pPr lvl="0" algn="ctr"/>
            <a:r>
              <a:rPr b="0" i="0" dirty="0">
                <a:ln w="9525" cap="flat" cmpd="sng">
                  <a:solidFill>
                    <a:schemeClr val="lt1"/>
                  </a:solidFill>
                  <a:prstDash val="solid"/>
                  <a:round/>
                  <a:headEnd type="none" w="sm" len="sm"/>
                  <a:tailEnd type="none" w="sm" len="sm"/>
                </a:ln>
                <a:solidFill>
                  <a:schemeClr val="dk1"/>
                </a:solidFill>
                <a:latin typeface="Syncopate"/>
              </a:rPr>
              <a:t>0</a:t>
            </a:r>
            <a:r>
              <a:rPr lang="en-IE" b="0" i="0" dirty="0">
                <a:ln w="9525" cap="flat" cmpd="sng">
                  <a:solidFill>
                    <a:schemeClr val="lt1"/>
                  </a:solidFill>
                  <a:prstDash val="solid"/>
                  <a:round/>
                  <a:headEnd type="none" w="sm" len="sm"/>
                  <a:tailEnd type="none" w="sm" len="sm"/>
                </a:ln>
                <a:solidFill>
                  <a:schemeClr val="dk1"/>
                </a:solidFill>
                <a:latin typeface="Syncopate"/>
              </a:rPr>
              <a:t>2</a:t>
            </a:r>
            <a:endParaRPr b="0" i="0" dirty="0">
              <a:ln w="9525" cap="flat" cmpd="sng">
                <a:solidFill>
                  <a:schemeClr val="lt1"/>
                </a:solidFill>
                <a:prstDash val="solid"/>
                <a:round/>
                <a:headEnd type="none" w="sm" len="sm"/>
                <a:tailEnd type="none" w="sm" len="sm"/>
              </a:ln>
              <a:solidFill>
                <a:schemeClr val="dk1"/>
              </a:solidFill>
              <a:latin typeface="Syncopate"/>
            </a:endParaRPr>
          </a:p>
        </p:txBody>
      </p:sp>
    </p:spTree>
    <p:extLst>
      <p:ext uri="{BB962C8B-B14F-4D97-AF65-F5344CB8AC3E}">
        <p14:creationId xmlns:p14="http://schemas.microsoft.com/office/powerpoint/2010/main" val="291272710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5"/>
          <p:cNvSpPr txBox="1">
            <a:spLocks noGrp="1"/>
          </p:cNvSpPr>
          <p:nvPr>
            <p:ph type="title"/>
          </p:nvPr>
        </p:nvSpPr>
        <p:spPr>
          <a:xfrm>
            <a:off x="931375" y="546100"/>
            <a:ext cx="7616632" cy="685200"/>
          </a:xfrm>
          <a:prstGeom prst="rect">
            <a:avLst/>
          </a:prstGeom>
        </p:spPr>
        <p:txBody>
          <a:bodyPr spcFirstLastPara="1" wrap="square" lIns="91425" tIns="91425" rIns="91425" bIns="91425" anchor="ctr" anchorCtr="0">
            <a:noAutofit/>
          </a:bodyPr>
          <a:lstStyle/>
          <a:p>
            <a:pPr lvl="0" algn="l"/>
            <a:r>
              <a:rPr lang="en-IE" dirty="0"/>
              <a:t>Comparing unions in decline</a:t>
            </a:r>
            <a:endParaRPr lang="en-GB" dirty="0"/>
          </a:p>
        </p:txBody>
      </p:sp>
      <p:sp>
        <p:nvSpPr>
          <p:cNvPr id="1381" name="Google Shape;1381;p35"/>
          <p:cNvSpPr/>
          <p:nvPr/>
        </p:nvSpPr>
        <p:spPr>
          <a:xfrm>
            <a:off x="6368143" y="817320"/>
            <a:ext cx="2016577" cy="233081"/>
          </a:xfrm>
          <a:prstGeom prst="rect">
            <a:avLst/>
          </a:prstGeom>
        </p:spPr>
        <p:txBody>
          <a:bodyPr>
            <a:prstTxWarp prst="textPlain">
              <a:avLst/>
            </a:prstTxWarp>
          </a:bodyPr>
          <a:lstStyle/>
          <a:p>
            <a:pPr lvl="0" algn="ctr"/>
            <a:r>
              <a:rPr lang="en-IE" b="1" i="0" dirty="0">
                <a:ln w="9525" cap="flat" cmpd="sng">
                  <a:solidFill>
                    <a:schemeClr val="dk1"/>
                  </a:solidFill>
                  <a:prstDash val="solid"/>
                  <a:round/>
                  <a:headEnd type="none" w="sm" len="sm"/>
                  <a:tailEnd type="none" w="sm" len="sm"/>
                </a:ln>
                <a:solidFill>
                  <a:srgbClr val="FF0000"/>
                </a:solidFill>
                <a:latin typeface="Syncopate"/>
              </a:rPr>
              <a:t>decline</a:t>
            </a:r>
            <a:endParaRPr b="1" i="0" dirty="0">
              <a:ln w="9525" cap="flat" cmpd="sng">
                <a:solidFill>
                  <a:schemeClr val="dk1"/>
                </a:solidFill>
                <a:prstDash val="solid"/>
                <a:round/>
                <a:headEnd type="none" w="sm" len="sm"/>
                <a:tailEnd type="none" w="sm" len="sm"/>
              </a:ln>
              <a:solidFill>
                <a:srgbClr val="FF0000"/>
              </a:solidFill>
              <a:latin typeface="Syncopate"/>
            </a:endParaRPr>
          </a:p>
        </p:txBody>
      </p:sp>
      <p:sp>
        <p:nvSpPr>
          <p:cNvPr id="6" name="Google Shape;1380;p35">
            <a:extLst>
              <a:ext uri="{FF2B5EF4-FFF2-40B4-BE49-F238E27FC236}">
                <a16:creationId xmlns:a16="http://schemas.microsoft.com/office/drawing/2014/main" id="{A59FB0E0-3FC3-4A37-9BDA-FA102BC06F74}"/>
              </a:ext>
            </a:extLst>
          </p:cNvPr>
          <p:cNvSpPr txBox="1">
            <a:spLocks/>
          </p:cNvSpPr>
          <p:nvPr/>
        </p:nvSpPr>
        <p:spPr>
          <a:xfrm>
            <a:off x="5003476" y="2103475"/>
            <a:ext cx="4009895" cy="2016803"/>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1pPr>
            <a:lvl2pPr marL="914400" marR="0" lvl="1"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2pPr>
            <a:lvl3pPr marL="1371600" marR="0" lvl="2"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3pPr>
            <a:lvl4pPr marL="1828800" marR="0" lvl="3"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4pPr>
            <a:lvl5pPr marL="2286000" marR="0" lvl="4"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5pPr>
            <a:lvl6pPr marL="2743200" marR="0" lvl="5"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6pPr>
            <a:lvl7pPr marL="3200400" marR="0" lvl="6"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7pPr>
            <a:lvl8pPr marL="3657600" marR="0" lvl="7"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8pPr>
            <a:lvl9pPr marL="4114800" marR="0" lvl="8"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9pPr>
          </a:lstStyle>
          <a:p>
            <a:pPr marL="0" indent="0" algn="just">
              <a:buClr>
                <a:srgbClr val="273D40"/>
              </a:buClr>
              <a:buSzPts val="600"/>
              <a:buNone/>
            </a:pPr>
            <a:r>
              <a:rPr lang="en-GB" sz="1600" dirty="0">
                <a:solidFill>
                  <a:schemeClr val="dk1"/>
                </a:solidFill>
              </a:rPr>
              <a:t> The key to labour unions’ success, as for any other organisation, is in their resources and, mainly, members </a:t>
            </a:r>
            <a:r>
              <a:rPr lang="en-GB" sz="1050" cap="small" dirty="0">
                <a:solidFill>
                  <a:schemeClr val="dk1"/>
                </a:solidFill>
              </a:rPr>
              <a:t>(McCarthy and </a:t>
            </a:r>
            <a:r>
              <a:rPr lang="en-GB" sz="1050" cap="small" dirty="0" err="1">
                <a:solidFill>
                  <a:schemeClr val="dk1"/>
                </a:solidFill>
              </a:rPr>
              <a:t>Zald</a:t>
            </a:r>
            <a:r>
              <a:rPr lang="en-GB" sz="1050" cap="small" dirty="0">
                <a:solidFill>
                  <a:schemeClr val="dk1"/>
                </a:solidFill>
              </a:rPr>
              <a:t> 1977; </a:t>
            </a:r>
            <a:r>
              <a:rPr lang="en-GB" sz="1050" cap="small" dirty="0" err="1">
                <a:solidFill>
                  <a:schemeClr val="dk1"/>
                </a:solidFill>
              </a:rPr>
              <a:t>Heery</a:t>
            </a:r>
            <a:r>
              <a:rPr lang="en-GB" sz="1050" cap="small" dirty="0">
                <a:solidFill>
                  <a:schemeClr val="dk1"/>
                </a:solidFill>
              </a:rPr>
              <a:t> and Abbott 2000; Manky 2018)</a:t>
            </a:r>
            <a:r>
              <a:rPr lang="en-GB" sz="1600" cap="small" dirty="0">
                <a:solidFill>
                  <a:schemeClr val="dk1"/>
                </a:solidFill>
              </a:rPr>
              <a:t>.</a:t>
            </a:r>
            <a:r>
              <a:rPr lang="en-GB" sz="1600" dirty="0">
                <a:solidFill>
                  <a:schemeClr val="dk1"/>
                </a:solidFill>
              </a:rPr>
              <a:t> </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But labour union membership has declined everywhere in Europe since the 1980s </a:t>
            </a:r>
            <a:r>
              <a:rPr lang="en-GB" sz="1050" cap="small" dirty="0">
                <a:solidFill>
                  <a:schemeClr val="dk1"/>
                </a:solidFill>
              </a:rPr>
              <a:t>(</a:t>
            </a:r>
            <a:r>
              <a:rPr lang="en-GB" sz="1050" cap="small" dirty="0" err="1">
                <a:solidFill>
                  <a:schemeClr val="dk1"/>
                </a:solidFill>
              </a:rPr>
              <a:t>Eme</a:t>
            </a:r>
            <a:r>
              <a:rPr lang="en-GB" sz="1050" cap="small" dirty="0">
                <a:solidFill>
                  <a:schemeClr val="dk1"/>
                </a:solidFill>
              </a:rPr>
              <a:t> 2020)</a:t>
            </a:r>
            <a:r>
              <a:rPr lang="en-GB" sz="1600" dirty="0">
                <a:solidFill>
                  <a:schemeClr val="dk1"/>
                </a:solidFill>
              </a:rPr>
              <a:t>.</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Bulgaria’s workforce was already less unionised than elsewhere in 1998. </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Yet, Bulgaria experienced the shrinking  as much as its neighbours.</a:t>
            </a:r>
          </a:p>
          <a:p>
            <a:pPr marL="0" indent="0" algn="just">
              <a:buClr>
                <a:srgbClr val="273D40"/>
              </a:buClr>
              <a:buSzPts val="600"/>
              <a:buNone/>
            </a:pPr>
            <a:endParaRPr lang="en-GB" sz="1600" dirty="0">
              <a:solidFill>
                <a:schemeClr val="dk1"/>
              </a:solidFill>
            </a:endParaRPr>
          </a:p>
        </p:txBody>
      </p:sp>
      <p:pic>
        <p:nvPicPr>
          <p:cNvPr id="1382" name="Google Shape;1382;p35"/>
          <p:cNvPicPr preferRelativeResize="0"/>
          <p:nvPr/>
        </p:nvPicPr>
        <p:blipFill rotWithShape="1">
          <a:blip r:embed="rId3"/>
          <a:srcRect l="-152" r="-1276"/>
          <a:stretch/>
        </p:blipFill>
        <p:spPr>
          <a:xfrm>
            <a:off x="595993" y="1231300"/>
            <a:ext cx="4524633" cy="3568760"/>
          </a:xfrm>
          <a:prstGeom prst="roundRect">
            <a:avLst>
              <a:gd name="adj" fmla="val 8711"/>
            </a:avLst>
          </a:prstGeom>
          <a:noFill/>
          <a:ln>
            <a:noFill/>
          </a:ln>
        </p:spPr>
      </p:pic>
    </p:spTree>
    <p:extLst>
      <p:ext uri="{BB962C8B-B14F-4D97-AF65-F5344CB8AC3E}">
        <p14:creationId xmlns:p14="http://schemas.microsoft.com/office/powerpoint/2010/main" val="176267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79"/>
                                        </p:tgtEl>
                                        <p:attrNameLst>
                                          <p:attrName>style.visibility</p:attrName>
                                        </p:attrNameLst>
                                      </p:cBhvr>
                                      <p:to>
                                        <p:strVal val="visible"/>
                                      </p:to>
                                    </p:set>
                                    <p:anim calcmode="lin" valueType="num">
                                      <p:cBhvr additive="base">
                                        <p:cTn id="7" dur="500" fill="hold"/>
                                        <p:tgtEl>
                                          <p:spTgt spid="1379"/>
                                        </p:tgtEl>
                                        <p:attrNameLst>
                                          <p:attrName>ppt_x</p:attrName>
                                        </p:attrNameLst>
                                      </p:cBhvr>
                                      <p:tavLst>
                                        <p:tav tm="0">
                                          <p:val>
                                            <p:strVal val="#ppt_x"/>
                                          </p:val>
                                        </p:tav>
                                        <p:tav tm="100000">
                                          <p:val>
                                            <p:strVal val="#ppt_x"/>
                                          </p:val>
                                        </p:tav>
                                      </p:tavLst>
                                    </p:anim>
                                    <p:anim calcmode="lin" valueType="num">
                                      <p:cBhvr additive="base">
                                        <p:cTn id="8" dur="500" fill="hold"/>
                                        <p:tgtEl>
                                          <p:spTgt spid="137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81"/>
                                        </p:tgtEl>
                                        <p:attrNameLst>
                                          <p:attrName>style.visibility</p:attrName>
                                        </p:attrNameLst>
                                      </p:cBhvr>
                                      <p:to>
                                        <p:strVal val="visible"/>
                                      </p:to>
                                    </p:set>
                                    <p:anim calcmode="lin" valueType="num">
                                      <p:cBhvr additive="base">
                                        <p:cTn id="11" dur="500" fill="hold"/>
                                        <p:tgtEl>
                                          <p:spTgt spid="1381"/>
                                        </p:tgtEl>
                                        <p:attrNameLst>
                                          <p:attrName>ppt_x</p:attrName>
                                        </p:attrNameLst>
                                      </p:cBhvr>
                                      <p:tavLst>
                                        <p:tav tm="0">
                                          <p:val>
                                            <p:strVal val="0-#ppt_w/2"/>
                                          </p:val>
                                        </p:tav>
                                        <p:tav tm="100000">
                                          <p:val>
                                            <p:strVal val="#ppt_x"/>
                                          </p:val>
                                        </p:tav>
                                      </p:tavLst>
                                    </p:anim>
                                    <p:anim calcmode="lin" valueType="num">
                                      <p:cBhvr additive="base">
                                        <p:cTn id="12" dur="500" fill="hold"/>
                                        <p:tgtEl>
                                          <p:spTgt spid="1381"/>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382"/>
                                        </p:tgtEl>
                                        <p:attrNameLst>
                                          <p:attrName>style.visibility</p:attrName>
                                        </p:attrNameLst>
                                      </p:cBhvr>
                                      <p:to>
                                        <p:strVal val="visible"/>
                                      </p:to>
                                    </p:set>
                                    <p:animEffect transition="in" filter="barn(inVertical)">
                                      <p:cBhvr>
                                        <p:cTn id="15" dur="500"/>
                                        <p:tgtEl>
                                          <p:spTgt spid="138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anim calcmode="lin" valueType="num">
                                      <p:cBhvr>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fade">
                                      <p:cBhvr>
                                        <p:cTn id="31" dur="500"/>
                                        <p:tgtEl>
                                          <p:spTgt spid="6">
                                            <p:txEl>
                                              <p:pRg st="4" end="4"/>
                                            </p:txEl>
                                          </p:spTgt>
                                        </p:tgtEl>
                                      </p:cBhvr>
                                    </p:animEffect>
                                    <p:anim calcmode="lin" valueType="num">
                                      <p:cBhvr>
                                        <p:cTn id="32"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anim calcmode="lin" valueType="num">
                                      <p:cBhvr>
                                        <p:cTn id="38"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9"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xit" presetSubtype="0" fill="hold" grpId="1" nodeType="clickEffect">
                                  <p:stCondLst>
                                    <p:cond delay="0"/>
                                  </p:stCondLst>
                                  <p:childTnLst>
                                    <p:animEffect transition="out" filter="fade">
                                      <p:cBhvr>
                                        <p:cTn id="43" dur="500"/>
                                        <p:tgtEl>
                                          <p:spTgt spid="6">
                                            <p:txEl>
                                              <p:pRg st="0" end="0"/>
                                            </p:txEl>
                                          </p:spTgt>
                                        </p:tgtEl>
                                      </p:cBhvr>
                                    </p:animEffect>
                                    <p:anim calcmode="lin" valueType="num">
                                      <p:cBhvr>
                                        <p:cTn id="44" dur="500"/>
                                        <p:tgtEl>
                                          <p:spTgt spid="6">
                                            <p:txEl>
                                              <p:pRg st="0" end="0"/>
                                            </p:txEl>
                                          </p:spTgt>
                                        </p:tgtEl>
                                        <p:attrNameLst>
                                          <p:attrName>ppt_x</p:attrName>
                                        </p:attrNameLst>
                                      </p:cBhvr>
                                      <p:tavLst>
                                        <p:tav tm="0">
                                          <p:val>
                                            <p:strVal val="ppt_x"/>
                                          </p:val>
                                        </p:tav>
                                        <p:tav tm="100000">
                                          <p:val>
                                            <p:strVal val="ppt_x"/>
                                          </p:val>
                                        </p:tav>
                                      </p:tavLst>
                                    </p:anim>
                                    <p:anim calcmode="lin" valueType="num">
                                      <p:cBhvr>
                                        <p:cTn id="45" dur="500"/>
                                        <p:tgtEl>
                                          <p:spTgt spid="6">
                                            <p:txEl>
                                              <p:pRg st="0" end="0"/>
                                            </p:txEl>
                                          </p:spTgt>
                                        </p:tgtEl>
                                        <p:attrNameLst>
                                          <p:attrName>ppt_y</p:attrName>
                                        </p:attrNameLst>
                                      </p:cBhvr>
                                      <p:tavLst>
                                        <p:tav tm="0">
                                          <p:val>
                                            <p:strVal val="ppt_y"/>
                                          </p:val>
                                        </p:tav>
                                        <p:tav tm="100000">
                                          <p:val>
                                            <p:strVal val="ppt_y+.1"/>
                                          </p:val>
                                        </p:tav>
                                      </p:tavLst>
                                    </p:anim>
                                    <p:set>
                                      <p:cBhvr>
                                        <p:cTn id="46" dur="1" fill="hold">
                                          <p:stCondLst>
                                            <p:cond delay="499"/>
                                          </p:stCondLst>
                                        </p:cTn>
                                        <p:tgtEl>
                                          <p:spTgt spid="6">
                                            <p:txEl>
                                              <p:pRg st="0" end="0"/>
                                            </p:txEl>
                                          </p:spTgt>
                                        </p:tgtEl>
                                        <p:attrNameLst>
                                          <p:attrName>style.visibility</p:attrName>
                                        </p:attrNameLst>
                                      </p:cBhvr>
                                      <p:to>
                                        <p:strVal val="hidden"/>
                                      </p:to>
                                    </p:set>
                                  </p:childTnLst>
                                </p:cTn>
                              </p:par>
                              <p:par>
                                <p:cTn id="47" presetID="42" presetClass="exit" presetSubtype="0" fill="hold" grpId="1" nodeType="withEffect">
                                  <p:stCondLst>
                                    <p:cond delay="0"/>
                                  </p:stCondLst>
                                  <p:childTnLst>
                                    <p:animEffect transition="out" filter="fade">
                                      <p:cBhvr>
                                        <p:cTn id="48" dur="500"/>
                                        <p:tgtEl>
                                          <p:spTgt spid="6">
                                            <p:txEl>
                                              <p:pRg st="2" end="2"/>
                                            </p:txEl>
                                          </p:spTgt>
                                        </p:tgtEl>
                                      </p:cBhvr>
                                    </p:animEffect>
                                    <p:anim calcmode="lin" valueType="num">
                                      <p:cBhvr>
                                        <p:cTn id="49" dur="500"/>
                                        <p:tgtEl>
                                          <p:spTgt spid="6">
                                            <p:txEl>
                                              <p:pRg st="2" end="2"/>
                                            </p:txEl>
                                          </p:spTgt>
                                        </p:tgtEl>
                                        <p:attrNameLst>
                                          <p:attrName>ppt_x</p:attrName>
                                        </p:attrNameLst>
                                      </p:cBhvr>
                                      <p:tavLst>
                                        <p:tav tm="0">
                                          <p:val>
                                            <p:strVal val="ppt_x"/>
                                          </p:val>
                                        </p:tav>
                                        <p:tav tm="100000">
                                          <p:val>
                                            <p:strVal val="ppt_x"/>
                                          </p:val>
                                        </p:tav>
                                      </p:tavLst>
                                    </p:anim>
                                    <p:anim calcmode="lin" valueType="num">
                                      <p:cBhvr>
                                        <p:cTn id="50" dur="500"/>
                                        <p:tgtEl>
                                          <p:spTgt spid="6">
                                            <p:txEl>
                                              <p:pRg st="2" end="2"/>
                                            </p:txEl>
                                          </p:spTgt>
                                        </p:tgtEl>
                                        <p:attrNameLst>
                                          <p:attrName>ppt_y</p:attrName>
                                        </p:attrNameLst>
                                      </p:cBhvr>
                                      <p:tavLst>
                                        <p:tav tm="0">
                                          <p:val>
                                            <p:strVal val="ppt_y"/>
                                          </p:val>
                                        </p:tav>
                                        <p:tav tm="100000">
                                          <p:val>
                                            <p:strVal val="ppt_y+.1"/>
                                          </p:val>
                                        </p:tav>
                                      </p:tavLst>
                                    </p:anim>
                                    <p:set>
                                      <p:cBhvr>
                                        <p:cTn id="51" dur="1" fill="hold">
                                          <p:stCondLst>
                                            <p:cond delay="499"/>
                                          </p:stCondLst>
                                        </p:cTn>
                                        <p:tgtEl>
                                          <p:spTgt spid="6">
                                            <p:txEl>
                                              <p:pRg st="2" end="2"/>
                                            </p:txEl>
                                          </p:spTgt>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500"/>
                                        <p:tgtEl>
                                          <p:spTgt spid="6">
                                            <p:txEl>
                                              <p:pRg st="4" end="4"/>
                                            </p:txEl>
                                          </p:spTgt>
                                        </p:tgtEl>
                                      </p:cBhvr>
                                    </p:animEffect>
                                    <p:anim calcmode="lin" valueType="num">
                                      <p:cBhvr>
                                        <p:cTn id="54" dur="500"/>
                                        <p:tgtEl>
                                          <p:spTgt spid="6">
                                            <p:txEl>
                                              <p:pRg st="4" end="4"/>
                                            </p:txEl>
                                          </p:spTgt>
                                        </p:tgtEl>
                                        <p:attrNameLst>
                                          <p:attrName>ppt_x</p:attrName>
                                        </p:attrNameLst>
                                      </p:cBhvr>
                                      <p:tavLst>
                                        <p:tav tm="0">
                                          <p:val>
                                            <p:strVal val="ppt_x"/>
                                          </p:val>
                                        </p:tav>
                                        <p:tav tm="100000">
                                          <p:val>
                                            <p:strVal val="ppt_x"/>
                                          </p:val>
                                        </p:tav>
                                      </p:tavLst>
                                    </p:anim>
                                    <p:anim calcmode="lin" valueType="num">
                                      <p:cBhvr>
                                        <p:cTn id="55" dur="500"/>
                                        <p:tgtEl>
                                          <p:spTgt spid="6">
                                            <p:txEl>
                                              <p:pRg st="4" end="4"/>
                                            </p:txEl>
                                          </p:spTgt>
                                        </p:tgtEl>
                                        <p:attrNameLst>
                                          <p:attrName>ppt_y</p:attrName>
                                        </p:attrNameLst>
                                      </p:cBhvr>
                                      <p:tavLst>
                                        <p:tav tm="0">
                                          <p:val>
                                            <p:strVal val="ppt_y"/>
                                          </p:val>
                                        </p:tav>
                                        <p:tav tm="100000">
                                          <p:val>
                                            <p:strVal val="ppt_y+.1"/>
                                          </p:val>
                                        </p:tav>
                                      </p:tavLst>
                                    </p:anim>
                                    <p:set>
                                      <p:cBhvr>
                                        <p:cTn id="56" dur="1" fill="hold">
                                          <p:stCondLst>
                                            <p:cond delay="499"/>
                                          </p:stCondLst>
                                        </p:cTn>
                                        <p:tgtEl>
                                          <p:spTgt spid="6">
                                            <p:txEl>
                                              <p:pRg st="4" end="4"/>
                                            </p:txEl>
                                          </p:spTgt>
                                        </p:tgtEl>
                                        <p:attrNameLst>
                                          <p:attrName>style.visibility</p:attrName>
                                        </p:attrNameLst>
                                      </p:cBhvr>
                                      <p:to>
                                        <p:strVal val="hidden"/>
                                      </p:to>
                                    </p:set>
                                  </p:childTnLst>
                                </p:cTn>
                              </p:par>
                              <p:par>
                                <p:cTn id="57" presetID="42" presetClass="exit" presetSubtype="0" fill="hold" grpId="1" nodeType="withEffect">
                                  <p:stCondLst>
                                    <p:cond delay="0"/>
                                  </p:stCondLst>
                                  <p:childTnLst>
                                    <p:animEffect transition="out" filter="fade">
                                      <p:cBhvr>
                                        <p:cTn id="58" dur="500"/>
                                        <p:tgtEl>
                                          <p:spTgt spid="6">
                                            <p:txEl>
                                              <p:pRg st="6" end="6"/>
                                            </p:txEl>
                                          </p:spTgt>
                                        </p:tgtEl>
                                      </p:cBhvr>
                                    </p:animEffect>
                                    <p:anim calcmode="lin" valueType="num">
                                      <p:cBhvr>
                                        <p:cTn id="59" dur="500"/>
                                        <p:tgtEl>
                                          <p:spTgt spid="6">
                                            <p:txEl>
                                              <p:pRg st="6" end="6"/>
                                            </p:txEl>
                                          </p:spTgt>
                                        </p:tgtEl>
                                        <p:attrNameLst>
                                          <p:attrName>ppt_x</p:attrName>
                                        </p:attrNameLst>
                                      </p:cBhvr>
                                      <p:tavLst>
                                        <p:tav tm="0">
                                          <p:val>
                                            <p:strVal val="ppt_x"/>
                                          </p:val>
                                        </p:tav>
                                        <p:tav tm="100000">
                                          <p:val>
                                            <p:strVal val="ppt_x"/>
                                          </p:val>
                                        </p:tav>
                                      </p:tavLst>
                                    </p:anim>
                                    <p:anim calcmode="lin" valueType="num">
                                      <p:cBhvr>
                                        <p:cTn id="60" dur="500"/>
                                        <p:tgtEl>
                                          <p:spTgt spid="6">
                                            <p:txEl>
                                              <p:pRg st="6" end="6"/>
                                            </p:txEl>
                                          </p:spTgt>
                                        </p:tgtEl>
                                        <p:attrNameLst>
                                          <p:attrName>ppt_y</p:attrName>
                                        </p:attrNameLst>
                                      </p:cBhvr>
                                      <p:tavLst>
                                        <p:tav tm="0">
                                          <p:val>
                                            <p:strVal val="ppt_y"/>
                                          </p:val>
                                        </p:tav>
                                        <p:tav tm="100000">
                                          <p:val>
                                            <p:strVal val="ppt_y+.1"/>
                                          </p:val>
                                        </p:tav>
                                      </p:tavLst>
                                    </p:anim>
                                    <p:set>
                                      <p:cBhvr>
                                        <p:cTn id="61" dur="1" fill="hold">
                                          <p:stCondLst>
                                            <p:cond delay="499"/>
                                          </p:stCondLst>
                                        </p:cTn>
                                        <p:tgtEl>
                                          <p:spTgt spid="6">
                                            <p:txEl>
                                              <p:pRg st="6" end="6"/>
                                            </p:txEl>
                                          </p:spTgt>
                                        </p:tgtEl>
                                        <p:attrNameLst>
                                          <p:attrName>style.visibility</p:attrName>
                                        </p:attrNameLst>
                                      </p:cBhvr>
                                      <p:to>
                                        <p:strVal val="hidden"/>
                                      </p:to>
                                    </p:set>
                                  </p:childTnLst>
                                </p:cTn>
                              </p:par>
                            </p:childTnLst>
                          </p:cTn>
                        </p:par>
                        <p:par>
                          <p:cTn id="62" fill="hold">
                            <p:stCondLst>
                              <p:cond delay="500"/>
                            </p:stCondLst>
                            <p:childTnLst>
                              <p:par>
                                <p:cTn id="63" presetID="42" presetClass="path" presetSubtype="0" accel="50000" decel="50000" fill="hold" nodeType="afterEffect">
                                  <p:stCondLst>
                                    <p:cond delay="0"/>
                                  </p:stCondLst>
                                  <p:childTnLst>
                                    <p:animMotion origin="layout" path="M -0.00208 0.01852 L 0.28837 -0.08642 " pathEditMode="fixed" rAng="0" ptsTypes="AA">
                                      <p:cBhvr>
                                        <p:cTn id="64" dur="2000" fill="hold"/>
                                        <p:tgtEl>
                                          <p:spTgt spid="1382"/>
                                        </p:tgtEl>
                                        <p:attrNameLst>
                                          <p:attrName>ppt_x</p:attrName>
                                          <p:attrName>ppt_y</p:attrName>
                                        </p:attrNameLst>
                                      </p:cBhvr>
                                      <p:rCtr x="14514" y="-5247"/>
                                    </p:animMotion>
                                  </p:childTnLst>
                                </p:cTn>
                              </p:par>
                            </p:childTnLst>
                          </p:cTn>
                        </p:par>
                        <p:par>
                          <p:cTn id="65" fill="hold">
                            <p:stCondLst>
                              <p:cond delay="2500"/>
                            </p:stCondLst>
                            <p:childTnLst>
                              <p:par>
                                <p:cTn id="66" presetID="6" presetClass="emph" presetSubtype="0" fill="hold" nodeType="afterEffect">
                                  <p:stCondLst>
                                    <p:cond delay="0"/>
                                  </p:stCondLst>
                                  <p:childTnLst>
                                    <p:animScale>
                                      <p:cBhvr>
                                        <p:cTn id="67" dur="2000" fill="hold"/>
                                        <p:tgtEl>
                                          <p:spTgt spid="1382"/>
                                        </p:tgtEl>
                                      </p:cBhvr>
                                      <p:by x="150000" y="150000"/>
                                    </p:animScale>
                                  </p:childTnLst>
                                </p:cTn>
                              </p:par>
                            </p:childTnLst>
                          </p:cTn>
                        </p:par>
                      </p:childTnLst>
                    </p:cTn>
                  </p:par>
                  <p:par>
                    <p:cTn id="68" fill="hold">
                      <p:stCondLst>
                        <p:cond delay="indefinite"/>
                      </p:stCondLst>
                      <p:childTnLst>
                        <p:par>
                          <p:cTn id="69" fill="hold">
                            <p:stCondLst>
                              <p:cond delay="0"/>
                            </p:stCondLst>
                            <p:childTnLst>
                              <p:par>
                                <p:cTn id="70" presetID="2" presetClass="exit" presetSubtype="1" fill="hold" grpId="1" nodeType="clickEffect">
                                  <p:stCondLst>
                                    <p:cond delay="0"/>
                                  </p:stCondLst>
                                  <p:childTnLst>
                                    <p:anim calcmode="lin" valueType="num">
                                      <p:cBhvr additive="base">
                                        <p:cTn id="71" dur="500"/>
                                        <p:tgtEl>
                                          <p:spTgt spid="1379"/>
                                        </p:tgtEl>
                                        <p:attrNameLst>
                                          <p:attrName>ppt_x</p:attrName>
                                        </p:attrNameLst>
                                      </p:cBhvr>
                                      <p:tavLst>
                                        <p:tav tm="0">
                                          <p:val>
                                            <p:strVal val="ppt_x"/>
                                          </p:val>
                                        </p:tav>
                                        <p:tav tm="100000">
                                          <p:val>
                                            <p:strVal val="ppt_x"/>
                                          </p:val>
                                        </p:tav>
                                      </p:tavLst>
                                    </p:anim>
                                    <p:anim calcmode="lin" valueType="num">
                                      <p:cBhvr additive="base">
                                        <p:cTn id="72" dur="500"/>
                                        <p:tgtEl>
                                          <p:spTgt spid="1379"/>
                                        </p:tgtEl>
                                        <p:attrNameLst>
                                          <p:attrName>ppt_y</p:attrName>
                                        </p:attrNameLst>
                                      </p:cBhvr>
                                      <p:tavLst>
                                        <p:tav tm="0">
                                          <p:val>
                                            <p:strVal val="ppt_y"/>
                                          </p:val>
                                        </p:tav>
                                        <p:tav tm="100000">
                                          <p:val>
                                            <p:strVal val="0-ppt_h/2"/>
                                          </p:val>
                                        </p:tav>
                                      </p:tavLst>
                                    </p:anim>
                                    <p:set>
                                      <p:cBhvr>
                                        <p:cTn id="73" dur="1" fill="hold">
                                          <p:stCondLst>
                                            <p:cond delay="499"/>
                                          </p:stCondLst>
                                        </p:cTn>
                                        <p:tgtEl>
                                          <p:spTgt spid="1379"/>
                                        </p:tgtEl>
                                        <p:attrNameLst>
                                          <p:attrName>style.visibility</p:attrName>
                                        </p:attrNameLst>
                                      </p:cBhvr>
                                      <p:to>
                                        <p:strVal val="hidden"/>
                                      </p:to>
                                    </p:set>
                                  </p:childTnLst>
                                </p:cTn>
                              </p:par>
                              <p:par>
                                <p:cTn id="74" presetID="2" presetClass="exit" presetSubtype="8" fill="hold" grpId="1" nodeType="withEffect">
                                  <p:stCondLst>
                                    <p:cond delay="0"/>
                                  </p:stCondLst>
                                  <p:childTnLst>
                                    <p:anim calcmode="lin" valueType="num">
                                      <p:cBhvr additive="base">
                                        <p:cTn id="75" dur="500"/>
                                        <p:tgtEl>
                                          <p:spTgt spid="1381"/>
                                        </p:tgtEl>
                                        <p:attrNameLst>
                                          <p:attrName>ppt_x</p:attrName>
                                        </p:attrNameLst>
                                      </p:cBhvr>
                                      <p:tavLst>
                                        <p:tav tm="0">
                                          <p:val>
                                            <p:strVal val="ppt_x"/>
                                          </p:val>
                                        </p:tav>
                                        <p:tav tm="100000">
                                          <p:val>
                                            <p:strVal val="0-ppt_w/2"/>
                                          </p:val>
                                        </p:tav>
                                      </p:tavLst>
                                    </p:anim>
                                    <p:anim calcmode="lin" valueType="num">
                                      <p:cBhvr additive="base">
                                        <p:cTn id="76" dur="500"/>
                                        <p:tgtEl>
                                          <p:spTgt spid="1381"/>
                                        </p:tgtEl>
                                        <p:attrNameLst>
                                          <p:attrName>ppt_y</p:attrName>
                                        </p:attrNameLst>
                                      </p:cBhvr>
                                      <p:tavLst>
                                        <p:tav tm="0">
                                          <p:val>
                                            <p:strVal val="ppt_y"/>
                                          </p:val>
                                        </p:tav>
                                        <p:tav tm="100000">
                                          <p:val>
                                            <p:strVal val="ppt_y"/>
                                          </p:val>
                                        </p:tav>
                                      </p:tavLst>
                                    </p:anim>
                                    <p:set>
                                      <p:cBhvr>
                                        <p:cTn id="77" dur="1" fill="hold">
                                          <p:stCondLst>
                                            <p:cond delay="499"/>
                                          </p:stCondLst>
                                        </p:cTn>
                                        <p:tgtEl>
                                          <p:spTgt spid="1381"/>
                                        </p:tgtEl>
                                        <p:attrNameLst>
                                          <p:attrName>style.visibility</p:attrName>
                                        </p:attrNameLst>
                                      </p:cBhvr>
                                      <p:to>
                                        <p:strVal val="hidden"/>
                                      </p:to>
                                    </p:set>
                                  </p:childTnLst>
                                </p:cTn>
                              </p:par>
                              <p:par>
                                <p:cTn id="78" presetID="16" presetClass="exit" presetSubtype="37" fill="hold" nodeType="withEffect">
                                  <p:stCondLst>
                                    <p:cond delay="0"/>
                                  </p:stCondLst>
                                  <p:childTnLst>
                                    <p:animEffect transition="out" filter="barn(outVertical)">
                                      <p:cBhvr>
                                        <p:cTn id="79" dur="500"/>
                                        <p:tgtEl>
                                          <p:spTgt spid="1382"/>
                                        </p:tgtEl>
                                      </p:cBhvr>
                                    </p:animEffect>
                                    <p:set>
                                      <p:cBhvr>
                                        <p:cTn id="80" dur="1" fill="hold">
                                          <p:stCondLst>
                                            <p:cond delay="499"/>
                                          </p:stCondLst>
                                        </p:cTn>
                                        <p:tgtEl>
                                          <p:spTgt spid="13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p:bldP spid="1379" grpId="1"/>
      <p:bldP spid="1381" grpId="0"/>
      <p:bldP spid="1381" grpId="1"/>
      <p:bldP spid="6" grpId="0" uiExpand="1" build="p"/>
      <p:bldP spid="6" grpId="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78"/>
        <p:cNvGrpSpPr/>
        <p:nvPr/>
      </p:nvGrpSpPr>
      <p:grpSpPr>
        <a:xfrm>
          <a:off x="0" y="0"/>
          <a:ext cx="0" cy="0"/>
          <a:chOff x="0" y="0"/>
          <a:chExt cx="0" cy="0"/>
        </a:xfrm>
      </p:grpSpPr>
      <p:sp>
        <p:nvSpPr>
          <p:cNvPr id="1379" name="Google Shape;1379;p35"/>
          <p:cNvSpPr txBox="1">
            <a:spLocks noGrp="1"/>
          </p:cNvSpPr>
          <p:nvPr>
            <p:ph type="title"/>
          </p:nvPr>
        </p:nvSpPr>
        <p:spPr>
          <a:xfrm>
            <a:off x="931375" y="546100"/>
            <a:ext cx="7616632" cy="685200"/>
          </a:xfrm>
          <a:prstGeom prst="rect">
            <a:avLst/>
          </a:prstGeom>
        </p:spPr>
        <p:txBody>
          <a:bodyPr spcFirstLastPara="1" wrap="square" lIns="91425" tIns="91425" rIns="91425" bIns="91425" anchor="ctr" anchorCtr="0">
            <a:noAutofit/>
          </a:bodyPr>
          <a:lstStyle/>
          <a:p>
            <a:pPr lvl="0" algn="l"/>
            <a:r>
              <a:rPr lang="en-IE" dirty="0"/>
              <a:t>Comparing unions in decline</a:t>
            </a:r>
            <a:endParaRPr lang="en-GB" dirty="0"/>
          </a:p>
        </p:txBody>
      </p:sp>
      <p:sp>
        <p:nvSpPr>
          <p:cNvPr id="1381" name="Google Shape;1381;p35"/>
          <p:cNvSpPr/>
          <p:nvPr/>
        </p:nvSpPr>
        <p:spPr>
          <a:xfrm>
            <a:off x="6368143" y="817320"/>
            <a:ext cx="2016577" cy="233081"/>
          </a:xfrm>
          <a:prstGeom prst="rect">
            <a:avLst/>
          </a:prstGeom>
        </p:spPr>
        <p:txBody>
          <a:bodyPr>
            <a:prstTxWarp prst="textPlain">
              <a:avLst/>
            </a:prstTxWarp>
          </a:bodyPr>
          <a:lstStyle/>
          <a:p>
            <a:pPr lvl="0" algn="ctr"/>
            <a:r>
              <a:rPr lang="en-IE" b="1" i="0" dirty="0">
                <a:ln w="9525" cap="flat" cmpd="sng">
                  <a:solidFill>
                    <a:schemeClr val="dk1"/>
                  </a:solidFill>
                  <a:prstDash val="solid"/>
                  <a:round/>
                  <a:headEnd type="none" w="sm" len="sm"/>
                  <a:tailEnd type="none" w="sm" len="sm"/>
                </a:ln>
                <a:solidFill>
                  <a:srgbClr val="FF0000"/>
                </a:solidFill>
                <a:latin typeface="Syncopate"/>
              </a:rPr>
              <a:t>decline</a:t>
            </a:r>
            <a:endParaRPr b="1" i="0" dirty="0">
              <a:ln w="9525" cap="flat" cmpd="sng">
                <a:solidFill>
                  <a:schemeClr val="dk1"/>
                </a:solidFill>
                <a:prstDash val="solid"/>
                <a:round/>
                <a:headEnd type="none" w="sm" len="sm"/>
                <a:tailEnd type="none" w="sm" len="sm"/>
              </a:ln>
              <a:solidFill>
                <a:srgbClr val="FF0000"/>
              </a:solidFill>
              <a:latin typeface="Syncopate"/>
            </a:endParaRPr>
          </a:p>
        </p:txBody>
      </p:sp>
      <p:sp>
        <p:nvSpPr>
          <p:cNvPr id="6" name="Google Shape;1380;p35">
            <a:extLst>
              <a:ext uri="{FF2B5EF4-FFF2-40B4-BE49-F238E27FC236}">
                <a16:creationId xmlns:a16="http://schemas.microsoft.com/office/drawing/2014/main" id="{A59FB0E0-3FC3-4A37-9BDA-FA102BC06F74}"/>
              </a:ext>
            </a:extLst>
          </p:cNvPr>
          <p:cNvSpPr txBox="1">
            <a:spLocks/>
          </p:cNvSpPr>
          <p:nvPr/>
        </p:nvSpPr>
        <p:spPr>
          <a:xfrm>
            <a:off x="609472" y="1325432"/>
            <a:ext cx="4009895" cy="357288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1pPr>
            <a:lvl2pPr marL="914400" marR="0" lvl="1"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2pPr>
            <a:lvl3pPr marL="1371600" marR="0" lvl="2"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3pPr>
            <a:lvl4pPr marL="1828800" marR="0" lvl="3"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4pPr>
            <a:lvl5pPr marL="2286000" marR="0" lvl="4"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5pPr>
            <a:lvl6pPr marL="2743200" marR="0" lvl="5"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6pPr>
            <a:lvl7pPr marL="3200400" marR="0" lvl="6"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7pPr>
            <a:lvl8pPr marL="3657600" marR="0" lvl="7"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8pPr>
            <a:lvl9pPr marL="4114800" marR="0" lvl="8" indent="-317500" algn="ctr" rtl="0">
              <a:lnSpc>
                <a:spcPct val="115000"/>
              </a:lnSpc>
              <a:spcBef>
                <a:spcPts val="0"/>
              </a:spcBef>
              <a:spcAft>
                <a:spcPts val="0"/>
              </a:spcAft>
              <a:buClr>
                <a:srgbClr val="434343"/>
              </a:buClr>
              <a:buSzPts val="1400"/>
              <a:buFont typeface="Public Sans Light"/>
              <a:buChar char="■"/>
              <a:defRPr sz="1400" b="0" i="0" u="none" strike="noStrike" cap="none">
                <a:solidFill>
                  <a:srgbClr val="434343"/>
                </a:solidFill>
                <a:latin typeface="Public Sans Light"/>
                <a:ea typeface="Public Sans Light"/>
                <a:cs typeface="Public Sans Light"/>
                <a:sym typeface="Public Sans Light"/>
              </a:defRPr>
            </a:lvl9pPr>
          </a:lstStyle>
          <a:p>
            <a:pPr marL="0" indent="0" algn="just">
              <a:buClr>
                <a:srgbClr val="273D40"/>
              </a:buClr>
              <a:buSzPts val="600"/>
              <a:buNone/>
            </a:pPr>
            <a:r>
              <a:rPr lang="en-GB" sz="1600" dirty="0">
                <a:solidFill>
                  <a:schemeClr val="dk1"/>
                </a:solidFill>
              </a:rPr>
              <a:t>Membership in labour unions amongst Bulgarians aged 15–59 fell from more than 61% in 1991 to 8% in 2018.</a:t>
            </a:r>
          </a:p>
          <a:p>
            <a:pPr marL="0" indent="0" algn="just">
              <a:buClr>
                <a:srgbClr val="273D40"/>
              </a:buClr>
              <a:buSzPts val="600"/>
              <a:buNone/>
            </a:pPr>
            <a:endParaRPr lang="en-GB" sz="1600" dirty="0">
              <a:solidFill>
                <a:schemeClr val="dk1"/>
              </a:solidFill>
            </a:endParaRPr>
          </a:p>
          <a:p>
            <a:pPr marL="0" indent="0" algn="just">
              <a:buClr>
                <a:srgbClr val="273D40"/>
              </a:buClr>
              <a:buSzPts val="600"/>
              <a:buNone/>
            </a:pPr>
            <a:r>
              <a:rPr lang="en-GB" sz="1600" dirty="0">
                <a:solidFill>
                  <a:schemeClr val="dk1"/>
                </a:solidFill>
              </a:rPr>
              <a:t>Several smaller confederations died out:</a:t>
            </a:r>
          </a:p>
          <a:p>
            <a:pPr marL="285750" indent="-285750" algn="just">
              <a:buClr>
                <a:srgbClr val="273D40"/>
              </a:buClr>
              <a:buSzPts val="600"/>
            </a:pPr>
            <a:r>
              <a:rPr lang="en-GB" sz="1600" dirty="0" err="1">
                <a:solidFill>
                  <a:schemeClr val="dk1"/>
                </a:solidFill>
              </a:rPr>
              <a:t>Edinstvo</a:t>
            </a:r>
            <a:r>
              <a:rPr lang="en-GB" sz="1600" dirty="0">
                <a:solidFill>
                  <a:schemeClr val="dk1"/>
                </a:solidFill>
              </a:rPr>
              <a:t> (184,000 members);</a:t>
            </a:r>
          </a:p>
          <a:p>
            <a:pPr marL="285750" indent="-285750" algn="just">
              <a:buClr>
                <a:srgbClr val="273D40"/>
              </a:buClr>
              <a:buSzPts val="600"/>
            </a:pPr>
            <a:r>
              <a:rPr lang="en-GB" sz="1600" dirty="0">
                <a:solidFill>
                  <a:schemeClr val="dk1"/>
                </a:solidFill>
              </a:rPr>
              <a:t>the Community of Free Trade Union Organisations (70,000 members);</a:t>
            </a:r>
          </a:p>
          <a:p>
            <a:pPr marL="285750" indent="-285750" algn="just">
              <a:buClr>
                <a:srgbClr val="273D40"/>
              </a:buClr>
              <a:buSzPts val="600"/>
            </a:pPr>
            <a:r>
              <a:rPr lang="en-GB" sz="1600" dirty="0">
                <a:solidFill>
                  <a:schemeClr val="dk1"/>
                </a:solidFill>
              </a:rPr>
              <a:t>the Association of Democratic Unions (30,000 members);</a:t>
            </a:r>
          </a:p>
          <a:p>
            <a:pPr marL="285750" indent="-285750" algn="just">
              <a:buClr>
                <a:srgbClr val="273D40"/>
              </a:buClr>
              <a:buSzPts val="600"/>
            </a:pPr>
            <a:r>
              <a:rPr lang="en-GB" sz="1600" dirty="0" err="1">
                <a:solidFill>
                  <a:schemeClr val="dk1"/>
                </a:solidFill>
              </a:rPr>
              <a:t>Promyana</a:t>
            </a:r>
            <a:r>
              <a:rPr lang="en-GB" sz="1600" dirty="0">
                <a:solidFill>
                  <a:schemeClr val="dk1"/>
                </a:solidFill>
              </a:rPr>
              <a:t> (58,600 members).</a:t>
            </a:r>
          </a:p>
          <a:p>
            <a:pPr marL="285750" indent="-285750" algn="just">
              <a:buClr>
                <a:srgbClr val="273D40"/>
              </a:buClr>
              <a:buSzPts val="600"/>
            </a:pPr>
            <a:endParaRPr lang="en-GB" sz="1600" dirty="0">
              <a:solidFill>
                <a:schemeClr val="dk1"/>
              </a:solidFill>
            </a:endParaRPr>
          </a:p>
          <a:p>
            <a:pPr marL="0" indent="0" algn="just">
              <a:buClr>
                <a:srgbClr val="273D40"/>
              </a:buClr>
              <a:buSzPts val="600"/>
              <a:buNone/>
            </a:pPr>
            <a:r>
              <a:rPr lang="en-GB" sz="1600" dirty="0">
                <a:solidFill>
                  <a:schemeClr val="dk1"/>
                </a:solidFill>
              </a:rPr>
              <a:t>The 1990s union movement’s marked pluralism was transfigured into an uneven duopoly unable to act as an agent of real change.</a:t>
            </a:r>
          </a:p>
        </p:txBody>
      </p:sp>
      <p:pic>
        <p:nvPicPr>
          <p:cNvPr id="1382" name="Google Shape;1382;p35"/>
          <p:cNvPicPr preferRelativeResize="0"/>
          <p:nvPr/>
        </p:nvPicPr>
        <p:blipFill>
          <a:blip r:embed="rId3"/>
          <a:srcRect t="704" b="704"/>
          <a:stretch/>
        </p:blipFill>
        <p:spPr>
          <a:xfrm>
            <a:off x="4698283" y="1231300"/>
            <a:ext cx="4380403" cy="3455000"/>
          </a:xfrm>
          <a:prstGeom prst="roundRect">
            <a:avLst>
              <a:gd name="adj" fmla="val 8711"/>
            </a:avLst>
          </a:prstGeom>
          <a:noFill/>
          <a:ln>
            <a:noFill/>
          </a:ln>
        </p:spPr>
      </p:pic>
    </p:spTree>
    <p:extLst>
      <p:ext uri="{BB962C8B-B14F-4D97-AF65-F5344CB8AC3E}">
        <p14:creationId xmlns:p14="http://schemas.microsoft.com/office/powerpoint/2010/main" val="1307324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79"/>
                                        </p:tgtEl>
                                        <p:attrNameLst>
                                          <p:attrName>style.visibility</p:attrName>
                                        </p:attrNameLst>
                                      </p:cBhvr>
                                      <p:to>
                                        <p:strVal val="visible"/>
                                      </p:to>
                                    </p:set>
                                    <p:anim calcmode="lin" valueType="num">
                                      <p:cBhvr additive="base">
                                        <p:cTn id="7" dur="500" fill="hold"/>
                                        <p:tgtEl>
                                          <p:spTgt spid="1379"/>
                                        </p:tgtEl>
                                        <p:attrNameLst>
                                          <p:attrName>ppt_x</p:attrName>
                                        </p:attrNameLst>
                                      </p:cBhvr>
                                      <p:tavLst>
                                        <p:tav tm="0">
                                          <p:val>
                                            <p:strVal val="#ppt_x"/>
                                          </p:val>
                                        </p:tav>
                                        <p:tav tm="100000">
                                          <p:val>
                                            <p:strVal val="#ppt_x"/>
                                          </p:val>
                                        </p:tav>
                                      </p:tavLst>
                                    </p:anim>
                                    <p:anim calcmode="lin" valueType="num">
                                      <p:cBhvr additive="base">
                                        <p:cTn id="8" dur="500" fill="hold"/>
                                        <p:tgtEl>
                                          <p:spTgt spid="1379"/>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81"/>
                                        </p:tgtEl>
                                        <p:attrNameLst>
                                          <p:attrName>style.visibility</p:attrName>
                                        </p:attrNameLst>
                                      </p:cBhvr>
                                      <p:to>
                                        <p:strVal val="visible"/>
                                      </p:to>
                                    </p:set>
                                    <p:anim calcmode="lin" valueType="num">
                                      <p:cBhvr additive="base">
                                        <p:cTn id="11" dur="500" fill="hold"/>
                                        <p:tgtEl>
                                          <p:spTgt spid="1381"/>
                                        </p:tgtEl>
                                        <p:attrNameLst>
                                          <p:attrName>ppt_x</p:attrName>
                                        </p:attrNameLst>
                                      </p:cBhvr>
                                      <p:tavLst>
                                        <p:tav tm="0">
                                          <p:val>
                                            <p:strVal val="0-#ppt_w/2"/>
                                          </p:val>
                                        </p:tav>
                                        <p:tav tm="100000">
                                          <p:val>
                                            <p:strVal val="#ppt_x"/>
                                          </p:val>
                                        </p:tav>
                                      </p:tavLst>
                                    </p:anim>
                                    <p:anim calcmode="lin" valueType="num">
                                      <p:cBhvr additive="base">
                                        <p:cTn id="12" dur="500" fill="hold"/>
                                        <p:tgtEl>
                                          <p:spTgt spid="1381"/>
                                        </p:tgtEl>
                                        <p:attrNameLst>
                                          <p:attrName>ppt_y</p:attrName>
                                        </p:attrNameLst>
                                      </p:cBhvr>
                                      <p:tavLst>
                                        <p:tav tm="0">
                                          <p:val>
                                            <p:strVal val="#ppt_y"/>
                                          </p:val>
                                        </p:tav>
                                        <p:tav tm="100000">
                                          <p:val>
                                            <p:strVal val="#ppt_y"/>
                                          </p:val>
                                        </p:tav>
                                      </p:tavLst>
                                    </p:anim>
                                  </p:childTnLst>
                                </p:cTn>
                              </p:par>
                              <p:par>
                                <p:cTn id="13" presetID="16" presetClass="entr" presetSubtype="21" fill="hold" nodeType="withEffect">
                                  <p:stCondLst>
                                    <p:cond delay="0"/>
                                  </p:stCondLst>
                                  <p:childTnLst>
                                    <p:set>
                                      <p:cBhvr>
                                        <p:cTn id="14" dur="1" fill="hold">
                                          <p:stCondLst>
                                            <p:cond delay="0"/>
                                          </p:stCondLst>
                                        </p:cTn>
                                        <p:tgtEl>
                                          <p:spTgt spid="1382"/>
                                        </p:tgtEl>
                                        <p:attrNameLst>
                                          <p:attrName>style.visibility</p:attrName>
                                        </p:attrNameLst>
                                      </p:cBhvr>
                                      <p:to>
                                        <p:strVal val="visible"/>
                                      </p:to>
                                    </p:set>
                                    <p:animEffect transition="in" filter="barn(inVertical)">
                                      <p:cBhvr>
                                        <p:cTn id="15" dur="500"/>
                                        <p:tgtEl>
                                          <p:spTgt spid="1382"/>
                                        </p:tgtEl>
                                      </p:cBhvr>
                                    </p:animEffect>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anim calcmode="lin" valueType="num">
                                      <p:cBhvr>
                                        <p:cTn id="20"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42" presetClass="entr" presetSubtype="0" fill="hold" grpId="0" nodeType="after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anim calcmode="lin" valueType="num">
                                      <p:cBhvr>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5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28" fill="hold">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500"/>
                                        <p:tgtEl>
                                          <p:spTgt spid="6">
                                            <p:txEl>
                                              <p:pRg st="3" end="3"/>
                                            </p:txEl>
                                          </p:spTgt>
                                        </p:tgtEl>
                                      </p:cBhvr>
                                    </p:animEffect>
                                    <p:anim calcmode="lin" valueType="num">
                                      <p:cBhvr>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5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par>
                          <p:cTn id="34" fill="hold">
                            <p:stCondLst>
                              <p:cond delay="2000"/>
                            </p:stCondLst>
                            <p:childTnLst>
                              <p:par>
                                <p:cTn id="35" presetID="42" presetClass="entr" presetSubtype="0" fill="hold" grpId="0" nodeType="after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500"/>
                                        <p:tgtEl>
                                          <p:spTgt spid="6">
                                            <p:txEl>
                                              <p:pRg st="4" end="4"/>
                                            </p:txEl>
                                          </p:spTgt>
                                        </p:tgtEl>
                                      </p:cBhvr>
                                    </p:animEffect>
                                    <p:anim calcmode="lin" valueType="num">
                                      <p:cBhvr>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5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animEffect transition="in" filter="fade">
                                      <p:cBhvr>
                                        <p:cTn id="43" dur="500"/>
                                        <p:tgtEl>
                                          <p:spTgt spid="6">
                                            <p:txEl>
                                              <p:pRg st="5" end="5"/>
                                            </p:txEl>
                                          </p:spTgt>
                                        </p:tgtEl>
                                      </p:cBhvr>
                                    </p:animEffect>
                                    <p:anim calcmode="lin" valueType="num">
                                      <p:cBhvr>
                                        <p:cTn id="44"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5" dur="5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Effect transition="in" filter="fade">
                                      <p:cBhvr>
                                        <p:cTn id="49" dur="500"/>
                                        <p:tgtEl>
                                          <p:spTgt spid="6">
                                            <p:txEl>
                                              <p:pRg st="6" end="6"/>
                                            </p:txEl>
                                          </p:spTgt>
                                        </p:tgtEl>
                                      </p:cBhvr>
                                    </p:animEffect>
                                    <p:anim calcmode="lin" valueType="num">
                                      <p:cBhvr>
                                        <p:cTn id="50"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1" dur="5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path" presetSubtype="0" accel="50000" decel="50000" fill="hold" nodeType="afterEffect">
                                  <p:stCondLst>
                                    <p:cond delay="0"/>
                                  </p:stCondLst>
                                  <p:childTnLst>
                                    <p:animMotion origin="layout" path="M 0.00035 -0.00062 L -0.2033 -0.06266 " pathEditMode="fixed" rAng="0" ptsTypes="AA">
                                      <p:cBhvr>
                                        <p:cTn id="54" dur="2000" fill="hold"/>
                                        <p:tgtEl>
                                          <p:spTgt spid="1382"/>
                                        </p:tgtEl>
                                        <p:attrNameLst>
                                          <p:attrName>ppt_x</p:attrName>
                                          <p:attrName>ppt_y</p:attrName>
                                        </p:attrNameLst>
                                      </p:cBhvr>
                                      <p:rCtr x="-10191" y="-3117"/>
                                    </p:animMotion>
                                  </p:childTnLst>
                                </p:cTn>
                              </p:par>
                            </p:childTnLst>
                          </p:cTn>
                        </p:par>
                        <p:par>
                          <p:cTn id="55" fill="hold">
                            <p:stCondLst>
                              <p:cond delay="5500"/>
                            </p:stCondLst>
                            <p:childTnLst>
                              <p:par>
                                <p:cTn id="56" presetID="6" presetClass="emph" presetSubtype="0" fill="hold" nodeType="afterEffect">
                                  <p:stCondLst>
                                    <p:cond delay="0"/>
                                  </p:stCondLst>
                                  <p:childTnLst>
                                    <p:animScale>
                                      <p:cBhvr>
                                        <p:cTn id="57" dur="2000" fill="hold"/>
                                        <p:tgtEl>
                                          <p:spTgt spid="1382"/>
                                        </p:tgtEl>
                                      </p:cBhvr>
                                      <p:by x="150000" y="150000"/>
                                    </p:animScale>
                                  </p:childTnLst>
                                </p:cTn>
                              </p:par>
                            </p:childTnLst>
                          </p:cTn>
                        </p:par>
                      </p:childTnLst>
                    </p:cTn>
                  </p:par>
                  <p:par>
                    <p:cTn id="58" fill="hold">
                      <p:stCondLst>
                        <p:cond delay="indefinite"/>
                      </p:stCondLst>
                      <p:childTnLst>
                        <p:par>
                          <p:cTn id="59" fill="hold">
                            <p:stCondLst>
                              <p:cond delay="0"/>
                            </p:stCondLst>
                            <p:childTnLst>
                              <p:par>
                                <p:cTn id="60" presetID="16" presetClass="exit" presetSubtype="37" fill="hold" nodeType="clickEffect">
                                  <p:stCondLst>
                                    <p:cond delay="0"/>
                                  </p:stCondLst>
                                  <p:childTnLst>
                                    <p:animEffect transition="out" filter="barn(outVertical)">
                                      <p:cBhvr>
                                        <p:cTn id="61" dur="500"/>
                                        <p:tgtEl>
                                          <p:spTgt spid="1382"/>
                                        </p:tgtEl>
                                      </p:cBhvr>
                                    </p:animEffect>
                                    <p:set>
                                      <p:cBhvr>
                                        <p:cTn id="62" dur="1" fill="hold">
                                          <p:stCondLst>
                                            <p:cond delay="499"/>
                                          </p:stCondLst>
                                        </p:cTn>
                                        <p:tgtEl>
                                          <p:spTgt spid="1382"/>
                                        </p:tgtEl>
                                        <p:attrNameLst>
                                          <p:attrName>style.visibility</p:attrName>
                                        </p:attrNameLst>
                                      </p:cBhvr>
                                      <p:to>
                                        <p:strVal val="hidden"/>
                                      </p:to>
                                    </p:set>
                                  </p:childTnLst>
                                </p:cTn>
                              </p:par>
                              <p:par>
                                <p:cTn id="63" presetID="42" presetClass="entr" presetSubtype="0" fill="hold" grpId="0" nodeType="withEffect">
                                  <p:stCondLst>
                                    <p:cond delay="0"/>
                                  </p:stCondLst>
                                  <p:childTnLst>
                                    <p:set>
                                      <p:cBhvr>
                                        <p:cTn id="64" dur="1" fill="hold">
                                          <p:stCondLst>
                                            <p:cond delay="0"/>
                                          </p:stCondLst>
                                        </p:cTn>
                                        <p:tgtEl>
                                          <p:spTgt spid="6">
                                            <p:txEl>
                                              <p:pRg st="8" end="8"/>
                                            </p:txEl>
                                          </p:spTgt>
                                        </p:tgtEl>
                                        <p:attrNameLst>
                                          <p:attrName>style.visibility</p:attrName>
                                        </p:attrNameLst>
                                      </p:cBhvr>
                                      <p:to>
                                        <p:strVal val="visible"/>
                                      </p:to>
                                    </p:set>
                                    <p:animEffect transition="in" filter="fade">
                                      <p:cBhvr>
                                        <p:cTn id="65" dur="1000"/>
                                        <p:tgtEl>
                                          <p:spTgt spid="6">
                                            <p:txEl>
                                              <p:pRg st="8" end="8"/>
                                            </p:txEl>
                                          </p:spTgt>
                                        </p:tgtEl>
                                      </p:cBhvr>
                                    </p:animEffect>
                                    <p:anim calcmode="lin" valueType="num">
                                      <p:cBhvr>
                                        <p:cTn id="6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8" fill="hold" grpId="1" nodeType="clickEffect">
                                  <p:stCondLst>
                                    <p:cond delay="0"/>
                                  </p:stCondLst>
                                  <p:childTnLst>
                                    <p:anim calcmode="lin" valueType="num">
                                      <p:cBhvr additive="base">
                                        <p:cTn id="71" dur="500"/>
                                        <p:tgtEl>
                                          <p:spTgt spid="1381"/>
                                        </p:tgtEl>
                                        <p:attrNameLst>
                                          <p:attrName>ppt_x</p:attrName>
                                        </p:attrNameLst>
                                      </p:cBhvr>
                                      <p:tavLst>
                                        <p:tav tm="0">
                                          <p:val>
                                            <p:strVal val="ppt_x"/>
                                          </p:val>
                                        </p:tav>
                                        <p:tav tm="100000">
                                          <p:val>
                                            <p:strVal val="0-ppt_w/2"/>
                                          </p:val>
                                        </p:tav>
                                      </p:tavLst>
                                    </p:anim>
                                    <p:anim calcmode="lin" valueType="num">
                                      <p:cBhvr additive="base">
                                        <p:cTn id="72" dur="500"/>
                                        <p:tgtEl>
                                          <p:spTgt spid="1381"/>
                                        </p:tgtEl>
                                        <p:attrNameLst>
                                          <p:attrName>ppt_y</p:attrName>
                                        </p:attrNameLst>
                                      </p:cBhvr>
                                      <p:tavLst>
                                        <p:tav tm="0">
                                          <p:val>
                                            <p:strVal val="ppt_y"/>
                                          </p:val>
                                        </p:tav>
                                        <p:tav tm="100000">
                                          <p:val>
                                            <p:strVal val="ppt_y"/>
                                          </p:val>
                                        </p:tav>
                                      </p:tavLst>
                                    </p:anim>
                                    <p:set>
                                      <p:cBhvr>
                                        <p:cTn id="73" dur="1" fill="hold">
                                          <p:stCondLst>
                                            <p:cond delay="499"/>
                                          </p:stCondLst>
                                        </p:cTn>
                                        <p:tgtEl>
                                          <p:spTgt spid="1381"/>
                                        </p:tgtEl>
                                        <p:attrNameLst>
                                          <p:attrName>style.visibility</p:attrName>
                                        </p:attrNameLst>
                                      </p:cBhvr>
                                      <p:to>
                                        <p:strVal val="hidden"/>
                                      </p:to>
                                    </p:set>
                                  </p:childTnLst>
                                </p:cTn>
                              </p:par>
                              <p:par>
                                <p:cTn id="74" presetID="2" presetClass="exit" presetSubtype="1" fill="hold" grpId="1" nodeType="withEffect">
                                  <p:stCondLst>
                                    <p:cond delay="0"/>
                                  </p:stCondLst>
                                  <p:childTnLst>
                                    <p:anim calcmode="lin" valueType="num">
                                      <p:cBhvr additive="base">
                                        <p:cTn id="75" dur="500"/>
                                        <p:tgtEl>
                                          <p:spTgt spid="1379"/>
                                        </p:tgtEl>
                                        <p:attrNameLst>
                                          <p:attrName>ppt_x</p:attrName>
                                        </p:attrNameLst>
                                      </p:cBhvr>
                                      <p:tavLst>
                                        <p:tav tm="0">
                                          <p:val>
                                            <p:strVal val="ppt_x"/>
                                          </p:val>
                                        </p:tav>
                                        <p:tav tm="100000">
                                          <p:val>
                                            <p:strVal val="ppt_x"/>
                                          </p:val>
                                        </p:tav>
                                      </p:tavLst>
                                    </p:anim>
                                    <p:anim calcmode="lin" valueType="num">
                                      <p:cBhvr additive="base">
                                        <p:cTn id="76" dur="500"/>
                                        <p:tgtEl>
                                          <p:spTgt spid="1379"/>
                                        </p:tgtEl>
                                        <p:attrNameLst>
                                          <p:attrName>ppt_y</p:attrName>
                                        </p:attrNameLst>
                                      </p:cBhvr>
                                      <p:tavLst>
                                        <p:tav tm="0">
                                          <p:val>
                                            <p:strVal val="ppt_y"/>
                                          </p:val>
                                        </p:tav>
                                        <p:tav tm="100000">
                                          <p:val>
                                            <p:strVal val="0-ppt_h/2"/>
                                          </p:val>
                                        </p:tav>
                                      </p:tavLst>
                                    </p:anim>
                                    <p:set>
                                      <p:cBhvr>
                                        <p:cTn id="77" dur="1" fill="hold">
                                          <p:stCondLst>
                                            <p:cond delay="499"/>
                                          </p:stCondLst>
                                        </p:cTn>
                                        <p:tgtEl>
                                          <p:spTgt spid="1379"/>
                                        </p:tgtEl>
                                        <p:attrNameLst>
                                          <p:attrName>style.visibility</p:attrName>
                                        </p:attrNameLst>
                                      </p:cBhvr>
                                      <p:to>
                                        <p:strVal val="hidden"/>
                                      </p:to>
                                    </p:set>
                                  </p:childTnLst>
                                </p:cTn>
                              </p:par>
                              <p:par>
                                <p:cTn id="78" presetID="42" presetClass="exit" presetSubtype="0" fill="hold" grpId="1" nodeType="withEffect">
                                  <p:stCondLst>
                                    <p:cond delay="0"/>
                                  </p:stCondLst>
                                  <p:childTnLst>
                                    <p:animEffect transition="out" filter="fade">
                                      <p:cBhvr>
                                        <p:cTn id="79" dur="500"/>
                                        <p:tgtEl>
                                          <p:spTgt spid="6">
                                            <p:txEl>
                                              <p:pRg st="0" end="0"/>
                                            </p:txEl>
                                          </p:spTgt>
                                        </p:tgtEl>
                                      </p:cBhvr>
                                    </p:animEffect>
                                    <p:anim calcmode="lin" valueType="num">
                                      <p:cBhvr>
                                        <p:cTn id="80" dur="500"/>
                                        <p:tgtEl>
                                          <p:spTgt spid="6">
                                            <p:txEl>
                                              <p:pRg st="0" end="0"/>
                                            </p:txEl>
                                          </p:spTgt>
                                        </p:tgtEl>
                                        <p:attrNameLst>
                                          <p:attrName>ppt_x</p:attrName>
                                        </p:attrNameLst>
                                      </p:cBhvr>
                                      <p:tavLst>
                                        <p:tav tm="0">
                                          <p:val>
                                            <p:strVal val="ppt_x"/>
                                          </p:val>
                                        </p:tav>
                                        <p:tav tm="100000">
                                          <p:val>
                                            <p:strVal val="ppt_x"/>
                                          </p:val>
                                        </p:tav>
                                      </p:tavLst>
                                    </p:anim>
                                    <p:anim calcmode="lin" valueType="num">
                                      <p:cBhvr>
                                        <p:cTn id="81" dur="500"/>
                                        <p:tgtEl>
                                          <p:spTgt spid="6">
                                            <p:txEl>
                                              <p:pRg st="0" end="0"/>
                                            </p:txEl>
                                          </p:spTgt>
                                        </p:tgtEl>
                                        <p:attrNameLst>
                                          <p:attrName>ppt_y</p:attrName>
                                        </p:attrNameLst>
                                      </p:cBhvr>
                                      <p:tavLst>
                                        <p:tav tm="0">
                                          <p:val>
                                            <p:strVal val="ppt_y"/>
                                          </p:val>
                                        </p:tav>
                                        <p:tav tm="100000">
                                          <p:val>
                                            <p:strVal val="ppt_y+.1"/>
                                          </p:val>
                                        </p:tav>
                                      </p:tavLst>
                                    </p:anim>
                                    <p:set>
                                      <p:cBhvr>
                                        <p:cTn id="82" dur="1" fill="hold">
                                          <p:stCondLst>
                                            <p:cond delay="499"/>
                                          </p:stCondLst>
                                        </p:cTn>
                                        <p:tgtEl>
                                          <p:spTgt spid="6">
                                            <p:txEl>
                                              <p:pRg st="0" end="0"/>
                                            </p:txEl>
                                          </p:spTgt>
                                        </p:tgtEl>
                                        <p:attrNameLst>
                                          <p:attrName>style.visibility</p:attrName>
                                        </p:attrNameLst>
                                      </p:cBhvr>
                                      <p:to>
                                        <p:strVal val="hidden"/>
                                      </p:to>
                                    </p:set>
                                  </p:childTnLst>
                                </p:cTn>
                              </p:par>
                              <p:par>
                                <p:cTn id="83" presetID="42" presetClass="exit" presetSubtype="0" fill="hold" grpId="1" nodeType="withEffect">
                                  <p:stCondLst>
                                    <p:cond delay="0"/>
                                  </p:stCondLst>
                                  <p:childTnLst>
                                    <p:animEffect transition="out" filter="fade">
                                      <p:cBhvr>
                                        <p:cTn id="84" dur="500"/>
                                        <p:tgtEl>
                                          <p:spTgt spid="6">
                                            <p:txEl>
                                              <p:pRg st="2" end="2"/>
                                            </p:txEl>
                                          </p:spTgt>
                                        </p:tgtEl>
                                      </p:cBhvr>
                                    </p:animEffect>
                                    <p:anim calcmode="lin" valueType="num">
                                      <p:cBhvr>
                                        <p:cTn id="85" dur="500"/>
                                        <p:tgtEl>
                                          <p:spTgt spid="6">
                                            <p:txEl>
                                              <p:pRg st="2" end="2"/>
                                            </p:txEl>
                                          </p:spTgt>
                                        </p:tgtEl>
                                        <p:attrNameLst>
                                          <p:attrName>ppt_x</p:attrName>
                                        </p:attrNameLst>
                                      </p:cBhvr>
                                      <p:tavLst>
                                        <p:tav tm="0">
                                          <p:val>
                                            <p:strVal val="ppt_x"/>
                                          </p:val>
                                        </p:tav>
                                        <p:tav tm="100000">
                                          <p:val>
                                            <p:strVal val="ppt_x"/>
                                          </p:val>
                                        </p:tav>
                                      </p:tavLst>
                                    </p:anim>
                                    <p:anim calcmode="lin" valueType="num">
                                      <p:cBhvr>
                                        <p:cTn id="86" dur="500"/>
                                        <p:tgtEl>
                                          <p:spTgt spid="6">
                                            <p:txEl>
                                              <p:pRg st="2" end="2"/>
                                            </p:txEl>
                                          </p:spTgt>
                                        </p:tgtEl>
                                        <p:attrNameLst>
                                          <p:attrName>ppt_y</p:attrName>
                                        </p:attrNameLst>
                                      </p:cBhvr>
                                      <p:tavLst>
                                        <p:tav tm="0">
                                          <p:val>
                                            <p:strVal val="ppt_y"/>
                                          </p:val>
                                        </p:tav>
                                        <p:tav tm="100000">
                                          <p:val>
                                            <p:strVal val="ppt_y+.1"/>
                                          </p:val>
                                        </p:tav>
                                      </p:tavLst>
                                    </p:anim>
                                    <p:set>
                                      <p:cBhvr>
                                        <p:cTn id="87" dur="1" fill="hold">
                                          <p:stCondLst>
                                            <p:cond delay="499"/>
                                          </p:stCondLst>
                                        </p:cTn>
                                        <p:tgtEl>
                                          <p:spTgt spid="6">
                                            <p:txEl>
                                              <p:pRg st="2" end="2"/>
                                            </p:txEl>
                                          </p:spTgt>
                                        </p:tgtEl>
                                        <p:attrNameLst>
                                          <p:attrName>style.visibility</p:attrName>
                                        </p:attrNameLst>
                                      </p:cBhvr>
                                      <p:to>
                                        <p:strVal val="hidden"/>
                                      </p:to>
                                    </p:set>
                                  </p:childTnLst>
                                </p:cTn>
                              </p:par>
                              <p:par>
                                <p:cTn id="88" presetID="42" presetClass="exit" presetSubtype="0" fill="hold" grpId="1" nodeType="withEffect">
                                  <p:stCondLst>
                                    <p:cond delay="0"/>
                                  </p:stCondLst>
                                  <p:childTnLst>
                                    <p:animEffect transition="out" filter="fade">
                                      <p:cBhvr>
                                        <p:cTn id="89" dur="500"/>
                                        <p:tgtEl>
                                          <p:spTgt spid="6">
                                            <p:txEl>
                                              <p:pRg st="3" end="3"/>
                                            </p:txEl>
                                          </p:spTgt>
                                        </p:tgtEl>
                                      </p:cBhvr>
                                    </p:animEffect>
                                    <p:anim calcmode="lin" valueType="num">
                                      <p:cBhvr>
                                        <p:cTn id="90" dur="500"/>
                                        <p:tgtEl>
                                          <p:spTgt spid="6">
                                            <p:txEl>
                                              <p:pRg st="3" end="3"/>
                                            </p:txEl>
                                          </p:spTgt>
                                        </p:tgtEl>
                                        <p:attrNameLst>
                                          <p:attrName>ppt_x</p:attrName>
                                        </p:attrNameLst>
                                      </p:cBhvr>
                                      <p:tavLst>
                                        <p:tav tm="0">
                                          <p:val>
                                            <p:strVal val="ppt_x"/>
                                          </p:val>
                                        </p:tav>
                                        <p:tav tm="100000">
                                          <p:val>
                                            <p:strVal val="ppt_x"/>
                                          </p:val>
                                        </p:tav>
                                      </p:tavLst>
                                    </p:anim>
                                    <p:anim calcmode="lin" valueType="num">
                                      <p:cBhvr>
                                        <p:cTn id="91" dur="500"/>
                                        <p:tgtEl>
                                          <p:spTgt spid="6">
                                            <p:txEl>
                                              <p:pRg st="3" end="3"/>
                                            </p:txEl>
                                          </p:spTgt>
                                        </p:tgtEl>
                                        <p:attrNameLst>
                                          <p:attrName>ppt_y</p:attrName>
                                        </p:attrNameLst>
                                      </p:cBhvr>
                                      <p:tavLst>
                                        <p:tav tm="0">
                                          <p:val>
                                            <p:strVal val="ppt_y"/>
                                          </p:val>
                                        </p:tav>
                                        <p:tav tm="100000">
                                          <p:val>
                                            <p:strVal val="ppt_y+.1"/>
                                          </p:val>
                                        </p:tav>
                                      </p:tavLst>
                                    </p:anim>
                                    <p:set>
                                      <p:cBhvr>
                                        <p:cTn id="92" dur="1" fill="hold">
                                          <p:stCondLst>
                                            <p:cond delay="499"/>
                                          </p:stCondLst>
                                        </p:cTn>
                                        <p:tgtEl>
                                          <p:spTgt spid="6">
                                            <p:txEl>
                                              <p:pRg st="3" end="3"/>
                                            </p:txEl>
                                          </p:spTgt>
                                        </p:tgtEl>
                                        <p:attrNameLst>
                                          <p:attrName>style.visibility</p:attrName>
                                        </p:attrNameLst>
                                      </p:cBhvr>
                                      <p:to>
                                        <p:strVal val="hidden"/>
                                      </p:to>
                                    </p:set>
                                  </p:childTnLst>
                                </p:cTn>
                              </p:par>
                              <p:par>
                                <p:cTn id="93" presetID="42" presetClass="exit" presetSubtype="0" fill="hold" grpId="1" nodeType="withEffect">
                                  <p:stCondLst>
                                    <p:cond delay="0"/>
                                  </p:stCondLst>
                                  <p:childTnLst>
                                    <p:animEffect transition="out" filter="fade">
                                      <p:cBhvr>
                                        <p:cTn id="94" dur="500"/>
                                        <p:tgtEl>
                                          <p:spTgt spid="6">
                                            <p:txEl>
                                              <p:pRg st="4" end="4"/>
                                            </p:txEl>
                                          </p:spTgt>
                                        </p:tgtEl>
                                      </p:cBhvr>
                                    </p:animEffect>
                                    <p:anim calcmode="lin" valueType="num">
                                      <p:cBhvr>
                                        <p:cTn id="95" dur="500"/>
                                        <p:tgtEl>
                                          <p:spTgt spid="6">
                                            <p:txEl>
                                              <p:pRg st="4" end="4"/>
                                            </p:txEl>
                                          </p:spTgt>
                                        </p:tgtEl>
                                        <p:attrNameLst>
                                          <p:attrName>ppt_x</p:attrName>
                                        </p:attrNameLst>
                                      </p:cBhvr>
                                      <p:tavLst>
                                        <p:tav tm="0">
                                          <p:val>
                                            <p:strVal val="ppt_x"/>
                                          </p:val>
                                        </p:tav>
                                        <p:tav tm="100000">
                                          <p:val>
                                            <p:strVal val="ppt_x"/>
                                          </p:val>
                                        </p:tav>
                                      </p:tavLst>
                                    </p:anim>
                                    <p:anim calcmode="lin" valueType="num">
                                      <p:cBhvr>
                                        <p:cTn id="96" dur="500"/>
                                        <p:tgtEl>
                                          <p:spTgt spid="6">
                                            <p:txEl>
                                              <p:pRg st="4" end="4"/>
                                            </p:txEl>
                                          </p:spTgt>
                                        </p:tgtEl>
                                        <p:attrNameLst>
                                          <p:attrName>ppt_y</p:attrName>
                                        </p:attrNameLst>
                                      </p:cBhvr>
                                      <p:tavLst>
                                        <p:tav tm="0">
                                          <p:val>
                                            <p:strVal val="ppt_y"/>
                                          </p:val>
                                        </p:tav>
                                        <p:tav tm="100000">
                                          <p:val>
                                            <p:strVal val="ppt_y+.1"/>
                                          </p:val>
                                        </p:tav>
                                      </p:tavLst>
                                    </p:anim>
                                    <p:set>
                                      <p:cBhvr>
                                        <p:cTn id="97" dur="1" fill="hold">
                                          <p:stCondLst>
                                            <p:cond delay="499"/>
                                          </p:stCondLst>
                                        </p:cTn>
                                        <p:tgtEl>
                                          <p:spTgt spid="6">
                                            <p:txEl>
                                              <p:pRg st="4" end="4"/>
                                            </p:txEl>
                                          </p:spTgt>
                                        </p:tgtEl>
                                        <p:attrNameLst>
                                          <p:attrName>style.visibility</p:attrName>
                                        </p:attrNameLst>
                                      </p:cBhvr>
                                      <p:to>
                                        <p:strVal val="hidden"/>
                                      </p:to>
                                    </p:set>
                                  </p:childTnLst>
                                </p:cTn>
                              </p:par>
                              <p:par>
                                <p:cTn id="98" presetID="42" presetClass="exit" presetSubtype="0" fill="hold" grpId="1" nodeType="withEffect">
                                  <p:stCondLst>
                                    <p:cond delay="0"/>
                                  </p:stCondLst>
                                  <p:childTnLst>
                                    <p:animEffect transition="out" filter="fade">
                                      <p:cBhvr>
                                        <p:cTn id="99" dur="500"/>
                                        <p:tgtEl>
                                          <p:spTgt spid="6">
                                            <p:txEl>
                                              <p:pRg st="5" end="5"/>
                                            </p:txEl>
                                          </p:spTgt>
                                        </p:tgtEl>
                                      </p:cBhvr>
                                    </p:animEffect>
                                    <p:anim calcmode="lin" valueType="num">
                                      <p:cBhvr>
                                        <p:cTn id="100" dur="500"/>
                                        <p:tgtEl>
                                          <p:spTgt spid="6">
                                            <p:txEl>
                                              <p:pRg st="5" end="5"/>
                                            </p:txEl>
                                          </p:spTgt>
                                        </p:tgtEl>
                                        <p:attrNameLst>
                                          <p:attrName>ppt_x</p:attrName>
                                        </p:attrNameLst>
                                      </p:cBhvr>
                                      <p:tavLst>
                                        <p:tav tm="0">
                                          <p:val>
                                            <p:strVal val="ppt_x"/>
                                          </p:val>
                                        </p:tav>
                                        <p:tav tm="100000">
                                          <p:val>
                                            <p:strVal val="ppt_x"/>
                                          </p:val>
                                        </p:tav>
                                      </p:tavLst>
                                    </p:anim>
                                    <p:anim calcmode="lin" valueType="num">
                                      <p:cBhvr>
                                        <p:cTn id="101" dur="500"/>
                                        <p:tgtEl>
                                          <p:spTgt spid="6">
                                            <p:txEl>
                                              <p:pRg st="5" end="5"/>
                                            </p:txEl>
                                          </p:spTgt>
                                        </p:tgtEl>
                                        <p:attrNameLst>
                                          <p:attrName>ppt_y</p:attrName>
                                        </p:attrNameLst>
                                      </p:cBhvr>
                                      <p:tavLst>
                                        <p:tav tm="0">
                                          <p:val>
                                            <p:strVal val="ppt_y"/>
                                          </p:val>
                                        </p:tav>
                                        <p:tav tm="100000">
                                          <p:val>
                                            <p:strVal val="ppt_y+.1"/>
                                          </p:val>
                                        </p:tav>
                                      </p:tavLst>
                                    </p:anim>
                                    <p:set>
                                      <p:cBhvr>
                                        <p:cTn id="102" dur="1" fill="hold">
                                          <p:stCondLst>
                                            <p:cond delay="499"/>
                                          </p:stCondLst>
                                        </p:cTn>
                                        <p:tgtEl>
                                          <p:spTgt spid="6">
                                            <p:txEl>
                                              <p:pRg st="5" end="5"/>
                                            </p:txEl>
                                          </p:spTgt>
                                        </p:tgtEl>
                                        <p:attrNameLst>
                                          <p:attrName>style.visibility</p:attrName>
                                        </p:attrNameLst>
                                      </p:cBhvr>
                                      <p:to>
                                        <p:strVal val="hidden"/>
                                      </p:to>
                                    </p:set>
                                  </p:childTnLst>
                                </p:cTn>
                              </p:par>
                              <p:par>
                                <p:cTn id="103" presetID="42" presetClass="exit" presetSubtype="0" fill="hold" grpId="1" nodeType="withEffect">
                                  <p:stCondLst>
                                    <p:cond delay="0"/>
                                  </p:stCondLst>
                                  <p:childTnLst>
                                    <p:animEffect transition="out" filter="fade">
                                      <p:cBhvr>
                                        <p:cTn id="104" dur="500"/>
                                        <p:tgtEl>
                                          <p:spTgt spid="6">
                                            <p:txEl>
                                              <p:pRg st="6" end="6"/>
                                            </p:txEl>
                                          </p:spTgt>
                                        </p:tgtEl>
                                      </p:cBhvr>
                                    </p:animEffect>
                                    <p:anim calcmode="lin" valueType="num">
                                      <p:cBhvr>
                                        <p:cTn id="105" dur="500"/>
                                        <p:tgtEl>
                                          <p:spTgt spid="6">
                                            <p:txEl>
                                              <p:pRg st="6" end="6"/>
                                            </p:txEl>
                                          </p:spTgt>
                                        </p:tgtEl>
                                        <p:attrNameLst>
                                          <p:attrName>ppt_x</p:attrName>
                                        </p:attrNameLst>
                                      </p:cBhvr>
                                      <p:tavLst>
                                        <p:tav tm="0">
                                          <p:val>
                                            <p:strVal val="ppt_x"/>
                                          </p:val>
                                        </p:tav>
                                        <p:tav tm="100000">
                                          <p:val>
                                            <p:strVal val="ppt_x"/>
                                          </p:val>
                                        </p:tav>
                                      </p:tavLst>
                                    </p:anim>
                                    <p:anim calcmode="lin" valueType="num">
                                      <p:cBhvr>
                                        <p:cTn id="106" dur="500"/>
                                        <p:tgtEl>
                                          <p:spTgt spid="6">
                                            <p:txEl>
                                              <p:pRg st="6" end="6"/>
                                            </p:txEl>
                                          </p:spTgt>
                                        </p:tgtEl>
                                        <p:attrNameLst>
                                          <p:attrName>ppt_y</p:attrName>
                                        </p:attrNameLst>
                                      </p:cBhvr>
                                      <p:tavLst>
                                        <p:tav tm="0">
                                          <p:val>
                                            <p:strVal val="ppt_y"/>
                                          </p:val>
                                        </p:tav>
                                        <p:tav tm="100000">
                                          <p:val>
                                            <p:strVal val="ppt_y+.1"/>
                                          </p:val>
                                        </p:tav>
                                      </p:tavLst>
                                    </p:anim>
                                    <p:set>
                                      <p:cBhvr>
                                        <p:cTn id="107" dur="1" fill="hold">
                                          <p:stCondLst>
                                            <p:cond delay="499"/>
                                          </p:stCondLst>
                                        </p:cTn>
                                        <p:tgtEl>
                                          <p:spTgt spid="6">
                                            <p:txEl>
                                              <p:pRg st="6" end="6"/>
                                            </p:txEl>
                                          </p:spTgt>
                                        </p:tgtEl>
                                        <p:attrNameLst>
                                          <p:attrName>style.visibility</p:attrName>
                                        </p:attrNameLst>
                                      </p:cBhvr>
                                      <p:to>
                                        <p:strVal val="hidden"/>
                                      </p:to>
                                    </p:set>
                                  </p:childTnLst>
                                </p:cTn>
                              </p:par>
                              <p:par>
                                <p:cTn id="108" presetID="42" presetClass="exit" presetSubtype="0" fill="hold" grpId="1" nodeType="withEffect">
                                  <p:stCondLst>
                                    <p:cond delay="0"/>
                                  </p:stCondLst>
                                  <p:childTnLst>
                                    <p:animEffect transition="out" filter="fade">
                                      <p:cBhvr>
                                        <p:cTn id="109" dur="500"/>
                                        <p:tgtEl>
                                          <p:spTgt spid="6">
                                            <p:txEl>
                                              <p:pRg st="8" end="8"/>
                                            </p:txEl>
                                          </p:spTgt>
                                        </p:tgtEl>
                                      </p:cBhvr>
                                    </p:animEffect>
                                    <p:anim calcmode="lin" valueType="num">
                                      <p:cBhvr>
                                        <p:cTn id="110" dur="500"/>
                                        <p:tgtEl>
                                          <p:spTgt spid="6">
                                            <p:txEl>
                                              <p:pRg st="8" end="8"/>
                                            </p:txEl>
                                          </p:spTgt>
                                        </p:tgtEl>
                                        <p:attrNameLst>
                                          <p:attrName>ppt_x</p:attrName>
                                        </p:attrNameLst>
                                      </p:cBhvr>
                                      <p:tavLst>
                                        <p:tav tm="0">
                                          <p:val>
                                            <p:strVal val="ppt_x"/>
                                          </p:val>
                                        </p:tav>
                                        <p:tav tm="100000">
                                          <p:val>
                                            <p:strVal val="ppt_x"/>
                                          </p:val>
                                        </p:tav>
                                      </p:tavLst>
                                    </p:anim>
                                    <p:anim calcmode="lin" valueType="num">
                                      <p:cBhvr>
                                        <p:cTn id="111" dur="500"/>
                                        <p:tgtEl>
                                          <p:spTgt spid="6">
                                            <p:txEl>
                                              <p:pRg st="8" end="8"/>
                                            </p:txEl>
                                          </p:spTgt>
                                        </p:tgtEl>
                                        <p:attrNameLst>
                                          <p:attrName>ppt_y</p:attrName>
                                        </p:attrNameLst>
                                      </p:cBhvr>
                                      <p:tavLst>
                                        <p:tav tm="0">
                                          <p:val>
                                            <p:strVal val="ppt_y"/>
                                          </p:val>
                                        </p:tav>
                                        <p:tav tm="100000">
                                          <p:val>
                                            <p:strVal val="ppt_y+.1"/>
                                          </p:val>
                                        </p:tav>
                                      </p:tavLst>
                                    </p:anim>
                                    <p:set>
                                      <p:cBhvr>
                                        <p:cTn id="112" dur="1" fill="hold">
                                          <p:stCondLst>
                                            <p:cond delay="499"/>
                                          </p:stCondLst>
                                        </p:cTn>
                                        <p:tgtEl>
                                          <p:spTgt spid="6">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 grpId="0"/>
      <p:bldP spid="1379" grpId="1"/>
      <p:bldP spid="1381" grpId="0"/>
      <p:bldP spid="1381" grpId="1"/>
      <p:bldP spid="6" grpId="0" uiExpand="1" build="p"/>
      <p:bldP spid="6" grpId="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99"/>
        <p:cNvGrpSpPr/>
        <p:nvPr/>
      </p:nvGrpSpPr>
      <p:grpSpPr>
        <a:xfrm>
          <a:off x="0" y="0"/>
          <a:ext cx="0" cy="0"/>
          <a:chOff x="0" y="0"/>
          <a:chExt cx="0" cy="0"/>
        </a:xfrm>
      </p:grpSpPr>
      <p:sp>
        <p:nvSpPr>
          <p:cNvPr id="1300" name="Google Shape;1300;p30"/>
          <p:cNvSpPr txBox="1">
            <a:spLocks noGrp="1"/>
          </p:cNvSpPr>
          <p:nvPr>
            <p:ph type="subTitle" idx="1"/>
          </p:nvPr>
        </p:nvSpPr>
        <p:spPr>
          <a:xfrm>
            <a:off x="3647801" y="2623150"/>
            <a:ext cx="4125249"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Unions’ evolving socio-economic function</a:t>
            </a:r>
          </a:p>
        </p:txBody>
      </p:sp>
      <p:sp>
        <p:nvSpPr>
          <p:cNvPr id="1301" name="Google Shape;1301;p30"/>
          <p:cNvSpPr txBox="1">
            <a:spLocks noGrp="1"/>
          </p:cNvSpPr>
          <p:nvPr>
            <p:ph type="title"/>
          </p:nvPr>
        </p:nvSpPr>
        <p:spPr>
          <a:xfrm>
            <a:off x="3291672" y="1769946"/>
            <a:ext cx="4837701" cy="828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E" sz="2800" dirty="0"/>
              <a:t>Institutionalism</a:t>
            </a:r>
          </a:p>
        </p:txBody>
      </p:sp>
      <p:sp>
        <p:nvSpPr>
          <p:cNvPr id="1302" name="Google Shape;1302;p30"/>
          <p:cNvSpPr txBox="1">
            <a:spLocks noGrp="1"/>
          </p:cNvSpPr>
          <p:nvPr>
            <p:ph type="title" idx="2"/>
          </p:nvPr>
        </p:nvSpPr>
        <p:spPr>
          <a:xfrm>
            <a:off x="849507" y="1806950"/>
            <a:ext cx="2725636" cy="1529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9600" dirty="0"/>
              <a:t>03</a:t>
            </a:r>
            <a:endParaRPr sz="9600" dirty="0"/>
          </a:p>
        </p:txBody>
      </p:sp>
      <p:sp>
        <p:nvSpPr>
          <p:cNvPr id="1304" name="Google Shape;1304;p30"/>
          <p:cNvSpPr/>
          <p:nvPr/>
        </p:nvSpPr>
        <p:spPr>
          <a:xfrm>
            <a:off x="1322793" y="2106385"/>
            <a:ext cx="1771471" cy="922563"/>
          </a:xfrm>
          <a:prstGeom prst="rect">
            <a:avLst/>
          </a:prstGeom>
        </p:spPr>
        <p:txBody>
          <a:bodyPr>
            <a:prstTxWarp prst="textPlain">
              <a:avLst/>
            </a:prstTxWarp>
          </a:bodyPr>
          <a:lstStyle/>
          <a:p>
            <a:pPr lvl="0" algn="ctr"/>
            <a:r>
              <a:rPr b="0" i="0" dirty="0">
                <a:ln w="9525" cap="flat" cmpd="sng">
                  <a:solidFill>
                    <a:schemeClr val="lt1"/>
                  </a:solidFill>
                  <a:prstDash val="solid"/>
                  <a:round/>
                  <a:headEnd type="none" w="sm" len="sm"/>
                  <a:tailEnd type="none" w="sm" len="sm"/>
                </a:ln>
                <a:solidFill>
                  <a:schemeClr val="dk1"/>
                </a:solidFill>
                <a:latin typeface="Syncopate"/>
              </a:rPr>
              <a:t>0</a:t>
            </a:r>
            <a:r>
              <a:rPr lang="en-IE" b="0" i="0" dirty="0">
                <a:ln w="9525" cap="flat" cmpd="sng">
                  <a:solidFill>
                    <a:schemeClr val="lt1"/>
                  </a:solidFill>
                  <a:prstDash val="solid"/>
                  <a:round/>
                  <a:headEnd type="none" w="sm" len="sm"/>
                  <a:tailEnd type="none" w="sm" len="sm"/>
                </a:ln>
                <a:solidFill>
                  <a:schemeClr val="dk1"/>
                </a:solidFill>
                <a:latin typeface="Syncopate"/>
              </a:rPr>
              <a:t>3</a:t>
            </a:r>
            <a:endParaRPr b="0" i="0" dirty="0">
              <a:ln w="9525" cap="flat" cmpd="sng">
                <a:solidFill>
                  <a:schemeClr val="lt1"/>
                </a:solidFill>
                <a:prstDash val="solid"/>
                <a:round/>
                <a:headEnd type="none" w="sm" len="sm"/>
                <a:tailEnd type="none" w="sm" len="sm"/>
              </a:ln>
              <a:solidFill>
                <a:schemeClr val="dk1"/>
              </a:solidFill>
              <a:latin typeface="Syncopate"/>
            </a:endParaRPr>
          </a:p>
        </p:txBody>
      </p:sp>
    </p:spTree>
    <p:extLst>
      <p:ext uri="{BB962C8B-B14F-4D97-AF65-F5344CB8AC3E}">
        <p14:creationId xmlns:p14="http://schemas.microsoft.com/office/powerpoint/2010/main" val="264998169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Structure Minitheme by Slidesgo">
  <a:themeElements>
    <a:clrScheme name="Simple Light">
      <a:dk1>
        <a:srgbClr val="141414"/>
      </a:dk1>
      <a:lt1>
        <a:srgbClr val="FFED86"/>
      </a:lt1>
      <a:dk2>
        <a:srgbClr val="F5F5F5"/>
      </a:dk2>
      <a:lt2>
        <a:srgbClr val="FFFFFF"/>
      </a:lt2>
      <a:accent1>
        <a:srgbClr val="FFFFFF"/>
      </a:accent1>
      <a:accent2>
        <a:srgbClr val="FFFFFF"/>
      </a:accent2>
      <a:accent3>
        <a:srgbClr val="FFFFFF"/>
      </a:accent3>
      <a:accent4>
        <a:srgbClr val="FFFFFF"/>
      </a:accent4>
      <a:accent5>
        <a:srgbClr val="FFFFFF"/>
      </a:accent5>
      <a:accent6>
        <a:srgbClr val="FFFFFF"/>
      </a:accent6>
      <a:hlink>
        <a:srgbClr val="1414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TotalTime>
  <Words>1019</Words>
  <Application>Microsoft Office PowerPoint</Application>
  <PresentationFormat>Презентация на цял екран (16:9)</PresentationFormat>
  <Paragraphs>121</Paragraphs>
  <Slides>16</Slides>
  <Notes>16</Notes>
  <HiddenSlides>0</HiddenSlides>
  <MMClips>0</MMClips>
  <ScaleCrop>false</ScaleCrop>
  <HeadingPairs>
    <vt:vector size="6" baseType="variant">
      <vt:variant>
        <vt:lpstr>Използвани шрифтове</vt:lpstr>
      </vt:variant>
      <vt:variant>
        <vt:i4>6</vt:i4>
      </vt:variant>
      <vt:variant>
        <vt:lpstr>Тема</vt:lpstr>
      </vt:variant>
      <vt:variant>
        <vt:i4>1</vt:i4>
      </vt:variant>
      <vt:variant>
        <vt:lpstr>Заглавия на слайдовете</vt:lpstr>
      </vt:variant>
      <vt:variant>
        <vt:i4>16</vt:i4>
      </vt:variant>
    </vt:vector>
  </HeadingPairs>
  <TitlesOfParts>
    <vt:vector size="23" baseType="lpstr">
      <vt:lpstr>Public Sans Light</vt:lpstr>
      <vt:lpstr>Arial</vt:lpstr>
      <vt:lpstr>Georgia</vt:lpstr>
      <vt:lpstr>Josefin Slab</vt:lpstr>
      <vt:lpstr>Public Sans ExtraLight</vt:lpstr>
      <vt:lpstr>Syncopate</vt:lpstr>
      <vt:lpstr>Structure Minitheme by Slidesgo</vt:lpstr>
      <vt:lpstr>Patterns of post-socialist syndicalism</vt:lpstr>
      <vt:lpstr>TABLE OF CONTENTS</vt:lpstr>
      <vt:lpstr>Introduction</vt:lpstr>
      <vt:lpstr>Bulgaria: a small, peculiar European country</vt:lpstr>
      <vt:lpstr>The evolving socio-economics of labour unions</vt:lpstr>
      <vt:lpstr>Resource-mobilisation</vt:lpstr>
      <vt:lpstr>Comparing unions in decline</vt:lpstr>
      <vt:lpstr>Comparing unions in decline</vt:lpstr>
      <vt:lpstr>Institutionalism</vt:lpstr>
      <vt:lpstr>Real-socialist labour unions (1945-1989)</vt:lpstr>
      <vt:lpstr>Labour unions’ socio-economic function today (1)</vt:lpstr>
      <vt:lpstr>Labour unions’ socio-economic function today (2)</vt:lpstr>
      <vt:lpstr>Labour unions’ socio-economic function today (3)</vt:lpstr>
      <vt:lpstr>Conclusion</vt:lpstr>
      <vt:lpstr>labour unions’ decline is multidimensional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of post-socialist syndicalism</dc:title>
  <dc:creator>Fabio Ashtar</dc:creator>
  <cp:lastModifiedBy>Telarico, Fabio Ashtar</cp:lastModifiedBy>
  <cp:revision>12</cp:revision>
  <dcterms:modified xsi:type="dcterms:W3CDTF">2021-10-14T23:38:18Z</dcterms:modified>
</cp:coreProperties>
</file>