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83" r:id="rId3"/>
    <p:sldId id="289" r:id="rId4"/>
    <p:sldId id="286" r:id="rId5"/>
    <p:sldId id="287" r:id="rId6"/>
    <p:sldId id="275" r:id="rId7"/>
    <p:sldId id="290" r:id="rId8"/>
    <p:sldId id="291" r:id="rId9"/>
    <p:sldId id="292" r:id="rId10"/>
    <p:sldId id="296" r:id="rId11"/>
    <p:sldId id="293" r:id="rId12"/>
    <p:sldId id="294" r:id="rId13"/>
    <p:sldId id="295" r:id="rId14"/>
    <p:sldId id="280" r:id="rId15"/>
    <p:sldId id="297" r:id="rId16"/>
    <p:sldId id="298" r:id="rId17"/>
    <p:sldId id="28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/>
    <p:restoredTop sz="94676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EF2E-12DA-2D43-9954-979BBC0C2216}" type="datetimeFigureOut">
              <a:rPr lang="it-IT" smtClean="0"/>
              <a:t>17/06/19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F7FF-738E-274D-B650-E266A7AE2C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5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91900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98124"/>
            <a:ext cx="6858000" cy="153713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8AE-F611-499D-B572-C41AB47D2CE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33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653A-A43F-4050-902C-1CD8BB1BA6B5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7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069-0482-4EAD-96A6-6C70105D6D29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04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38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9733-9694-4A4C-AA0B-2E2A943009D1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0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53A-C361-49D7-8F14-9225E945F01F}" type="datetime1">
              <a:rPr lang="en-GB" smtClean="0"/>
              <a:t>17/06/2019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5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72CF-53A8-4745-9FB4-CC5BF20FC4AB}" type="datetime1">
              <a:rPr lang="en-GB" smtClean="0"/>
              <a:t>17/06/2019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04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7D0-3104-494A-9296-AE5630905D21}" type="datetime1">
              <a:rPr lang="en-GB" smtClean="0"/>
              <a:t>17/06/2019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01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B24E-8D53-462D-BD66-4F4D32F5392E}" type="datetime1">
              <a:rPr lang="en-GB" smtClean="0"/>
              <a:t>17/06/2019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E8EC-88FC-433B-9751-ED678897C013}" type="datetime1">
              <a:rPr lang="en-GB" smtClean="0"/>
              <a:t>17/06/2019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45DA-5C55-4528-A9F1-B7CC2C4FCCE4}" type="datetime1">
              <a:rPr lang="en-GB" smtClean="0"/>
              <a:t>17/06/2019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801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0523"/>
            <a:ext cx="7886700" cy="50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2277C415-CCC4-470C-A7FF-E677587E0BC7}" type="datetime1">
              <a:rPr lang="en-GB" smtClean="0"/>
              <a:t>17/06/2019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www.rd-alliance.org -  @resdatall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61BA5777-89E2-0C42-9BCE-298721AA9BB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25521"/>
            <a:ext cx="594651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 bwMode="auto">
          <a:xfrm>
            <a:off x="8448675" y="6688584"/>
            <a:ext cx="7280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chemeClr val="bg2"/>
                </a:solidFill>
                <a:latin typeface="+mj-lt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680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d-alliance.org/groups/fair-data-maturity-model-wg" TargetMode="External"/><Relationship Id="rId2" Type="http://schemas.openxmlformats.org/officeDocument/2006/relationships/hyperlink" Target="https://rd-alliance.org/group/fair-data-maturity-model-wg/outcomes/results-analysis-existing-fair-assessment-tool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d-alliance.org/groups/research-data-management-engineering-i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s/rda-denmar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about-rda/our-leadership/rda-secretariat.html" TargetMode="External"/><Relationship Id="rId2" Type="http://schemas.openxmlformats.org/officeDocument/2006/relationships/hyperlink" Target="mailto:niva@dtu.d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-alliance.org/groups/research-data-management-engineering-ig" TargetMode="External"/><Relationship Id="rId5" Type="http://schemas.openxmlformats.org/officeDocument/2006/relationships/hyperlink" Target="https://www.rd-alliance.org/groups/rda-denmark" TargetMode="External"/><Relationship Id="rId4" Type="http://schemas.openxmlformats.org/officeDocument/2006/relationships/hyperlink" Target="https://www.rd-alliance.org/rda-disciplines/rda-europe-ambassado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hyperlink" Target="https://www.casrai.org/credit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about-rd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rd-alliance.org/get-involved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record/3246264#.XQZgBi2Q2L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" y="2191900"/>
            <a:ext cx="9143999" cy="2387600"/>
          </a:xfrm>
        </p:spPr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the Research Data Alliance and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it do for </a:t>
            </a:r>
            <a:r>
              <a:rPr lang="da-DK" dirty="0" err="1"/>
              <a:t>you</a:t>
            </a:r>
            <a:r>
              <a:rPr lang="da-DK" dirty="0"/>
              <a:t>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698124"/>
            <a:ext cx="9144000" cy="1537138"/>
          </a:xfrm>
        </p:spPr>
        <p:txBody>
          <a:bodyPr/>
          <a:lstStyle/>
          <a:p>
            <a:r>
              <a:rPr lang="en-US" dirty="0"/>
              <a:t>Nikola Vasiljević</a:t>
            </a:r>
            <a:br>
              <a:rPr lang="en-US" dirty="0"/>
            </a:br>
            <a:r>
              <a:rPr lang="en-US" dirty="0"/>
              <a:t>RDA Europe Ambassador for Engineering and Technology / Wind Energy</a:t>
            </a:r>
            <a:br>
              <a:rPr lang="en-US" dirty="0"/>
            </a:br>
            <a:r>
              <a:rPr lang="en-US" dirty="0"/>
              <a:t>Researcher DTU Wind Energy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9E4D-F14D-44F7-86C4-AF187F987ED5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6F77-26E2-A644-A593-C3A5851B1714}"/>
              </a:ext>
            </a:extLst>
          </p:cNvPr>
          <p:cNvSpPr/>
          <p:nvPr/>
        </p:nvSpPr>
        <p:spPr>
          <a:xfrm>
            <a:off x="-884585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1600" dirty="0">
                <a:solidFill>
                  <a:srgbClr val="969696"/>
                </a:solidFill>
              </a:rPr>
              <a:t>Wind Energy </a:t>
            </a:r>
            <a:r>
              <a:rPr lang="da-DK" sz="1600">
                <a:solidFill>
                  <a:srgbClr val="969696"/>
                </a:solidFill>
              </a:rPr>
              <a:t>Science Conference</a:t>
            </a:r>
            <a:br>
              <a:rPr lang="da-DK" sz="1600" dirty="0">
                <a:solidFill>
                  <a:srgbClr val="969696"/>
                </a:solidFill>
              </a:rPr>
            </a:br>
            <a:r>
              <a:rPr lang="da-DK" sz="1600" dirty="0">
                <a:solidFill>
                  <a:srgbClr val="969696"/>
                </a:solidFill>
              </a:rPr>
              <a:t>CORK</a:t>
            </a:r>
          </a:p>
          <a:p>
            <a:pPr algn="ctr"/>
            <a:r>
              <a:rPr lang="da-DK" sz="1600" dirty="0">
                <a:solidFill>
                  <a:srgbClr val="969696"/>
                </a:solidFill>
              </a:rPr>
              <a:t>17 – 20 June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356D9-D3FE-3A49-841C-B391B594AD7B}"/>
              </a:ext>
            </a:extLst>
          </p:cNvPr>
          <p:cNvSpPr txBox="1"/>
          <p:nvPr/>
        </p:nvSpPr>
        <p:spPr>
          <a:xfrm>
            <a:off x="6075914" y="0"/>
            <a:ext cx="306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DOI: 10.5281/zenodo.3247020</a:t>
            </a:r>
          </a:p>
        </p:txBody>
      </p:sp>
    </p:spTree>
    <p:extLst>
      <p:ext uri="{BB962C8B-B14F-4D97-AF65-F5344CB8AC3E}">
        <p14:creationId xmlns:p14="http://schemas.microsoft.com/office/powerpoint/2010/main" val="146525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85BA0-B013-A840-9C29-C927016E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4B54-1E85-DA46-ACD4-E6B989A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56296-E2B1-DB4E-97CB-15D60F52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6712-8A71-9C42-B12A-5004124C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36DA-FFE1-E34D-ADBF-83FAC988C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0523"/>
            <a:ext cx="7886700" cy="508700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ea"/>
              </a:rPr>
              <a:t>We need to make our (meta)data </a:t>
            </a:r>
            <a:r>
              <a:rPr lang="en-US" b="1" dirty="0">
                <a:latin typeface="+mn-ea"/>
              </a:rPr>
              <a:t>Findable</a:t>
            </a:r>
            <a:br>
              <a:rPr lang="en-US" b="1" dirty="0">
                <a:latin typeface="+mn-ea"/>
              </a:rPr>
            </a:br>
            <a:endParaRPr lang="en-US" b="1" dirty="0">
              <a:latin typeface="+mn-ea"/>
            </a:endParaRPr>
          </a:p>
          <a:p>
            <a:r>
              <a:rPr lang="en-US" dirty="0">
                <a:latin typeface="+mn-ea"/>
              </a:rPr>
              <a:t>Humans and machines should be able to gain </a:t>
            </a:r>
            <a:r>
              <a:rPr lang="en-US" b="1" dirty="0">
                <a:latin typeface="+mn-ea"/>
              </a:rPr>
              <a:t>Access</a:t>
            </a:r>
            <a:r>
              <a:rPr lang="en-US" dirty="0">
                <a:latin typeface="+mn-ea"/>
              </a:rPr>
              <a:t> to our (meta)data  (not necessary 100% OPEN, as open as possible as close as necessary)</a:t>
            </a:r>
            <a:br>
              <a:rPr lang="en-US" dirty="0">
                <a:latin typeface="+mn-ea"/>
              </a:rPr>
            </a:br>
            <a:endParaRPr lang="en-US" dirty="0">
              <a:latin typeface="+mn-ea"/>
            </a:endParaRPr>
          </a:p>
          <a:p>
            <a:r>
              <a:rPr lang="en-US" dirty="0">
                <a:latin typeface="+mn-ea"/>
              </a:rPr>
              <a:t>(Meta)Data should be </a:t>
            </a:r>
            <a:r>
              <a:rPr lang="en-US" b="1" dirty="0">
                <a:latin typeface="+mn-ea"/>
              </a:rPr>
              <a:t>Interoperable</a:t>
            </a:r>
            <a:r>
              <a:rPr lang="en-US" dirty="0">
                <a:latin typeface="+mn-ea"/>
              </a:rPr>
              <a:t>, i.e. data should conform to recognized formats and standards</a:t>
            </a:r>
            <a:br>
              <a:rPr lang="en-US" dirty="0">
                <a:latin typeface="+mn-ea"/>
              </a:rPr>
            </a:br>
            <a:endParaRPr lang="en-US" dirty="0">
              <a:latin typeface="+mn-ea"/>
            </a:endParaRPr>
          </a:p>
          <a:p>
            <a:r>
              <a:rPr lang="en-US" dirty="0">
                <a:latin typeface="+mn-ea"/>
              </a:rPr>
              <a:t>Additional documentation describing (meta)data should be provide to support interpretation and </a:t>
            </a:r>
            <a:r>
              <a:rPr lang="en-US" b="1" dirty="0">
                <a:latin typeface="+mn-ea"/>
              </a:rPr>
              <a:t>Reuse</a:t>
            </a:r>
            <a:r>
              <a:rPr lang="en-US" dirty="0">
                <a:latin typeface="+mn-ea"/>
              </a:rPr>
              <a:t> of data.</a:t>
            </a:r>
            <a:br>
              <a:rPr lang="en" dirty="0"/>
            </a:br>
            <a:br>
              <a:rPr lang="en-US" dirty="0">
                <a:latin typeface="+mn-ea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3357C-CE29-BC4C-8BFE-CAF5DCD2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A96D-713F-A640-83A1-7DA29653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29196-931B-B34B-91FA-9F22CAD5FA15}"/>
              </a:ext>
            </a:extLst>
          </p:cNvPr>
          <p:cNvSpPr txBox="1"/>
          <p:nvPr/>
        </p:nvSpPr>
        <p:spPr>
          <a:xfrm>
            <a:off x="4890051" y="6123543"/>
            <a:ext cx="413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Wilkinson et al., Sci. Data 3:160018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(2016)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3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5170-84C9-8945-AF3C-6C405B74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Data Maturity Model 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1165-7B9B-AF4C-A011-327AEEC7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0523"/>
            <a:ext cx="7886700" cy="50870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2400" dirty="0" err="1"/>
              <a:t>Develops</a:t>
            </a:r>
            <a:r>
              <a:rPr lang="da-DK" sz="2400" dirty="0"/>
              <a:t> a </a:t>
            </a:r>
            <a:r>
              <a:rPr lang="da-DK" sz="2400" dirty="0" err="1"/>
              <a:t>common</a:t>
            </a:r>
            <a:r>
              <a:rPr lang="da-DK" sz="2400" dirty="0"/>
              <a:t> set of </a:t>
            </a:r>
            <a:r>
              <a:rPr lang="da-DK" sz="2400" dirty="0" err="1"/>
              <a:t>core</a:t>
            </a:r>
            <a:r>
              <a:rPr lang="da-DK" sz="2400" dirty="0"/>
              <a:t> </a:t>
            </a:r>
            <a:r>
              <a:rPr lang="da-DK" sz="2400" dirty="0" err="1"/>
              <a:t>assessment</a:t>
            </a:r>
            <a:r>
              <a:rPr lang="da-DK" sz="2400" dirty="0"/>
              <a:t> </a:t>
            </a:r>
            <a:r>
              <a:rPr lang="da-DK" sz="2400" dirty="0" err="1"/>
              <a:t>criteria</a:t>
            </a:r>
            <a:r>
              <a:rPr lang="da-DK" sz="2400" dirty="0"/>
              <a:t> or </a:t>
            </a:r>
            <a:r>
              <a:rPr lang="da-DK" sz="2400" dirty="0" err="1"/>
              <a:t>FAIRness</a:t>
            </a:r>
            <a:r>
              <a:rPr lang="da-DK" sz="2400" dirty="0"/>
              <a:t> and a </a:t>
            </a:r>
            <a:r>
              <a:rPr lang="da-DK" sz="2400" dirty="0" err="1"/>
              <a:t>generic</a:t>
            </a:r>
            <a:r>
              <a:rPr lang="da-DK" sz="2400" dirty="0"/>
              <a:t> and </a:t>
            </a:r>
            <a:r>
              <a:rPr lang="da-DK" sz="2400" dirty="0" err="1"/>
              <a:t>expandable</a:t>
            </a:r>
            <a:r>
              <a:rPr lang="da-DK" sz="2400" dirty="0"/>
              <a:t> </a:t>
            </a:r>
            <a:r>
              <a:rPr lang="da-DK" sz="2400" dirty="0" err="1"/>
              <a:t>selfassessment</a:t>
            </a:r>
            <a:r>
              <a:rPr lang="da-DK" sz="2400" dirty="0"/>
              <a:t> model or </a:t>
            </a:r>
            <a:r>
              <a:rPr lang="da-DK" sz="2400" dirty="0" err="1"/>
              <a:t>measuring</a:t>
            </a:r>
            <a:r>
              <a:rPr lang="da-DK" sz="2400" dirty="0"/>
              <a:t> the </a:t>
            </a:r>
            <a:r>
              <a:rPr lang="da-DK" sz="2400" dirty="0" err="1"/>
              <a:t>maturity</a:t>
            </a:r>
            <a:r>
              <a:rPr lang="da-DK" sz="2400" dirty="0"/>
              <a:t> </a:t>
            </a:r>
            <a:r>
              <a:rPr lang="da-DK" sz="2400" dirty="0" err="1"/>
              <a:t>level</a:t>
            </a:r>
            <a:r>
              <a:rPr lang="da-DK" sz="2400" dirty="0"/>
              <a:t> of a dataset. </a:t>
            </a:r>
            <a:r>
              <a:rPr lang="da-DK" sz="2400" dirty="0" err="1"/>
              <a:t>Builds</a:t>
            </a:r>
            <a:r>
              <a:rPr lang="da-DK" sz="2400" dirty="0"/>
              <a:t> on </a:t>
            </a:r>
            <a:r>
              <a:rPr lang="da-DK" sz="2400" dirty="0" err="1"/>
              <a:t>existing</a:t>
            </a:r>
            <a:r>
              <a:rPr lang="da-DK" sz="2400" dirty="0"/>
              <a:t> </a:t>
            </a:r>
            <a:r>
              <a:rPr lang="da-DK" sz="2400" dirty="0" err="1"/>
              <a:t>initiatives</a:t>
            </a:r>
            <a:r>
              <a:rPr lang="da-DK" sz="2400" dirty="0"/>
              <a:t>, </a:t>
            </a:r>
            <a:r>
              <a:rPr lang="da-DK" sz="2400" dirty="0" err="1"/>
              <a:t>looking</a:t>
            </a:r>
            <a:r>
              <a:rPr lang="da-DK" sz="2400" dirty="0"/>
              <a:t> at </a:t>
            </a:r>
            <a:r>
              <a:rPr lang="da-DK" sz="2400" dirty="0" err="1"/>
              <a:t>common</a:t>
            </a:r>
            <a:r>
              <a:rPr lang="da-DK" sz="2400" dirty="0"/>
              <a:t> elements and </a:t>
            </a:r>
            <a:r>
              <a:rPr lang="da-DK" sz="2400" dirty="0" err="1"/>
              <a:t>allowing</a:t>
            </a:r>
            <a:r>
              <a:rPr lang="da-DK" sz="2400" dirty="0"/>
              <a:t> the </a:t>
            </a:r>
            <a:r>
              <a:rPr lang="da-DK" sz="2400" dirty="0" err="1"/>
              <a:t>group</a:t>
            </a:r>
            <a:r>
              <a:rPr lang="da-DK" sz="2400" dirty="0"/>
              <a:t> to </a:t>
            </a:r>
            <a:r>
              <a:rPr lang="da-DK" sz="2400" dirty="0" err="1"/>
              <a:t>identify</a:t>
            </a:r>
            <a:r>
              <a:rPr lang="da-DK" sz="2400" dirty="0"/>
              <a:t> </a:t>
            </a:r>
            <a:r>
              <a:rPr lang="da-DK" sz="2400" dirty="0" err="1"/>
              <a:t>core</a:t>
            </a:r>
            <a:r>
              <a:rPr lang="da-DK" sz="2400" dirty="0"/>
              <a:t> elements or the </a:t>
            </a:r>
            <a:r>
              <a:rPr lang="da-DK" sz="2400" dirty="0" err="1"/>
              <a:t>evaluation</a:t>
            </a:r>
            <a:r>
              <a:rPr lang="da-DK" sz="2400" dirty="0"/>
              <a:t> of </a:t>
            </a:r>
            <a:r>
              <a:rPr lang="da-DK" sz="2400" dirty="0" err="1"/>
              <a:t>FAIRness</a:t>
            </a:r>
            <a:r>
              <a:rPr lang="da-DK" sz="2400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Analysis of </a:t>
            </a:r>
            <a:r>
              <a:rPr lang="da-DK" sz="2000" dirty="0" err="1"/>
              <a:t>Existing</a:t>
            </a:r>
            <a:r>
              <a:rPr lang="da-DK" sz="2000" dirty="0"/>
              <a:t> FAIR </a:t>
            </a:r>
            <a:r>
              <a:rPr lang="da-DK" sz="2000" dirty="0" err="1"/>
              <a:t>Assessment</a:t>
            </a:r>
            <a:r>
              <a:rPr lang="da-DK" sz="2000" dirty="0"/>
              <a:t> Tools:</a:t>
            </a:r>
            <a:br>
              <a:rPr lang="da-DK" sz="2000" dirty="0"/>
            </a:br>
            <a:r>
              <a:rPr lang="da-DK" sz="2000" dirty="0">
                <a:hlinkClick r:id="rId2"/>
              </a:rPr>
              <a:t>https://rd-alliance.org/group/fair-data-maturity-model-wg/outcomes/results-analysis-existing-fair-assessment-tools</a:t>
            </a:r>
            <a:r>
              <a:rPr lang="da-DK" sz="2000" dirty="0"/>
              <a:t> (</a:t>
            </a:r>
            <a:r>
              <a:rPr lang="da-DK" sz="2000" dirty="0" err="1"/>
              <a:t>request</a:t>
            </a:r>
            <a:r>
              <a:rPr lang="da-DK" sz="2000" dirty="0"/>
              <a:t> for </a:t>
            </a:r>
            <a:r>
              <a:rPr lang="da-DK" sz="2000" dirty="0" err="1"/>
              <a:t>comments</a:t>
            </a:r>
            <a:r>
              <a:rPr lang="da-DK" sz="2000" dirty="0"/>
              <a:t> open)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a-DK" sz="2000" dirty="0">
                <a:hlinkClick r:id="rId3"/>
              </a:rPr>
              <a:t>https://rd-alliance.org/groups/fair-data-maturity-model-wg</a:t>
            </a:r>
            <a:r>
              <a:rPr lang="da-DK" sz="2000" dirty="0"/>
              <a:t> 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850B-51BA-0845-8D13-0AEB2058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CCF0-EDDA-644A-A185-36D87ECE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</p:spTree>
    <p:extLst>
      <p:ext uri="{BB962C8B-B14F-4D97-AF65-F5344CB8AC3E}">
        <p14:creationId xmlns:p14="http://schemas.microsoft.com/office/powerpoint/2010/main" val="261133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5170-84C9-8945-AF3C-6C405B74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0"/>
            <a:ext cx="7703054" cy="801522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Data Management in Engineering 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F1165-7B9B-AF4C-A011-327AEEC7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0523"/>
            <a:ext cx="7886700" cy="50870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400" dirty="0"/>
              <a:t>Aims: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Raise awareness about data management in engineering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Change the culture of handling data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Bridge engineering communities and existing initiatives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Objectives: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Bring together scientific and industrial stakeholders from all relevant sectors to discuss their legal and technological challenges around RDM practices.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Provide a forum for exchanging knowledge, options and experiences on a national and international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Bring light to the issue of contract- and mission-oriented engineering research from global and national points of view.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Disseminate the IG results within other relevant engineering </a:t>
            </a:r>
            <a:r>
              <a:rPr lang="en-US" sz="2400" dirty="0" err="1"/>
              <a:t>organisations</a:t>
            </a:r>
            <a:r>
              <a:rPr lang="en-US" sz="2400" dirty="0"/>
              <a:t> on a global, European and national scale.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Evaluate RDA outputs and recommendations and consider them with the focus on engineering.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https://rd-alliance.org/groups/research-data-management-engineering-ig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850B-51BA-0845-8D13-0AEB2058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CCF0-EDDA-644A-A185-36D87ECE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</p:spTree>
    <p:extLst>
      <p:ext uri="{BB962C8B-B14F-4D97-AF65-F5344CB8AC3E}">
        <p14:creationId xmlns:p14="http://schemas.microsoft.com/office/powerpoint/2010/main" val="266004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5CE5-8D2F-3447-A3F5-4FAD34F0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07" y="2792895"/>
            <a:ext cx="5526385" cy="801522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Join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, </a:t>
            </a:r>
            <a:r>
              <a:rPr lang="da-DK" dirty="0" err="1"/>
              <a:t>because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2835-89D1-6546-AD16-7D3F9C13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5BAA-F3DB-1243-9891-5FDEB14C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</p:spTree>
    <p:extLst>
      <p:ext uri="{BB962C8B-B14F-4D97-AF65-F5344CB8AC3E}">
        <p14:creationId xmlns:p14="http://schemas.microsoft.com/office/powerpoint/2010/main" val="166309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8A47-248C-8E4E-84EF-3978FAE1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RDA Plenary meeting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D47E7-7F91-1244-82CB-35E4CE8B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B6CD-B1CA-2043-827A-E192F42A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7CEC0-46EC-FD42-8C8E-59B61260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522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5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E8516-6166-E643-88EA-4E2DDD5D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6F37-C8EA-4447-9864-A4AE8EBF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20426-CB77-7F44-BD9E-B746F328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217819"/>
            <a:ext cx="7556500" cy="237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D551A-B44A-0346-BB47-68FCCD4743C8}"/>
              </a:ext>
            </a:extLst>
          </p:cNvPr>
          <p:cNvSpPr txBox="1"/>
          <p:nvPr/>
        </p:nvSpPr>
        <p:spPr>
          <a:xfrm>
            <a:off x="2126010" y="3592719"/>
            <a:ext cx="489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https://www.rd-alliance.org/groups/rda-denmark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04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5CE5-8D2F-3447-A3F5-4FAD34F0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07" y="2792895"/>
            <a:ext cx="5526385" cy="801522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THANK YOU!</a:t>
            </a:r>
            <a:br>
              <a:rPr lang="da-DK" dirty="0"/>
            </a:br>
            <a:br>
              <a:rPr lang="da-DK" dirty="0"/>
            </a:br>
            <a:r>
              <a:rPr lang="da-DK" dirty="0">
                <a:hlinkClick r:id="rId2"/>
              </a:rPr>
              <a:t>niva@dtu.dk</a:t>
            </a:r>
            <a:r>
              <a:rPr lang="da-DK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2835-89D1-6546-AD16-7D3F9C13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5BAA-F3DB-1243-9891-5FDEB14C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100D3-8CE7-984B-9414-60E8D38E1D01}"/>
              </a:ext>
            </a:extLst>
          </p:cNvPr>
          <p:cNvSpPr txBox="1"/>
          <p:nvPr/>
        </p:nvSpPr>
        <p:spPr>
          <a:xfrm>
            <a:off x="26219" y="4826703"/>
            <a:ext cx="2659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Acknowledgements:</a:t>
            </a:r>
            <a:br>
              <a:rPr lang="en-US" dirty="0"/>
            </a:br>
            <a:r>
              <a:rPr lang="en-US" dirty="0">
                <a:hlinkClick r:id="rId3"/>
              </a:rPr>
              <a:t>RDA Secretariat</a:t>
            </a:r>
            <a:endParaRPr lang="en-US" dirty="0"/>
          </a:p>
          <a:p>
            <a:r>
              <a:rPr lang="en-US" dirty="0">
                <a:hlinkClick r:id="rId4"/>
              </a:rPr>
              <a:t>RDA Europe Ambassadors</a:t>
            </a:r>
            <a:endParaRPr lang="en-US" dirty="0"/>
          </a:p>
          <a:p>
            <a:r>
              <a:rPr lang="en-US" dirty="0">
                <a:hlinkClick r:id="rId5"/>
              </a:rPr>
              <a:t>RDA DK node</a:t>
            </a:r>
            <a:endParaRPr lang="en-US" dirty="0"/>
          </a:p>
          <a:p>
            <a:r>
              <a:rPr lang="en-US" dirty="0">
                <a:hlinkClick r:id="rId6"/>
              </a:rPr>
              <a:t>RDM in Engineering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8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9A9E-898F-8E49-AAA4-E64E8C7E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45575-4380-DB4F-B926-B8CBCFC0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This presentation contain personal opinions and views which not necessarily reflect the RDA neither DTU Wind Energy politics.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957C9-C7C0-CB4A-BF84-CD7E97AF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F3379-C36D-5347-B8C3-46279ED2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</p:spTree>
    <p:extLst>
      <p:ext uri="{BB962C8B-B14F-4D97-AF65-F5344CB8AC3E}">
        <p14:creationId xmlns:p14="http://schemas.microsoft.com/office/powerpoint/2010/main" val="24831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3F92-063C-3D42-BE98-F7E66F93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D6113-BD25-ED46-A0B3-1C7C69E1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F4C8BF-3F0E-D042-84DD-7E65213E4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39" y="915103"/>
            <a:ext cx="1319441" cy="13194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EB0218-B577-7C48-B221-BB99B65D93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17" y="4481023"/>
            <a:ext cx="1319441" cy="13194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E91968-15A1-9943-B192-97BD3C34C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968" y="4481023"/>
            <a:ext cx="1319441" cy="13194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CE6D29-3E4A-2247-B910-80766D62AE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090" y="920203"/>
            <a:ext cx="1319441" cy="13194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B780DD-5E41-7E4A-A6CE-8D7BE9762C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814" y="915103"/>
            <a:ext cx="1319441" cy="1319441"/>
          </a:xfrm>
          <a:prstGeom prst="rect">
            <a:avLst/>
          </a:prstGeom>
        </p:spPr>
      </p:pic>
      <p:sp>
        <p:nvSpPr>
          <p:cNvPr id="30" name="Left Bracket 29">
            <a:extLst>
              <a:ext uri="{FF2B5EF4-FFF2-40B4-BE49-F238E27FC236}">
                <a16:creationId xmlns:a16="http://schemas.microsoft.com/office/drawing/2014/main" id="{4776640C-6D6B-E845-A131-392195631779}"/>
              </a:ext>
            </a:extLst>
          </p:cNvPr>
          <p:cNvSpPr/>
          <p:nvPr/>
        </p:nvSpPr>
        <p:spPr>
          <a:xfrm rot="16200000">
            <a:off x="5824482" y="4269817"/>
            <a:ext cx="173766" cy="3453976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6F8A8C-65A2-1046-AFC1-774E73D6DC72}"/>
              </a:ext>
            </a:extLst>
          </p:cNvPr>
          <p:cNvSpPr txBox="1"/>
          <p:nvPr/>
        </p:nvSpPr>
        <p:spPr>
          <a:xfrm>
            <a:off x="5299307" y="6046774"/>
            <a:ext cx="168251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Scientific paper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AF238C12-C930-F04C-A5B0-6BEBBDA9FE10}"/>
              </a:ext>
            </a:extLst>
          </p:cNvPr>
          <p:cNvSpPr/>
          <p:nvPr/>
        </p:nvSpPr>
        <p:spPr>
          <a:xfrm rot="5400000">
            <a:off x="2617239" y="-1427149"/>
            <a:ext cx="137621" cy="452302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C20EE4-B19D-4D41-B00A-E3B9D2FBC498}"/>
              </a:ext>
            </a:extLst>
          </p:cNvPr>
          <p:cNvSpPr txBox="1"/>
          <p:nvPr/>
        </p:nvSpPr>
        <p:spPr>
          <a:xfrm>
            <a:off x="1980983" y="490504"/>
            <a:ext cx="176266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Project proposal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EB460F-3D73-BF43-89D4-0D364E4300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38" y="2649672"/>
            <a:ext cx="1319441" cy="13194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C36C76-9DE6-4B4E-BE74-3250B84B3A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493" y="2649671"/>
            <a:ext cx="1319441" cy="13194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D8D297-D6AA-114C-B0DE-3FF479720B6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968" y="2649670"/>
            <a:ext cx="1319441" cy="13194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97212CF-D18E-B740-BA2B-687E8D694D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119" y="4458118"/>
            <a:ext cx="1319441" cy="13194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746A8B-C63E-5648-840A-EA13A44B33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443" y="2649670"/>
            <a:ext cx="1319441" cy="13194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FEE11F5-02C1-F843-B96B-6F8FD87F782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018" y="2649671"/>
            <a:ext cx="1319441" cy="1319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8A4E2F-B5E2-C548-9923-1655C22EF7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846" y="4458118"/>
            <a:ext cx="1319441" cy="131944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CA2F809-B9BC-0B41-AEB2-FB0C2E483F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38" y="4481023"/>
            <a:ext cx="1319441" cy="131944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64F2756E-B6EA-8C49-AC10-AD326205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801522"/>
          </a:xfrm>
        </p:spPr>
        <p:txBody>
          <a:bodyPr/>
          <a:lstStyle/>
          <a:p>
            <a:r>
              <a:rPr lang="da-DK" dirty="0" err="1"/>
              <a:t>Roles</a:t>
            </a:r>
            <a:r>
              <a:rPr lang="da-DK" dirty="0"/>
              <a:t> </a:t>
            </a:r>
            <a:r>
              <a:rPr lang="da-DK" dirty="0" err="1"/>
              <a:t>according</a:t>
            </a:r>
            <a:r>
              <a:rPr lang="da-DK" dirty="0"/>
              <a:t> to </a:t>
            </a:r>
            <a:r>
              <a:rPr lang="da-DK" dirty="0" err="1"/>
              <a:t>CRediT</a:t>
            </a:r>
            <a:r>
              <a:rPr lang="da-DK" dirty="0"/>
              <a:t> </a:t>
            </a:r>
            <a:r>
              <a:rPr lang="da-DK" dirty="0" err="1"/>
              <a:t>taxonomy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E5C54C-1047-E545-B3FD-CE4FC065F516}"/>
              </a:ext>
            </a:extLst>
          </p:cNvPr>
          <p:cNvSpPr txBox="1"/>
          <p:nvPr/>
        </p:nvSpPr>
        <p:spPr>
          <a:xfrm>
            <a:off x="3028950" y="6499331"/>
            <a:ext cx="3788856" cy="338552"/>
          </a:xfrm>
          <a:prstGeom prst="rect">
            <a:avLst/>
          </a:prstGeom>
          <a:solidFill>
            <a:srgbClr val="CCCCC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15"/>
              </a:rPr>
              <a:t>https://www.casrai.org/credit.html</a:t>
            </a:r>
            <a:r>
              <a:rPr lang="da-DK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endParaRPr kumimoji="0" lang="da-DK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C0935D7-A335-AA40-A9E2-A78E0A670F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129" y="605030"/>
            <a:ext cx="1987638" cy="1987638"/>
          </a:xfrm>
          <a:prstGeom prst="rect">
            <a:avLst/>
          </a:prstGeom>
        </p:spPr>
      </p:pic>
      <p:sp>
        <p:nvSpPr>
          <p:cNvPr id="46" name="Freeform 45">
            <a:extLst>
              <a:ext uri="{FF2B5EF4-FFF2-40B4-BE49-F238E27FC236}">
                <a16:creationId xmlns:a16="http://schemas.microsoft.com/office/drawing/2014/main" id="{1C396193-83D0-7D4D-938E-4BAB55CE9054}"/>
              </a:ext>
            </a:extLst>
          </p:cNvPr>
          <p:cNvSpPr/>
          <p:nvPr/>
        </p:nvSpPr>
        <p:spPr>
          <a:xfrm>
            <a:off x="7133" y="1491483"/>
            <a:ext cx="8835354" cy="3948868"/>
          </a:xfrm>
          <a:custGeom>
            <a:avLst/>
            <a:gdLst>
              <a:gd name="connsiteX0" fmla="*/ 134943 w 8899669"/>
              <a:gd name="connsiteY0" fmla="*/ 58358 h 3948868"/>
              <a:gd name="connsiteX1" fmla="*/ 5082500 w 8899669"/>
              <a:gd name="connsiteY1" fmla="*/ 74686 h 3948868"/>
              <a:gd name="connsiteX2" fmla="*/ 4674286 w 8899669"/>
              <a:gd name="connsiteY2" fmla="*/ 793143 h 3948868"/>
              <a:gd name="connsiteX3" fmla="*/ 755429 w 8899669"/>
              <a:gd name="connsiteY3" fmla="*/ 972758 h 3948868"/>
              <a:gd name="connsiteX4" fmla="*/ 216586 w 8899669"/>
              <a:gd name="connsiteY4" fmla="*/ 1740201 h 3948868"/>
              <a:gd name="connsiteX5" fmla="*/ 3335343 w 8899669"/>
              <a:gd name="connsiteY5" fmla="*/ 1854501 h 3948868"/>
              <a:gd name="connsiteX6" fmla="*/ 8201257 w 8899669"/>
              <a:gd name="connsiteY6" fmla="*/ 1854501 h 3948868"/>
              <a:gd name="connsiteX7" fmla="*/ 8021643 w 8899669"/>
              <a:gd name="connsiteY7" fmla="*/ 2638272 h 3948868"/>
              <a:gd name="connsiteX8" fmla="*/ 298229 w 8899669"/>
              <a:gd name="connsiteY8" fmla="*/ 2817886 h 3948868"/>
              <a:gd name="connsiteX9" fmla="*/ 2518914 w 8899669"/>
              <a:gd name="connsiteY9" fmla="*/ 3911901 h 3948868"/>
              <a:gd name="connsiteX10" fmla="*/ 7744057 w 8899669"/>
              <a:gd name="connsiteY10" fmla="*/ 3585329 h 39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9669" h="3948868">
                <a:moveTo>
                  <a:pt x="134943" y="58358"/>
                </a:moveTo>
                <a:cubicBezTo>
                  <a:pt x="2230443" y="5290"/>
                  <a:pt x="4325943" y="-47778"/>
                  <a:pt x="5082500" y="74686"/>
                </a:cubicBezTo>
                <a:cubicBezTo>
                  <a:pt x="5839057" y="197150"/>
                  <a:pt x="5395464" y="643464"/>
                  <a:pt x="4674286" y="793143"/>
                </a:cubicBezTo>
                <a:cubicBezTo>
                  <a:pt x="3953108" y="942822"/>
                  <a:pt x="1498379" y="814915"/>
                  <a:pt x="755429" y="972758"/>
                </a:cubicBezTo>
                <a:cubicBezTo>
                  <a:pt x="12479" y="1130601"/>
                  <a:pt x="-213400" y="1593244"/>
                  <a:pt x="216586" y="1740201"/>
                </a:cubicBezTo>
                <a:cubicBezTo>
                  <a:pt x="646572" y="1887158"/>
                  <a:pt x="2004565" y="1835451"/>
                  <a:pt x="3335343" y="1854501"/>
                </a:cubicBezTo>
                <a:cubicBezTo>
                  <a:pt x="4666121" y="1873551"/>
                  <a:pt x="7420207" y="1723872"/>
                  <a:pt x="8201257" y="1854501"/>
                </a:cubicBezTo>
                <a:cubicBezTo>
                  <a:pt x="8982307" y="1985130"/>
                  <a:pt x="9338814" y="2477708"/>
                  <a:pt x="8021643" y="2638272"/>
                </a:cubicBezTo>
                <a:cubicBezTo>
                  <a:pt x="6704472" y="2798836"/>
                  <a:pt x="1215350" y="2605615"/>
                  <a:pt x="298229" y="2817886"/>
                </a:cubicBezTo>
                <a:cubicBezTo>
                  <a:pt x="-618892" y="3030157"/>
                  <a:pt x="1277943" y="3783994"/>
                  <a:pt x="2518914" y="3911901"/>
                </a:cubicBezTo>
                <a:cubicBezTo>
                  <a:pt x="3759885" y="4039808"/>
                  <a:pt x="5751971" y="3812568"/>
                  <a:pt x="7744057" y="3585329"/>
                </a:cubicBezTo>
              </a:path>
            </a:pathLst>
          </a:custGeom>
          <a:ln>
            <a:prstDash val="dash"/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14D94DE-CDF5-C047-8ADB-0577EC1DBA2D}"/>
              </a:ext>
            </a:extLst>
          </p:cNvPr>
          <p:cNvGrpSpPr/>
          <p:nvPr/>
        </p:nvGrpSpPr>
        <p:grpSpPr>
          <a:xfrm>
            <a:off x="1006200" y="1387307"/>
            <a:ext cx="6609575" cy="3858394"/>
            <a:chOff x="2129121" y="969977"/>
            <a:chExt cx="6609575" cy="385839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FC72BB0-47C3-3743-9687-8754188F5546}"/>
                </a:ext>
              </a:extLst>
            </p:cNvPr>
            <p:cNvGrpSpPr/>
            <p:nvPr/>
          </p:nvGrpSpPr>
          <p:grpSpPr>
            <a:xfrm>
              <a:off x="2129121" y="969977"/>
              <a:ext cx="6609575" cy="3858394"/>
              <a:chOff x="2129121" y="969977"/>
              <a:chExt cx="6609575" cy="3858394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D6BFD81-7C76-AC49-9837-FE42F0C8724F}"/>
                  </a:ext>
                </a:extLst>
              </p:cNvPr>
              <p:cNvCxnSpPr>
                <a:cxnSpLocks/>
                <a:stCxn id="50" idx="2"/>
              </p:cNvCxnSpPr>
              <p:nvPr/>
            </p:nvCxnSpPr>
            <p:spPr>
              <a:xfrm flipH="1" flipV="1">
                <a:off x="2215997" y="969977"/>
                <a:ext cx="5498066" cy="2095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FFDD2FF-CA91-604B-80FB-CBF044EFF5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0853" y="1166209"/>
                <a:ext cx="4088172" cy="164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B7224C4-D7C7-9C4E-97EE-99575B1253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14550" y="1011919"/>
                <a:ext cx="2343908" cy="125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F867746-185F-A546-8EAA-BF738CE5CB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07179" y="1166209"/>
                <a:ext cx="5581846" cy="16141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192BFDC9-4C08-B649-A458-6C6C6CD95D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4659" y="1137449"/>
                <a:ext cx="3996279" cy="16780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5B91553-74F6-AF41-A94A-C6FCB66F83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63483" y="1137449"/>
                <a:ext cx="537455" cy="16142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892DD6A-1315-8D45-953D-0BDD6F049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939" y="1137449"/>
                <a:ext cx="871324" cy="17273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37399AF-2C64-754E-A3FF-FD3C55A35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0938" y="1137449"/>
                <a:ext cx="937758" cy="34369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12CAA42-3821-F34B-A5A7-A542A4BA5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05612" y="1166209"/>
                <a:ext cx="2483414" cy="13982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3C0400D9-6D23-A941-B989-DEE311991C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29121" y="1166209"/>
                <a:ext cx="5659904" cy="3662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05201EE-C888-E64C-A7A5-35F19AEADB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1171" y="1166209"/>
                <a:ext cx="3947854" cy="35342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B1E164C0-3684-6E46-B49B-BD21CD893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78408" y="1166209"/>
                <a:ext cx="2410618" cy="35572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21CC6721-0DC8-E949-A475-D9BFA41418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13465" y="1194969"/>
                <a:ext cx="687474" cy="34981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DC9DF73-C104-6C46-A605-13242734BCE3}"/>
                </a:ext>
              </a:extLst>
            </p:cNvPr>
            <p:cNvSpPr/>
            <p:nvPr/>
          </p:nvSpPr>
          <p:spPr>
            <a:xfrm>
              <a:off x="7714063" y="1104548"/>
              <a:ext cx="149926" cy="149926"/>
            </a:xfrm>
            <a:prstGeom prst="ellipse">
              <a:avLst/>
            </a:prstGeom>
            <a:solidFill>
              <a:srgbClr val="8B5E3C"/>
            </a:solidFill>
            <a:ln w="25400" cap="flat">
              <a:solidFill>
                <a:schemeClr val="tx1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2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3F92-063C-3D42-BE98-F7E66F93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D6113-BD25-ED46-A0B3-1C7C69E1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F4C8BF-3F0E-D042-84DD-7E65213E4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39" y="915103"/>
            <a:ext cx="1319441" cy="13194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EB0218-B577-7C48-B221-BB99B65D93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17" y="4481023"/>
            <a:ext cx="1319441" cy="13194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E91968-15A1-9943-B192-97BD3C34C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968" y="4481023"/>
            <a:ext cx="1319441" cy="13194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CE6D29-3E4A-2247-B910-80766D62AE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090" y="920203"/>
            <a:ext cx="1319441" cy="13194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B780DD-5E41-7E4A-A6CE-8D7BE9762C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814" y="915103"/>
            <a:ext cx="1319441" cy="1319441"/>
          </a:xfrm>
          <a:prstGeom prst="rect">
            <a:avLst/>
          </a:prstGeom>
        </p:spPr>
      </p:pic>
      <p:sp>
        <p:nvSpPr>
          <p:cNvPr id="30" name="Left Bracket 29">
            <a:extLst>
              <a:ext uri="{FF2B5EF4-FFF2-40B4-BE49-F238E27FC236}">
                <a16:creationId xmlns:a16="http://schemas.microsoft.com/office/drawing/2014/main" id="{4776640C-6D6B-E845-A131-392195631779}"/>
              </a:ext>
            </a:extLst>
          </p:cNvPr>
          <p:cNvSpPr/>
          <p:nvPr/>
        </p:nvSpPr>
        <p:spPr>
          <a:xfrm rot="16200000">
            <a:off x="5824482" y="4269817"/>
            <a:ext cx="173766" cy="3453976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6F8A8C-65A2-1046-AFC1-774E73D6DC72}"/>
              </a:ext>
            </a:extLst>
          </p:cNvPr>
          <p:cNvSpPr txBox="1"/>
          <p:nvPr/>
        </p:nvSpPr>
        <p:spPr>
          <a:xfrm>
            <a:off x="5299307" y="6046774"/>
            <a:ext cx="168251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Scientific paper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AF238C12-C930-F04C-A5B0-6BEBBDA9FE10}"/>
              </a:ext>
            </a:extLst>
          </p:cNvPr>
          <p:cNvSpPr/>
          <p:nvPr/>
        </p:nvSpPr>
        <p:spPr>
          <a:xfrm rot="5400000">
            <a:off x="2617239" y="-1427149"/>
            <a:ext cx="137621" cy="452302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C20EE4-B19D-4D41-B00A-E3B9D2FBC498}"/>
              </a:ext>
            </a:extLst>
          </p:cNvPr>
          <p:cNvSpPr txBox="1"/>
          <p:nvPr/>
        </p:nvSpPr>
        <p:spPr>
          <a:xfrm>
            <a:off x="1980983" y="490504"/>
            <a:ext cx="16237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Project proposal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79E6B6-43A6-344A-8863-B4D1C5A13045}"/>
              </a:ext>
            </a:extLst>
          </p:cNvPr>
          <p:cNvGrpSpPr/>
          <p:nvPr/>
        </p:nvGrpSpPr>
        <p:grpSpPr>
          <a:xfrm>
            <a:off x="424538" y="2649670"/>
            <a:ext cx="7841346" cy="3150794"/>
            <a:chOff x="256267" y="2860103"/>
            <a:chExt cx="7841346" cy="315079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6EB460F-3D73-BF43-89D4-0D364E430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67" y="2860105"/>
              <a:ext cx="1319441" cy="131944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8C36C76-9DE6-4B4E-BE74-3250B84B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5222" y="2860104"/>
              <a:ext cx="1319441" cy="131944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1D8D297-D6AA-114C-B0DE-3FF479720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6697" y="2860103"/>
              <a:ext cx="1319441" cy="131944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97212CF-D18E-B740-BA2B-687E8D69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848" y="4668551"/>
              <a:ext cx="1319441" cy="131944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8746A8B-C63E-5648-840A-EA13A44B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8172" y="2860103"/>
              <a:ext cx="1319441" cy="131944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EE11F5-02C1-F843-B96B-6F8FD87F7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3747" y="2860104"/>
              <a:ext cx="1319441" cy="131944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58A4E2F-B5E2-C548-9923-1655C22EF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7575" y="4668551"/>
              <a:ext cx="1319441" cy="131944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CA2F809-B9BC-0B41-AEB2-FB0C2E483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67" y="4691456"/>
              <a:ext cx="1319441" cy="1319441"/>
            </a:xfrm>
            <a:prstGeom prst="rect">
              <a:avLst/>
            </a:prstGeom>
          </p:spPr>
        </p:pic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033CC705-8B4B-074F-8031-A06B6BEE3FF1}"/>
              </a:ext>
            </a:extLst>
          </p:cNvPr>
          <p:cNvSpPr/>
          <p:nvPr/>
        </p:nvSpPr>
        <p:spPr>
          <a:xfrm>
            <a:off x="184504" y="2402527"/>
            <a:ext cx="8480612" cy="3642338"/>
          </a:xfrm>
          <a:custGeom>
            <a:avLst/>
            <a:gdLst>
              <a:gd name="connsiteX0" fmla="*/ 107577 w 8480612"/>
              <a:gd name="connsiteY0" fmla="*/ 3863789 h 3872753"/>
              <a:gd name="connsiteX1" fmla="*/ 3272118 w 8480612"/>
              <a:gd name="connsiteY1" fmla="*/ 3863789 h 3872753"/>
              <a:gd name="connsiteX2" fmla="*/ 3272118 w 8480612"/>
              <a:gd name="connsiteY2" fmla="*/ 2205318 h 3872753"/>
              <a:gd name="connsiteX3" fmla="*/ 8480612 w 8480612"/>
              <a:gd name="connsiteY3" fmla="*/ 2205318 h 3872753"/>
              <a:gd name="connsiteX4" fmla="*/ 8480612 w 8480612"/>
              <a:gd name="connsiteY4" fmla="*/ 0 h 3872753"/>
              <a:gd name="connsiteX5" fmla="*/ 8328212 w 8480612"/>
              <a:gd name="connsiteY5" fmla="*/ 0 h 3872753"/>
              <a:gd name="connsiteX6" fmla="*/ 0 w 8480612"/>
              <a:gd name="connsiteY6" fmla="*/ 0 h 3872753"/>
              <a:gd name="connsiteX7" fmla="*/ 0 w 8480612"/>
              <a:gd name="connsiteY7" fmla="*/ 3872753 h 3872753"/>
              <a:gd name="connsiteX8" fmla="*/ 107577 w 8480612"/>
              <a:gd name="connsiteY8" fmla="*/ 3863789 h 38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612" h="3872753">
                <a:moveTo>
                  <a:pt x="107577" y="3863789"/>
                </a:moveTo>
                <a:lnTo>
                  <a:pt x="3272118" y="3863789"/>
                </a:lnTo>
                <a:lnTo>
                  <a:pt x="3272118" y="2205318"/>
                </a:lnTo>
                <a:lnTo>
                  <a:pt x="8480612" y="2205318"/>
                </a:lnTo>
                <a:lnTo>
                  <a:pt x="8480612" y="0"/>
                </a:lnTo>
                <a:lnTo>
                  <a:pt x="8328212" y="0"/>
                </a:lnTo>
                <a:lnTo>
                  <a:pt x="0" y="0"/>
                </a:lnTo>
                <a:lnTo>
                  <a:pt x="0" y="3872753"/>
                </a:lnTo>
                <a:lnTo>
                  <a:pt x="107577" y="3863789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28CA73-DB32-8F4B-83FA-D77B5CC10ED5}"/>
              </a:ext>
            </a:extLst>
          </p:cNvPr>
          <p:cNvSpPr txBox="1"/>
          <p:nvPr/>
        </p:nvSpPr>
        <p:spPr>
          <a:xfrm rot="20675391">
            <a:off x="13820" y="3330027"/>
            <a:ext cx="9161635" cy="615551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Tendency to think tha</a:t>
            </a:r>
            <a:r>
              <a:rPr lang="en-US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t this is necessary evil. </a:t>
            </a:r>
            <a:br>
              <a:rPr lang="en-US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Products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derived here n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ot considered as a first-class research outputs yet!</a:t>
            </a:r>
          </a:p>
        </p:txBody>
      </p:sp>
    </p:spTree>
    <p:extLst>
      <p:ext uri="{BB962C8B-B14F-4D97-AF65-F5344CB8AC3E}">
        <p14:creationId xmlns:p14="http://schemas.microsoft.com/office/powerpoint/2010/main" val="22586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802C-3CE8-2B48-8DD1-A28109E5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SIMPLISTIC VIEW OF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A79EE-B104-004C-96D0-09904537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05CB9-A75B-7942-B026-454B8D19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74140-72C8-8041-8D93-805097BBAC40}"/>
              </a:ext>
            </a:extLst>
          </p:cNvPr>
          <p:cNvSpPr/>
          <p:nvPr/>
        </p:nvSpPr>
        <p:spPr>
          <a:xfrm>
            <a:off x="1463749" y="2192148"/>
            <a:ext cx="3108251" cy="1212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A9B52-2F87-D046-98ED-E55A9FB50E32}"/>
              </a:ext>
            </a:extLst>
          </p:cNvPr>
          <p:cNvSpPr/>
          <p:nvPr/>
        </p:nvSpPr>
        <p:spPr>
          <a:xfrm>
            <a:off x="4572000" y="2192148"/>
            <a:ext cx="3108251" cy="1212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67271-3F91-D54F-9422-D57A3E77F46E}"/>
              </a:ext>
            </a:extLst>
          </p:cNvPr>
          <p:cNvSpPr txBox="1"/>
          <p:nvPr/>
        </p:nvSpPr>
        <p:spPr>
          <a:xfrm>
            <a:off x="2270234" y="2527100"/>
            <a:ext cx="11775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DATA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CREATION</a:t>
            </a:r>
            <a:endParaRPr kumimoji="0" lang="da-DK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091B2-1682-2440-9EE3-7070D13A85CE}"/>
              </a:ext>
            </a:extLst>
          </p:cNvPr>
          <p:cNvSpPr txBox="1"/>
          <p:nvPr/>
        </p:nvSpPr>
        <p:spPr>
          <a:xfrm>
            <a:off x="5378485" y="2527100"/>
            <a:ext cx="81368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DATA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USAGE</a:t>
            </a:r>
            <a:endParaRPr kumimoji="0" lang="da-DK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844F9-28D7-4D42-8DBF-2D4F1B703D10}"/>
              </a:ext>
            </a:extLst>
          </p:cNvPr>
          <p:cNvSpPr txBox="1"/>
          <p:nvPr/>
        </p:nvSpPr>
        <p:spPr>
          <a:xfrm>
            <a:off x="1433785" y="1851796"/>
            <a:ext cx="90024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Phase</a:t>
            </a:r>
            <a:r>
              <a:rPr kumimoji="0" lang="da-DK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B272E-41F4-B549-8300-51A345B3F7DE}"/>
              </a:ext>
            </a:extLst>
          </p:cNvPr>
          <p:cNvSpPr txBox="1"/>
          <p:nvPr/>
        </p:nvSpPr>
        <p:spPr>
          <a:xfrm>
            <a:off x="6780007" y="1795823"/>
            <a:ext cx="90024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Phase</a:t>
            </a:r>
            <a:r>
              <a:rPr kumimoji="0" lang="da-DK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rPr>
              <a:t>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140A27-B9C2-E14C-B7E6-A5C11FEF2EA4}"/>
              </a:ext>
            </a:extLst>
          </p:cNvPr>
          <p:cNvCxnSpPr>
            <a:cxnSpLocks/>
          </p:cNvCxnSpPr>
          <p:nvPr/>
        </p:nvCxnSpPr>
        <p:spPr>
          <a:xfrm>
            <a:off x="4572000" y="1567543"/>
            <a:ext cx="0" cy="469075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D3B1AA-0306-3745-9CFD-F31B278CC42A}"/>
              </a:ext>
            </a:extLst>
          </p:cNvPr>
          <p:cNvSpPr txBox="1"/>
          <p:nvPr/>
        </p:nvSpPr>
        <p:spPr>
          <a:xfrm>
            <a:off x="2166840" y="5209142"/>
            <a:ext cx="138435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Data </a:t>
            </a:r>
            <a:r>
              <a:rPr lang="da-DK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creator</a:t>
            </a:r>
            <a:endParaRPr kumimoji="0" lang="da-DK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A6B85E-7728-8A46-A2B8-CD409A0BE5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126" y="3739212"/>
            <a:ext cx="1440000" cy="14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66FE74-D7DF-BA47-B850-AD7DA4FB7419}"/>
              </a:ext>
            </a:extLst>
          </p:cNvPr>
          <p:cNvSpPr txBox="1"/>
          <p:nvPr/>
        </p:nvSpPr>
        <p:spPr>
          <a:xfrm>
            <a:off x="5577419" y="5209142"/>
            <a:ext cx="109741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Data </a:t>
            </a:r>
            <a:r>
              <a:rPr lang="da-DK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user</a:t>
            </a:r>
            <a:endParaRPr kumimoji="0" lang="da-DK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45832A-1993-E74D-8418-8F880E61787C}"/>
              </a:ext>
            </a:extLst>
          </p:cNvPr>
          <p:cNvGrpSpPr/>
          <p:nvPr/>
        </p:nvGrpSpPr>
        <p:grpSpPr>
          <a:xfrm>
            <a:off x="2124331" y="3739212"/>
            <a:ext cx="1440000" cy="1440000"/>
            <a:chOff x="2121639" y="3772938"/>
            <a:chExt cx="1469368" cy="144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B1CB58-D2F3-0F45-B592-3B46C613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1639" y="3772938"/>
              <a:ext cx="1242353" cy="1440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160DF2-502C-BC46-AF2E-442019BC8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20" y="4555584"/>
              <a:ext cx="551387" cy="551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55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59B5-44F9-C642-BD4E-7F7D2F52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5" y="0"/>
            <a:ext cx="7673237" cy="8015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Digital objects</a:t>
            </a:r>
            <a:r>
              <a:rPr lang="en-US" dirty="0"/>
              <a:t> underpinning scientific papers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4FEC-1AED-994A-B332-7821190E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75" y="1008933"/>
            <a:ext cx="4701209" cy="508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START: </a:t>
            </a:r>
            <a:r>
              <a:rPr lang="en-US" b="1" dirty="0"/>
              <a:t>Project proposal</a:t>
            </a:r>
          </a:p>
          <a:p>
            <a:pPr lvl="2"/>
            <a:r>
              <a:rPr lang="en-US" dirty="0"/>
              <a:t>Data management plans</a:t>
            </a:r>
          </a:p>
          <a:p>
            <a:pPr lvl="2"/>
            <a:r>
              <a:rPr lang="en-US" dirty="0"/>
              <a:t>Workflows</a:t>
            </a:r>
          </a:p>
          <a:p>
            <a:pPr lvl="2"/>
            <a:r>
              <a:rPr lang="en-US" dirty="0"/>
              <a:t>Instrument(s)</a:t>
            </a:r>
          </a:p>
          <a:p>
            <a:pPr lvl="2"/>
            <a:r>
              <a:rPr lang="en-US" dirty="0"/>
              <a:t>Model(s)</a:t>
            </a:r>
          </a:p>
          <a:p>
            <a:pPr lvl="2"/>
            <a:r>
              <a:rPr lang="en-US" dirty="0"/>
              <a:t>Datasets</a:t>
            </a:r>
          </a:p>
          <a:p>
            <a:pPr lvl="2"/>
            <a:r>
              <a:rPr lang="en-US" dirty="0"/>
              <a:t>Data collections</a:t>
            </a:r>
          </a:p>
          <a:p>
            <a:pPr lvl="2"/>
            <a:r>
              <a:rPr lang="en-US" dirty="0"/>
              <a:t>Data processing code</a:t>
            </a:r>
          </a:p>
          <a:p>
            <a:pPr lvl="2"/>
            <a:r>
              <a:rPr lang="en-US" dirty="0"/>
              <a:t>…</a:t>
            </a:r>
          </a:p>
          <a:p>
            <a:pPr lvl="2"/>
            <a:r>
              <a:rPr lang="en-US" dirty="0"/>
              <a:t>Data annotations</a:t>
            </a:r>
          </a:p>
          <a:p>
            <a:pPr lvl="2"/>
            <a:r>
              <a:rPr lang="en-US" dirty="0"/>
              <a:t>Data annotation collections</a:t>
            </a:r>
          </a:p>
          <a:p>
            <a:pPr lvl="2"/>
            <a:r>
              <a:rPr lang="en-US" dirty="0"/>
              <a:t>Data papers</a:t>
            </a:r>
          </a:p>
          <a:p>
            <a:pPr lvl="2"/>
            <a:r>
              <a:rPr lang="en-US" dirty="0"/>
              <a:t>Data analysis code</a:t>
            </a:r>
          </a:p>
          <a:p>
            <a:pPr marL="0" indent="0">
              <a:buNone/>
            </a:pPr>
            <a:r>
              <a:rPr lang="en-US" dirty="0"/>
              <a:t>STOP: </a:t>
            </a:r>
            <a:r>
              <a:rPr lang="en-US" b="1" dirty="0"/>
              <a:t>Scientific paper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9C2ED-65FB-E546-8C33-C130D42E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A10F3-2CF9-A34C-8742-6CB2D077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E99D3C-0E80-5F48-B40B-21B4D8BCE415}"/>
              </a:ext>
            </a:extLst>
          </p:cNvPr>
          <p:cNvGrpSpPr/>
          <p:nvPr/>
        </p:nvGrpSpPr>
        <p:grpSpPr>
          <a:xfrm>
            <a:off x="5526157" y="1570383"/>
            <a:ext cx="3240155" cy="3955774"/>
            <a:chOff x="5526157" y="1570383"/>
            <a:chExt cx="3240155" cy="3955774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DD044E87-C807-1849-B38F-37B2A2D564EA}"/>
                </a:ext>
              </a:extLst>
            </p:cNvPr>
            <p:cNvSpPr/>
            <p:nvPr/>
          </p:nvSpPr>
          <p:spPr>
            <a:xfrm>
              <a:off x="5526157" y="1570383"/>
              <a:ext cx="672482" cy="3955774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7A0688-AD11-794E-B85B-E02E4482E88F}"/>
                </a:ext>
              </a:extLst>
            </p:cNvPr>
            <p:cNvSpPr txBox="1"/>
            <p:nvPr/>
          </p:nvSpPr>
          <p:spPr>
            <a:xfrm>
              <a:off x="6370982" y="3225104"/>
              <a:ext cx="239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 in the RDA </a:t>
              </a:r>
              <a:br>
                <a:rPr lang="en-US" dirty="0"/>
              </a:br>
              <a:r>
                <a:rPr lang="en-US" dirty="0"/>
                <a:t>care a lot about these!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0F03E-30B6-574A-B04D-22784B82BE2F}"/>
              </a:ext>
            </a:extLst>
          </p:cNvPr>
          <p:cNvGrpSpPr/>
          <p:nvPr/>
        </p:nvGrpSpPr>
        <p:grpSpPr>
          <a:xfrm>
            <a:off x="286904" y="2828269"/>
            <a:ext cx="1440000" cy="1440000"/>
            <a:chOff x="2121639" y="3772938"/>
            <a:chExt cx="1469368" cy="144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343C6A-560C-654F-912F-A34EB719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1639" y="3772938"/>
              <a:ext cx="1242353" cy="144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76D516-37BC-3046-8409-6788D5AA7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9620" y="4555584"/>
              <a:ext cx="551387" cy="551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6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D9DC-CED3-624F-AD60-05FB7D78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RDA is the right place for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DFB8-70F5-EC43-BD57-BC94C503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0523"/>
            <a:ext cx="8984974" cy="5141616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/>
              <a:t>Challenges while creating, collecting and managing data?</a:t>
            </a:r>
            <a:br>
              <a:rPr lang="en-US" sz="2400" i="1" dirty="0"/>
            </a:br>
            <a:endParaRPr lang="en-US" sz="2400" dirty="0"/>
          </a:p>
          <a:p>
            <a:r>
              <a:rPr lang="en-US" sz="2400" i="1" dirty="0"/>
              <a:t>Work as a data creator, data manager, data steward or data curator is not properly recognized and valued?</a:t>
            </a:r>
            <a:br>
              <a:rPr lang="en-US" sz="2400" i="1" dirty="0"/>
            </a:br>
            <a:endParaRPr lang="en-US" sz="2400" dirty="0"/>
          </a:p>
          <a:p>
            <a:r>
              <a:rPr lang="en-US" sz="2400" b="1" dirty="0">
                <a:solidFill>
                  <a:schemeClr val="accent6"/>
                </a:solidFill>
              </a:rPr>
              <a:t>The Research Data Alliance (RDA) is the right place for you!</a:t>
            </a: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dirty="0"/>
              <a:t>The RDA is a research community organization started in </a:t>
            </a:r>
            <a:r>
              <a:rPr lang="en-US" sz="2400" b="1" dirty="0"/>
              <a:t>2013</a:t>
            </a:r>
            <a:r>
              <a:rPr lang="en-US" sz="2400" dirty="0"/>
              <a:t> by the European Commission, the American National Science Foundation and National Institute of Standards and Technology, and the Australian Department of Innovation. </a:t>
            </a:r>
            <a:br>
              <a:rPr lang="en-US" sz="2400" dirty="0">
                <a:solidFill>
                  <a:schemeClr val="accent6"/>
                </a:solidFill>
              </a:rPr>
            </a:br>
            <a:endParaRPr lang="en-US" sz="2400" dirty="0"/>
          </a:p>
          <a:p>
            <a:r>
              <a:rPr lang="en-US" sz="2400" dirty="0"/>
              <a:t>The RDA provides a forum where </a:t>
            </a:r>
            <a:r>
              <a:rPr lang="en-US" sz="2400" b="1" dirty="0"/>
              <a:t>members</a:t>
            </a:r>
            <a:r>
              <a:rPr lang="en-US" sz="2400" dirty="0"/>
              <a:t> come together to develop and adopt solutions that promote </a:t>
            </a:r>
            <a:r>
              <a:rPr lang="en-US" sz="2400" b="1" dirty="0"/>
              <a:t>data-driven research, data sharing and accelerate the growth of a cohesive data community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3852-9F8F-044D-9DE4-31333BC3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31F5-7C16-9248-85AB-1D2269E0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</p:spTree>
    <p:extLst>
      <p:ext uri="{BB962C8B-B14F-4D97-AF65-F5344CB8AC3E}">
        <p14:creationId xmlns:p14="http://schemas.microsoft.com/office/powerpoint/2010/main" val="365636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0D68-845B-6D44-8AC6-5C072817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RDA is a global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1841-11D6-EB4D-8F13-63EFB7DD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896" y="1040523"/>
            <a:ext cx="3436454" cy="5087007"/>
          </a:xfrm>
        </p:spPr>
        <p:txBody>
          <a:bodyPr/>
          <a:lstStyle/>
          <a:p>
            <a:r>
              <a:rPr lang="en-US" dirty="0"/>
              <a:t>All are welcome</a:t>
            </a:r>
          </a:p>
          <a:p>
            <a:r>
              <a:rPr lang="en-US" dirty="0"/>
              <a:t>Over 8400 individual members</a:t>
            </a:r>
            <a:br>
              <a:rPr lang="en-US" dirty="0"/>
            </a:br>
            <a:r>
              <a:rPr lang="en-US" dirty="0"/>
              <a:t>(&gt;50% from Europe)</a:t>
            </a:r>
          </a:p>
          <a:p>
            <a:r>
              <a:rPr lang="en-US" dirty="0"/>
              <a:t>137 countries </a:t>
            </a:r>
          </a:p>
          <a:p>
            <a:r>
              <a:rPr lang="en-US" dirty="0"/>
              <a:t>50 organizational members</a:t>
            </a:r>
          </a:p>
          <a:p>
            <a:r>
              <a:rPr lang="en-US" dirty="0"/>
              <a:t>8 affiliate members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17AF-4BAD-7044-A309-E6BACE34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97E7D-C516-F14C-B97A-EECD9470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62850-3974-4A45-AE6B-3098133C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90" y="1040523"/>
            <a:ext cx="4667119" cy="3172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EDCFE-FEA3-5642-9387-43CE123759EA}"/>
              </a:ext>
            </a:extLst>
          </p:cNvPr>
          <p:cNvSpPr txBox="1"/>
          <p:nvPr/>
        </p:nvSpPr>
        <p:spPr>
          <a:xfrm>
            <a:off x="286552" y="4213314"/>
            <a:ext cx="463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3"/>
              </a:rPr>
              <a:t>https://www.rd-alliance.org/about-rda</a:t>
            </a:r>
            <a:endParaRPr lang="da-DK" dirty="0"/>
          </a:p>
          <a:p>
            <a:r>
              <a:rPr lang="da-DK" dirty="0">
                <a:hlinkClick r:id="rId4"/>
              </a:rPr>
              <a:t>https://www.rd-alliance.org/get-involved.html</a:t>
            </a:r>
            <a:r>
              <a:rPr lang="da-DK" dirty="0"/>
              <a:t>  </a:t>
            </a:r>
            <a:endParaRPr lang="en-US" dirty="0"/>
          </a:p>
        </p:txBody>
      </p:sp>
      <p:pic>
        <p:nvPicPr>
          <p:cNvPr id="1025" name="Picture 1" descr="page6image41465344">
            <a:extLst>
              <a:ext uri="{FF2B5EF4-FFF2-40B4-BE49-F238E27FC236}">
                <a16:creationId xmlns:a16="http://schemas.microsoft.com/office/drawing/2014/main" id="{D4B62081-13DF-7F44-94B8-5DB1B52A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6image41456896">
            <a:extLst>
              <a:ext uri="{FF2B5EF4-FFF2-40B4-BE49-F238E27FC236}">
                <a16:creationId xmlns:a16="http://schemas.microsoft.com/office/drawing/2014/main" id="{6DF85D32-8FA8-9541-9326-A6FF70EE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1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4811-F792-F540-96FD-32C024E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RDA tackles 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CCBD-6DDC-C449-AD9C-B7AD5E9A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17/06/2019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A2596-6CED-694E-A4E5-239C6C1C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BCC3F-2C6D-4C47-82AF-7098DB1C97E1}"/>
              </a:ext>
            </a:extLst>
          </p:cNvPr>
          <p:cNvSpPr txBox="1"/>
          <p:nvPr/>
        </p:nvSpPr>
        <p:spPr>
          <a:xfrm>
            <a:off x="238538" y="1033669"/>
            <a:ext cx="3737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WORKING GROUPS (WG)</a:t>
            </a:r>
          </a:p>
          <a:p>
            <a:endParaRPr lang="en-US" dirty="0"/>
          </a:p>
          <a:p>
            <a:r>
              <a:rPr lang="en-US" dirty="0"/>
              <a:t>Develop and implement tools, polices, practices and products for data management that are adopted and used by projects, organizations and communities. </a:t>
            </a:r>
          </a:p>
          <a:p>
            <a:endParaRPr lang="en-US" dirty="0"/>
          </a:p>
          <a:p>
            <a:r>
              <a:rPr lang="en-US" dirty="0"/>
              <a:t>Timing: 12-18 months</a:t>
            </a:r>
          </a:p>
          <a:p>
            <a:endParaRPr lang="en-US" dirty="0"/>
          </a:p>
          <a:p>
            <a:r>
              <a:rPr lang="en-US" dirty="0"/>
              <a:t>TOTAL: 36 Working Groups</a:t>
            </a:r>
          </a:p>
          <a:p>
            <a:endParaRPr lang="en-US" dirty="0"/>
          </a:p>
          <a:p>
            <a:r>
              <a:rPr lang="en-US" dirty="0"/>
              <a:t>Recommendations: Concrete deliverables – tools, standards,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E9F36-CCAD-7A43-A527-21E262A17216}"/>
              </a:ext>
            </a:extLst>
          </p:cNvPr>
          <p:cNvSpPr txBox="1"/>
          <p:nvPr/>
        </p:nvSpPr>
        <p:spPr>
          <a:xfrm>
            <a:off x="4989436" y="1033668"/>
            <a:ext cx="3737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INTEREST GROUPS (IG)</a:t>
            </a:r>
          </a:p>
          <a:p>
            <a:endParaRPr lang="en-US" dirty="0"/>
          </a:p>
          <a:p>
            <a:r>
              <a:rPr lang="en-US" dirty="0"/>
              <a:t>Focus on a specific data sharing problem or community and identifying what kind of infrastructure is needed.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Timing: as long as the group is active</a:t>
            </a:r>
          </a:p>
          <a:p>
            <a:endParaRPr lang="en-US" dirty="0"/>
          </a:p>
          <a:p>
            <a:r>
              <a:rPr lang="en-US" dirty="0"/>
              <a:t>TOTAL: 66 Interest Groups </a:t>
            </a:r>
          </a:p>
          <a:p>
            <a:endParaRPr lang="en-US" dirty="0"/>
          </a:p>
          <a:p>
            <a:r>
              <a:rPr lang="en-US" dirty="0"/>
              <a:t>Output: Possibly case statement for new Working Group, guidelines,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7FB63-819A-564C-90F8-9B0F8A82DCAD}"/>
              </a:ext>
            </a:extLst>
          </p:cNvPr>
          <p:cNvSpPr txBox="1"/>
          <p:nvPr/>
        </p:nvSpPr>
        <p:spPr>
          <a:xfrm>
            <a:off x="238538" y="5754756"/>
            <a:ext cx="5368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selection of WGs and IGs of interest for wind energy: </a:t>
            </a:r>
            <a:br>
              <a:rPr lang="en-US" i="1" dirty="0"/>
            </a:br>
            <a:r>
              <a:rPr lang="en-US" i="1" dirty="0">
                <a:hlinkClick r:id="rId2"/>
              </a:rPr>
              <a:t>https://zenodo.org/record/3246264#.XQZgBi2Q2L8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016126"/>
      </p:ext>
    </p:extLst>
  </p:cSld>
  <p:clrMapOvr>
    <a:masterClrMapping/>
  </p:clrMapOvr>
</p:sld>
</file>

<file path=ppt/theme/theme1.xml><?xml version="1.0" encoding="utf-8"?>
<a:theme xmlns:a="http://schemas.openxmlformats.org/drawingml/2006/main" name="RDA_PPT_2017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_PPT_2017.potx" id="{4B07B317-A1C5-4306-AA47-6C84B350D8EC}" vid="{CBA11029-A05A-4E11-B413-1D50018DFB7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RDA_PPT_2017</Template>
  <TotalTime>4225</TotalTime>
  <Words>704</Words>
  <Application>Microsoft Macintosh PowerPoint</Application>
  <PresentationFormat>On-screen Show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calibri light</vt:lpstr>
      <vt:lpstr>Verdana</vt:lpstr>
      <vt:lpstr>RDA_PPT_2017</vt:lpstr>
      <vt:lpstr>What is the Research Data Alliance and what will it do for you?</vt:lpstr>
      <vt:lpstr>Disclaimer</vt:lpstr>
      <vt:lpstr>Roles according to CRediT taxonomy</vt:lpstr>
      <vt:lpstr>PowerPoint Presentation</vt:lpstr>
      <vt:lpstr>SIMPLISTIC VIEW OF RESEARCH</vt:lpstr>
      <vt:lpstr>Digital objects underpinning scientific papers</vt:lpstr>
      <vt:lpstr>The RDA is the right place for you!</vt:lpstr>
      <vt:lpstr>The RDA is a global community</vt:lpstr>
      <vt:lpstr>How the RDA tackles challenges</vt:lpstr>
      <vt:lpstr>PowerPoint Presentation</vt:lpstr>
      <vt:lpstr>FAIR principles</vt:lpstr>
      <vt:lpstr>FAIR Data Maturity Model WG</vt:lpstr>
      <vt:lpstr>Research Data Management in Engineering IG</vt:lpstr>
      <vt:lpstr>Join us, because we need you!!!</vt:lpstr>
      <vt:lpstr>14th RDA Plenary meeting !</vt:lpstr>
      <vt:lpstr>PowerPoint Presentation</vt:lpstr>
      <vt:lpstr>THANK YOU!  niva@dtu.dk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Timea</dc:creator>
  <cp:lastModifiedBy>Nikola Vasiljevic</cp:lastModifiedBy>
  <cp:revision>48</cp:revision>
  <dcterms:created xsi:type="dcterms:W3CDTF">2017-04-26T12:46:54Z</dcterms:created>
  <dcterms:modified xsi:type="dcterms:W3CDTF">2019-06-17T10:12:21Z</dcterms:modified>
</cp:coreProperties>
</file>