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7" r:id="rId2"/>
  </p:sldMasterIdLst>
  <p:notesMasterIdLst>
    <p:notesMasterId r:id="rId48"/>
  </p:notesMasterIdLst>
  <p:handoutMasterIdLst>
    <p:handoutMasterId r:id="rId49"/>
  </p:handoutMasterIdLst>
  <p:sldIdLst>
    <p:sldId id="272" r:id="rId3"/>
    <p:sldId id="273" r:id="rId4"/>
    <p:sldId id="348" r:id="rId5"/>
    <p:sldId id="349" r:id="rId6"/>
    <p:sldId id="350" r:id="rId7"/>
    <p:sldId id="352" r:id="rId8"/>
    <p:sldId id="351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260" r:id="rId27"/>
    <p:sldId id="259" r:id="rId28"/>
    <p:sldId id="265" r:id="rId29"/>
    <p:sldId id="266" r:id="rId30"/>
    <p:sldId id="261" r:id="rId31"/>
    <p:sldId id="262" r:id="rId32"/>
    <p:sldId id="268" r:id="rId33"/>
    <p:sldId id="264" r:id="rId34"/>
    <p:sldId id="263" r:id="rId35"/>
    <p:sldId id="269" r:id="rId36"/>
    <p:sldId id="270" r:id="rId37"/>
    <p:sldId id="271" r:id="rId38"/>
    <p:sldId id="360" r:id="rId39"/>
    <p:sldId id="361" r:id="rId40"/>
    <p:sldId id="338" r:id="rId41"/>
    <p:sldId id="339" r:id="rId42"/>
    <p:sldId id="340" r:id="rId43"/>
    <p:sldId id="341" r:id="rId44"/>
    <p:sldId id="342" r:id="rId45"/>
    <p:sldId id="343" r:id="rId46"/>
    <p:sldId id="344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505"/>
    <a:srgbClr val="190505"/>
    <a:srgbClr val="140505"/>
    <a:srgbClr val="0F0505"/>
    <a:srgbClr val="0A0505"/>
    <a:srgbClr val="050505"/>
    <a:srgbClr val="2D72B1"/>
    <a:srgbClr val="28659C"/>
    <a:srgbClr val="235889"/>
    <a:srgbClr val="1E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0" autoAdjust="0"/>
    <p:restoredTop sz="84615" autoAdjust="0"/>
  </p:normalViewPr>
  <p:slideViewPr>
    <p:cSldViewPr snapToGrid="0">
      <p:cViewPr varScale="1">
        <p:scale>
          <a:sx n="71" d="100"/>
          <a:sy n="71" d="100"/>
        </p:scale>
        <p:origin x="83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notesViewPr>
    <p:cSldViewPr snapToGrid="0">
      <p:cViewPr>
        <p:scale>
          <a:sx n="75" d="100"/>
          <a:sy n="75" d="100"/>
        </p:scale>
        <p:origin x="3048" y="-3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470DA3-AA7E-4AF1-ABC0-0022872B45B0}" type="doc">
      <dgm:prSet loTypeId="urn:microsoft.com/office/officeart/2005/8/layout/defaul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161B047B-1662-452E-B71D-96FE4850E579}">
      <dgm:prSet phldrT="[Texte]"/>
      <dgm:spPr>
        <a:solidFill>
          <a:srgbClr val="050505">
            <a:alpha val="89804"/>
          </a:srgb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fr-FR" dirty="0" smtClean="0"/>
            <a:t>Description des données et collecte ou réutilisation des données existantes</a:t>
          </a:r>
          <a:endParaRPr lang="fr-FR" dirty="0"/>
        </a:p>
      </dgm:t>
    </dgm:pt>
    <dgm:pt modelId="{612CD305-6CAA-4886-A5B7-EDA77B05150C}" type="parTrans" cxnId="{8B3F14C7-5466-4CB1-A575-98A6E04D8572}">
      <dgm:prSet/>
      <dgm:spPr/>
      <dgm:t>
        <a:bodyPr/>
        <a:lstStyle/>
        <a:p>
          <a:endParaRPr lang="fr-FR"/>
        </a:p>
      </dgm:t>
    </dgm:pt>
    <dgm:pt modelId="{49BB92AB-E8E2-41FF-A6A1-0DA876CC9414}" type="sibTrans" cxnId="{8B3F14C7-5466-4CB1-A575-98A6E04D8572}">
      <dgm:prSet/>
      <dgm:spPr/>
      <dgm:t>
        <a:bodyPr/>
        <a:lstStyle/>
        <a:p>
          <a:endParaRPr lang="fr-FR"/>
        </a:p>
      </dgm:t>
    </dgm:pt>
    <dgm:pt modelId="{74E9681A-B9F3-40CB-9401-49E48CA08D53}">
      <dgm:prSet phldrT="[Texte]"/>
      <dgm:spPr>
        <a:solidFill>
          <a:srgbClr val="0A0505">
            <a:alpha val="81961"/>
          </a:srgbClr>
        </a:solidFill>
        <a:ln>
          <a:solidFill>
            <a:schemeClr val="tx2"/>
          </a:solidFill>
        </a:ln>
      </dgm:spPr>
      <dgm:t>
        <a:bodyPr/>
        <a:lstStyle/>
        <a:p>
          <a:r>
            <a:rPr lang="fr-FR" dirty="0" smtClean="0"/>
            <a:t>Documentation et </a:t>
          </a:r>
        </a:p>
        <a:p>
          <a:pPr rtl="0"/>
          <a:r>
            <a:rPr lang="fr-FR" dirty="0" smtClean="0"/>
            <a:t>qualité des données</a:t>
          </a:r>
          <a:endParaRPr lang="fr-FR" dirty="0"/>
        </a:p>
      </dgm:t>
    </dgm:pt>
    <dgm:pt modelId="{54E55C81-805F-4EEE-B953-2025115514FA}" type="parTrans" cxnId="{B20C4943-00D0-4DEC-AB34-8A1146438547}">
      <dgm:prSet/>
      <dgm:spPr/>
      <dgm:t>
        <a:bodyPr/>
        <a:lstStyle/>
        <a:p>
          <a:endParaRPr lang="fr-FR"/>
        </a:p>
      </dgm:t>
    </dgm:pt>
    <dgm:pt modelId="{EE3A7601-653F-43BC-BDCE-9F2A642E36DD}" type="sibTrans" cxnId="{B20C4943-00D0-4DEC-AB34-8A1146438547}">
      <dgm:prSet/>
      <dgm:spPr/>
      <dgm:t>
        <a:bodyPr/>
        <a:lstStyle/>
        <a:p>
          <a:endParaRPr lang="fr-FR"/>
        </a:p>
      </dgm:t>
    </dgm:pt>
    <dgm:pt modelId="{8CCBE84A-8B1F-4F82-A020-4214D854D37C}">
      <dgm:prSet phldrT="[Texte]"/>
      <dgm:spPr>
        <a:solidFill>
          <a:srgbClr val="0F0505">
            <a:alpha val="72549"/>
          </a:srgb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rtl="0"/>
          <a:r>
            <a:rPr lang="fr-FR" dirty="0" smtClean="0"/>
            <a:t>Stockage et sauvegarde pendant le processus de recherche</a:t>
          </a:r>
          <a:endParaRPr lang="fr-FR" dirty="0"/>
        </a:p>
      </dgm:t>
    </dgm:pt>
    <dgm:pt modelId="{96AD6E73-C358-48AD-BB5B-F1E1762B47F9}" type="parTrans" cxnId="{D623FDAA-AE75-4C17-94FB-A42CA8746F53}">
      <dgm:prSet/>
      <dgm:spPr/>
      <dgm:t>
        <a:bodyPr/>
        <a:lstStyle/>
        <a:p>
          <a:endParaRPr lang="fr-FR"/>
        </a:p>
      </dgm:t>
    </dgm:pt>
    <dgm:pt modelId="{FF78D2B0-CE63-43C8-AC53-7D73AA381F10}" type="sibTrans" cxnId="{D623FDAA-AE75-4C17-94FB-A42CA8746F53}">
      <dgm:prSet/>
      <dgm:spPr/>
      <dgm:t>
        <a:bodyPr/>
        <a:lstStyle/>
        <a:p>
          <a:endParaRPr lang="fr-FR"/>
        </a:p>
      </dgm:t>
    </dgm:pt>
    <dgm:pt modelId="{47E639FF-3F0F-488E-8801-7164C94DC840}">
      <dgm:prSet/>
      <dgm:spPr>
        <a:solidFill>
          <a:srgbClr val="140505">
            <a:alpha val="65098"/>
          </a:srgbClr>
        </a:solidFill>
      </dgm:spPr>
      <dgm:t>
        <a:bodyPr/>
        <a:lstStyle/>
        <a:p>
          <a:pPr rtl="0"/>
          <a:r>
            <a:rPr lang="fr-FR" dirty="0" smtClean="0"/>
            <a:t>Exigences légales et éthiques, codes de conduite</a:t>
          </a:r>
          <a:endParaRPr lang="fr-FR" dirty="0"/>
        </a:p>
      </dgm:t>
    </dgm:pt>
    <dgm:pt modelId="{37BDD006-211C-4726-ADEF-A401B5B84307}" type="parTrans" cxnId="{A2955935-F465-4213-86F0-5B6C4C4B9D77}">
      <dgm:prSet/>
      <dgm:spPr/>
      <dgm:t>
        <a:bodyPr/>
        <a:lstStyle/>
        <a:p>
          <a:endParaRPr lang="fr-FR"/>
        </a:p>
      </dgm:t>
    </dgm:pt>
    <dgm:pt modelId="{33AA1F9D-5140-43E8-83DE-C77333B79FEE}" type="sibTrans" cxnId="{A2955935-F465-4213-86F0-5B6C4C4B9D77}">
      <dgm:prSet/>
      <dgm:spPr/>
      <dgm:t>
        <a:bodyPr/>
        <a:lstStyle/>
        <a:p>
          <a:endParaRPr lang="fr-FR"/>
        </a:p>
      </dgm:t>
    </dgm:pt>
    <dgm:pt modelId="{84443B3F-AEA2-4841-B0C5-28FB1D5F970F}">
      <dgm:prSet/>
      <dgm:spPr>
        <a:solidFill>
          <a:srgbClr val="1E0505">
            <a:alpha val="49804"/>
          </a:srgbClr>
        </a:solidFill>
      </dgm:spPr>
      <dgm:t>
        <a:bodyPr/>
        <a:lstStyle/>
        <a:p>
          <a:pPr rtl="0"/>
          <a:r>
            <a:rPr lang="fr-FR" dirty="0" smtClean="0"/>
            <a:t>Responsabilités et ressources en matière de gestion des données</a:t>
          </a:r>
          <a:endParaRPr lang="fr-FR" dirty="0"/>
        </a:p>
      </dgm:t>
    </dgm:pt>
    <dgm:pt modelId="{99016F86-8007-4BC4-BFC2-B818493A7E3C}" type="parTrans" cxnId="{4D664B0A-1518-4B9D-9B61-FF8EB6C34DAD}">
      <dgm:prSet/>
      <dgm:spPr/>
      <dgm:t>
        <a:bodyPr/>
        <a:lstStyle/>
        <a:p>
          <a:endParaRPr lang="fr-FR"/>
        </a:p>
      </dgm:t>
    </dgm:pt>
    <dgm:pt modelId="{7CF214E6-9368-4C58-ACA9-D87186E0F12A}" type="sibTrans" cxnId="{4D664B0A-1518-4B9D-9B61-FF8EB6C34DAD}">
      <dgm:prSet/>
      <dgm:spPr/>
      <dgm:t>
        <a:bodyPr/>
        <a:lstStyle/>
        <a:p>
          <a:endParaRPr lang="fr-FR"/>
        </a:p>
      </dgm:t>
    </dgm:pt>
    <dgm:pt modelId="{46FBA06F-898D-467E-B705-45A52934EC22}">
      <dgm:prSet/>
      <dgm:spPr>
        <a:solidFill>
          <a:srgbClr val="190505">
            <a:alpha val="57255"/>
          </a:srgbClr>
        </a:solidFill>
      </dgm:spPr>
      <dgm:t>
        <a:bodyPr/>
        <a:lstStyle/>
        <a:p>
          <a:pPr rtl="0"/>
          <a:r>
            <a:rPr lang="fr-FR" dirty="0" smtClean="0"/>
            <a:t>Partage des données et conservation à long terme</a:t>
          </a:r>
          <a:endParaRPr lang="fr-FR" dirty="0"/>
        </a:p>
      </dgm:t>
    </dgm:pt>
    <dgm:pt modelId="{7FEE2926-F45E-4E15-9CF9-67BC8FB22D03}" type="parTrans" cxnId="{8918331E-7093-4A1D-AB94-A0D34556E82F}">
      <dgm:prSet/>
      <dgm:spPr/>
      <dgm:t>
        <a:bodyPr/>
        <a:lstStyle/>
        <a:p>
          <a:endParaRPr lang="fr-FR"/>
        </a:p>
      </dgm:t>
    </dgm:pt>
    <dgm:pt modelId="{C035C364-01D9-4DA7-8640-02778A4EDD8F}" type="sibTrans" cxnId="{8918331E-7093-4A1D-AB94-A0D34556E82F}">
      <dgm:prSet/>
      <dgm:spPr/>
      <dgm:t>
        <a:bodyPr/>
        <a:lstStyle/>
        <a:p>
          <a:endParaRPr lang="fr-FR"/>
        </a:p>
      </dgm:t>
    </dgm:pt>
    <dgm:pt modelId="{EC28936F-52EA-41DD-8F18-2AABE1D67FD3}" type="pres">
      <dgm:prSet presAssocID="{49470DA3-AA7E-4AF1-ABC0-0022872B45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AD30444-1DDC-485D-B8A5-21049B4623E0}" type="pres">
      <dgm:prSet presAssocID="{161B047B-1662-452E-B71D-96FE4850E57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FA3BDC-10C5-4EC2-BD23-670786E56255}" type="pres">
      <dgm:prSet presAssocID="{49BB92AB-E8E2-41FF-A6A1-0DA876CC9414}" presName="sibTrans" presStyleCnt="0"/>
      <dgm:spPr/>
    </dgm:pt>
    <dgm:pt modelId="{A1F1FE9A-5397-46BE-8C91-BBAA90FC5450}" type="pres">
      <dgm:prSet presAssocID="{74E9681A-B9F3-40CB-9401-49E48CA08D5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4BCC4D-AAEE-4D85-BB1B-02FE6A325787}" type="pres">
      <dgm:prSet presAssocID="{EE3A7601-653F-43BC-BDCE-9F2A642E36DD}" presName="sibTrans" presStyleCnt="0"/>
      <dgm:spPr/>
    </dgm:pt>
    <dgm:pt modelId="{C072CB11-AE7C-44BA-8C17-F336C317582B}" type="pres">
      <dgm:prSet presAssocID="{8CCBE84A-8B1F-4F82-A020-4214D854D37C}" presName="node" presStyleLbl="node1" presStyleIdx="2" presStyleCnt="6" custScaleY="1014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BDF5BB-BA0B-4B44-A069-59AB6BF7EE3A}" type="pres">
      <dgm:prSet presAssocID="{FF78D2B0-CE63-43C8-AC53-7D73AA381F10}" presName="sibTrans" presStyleCnt="0"/>
      <dgm:spPr/>
    </dgm:pt>
    <dgm:pt modelId="{248A93B3-5E95-410B-9A13-756FB910759B}" type="pres">
      <dgm:prSet presAssocID="{47E639FF-3F0F-488E-8801-7164C94DC84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CB9646-D092-4C4A-8E11-AE90E4449D72}" type="pres">
      <dgm:prSet presAssocID="{33AA1F9D-5140-43E8-83DE-C77333B79FEE}" presName="sibTrans" presStyleCnt="0"/>
      <dgm:spPr/>
    </dgm:pt>
    <dgm:pt modelId="{3AE0CBB5-E969-4E4C-B98B-C770037D42A4}" type="pres">
      <dgm:prSet presAssocID="{46FBA06F-898D-467E-B705-45A52934EC22}" presName="node" presStyleLbl="node1" presStyleIdx="4" presStyleCnt="6" custScaleY="10467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488C1C-6365-404D-9D87-EB93619B2263}" type="pres">
      <dgm:prSet presAssocID="{C035C364-01D9-4DA7-8640-02778A4EDD8F}" presName="sibTrans" presStyleCnt="0"/>
      <dgm:spPr/>
    </dgm:pt>
    <dgm:pt modelId="{0AFFE72C-AD69-4363-9EE3-39AF3CF63D45}" type="pres">
      <dgm:prSet presAssocID="{84443B3F-AEA2-4841-B0C5-28FB1D5F970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E8A8850-E249-405E-B837-2086F20E7AAB}" type="presOf" srcId="{47E639FF-3F0F-488E-8801-7164C94DC840}" destId="{248A93B3-5E95-410B-9A13-756FB910759B}" srcOrd="0" destOrd="0" presId="urn:microsoft.com/office/officeart/2005/8/layout/default"/>
    <dgm:cxn modelId="{8918331E-7093-4A1D-AB94-A0D34556E82F}" srcId="{49470DA3-AA7E-4AF1-ABC0-0022872B45B0}" destId="{46FBA06F-898D-467E-B705-45A52934EC22}" srcOrd="4" destOrd="0" parTransId="{7FEE2926-F45E-4E15-9CF9-67BC8FB22D03}" sibTransId="{C035C364-01D9-4DA7-8640-02778A4EDD8F}"/>
    <dgm:cxn modelId="{2C2F30C6-73CB-45A4-B593-444AF9FC1D64}" type="presOf" srcId="{161B047B-1662-452E-B71D-96FE4850E579}" destId="{5AD30444-1DDC-485D-B8A5-21049B4623E0}" srcOrd="0" destOrd="0" presId="urn:microsoft.com/office/officeart/2005/8/layout/default"/>
    <dgm:cxn modelId="{A24E035E-A690-4EDD-838D-75CBCFE7D7D2}" type="presOf" srcId="{49470DA3-AA7E-4AF1-ABC0-0022872B45B0}" destId="{EC28936F-52EA-41DD-8F18-2AABE1D67FD3}" srcOrd="0" destOrd="0" presId="urn:microsoft.com/office/officeart/2005/8/layout/default"/>
    <dgm:cxn modelId="{75A0E1A9-182B-4681-976D-FDD0B1388083}" type="presOf" srcId="{8CCBE84A-8B1F-4F82-A020-4214D854D37C}" destId="{C072CB11-AE7C-44BA-8C17-F336C317582B}" srcOrd="0" destOrd="0" presId="urn:microsoft.com/office/officeart/2005/8/layout/default"/>
    <dgm:cxn modelId="{D623FDAA-AE75-4C17-94FB-A42CA8746F53}" srcId="{49470DA3-AA7E-4AF1-ABC0-0022872B45B0}" destId="{8CCBE84A-8B1F-4F82-A020-4214D854D37C}" srcOrd="2" destOrd="0" parTransId="{96AD6E73-C358-48AD-BB5B-F1E1762B47F9}" sibTransId="{FF78D2B0-CE63-43C8-AC53-7D73AA381F10}"/>
    <dgm:cxn modelId="{4D664B0A-1518-4B9D-9B61-FF8EB6C34DAD}" srcId="{49470DA3-AA7E-4AF1-ABC0-0022872B45B0}" destId="{84443B3F-AEA2-4841-B0C5-28FB1D5F970F}" srcOrd="5" destOrd="0" parTransId="{99016F86-8007-4BC4-BFC2-B818493A7E3C}" sibTransId="{7CF214E6-9368-4C58-ACA9-D87186E0F12A}"/>
    <dgm:cxn modelId="{CBEF0CE0-9322-4B57-893F-CC27907ADFBB}" type="presOf" srcId="{84443B3F-AEA2-4841-B0C5-28FB1D5F970F}" destId="{0AFFE72C-AD69-4363-9EE3-39AF3CF63D45}" srcOrd="0" destOrd="0" presId="urn:microsoft.com/office/officeart/2005/8/layout/default"/>
    <dgm:cxn modelId="{A2955935-F465-4213-86F0-5B6C4C4B9D77}" srcId="{49470DA3-AA7E-4AF1-ABC0-0022872B45B0}" destId="{47E639FF-3F0F-488E-8801-7164C94DC840}" srcOrd="3" destOrd="0" parTransId="{37BDD006-211C-4726-ADEF-A401B5B84307}" sibTransId="{33AA1F9D-5140-43E8-83DE-C77333B79FEE}"/>
    <dgm:cxn modelId="{B2C080A0-2623-454A-9F78-53199440FA4F}" type="presOf" srcId="{74E9681A-B9F3-40CB-9401-49E48CA08D53}" destId="{A1F1FE9A-5397-46BE-8C91-BBAA90FC5450}" srcOrd="0" destOrd="0" presId="urn:microsoft.com/office/officeart/2005/8/layout/default"/>
    <dgm:cxn modelId="{D9AD1AB2-4173-4A28-B274-40D3B8FEDD62}" type="presOf" srcId="{46FBA06F-898D-467E-B705-45A52934EC22}" destId="{3AE0CBB5-E969-4E4C-B98B-C770037D42A4}" srcOrd="0" destOrd="0" presId="urn:microsoft.com/office/officeart/2005/8/layout/default"/>
    <dgm:cxn modelId="{8B3F14C7-5466-4CB1-A575-98A6E04D8572}" srcId="{49470DA3-AA7E-4AF1-ABC0-0022872B45B0}" destId="{161B047B-1662-452E-B71D-96FE4850E579}" srcOrd="0" destOrd="0" parTransId="{612CD305-6CAA-4886-A5B7-EDA77B05150C}" sibTransId="{49BB92AB-E8E2-41FF-A6A1-0DA876CC9414}"/>
    <dgm:cxn modelId="{B20C4943-00D0-4DEC-AB34-8A1146438547}" srcId="{49470DA3-AA7E-4AF1-ABC0-0022872B45B0}" destId="{74E9681A-B9F3-40CB-9401-49E48CA08D53}" srcOrd="1" destOrd="0" parTransId="{54E55C81-805F-4EEE-B953-2025115514FA}" sibTransId="{EE3A7601-653F-43BC-BDCE-9F2A642E36DD}"/>
    <dgm:cxn modelId="{0E2DB19A-EA1B-409C-9B1B-6878FE6C4FB7}" type="presParOf" srcId="{EC28936F-52EA-41DD-8F18-2AABE1D67FD3}" destId="{5AD30444-1DDC-485D-B8A5-21049B4623E0}" srcOrd="0" destOrd="0" presId="urn:microsoft.com/office/officeart/2005/8/layout/default"/>
    <dgm:cxn modelId="{011E9401-C396-4FFA-88D6-1F9BD7350A9F}" type="presParOf" srcId="{EC28936F-52EA-41DD-8F18-2AABE1D67FD3}" destId="{98FA3BDC-10C5-4EC2-BD23-670786E56255}" srcOrd="1" destOrd="0" presId="urn:microsoft.com/office/officeart/2005/8/layout/default"/>
    <dgm:cxn modelId="{5578CF36-7A67-489C-8A85-B830198DE57D}" type="presParOf" srcId="{EC28936F-52EA-41DD-8F18-2AABE1D67FD3}" destId="{A1F1FE9A-5397-46BE-8C91-BBAA90FC5450}" srcOrd="2" destOrd="0" presId="urn:microsoft.com/office/officeart/2005/8/layout/default"/>
    <dgm:cxn modelId="{821DD40E-C3EB-4335-AAFF-0F689CEC35F8}" type="presParOf" srcId="{EC28936F-52EA-41DD-8F18-2AABE1D67FD3}" destId="{CD4BCC4D-AAEE-4D85-BB1B-02FE6A325787}" srcOrd="3" destOrd="0" presId="urn:microsoft.com/office/officeart/2005/8/layout/default"/>
    <dgm:cxn modelId="{72FC1108-495C-4E82-8AE4-8BAF606218A5}" type="presParOf" srcId="{EC28936F-52EA-41DD-8F18-2AABE1D67FD3}" destId="{C072CB11-AE7C-44BA-8C17-F336C317582B}" srcOrd="4" destOrd="0" presId="urn:microsoft.com/office/officeart/2005/8/layout/default"/>
    <dgm:cxn modelId="{A3ABE02F-CB79-4408-A37C-956569F99067}" type="presParOf" srcId="{EC28936F-52EA-41DD-8F18-2AABE1D67FD3}" destId="{0BBDF5BB-BA0B-4B44-A069-59AB6BF7EE3A}" srcOrd="5" destOrd="0" presId="urn:microsoft.com/office/officeart/2005/8/layout/default"/>
    <dgm:cxn modelId="{45B34880-3D64-45FA-97BA-E78179271CA6}" type="presParOf" srcId="{EC28936F-52EA-41DD-8F18-2AABE1D67FD3}" destId="{248A93B3-5E95-410B-9A13-756FB910759B}" srcOrd="6" destOrd="0" presId="urn:microsoft.com/office/officeart/2005/8/layout/default"/>
    <dgm:cxn modelId="{3BDBE223-3C9D-4862-8777-3D256013C308}" type="presParOf" srcId="{EC28936F-52EA-41DD-8F18-2AABE1D67FD3}" destId="{22CB9646-D092-4C4A-8E11-AE90E4449D72}" srcOrd="7" destOrd="0" presId="urn:microsoft.com/office/officeart/2005/8/layout/default"/>
    <dgm:cxn modelId="{6B7E3B33-F51C-457A-9991-A617FB16B96F}" type="presParOf" srcId="{EC28936F-52EA-41DD-8F18-2AABE1D67FD3}" destId="{3AE0CBB5-E969-4E4C-B98B-C770037D42A4}" srcOrd="8" destOrd="0" presId="urn:microsoft.com/office/officeart/2005/8/layout/default"/>
    <dgm:cxn modelId="{A08AB660-A482-4B83-BE48-2C4DB221D166}" type="presParOf" srcId="{EC28936F-52EA-41DD-8F18-2AABE1D67FD3}" destId="{9C488C1C-6365-404D-9D87-EB93619B2263}" srcOrd="9" destOrd="0" presId="urn:microsoft.com/office/officeart/2005/8/layout/default"/>
    <dgm:cxn modelId="{6F034923-09E3-4F1B-93AC-6CFB85F521C2}" type="presParOf" srcId="{EC28936F-52EA-41DD-8F18-2AABE1D67FD3}" destId="{0AFFE72C-AD69-4363-9EE3-39AF3CF63D4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EE3B7C-2CDB-4122-9BEA-7FF67E3F14A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792EB44-81FC-43AD-BC87-02C158B2E649}">
      <dgm:prSet phldrT="[Texte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fr-FR" sz="1800" dirty="0"/>
            <a:t>Écriture du projet</a:t>
          </a:r>
        </a:p>
      </dgm:t>
    </dgm:pt>
    <dgm:pt modelId="{A47C6968-6FE1-48F4-82B1-5390E8474C5B}" type="parTrans" cxnId="{D5220304-0CEB-4D86-BAAD-04FB056EE68D}">
      <dgm:prSet/>
      <dgm:spPr/>
      <dgm:t>
        <a:bodyPr/>
        <a:lstStyle/>
        <a:p>
          <a:pPr algn="ctr"/>
          <a:endParaRPr lang="fr-FR"/>
        </a:p>
      </dgm:t>
    </dgm:pt>
    <dgm:pt modelId="{3CA58CF6-A50F-4357-80BF-2CFD2B538E3D}" type="sibTrans" cxnId="{D5220304-0CEB-4D86-BAAD-04FB056EE68D}">
      <dgm:prSet/>
      <dgm:spPr/>
      <dgm:t>
        <a:bodyPr/>
        <a:lstStyle/>
        <a:p>
          <a:pPr algn="ctr"/>
          <a:endParaRPr lang="fr-FR"/>
        </a:p>
      </dgm:t>
    </dgm:pt>
    <dgm:pt modelId="{78EC75EF-03A1-424A-B2FA-4DC0E5AB28FB}">
      <dgm:prSet phldrT="[Texte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fr-FR" sz="1600" dirty="0"/>
            <a:t>Soumission du projet</a:t>
          </a:r>
        </a:p>
      </dgm:t>
    </dgm:pt>
    <dgm:pt modelId="{C7EAF256-D286-4593-9384-16BDECAE7E49}" type="parTrans" cxnId="{25A92D1D-049F-4154-8666-F175303EC60C}">
      <dgm:prSet/>
      <dgm:spPr/>
      <dgm:t>
        <a:bodyPr/>
        <a:lstStyle/>
        <a:p>
          <a:pPr algn="ctr"/>
          <a:endParaRPr lang="fr-FR"/>
        </a:p>
      </dgm:t>
    </dgm:pt>
    <dgm:pt modelId="{5CA2D89E-A528-4FFD-90D8-5A8661DD24B7}" type="sibTrans" cxnId="{25A92D1D-049F-4154-8666-F175303EC60C}">
      <dgm:prSet/>
      <dgm:spPr/>
      <dgm:t>
        <a:bodyPr/>
        <a:lstStyle/>
        <a:p>
          <a:pPr algn="ctr"/>
          <a:endParaRPr lang="fr-FR"/>
        </a:p>
      </dgm:t>
    </dgm:pt>
    <dgm:pt modelId="{AD375DCB-E500-4858-ACA2-3F23CA81FB8D}">
      <dgm:prSet phldrT="[Texte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fr-FR" sz="1800" dirty="0"/>
            <a:t>Début du projet</a:t>
          </a:r>
        </a:p>
      </dgm:t>
    </dgm:pt>
    <dgm:pt modelId="{9BDA7D20-DF35-4E8A-8FD8-2BA09F2F3B19}" type="parTrans" cxnId="{A2BD3B03-C10A-46B8-B0E1-09107A2EA943}">
      <dgm:prSet/>
      <dgm:spPr/>
      <dgm:t>
        <a:bodyPr/>
        <a:lstStyle/>
        <a:p>
          <a:pPr algn="ctr"/>
          <a:endParaRPr lang="fr-FR"/>
        </a:p>
      </dgm:t>
    </dgm:pt>
    <dgm:pt modelId="{E302C756-C021-4191-A9D2-6C28B3BBF077}" type="sibTrans" cxnId="{A2BD3B03-C10A-46B8-B0E1-09107A2EA943}">
      <dgm:prSet/>
      <dgm:spPr/>
      <dgm:t>
        <a:bodyPr/>
        <a:lstStyle/>
        <a:p>
          <a:pPr algn="ctr"/>
          <a:endParaRPr lang="fr-FR"/>
        </a:p>
      </dgm:t>
    </dgm:pt>
    <dgm:pt modelId="{6322A18A-09C5-493C-BAB5-1A20F2DB2FF7}">
      <dgm:prSet phldrT="[Texte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fr-FR" sz="1800" dirty="0"/>
            <a:t>Durée du projet</a:t>
          </a:r>
        </a:p>
      </dgm:t>
    </dgm:pt>
    <dgm:pt modelId="{B438DBE6-672B-410D-A5BE-27DB9A66002C}" type="parTrans" cxnId="{0F300144-EFDC-4A93-8E00-EB09EA449517}">
      <dgm:prSet/>
      <dgm:spPr/>
      <dgm:t>
        <a:bodyPr/>
        <a:lstStyle/>
        <a:p>
          <a:pPr algn="ctr"/>
          <a:endParaRPr lang="fr-FR"/>
        </a:p>
      </dgm:t>
    </dgm:pt>
    <dgm:pt modelId="{7A3F0A75-049B-499D-94CE-691AD285322B}" type="sibTrans" cxnId="{0F300144-EFDC-4A93-8E00-EB09EA449517}">
      <dgm:prSet/>
      <dgm:spPr/>
      <dgm:t>
        <a:bodyPr/>
        <a:lstStyle/>
        <a:p>
          <a:pPr algn="ctr"/>
          <a:endParaRPr lang="fr-FR"/>
        </a:p>
      </dgm:t>
    </dgm:pt>
    <dgm:pt modelId="{A5E7E776-F006-4579-9253-B2602C56C57D}">
      <dgm:prSet phldrT="[Texte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fr-FR" sz="1800" dirty="0"/>
            <a:t>Fin du projet</a:t>
          </a:r>
        </a:p>
      </dgm:t>
    </dgm:pt>
    <dgm:pt modelId="{5DC6EBE2-9A75-46B1-A0B1-DC6071B18CB8}" type="parTrans" cxnId="{0BC42118-9A81-479B-AE38-A95D37C8AA12}">
      <dgm:prSet/>
      <dgm:spPr/>
      <dgm:t>
        <a:bodyPr/>
        <a:lstStyle/>
        <a:p>
          <a:pPr algn="ctr"/>
          <a:endParaRPr lang="fr-FR"/>
        </a:p>
      </dgm:t>
    </dgm:pt>
    <dgm:pt modelId="{9C46FB35-80ED-4C9E-AFA5-902F4128FCEB}" type="sibTrans" cxnId="{0BC42118-9A81-479B-AE38-A95D37C8AA12}">
      <dgm:prSet/>
      <dgm:spPr>
        <a:noFill/>
      </dgm:spPr>
      <dgm:t>
        <a:bodyPr/>
        <a:lstStyle/>
        <a:p>
          <a:pPr algn="ctr"/>
          <a:endParaRPr lang="fr-FR"/>
        </a:p>
      </dgm:t>
    </dgm:pt>
    <dgm:pt modelId="{DFCA98C9-F0F3-4399-B731-0CBBFD72FEAB}">
      <dgm:prSet phldrT="[Texte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fr-FR" sz="1600" dirty="0"/>
            <a:t>Évaluation du projet</a:t>
          </a:r>
        </a:p>
      </dgm:t>
    </dgm:pt>
    <dgm:pt modelId="{EFB274BD-B0D6-4C0D-AA89-23C0C7362BBB}" type="parTrans" cxnId="{0BA80FA3-042B-4476-9FA0-84A6DC8D3472}">
      <dgm:prSet/>
      <dgm:spPr/>
      <dgm:t>
        <a:bodyPr/>
        <a:lstStyle/>
        <a:p>
          <a:endParaRPr lang="fr-FR"/>
        </a:p>
      </dgm:t>
    </dgm:pt>
    <dgm:pt modelId="{71E0BE3A-B24D-4F0E-93D0-7BC250D2DA73}" type="sibTrans" cxnId="{0BA80FA3-042B-4476-9FA0-84A6DC8D3472}">
      <dgm:prSet/>
      <dgm:spPr/>
      <dgm:t>
        <a:bodyPr/>
        <a:lstStyle/>
        <a:p>
          <a:endParaRPr lang="fr-FR"/>
        </a:p>
      </dgm:t>
    </dgm:pt>
    <dgm:pt modelId="{5AD22452-3A5E-47C7-AA0C-2D5CB4F3586F}" type="pres">
      <dgm:prSet presAssocID="{B9EE3B7C-2CDB-4122-9BEA-7FF67E3F14A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D29F019-0798-4763-857F-256F688288D9}" type="pres">
      <dgm:prSet presAssocID="{D792EB44-81FC-43AD-BC87-02C158B2E649}" presName="node" presStyleLbl="node1" presStyleIdx="0" presStyleCnt="6" custScaleX="105844" custScaleY="105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4327EA-7DDD-4750-BCC4-07931C1ECF12}" type="pres">
      <dgm:prSet presAssocID="{3CA58CF6-A50F-4357-80BF-2CFD2B538E3D}" presName="sibTrans" presStyleLbl="sibTrans2D1" presStyleIdx="0" presStyleCnt="6"/>
      <dgm:spPr/>
      <dgm:t>
        <a:bodyPr/>
        <a:lstStyle/>
        <a:p>
          <a:endParaRPr lang="fr-FR"/>
        </a:p>
      </dgm:t>
    </dgm:pt>
    <dgm:pt modelId="{D3F48CB9-09B5-4415-8BEC-23704EFD2768}" type="pres">
      <dgm:prSet presAssocID="{3CA58CF6-A50F-4357-80BF-2CFD2B538E3D}" presName="connectorText" presStyleLbl="sibTrans2D1" presStyleIdx="0" presStyleCnt="6"/>
      <dgm:spPr/>
      <dgm:t>
        <a:bodyPr/>
        <a:lstStyle/>
        <a:p>
          <a:endParaRPr lang="fr-FR"/>
        </a:p>
      </dgm:t>
    </dgm:pt>
    <dgm:pt modelId="{B7FDF343-6285-459E-BA1E-1A3554EA2113}" type="pres">
      <dgm:prSet presAssocID="{78EC75EF-03A1-424A-B2FA-4DC0E5AB28FB}" presName="node" presStyleLbl="node1" presStyleIdx="1" presStyleCnt="6" custScaleX="105844" custScaleY="105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16CE24D-35EF-4599-A84D-A43DE5D3196F}" type="pres">
      <dgm:prSet presAssocID="{5CA2D89E-A528-4FFD-90D8-5A8661DD24B7}" presName="sibTrans" presStyleLbl="sibTrans2D1" presStyleIdx="1" presStyleCnt="6"/>
      <dgm:spPr/>
      <dgm:t>
        <a:bodyPr/>
        <a:lstStyle/>
        <a:p>
          <a:endParaRPr lang="fr-FR"/>
        </a:p>
      </dgm:t>
    </dgm:pt>
    <dgm:pt modelId="{D1400C02-1D13-48C0-8B91-34F5C2B541DC}" type="pres">
      <dgm:prSet presAssocID="{5CA2D89E-A528-4FFD-90D8-5A8661DD24B7}" presName="connectorText" presStyleLbl="sibTrans2D1" presStyleIdx="1" presStyleCnt="6"/>
      <dgm:spPr/>
      <dgm:t>
        <a:bodyPr/>
        <a:lstStyle/>
        <a:p>
          <a:endParaRPr lang="fr-FR"/>
        </a:p>
      </dgm:t>
    </dgm:pt>
    <dgm:pt modelId="{56A733C3-2A48-403C-AC8A-88949BBD2D51}" type="pres">
      <dgm:prSet presAssocID="{DFCA98C9-F0F3-4399-B731-0CBBFD72FEAB}" presName="node" presStyleLbl="node1" presStyleIdx="2" presStyleCnt="6" custScaleX="105844" custScaleY="105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2B26E10-9E7E-44D5-AFB9-6F79E1254107}" type="pres">
      <dgm:prSet presAssocID="{71E0BE3A-B24D-4F0E-93D0-7BC250D2DA73}" presName="sibTrans" presStyleLbl="sibTrans2D1" presStyleIdx="2" presStyleCnt="6"/>
      <dgm:spPr/>
      <dgm:t>
        <a:bodyPr/>
        <a:lstStyle/>
        <a:p>
          <a:endParaRPr lang="fr-FR"/>
        </a:p>
      </dgm:t>
    </dgm:pt>
    <dgm:pt modelId="{D19916AF-E32E-4EA6-A7E6-C9D3C53A02B2}" type="pres">
      <dgm:prSet presAssocID="{71E0BE3A-B24D-4F0E-93D0-7BC250D2DA73}" presName="connectorText" presStyleLbl="sibTrans2D1" presStyleIdx="2" presStyleCnt="6"/>
      <dgm:spPr/>
      <dgm:t>
        <a:bodyPr/>
        <a:lstStyle/>
        <a:p>
          <a:endParaRPr lang="fr-FR"/>
        </a:p>
      </dgm:t>
    </dgm:pt>
    <dgm:pt modelId="{B55A242D-9816-463C-A799-973B86D1A350}" type="pres">
      <dgm:prSet presAssocID="{AD375DCB-E500-4858-ACA2-3F23CA81FB8D}" presName="node" presStyleLbl="node1" presStyleIdx="3" presStyleCnt="6" custScaleX="105844" custScaleY="105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692EFD-FB6F-47F4-A957-A772D0E39855}" type="pres">
      <dgm:prSet presAssocID="{E302C756-C021-4191-A9D2-6C28B3BBF077}" presName="sibTrans" presStyleLbl="sibTrans2D1" presStyleIdx="3" presStyleCnt="6"/>
      <dgm:spPr/>
      <dgm:t>
        <a:bodyPr/>
        <a:lstStyle/>
        <a:p>
          <a:endParaRPr lang="fr-FR"/>
        </a:p>
      </dgm:t>
    </dgm:pt>
    <dgm:pt modelId="{98423A1F-25C7-4496-BAD5-E20834DF7080}" type="pres">
      <dgm:prSet presAssocID="{E302C756-C021-4191-A9D2-6C28B3BBF077}" presName="connectorText" presStyleLbl="sibTrans2D1" presStyleIdx="3" presStyleCnt="6"/>
      <dgm:spPr/>
      <dgm:t>
        <a:bodyPr/>
        <a:lstStyle/>
        <a:p>
          <a:endParaRPr lang="fr-FR"/>
        </a:p>
      </dgm:t>
    </dgm:pt>
    <dgm:pt modelId="{8647A408-14DF-4659-A0B3-649E0678A04A}" type="pres">
      <dgm:prSet presAssocID="{6322A18A-09C5-493C-BAB5-1A20F2DB2FF7}" presName="node" presStyleLbl="node1" presStyleIdx="4" presStyleCnt="6" custScaleX="105844" custScaleY="105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C463F6-8506-4124-9656-647305F2FDE3}" type="pres">
      <dgm:prSet presAssocID="{7A3F0A75-049B-499D-94CE-691AD285322B}" presName="sibTrans" presStyleLbl="sibTrans2D1" presStyleIdx="4" presStyleCnt="6"/>
      <dgm:spPr/>
      <dgm:t>
        <a:bodyPr/>
        <a:lstStyle/>
        <a:p>
          <a:endParaRPr lang="fr-FR"/>
        </a:p>
      </dgm:t>
    </dgm:pt>
    <dgm:pt modelId="{5745EA71-4E4F-4A06-83FD-2C439C61ED72}" type="pres">
      <dgm:prSet presAssocID="{7A3F0A75-049B-499D-94CE-691AD285322B}" presName="connectorText" presStyleLbl="sibTrans2D1" presStyleIdx="4" presStyleCnt="6"/>
      <dgm:spPr/>
      <dgm:t>
        <a:bodyPr/>
        <a:lstStyle/>
        <a:p>
          <a:endParaRPr lang="fr-FR"/>
        </a:p>
      </dgm:t>
    </dgm:pt>
    <dgm:pt modelId="{3EBE0400-B2E5-43F8-80C6-D55B0D0290AD}" type="pres">
      <dgm:prSet presAssocID="{A5E7E776-F006-4579-9253-B2602C56C57D}" presName="node" presStyleLbl="node1" presStyleIdx="5" presStyleCnt="6" custScaleX="105844" custScaleY="1058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2CDAE12-B412-4B87-A627-69C8A8381953}" type="pres">
      <dgm:prSet presAssocID="{9C46FB35-80ED-4C9E-AFA5-902F4128FCEB}" presName="sibTrans" presStyleLbl="sibTrans2D1" presStyleIdx="5" presStyleCnt="6" custLinFactX="-118964" custLinFactY="-51786" custLinFactNeighborX="-200000" custLinFactNeighborY="-100000"/>
      <dgm:spPr/>
      <dgm:t>
        <a:bodyPr/>
        <a:lstStyle/>
        <a:p>
          <a:endParaRPr lang="fr-FR"/>
        </a:p>
      </dgm:t>
    </dgm:pt>
    <dgm:pt modelId="{70171585-01AC-4B0E-A077-E4AC9AF6289B}" type="pres">
      <dgm:prSet presAssocID="{9C46FB35-80ED-4C9E-AFA5-902F4128FCEB}" presName="connectorText" presStyleLbl="sibTrans2D1" presStyleIdx="5" presStyleCnt="6"/>
      <dgm:spPr/>
      <dgm:t>
        <a:bodyPr/>
        <a:lstStyle/>
        <a:p>
          <a:endParaRPr lang="fr-FR"/>
        </a:p>
      </dgm:t>
    </dgm:pt>
  </dgm:ptLst>
  <dgm:cxnLst>
    <dgm:cxn modelId="{25A92D1D-049F-4154-8666-F175303EC60C}" srcId="{B9EE3B7C-2CDB-4122-9BEA-7FF67E3F14A1}" destId="{78EC75EF-03A1-424A-B2FA-4DC0E5AB28FB}" srcOrd="1" destOrd="0" parTransId="{C7EAF256-D286-4593-9384-16BDECAE7E49}" sibTransId="{5CA2D89E-A528-4FFD-90D8-5A8661DD24B7}"/>
    <dgm:cxn modelId="{A2BD3B03-C10A-46B8-B0E1-09107A2EA943}" srcId="{B9EE3B7C-2CDB-4122-9BEA-7FF67E3F14A1}" destId="{AD375DCB-E500-4858-ACA2-3F23CA81FB8D}" srcOrd="3" destOrd="0" parTransId="{9BDA7D20-DF35-4E8A-8FD8-2BA09F2F3B19}" sibTransId="{E302C756-C021-4191-A9D2-6C28B3BBF077}"/>
    <dgm:cxn modelId="{F20B2FB4-2E65-487E-9AE0-EABA7F493ACB}" type="presOf" srcId="{3CA58CF6-A50F-4357-80BF-2CFD2B538E3D}" destId="{D3F48CB9-09B5-4415-8BEC-23704EFD2768}" srcOrd="1" destOrd="0" presId="urn:microsoft.com/office/officeart/2005/8/layout/cycle2"/>
    <dgm:cxn modelId="{60425186-4173-41BC-A3AC-940A7F9D88B7}" type="presOf" srcId="{E302C756-C021-4191-A9D2-6C28B3BBF077}" destId="{39692EFD-FB6F-47F4-A957-A772D0E39855}" srcOrd="0" destOrd="0" presId="urn:microsoft.com/office/officeart/2005/8/layout/cycle2"/>
    <dgm:cxn modelId="{8E796308-B3B3-40A6-867E-63BD4EA9D56B}" type="presOf" srcId="{6322A18A-09C5-493C-BAB5-1A20F2DB2FF7}" destId="{8647A408-14DF-4659-A0B3-649E0678A04A}" srcOrd="0" destOrd="0" presId="urn:microsoft.com/office/officeart/2005/8/layout/cycle2"/>
    <dgm:cxn modelId="{D5220304-0CEB-4D86-BAAD-04FB056EE68D}" srcId="{B9EE3B7C-2CDB-4122-9BEA-7FF67E3F14A1}" destId="{D792EB44-81FC-43AD-BC87-02C158B2E649}" srcOrd="0" destOrd="0" parTransId="{A47C6968-6FE1-48F4-82B1-5390E8474C5B}" sibTransId="{3CA58CF6-A50F-4357-80BF-2CFD2B538E3D}"/>
    <dgm:cxn modelId="{7E566836-EA79-4649-A7B5-884711AA5A5E}" type="presOf" srcId="{71E0BE3A-B24D-4F0E-93D0-7BC250D2DA73}" destId="{32B26E10-9E7E-44D5-AFB9-6F79E1254107}" srcOrd="0" destOrd="0" presId="urn:microsoft.com/office/officeart/2005/8/layout/cycle2"/>
    <dgm:cxn modelId="{F95E57E6-EA60-4367-AE82-215F38005BF2}" type="presOf" srcId="{DFCA98C9-F0F3-4399-B731-0CBBFD72FEAB}" destId="{56A733C3-2A48-403C-AC8A-88949BBD2D51}" srcOrd="0" destOrd="0" presId="urn:microsoft.com/office/officeart/2005/8/layout/cycle2"/>
    <dgm:cxn modelId="{F08B63AF-18EE-4494-BF49-AF4ED7C6316E}" type="presOf" srcId="{3CA58CF6-A50F-4357-80BF-2CFD2B538E3D}" destId="{3B4327EA-7DDD-4750-BCC4-07931C1ECF12}" srcOrd="0" destOrd="0" presId="urn:microsoft.com/office/officeart/2005/8/layout/cycle2"/>
    <dgm:cxn modelId="{C41BD172-E03B-4E49-89C2-6C37456F4CD0}" type="presOf" srcId="{7A3F0A75-049B-499D-94CE-691AD285322B}" destId="{D2C463F6-8506-4124-9656-647305F2FDE3}" srcOrd="0" destOrd="0" presId="urn:microsoft.com/office/officeart/2005/8/layout/cycle2"/>
    <dgm:cxn modelId="{2A559C93-3024-4756-8443-9A17F96F623F}" type="presOf" srcId="{71E0BE3A-B24D-4F0E-93D0-7BC250D2DA73}" destId="{D19916AF-E32E-4EA6-A7E6-C9D3C53A02B2}" srcOrd="1" destOrd="0" presId="urn:microsoft.com/office/officeart/2005/8/layout/cycle2"/>
    <dgm:cxn modelId="{0BA80FA3-042B-4476-9FA0-84A6DC8D3472}" srcId="{B9EE3B7C-2CDB-4122-9BEA-7FF67E3F14A1}" destId="{DFCA98C9-F0F3-4399-B731-0CBBFD72FEAB}" srcOrd="2" destOrd="0" parTransId="{EFB274BD-B0D6-4C0D-AA89-23C0C7362BBB}" sibTransId="{71E0BE3A-B24D-4F0E-93D0-7BC250D2DA73}"/>
    <dgm:cxn modelId="{9B4DBCC6-5A01-4DEB-85EE-815FF840D027}" type="presOf" srcId="{9C46FB35-80ED-4C9E-AFA5-902F4128FCEB}" destId="{70171585-01AC-4B0E-A077-E4AC9AF6289B}" srcOrd="1" destOrd="0" presId="urn:microsoft.com/office/officeart/2005/8/layout/cycle2"/>
    <dgm:cxn modelId="{7589B21B-19FB-4842-AABF-924190C91624}" type="presOf" srcId="{B9EE3B7C-2CDB-4122-9BEA-7FF67E3F14A1}" destId="{5AD22452-3A5E-47C7-AA0C-2D5CB4F3586F}" srcOrd="0" destOrd="0" presId="urn:microsoft.com/office/officeart/2005/8/layout/cycle2"/>
    <dgm:cxn modelId="{0BC42118-9A81-479B-AE38-A95D37C8AA12}" srcId="{B9EE3B7C-2CDB-4122-9BEA-7FF67E3F14A1}" destId="{A5E7E776-F006-4579-9253-B2602C56C57D}" srcOrd="5" destOrd="0" parTransId="{5DC6EBE2-9A75-46B1-A0B1-DC6071B18CB8}" sibTransId="{9C46FB35-80ED-4C9E-AFA5-902F4128FCEB}"/>
    <dgm:cxn modelId="{B2D05B15-9FE8-4FCA-8637-DCB2F89F20DB}" type="presOf" srcId="{5CA2D89E-A528-4FFD-90D8-5A8661DD24B7}" destId="{C16CE24D-35EF-4599-A84D-A43DE5D3196F}" srcOrd="0" destOrd="0" presId="urn:microsoft.com/office/officeart/2005/8/layout/cycle2"/>
    <dgm:cxn modelId="{0C003B06-A411-424A-96FF-780EF3A47830}" type="presOf" srcId="{5CA2D89E-A528-4FFD-90D8-5A8661DD24B7}" destId="{D1400C02-1D13-48C0-8B91-34F5C2B541DC}" srcOrd="1" destOrd="0" presId="urn:microsoft.com/office/officeart/2005/8/layout/cycle2"/>
    <dgm:cxn modelId="{8F5E9CAA-A4F3-4084-9BB6-28E309EEA068}" type="presOf" srcId="{AD375DCB-E500-4858-ACA2-3F23CA81FB8D}" destId="{B55A242D-9816-463C-A799-973B86D1A350}" srcOrd="0" destOrd="0" presId="urn:microsoft.com/office/officeart/2005/8/layout/cycle2"/>
    <dgm:cxn modelId="{A18183AB-B41D-4008-ACA6-564789F15233}" type="presOf" srcId="{D792EB44-81FC-43AD-BC87-02C158B2E649}" destId="{7D29F019-0798-4763-857F-256F688288D9}" srcOrd="0" destOrd="0" presId="urn:microsoft.com/office/officeart/2005/8/layout/cycle2"/>
    <dgm:cxn modelId="{8B4438AA-75FC-4AF5-8ADA-58D01DE65B52}" type="presOf" srcId="{9C46FB35-80ED-4C9E-AFA5-902F4128FCEB}" destId="{92CDAE12-B412-4B87-A627-69C8A8381953}" srcOrd="0" destOrd="0" presId="urn:microsoft.com/office/officeart/2005/8/layout/cycle2"/>
    <dgm:cxn modelId="{0F300144-EFDC-4A93-8E00-EB09EA449517}" srcId="{B9EE3B7C-2CDB-4122-9BEA-7FF67E3F14A1}" destId="{6322A18A-09C5-493C-BAB5-1A20F2DB2FF7}" srcOrd="4" destOrd="0" parTransId="{B438DBE6-672B-410D-A5BE-27DB9A66002C}" sibTransId="{7A3F0A75-049B-499D-94CE-691AD285322B}"/>
    <dgm:cxn modelId="{5341F77C-F5DA-4CDA-9C9B-3515D97AEC94}" type="presOf" srcId="{78EC75EF-03A1-424A-B2FA-4DC0E5AB28FB}" destId="{B7FDF343-6285-459E-BA1E-1A3554EA2113}" srcOrd="0" destOrd="0" presId="urn:microsoft.com/office/officeart/2005/8/layout/cycle2"/>
    <dgm:cxn modelId="{F438DDA8-A8B0-4175-93C7-74E0CA546286}" type="presOf" srcId="{7A3F0A75-049B-499D-94CE-691AD285322B}" destId="{5745EA71-4E4F-4A06-83FD-2C439C61ED72}" srcOrd="1" destOrd="0" presId="urn:microsoft.com/office/officeart/2005/8/layout/cycle2"/>
    <dgm:cxn modelId="{D1910312-9FF2-47FE-9E58-57E622B0F4F2}" type="presOf" srcId="{A5E7E776-F006-4579-9253-B2602C56C57D}" destId="{3EBE0400-B2E5-43F8-80C6-D55B0D0290AD}" srcOrd="0" destOrd="0" presId="urn:microsoft.com/office/officeart/2005/8/layout/cycle2"/>
    <dgm:cxn modelId="{1A8D67AA-E0FA-447D-883C-CE656990F335}" type="presOf" srcId="{E302C756-C021-4191-A9D2-6C28B3BBF077}" destId="{98423A1F-25C7-4496-BAD5-E20834DF7080}" srcOrd="1" destOrd="0" presId="urn:microsoft.com/office/officeart/2005/8/layout/cycle2"/>
    <dgm:cxn modelId="{9701941F-1C8F-4012-AF72-92919A396549}" type="presParOf" srcId="{5AD22452-3A5E-47C7-AA0C-2D5CB4F3586F}" destId="{7D29F019-0798-4763-857F-256F688288D9}" srcOrd="0" destOrd="0" presId="urn:microsoft.com/office/officeart/2005/8/layout/cycle2"/>
    <dgm:cxn modelId="{380BD153-9527-416D-8FA1-97820DF819D9}" type="presParOf" srcId="{5AD22452-3A5E-47C7-AA0C-2D5CB4F3586F}" destId="{3B4327EA-7DDD-4750-BCC4-07931C1ECF12}" srcOrd="1" destOrd="0" presId="urn:microsoft.com/office/officeart/2005/8/layout/cycle2"/>
    <dgm:cxn modelId="{2FCBA01E-90BF-4D25-A6E1-A28FF6C81E98}" type="presParOf" srcId="{3B4327EA-7DDD-4750-BCC4-07931C1ECF12}" destId="{D3F48CB9-09B5-4415-8BEC-23704EFD2768}" srcOrd="0" destOrd="0" presId="urn:microsoft.com/office/officeart/2005/8/layout/cycle2"/>
    <dgm:cxn modelId="{0D6CB863-EEBB-472E-8B67-8B05A7DC6D55}" type="presParOf" srcId="{5AD22452-3A5E-47C7-AA0C-2D5CB4F3586F}" destId="{B7FDF343-6285-459E-BA1E-1A3554EA2113}" srcOrd="2" destOrd="0" presId="urn:microsoft.com/office/officeart/2005/8/layout/cycle2"/>
    <dgm:cxn modelId="{C8F25533-D316-4A9A-8BE6-FFFA49E5696D}" type="presParOf" srcId="{5AD22452-3A5E-47C7-AA0C-2D5CB4F3586F}" destId="{C16CE24D-35EF-4599-A84D-A43DE5D3196F}" srcOrd="3" destOrd="0" presId="urn:microsoft.com/office/officeart/2005/8/layout/cycle2"/>
    <dgm:cxn modelId="{00291B3C-41F4-4552-AF4B-8FC9D624B078}" type="presParOf" srcId="{C16CE24D-35EF-4599-A84D-A43DE5D3196F}" destId="{D1400C02-1D13-48C0-8B91-34F5C2B541DC}" srcOrd="0" destOrd="0" presId="urn:microsoft.com/office/officeart/2005/8/layout/cycle2"/>
    <dgm:cxn modelId="{C7BEE072-E347-40C3-BBCB-E540F82FB743}" type="presParOf" srcId="{5AD22452-3A5E-47C7-AA0C-2D5CB4F3586F}" destId="{56A733C3-2A48-403C-AC8A-88949BBD2D51}" srcOrd="4" destOrd="0" presId="urn:microsoft.com/office/officeart/2005/8/layout/cycle2"/>
    <dgm:cxn modelId="{E9BF7AE1-6649-4741-8A8A-82393F0C3E7D}" type="presParOf" srcId="{5AD22452-3A5E-47C7-AA0C-2D5CB4F3586F}" destId="{32B26E10-9E7E-44D5-AFB9-6F79E1254107}" srcOrd="5" destOrd="0" presId="urn:microsoft.com/office/officeart/2005/8/layout/cycle2"/>
    <dgm:cxn modelId="{E8E8980C-F201-4355-A293-B8EF56F0CB55}" type="presParOf" srcId="{32B26E10-9E7E-44D5-AFB9-6F79E1254107}" destId="{D19916AF-E32E-4EA6-A7E6-C9D3C53A02B2}" srcOrd="0" destOrd="0" presId="urn:microsoft.com/office/officeart/2005/8/layout/cycle2"/>
    <dgm:cxn modelId="{94CA1A5C-1AEA-4FDE-9073-773F75FC3548}" type="presParOf" srcId="{5AD22452-3A5E-47C7-AA0C-2D5CB4F3586F}" destId="{B55A242D-9816-463C-A799-973B86D1A350}" srcOrd="6" destOrd="0" presId="urn:microsoft.com/office/officeart/2005/8/layout/cycle2"/>
    <dgm:cxn modelId="{E21F1901-8132-4F22-A110-F42AB0955923}" type="presParOf" srcId="{5AD22452-3A5E-47C7-AA0C-2D5CB4F3586F}" destId="{39692EFD-FB6F-47F4-A957-A772D0E39855}" srcOrd="7" destOrd="0" presId="urn:microsoft.com/office/officeart/2005/8/layout/cycle2"/>
    <dgm:cxn modelId="{3C126A62-1F5F-4CEE-BD4A-B1AC1EB8931F}" type="presParOf" srcId="{39692EFD-FB6F-47F4-A957-A772D0E39855}" destId="{98423A1F-25C7-4496-BAD5-E20834DF7080}" srcOrd="0" destOrd="0" presId="urn:microsoft.com/office/officeart/2005/8/layout/cycle2"/>
    <dgm:cxn modelId="{52C943E7-C0F7-4231-AB5C-C3C17ADDA762}" type="presParOf" srcId="{5AD22452-3A5E-47C7-AA0C-2D5CB4F3586F}" destId="{8647A408-14DF-4659-A0B3-649E0678A04A}" srcOrd="8" destOrd="0" presId="urn:microsoft.com/office/officeart/2005/8/layout/cycle2"/>
    <dgm:cxn modelId="{8D0B03BA-9D2D-4D47-8333-CF223FC4A71D}" type="presParOf" srcId="{5AD22452-3A5E-47C7-AA0C-2D5CB4F3586F}" destId="{D2C463F6-8506-4124-9656-647305F2FDE3}" srcOrd="9" destOrd="0" presId="urn:microsoft.com/office/officeart/2005/8/layout/cycle2"/>
    <dgm:cxn modelId="{5F533E0D-356C-4BD2-978A-5AEDB418CE8D}" type="presParOf" srcId="{D2C463F6-8506-4124-9656-647305F2FDE3}" destId="{5745EA71-4E4F-4A06-83FD-2C439C61ED72}" srcOrd="0" destOrd="0" presId="urn:microsoft.com/office/officeart/2005/8/layout/cycle2"/>
    <dgm:cxn modelId="{1E5D2147-230C-4E2B-A6AE-3AB767C59E75}" type="presParOf" srcId="{5AD22452-3A5E-47C7-AA0C-2D5CB4F3586F}" destId="{3EBE0400-B2E5-43F8-80C6-D55B0D0290AD}" srcOrd="10" destOrd="0" presId="urn:microsoft.com/office/officeart/2005/8/layout/cycle2"/>
    <dgm:cxn modelId="{CC93FB96-68D5-42BF-8D79-389ADDD37659}" type="presParOf" srcId="{5AD22452-3A5E-47C7-AA0C-2D5CB4F3586F}" destId="{92CDAE12-B412-4B87-A627-69C8A8381953}" srcOrd="11" destOrd="0" presId="urn:microsoft.com/office/officeart/2005/8/layout/cycle2"/>
    <dgm:cxn modelId="{16A10E76-734F-415D-9B55-49681921E04C}" type="presParOf" srcId="{92CDAE12-B412-4B87-A627-69C8A8381953}" destId="{70171585-01AC-4B0E-A077-E4AC9AF628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0444-1DDC-485D-B8A5-21049B4623E0}">
      <dsp:nvSpPr>
        <dsp:cNvPr id="0" name=""/>
        <dsp:cNvSpPr/>
      </dsp:nvSpPr>
      <dsp:spPr>
        <a:xfrm>
          <a:off x="0" y="253148"/>
          <a:ext cx="2694564" cy="1616738"/>
        </a:xfrm>
        <a:prstGeom prst="rect">
          <a:avLst/>
        </a:prstGeom>
        <a:solidFill>
          <a:srgbClr val="050505">
            <a:alpha val="89804"/>
          </a:srgb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Description des données et collecte ou réutilisation des données existantes</a:t>
          </a:r>
          <a:endParaRPr lang="fr-FR" sz="2200" kern="1200" dirty="0"/>
        </a:p>
      </dsp:txBody>
      <dsp:txXfrm>
        <a:off x="0" y="253148"/>
        <a:ext cx="2694564" cy="1616738"/>
      </dsp:txXfrm>
    </dsp:sp>
    <dsp:sp modelId="{A1F1FE9A-5397-46BE-8C91-BBAA90FC5450}">
      <dsp:nvSpPr>
        <dsp:cNvPr id="0" name=""/>
        <dsp:cNvSpPr/>
      </dsp:nvSpPr>
      <dsp:spPr>
        <a:xfrm>
          <a:off x="2964021" y="253148"/>
          <a:ext cx="2694564" cy="1616738"/>
        </a:xfrm>
        <a:prstGeom prst="rect">
          <a:avLst/>
        </a:prstGeom>
        <a:solidFill>
          <a:srgbClr val="0A0505">
            <a:alpha val="81961"/>
          </a:srgb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Documentation et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qualité des données</a:t>
          </a:r>
          <a:endParaRPr lang="fr-FR" sz="2200" kern="1200" dirty="0"/>
        </a:p>
      </dsp:txBody>
      <dsp:txXfrm>
        <a:off x="2964021" y="253148"/>
        <a:ext cx="2694564" cy="1616738"/>
      </dsp:txXfrm>
    </dsp:sp>
    <dsp:sp modelId="{C072CB11-AE7C-44BA-8C17-F336C317582B}">
      <dsp:nvSpPr>
        <dsp:cNvPr id="0" name=""/>
        <dsp:cNvSpPr/>
      </dsp:nvSpPr>
      <dsp:spPr>
        <a:xfrm>
          <a:off x="5928042" y="241628"/>
          <a:ext cx="2694564" cy="1639777"/>
        </a:xfrm>
        <a:prstGeom prst="rect">
          <a:avLst/>
        </a:prstGeom>
        <a:solidFill>
          <a:srgbClr val="0F0505">
            <a:alpha val="72549"/>
          </a:srgb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Stockage et sauvegarde pendant le processus de recherche</a:t>
          </a:r>
          <a:endParaRPr lang="fr-FR" sz="2200" kern="1200" dirty="0"/>
        </a:p>
      </dsp:txBody>
      <dsp:txXfrm>
        <a:off x="5928042" y="241628"/>
        <a:ext cx="2694564" cy="1639777"/>
      </dsp:txXfrm>
    </dsp:sp>
    <dsp:sp modelId="{248A93B3-5E95-410B-9A13-756FB910759B}">
      <dsp:nvSpPr>
        <dsp:cNvPr id="0" name=""/>
        <dsp:cNvSpPr/>
      </dsp:nvSpPr>
      <dsp:spPr>
        <a:xfrm>
          <a:off x="0" y="2188653"/>
          <a:ext cx="2694564" cy="1616738"/>
        </a:xfrm>
        <a:prstGeom prst="rect">
          <a:avLst/>
        </a:prstGeom>
        <a:solidFill>
          <a:srgbClr val="140505">
            <a:alpha val="65098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Exigences légales et éthiques, codes de conduite</a:t>
          </a:r>
          <a:endParaRPr lang="fr-FR" sz="2200" kern="1200" dirty="0"/>
        </a:p>
      </dsp:txBody>
      <dsp:txXfrm>
        <a:off x="0" y="2188653"/>
        <a:ext cx="2694564" cy="1616738"/>
      </dsp:txXfrm>
    </dsp:sp>
    <dsp:sp modelId="{3AE0CBB5-E969-4E4C-B98B-C770037D42A4}">
      <dsp:nvSpPr>
        <dsp:cNvPr id="0" name=""/>
        <dsp:cNvSpPr/>
      </dsp:nvSpPr>
      <dsp:spPr>
        <a:xfrm>
          <a:off x="2964021" y="2150862"/>
          <a:ext cx="2694564" cy="1692321"/>
        </a:xfrm>
        <a:prstGeom prst="rect">
          <a:avLst/>
        </a:prstGeom>
        <a:solidFill>
          <a:srgbClr val="190505">
            <a:alpha val="57255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Partage des données et conservation à long terme</a:t>
          </a:r>
          <a:endParaRPr lang="fr-FR" sz="2200" kern="1200" dirty="0"/>
        </a:p>
      </dsp:txBody>
      <dsp:txXfrm>
        <a:off x="2964021" y="2150862"/>
        <a:ext cx="2694564" cy="1692321"/>
      </dsp:txXfrm>
    </dsp:sp>
    <dsp:sp modelId="{0AFFE72C-AD69-4363-9EE3-39AF3CF63D45}">
      <dsp:nvSpPr>
        <dsp:cNvPr id="0" name=""/>
        <dsp:cNvSpPr/>
      </dsp:nvSpPr>
      <dsp:spPr>
        <a:xfrm>
          <a:off x="5928042" y="2188653"/>
          <a:ext cx="2694564" cy="1616738"/>
        </a:xfrm>
        <a:prstGeom prst="rect">
          <a:avLst/>
        </a:prstGeom>
        <a:solidFill>
          <a:srgbClr val="1E0505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Responsabilités et ressources en matière de gestion des données</a:t>
          </a:r>
          <a:endParaRPr lang="fr-FR" sz="2200" kern="1200" dirty="0"/>
        </a:p>
      </dsp:txBody>
      <dsp:txXfrm>
        <a:off x="5928042" y="2188653"/>
        <a:ext cx="2694564" cy="1616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9F019-0798-4763-857F-256F688288D9}">
      <dsp:nvSpPr>
        <dsp:cNvPr id="0" name=""/>
        <dsp:cNvSpPr/>
      </dsp:nvSpPr>
      <dsp:spPr>
        <a:xfrm>
          <a:off x="3295835" y="-38764"/>
          <a:ext cx="1476005" cy="147600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Écriture du projet</a:t>
          </a:r>
        </a:p>
      </dsp:txBody>
      <dsp:txXfrm>
        <a:off x="3511991" y="177392"/>
        <a:ext cx="1043693" cy="1043693"/>
      </dsp:txXfrm>
    </dsp:sp>
    <dsp:sp modelId="{3B4327EA-7DDD-4750-BCC4-07931C1ECF12}">
      <dsp:nvSpPr>
        <dsp:cNvPr id="0" name=""/>
        <dsp:cNvSpPr/>
      </dsp:nvSpPr>
      <dsp:spPr>
        <a:xfrm rot="1800000">
          <a:off x="4768642" y="982579"/>
          <a:ext cx="327099" cy="470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>
        <a:off x="4775215" y="1052176"/>
        <a:ext cx="228969" cy="282389"/>
      </dsp:txXfrm>
    </dsp:sp>
    <dsp:sp modelId="{B7FDF343-6285-459E-BA1E-1A3554EA2113}">
      <dsp:nvSpPr>
        <dsp:cNvPr id="0" name=""/>
        <dsp:cNvSpPr/>
      </dsp:nvSpPr>
      <dsp:spPr>
        <a:xfrm>
          <a:off x="5108577" y="1007822"/>
          <a:ext cx="1476005" cy="147600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Soumission du projet</a:t>
          </a:r>
        </a:p>
      </dsp:txBody>
      <dsp:txXfrm>
        <a:off x="5324733" y="1223978"/>
        <a:ext cx="1043693" cy="1043693"/>
      </dsp:txXfrm>
    </dsp:sp>
    <dsp:sp modelId="{C16CE24D-35EF-4599-A84D-A43DE5D3196F}">
      <dsp:nvSpPr>
        <dsp:cNvPr id="0" name=""/>
        <dsp:cNvSpPr/>
      </dsp:nvSpPr>
      <dsp:spPr>
        <a:xfrm rot="5400000">
          <a:off x="5683030" y="2547831"/>
          <a:ext cx="327099" cy="470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>
        <a:off x="5732095" y="2592895"/>
        <a:ext cx="228969" cy="282389"/>
      </dsp:txXfrm>
    </dsp:sp>
    <dsp:sp modelId="{56A733C3-2A48-403C-AC8A-88949BBD2D51}">
      <dsp:nvSpPr>
        <dsp:cNvPr id="0" name=""/>
        <dsp:cNvSpPr/>
      </dsp:nvSpPr>
      <dsp:spPr>
        <a:xfrm>
          <a:off x="5108577" y="3100997"/>
          <a:ext cx="1476005" cy="147600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/>
            <a:t>Évaluation du projet</a:t>
          </a:r>
        </a:p>
      </dsp:txBody>
      <dsp:txXfrm>
        <a:off x="5324733" y="3317153"/>
        <a:ext cx="1043693" cy="1043693"/>
      </dsp:txXfrm>
    </dsp:sp>
    <dsp:sp modelId="{32B26E10-9E7E-44D5-AFB9-6F79E1254107}">
      <dsp:nvSpPr>
        <dsp:cNvPr id="0" name=""/>
        <dsp:cNvSpPr/>
      </dsp:nvSpPr>
      <dsp:spPr>
        <a:xfrm rot="9000000">
          <a:off x="4784676" y="4122341"/>
          <a:ext cx="327099" cy="470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 rot="10800000">
        <a:off x="4876233" y="4191938"/>
        <a:ext cx="228969" cy="282389"/>
      </dsp:txXfrm>
    </dsp:sp>
    <dsp:sp modelId="{B55A242D-9816-463C-A799-973B86D1A350}">
      <dsp:nvSpPr>
        <dsp:cNvPr id="0" name=""/>
        <dsp:cNvSpPr/>
      </dsp:nvSpPr>
      <dsp:spPr>
        <a:xfrm>
          <a:off x="3295835" y="4147585"/>
          <a:ext cx="1476005" cy="147600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Début du projet</a:t>
          </a:r>
        </a:p>
      </dsp:txBody>
      <dsp:txXfrm>
        <a:off x="3511991" y="4363741"/>
        <a:ext cx="1043693" cy="1043693"/>
      </dsp:txXfrm>
    </dsp:sp>
    <dsp:sp modelId="{39692EFD-FB6F-47F4-A957-A772D0E39855}">
      <dsp:nvSpPr>
        <dsp:cNvPr id="0" name=""/>
        <dsp:cNvSpPr/>
      </dsp:nvSpPr>
      <dsp:spPr>
        <a:xfrm rot="12600000">
          <a:off x="2971934" y="4131599"/>
          <a:ext cx="327099" cy="470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 rot="10800000">
        <a:off x="3063491" y="4250261"/>
        <a:ext cx="228969" cy="282389"/>
      </dsp:txXfrm>
    </dsp:sp>
    <dsp:sp modelId="{8647A408-14DF-4659-A0B3-649E0678A04A}">
      <dsp:nvSpPr>
        <dsp:cNvPr id="0" name=""/>
        <dsp:cNvSpPr/>
      </dsp:nvSpPr>
      <dsp:spPr>
        <a:xfrm>
          <a:off x="1483092" y="3100997"/>
          <a:ext cx="1476005" cy="147600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Durée du projet</a:t>
          </a:r>
        </a:p>
      </dsp:txBody>
      <dsp:txXfrm>
        <a:off x="1699248" y="3317153"/>
        <a:ext cx="1043693" cy="1043693"/>
      </dsp:txXfrm>
    </dsp:sp>
    <dsp:sp modelId="{D2C463F6-8506-4124-9656-647305F2FDE3}">
      <dsp:nvSpPr>
        <dsp:cNvPr id="0" name=""/>
        <dsp:cNvSpPr/>
      </dsp:nvSpPr>
      <dsp:spPr>
        <a:xfrm rot="16200000">
          <a:off x="2057545" y="2566346"/>
          <a:ext cx="327099" cy="4706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>
        <a:off x="2106610" y="2709540"/>
        <a:ext cx="228969" cy="282389"/>
      </dsp:txXfrm>
    </dsp:sp>
    <dsp:sp modelId="{3EBE0400-B2E5-43F8-80C6-D55B0D0290AD}">
      <dsp:nvSpPr>
        <dsp:cNvPr id="0" name=""/>
        <dsp:cNvSpPr/>
      </dsp:nvSpPr>
      <dsp:spPr>
        <a:xfrm>
          <a:off x="1483092" y="1007822"/>
          <a:ext cx="1476005" cy="1476005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Fin du projet</a:t>
          </a:r>
        </a:p>
      </dsp:txBody>
      <dsp:txXfrm>
        <a:off x="1699248" y="1223978"/>
        <a:ext cx="1043693" cy="1043693"/>
      </dsp:txXfrm>
    </dsp:sp>
    <dsp:sp modelId="{92CDAE12-B412-4B87-A627-69C8A8381953}">
      <dsp:nvSpPr>
        <dsp:cNvPr id="0" name=""/>
        <dsp:cNvSpPr/>
      </dsp:nvSpPr>
      <dsp:spPr>
        <a:xfrm rot="19800000">
          <a:off x="1912568" y="277460"/>
          <a:ext cx="327099" cy="47064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100" kern="1200"/>
        </a:p>
      </dsp:txBody>
      <dsp:txXfrm>
        <a:off x="1919141" y="396122"/>
        <a:ext cx="228969" cy="282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9E19B-C961-4A97-91DD-78B5AD1868BC}" type="datetimeFigureOut">
              <a:rPr lang="fr-FR" smtClean="0"/>
              <a:t>15/11/2019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DECA4-B8C2-44B6-84A5-DCD026593A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699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2EA72-9F6D-4ABB-BEC8-AB95700D3D94}" type="datetimeFigureOut">
              <a:rPr lang="fr-FR" smtClean="0"/>
              <a:t>15/11/2019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94962-D49F-4C4F-8B61-63FFFF57D5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91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qualite-en-recherche.cnrs.fr/IMG/pdf/guide_tracabilite_activites_recherche_gestion_connaissances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.wikipedia.org/wiki/Donn%C3%A9es_de_la_recherche" TargetMode="External"/><Relationship Id="rId4" Type="http://schemas.openxmlformats.org/officeDocument/2006/relationships/hyperlink" Target="https://uniris.unil.ch/researchdata/sujet/comprendre-gestion-donnees-recherche/donnees-de-recherche-definitions/nature-structure-types/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vrirlascience.fr/science-europe-guide-pratique-pour-une-harmonisation-internationale-de-la-gestion-des-donnees-de-recherch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dinra.inra.fr/?locale=fr#!ConsultNotice:447192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qualite-en-recherche.cnrs.fr/IMG/pdf/guide_tracabilite_activites_recherche_gestion_connaissances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.wikipedia.org/wiki/Donn%C3%A9es_de_la_recherche" TargetMode="External"/><Relationship Id="rId4" Type="http://schemas.openxmlformats.org/officeDocument/2006/relationships/hyperlink" Target="https://uniris.unil.ch/researchdata/sujet/comprendre-gestion-donnees-recherche/donnees-de-recherche-definitions/nature-structure-types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dataservice.ac.uk/manage-data/lifecycl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rfist.chartes.psl.eu/ressources/les-donnees-de-la-recherch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rfist.chartes.psl.eu/ressources/les-donnees-de-la-recherch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archive.ac.uk/media/247429/costingtool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rchivesic.ccsd.cnrs.fr/sic_01690547/" TargetMode="External"/><Relationship Id="rId4" Type="http://schemas.openxmlformats.org/officeDocument/2006/relationships/hyperlink" Target="https://doranum.fr/plan-gestion-donnees-dmp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ranum.fr/plan-gestion-donnees-dmp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Plusieurs définitions des données de la recherche existent.</a:t>
            </a:r>
          </a:p>
          <a:p>
            <a:r>
              <a:rPr lang="fr-FR" dirty="0"/>
              <a:t>Les « données de la recherche » sont, pour les archivistes de la Section AURORE de l’AAF, « l’ensemble des informations, spécimens et matériaux produits, recueillis et documentés par les chercheurs, et qui sont collectées et exploitées à des fins de recherche et de preuve par les chercheurs et leurs équipes. » </a:t>
            </a:r>
          </a:p>
          <a:p>
            <a:endParaRPr lang="fr-FR" dirty="0"/>
          </a:p>
          <a:p>
            <a:r>
              <a:rPr lang="fr-FR" dirty="0"/>
              <a:t>Ressources :</a:t>
            </a:r>
          </a:p>
          <a:p>
            <a:r>
              <a:rPr lang="fr-FR" dirty="0"/>
              <a:t>- Alain Rivet, Marie-Laure </a:t>
            </a:r>
            <a:r>
              <a:rPr lang="fr-FR" dirty="0" err="1"/>
              <a:t>Bachèlerie</a:t>
            </a:r>
            <a:r>
              <a:rPr lang="fr-FR" dirty="0"/>
              <a:t>, </a:t>
            </a:r>
            <a:r>
              <a:rPr lang="fr-FR" dirty="0" err="1"/>
              <a:t>Auriane</a:t>
            </a:r>
            <a:r>
              <a:rPr lang="fr-FR" dirty="0"/>
              <a:t> Denis-</a:t>
            </a:r>
            <a:r>
              <a:rPr lang="fr-FR" dirty="0" err="1"/>
              <a:t>Meyere</a:t>
            </a:r>
            <a:r>
              <a:rPr lang="fr-FR" dirty="0"/>
              <a:t> et Delphine Tisserand - Traçabilité des activités de recherche et gestion des connaissances - Guide pratique de mise en place – 2018 - </a:t>
            </a:r>
            <a:r>
              <a:rPr lang="fr-FR" dirty="0">
                <a:hlinkClick r:id="rId3"/>
              </a:rPr>
              <a:t>http://qualite-en-recherche.cnrs.fr/IMG/pdf/guide_tracabilite_activites_recherche_gestion_connaissances.pdf</a:t>
            </a:r>
            <a:r>
              <a:rPr lang="fr-FR" dirty="0"/>
              <a:t> </a:t>
            </a:r>
          </a:p>
          <a:p>
            <a:r>
              <a:rPr lang="fr-FR" dirty="0"/>
              <a:t>- UNIL – Université de Lausanne – Nature, structure et types des données de recherche - </a:t>
            </a:r>
            <a:r>
              <a:rPr lang="fr-FR" dirty="0">
                <a:hlinkClick r:id="rId4"/>
              </a:rPr>
              <a:t>https://uniris.unil.ch/researchdata/sujet/comprendre-gestion-donnees-recherche/donnees-de-recherche-definitions/nature-structure-types/</a:t>
            </a:r>
            <a:r>
              <a:rPr lang="fr-FR" dirty="0"/>
              <a:t> </a:t>
            </a:r>
          </a:p>
          <a:p>
            <a:r>
              <a:rPr lang="fr-FR" dirty="0"/>
              <a:t>- </a:t>
            </a:r>
            <a:r>
              <a:rPr lang="fr-FR" dirty="0" err="1"/>
              <a:t>Wikipedia</a:t>
            </a:r>
            <a:r>
              <a:rPr lang="fr-FR" dirty="0"/>
              <a:t> – Données de la recherche - </a:t>
            </a:r>
            <a:r>
              <a:rPr lang="fr-FR" dirty="0">
                <a:hlinkClick r:id="rId5"/>
              </a:rPr>
              <a:t>https://fr.wikipedia.org/wiki/Donn%C3%A9es_de_la_recherche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407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12</a:t>
            </a:fld>
            <a:endParaRPr lang="fr-FR"/>
          </a:p>
        </p:txBody>
      </p:sp>
      <p:sp>
        <p:nvSpPr>
          <p:cNvPr id="10" name="Espace réservé des commentaires 9"/>
          <p:cNvSpPr>
            <a:spLocks noGrp="1"/>
          </p:cNvSpPr>
          <p:nvPr>
            <p:ph type="body" idx="1"/>
          </p:nvPr>
        </p:nvSpPr>
        <p:spPr>
          <a:xfrm>
            <a:off x="685800" y="4343399"/>
            <a:ext cx="5486400" cy="4341813"/>
          </a:xfrm>
        </p:spPr>
        <p:txBody>
          <a:bodyPr/>
          <a:lstStyle/>
          <a:p>
            <a:pPr lvl="0"/>
            <a:r>
              <a:rPr lang="fr-FR" sz="800" b="1" dirty="0" smtClean="0">
                <a:cs typeface="Arial" panose="020B0604020202020204" pitchFamily="34" charset="0"/>
                <a:sym typeface="Arial"/>
              </a:rPr>
              <a:t>1. Description des données et collecte ou réutilisation des données existantes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a. Comment de nouvelles données seront-elles recueillies ou produites et/ou comment des données préexistantes seront-elles réutilisées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b. Quelles données (types, formats et volumes par ex.) seront collectées ou produites ?</a:t>
            </a:r>
          </a:p>
          <a:p>
            <a:pPr lvl="0"/>
            <a:r>
              <a:rPr lang="fr-FR" sz="800" b="1" dirty="0" smtClean="0">
                <a:cs typeface="Arial" panose="020B0604020202020204" pitchFamily="34" charset="0"/>
                <a:sym typeface="Arial"/>
              </a:rPr>
              <a:t>2. Documentation et qualité des données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a. Quelles métadonnées et quelle documentation (par exemple méthodologie de collecte et mode d'organisation des données) accompagneront les données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b. Quelles mesures de contrôle de la qualité des données seront mises en œuvre ?</a:t>
            </a:r>
          </a:p>
          <a:p>
            <a:pPr lvl="0"/>
            <a:r>
              <a:rPr lang="fr-FR" sz="800" b="1" dirty="0" smtClean="0">
                <a:cs typeface="Arial" panose="020B0604020202020204" pitchFamily="34" charset="0"/>
                <a:sym typeface="Arial"/>
              </a:rPr>
              <a:t>3. Stockage et sauvegarde pendant le processus de recherche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a. Comment les données et métadonnées seront-elles stockées et sauvegardées tout au long du processus de recherche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b. Comment la sécurité des données et la protection des données sensibles seront-elles assurées tout au long du processus de recherche ?</a:t>
            </a:r>
          </a:p>
          <a:p>
            <a:pPr lvl="0"/>
            <a:r>
              <a:rPr lang="fr-FR" sz="800" b="1" dirty="0" smtClean="0">
                <a:cs typeface="Arial" panose="020B0604020202020204" pitchFamily="34" charset="0"/>
                <a:sym typeface="Arial"/>
              </a:rPr>
              <a:t>4. Exigences légales et éthiques, codes de conduite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a. Si des données à caractère personnel sont traitées, comment le respect des dispositions de la législation sur les données à caractère personnel et sur la sécurité des données sera-t-il assuré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b. Comment les autres questions juridiques, comme la titularité ou les droits de propriété intellectuelle sur les données, seront-elles abordées ? Quelle est la législation applicable en la matière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c. Comment les éventuelles questions éthiques seront-elles prises en compte, les codes déontologiques respectés ?</a:t>
            </a:r>
          </a:p>
          <a:p>
            <a:pPr lvl="0"/>
            <a:r>
              <a:rPr lang="fr-FR" sz="800" b="1" dirty="0" smtClean="0">
                <a:cs typeface="Arial" panose="020B0604020202020204" pitchFamily="34" charset="0"/>
                <a:sym typeface="Arial"/>
              </a:rPr>
              <a:t>5. Partage des données et conservation à long terme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a. Comment et quand les données seront-elles partagées ? Y-a-t-il des restrictions au partage des données ou des raisons de définir un embargo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b. Comment les données à conserver seront-elles sélectionnées et où seront-elles préservées sur le long terme (par ex. un entrepôt de données ou une archive)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c. Quelles méthodes ou quels outils logiciels seront nécessaires pour accéder et utiliser les données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d. Comment l'application d'un identifiant unique et pérenne (comme le DOI) sera réalisée pour chaque jeu de données ?</a:t>
            </a:r>
          </a:p>
          <a:p>
            <a:pPr lvl="0"/>
            <a:r>
              <a:rPr lang="fr-FR" sz="800" b="1" dirty="0" smtClean="0">
                <a:cs typeface="Arial" panose="020B0604020202020204" pitchFamily="34" charset="0"/>
                <a:sym typeface="Arial"/>
              </a:rPr>
              <a:t>6. Responsabilités et ressources en matière de gestion des données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a. Qui (par exemple rôle, position et institution de rattachement) sera responsable de la gestion des données ?</a:t>
            </a:r>
          </a:p>
          <a:p>
            <a:pPr defTabSz="185864"/>
            <a:r>
              <a:rPr lang="fr-FR" sz="800" dirty="0" smtClean="0">
                <a:cs typeface="Arial" panose="020B0604020202020204" pitchFamily="34" charset="0"/>
                <a:sym typeface="Arial"/>
              </a:rPr>
              <a:t>	b. Quelles seront les ressources (budget et temps alloués) dédiées à la gestion des données permettant de s'assurer que les données soient FAIR (Facile à trouver, Accessible, Interopérable, Réutilisable) ?</a:t>
            </a:r>
          </a:p>
          <a:p>
            <a:pPr lvl="0"/>
            <a:endParaRPr lang="fr-FR" sz="800" dirty="0" smtClean="0">
              <a:cs typeface="Arial" panose="020B0604020202020204" pitchFamily="34" charset="0"/>
              <a:sym typeface="Arial"/>
            </a:endParaRPr>
          </a:p>
          <a:p>
            <a:pPr lvl="0"/>
            <a:r>
              <a:rPr lang="fr-FR" sz="800" dirty="0" smtClean="0">
                <a:cs typeface="Arial" panose="020B0604020202020204" pitchFamily="34" charset="0"/>
                <a:sym typeface="Arial"/>
              </a:rPr>
              <a:t>Source :</a:t>
            </a:r>
          </a:p>
          <a:p>
            <a:pPr lvl="0"/>
            <a:r>
              <a:rPr lang="fr-FR" sz="800" dirty="0" smtClean="0">
                <a:cs typeface="Arial" panose="020B0604020202020204" pitchFamily="34" charset="0"/>
                <a:sym typeface="Arial"/>
              </a:rPr>
              <a:t>Modèle de DMP pour l’ANR : basé sur les recommandations de Science Europe (Science Europe – Guide pratique pour une harmonisation internationale de la gestion des données de recherche – juillet 2019 - </a:t>
            </a:r>
            <a:r>
              <a:rPr lang="fr-FR" sz="800" dirty="0" smtClean="0">
                <a:solidFill>
                  <a:srgbClr val="595959"/>
                </a:solidFill>
                <a:cs typeface="Arial" panose="020B0604020202020204" pitchFamily="34" charset="0"/>
                <a:sym typeface="Arial"/>
                <a:hlinkClick r:id="rId3"/>
              </a:rPr>
              <a:t>https://www.ouvrirlascience.fr/science-europe-guide-pratique-pour-une-harmonisation-internationale-de-la-gestion-des-donnees-de-recherche/</a:t>
            </a:r>
            <a:r>
              <a:rPr lang="fr-FR" sz="800" dirty="0" smtClean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) 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8953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205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873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630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Ressource :</a:t>
            </a:r>
          </a:p>
          <a:p>
            <a:r>
              <a:rPr lang="fr-FR" dirty="0" err="1" smtClean="0"/>
              <a:t>Cocaud</a:t>
            </a:r>
            <a:r>
              <a:rPr lang="fr-FR" dirty="0" smtClean="0"/>
              <a:t> Sylvie , L’</a:t>
            </a:r>
            <a:r>
              <a:rPr lang="fr-FR" dirty="0" err="1" smtClean="0"/>
              <a:t>Hostis</a:t>
            </a:r>
            <a:r>
              <a:rPr lang="fr-FR" dirty="0" smtClean="0"/>
              <a:t> Dominique. Pourquoi et comment rédiger un plan de gestion de données ? 5 avril 2019. </a:t>
            </a:r>
            <a:r>
              <a:rPr lang="fr-FR" dirty="0" smtClean="0">
                <a:hlinkClick r:id="rId3"/>
              </a:rPr>
              <a:t>https://prodinra.inra.fr/?locale=fr#!ConsultNotice:447192</a:t>
            </a:r>
            <a:r>
              <a:rPr lang="fr-FR" dirty="0" smtClean="0"/>
              <a:t> 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05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Selon leur contexte de création (capture ou production), leur exploitation, leur analyse et les traitements qu’elles subissent, les données de recherche peuvent être</a:t>
            </a:r>
          </a:p>
          <a:p>
            <a:pPr marL="177639" indent="-177639">
              <a:buFontTx/>
              <a:buChar char="-"/>
            </a:pPr>
            <a:r>
              <a:rPr lang="fr-FR" dirty="0"/>
              <a:t>de différente </a:t>
            </a:r>
            <a:r>
              <a:rPr lang="fr-FR" b="1" dirty="0"/>
              <a:t>nature</a:t>
            </a:r>
            <a:r>
              <a:rPr lang="fr-FR" dirty="0"/>
              <a:t> : brutes, dérivées, formatées, nettoyées, primaires, secondaires, traitées….</a:t>
            </a:r>
          </a:p>
          <a:p>
            <a:pPr marL="177639" indent="-177639">
              <a:buFontTx/>
              <a:buChar char="-"/>
            </a:pPr>
            <a:r>
              <a:rPr lang="fr-FR" dirty="0"/>
              <a:t>contenues dans divers </a:t>
            </a:r>
            <a:r>
              <a:rPr lang="fr-FR" b="1" dirty="0"/>
              <a:t>supports</a:t>
            </a:r>
            <a:r>
              <a:rPr lang="fr-FR" dirty="0"/>
              <a:t> : carnets de laboratoire, documents électroniques, logiciels, papier, programmes informatiques…</a:t>
            </a:r>
          </a:p>
          <a:p>
            <a:pPr marL="177639" indent="-177639">
              <a:buFontTx/>
              <a:buChar char="-"/>
            </a:pPr>
            <a:r>
              <a:rPr lang="fr-FR" dirty="0"/>
              <a:t>de tous </a:t>
            </a:r>
            <a:r>
              <a:rPr lang="fr-FR" b="1" dirty="0"/>
              <a:t>types</a:t>
            </a:r>
            <a:r>
              <a:rPr lang="fr-FR" dirty="0"/>
              <a:t> : archives, audio, vidéo, bases de données, codes sources, données </a:t>
            </a:r>
            <a:r>
              <a:rPr lang="fr-FR" dirty="0" err="1"/>
              <a:t>géospatiales</a:t>
            </a:r>
            <a:r>
              <a:rPr lang="fr-FR" dirty="0"/>
              <a:t>, images, photographies, langages de programmation, matérielles et physiques, modèles, visualisations, 3D, numériques, textuelles, numérisations, scans, qualitatives, quantitatives, statistiques…</a:t>
            </a:r>
          </a:p>
          <a:p>
            <a:endParaRPr lang="fr-FR" dirty="0"/>
          </a:p>
          <a:p>
            <a:r>
              <a:rPr lang="fr-FR" dirty="0"/>
              <a:t>Ressources :</a:t>
            </a:r>
          </a:p>
          <a:p>
            <a:r>
              <a:rPr lang="fr-FR" dirty="0"/>
              <a:t>Alain Rivet, Marie-Laure </a:t>
            </a:r>
            <a:r>
              <a:rPr lang="fr-FR" dirty="0" err="1"/>
              <a:t>Bachèlerie</a:t>
            </a:r>
            <a:r>
              <a:rPr lang="fr-FR" dirty="0"/>
              <a:t>, </a:t>
            </a:r>
            <a:r>
              <a:rPr lang="fr-FR" dirty="0" err="1"/>
              <a:t>Auriane</a:t>
            </a:r>
            <a:r>
              <a:rPr lang="fr-FR" dirty="0"/>
              <a:t> Denis-</a:t>
            </a:r>
            <a:r>
              <a:rPr lang="fr-FR" dirty="0" err="1"/>
              <a:t>Meyere</a:t>
            </a:r>
            <a:r>
              <a:rPr lang="fr-FR" dirty="0"/>
              <a:t> et Delphine Tisserand - Traçabilité des activités de recherche et gestion des connaissances - Guide pratique de mise en place – 2018 - </a:t>
            </a:r>
            <a:r>
              <a:rPr lang="fr-FR" dirty="0">
                <a:hlinkClick r:id="rId3"/>
              </a:rPr>
              <a:t>http://qualite-en-recherche.cnrs.fr/IMG/pdf/guide_tracabilite_activites_recherche_gestion_connaissances.pdf</a:t>
            </a:r>
            <a:r>
              <a:rPr lang="fr-FR" dirty="0"/>
              <a:t> </a:t>
            </a:r>
          </a:p>
          <a:p>
            <a:r>
              <a:rPr lang="fr-FR" dirty="0"/>
              <a:t>UNIL – Université de Lausanne – Nature, structure et types des données de recherche - </a:t>
            </a:r>
            <a:r>
              <a:rPr lang="fr-FR" dirty="0">
                <a:hlinkClick r:id="rId4"/>
              </a:rPr>
              <a:t>https://uniris.unil.ch/researchdata/sujet/comprendre-gestion-donnees-recherche/donnees-de-recherche-definitions/nature-structure-types/</a:t>
            </a:r>
            <a:r>
              <a:rPr lang="fr-FR" dirty="0"/>
              <a:t> </a:t>
            </a:r>
          </a:p>
          <a:p>
            <a:r>
              <a:rPr lang="fr-FR" dirty="0" err="1"/>
              <a:t>Wikipedia</a:t>
            </a:r>
            <a:r>
              <a:rPr lang="fr-FR" dirty="0"/>
              <a:t> – Données de la recherche - </a:t>
            </a:r>
            <a:r>
              <a:rPr lang="fr-FR" dirty="0">
                <a:hlinkClick r:id="rId5"/>
              </a:rPr>
              <a:t>https://fr.wikipedia.org/wiki/Donn%C3%A9es_de_la_recherche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Source : </a:t>
            </a:r>
          </a:p>
          <a:p>
            <a:r>
              <a:rPr lang="fr-FR" dirty="0"/>
              <a:t>D’après </a:t>
            </a:r>
            <a:r>
              <a:rPr lang="fr-FR" dirty="0" err="1"/>
              <a:t>Research</a:t>
            </a:r>
            <a:r>
              <a:rPr lang="fr-FR" dirty="0"/>
              <a:t> data </a:t>
            </a:r>
            <a:r>
              <a:rPr lang="fr-FR" dirty="0" err="1"/>
              <a:t>lifecycle</a:t>
            </a:r>
            <a:r>
              <a:rPr lang="fr-FR" dirty="0"/>
              <a:t> – UK Data Service </a:t>
            </a:r>
          </a:p>
          <a:p>
            <a:r>
              <a:rPr lang="fr-FR" dirty="0">
                <a:hlinkClick r:id="rId3"/>
              </a:rPr>
              <a:t>https://www.ukdataservice.ac.uk/manage-data/lifecycle</a:t>
            </a:r>
            <a:r>
              <a:rPr lang="fr-FR" dirty="0"/>
              <a:t> 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36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639" indent="-177639">
              <a:buFontTx/>
              <a:buChar char="-"/>
            </a:pPr>
            <a:r>
              <a:rPr lang="fr-FR" dirty="0"/>
              <a:t>Exhumation de données « fossilisées » : les publications permettent d’accéder à environ 10 % des données, le reste demeurant disponible mais non utilisé sur les disques durs d’ordinateurs</a:t>
            </a:r>
          </a:p>
          <a:p>
            <a:pPr marL="177639" indent="-177639">
              <a:buFontTx/>
              <a:buChar char="-"/>
            </a:pPr>
            <a:r>
              <a:rPr lang="fr-FR" dirty="0"/>
              <a:t>Eviter la perte de données uniques, riches en informations…</a:t>
            </a:r>
          </a:p>
          <a:p>
            <a:pPr marL="177639" indent="-177639">
              <a:buFontTx/>
              <a:buChar char="-"/>
            </a:pPr>
            <a:endParaRPr lang="fr-FR" dirty="0"/>
          </a:p>
          <a:p>
            <a:r>
              <a:rPr lang="fr-FR" dirty="0"/>
              <a:t>Source :</a:t>
            </a:r>
          </a:p>
          <a:p>
            <a:r>
              <a:rPr lang="fr-FR" dirty="0"/>
              <a:t>Durand-Barthez Manuel. Les données de la Recherche. 17 avril 2018. </a:t>
            </a:r>
            <a:r>
              <a:rPr lang="fr-FR" dirty="0">
                <a:hlinkClick r:id="rId3"/>
              </a:rPr>
              <a:t>http://urfist.chartes.psl.eu/ressources/les-donnees-de-la-recherche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98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639" indent="-177639">
              <a:buFontTx/>
              <a:buChar char="-"/>
            </a:pPr>
            <a:r>
              <a:rPr lang="fr-FR" dirty="0"/>
              <a:t>Exhumation de données « fossilisées » : les publications permettent d’accéder à environ 10 % des données, le reste demeurant disponible mais non utilisé sur les disques durs d’ordinateurs</a:t>
            </a:r>
          </a:p>
          <a:p>
            <a:pPr marL="177639" indent="-177639">
              <a:buFontTx/>
              <a:buChar char="-"/>
            </a:pPr>
            <a:r>
              <a:rPr lang="fr-FR" dirty="0"/>
              <a:t>Eviter la perte de données uniques, riches en informations…</a:t>
            </a:r>
          </a:p>
          <a:p>
            <a:pPr marL="177639" indent="-177639">
              <a:buFontTx/>
              <a:buChar char="-"/>
            </a:pPr>
            <a:endParaRPr lang="fr-FR" dirty="0"/>
          </a:p>
          <a:p>
            <a:r>
              <a:rPr lang="fr-FR" dirty="0"/>
              <a:t>Source :</a:t>
            </a:r>
          </a:p>
          <a:p>
            <a:r>
              <a:rPr lang="fr-FR" dirty="0"/>
              <a:t>Durand-Barthez Manuel. Les données de la Recherche. 17 avril 2018. </a:t>
            </a:r>
            <a:r>
              <a:rPr lang="fr-FR" dirty="0">
                <a:hlinkClick r:id="rId3"/>
              </a:rPr>
              <a:t>http://urfist.chartes.psl.eu/ressources/les-donnees-de-la-recherche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886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dirty="0">
                <a:cs typeface="Arial" panose="020B0604020202020204" pitchFamily="34" charset="0"/>
                <a:sym typeface="Arial"/>
              </a:rPr>
              <a:t>Le DMP est un phénomène mondial incontournable. Il est de plus en plus recommandé ou exigé, partout dans le monde. </a:t>
            </a:r>
          </a:p>
          <a:p>
            <a:pPr marL="177639" indent="-177639">
              <a:buFontTx/>
              <a:buChar char="-"/>
            </a:pPr>
            <a:r>
              <a:rPr lang="fr-FR" dirty="0">
                <a:cs typeface="Arial" panose="020B0604020202020204" pitchFamily="34" charset="0"/>
                <a:sym typeface="Arial"/>
              </a:rPr>
              <a:t>Echelle européenne :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1100" dirty="0">
                <a:cs typeface="Arial" panose="020B0604020202020204" pitchFamily="34" charset="0"/>
                <a:sym typeface="Arial"/>
              </a:rPr>
              <a:t>Exigence de la Commission européenne (Modèles Horizon 2020; ERC)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1100" dirty="0">
                <a:cs typeface="Arial" panose="020B0604020202020204" pitchFamily="34" charset="0"/>
                <a:sym typeface="Arial"/>
              </a:rPr>
              <a:t>Déploiements d’outils, infrastructures etc. d’ampleur européenne en lien avec la gestion et le partage des données de la recherche (l’entrepôt </a:t>
            </a:r>
            <a:r>
              <a:rPr lang="fr-FR" sz="1100" dirty="0" err="1">
                <a:cs typeface="Arial" panose="020B0604020202020204" pitchFamily="34" charset="0"/>
                <a:sym typeface="Arial"/>
              </a:rPr>
              <a:t>Zenodo</a:t>
            </a:r>
            <a:r>
              <a:rPr lang="fr-FR" sz="1100" dirty="0">
                <a:cs typeface="Arial" panose="020B0604020202020204" pitchFamily="34" charset="0"/>
                <a:sym typeface="Arial"/>
              </a:rPr>
              <a:t>, l’infrastructure </a:t>
            </a:r>
            <a:r>
              <a:rPr lang="fr-FR" sz="1100" dirty="0" err="1">
                <a:cs typeface="Arial" panose="020B0604020202020204" pitchFamily="34" charset="0"/>
                <a:sym typeface="Arial"/>
              </a:rPr>
              <a:t>OpenAIRE</a:t>
            </a:r>
            <a:r>
              <a:rPr lang="fr-FR" sz="1100" dirty="0">
                <a:cs typeface="Arial" panose="020B0604020202020204" pitchFamily="34" charset="0"/>
                <a:sym typeface="Arial"/>
              </a:rPr>
              <a:t> …)</a:t>
            </a:r>
          </a:p>
          <a:p>
            <a:pPr marL="177639" indent="-177639">
              <a:buFontTx/>
              <a:buChar char="-"/>
            </a:pPr>
            <a:r>
              <a:rPr lang="fr-FR" dirty="0">
                <a:cs typeface="Arial" panose="020B0604020202020204" pitchFamily="34" charset="0"/>
                <a:sym typeface="Arial"/>
              </a:rPr>
              <a:t>Echelle nationale :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1100" dirty="0">
                <a:cs typeface="Arial" panose="020B0604020202020204" pitchFamily="34" charset="0"/>
                <a:sym typeface="Arial"/>
              </a:rPr>
              <a:t>Financeur ANR : DMP obligatoire depuis 2019. Modèle ANR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1100" dirty="0">
                <a:cs typeface="Arial" panose="020B0604020202020204" pitchFamily="34" charset="0"/>
                <a:sym typeface="Arial"/>
              </a:rPr>
              <a:t>Etat français : politique nationale avec le Plan national pour la science</a:t>
            </a:r>
          </a:p>
          <a:p>
            <a:pPr marL="177639" indent="-177639">
              <a:buFontTx/>
              <a:buChar char="-"/>
            </a:pPr>
            <a:r>
              <a:rPr lang="fr-FR" dirty="0">
                <a:cs typeface="Arial" panose="020B0604020202020204" pitchFamily="34" charset="0"/>
                <a:sym typeface="Arial"/>
              </a:rPr>
              <a:t>Echelle des organismes : 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1100" dirty="0">
                <a:cs typeface="Arial" panose="020B0604020202020204" pitchFamily="34" charset="0"/>
                <a:sym typeface="Arial"/>
              </a:rPr>
              <a:t>Mise en place de « trame » de DMP institutionnelles (CIRAD, INRA, Institut Pasteur, </a:t>
            </a:r>
            <a:r>
              <a:rPr lang="fr-FR" sz="1100" dirty="0" err="1">
                <a:cs typeface="Arial" panose="020B0604020202020204" pitchFamily="34" charset="0"/>
                <a:sym typeface="Arial"/>
              </a:rPr>
              <a:t>Irstea</a:t>
            </a:r>
            <a:r>
              <a:rPr lang="fr-FR" sz="1100" dirty="0">
                <a:cs typeface="Arial" panose="020B0604020202020204" pitchFamily="34" charset="0"/>
                <a:sym typeface="Arial"/>
              </a:rPr>
              <a:t>, Universités…)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1100" dirty="0">
                <a:cs typeface="Arial" panose="020B0604020202020204" pitchFamily="34" charset="0"/>
                <a:sym typeface="Arial"/>
              </a:rPr>
              <a:t>Politique d’établissements (INRA…) 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1100" dirty="0">
                <a:cs typeface="Arial" panose="020B0604020202020204" pitchFamily="34" charset="0"/>
                <a:sym typeface="Arial"/>
              </a:rPr>
              <a:t>A minima, recommandations intentionnelles (intégrées dans DMP </a:t>
            </a:r>
            <a:r>
              <a:rPr lang="fr-FR" sz="1100" dirty="0" err="1">
                <a:cs typeface="Arial" panose="020B0604020202020204" pitchFamily="34" charset="0"/>
                <a:sym typeface="Arial"/>
              </a:rPr>
              <a:t>OPIDoR</a:t>
            </a:r>
            <a:r>
              <a:rPr lang="fr-FR" sz="1100" dirty="0">
                <a:cs typeface="Arial" panose="020B0604020202020204" pitchFamily="34" charset="0"/>
                <a:sym typeface="Arial"/>
              </a:rPr>
              <a:t>)</a:t>
            </a:r>
          </a:p>
          <a:p>
            <a:pPr marL="177639" indent="-177639">
              <a:buFontTx/>
              <a:buChar char="-"/>
            </a:pPr>
            <a:r>
              <a:rPr lang="fr-FR" dirty="0">
                <a:cs typeface="Arial" panose="020B0604020202020204" pitchFamily="34" charset="0"/>
                <a:sym typeface="Arial"/>
              </a:rPr>
              <a:t>Echelle disciplinaire : création finalisée ou en cours de DMP par domaine disciplinaire (en astronomie, en archéologie…)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332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Chercheur :</a:t>
            </a:r>
            <a:r>
              <a:rPr lang="fr-FR" dirty="0"/>
              <a:t> coordinateur du DMP, responsable des données : description des données, découpage des jeux de données…</a:t>
            </a:r>
          </a:p>
          <a:p>
            <a:r>
              <a:rPr lang="fr-FR" b="1" dirty="0"/>
              <a:t>Ingénieur-projet :</a:t>
            </a:r>
            <a:r>
              <a:rPr lang="fr-FR" dirty="0"/>
              <a:t> coordonne les actions autour du DMP, agrément, éligibilité des coûts </a:t>
            </a:r>
          </a:p>
          <a:p>
            <a:r>
              <a:rPr lang="fr-FR" b="1" dirty="0"/>
              <a:t>Informaticien :</a:t>
            </a:r>
            <a:r>
              <a:rPr lang="fr-FR" dirty="0"/>
              <a:t> interlocuteur pour le stockage et la sécurisation des données, les aspects infrastructure et les coûts associés</a:t>
            </a:r>
          </a:p>
          <a:p>
            <a:r>
              <a:rPr lang="fr-FR" b="1" dirty="0"/>
              <a:t>Spécialiste de l’IST : </a:t>
            </a:r>
            <a:r>
              <a:rPr lang="fr-FR" dirty="0"/>
              <a:t>propose des standards, des métadonnées, conseille sur les entrepôts, réalise des alignements avec des référentiels existants…</a:t>
            </a:r>
          </a:p>
          <a:p>
            <a:r>
              <a:rPr lang="fr-FR" b="1" dirty="0"/>
              <a:t>Archiviste :</a:t>
            </a:r>
            <a:r>
              <a:rPr lang="fr-FR" dirty="0"/>
              <a:t> aide le chercheur à sélectionner les données pour la conservation, à définir les durées et les solutions techniques</a:t>
            </a:r>
          </a:p>
          <a:p>
            <a:r>
              <a:rPr lang="fr-FR" b="1" dirty="0"/>
              <a:t>Juriste :</a:t>
            </a:r>
            <a:r>
              <a:rPr lang="fr-FR" dirty="0"/>
              <a:t> conseille sur la propriété intellectuelle des données</a:t>
            </a:r>
          </a:p>
          <a:p>
            <a:r>
              <a:rPr lang="fr-FR" b="1" dirty="0"/>
              <a:t>Editeur : </a:t>
            </a:r>
            <a:r>
              <a:rPr lang="fr-FR" dirty="0"/>
              <a:t>impose parfois le choix d’un entrepôt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71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- Le DMP est un document évolutif. Il faut </a:t>
            </a:r>
            <a:r>
              <a:rPr lang="fr-FR" sz="900" u="sng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commencer</a:t>
            </a:r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à le rédiger </a:t>
            </a:r>
            <a:r>
              <a:rPr lang="fr-FR" sz="900" u="sng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dès le début du projet</a:t>
            </a:r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, avec les éléments déjà connus ou prévus. D’ailleurs, il peut être demandé dès la soumission du projet. </a:t>
            </a:r>
          </a:p>
          <a:p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Ensuite </a:t>
            </a:r>
            <a:r>
              <a:rPr lang="fr-FR" sz="900" u="sng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compléter</a:t>
            </a:r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le DMP au fur et à mesure du projet. </a:t>
            </a:r>
          </a:p>
          <a:p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Prévoir 3 versions au minimum : 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Au début du projet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Au milieu du projet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A la fin du projet.</a:t>
            </a:r>
          </a:p>
          <a:p>
            <a:r>
              <a:rPr lang="fr-FR" sz="800" dirty="0" smtClean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- </a:t>
            </a:r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Dans le DMP, désigner nominativement la ou les personne(s) responsable(s) de la gestion des données pour toutes les étapes du projet et au sein du partenariat s’il y a lieu :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saisie des données, 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production des métadonnées, 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contrôle de la qualité des données, 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stockage, partage et archivage des données,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mise à jour du DMP.</a:t>
            </a:r>
          </a:p>
          <a:p>
            <a:r>
              <a:rPr lang="fr-FR" sz="900" dirty="0" smtClean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- </a:t>
            </a:r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Le DMP aide à bien organiser les données, tout au long du projet</a:t>
            </a:r>
          </a:p>
          <a:p>
            <a:r>
              <a:rPr lang="fr-FR" sz="900" dirty="0" smtClean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- </a:t>
            </a:r>
            <a:r>
              <a:rPr lang="fr-FR" sz="9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Il est demandé d’évaluer les ressources nécessaires (budget, temps alloué, personnels) permettant la mise en œuvre des actions décrites dans le DMP :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temps nécessaire à la préparation des données pour le stockage, le partage et l’archivage des données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coûts de matériel, rémunération des personnels</a:t>
            </a:r>
          </a:p>
          <a:p>
            <a:pPr marL="651344" lvl="1" indent="-177639">
              <a:buFont typeface="Courier New" panose="02070309020205020404" pitchFamily="49" charset="0"/>
              <a:buChar char="o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frais de stockage (serveurs dédiés, traitement, maintenance, sécurité, accès…), partage (site web, publication…) et d’archivage des données</a:t>
            </a:r>
          </a:p>
          <a:p>
            <a:pPr defTabSz="947410">
              <a:defRPr/>
            </a:pPr>
            <a:r>
              <a:rPr lang="en-US" sz="800" dirty="0" smtClean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- </a:t>
            </a:r>
            <a:r>
              <a:rPr lang="en-US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Dans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le DMP, </a:t>
            </a:r>
            <a:r>
              <a:rPr lang="en-US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il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faut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fr-FR" sz="800" dirty="0"/>
              <a:t>décrire la façon dont les données seront obtenues, traitées, organisées, stockées, sécurisées, préservées, partagées… (cycle de vie des données)</a:t>
            </a:r>
          </a:p>
          <a:p>
            <a:pPr defTabSz="947410">
              <a:defRPr/>
            </a:pPr>
            <a:r>
              <a:rPr lang="fr-FR" sz="800" dirty="0" smtClean="0"/>
              <a:t>- </a:t>
            </a:r>
            <a:r>
              <a:rPr lang="fr-FR" sz="800" dirty="0"/>
              <a:t>Le DMP garantit des données fiables et bien gérées, compréhensibles, disponibles et préservées sur le long terme. </a:t>
            </a:r>
          </a:p>
          <a:p>
            <a:pPr defTabSz="947410">
              <a:defRPr/>
            </a:pPr>
            <a:endParaRPr lang="fr-FR" sz="800" dirty="0"/>
          </a:p>
          <a:p>
            <a:pPr lvl="0"/>
            <a:r>
              <a:rPr lang="en-US" sz="800" dirty="0" err="1" smtClean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Ressources</a:t>
            </a:r>
            <a:r>
              <a:rPr lang="en-US" sz="800" dirty="0" smtClean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: </a:t>
            </a:r>
          </a:p>
          <a:p>
            <a:pPr marL="177639" indent="-177639">
              <a:buFontTx/>
              <a:buChar char="-"/>
            </a:pP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UK Data Service – Data management costing tool and checklist : 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  <a:hlinkClick r:id="rId3"/>
              </a:rPr>
              <a:t>https://data-archive.ac.uk/media/247429/costingtool.pdf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marL="177639" indent="-177639">
              <a:buFontTx/>
              <a:buChar char="-"/>
            </a:pPr>
            <a:r>
              <a:rPr lang="en-US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DoRANum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- plan de </a:t>
            </a:r>
            <a:r>
              <a:rPr lang="en-US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gestion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de </a:t>
            </a:r>
            <a:r>
              <a:rPr lang="en-US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données</a:t>
            </a:r>
            <a:r>
              <a:rPr lang="en-US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: </a:t>
            </a:r>
            <a:r>
              <a:rPr lang="fr-FR" sz="800" dirty="0">
                <a:hlinkClick r:id="rId4"/>
              </a:rPr>
              <a:t>https://doranum.fr/plan-gestion-donnees-dmp/</a:t>
            </a:r>
            <a:endParaRPr lang="fr-FR" sz="800" dirty="0"/>
          </a:p>
          <a:p>
            <a:pPr marL="177639" indent="-177639">
              <a:buFontTx/>
              <a:buChar char="-"/>
            </a:pP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Nathalie </a:t>
            </a:r>
            <a:r>
              <a:rPr lang="fr-FR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Reymonet</a:t>
            </a: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, Magalie </a:t>
            </a:r>
            <a:r>
              <a:rPr lang="fr-FR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Moysan</a:t>
            </a: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, Aurore Cartier, Renaud </a:t>
            </a:r>
            <a:r>
              <a:rPr lang="fr-FR" sz="800" dirty="0" err="1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Délémontez</a:t>
            </a:r>
            <a:r>
              <a:rPr lang="fr-FR" sz="800" dirty="0">
                <a:solidFill>
                  <a:srgbClr val="595959"/>
                </a:solidFill>
                <a:cs typeface="Arial" panose="020B0604020202020204" pitchFamily="34" charset="0"/>
                <a:sym typeface="Arial"/>
              </a:rPr>
              <a:t> – Réaliser un plan de gestion de données FAIR : </a:t>
            </a:r>
            <a:r>
              <a:rPr lang="fr-FR" sz="800" dirty="0">
                <a:hlinkClick r:id="rId5"/>
              </a:rPr>
              <a:t>https://archivesic.ccsd.cnrs.fr/sic_01690547</a:t>
            </a:r>
            <a:r>
              <a:rPr lang="fr-FR" sz="800" dirty="0" smtClean="0">
                <a:hlinkClick r:id="rId5"/>
              </a:rPr>
              <a:t>/</a:t>
            </a:r>
            <a:endParaRPr lang="fr-FR" sz="900" dirty="0">
              <a:solidFill>
                <a:srgbClr val="595959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99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dirty="0">
                <a:cs typeface="Arial" panose="020B0604020202020204" pitchFamily="34" charset="0"/>
                <a:sym typeface="Arial"/>
              </a:rPr>
              <a:t>Ressource :</a:t>
            </a:r>
          </a:p>
          <a:p>
            <a:pPr lvl="0"/>
            <a:r>
              <a:rPr lang="fr-FR" dirty="0" err="1">
                <a:cs typeface="Arial" panose="020B0604020202020204" pitchFamily="34" charset="0"/>
                <a:sym typeface="Arial"/>
              </a:rPr>
              <a:t>DoRANum</a:t>
            </a:r>
            <a:r>
              <a:rPr lang="fr-FR" dirty="0">
                <a:cs typeface="Arial" panose="020B0604020202020204" pitchFamily="34" charset="0"/>
                <a:sym typeface="Arial"/>
              </a:rPr>
              <a:t> – Plan de gestion de données : </a:t>
            </a:r>
            <a:r>
              <a:rPr lang="fr-FR" dirty="0">
                <a:cs typeface="Arial" panose="020B0604020202020204" pitchFamily="34" charset="0"/>
                <a:sym typeface="Arial"/>
                <a:hlinkClick r:id="rId3"/>
              </a:rPr>
              <a:t>https://doranum.fr/plan-gestion-donnees-dmp</a:t>
            </a:r>
            <a:r>
              <a:rPr lang="fr-FR" dirty="0" smtClean="0">
                <a:cs typeface="Arial" panose="020B0604020202020204" pitchFamily="34" charset="0"/>
                <a:sym typeface="Arial"/>
                <a:hlinkClick r:id="rId3"/>
              </a:rPr>
              <a:t>/</a:t>
            </a:r>
            <a:r>
              <a:rPr lang="fr-FR" dirty="0" smtClean="0">
                <a:cs typeface="Arial" panose="020B0604020202020204" pitchFamily="34" charset="0"/>
                <a:sym typeface="Arial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4962-D49F-4C4F-8B61-63FFFF57D57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94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texte 7"/>
          <p:cNvSpPr>
            <a:spLocks noGrp="1"/>
          </p:cNvSpPr>
          <p:nvPr>
            <p:ph idx="1"/>
          </p:nvPr>
        </p:nvSpPr>
        <p:spPr>
          <a:xfrm>
            <a:off x="0" y="2530763"/>
            <a:ext cx="11719946" cy="4144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75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coule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6423F5-5E11-944A-A040-8AD20735FCEC}"/>
              </a:ext>
            </a:extLst>
          </p:cNvPr>
          <p:cNvSpPr/>
          <p:nvPr userDrawn="1"/>
        </p:nvSpPr>
        <p:spPr>
          <a:xfrm>
            <a:off x="0" y="-1"/>
            <a:ext cx="12192000" cy="6048000"/>
          </a:xfrm>
          <a:prstGeom prst="rect">
            <a:avLst/>
          </a:prstGeom>
          <a:solidFill>
            <a:schemeClr val="bg2">
              <a:lumMod val="50000"/>
              <a:lumOff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16000" y="2058000"/>
            <a:ext cx="5280000" cy="48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2533">
                <a:solidFill>
                  <a:schemeClr val="bg1"/>
                </a:solidFill>
                <a:latin typeface="+mj-lt"/>
              </a:defRPr>
            </a:lvl1pPr>
            <a:lvl2pPr marL="609585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F8D7870-9D93-0749-A9A3-4788A94E0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1527" y="4304831"/>
            <a:ext cx="4226983" cy="6486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2107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n-lt"/>
              </a:defRPr>
            </a:lvl1pPr>
            <a:lvl2pPr marL="609585" indent="0">
              <a:buFontTx/>
              <a:buNone/>
              <a:defRPr sz="1867">
                <a:latin typeface="+mn-lt"/>
              </a:defRPr>
            </a:lvl2pPr>
            <a:lvl3pPr marL="1219170" indent="0">
              <a:buFontTx/>
              <a:buNone/>
              <a:defRPr sz="1867">
                <a:latin typeface="+mn-lt"/>
              </a:defRPr>
            </a:lvl3pPr>
            <a:lvl4pPr>
              <a:buFontTx/>
              <a:buNone/>
              <a:defRPr sz="1867">
                <a:latin typeface="+mn-lt"/>
              </a:defRPr>
            </a:lvl4pPr>
            <a:lvl5pPr>
              <a:buFontTx/>
              <a:buNone/>
              <a:defRPr sz="1867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2699942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coule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6423F5-5E11-944A-A040-8AD20735FCEC}"/>
              </a:ext>
            </a:extLst>
          </p:cNvPr>
          <p:cNvSpPr/>
          <p:nvPr userDrawn="1"/>
        </p:nvSpPr>
        <p:spPr>
          <a:xfrm>
            <a:off x="0" y="-1"/>
            <a:ext cx="12192000" cy="60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16000" y="2058000"/>
            <a:ext cx="5280000" cy="48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2533">
                <a:solidFill>
                  <a:schemeClr val="bg1"/>
                </a:solidFill>
                <a:latin typeface="+mj-lt"/>
              </a:defRPr>
            </a:lvl1pPr>
            <a:lvl2pPr marL="609585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F8D7870-9D93-0749-A9A3-4788A94E0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1527" y="4304831"/>
            <a:ext cx="4226983" cy="6486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2107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n-lt"/>
              </a:defRPr>
            </a:lvl1pPr>
            <a:lvl2pPr marL="609585" indent="0">
              <a:buFontTx/>
              <a:buNone/>
              <a:defRPr sz="1867">
                <a:latin typeface="+mn-lt"/>
              </a:defRPr>
            </a:lvl2pPr>
            <a:lvl3pPr marL="1219170" indent="0">
              <a:buFontTx/>
              <a:buNone/>
              <a:defRPr sz="1867">
                <a:latin typeface="+mn-lt"/>
              </a:defRPr>
            </a:lvl3pPr>
            <a:lvl4pPr>
              <a:buFontTx/>
              <a:buNone/>
              <a:defRPr sz="1867">
                <a:latin typeface="+mn-lt"/>
              </a:defRPr>
            </a:lvl4pPr>
            <a:lvl5pPr>
              <a:buFontTx/>
              <a:buNone/>
              <a:defRPr sz="1867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021407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1 chiff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242481-6315-B04C-9470-F8767E5838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0683" y="1869319"/>
            <a:ext cx="2611967" cy="745067"/>
          </a:xfrm>
          <a:prstGeom prst="rect">
            <a:avLst/>
          </a:prstGeom>
        </p:spPr>
        <p:txBody>
          <a:bodyPr lIns="72000" tIns="0" rIns="0" bIns="0" anchor="b" anchorCtr="0"/>
          <a:lstStyle>
            <a:lvl1pPr marL="4233" indent="0" algn="l" defTabSz="121917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fr-FR" sz="3000" b="1" i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Texte/Chiffre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0683" y="2614385"/>
            <a:ext cx="3071317" cy="647073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360000" bIns="10800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4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Message sur le nombre de lignes souhaité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6" y="1440000"/>
            <a:ext cx="7351349" cy="45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133" b="1" i="0" baseline="0">
                <a:solidFill>
                  <a:schemeClr val="accent4"/>
                </a:solidFill>
                <a:latin typeface="+mn-lt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835485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messag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2951" y="1432985"/>
            <a:ext cx="8476581" cy="4569884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2133"/>
              </a:spcBef>
              <a:buFontTx/>
              <a:buNone/>
              <a:defRPr sz="3733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Texte message court                              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</a:t>
            </a:r>
          </a:p>
          <a:p>
            <a:pPr lvl="0"/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vendipsum</a:t>
            </a:r>
            <a:r>
              <a:rPr lang="fr-FR" dirty="0"/>
              <a:t> </a:t>
            </a:r>
            <a:r>
              <a:rPr lang="fr-FR" dirty="0" err="1"/>
              <a:t>experciam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9142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message court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3250E2-2D95-D54E-AE77-1807F71153C2}"/>
              </a:ext>
            </a:extLst>
          </p:cNvPr>
          <p:cNvSpPr/>
          <p:nvPr userDrawn="1"/>
        </p:nvSpPr>
        <p:spPr>
          <a:xfrm>
            <a:off x="0" y="-1"/>
            <a:ext cx="12192000" cy="60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D016D95-D673-D643-AFC4-7AAD3525D3B6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9C640-9EE7-3545-8650-BEDF6B12C732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62951" y="1432985"/>
            <a:ext cx="8476581" cy="4569884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2133"/>
              </a:spcBef>
              <a:buFontTx/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message court                              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</a:t>
            </a:r>
          </a:p>
          <a:p>
            <a:pPr lvl="0"/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vendipsum</a:t>
            </a:r>
            <a:r>
              <a:rPr lang="fr-FR" dirty="0"/>
              <a:t> </a:t>
            </a:r>
            <a:r>
              <a:rPr lang="fr-FR" dirty="0" err="1"/>
              <a:t>experciam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45240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u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4" y="1439997"/>
            <a:ext cx="10361083" cy="4560000"/>
          </a:xfrm>
          <a:prstGeom prst="rect">
            <a:avLst/>
          </a:prstGeom>
        </p:spPr>
        <p:txBody>
          <a:bodyPr lIns="0" tIns="0" rIns="0" bIns="0" numCol="2" spcCol="900000"/>
          <a:lstStyle>
            <a:lvl1pPr marL="0" indent="0">
              <a:buFontTx/>
              <a:buNone/>
              <a:defRPr lang="fr-FR" sz="2133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</a:t>
            </a:r>
            <a:r>
              <a:rPr lang="fr-FR" dirty="0"/>
              <a:t>, </a:t>
            </a:r>
            <a:r>
              <a:rPr lang="fr-FR" dirty="0" err="1"/>
              <a:t>exeri</a:t>
            </a:r>
            <a:r>
              <a:rPr lang="fr-FR" dirty="0"/>
              <a:t> </a:t>
            </a:r>
            <a:r>
              <a:rPr lang="fr-FR" dirty="0" err="1"/>
              <a:t>quatemos</a:t>
            </a:r>
            <a:r>
              <a:rPr lang="fr-FR" dirty="0"/>
              <a:t> </a:t>
            </a:r>
            <a:r>
              <a:rPr lang="fr-FR" dirty="0" err="1"/>
              <a:t>eiuscii</a:t>
            </a:r>
            <a:r>
              <a:rPr lang="fr-FR" dirty="0"/>
              <a:t> </a:t>
            </a:r>
            <a:r>
              <a:rPr lang="fr-FR" dirty="0" err="1"/>
              <a:t>ssedio</a:t>
            </a:r>
            <a:r>
              <a:rPr lang="fr-FR" dirty="0"/>
              <a:t> </a:t>
            </a:r>
            <a:r>
              <a:rPr lang="fr-FR" dirty="0" err="1"/>
              <a:t>maximint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haribus</a:t>
            </a:r>
            <a:r>
              <a:rPr lang="fr-FR" dirty="0"/>
              <a:t>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</a:t>
            </a:r>
            <a:r>
              <a:rPr lang="fr-FR" dirty="0"/>
              <a:t>, </a:t>
            </a:r>
            <a:r>
              <a:rPr lang="fr-FR" dirty="0" err="1"/>
              <a:t>exeri</a:t>
            </a:r>
            <a:r>
              <a:rPr lang="fr-FR" dirty="0"/>
              <a:t> </a:t>
            </a:r>
            <a:r>
              <a:rPr lang="fr-FR" dirty="0" err="1"/>
              <a:t>quatemos</a:t>
            </a:r>
            <a:r>
              <a:rPr lang="fr-FR" dirty="0"/>
              <a:t> </a:t>
            </a:r>
            <a:r>
              <a:rPr lang="fr-FR" dirty="0" err="1"/>
              <a:t>eiuscii</a:t>
            </a:r>
            <a:r>
              <a:rPr lang="fr-FR" dirty="0"/>
              <a:t> </a:t>
            </a:r>
            <a:r>
              <a:rPr lang="fr-FR" dirty="0" err="1"/>
              <a:t>ssedio</a:t>
            </a:r>
            <a:r>
              <a:rPr lang="fr-FR" dirty="0"/>
              <a:t> </a:t>
            </a:r>
            <a:r>
              <a:rPr lang="fr-FR" dirty="0" err="1"/>
              <a:t>maximint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nat</a:t>
            </a:r>
            <a:r>
              <a:rPr lang="fr-FR" dirty="0"/>
              <a:t>. Bus </a:t>
            </a:r>
            <a:r>
              <a:rPr lang="fr-FR" dirty="0" err="1"/>
              <a:t>nonse</a:t>
            </a:r>
            <a:r>
              <a:rPr lang="fr-FR" dirty="0"/>
              <a:t> </a:t>
            </a:r>
            <a:r>
              <a:rPr lang="fr-FR" dirty="0" err="1"/>
              <a:t>ommolum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  <a:p>
            <a:pPr lvl="0"/>
            <a:r>
              <a:rPr lang="fr-FR" dirty="0"/>
              <a:t>Bit </a:t>
            </a:r>
            <a:r>
              <a:rPr lang="fr-FR" dirty="0" err="1"/>
              <a:t>volorro</a:t>
            </a:r>
            <a:r>
              <a:rPr lang="fr-FR" dirty="0"/>
              <a:t> </a:t>
            </a:r>
            <a:r>
              <a:rPr lang="fr-FR" dirty="0" err="1"/>
              <a:t>dem</a:t>
            </a:r>
            <a:r>
              <a:rPr lang="fr-FR" dirty="0"/>
              <a:t> quia </a:t>
            </a:r>
            <a:r>
              <a:rPr lang="fr-FR" dirty="0" err="1"/>
              <a:t>cuptatur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doleceptur</a:t>
            </a:r>
            <a:r>
              <a:rPr lang="fr-FR" dirty="0"/>
              <a:t> </a:t>
            </a:r>
            <a:r>
              <a:rPr lang="fr-FR" dirty="0" err="1"/>
              <a:t>magnimporio</a:t>
            </a:r>
            <a:r>
              <a:rPr lang="fr-FR" dirty="0"/>
              <a:t> </a:t>
            </a:r>
            <a:r>
              <a:rPr lang="fr-FR" dirty="0" err="1"/>
              <a:t>conse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earument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acea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et,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iducias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ut </a:t>
            </a:r>
            <a:r>
              <a:rPr lang="fr-FR" dirty="0" err="1"/>
              <a:t>fugia</a:t>
            </a:r>
            <a:r>
              <a:rPr lang="fr-FR" dirty="0"/>
              <a:t> </a:t>
            </a:r>
            <a:r>
              <a:rPr lang="fr-FR" dirty="0" err="1"/>
              <a:t>volum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as ab </a:t>
            </a:r>
            <a:r>
              <a:rPr lang="fr-FR" dirty="0" err="1"/>
              <a:t>iumet</a:t>
            </a:r>
            <a:r>
              <a:rPr lang="fr-FR" dirty="0"/>
              <a:t>, </a:t>
            </a:r>
            <a:r>
              <a:rPr lang="fr-FR" dirty="0" err="1"/>
              <a:t>idunt</a:t>
            </a:r>
            <a:r>
              <a:rPr lang="fr-FR" dirty="0"/>
              <a:t> </a:t>
            </a:r>
            <a:r>
              <a:rPr lang="fr-FR" dirty="0" err="1"/>
              <a:t>voloreptas</a:t>
            </a:r>
            <a:r>
              <a:rPr lang="fr-FR" dirty="0"/>
              <a:t> </a:t>
            </a:r>
            <a:r>
              <a:rPr lang="fr-FR" dirty="0" err="1"/>
              <a:t>plam</a:t>
            </a:r>
            <a:r>
              <a:rPr lang="fr-FR" dirty="0"/>
              <a:t> que </a:t>
            </a:r>
            <a:r>
              <a:rPr lang="fr-FR" dirty="0" err="1"/>
              <a:t>ped</a:t>
            </a:r>
            <a:r>
              <a:rPr lang="fr-FR" dirty="0"/>
              <a:t> mo tem </a:t>
            </a:r>
            <a:r>
              <a:rPr lang="fr-FR" dirty="0" err="1"/>
              <a:t>reria</a:t>
            </a:r>
            <a:r>
              <a:rPr lang="fr-FR" dirty="0"/>
              <a:t> </a:t>
            </a:r>
            <a:r>
              <a:rPr lang="fr-FR" dirty="0" err="1"/>
              <a:t>vero</a:t>
            </a:r>
            <a:r>
              <a:rPr lang="fr-FR" dirty="0"/>
              <a:t> tem ut et </a:t>
            </a:r>
            <a:r>
              <a:rPr lang="fr-FR" dirty="0" err="1"/>
              <a:t>quatio</a:t>
            </a:r>
            <a:r>
              <a:rPr lang="fr-FR" dirty="0"/>
              <a:t>. Et </a:t>
            </a:r>
            <a:r>
              <a:rPr lang="fr-FR" dirty="0" err="1"/>
              <a:t>venemporepta</a:t>
            </a:r>
            <a:r>
              <a:rPr lang="fr-FR" dirty="0"/>
              <a:t> nus </a:t>
            </a:r>
            <a:r>
              <a:rPr lang="fr-FR" dirty="0" err="1"/>
              <a:t>etur</a:t>
            </a:r>
            <a:r>
              <a:rPr lang="fr-FR" dirty="0"/>
              <a:t>, cum, qui </a:t>
            </a:r>
            <a:r>
              <a:rPr lang="fr-FR" dirty="0" err="1"/>
              <a:t>sendi</a:t>
            </a:r>
            <a:r>
              <a:rPr lang="fr-FR" dirty="0"/>
              <a:t> </a:t>
            </a:r>
            <a:r>
              <a:rPr lang="fr-FR" dirty="0" err="1"/>
              <a:t>sinvelendant</a:t>
            </a:r>
            <a:r>
              <a:rPr lang="fr-FR" dirty="0"/>
              <a:t> </a:t>
            </a:r>
            <a:r>
              <a:rPr lang="fr-FR" dirty="0" err="1"/>
              <a:t>molupic</a:t>
            </a:r>
            <a:r>
              <a:rPr lang="fr-FR" dirty="0"/>
              <a:t> </a:t>
            </a:r>
            <a:r>
              <a:rPr lang="fr-FR" dirty="0" err="1"/>
              <a:t>aborem</a:t>
            </a:r>
            <a:r>
              <a:rPr lang="fr-FR" dirty="0"/>
              <a:t> </a:t>
            </a:r>
            <a:r>
              <a:rPr lang="fr-FR" dirty="0" err="1"/>
              <a:t>rentur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voluptus</a:t>
            </a:r>
            <a:r>
              <a:rPr lang="fr-FR" dirty="0"/>
              <a:t> </a:t>
            </a:r>
            <a:r>
              <a:rPr lang="fr-FR" dirty="0" err="1"/>
              <a:t>sedit</a:t>
            </a:r>
            <a:r>
              <a:rPr lang="fr-FR" dirty="0"/>
              <a:t>, </a:t>
            </a:r>
            <a:r>
              <a:rPr lang="fr-FR" dirty="0" err="1"/>
              <a:t>omniatur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38949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 distin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5" y="1439997"/>
            <a:ext cx="5069103" cy="456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2133" b="1" i="0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4A18BAB-9CC3-3145-BE55-BCF00B5AE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439997"/>
            <a:ext cx="5074995" cy="456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2133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5775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col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7" y="1440000"/>
            <a:ext cx="3960704" cy="45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133" b="1" i="0" baseline="0">
                <a:solidFill>
                  <a:schemeClr val="accent4"/>
                </a:solidFill>
                <a:latin typeface="+mn-lt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  <p:sp>
        <p:nvSpPr>
          <p:cNvPr id="22" name="Espace réservé pour une image  5">
            <a:extLst>
              <a:ext uri="{FF2B5EF4-FFF2-40B4-BE49-F238E27FC236}">
                <a16:creationId xmlns:a16="http://schemas.microsoft.com/office/drawing/2014/main" id="{94D938FD-F0B7-C149-B94A-D3CB837134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34771" y="1439999"/>
            <a:ext cx="5736113" cy="3945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64000" tIns="827999" rIns="864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F9A4E0F3-8646-8A49-ACF7-2706D40D8D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34772" y="5594218"/>
            <a:ext cx="5736995" cy="408649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1067" b="0" baseline="0" smtClean="0">
                <a:solidFill>
                  <a:schemeClr val="bg2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:p14="http://schemas.microsoft.com/office/powerpoint/2010/main" val="20425539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7" y="1440000"/>
            <a:ext cx="3453183" cy="59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2133" b="1" i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30164" y="1432983"/>
            <a:ext cx="6341603" cy="455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7999" tIns="612000" rIns="827999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85040773-E6DF-8F4D-9DEB-ACDDE01835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687" y="2166191"/>
            <a:ext cx="3453183" cy="498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8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36693953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9367" y="1440000"/>
            <a:ext cx="3453183" cy="59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2133" b="1" i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0684" y="1432983"/>
            <a:ext cx="6341603" cy="455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7999" tIns="612000" rIns="827999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85040773-E6DF-8F4D-9DEB-ACDDE01835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9367" y="2166191"/>
            <a:ext cx="3453183" cy="498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8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266258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17760" y="1855676"/>
            <a:ext cx="11722101" cy="532800"/>
          </a:xfrm>
          <a:prstGeom prst="rect">
            <a:avLst/>
          </a:prstGeom>
        </p:spPr>
        <p:txBody>
          <a:bodyPr/>
          <a:lstStyle>
            <a:lvl1pPr marL="90170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200" kern="1200" noProof="0" dirty="0" smtClean="0">
                <a:solidFill>
                  <a:srgbClr val="233289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fr-FR" dirty="0" smtClean="0"/>
              <a:t>Sous-titre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635" y="3438659"/>
            <a:ext cx="11708311" cy="3213349"/>
          </a:xfrm>
          <a:prstGeom prst="rect">
            <a:avLst/>
          </a:prstGeom>
        </p:spPr>
        <p:txBody>
          <a:bodyPr>
            <a:noAutofit/>
          </a:bodyPr>
          <a:lstStyle>
            <a:lvl1pPr marL="2241550" indent="0" algn="l">
              <a:buNone/>
              <a:defRPr sz="1800" baseline="0">
                <a:solidFill>
                  <a:srgbClr val="2332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texte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 rot="16200000">
            <a:off x="11336090" y="406444"/>
            <a:ext cx="1260000" cy="439200"/>
          </a:xfrm>
        </p:spPr>
        <p:txBody>
          <a:bodyPr/>
          <a:lstStyle>
            <a:lvl1pPr>
              <a:defRPr>
                <a:solidFill>
                  <a:srgbClr val="FE9726"/>
                </a:solidFill>
              </a:defRPr>
            </a:lvl1pPr>
          </a:lstStyle>
          <a:p>
            <a:pPr>
              <a:defRPr/>
            </a:pPr>
            <a:endParaRPr lang="fr-FR" dirty="0">
              <a:solidFill>
                <a:srgbClr val="D7681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 rot="16200000">
            <a:off x="9507288" y="3501336"/>
            <a:ext cx="4917600" cy="439200"/>
          </a:xfrm>
        </p:spPr>
        <p:txBody>
          <a:bodyPr/>
          <a:lstStyle>
            <a:lvl1pPr>
              <a:def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7" name="Ellipse 6"/>
          <p:cNvSpPr/>
          <p:nvPr userDrawn="1"/>
        </p:nvSpPr>
        <p:spPr>
          <a:xfrm>
            <a:off x="11793005" y="6462481"/>
            <a:ext cx="360000" cy="360000"/>
          </a:xfrm>
          <a:prstGeom prst="ellipse">
            <a:avLst/>
          </a:prstGeom>
          <a:solidFill>
            <a:srgbClr val="233289"/>
          </a:solidFill>
          <a:ln>
            <a:solidFill>
              <a:srgbClr val="FEA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93005" y="6462481"/>
            <a:ext cx="360000" cy="360000"/>
          </a:xfrm>
        </p:spPr>
        <p:txBody>
          <a:bodyPr/>
          <a:lstStyle>
            <a:lvl1pPr algn="ctr">
              <a:defRPr>
                <a:solidFill>
                  <a:srgbClr val="FE9726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 hasCustomPrompt="1"/>
          </p:nvPr>
        </p:nvSpPr>
        <p:spPr>
          <a:xfrm>
            <a:off x="24886" y="2589567"/>
            <a:ext cx="11721600" cy="648000"/>
          </a:xfrm>
          <a:prstGeom prst="rect">
            <a:avLst/>
          </a:prstGeom>
        </p:spPr>
        <p:txBody>
          <a:bodyPr/>
          <a:lstStyle>
            <a:lvl1pPr marL="2241550" indent="0">
              <a:defRPr>
                <a:solidFill>
                  <a:srgbClr val="233289"/>
                </a:solidFill>
              </a:defRPr>
            </a:lvl1pPr>
          </a:lstStyle>
          <a:p>
            <a:pPr lvl="0"/>
            <a:r>
              <a:rPr lang="fr-FR" dirty="0" smtClean="0"/>
              <a:t>Chapeau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33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0684" y="1432983"/>
            <a:ext cx="10361083" cy="455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75999" tIns="396000" rIns="1440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</a:t>
            </a:r>
            <a:br>
              <a:rPr lang="fr-FR" dirty="0"/>
            </a:br>
            <a:r>
              <a:rPr lang="fr-FR" dirty="0"/>
              <a:t>pour insérer un graphique, un tableau, une image, une vidéo (merci de respecter cet encombrement maximum)</a:t>
            </a:r>
          </a:p>
        </p:txBody>
      </p:sp>
    </p:spTree>
    <p:extLst>
      <p:ext uri="{BB962C8B-B14F-4D97-AF65-F5344CB8AC3E}">
        <p14:creationId xmlns:p14="http://schemas.microsoft.com/office/powerpoint/2010/main" val="37698036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6ACE7F36-B91A-954E-AF9F-3A7C1FCFB17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810684" y="1432984"/>
            <a:ext cx="10361083" cy="45698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764000" tIns="503998" rIns="1764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créer un tableau, puis définissez le nombre de colonnes et de lignes (merci de respecter cet encombrement maximum)</a:t>
            </a:r>
          </a:p>
        </p:txBody>
      </p:sp>
    </p:spTree>
    <p:extLst>
      <p:ext uri="{BB962C8B-B14F-4D97-AF65-F5344CB8AC3E}">
        <p14:creationId xmlns:p14="http://schemas.microsoft.com/office/powerpoint/2010/main" val="28100194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+ 3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contenu 4">
            <a:extLst>
              <a:ext uri="{FF2B5EF4-FFF2-40B4-BE49-F238E27FC236}">
                <a16:creationId xmlns:a16="http://schemas.microsoft.com/office/drawing/2014/main" id="{A77F763E-E782-8E48-917E-4F09C4EC1A4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10683" y="1432983"/>
            <a:ext cx="6741805" cy="455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36000" tIns="540000" rIns="900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F1C7D8A-7AE2-1842-9CC9-9DFD57093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9568" y="2162422"/>
            <a:ext cx="1938728" cy="578676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91AFB497-7AB0-BA48-AB70-C93C52065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99568" y="2741098"/>
            <a:ext cx="3071317" cy="574767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7" name="Espace réservé du texte 20">
            <a:extLst>
              <a:ext uri="{FF2B5EF4-FFF2-40B4-BE49-F238E27FC236}">
                <a16:creationId xmlns:a16="http://schemas.microsoft.com/office/drawing/2014/main" id="{6CC7F1EC-A483-8749-BACF-765DFFF0B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9568" y="3508621"/>
            <a:ext cx="1938728" cy="578676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8" name="Espace réservé du texte 20">
            <a:extLst>
              <a:ext uri="{FF2B5EF4-FFF2-40B4-BE49-F238E27FC236}">
                <a16:creationId xmlns:a16="http://schemas.microsoft.com/office/drawing/2014/main" id="{8C060709-9EE4-BD45-B72D-0C853E95E8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9568" y="4087297"/>
            <a:ext cx="3071317" cy="574767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9" name="Espace réservé du texte 20">
            <a:extLst>
              <a:ext uri="{FF2B5EF4-FFF2-40B4-BE49-F238E27FC236}">
                <a16:creationId xmlns:a16="http://schemas.microsoft.com/office/drawing/2014/main" id="{96B928A6-D05B-0A45-80D9-FFEEA99C1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9568" y="4846554"/>
            <a:ext cx="1938728" cy="578676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0" name="Espace réservé du texte 20">
            <a:extLst>
              <a:ext uri="{FF2B5EF4-FFF2-40B4-BE49-F238E27FC236}">
                <a16:creationId xmlns:a16="http://schemas.microsoft.com/office/drawing/2014/main" id="{6936406D-E41D-E44E-9576-D955ECFE02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9568" y="5425230"/>
            <a:ext cx="3071317" cy="574767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42E2B026-F49E-E64D-B6EB-48F31F6334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9569" y="1439998"/>
            <a:ext cx="3072199" cy="574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133" b="1" i="0" baseline="0">
                <a:solidFill>
                  <a:schemeClr val="accent4"/>
                </a:solidFill>
                <a:latin typeface="+mn-lt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Chiffres clés</a:t>
            </a:r>
          </a:p>
        </p:txBody>
      </p:sp>
    </p:spTree>
    <p:extLst>
      <p:ext uri="{BB962C8B-B14F-4D97-AF65-F5344CB8AC3E}">
        <p14:creationId xmlns:p14="http://schemas.microsoft.com/office/powerpoint/2010/main" val="10030130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F1C7D8A-7AE2-1842-9CC9-9DFD57093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1516" y="1844043"/>
            <a:ext cx="1938728" cy="578676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91AFB497-7AB0-BA48-AB70-C93C52065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1516" y="2422719"/>
            <a:ext cx="3071317" cy="574767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7" name="Espace réservé du texte 20">
            <a:extLst>
              <a:ext uri="{FF2B5EF4-FFF2-40B4-BE49-F238E27FC236}">
                <a16:creationId xmlns:a16="http://schemas.microsoft.com/office/drawing/2014/main" id="{6CC7F1EC-A483-8749-BACF-765DFFF0B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21516" y="3345301"/>
            <a:ext cx="1938728" cy="578676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8" name="Espace réservé du texte 20">
            <a:extLst>
              <a:ext uri="{FF2B5EF4-FFF2-40B4-BE49-F238E27FC236}">
                <a16:creationId xmlns:a16="http://schemas.microsoft.com/office/drawing/2014/main" id="{8C060709-9EE4-BD45-B72D-0C853E95E8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1516" y="3923977"/>
            <a:ext cx="3071317" cy="574767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9" name="Espace réservé du texte 20">
            <a:extLst>
              <a:ext uri="{FF2B5EF4-FFF2-40B4-BE49-F238E27FC236}">
                <a16:creationId xmlns:a16="http://schemas.microsoft.com/office/drawing/2014/main" id="{96B928A6-D05B-0A45-80D9-FFEEA99C1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21516" y="4846558"/>
            <a:ext cx="1938728" cy="578676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0" name="Espace réservé du texte 20">
            <a:extLst>
              <a:ext uri="{FF2B5EF4-FFF2-40B4-BE49-F238E27FC236}">
                <a16:creationId xmlns:a16="http://schemas.microsoft.com/office/drawing/2014/main" id="{6936406D-E41D-E44E-9576-D955ECFE02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21516" y="5425234"/>
            <a:ext cx="3071317" cy="574767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A63475F9-7841-AF47-A9FC-B4582ACCE0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4" y="1440000"/>
            <a:ext cx="5963752" cy="45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133" b="1" i="0" baseline="0">
                <a:solidFill>
                  <a:schemeClr val="accent4"/>
                </a:solidFill>
                <a:latin typeface="+mn-lt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11771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6" y="1440000"/>
            <a:ext cx="4018068" cy="45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133" b="1" i="0" baseline="0">
                <a:solidFill>
                  <a:schemeClr val="accent4"/>
                </a:solidFill>
                <a:latin typeface="+mn-lt"/>
              </a:defRPr>
            </a:lvl1pPr>
            <a:lvl2pPr marL="609585" indent="0">
              <a:buClr>
                <a:schemeClr val="accent4"/>
              </a:buClr>
              <a:buFontTx/>
              <a:buNone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A43996AC-91D5-4645-8253-29FEA7768B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7410" y="1954982"/>
            <a:ext cx="2151921" cy="1003077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5867" b="1" spc="-2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id="{3DCE8D01-1D51-BC4F-B119-A4D7D76E0B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27412" y="2958060"/>
            <a:ext cx="2151921" cy="526297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7D011DDD-F674-E04D-B4B9-F71E5E20A9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1" y="1397206"/>
            <a:ext cx="2151921" cy="654782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 spc="-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5" name="Espace réservé du texte 20">
            <a:extLst>
              <a:ext uri="{FF2B5EF4-FFF2-40B4-BE49-F238E27FC236}">
                <a16:creationId xmlns:a16="http://schemas.microsoft.com/office/drawing/2014/main" id="{1C6ADE64-C22C-BD4D-A36E-265EDEB31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2" y="2051989"/>
            <a:ext cx="2151921" cy="526297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6" name="Espace réservé du texte 20">
            <a:extLst>
              <a:ext uri="{FF2B5EF4-FFF2-40B4-BE49-F238E27FC236}">
                <a16:creationId xmlns:a16="http://schemas.microsoft.com/office/drawing/2014/main" id="{F4E1B1C6-FE35-3F4D-8863-464C71ACE2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5606" y="3134031"/>
            <a:ext cx="2151921" cy="498970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667" b="1" spc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7ABCB8F0-653E-D141-A479-190D260E21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5608" y="3633002"/>
            <a:ext cx="2151921" cy="526297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F66633FC-7757-8649-B030-05D9272448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7686" y="4355818"/>
            <a:ext cx="2151921" cy="654782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733" b="1" spc="-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9" name="Espace réservé du texte 20">
            <a:extLst>
              <a:ext uri="{FF2B5EF4-FFF2-40B4-BE49-F238E27FC236}">
                <a16:creationId xmlns:a16="http://schemas.microsoft.com/office/drawing/2014/main" id="{4719A5DA-CBF9-0242-9CDA-BF64E70479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07688" y="5010601"/>
            <a:ext cx="2151921" cy="526297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C0FC2DF1-14A5-944F-9BCA-1565C5C0AA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9732" y="4665622"/>
            <a:ext cx="2151921" cy="810785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4800" b="1" spc="-2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31" name="Espace réservé du texte 20">
            <a:extLst>
              <a:ext uri="{FF2B5EF4-FFF2-40B4-BE49-F238E27FC236}">
                <a16:creationId xmlns:a16="http://schemas.microsoft.com/office/drawing/2014/main" id="{6B5B4FBA-FA9A-7643-9DC5-B356C6A91F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9732" y="5476408"/>
            <a:ext cx="2151921" cy="526297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</p:spTree>
    <p:extLst>
      <p:ext uri="{BB962C8B-B14F-4D97-AF65-F5344CB8AC3E}">
        <p14:creationId xmlns:p14="http://schemas.microsoft.com/office/powerpoint/2010/main" val="11304141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V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7911" y="5301428"/>
            <a:ext cx="2435343" cy="698569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1067" b="0" baseline="0" smtClean="0">
                <a:solidFill>
                  <a:schemeClr val="bg2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503CCB31-A1A6-4044-81B7-1A5E0FEC75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77909" y="1439999"/>
            <a:ext cx="2435344" cy="3653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7920534A-7F39-6E49-9C14-E72F5DE616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8329" y="5301428"/>
            <a:ext cx="2435343" cy="698569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1067" b="0" baseline="0" smtClean="0">
                <a:solidFill>
                  <a:schemeClr val="bg2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66739F86-0D54-0D4C-BF12-B731051C1F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8327" y="1439999"/>
            <a:ext cx="2435344" cy="3653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A25A47A4-135A-154B-B441-C68AF69F3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0751" y="5301428"/>
            <a:ext cx="2435343" cy="698569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1067" b="0" baseline="0" smtClean="0">
                <a:solidFill>
                  <a:schemeClr val="bg2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C353F987-D521-1240-9FB0-8E49BF75E1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60749" y="1439999"/>
            <a:ext cx="2435344" cy="3653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1033852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V + lég.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CC05291-6969-B54A-AA3B-FC9E8BC24460}"/>
              </a:ext>
            </a:extLst>
          </p:cNvPr>
          <p:cNvSpPr/>
          <p:nvPr userDrawn="1"/>
        </p:nvSpPr>
        <p:spPr>
          <a:xfrm>
            <a:off x="0" y="-1"/>
            <a:ext cx="12192000" cy="60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6800" y="5301428"/>
            <a:ext cx="2435343" cy="698569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1067" b="0" baseline="0" smtClean="0">
                <a:solidFill>
                  <a:schemeClr val="bg1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503CCB31-A1A6-4044-81B7-1A5E0FEC75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76800" y="1439999"/>
            <a:ext cx="2435344" cy="365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7920534A-7F39-6E49-9C14-E72F5DE616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8329" y="5301428"/>
            <a:ext cx="2435343" cy="698569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1067" b="0" baseline="0" smtClean="0">
                <a:solidFill>
                  <a:schemeClr val="bg1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66739F86-0D54-0D4C-BF12-B731051C1F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8327" y="1439999"/>
            <a:ext cx="2435344" cy="365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A25A47A4-135A-154B-B441-C68AF69F3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401" y="5301428"/>
            <a:ext cx="2435343" cy="698569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067" b="0" baseline="0" smtClean="0">
                <a:solidFill>
                  <a:schemeClr val="bg1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C353F987-D521-1240-9FB0-8E49BF75E1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62400" y="1439999"/>
            <a:ext cx="2435344" cy="365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40527828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000" y="1432984"/>
            <a:ext cx="3222216" cy="2148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2909" y="1432984"/>
            <a:ext cx="3222216" cy="2148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7" name="Espace réservé pour une image  5">
            <a:extLst>
              <a:ext uri="{FF2B5EF4-FFF2-40B4-BE49-F238E27FC236}">
                <a16:creationId xmlns:a16="http://schemas.microsoft.com/office/drawing/2014/main" id="{4EF5FEEC-A81F-434E-ABF5-18938384A18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49551" y="1432984"/>
            <a:ext cx="3222216" cy="2148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05A0749-F139-034E-93F4-B5F210CC17D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685" y="3710137"/>
            <a:ext cx="3222216" cy="3559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33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N°1 sur une ligne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15AE467E-A339-C849-BB7F-6E26A79641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0685" y="4148395"/>
            <a:ext cx="3222217" cy="5355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87F66423-B4ED-9445-90F2-50773D5B6D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82909" y="3710137"/>
            <a:ext cx="3222216" cy="3559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33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N°2 sur une ligne</a:t>
            </a:r>
          </a:p>
        </p:txBody>
      </p:sp>
      <p:sp>
        <p:nvSpPr>
          <p:cNvPr id="37" name="Espace réservé du texte 34">
            <a:extLst>
              <a:ext uri="{FF2B5EF4-FFF2-40B4-BE49-F238E27FC236}">
                <a16:creationId xmlns:a16="http://schemas.microsoft.com/office/drawing/2014/main" id="{58DAF75E-30C0-A444-9C49-63490540712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2910" y="4148395"/>
            <a:ext cx="3222217" cy="5355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E57EA442-BBA4-5D41-9762-CCACB4500B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49551" y="3710137"/>
            <a:ext cx="3222216" cy="3559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33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N°3 sur une ligne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6ECD34DE-7A29-8945-9EE6-DCEBB7BBB7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49552" y="4148395"/>
            <a:ext cx="3222217" cy="5355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</p:spTree>
    <p:extLst>
      <p:ext uri="{BB962C8B-B14F-4D97-AF65-F5344CB8AC3E}">
        <p14:creationId xmlns:p14="http://schemas.microsoft.com/office/powerpoint/2010/main" val="6927689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000" y="5418501"/>
            <a:ext cx="5665659" cy="58436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1067" b="0" baseline="0" smtClean="0">
                <a:solidFill>
                  <a:schemeClr val="bg2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pour les 3 photos</a:t>
            </a:r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000" y="1432984"/>
            <a:ext cx="5665659" cy="37771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36000" tIns="684000" rIns="93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28739" y="445842"/>
            <a:ext cx="4143027" cy="27620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96000" tIns="360000" rIns="39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FFB24C2D-6551-2749-9149-1A8FE518398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28739" y="3783283"/>
            <a:ext cx="3364096" cy="2242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24530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lég.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6844C28-6FAC-F449-BA42-77054092BDFC}"/>
              </a:ext>
            </a:extLst>
          </p:cNvPr>
          <p:cNvSpPr/>
          <p:nvPr userDrawn="1"/>
        </p:nvSpPr>
        <p:spPr>
          <a:xfrm>
            <a:off x="0" y="-1"/>
            <a:ext cx="12192000" cy="60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001" y="4524491"/>
            <a:ext cx="3222215" cy="58436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067" b="0" baseline="0" smtClean="0">
                <a:solidFill>
                  <a:schemeClr val="bg1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000" y="2167935"/>
            <a:ext cx="3222216" cy="2148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BBF48E3A-6B80-D84E-8868-13407E2FD6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2911" y="4528550"/>
            <a:ext cx="3222215" cy="58436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067" b="0" baseline="0" smtClean="0">
                <a:solidFill>
                  <a:schemeClr val="bg1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88D803FD-31E6-9C46-AE31-DFACBCF20B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49553" y="4524491"/>
            <a:ext cx="3222215" cy="58436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067" b="0" baseline="0" smtClean="0">
                <a:solidFill>
                  <a:schemeClr val="bg1"/>
                </a:solidFill>
                <a:effectLst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2909" y="2167935"/>
            <a:ext cx="3222216" cy="2148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7" name="Espace réservé pour une image  5">
            <a:extLst>
              <a:ext uri="{FF2B5EF4-FFF2-40B4-BE49-F238E27FC236}">
                <a16:creationId xmlns:a16="http://schemas.microsoft.com/office/drawing/2014/main" id="{4EF5FEEC-A81F-434E-ABF5-18938384A18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49551" y="2167935"/>
            <a:ext cx="3222216" cy="2148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DE56632-A62B-2D49-8CC3-BE9D1F68826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826" y="236517"/>
            <a:ext cx="6122361" cy="698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7B0E8-D46E-424F-8DD3-B0E2057AE0B5}"/>
              </a:ext>
            </a:extLst>
          </p:cNvPr>
          <p:cNvSpPr/>
          <p:nvPr userDrawn="1"/>
        </p:nvSpPr>
        <p:spPr>
          <a:xfrm>
            <a:off x="810684" y="1717"/>
            <a:ext cx="336000" cy="86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343596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17760" y="1855676"/>
            <a:ext cx="11722101" cy="532800"/>
          </a:xfrm>
          <a:prstGeom prst="rect">
            <a:avLst/>
          </a:prstGeom>
        </p:spPr>
        <p:txBody>
          <a:bodyPr/>
          <a:lstStyle>
            <a:lvl1pPr marL="90170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200" kern="1200" noProof="0" dirty="0" smtClean="0">
                <a:solidFill>
                  <a:srgbClr val="233289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fr-FR" dirty="0" smtClean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138675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996873" y="2231020"/>
            <a:ext cx="2395960" cy="2395960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EFB72E4E-65C7-404A-B5FF-9F37C6C1AC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685" y="1439997"/>
            <a:ext cx="5069103" cy="239596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tx2"/>
              </a:buClr>
              <a:buFontTx/>
              <a:buNone/>
              <a:defRPr lang="fr-FR" sz="1867" b="1" i="0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67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67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67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67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tx2"/>
              </a:buClr>
              <a:buFontTx/>
              <a:buNone/>
            </a:pPr>
            <a:r>
              <a:rPr lang="fr-FR" dirty="0"/>
              <a:t>Remerciements, crédits photos, contacts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FDCEF96A-236F-0449-B7D1-6463D458E5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685" y="4547956"/>
            <a:ext cx="5069103" cy="30219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tx2"/>
              </a:buClr>
              <a:buFontTx/>
              <a:buNone/>
              <a:defRPr lang="fr-FR" sz="1867" b="0" i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tx2"/>
              </a:buClr>
              <a:buFontTx/>
              <a:buNone/>
            </a:pPr>
            <a:r>
              <a:rPr lang="fr-FR" dirty="0" err="1"/>
              <a:t>www.lienweb.fr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F4E342-38BE-4143-9228-A4DD42A3122E}"/>
              </a:ext>
            </a:extLst>
          </p:cNvPr>
          <p:cNvSpPr txBox="1"/>
          <p:nvPr userDrawn="1"/>
        </p:nvSpPr>
        <p:spPr>
          <a:xfrm>
            <a:off x="810685" y="5586669"/>
            <a:ext cx="51387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800" b="1" spc="0" baseline="0" noProof="0" dirty="0" err="1">
                <a:solidFill>
                  <a:schemeClr val="accent6"/>
                </a:solidFill>
              </a:rPr>
              <a:t>www.cnrs.fr</a:t>
            </a:r>
            <a:endParaRPr lang="fr-FR" sz="1800" b="1" spc="0" baseline="0" noProof="0" dirty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66348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ations techn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11904133" y="5538000"/>
            <a:ext cx="287867" cy="13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10080443" y="6570000"/>
            <a:ext cx="2111557" cy="2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585263-4DCD-B141-9187-11265449EF56}"/>
              </a:ext>
            </a:extLst>
          </p:cNvPr>
          <p:cNvSpPr txBox="1"/>
          <p:nvPr userDrawn="1"/>
        </p:nvSpPr>
        <p:spPr>
          <a:xfrm>
            <a:off x="810684" y="865718"/>
            <a:ext cx="10361083" cy="513714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fr-FR" sz="1867" dirty="0"/>
              <a:t>Pour commencer à créer votre présentation, </a:t>
            </a:r>
          </a:p>
          <a:p>
            <a:pPr algn="ctr"/>
            <a:r>
              <a:rPr lang="fr-FR" sz="1867" dirty="0"/>
              <a:t>rendez vous dans le menu </a:t>
            </a:r>
          </a:p>
          <a:p>
            <a:pPr algn="ctr"/>
            <a:r>
              <a:rPr lang="fr-FR" sz="1867" dirty="0"/>
              <a:t>Affichage &gt; Masque &gt; Masque des diapositives</a:t>
            </a:r>
          </a:p>
          <a:p>
            <a:pPr algn="ctr"/>
            <a:endParaRPr lang="fr-FR" sz="1867" dirty="0"/>
          </a:p>
          <a:p>
            <a:pPr algn="ctr"/>
            <a:r>
              <a:rPr lang="fr-FR" sz="1867" dirty="0"/>
              <a:t>Allez sur le premier masque blanc, renseignez le </a:t>
            </a:r>
          </a:p>
          <a:p>
            <a:pPr algn="ctr"/>
            <a:r>
              <a:rPr lang="fr-FR" sz="1867" dirty="0"/>
              <a:t>TITRE DE VOTRE PRÉSENTATION </a:t>
            </a:r>
          </a:p>
          <a:p>
            <a:pPr algn="ctr"/>
            <a:r>
              <a:rPr lang="fr-FR" sz="1867" dirty="0"/>
              <a:t>en bas de page, puis fermez le mode masque.</a:t>
            </a:r>
          </a:p>
          <a:p>
            <a:pPr algn="ctr"/>
            <a:r>
              <a:rPr lang="fr-FR" sz="1867" dirty="0"/>
              <a:t>____</a:t>
            </a:r>
          </a:p>
          <a:p>
            <a:pPr algn="ctr"/>
            <a:endParaRPr lang="fr-FR" sz="1867" dirty="0"/>
          </a:p>
          <a:p>
            <a:pPr algn="ctr"/>
            <a:r>
              <a:rPr lang="fr-FR" sz="1867" dirty="0"/>
              <a:t>Si vous souhaitez ne rien inscrire dans une zone de texte réservé, </a:t>
            </a:r>
          </a:p>
          <a:p>
            <a:pPr algn="ctr"/>
            <a:r>
              <a:rPr lang="fr-FR" sz="1867" dirty="0"/>
              <a:t>tapez un espace pour faire disparaître le texte du masque.</a:t>
            </a:r>
          </a:p>
          <a:p>
            <a:pPr algn="ctr"/>
            <a:r>
              <a:rPr lang="fr-FR" sz="1867" dirty="0"/>
              <a:t>____</a:t>
            </a:r>
          </a:p>
          <a:p>
            <a:pPr algn="ctr"/>
            <a:endParaRPr lang="fr-FR" sz="1867" dirty="0"/>
          </a:p>
          <a:p>
            <a:pPr algn="ctr"/>
            <a:r>
              <a:rPr lang="fr-FR" sz="1867" dirty="0"/>
              <a:t>Les photos des diapositives « Titre de présentation photo » et « Intercalaire photo » </a:t>
            </a:r>
          </a:p>
          <a:p>
            <a:pPr algn="ctr"/>
            <a:r>
              <a:rPr lang="fr-FR" sz="1867" dirty="0"/>
              <a:t>peuvent être remplacées par les vôtres. </a:t>
            </a:r>
          </a:p>
          <a:p>
            <a:pPr algn="ctr"/>
            <a:r>
              <a:rPr lang="fr-FR" sz="1867" dirty="0"/>
              <a:t>Pour cela, utilisez le masque « Titre de présentation vierge » et « Intercalaire photo vierge », </a:t>
            </a:r>
          </a:p>
          <a:p>
            <a:pPr algn="ctr"/>
            <a:r>
              <a:rPr lang="fr-FR" sz="1867" dirty="0"/>
              <a:t>et insérez votre image dans l’emplacement gris en cliquant sur l’icône centrale.</a:t>
            </a:r>
          </a:p>
          <a:p>
            <a:pPr algn="ct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76331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9">
            <a:extLst>
              <a:ext uri="{FF2B5EF4-FFF2-40B4-BE49-F238E27FC236}">
                <a16:creationId xmlns:a16="http://schemas.microsoft.com/office/drawing/2014/main" id="{D29807B5-6018-8D4D-A944-EDC2C213553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" y="2334321"/>
            <a:ext cx="12192000" cy="45230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0F8713-BB46-BB4A-99BF-AC36498D12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0209" y="470400"/>
            <a:ext cx="1008000" cy="100800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CF547-C14D-F944-B67B-441514AF1E1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001" y="470400"/>
            <a:ext cx="5280000" cy="1127301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ts val="2987"/>
              </a:lnSpc>
              <a:spcBef>
                <a:spcPts val="0"/>
              </a:spcBef>
              <a:buFontTx/>
              <a:buNone/>
              <a:defRPr sz="2600" b="1" i="0" kern="1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2pPr>
            <a:lvl3pPr marL="1219170" indent="0"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3pPr>
            <a:lvl4pPr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4pPr>
            <a:lvl5pPr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OPTION DE TITRE LONG      AVEC LE NOMBRE                     DE 3 LIGNES MAXIMUM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4F6E0CD7-00BF-3645-9DDC-932D51625F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80000" y="1757981"/>
            <a:ext cx="5280000" cy="5100020"/>
          </a:xfrm>
          <a:prstGeom prst="rect">
            <a:avLst/>
          </a:prstGeo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>
              <a:lnSpc>
                <a:spcPct val="93000"/>
              </a:lnSpc>
              <a:spcAft>
                <a:spcPts val="0"/>
              </a:spcAft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17" indent="0">
              <a:buFontTx/>
              <a:buNone/>
              <a:defRPr sz="1267" b="1">
                <a:solidFill>
                  <a:schemeClr val="bg1"/>
                </a:solidFill>
              </a:defRPr>
            </a:lvl2pPr>
          </a:lstStyle>
          <a:p>
            <a:r>
              <a:rPr lang="fr-FR" dirty="0"/>
              <a:t>SOUS TITRE ET DESCRIPTION SUR PLUSIEURS LIGNES POSSIBLE</a:t>
            </a:r>
          </a:p>
        </p:txBody>
      </p:sp>
      <p:sp>
        <p:nvSpPr>
          <p:cNvPr id="10" name="Espace réservé du texte 20">
            <a:extLst>
              <a:ext uri="{FF2B5EF4-FFF2-40B4-BE49-F238E27FC236}">
                <a16:creationId xmlns:a16="http://schemas.microsoft.com/office/drawing/2014/main" id="{58105913-781A-DE4A-A852-F00253D54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7222" y="4757017"/>
            <a:ext cx="4415999" cy="38311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2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13 MAI 2019 (Insérez date du jour)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6BA39A7A-3F08-B84A-975D-C39EDADFD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7223" y="5818073"/>
            <a:ext cx="4415999" cy="79461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CNRS – Nom du laboratoire/direction</a:t>
            </a:r>
          </a:p>
        </p:txBody>
      </p:sp>
    </p:spTree>
    <p:extLst>
      <p:ext uri="{BB962C8B-B14F-4D97-AF65-F5344CB8AC3E}">
        <p14:creationId xmlns:p14="http://schemas.microsoft.com/office/powerpoint/2010/main" val="341773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F0F8713-BB46-BB4A-99BF-AC36498D12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0209" y="470400"/>
            <a:ext cx="1008000" cy="100800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CF547-C14D-F944-B67B-441514AF1E1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001" y="470400"/>
            <a:ext cx="5280000" cy="1127301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ts val="2987"/>
              </a:lnSpc>
              <a:spcBef>
                <a:spcPts val="0"/>
              </a:spcBef>
              <a:buFontTx/>
              <a:buNone/>
              <a:defRPr sz="2600" b="1" i="0" kern="1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2pPr>
            <a:lvl3pPr marL="1219170" indent="0"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3pPr>
            <a:lvl4pPr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4pPr>
            <a:lvl5pPr>
              <a:buFontTx/>
              <a:buNone/>
              <a:defRPr sz="2600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OPTION DE TITRE LONG      AVEC LE NOMBRE                     DE 3 LIGNES MAXIMUM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4F6E0CD7-00BF-3645-9DDC-932D51625F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80000" y="1757981"/>
            <a:ext cx="5280000" cy="5100020"/>
          </a:xfrm>
          <a:prstGeom prst="rect">
            <a:avLst/>
          </a:prstGeo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>
              <a:lnSpc>
                <a:spcPct val="93000"/>
              </a:lnSpc>
              <a:spcAft>
                <a:spcPts val="0"/>
              </a:spcAft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17" indent="0">
              <a:buFontTx/>
              <a:buNone/>
              <a:defRPr sz="1267" b="1">
                <a:solidFill>
                  <a:schemeClr val="bg1"/>
                </a:solidFill>
              </a:defRPr>
            </a:lvl2pPr>
          </a:lstStyle>
          <a:p>
            <a:r>
              <a:rPr lang="fr-FR" dirty="0"/>
              <a:t>SOUS TITRE ET DESCRIPTION SUR PLUSIEURS LIGNES POSSIBLE</a:t>
            </a:r>
          </a:p>
        </p:txBody>
      </p:sp>
      <p:sp>
        <p:nvSpPr>
          <p:cNvPr id="10" name="Espace réservé du texte 20">
            <a:extLst>
              <a:ext uri="{FF2B5EF4-FFF2-40B4-BE49-F238E27FC236}">
                <a16:creationId xmlns:a16="http://schemas.microsoft.com/office/drawing/2014/main" id="{58105913-781A-DE4A-A852-F00253D54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7222" y="4757017"/>
            <a:ext cx="4415999" cy="38311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26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13 MAI 2019 (Insérez date du jour)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6BA39A7A-3F08-B84A-975D-C39EDADFD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7223" y="5818073"/>
            <a:ext cx="4415999" cy="79461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CNRS – Nom du laboratoire/direction</a:t>
            </a:r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2206D319-F0CF-0540-825B-A4612FD03A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36400"/>
            <a:ext cx="12192000" cy="452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440000" tIns="1224000" rIns="144000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image, puis placez en arrière-plan</a:t>
            </a:r>
          </a:p>
        </p:txBody>
      </p:sp>
    </p:spTree>
    <p:extLst>
      <p:ext uri="{BB962C8B-B14F-4D97-AF65-F5344CB8AC3E}">
        <p14:creationId xmlns:p14="http://schemas.microsoft.com/office/powerpoint/2010/main" val="4174120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0">
            <a:extLst>
              <a:ext uri="{FF2B5EF4-FFF2-40B4-BE49-F238E27FC236}">
                <a16:creationId xmlns:a16="http://schemas.microsoft.com/office/drawing/2014/main" id="{1685E184-38B9-6C46-983C-91F4B6A88FA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2192000" cy="6048000"/>
          </a:xfrm>
          <a:prstGeom prst="rect">
            <a:avLst/>
          </a:prstGeom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16000" y="2058000"/>
            <a:ext cx="5280000" cy="48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spcBef>
                <a:spcPts val="0"/>
              </a:spcBef>
              <a:buFontTx/>
              <a:buNone/>
              <a:defRPr sz="2533">
                <a:solidFill>
                  <a:schemeClr val="bg1"/>
                </a:solidFill>
                <a:latin typeface="+mj-lt"/>
              </a:defRPr>
            </a:lvl1pPr>
            <a:lvl2pPr marL="609585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C8544C-C108-8149-BD1E-84793D3317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1527" y="4304831"/>
            <a:ext cx="4226983" cy="6486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2107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n-lt"/>
              </a:defRPr>
            </a:lvl1pPr>
            <a:lvl2pPr marL="609585" indent="0">
              <a:buFontTx/>
              <a:buNone/>
              <a:defRPr sz="1867">
                <a:latin typeface="+mn-lt"/>
              </a:defRPr>
            </a:lvl2pPr>
            <a:lvl3pPr marL="1219170" indent="0">
              <a:buFontTx/>
              <a:buNone/>
              <a:defRPr sz="1867">
                <a:latin typeface="+mn-lt"/>
              </a:defRPr>
            </a:lvl3pPr>
            <a:lvl4pPr>
              <a:buFontTx/>
              <a:buNone/>
              <a:defRPr sz="1867">
                <a:latin typeface="+mn-lt"/>
              </a:defRPr>
            </a:lvl4pPr>
            <a:lvl5pPr>
              <a:buFontTx/>
              <a:buNone/>
              <a:defRPr sz="1867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F17FA9-6C32-3B46-AC3B-C884F19A4E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D00E8C-0FDC-ED49-A9CE-9A0E318D7C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7730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orient="horz" pos="218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8">
            <a:extLst>
              <a:ext uri="{FF2B5EF4-FFF2-40B4-BE49-F238E27FC236}">
                <a16:creationId xmlns:a16="http://schemas.microsoft.com/office/drawing/2014/main" id="{FBDAEB37-DAE2-D94D-8566-DFB87F3F733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" y="1268"/>
            <a:ext cx="12190193" cy="6048000"/>
          </a:xfrm>
          <a:prstGeom prst="rect">
            <a:avLst/>
          </a:prstGeom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16000" y="2058000"/>
            <a:ext cx="5280000" cy="48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2533">
                <a:solidFill>
                  <a:schemeClr val="bg1"/>
                </a:solidFill>
                <a:latin typeface="+mj-lt"/>
              </a:defRPr>
            </a:lvl1pPr>
            <a:lvl2pPr marL="609585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7D0E58-B044-C54B-9331-7936DF6BE7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1527" y="4304831"/>
            <a:ext cx="4226983" cy="6486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2107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n-lt"/>
              </a:defRPr>
            </a:lvl1pPr>
            <a:lvl2pPr marL="609585" indent="0">
              <a:buFontTx/>
              <a:buNone/>
              <a:defRPr sz="1867">
                <a:latin typeface="+mn-lt"/>
              </a:defRPr>
            </a:lvl2pPr>
            <a:lvl3pPr marL="1219170" indent="0">
              <a:buFontTx/>
              <a:buNone/>
              <a:defRPr sz="1867">
                <a:latin typeface="+mn-lt"/>
              </a:defRPr>
            </a:lvl3pPr>
            <a:lvl4pPr>
              <a:buFontTx/>
              <a:buNone/>
              <a:defRPr sz="1867">
                <a:latin typeface="+mn-lt"/>
              </a:defRPr>
            </a:lvl4pPr>
            <a:lvl5pPr>
              <a:buFontTx/>
              <a:buNone/>
              <a:defRPr sz="1867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D04C43-2EBB-9349-AB08-A96394F16D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925316-0A93-CB4D-8EA8-0BB80E3466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2442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0">
            <a:extLst>
              <a:ext uri="{FF2B5EF4-FFF2-40B4-BE49-F238E27FC236}">
                <a16:creationId xmlns:a16="http://schemas.microsoft.com/office/drawing/2014/main" id="{6927CA69-EF9E-3F4B-8774-677CC8908D5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" y="1268"/>
            <a:ext cx="12190193" cy="6048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16000" y="2058000"/>
            <a:ext cx="5280000" cy="48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2533">
                <a:solidFill>
                  <a:schemeClr val="bg1"/>
                </a:solidFill>
                <a:latin typeface="+mj-lt"/>
              </a:defRPr>
            </a:lvl1pPr>
            <a:lvl2pPr marL="609585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031E5602-B3CE-5149-ABDF-CC12D6B66A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1527" y="4304831"/>
            <a:ext cx="4226983" cy="6486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2107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n-lt"/>
              </a:defRPr>
            </a:lvl1pPr>
            <a:lvl2pPr marL="609585" indent="0">
              <a:buFontTx/>
              <a:buNone/>
              <a:defRPr sz="1867">
                <a:latin typeface="+mn-lt"/>
              </a:defRPr>
            </a:lvl2pPr>
            <a:lvl3pPr marL="1219170" indent="0">
              <a:buFontTx/>
              <a:buNone/>
              <a:defRPr sz="1867">
                <a:latin typeface="+mn-lt"/>
              </a:defRPr>
            </a:lvl3pPr>
            <a:lvl4pPr>
              <a:buFontTx/>
              <a:buNone/>
              <a:defRPr sz="1867">
                <a:latin typeface="+mn-lt"/>
              </a:defRPr>
            </a:lvl4pPr>
            <a:lvl5pPr>
              <a:buFontTx/>
              <a:buNone/>
              <a:defRPr sz="1867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184115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hoto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61557D14-AEB6-AB44-9445-F8650BDFFF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0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5400000" tIns="2052000" rIns="158400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80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centrale pour insérer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5393" y="6142566"/>
            <a:ext cx="622433" cy="622433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16000" y="2058000"/>
            <a:ext cx="5280000" cy="48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2533">
                <a:solidFill>
                  <a:schemeClr val="bg1"/>
                </a:solidFill>
                <a:latin typeface="+mj-lt"/>
              </a:defRPr>
            </a:lvl1pPr>
            <a:lvl2pPr marL="609585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031E5602-B3CE-5149-ABDF-CC12D6B66A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1527" y="4304831"/>
            <a:ext cx="4226983" cy="6486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2107"/>
              </a:lnSpc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  <a:latin typeface="+mn-lt"/>
              </a:defRPr>
            </a:lvl1pPr>
            <a:lvl2pPr marL="609585" indent="0">
              <a:buFontTx/>
              <a:buNone/>
              <a:defRPr sz="1867">
                <a:latin typeface="+mn-lt"/>
              </a:defRPr>
            </a:lvl2pPr>
            <a:lvl3pPr marL="1219170" indent="0">
              <a:buFontTx/>
              <a:buNone/>
              <a:defRPr sz="1867">
                <a:latin typeface="+mn-lt"/>
              </a:defRPr>
            </a:lvl3pPr>
            <a:lvl4pPr>
              <a:buFontTx/>
              <a:buNone/>
              <a:defRPr sz="1867">
                <a:latin typeface="+mn-lt"/>
              </a:defRPr>
            </a:lvl4pPr>
            <a:lvl5pPr>
              <a:buFontTx/>
              <a:buNone/>
              <a:defRPr sz="1867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790899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9FAAE9"/>
            </a:gs>
            <a:gs pos="46000">
              <a:srgbClr val="E1E4F7"/>
            </a:gs>
            <a:gs pos="100000">
              <a:srgbClr val="9FAAE9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05200" y="1"/>
            <a:ext cx="10714746" cy="1639613"/>
          </a:xfrm>
          <a:prstGeom prst="rect">
            <a:avLst/>
          </a:prstGeom>
        </p:spPr>
        <p:txBody>
          <a:bodyPr vert="horz" lIns="0" tIns="0" rIns="36000" bIns="36000" rtlCol="0" anchor="t">
            <a:normAutofit/>
          </a:bodyPr>
          <a:lstStyle/>
          <a:p>
            <a:r>
              <a:rPr lang="fr-FR" dirty="0" smtClean="0"/>
              <a:t>Modifiez le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 rot="16200000">
            <a:off x="11342400" y="410400"/>
            <a:ext cx="1260000" cy="43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D7681E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 rot="16200000">
            <a:off x="9513919" y="3498881"/>
            <a:ext cx="4916962" cy="43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D7681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pic>
        <p:nvPicPr>
          <p:cNvPr id="10" name="Image 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200" cy="1008000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 flipH="1">
            <a:off x="11719946" y="122282"/>
            <a:ext cx="34063" cy="6084000"/>
          </a:xfrm>
          <a:prstGeom prst="line">
            <a:avLst/>
          </a:prstGeom>
          <a:ln>
            <a:solidFill>
              <a:srgbClr val="FEA12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11793005" y="6462481"/>
            <a:ext cx="360000" cy="360000"/>
          </a:xfrm>
          <a:prstGeom prst="ellipse">
            <a:avLst/>
          </a:prstGeom>
          <a:solidFill>
            <a:srgbClr val="233289"/>
          </a:solidFill>
          <a:ln>
            <a:solidFill>
              <a:srgbClr val="FEA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792400" y="6462481"/>
            <a:ext cx="3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EA12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0" y="2530763"/>
            <a:ext cx="11719946" cy="4144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987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lang="fr-FR" sz="6000" kern="1200" dirty="0">
          <a:solidFill>
            <a:srgbClr val="233289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151063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044825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600" kern="1200">
          <a:solidFill>
            <a:srgbClr val="23328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33094F-C109-E64C-AA89-4F79B81A0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621" y="6345767"/>
            <a:ext cx="682264" cy="20306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indent="0" algn="r">
              <a:buClr>
                <a:schemeClr val="tx2"/>
              </a:buClr>
              <a:buFontTx/>
              <a:buNone/>
              <a:defRPr sz="933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28.10.19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72AC99-4BEA-DC45-A5DD-88201DBCC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133" y="6345767"/>
            <a:ext cx="599017" cy="20306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33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BFA4F1-504E-D244-A251-327BE54F0246}"/>
              </a:ext>
            </a:extLst>
          </p:cNvPr>
          <p:cNvSpPr txBox="1"/>
          <p:nvPr userDrawn="1"/>
        </p:nvSpPr>
        <p:spPr>
          <a:xfrm>
            <a:off x="3901299" y="6345767"/>
            <a:ext cx="6489076" cy="20306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33" b="1" i="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t>Bonnes pratiques de gestion et de partage des données de recherche</a:t>
            </a:r>
            <a:endParaRPr lang="fr-FR" sz="933" b="1" i="0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2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</p:sldLayoutIdLst>
  <p:hf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i="0" kern="1200">
          <a:solidFill>
            <a:schemeClr val="tx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chemeClr val="tx2"/>
        </a:buClr>
        <a:buFont typeface="Arial" panose="020B0604020202020204" pitchFamily="34" charset="0"/>
        <a:buChar char="•"/>
        <a:defRPr sz="3733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676358" indent="-457189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Font typeface="Arial" panose="020B0604020202020204" pitchFamily="34" charset="0"/>
        <a:buChar char="•"/>
        <a:defRPr sz="2667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828754" indent="0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438339" indent="0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624">
          <p15:clr>
            <a:srgbClr val="F26B43"/>
          </p15:clr>
        </p15:guide>
        <p15:guide id="3" orient="horz" pos="3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.xml"/><Relationship Id="rId9" Type="http://schemas.openxmlformats.org/officeDocument/2006/relationships/hyperlink" Target="https://anr.fr/fr/actualites-de-lanr/details/news/lanr-met-en-place-un-plan-de-gestion-des-donnees-pour-les-projets-finances-des-201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dmp.opidor.fr/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10.png"/><Relationship Id="rId4" Type="http://schemas.openxmlformats.org/officeDocument/2006/relationships/hyperlink" Target="https://zenodo.org/record/2657316#.Xcz4SNXjKM8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scd-aap@univ-lille.fr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-2155" y="3080084"/>
            <a:ext cx="11722101" cy="3513220"/>
          </a:xfrm>
        </p:spPr>
        <p:txBody>
          <a:bodyPr>
            <a:normAutofit lnSpcReduction="10000"/>
          </a:bodyPr>
          <a:lstStyle/>
          <a:p>
            <a:pPr marL="1612900" indent="-460375">
              <a:spcAft>
                <a:spcPts val="1800"/>
              </a:spcAft>
            </a:pPr>
            <a:r>
              <a:rPr lang="fr-FR" dirty="0"/>
              <a:t>Animation : </a:t>
            </a:r>
            <a:endParaRPr lang="fr-FR" dirty="0" smtClean="0"/>
          </a:p>
          <a:p>
            <a:pPr marL="1612900" indent="-460375">
              <a:lnSpc>
                <a:spcPct val="150000"/>
              </a:lnSpc>
              <a:buBlip>
                <a:blip r:embed="rId2"/>
              </a:buBlip>
            </a:pPr>
            <a:r>
              <a:rPr lang="fr-FR" dirty="0" smtClean="0"/>
              <a:t>Romain </a:t>
            </a:r>
            <a:r>
              <a:rPr lang="fr-FR" dirty="0"/>
              <a:t>FERET </a:t>
            </a:r>
            <a:r>
              <a:rPr lang="fr-FR" sz="2800" dirty="0"/>
              <a:t>(Université de Lille)</a:t>
            </a:r>
            <a:r>
              <a:rPr lang="fr-FR" dirty="0"/>
              <a:t>, </a:t>
            </a:r>
            <a:endParaRPr lang="fr-FR" dirty="0" smtClean="0"/>
          </a:p>
          <a:p>
            <a:pPr marL="1612900" indent="-460375">
              <a:lnSpc>
                <a:spcPct val="150000"/>
              </a:lnSpc>
              <a:buBlip>
                <a:blip r:embed="rId2"/>
              </a:buBlip>
            </a:pPr>
            <a:r>
              <a:rPr lang="fr-FR" dirty="0" smtClean="0"/>
              <a:t>Yvette </a:t>
            </a:r>
            <a:r>
              <a:rPr lang="fr-FR" dirty="0"/>
              <a:t>LAFOSSE </a:t>
            </a:r>
            <a:r>
              <a:rPr lang="fr-FR" sz="2800" dirty="0"/>
              <a:t>(CNRS</a:t>
            </a:r>
            <a:r>
              <a:rPr lang="fr-FR" sz="2800" dirty="0" smtClean="0"/>
              <a:t>)</a:t>
            </a:r>
            <a:r>
              <a:rPr lang="fr-FR" dirty="0" smtClean="0"/>
              <a:t>, </a:t>
            </a:r>
          </a:p>
          <a:p>
            <a:pPr marL="1612900" indent="-460375">
              <a:lnSpc>
                <a:spcPct val="150000"/>
              </a:lnSpc>
              <a:buBlip>
                <a:blip r:embed="rId2"/>
              </a:buBlip>
            </a:pPr>
            <a:r>
              <a:rPr lang="fr-FR" dirty="0" smtClean="0"/>
              <a:t>Kenneth </a:t>
            </a:r>
            <a:r>
              <a:rPr lang="fr-FR" dirty="0"/>
              <a:t>MAUSSANG </a:t>
            </a:r>
            <a:r>
              <a:rPr lang="fr-FR" sz="2800" dirty="0"/>
              <a:t>(Université de Montpellier</a:t>
            </a:r>
            <a:r>
              <a:rPr lang="fr-FR" sz="2800" dirty="0" smtClean="0"/>
              <a:t>),</a:t>
            </a:r>
            <a:endParaRPr lang="fr-FR" sz="2800" dirty="0"/>
          </a:p>
          <a:p>
            <a:pPr marL="1612900" indent="-460375">
              <a:lnSpc>
                <a:spcPct val="150000"/>
              </a:lnSpc>
              <a:buBlip>
                <a:blip r:embed="rId2"/>
              </a:buBlip>
            </a:pPr>
            <a:r>
              <a:rPr lang="fr-FR" dirty="0" smtClean="0"/>
              <a:t>Véronique </a:t>
            </a:r>
            <a:r>
              <a:rPr lang="fr-FR" dirty="0"/>
              <a:t>STOLL </a:t>
            </a:r>
            <a:r>
              <a:rPr lang="fr-FR" sz="2800" dirty="0"/>
              <a:t>(Observatoire de Paris)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D7681E"/>
                </a:solidFill>
              </a:rPr>
              <a:t>19/11/2019</a:t>
            </a:r>
            <a:endParaRPr lang="fr-FR" dirty="0">
              <a:solidFill>
                <a:srgbClr val="D7681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830968" y="1"/>
            <a:ext cx="9888977" cy="25121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sz="3600" dirty="0"/>
              <a:t>Rédiger un Plan de Gestion de Données (PGD) </a:t>
            </a:r>
            <a:r>
              <a:rPr lang="fr-FR" sz="3600" dirty="0" smtClean="0"/>
              <a:t>:</a:t>
            </a:r>
            <a:br>
              <a:rPr lang="fr-FR" sz="3600" dirty="0" smtClean="0"/>
            </a:br>
            <a:r>
              <a:rPr lang="fr-FR" sz="3200" kern="0" spc="-100" dirty="0" smtClean="0"/>
              <a:t>retours </a:t>
            </a:r>
            <a:r>
              <a:rPr lang="fr-FR" sz="3200" kern="0" spc="-100" dirty="0"/>
              <a:t>d'expérience, bonnes pratiques, outils et services d'accompagnement pour guider les équipes de </a:t>
            </a:r>
            <a:r>
              <a:rPr lang="fr-FR" sz="3200" kern="0" spc="-100" dirty="0" smtClean="0"/>
              <a:t>recherche</a:t>
            </a:r>
            <a:endParaRPr lang="fr-FR" sz="3200" kern="0" spc="-1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52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1"/>
            <a:ext cx="10787599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 de Gestion des Données</a:t>
            </a:r>
            <a:br>
              <a:rPr lang="fr-FR" sz="4800" dirty="0" smtClean="0"/>
            </a:br>
            <a:r>
              <a:rPr lang="fr-FR" sz="4400" dirty="0" smtClean="0"/>
              <a:t>Outil de gestion de projet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24" name="Espace réservé du texte 4"/>
          <p:cNvSpPr txBox="1">
            <a:spLocks/>
          </p:cNvSpPr>
          <p:nvPr/>
        </p:nvSpPr>
        <p:spPr>
          <a:xfrm>
            <a:off x="936838" y="2968548"/>
            <a:ext cx="3375407" cy="1017921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400" dirty="0" smtClean="0"/>
              <a:t>Document </a:t>
            </a:r>
            <a:r>
              <a:rPr lang="fr-FR" sz="2400" b="1" dirty="0" smtClean="0"/>
              <a:t>évolutif</a:t>
            </a:r>
          </a:p>
          <a:p>
            <a:pPr marL="0" lvl="1" indent="0" algn="ctr">
              <a:buNone/>
            </a:pPr>
            <a:r>
              <a:rPr lang="fr-FR" sz="2400" dirty="0" smtClean="0"/>
              <a:t>(3 versions minimum)</a:t>
            </a:r>
            <a:endParaRPr lang="fr-FR" sz="24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06" y="1768324"/>
            <a:ext cx="1119673" cy="111967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366" y="1856404"/>
            <a:ext cx="943513" cy="943513"/>
          </a:xfrm>
          <a:prstGeom prst="rect">
            <a:avLst/>
          </a:prstGeom>
        </p:spPr>
      </p:pic>
      <p:sp>
        <p:nvSpPr>
          <p:cNvPr id="27" name="Espace réservé du texte 4"/>
          <p:cNvSpPr txBox="1">
            <a:spLocks/>
          </p:cNvSpPr>
          <p:nvPr/>
        </p:nvSpPr>
        <p:spPr>
          <a:xfrm>
            <a:off x="4445467" y="2975254"/>
            <a:ext cx="3293309" cy="981813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400" dirty="0" smtClean="0"/>
              <a:t>Aide à bien organiser</a:t>
            </a:r>
          </a:p>
          <a:p>
            <a:pPr marL="0" lvl="1" indent="0" algn="ctr">
              <a:buNone/>
            </a:pPr>
            <a:r>
              <a:rPr lang="fr-FR" sz="2400" dirty="0" smtClean="0"/>
              <a:t>les données </a:t>
            </a:r>
          </a:p>
          <a:p>
            <a:pPr marL="0" lvl="1" algn="ctr"/>
            <a:endParaRPr lang="fr-FR" sz="2133" dirty="0"/>
          </a:p>
        </p:txBody>
      </p:sp>
      <p:sp>
        <p:nvSpPr>
          <p:cNvPr id="28" name="Espace réservé du texte 4"/>
          <p:cNvSpPr txBox="1">
            <a:spLocks/>
          </p:cNvSpPr>
          <p:nvPr/>
        </p:nvSpPr>
        <p:spPr>
          <a:xfrm>
            <a:off x="8306853" y="5288764"/>
            <a:ext cx="2782728" cy="516273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400" dirty="0" smtClean="0"/>
              <a:t>Aide à obtenir des données fiables</a:t>
            </a:r>
            <a:endParaRPr lang="fr-FR" sz="2133" dirty="0"/>
          </a:p>
        </p:txBody>
      </p:sp>
      <p:sp>
        <p:nvSpPr>
          <p:cNvPr id="29" name="Espace réservé du texte 4"/>
          <p:cNvSpPr txBox="1">
            <a:spLocks/>
          </p:cNvSpPr>
          <p:nvPr/>
        </p:nvSpPr>
        <p:spPr>
          <a:xfrm>
            <a:off x="8015368" y="2968548"/>
            <a:ext cx="3365699" cy="693177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400" dirty="0" smtClean="0"/>
              <a:t>Description des données selon le cycle de vie</a:t>
            </a:r>
            <a:endParaRPr lang="fr-FR" sz="24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35" y="4103769"/>
            <a:ext cx="960000" cy="960000"/>
          </a:xfrm>
          <a:prstGeom prst="rect">
            <a:avLst/>
          </a:prstGeom>
        </p:spPr>
      </p:pic>
      <p:sp>
        <p:nvSpPr>
          <p:cNvPr id="31" name="Espace réservé du texte 4"/>
          <p:cNvSpPr txBox="1">
            <a:spLocks/>
          </p:cNvSpPr>
          <p:nvPr/>
        </p:nvSpPr>
        <p:spPr>
          <a:xfrm>
            <a:off x="857002" y="5288763"/>
            <a:ext cx="3375407" cy="791451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400" dirty="0" smtClean="0"/>
              <a:t>Définit les responsabilités</a:t>
            </a:r>
            <a:endParaRPr lang="fr-FR" sz="2400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69" y="4103769"/>
            <a:ext cx="960000" cy="960000"/>
          </a:xfrm>
          <a:prstGeom prst="rect">
            <a:avLst/>
          </a:prstGeom>
        </p:spPr>
      </p:pic>
      <p:sp>
        <p:nvSpPr>
          <p:cNvPr id="33" name="Espace réservé du texte 4"/>
          <p:cNvSpPr txBox="1">
            <a:spLocks/>
          </p:cNvSpPr>
          <p:nvPr/>
        </p:nvSpPr>
        <p:spPr>
          <a:xfrm>
            <a:off x="4404418" y="5288764"/>
            <a:ext cx="3375407" cy="449985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400" dirty="0" smtClean="0"/>
              <a:t>Aide à évaluer les ressources nécessaires</a:t>
            </a:r>
            <a:endParaRPr lang="fr-FR" sz="24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05" y="4103769"/>
            <a:ext cx="960000" cy="960000"/>
          </a:xfrm>
          <a:prstGeom prst="rect">
            <a:avLst/>
          </a:prstGeom>
          <a:ln>
            <a:noFill/>
          </a:ln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867" y="1766075"/>
            <a:ext cx="1124168" cy="1124168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6491" y="6377824"/>
            <a:ext cx="747335" cy="3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1"/>
            <a:ext cx="10712899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 de Gestion des Données</a:t>
            </a:r>
            <a:br>
              <a:rPr lang="fr-FR" sz="4800" dirty="0" smtClean="0"/>
            </a:br>
            <a:r>
              <a:rPr lang="fr-FR" sz="4400" dirty="0" smtClean="0"/>
              <a:t>Différents modèles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" y="2766061"/>
            <a:ext cx="5440679" cy="2446020"/>
          </a:xfrm>
        </p:spPr>
        <p:txBody>
          <a:bodyPr>
            <a:noAutofit/>
          </a:bodyPr>
          <a:lstStyle/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</a:rPr>
              <a:t>Il n’existe pas de trame unique, mais de nombreux modèles de DMP ont été établis par des organismes, instituts, financeurs à destination de leurs utilisateurs </a:t>
            </a:r>
          </a:p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</a:rPr>
              <a:t>On y retrouve les mêmes éléments (schéma)</a:t>
            </a:r>
          </a:p>
          <a:p>
            <a:pPr marL="0" lvl="1" indent="0">
              <a:buNone/>
            </a:pPr>
            <a:endParaRPr lang="fr-FR" sz="2133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820" y="1476468"/>
            <a:ext cx="6260280" cy="53460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6491" y="6377824"/>
            <a:ext cx="747335" cy="3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1" y="1"/>
            <a:ext cx="9538969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 de Gestion des Données</a:t>
            </a:r>
            <a:br>
              <a:rPr lang="fr-FR" sz="4800" dirty="0" smtClean="0"/>
            </a:br>
            <a:r>
              <a:rPr lang="fr-FR" sz="4400" dirty="0" smtClean="0"/>
              <a:t>Exemple : Modèle ANR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65810" y="1876831"/>
            <a:ext cx="10527030" cy="706347"/>
          </a:xfrm>
        </p:spPr>
        <p:txBody>
          <a:bodyPr>
            <a:noAutofit/>
          </a:bodyPr>
          <a:lstStyle/>
          <a:p>
            <a:pPr marL="92075" defTabSz="720725">
              <a:buSzPct val="90000"/>
            </a:pPr>
            <a:r>
              <a:rPr lang="fr-FR" sz="2400" dirty="0">
                <a:solidFill>
                  <a:srgbClr val="233289"/>
                </a:solidFill>
              </a:rPr>
              <a:t>Modèle composé de </a:t>
            </a:r>
            <a:r>
              <a:rPr lang="fr-FR" sz="2400" b="1" dirty="0">
                <a:solidFill>
                  <a:srgbClr val="233289"/>
                </a:solidFill>
              </a:rPr>
              <a:t>6 grandes thématiques </a:t>
            </a:r>
            <a:r>
              <a:rPr lang="fr-FR" sz="2400" dirty="0">
                <a:solidFill>
                  <a:srgbClr val="233289"/>
                </a:solidFill>
              </a:rPr>
              <a:t>illustrant les bonnes pratiques de gestion et de partage :</a:t>
            </a:r>
          </a:p>
          <a:p>
            <a:pPr marL="0" lvl="1" indent="0">
              <a:buNone/>
            </a:pP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2115843377"/>
              </p:ext>
            </p:extLst>
          </p:nvPr>
        </p:nvGraphicFramePr>
        <p:xfrm>
          <a:off x="2628149" y="2635230"/>
          <a:ext cx="8622607" cy="408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 1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953" y="2948938"/>
            <a:ext cx="1678616" cy="218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845" y="820751"/>
            <a:ext cx="330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36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1"/>
            <a:ext cx="10712899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 de Gestion des Données</a:t>
            </a:r>
            <a:br>
              <a:rPr lang="fr-FR" sz="4800" dirty="0" smtClean="0"/>
            </a:br>
            <a:r>
              <a:rPr lang="fr-FR" sz="4400" dirty="0" smtClean="0"/>
              <a:t>Outil DMP </a:t>
            </a:r>
            <a:r>
              <a:rPr lang="fr-FR" sz="4400" dirty="0" err="1" smtClean="0"/>
              <a:t>OPIDoR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44702" y="5125790"/>
            <a:ext cx="11075830" cy="1631754"/>
          </a:xfrm>
        </p:spPr>
        <p:txBody>
          <a:bodyPr>
            <a:noAutofit/>
          </a:bodyPr>
          <a:lstStyle/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</a:rPr>
              <a:t>Outil collaboratif en ligne d’aide à la rédaction de DMP</a:t>
            </a:r>
          </a:p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</a:rPr>
              <a:t>Accessible à l’ensemble de la communauté scientifique de l’ESR et à ses partenaires français ou étrangers </a:t>
            </a:r>
          </a:p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</a:rPr>
              <a:t>Outil basé sur le code commun </a:t>
            </a:r>
            <a:r>
              <a:rPr lang="fr-FR" sz="2000" dirty="0" err="1">
                <a:solidFill>
                  <a:srgbClr val="233289"/>
                </a:solidFill>
              </a:rPr>
              <a:t>DMPRoadmap</a:t>
            </a:r>
            <a:r>
              <a:rPr lang="fr-FR" sz="2000" dirty="0">
                <a:solidFill>
                  <a:srgbClr val="233289"/>
                </a:solidFill>
              </a:rPr>
              <a:t> (Digital Curation Center/UK et l’UC3/USA</a:t>
            </a:r>
            <a:r>
              <a:rPr lang="fr-FR" sz="2000" dirty="0" smtClean="0">
                <a:solidFill>
                  <a:srgbClr val="233289"/>
                </a:solidFill>
              </a:rPr>
              <a:t>)</a:t>
            </a:r>
            <a:endParaRPr lang="fr-FR" sz="2133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12" name="Espace réservé du contenu 1"/>
          <p:cNvSpPr txBox="1">
            <a:spLocks/>
          </p:cNvSpPr>
          <p:nvPr/>
        </p:nvSpPr>
        <p:spPr>
          <a:xfrm>
            <a:off x="476744" y="1936761"/>
            <a:ext cx="8623135" cy="2880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85">
              <a:buNone/>
            </a:pPr>
            <a:endParaRPr lang="fr-FR" sz="2400" b="1" dirty="0">
              <a:solidFill>
                <a:srgbClr val="5FBEDC"/>
              </a:solidFill>
              <a:latin typeface="Calibri" panose="020F0502020204030204" pitchFamily="34" charset="0"/>
            </a:endParaRPr>
          </a:p>
          <a:p>
            <a:pPr marL="0" indent="0" algn="ctr" defTabSz="609585">
              <a:buNone/>
            </a:pPr>
            <a:endParaRPr lang="fr-FR" sz="2400" b="1" dirty="0">
              <a:solidFill>
                <a:srgbClr val="5FBEDC"/>
              </a:solidFill>
              <a:latin typeface="Calibri" panose="020F0502020204030204" pitchFamily="34" charset="0"/>
            </a:endParaRPr>
          </a:p>
          <a:p>
            <a:pPr marL="0" indent="0" algn="ctr" defTabSz="609585">
              <a:buNone/>
            </a:pPr>
            <a:endParaRPr lang="fr-FR" sz="2400" b="1" dirty="0">
              <a:solidFill>
                <a:srgbClr val="D6604D"/>
              </a:solidFill>
              <a:latin typeface="Calibri" panose="020F0502020204030204" pitchFamily="34" charset="0"/>
            </a:endParaRPr>
          </a:p>
          <a:p>
            <a:pPr marL="0" indent="0" algn="ctr" defTabSz="609585">
              <a:buNone/>
            </a:pP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D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ata </a:t>
            </a: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M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anagement </a:t>
            </a: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P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lan pour une </a:t>
            </a: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O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ptimisation du </a:t>
            </a: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P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artage et de l’</a:t>
            </a: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I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nteropérabilité des </a:t>
            </a: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Do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nnées de la </a:t>
            </a:r>
            <a:r>
              <a:rPr lang="fr-FR" sz="2400" b="1" dirty="0">
                <a:solidFill>
                  <a:srgbClr val="D6604D"/>
                </a:solidFill>
                <a:latin typeface="Calibri" panose="020F0502020204030204" pitchFamily="34" charset="0"/>
              </a:rPr>
              <a:t>R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echerche</a:t>
            </a:r>
          </a:p>
          <a:p>
            <a:pPr marL="0" indent="0" defTabSz="609585">
              <a:buNone/>
            </a:pPr>
            <a:endParaRPr lang="fr-FR" sz="1100" dirty="0">
              <a:solidFill>
                <a:srgbClr val="000000"/>
              </a:solidFill>
              <a:latin typeface="Calibri" panose="020F0502020204030204" pitchFamily="34" charset="0"/>
              <a:hlinkClick r:id="rId5"/>
            </a:endParaRPr>
          </a:p>
          <a:p>
            <a:pPr marL="0" indent="0" algn="ctr" defTabSz="609585">
              <a:buNone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https://dmp.opidor.fr/</a:t>
            </a:r>
            <a:endParaRPr lang="fr-FR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78" y="2124753"/>
            <a:ext cx="3044064" cy="120956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"/>
          <a:stretch/>
        </p:blipFill>
        <p:spPr>
          <a:xfrm>
            <a:off x="9387139" y="3069273"/>
            <a:ext cx="2132384" cy="934248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9387139" y="2311692"/>
            <a:ext cx="2160000" cy="2160000"/>
            <a:chOff x="7153422" y="921312"/>
            <a:chExt cx="1871004" cy="2160001"/>
          </a:xfrm>
        </p:grpSpPr>
        <p:sp>
          <p:nvSpPr>
            <p:cNvPr id="14" name="Rectangle 13"/>
            <p:cNvSpPr/>
            <p:nvPr/>
          </p:nvSpPr>
          <p:spPr>
            <a:xfrm>
              <a:off x="7153422" y="921313"/>
              <a:ext cx="1871003" cy="2160000"/>
            </a:xfrm>
            <a:prstGeom prst="rect">
              <a:avLst/>
            </a:prstGeom>
            <a:noFill/>
            <a:ln w="57150">
              <a:solidFill>
                <a:srgbClr val="D66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fr-FR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7153422" y="921312"/>
              <a:ext cx="1871003" cy="2160000"/>
            </a:xfrm>
            <a:prstGeom prst="line">
              <a:avLst/>
            </a:prstGeom>
            <a:ln w="38100">
              <a:solidFill>
                <a:srgbClr val="D660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7153422" y="921312"/>
              <a:ext cx="1871004" cy="2160000"/>
            </a:xfrm>
            <a:prstGeom prst="line">
              <a:avLst/>
            </a:prstGeom>
            <a:ln w="38100">
              <a:solidFill>
                <a:srgbClr val="D660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6459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"/>
            <a:ext cx="9570076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 de Gestion </a:t>
            </a:r>
            <a:r>
              <a:rPr lang="fr-FR" sz="4800" dirty="0"/>
              <a:t>des Données</a:t>
            </a:r>
            <a:br>
              <a:rPr lang="fr-FR" sz="4800" dirty="0"/>
            </a:br>
            <a:r>
              <a:rPr lang="fr-FR" sz="4400" dirty="0"/>
              <a:t>Outil DMP </a:t>
            </a:r>
            <a:r>
              <a:rPr lang="fr-FR" sz="4400" dirty="0" err="1"/>
              <a:t>OPIDoR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2091691"/>
            <a:ext cx="11735938" cy="4618202"/>
          </a:xfrm>
        </p:spPr>
        <p:txBody>
          <a:bodyPr>
            <a:noAutofit/>
          </a:bodyPr>
          <a:lstStyle/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Création /rédaction d’un DMP à partir d’un </a:t>
            </a: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modèle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(plusieurs modèles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		existants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: ANR, H2020, INRA, CIRAD…)</a:t>
            </a:r>
          </a:p>
          <a:p>
            <a:pPr marL="360363" indent="360363" defTabSz="419100">
              <a:buSzPct val="90000"/>
              <a:buBlip>
                <a:blip r:embed="rId3"/>
              </a:buBlip>
            </a:pP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Exemples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de </a:t>
            </a:r>
            <a:r>
              <a:rPr lang="fr-FR" sz="2400" dirty="0" err="1">
                <a:solidFill>
                  <a:srgbClr val="233289"/>
                </a:solidFill>
                <a:latin typeface="Trebuchet MS" panose="020B0603020202020204" pitchFamily="34" charset="0"/>
              </a:rPr>
              <a:t>DMPs</a:t>
            </a:r>
            <a:endParaRPr lang="fr-FR" sz="2400" dirty="0">
              <a:solidFill>
                <a:srgbClr val="233289"/>
              </a:solidFill>
              <a:latin typeface="Trebuchet MS" panose="020B0603020202020204" pitchFamily="34" charset="0"/>
            </a:endParaRPr>
          </a:p>
          <a:p>
            <a:pPr marL="360363" indent="360363" defTabSz="419100">
              <a:buSzPct val="90000"/>
              <a:buBlip>
                <a:blip r:embed="rId3"/>
              </a:buBlip>
            </a:pP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Partage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du DMP avec un / des collaborateur(s)</a:t>
            </a:r>
          </a:p>
          <a:p>
            <a:pPr marL="360363" indent="360363" defTabSz="419100">
              <a:buSzPct val="90000"/>
              <a:buBlip>
                <a:blip r:embed="rId3"/>
              </a:buBlip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Possibilité d’ajout de </a:t>
            </a: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commentaires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par les collaborateurs</a:t>
            </a:r>
          </a:p>
          <a:p>
            <a:pPr marL="360363" indent="360363" defTabSz="419100">
              <a:buSzPct val="90000"/>
              <a:buBlip>
                <a:blip r:embed="rId3"/>
              </a:buBlip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Définition du niveau de </a:t>
            </a: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visibilité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du DMP</a:t>
            </a:r>
          </a:p>
          <a:p>
            <a:pPr marL="360363" indent="360363" defTabSz="41910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Possibilité de </a:t>
            </a: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personnalisation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pour les organismes de recherche pour la mise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	en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place de leur politique de données</a:t>
            </a:r>
          </a:p>
          <a:p>
            <a:pPr marL="360363" indent="360363" defTabSz="720725">
              <a:buSzPct val="90000"/>
              <a:buBlip>
                <a:blip r:embed="rId3"/>
              </a:buBlip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Possibilité de demander une </a:t>
            </a: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assistance conseil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auprès des services d’appui de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	son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organisme de recherche (s’il existe)</a:t>
            </a:r>
          </a:p>
          <a:p>
            <a:pPr marL="360363" indent="360363" defTabSz="419100">
              <a:buSzPct val="90000"/>
              <a:buBlip>
                <a:blip r:embed="rId3"/>
              </a:buBlip>
            </a:pPr>
            <a:r>
              <a:rPr lang="fr-FR" sz="2400" b="1" dirty="0">
                <a:solidFill>
                  <a:srgbClr val="233289"/>
                </a:solidFill>
                <a:latin typeface="Trebuchet MS" panose="020B0603020202020204" pitchFamily="34" charset="0"/>
              </a:rPr>
              <a:t>Téléchargement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des </a:t>
            </a:r>
            <a:r>
              <a:rPr lang="fr-FR" sz="2400" dirty="0" err="1">
                <a:solidFill>
                  <a:srgbClr val="233289"/>
                </a:solidFill>
                <a:latin typeface="Trebuchet MS" panose="020B0603020202020204" pitchFamily="34" charset="0"/>
              </a:rPr>
              <a:t>DMPs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 sous différents formats (</a:t>
            </a:r>
            <a:r>
              <a:rPr lang="fr-FR" sz="2400" dirty="0" err="1">
                <a:solidFill>
                  <a:srgbClr val="233289"/>
                </a:solidFill>
                <a:latin typeface="Trebuchet MS" panose="020B0603020202020204" pitchFamily="34" charset="0"/>
              </a:rPr>
              <a:t>docx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, </a:t>
            </a:r>
            <a:r>
              <a:rPr lang="fr-FR" sz="2400" dirty="0" err="1">
                <a:solidFill>
                  <a:srgbClr val="233289"/>
                </a:solidFill>
                <a:latin typeface="Trebuchet MS" panose="020B0603020202020204" pitchFamily="34" charset="0"/>
              </a:rPr>
              <a:t>pdf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,…)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24" y="783566"/>
            <a:ext cx="3292114" cy="13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7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5840" y="2184401"/>
            <a:ext cx="10714746" cy="16396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projet ANR, comment ça marche?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1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0845" y="50028"/>
            <a:ext cx="10714746" cy="1639613"/>
          </a:xfrm>
        </p:spPr>
        <p:txBody>
          <a:bodyPr>
            <a:normAutofit/>
          </a:bodyPr>
          <a:lstStyle/>
          <a:p>
            <a:r>
              <a:rPr lang="fr-FR" sz="4400" dirty="0" smtClean="0"/>
              <a:t>Durée de vie d’un projet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63702" y="1132477"/>
            <a:ext cx="793432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5A5A5A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fr-FR" altLang="fr-FR" sz="22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Verdana" panose="020B060403050404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CA11AEEF-F413-4D20-8AAF-8946431D0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749060"/>
              </p:ext>
            </p:extLst>
          </p:nvPr>
        </p:nvGraphicFramePr>
        <p:xfrm>
          <a:off x="1730375" y="734012"/>
          <a:ext cx="8067676" cy="558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6528595" y="1132477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 = 0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6454777" y="5490164"/>
            <a:ext cx="2205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 = 15-18 Mois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290918" y="4437652"/>
            <a:ext cx="2015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 = 2-6 années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204856" y="2277064"/>
            <a:ext cx="2101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 = 5-7 années</a:t>
            </a:r>
          </a:p>
        </p:txBody>
      </p:sp>
    </p:spTree>
    <p:extLst>
      <p:ext uri="{BB962C8B-B14F-4D97-AF65-F5344CB8AC3E}">
        <p14:creationId xmlns:p14="http://schemas.microsoft.com/office/powerpoint/2010/main" val="8211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9089" y="100057"/>
            <a:ext cx="10285592" cy="1639613"/>
          </a:xfrm>
        </p:spPr>
        <p:txBody>
          <a:bodyPr>
            <a:normAutofit/>
          </a:bodyPr>
          <a:lstStyle/>
          <a:p>
            <a:r>
              <a:rPr lang="en-GB" sz="4400" dirty="0" err="1"/>
              <a:t>Calendrier</a:t>
            </a:r>
            <a:r>
              <a:rPr lang="en-GB" sz="4400" dirty="0"/>
              <a:t> du montage de </a:t>
            </a:r>
            <a:r>
              <a:rPr lang="en-GB" sz="4400" dirty="0" err="1"/>
              <a:t>projets</a:t>
            </a:r>
            <a:r>
              <a:rPr lang="en-GB" sz="4400" dirty="0"/>
              <a:t> ANR (AAPG</a:t>
            </a:r>
            <a:r>
              <a:rPr lang="en-GB" sz="4400" dirty="0" smtClean="0"/>
              <a:t>)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7" y="1872326"/>
            <a:ext cx="10279669" cy="45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1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8777" y="150560"/>
            <a:ext cx="10285592" cy="1639613"/>
          </a:xfrm>
        </p:spPr>
        <p:txBody>
          <a:bodyPr>
            <a:normAutofit/>
          </a:bodyPr>
          <a:lstStyle/>
          <a:p>
            <a:r>
              <a:rPr lang="en-GB" sz="4400" dirty="0" smtClean="0"/>
              <a:t>H2020 et ANR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4228825" y="1451455"/>
            <a:ext cx="3609159" cy="13255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/>
            <a:r>
              <a:rPr lang="en-GB" sz="2400" dirty="0" err="1" smtClean="0">
                <a:solidFill>
                  <a:srgbClr val="233289"/>
                </a:solidFill>
              </a:rPr>
              <a:t>Réponse</a:t>
            </a:r>
            <a:r>
              <a:rPr lang="en-GB" sz="2400" dirty="0" smtClean="0">
                <a:solidFill>
                  <a:srgbClr val="233289"/>
                </a:solidFill>
              </a:rPr>
              <a:t> à </a:t>
            </a:r>
            <a:r>
              <a:rPr lang="en-GB" sz="2400" dirty="0" err="1" smtClean="0">
                <a:solidFill>
                  <a:srgbClr val="233289"/>
                </a:solidFill>
              </a:rPr>
              <a:t>appel</a:t>
            </a:r>
            <a:r>
              <a:rPr lang="en-GB" sz="2400" dirty="0" smtClean="0">
                <a:solidFill>
                  <a:srgbClr val="233289"/>
                </a:solidFill>
              </a:rPr>
              <a:t> à </a:t>
            </a:r>
            <a:r>
              <a:rPr lang="en-GB" sz="2400" dirty="0" err="1" smtClean="0">
                <a:solidFill>
                  <a:srgbClr val="233289"/>
                </a:solidFill>
              </a:rPr>
              <a:t>projets</a:t>
            </a:r>
            <a:endParaRPr lang="en-GB" sz="2400" dirty="0" smtClean="0">
              <a:solidFill>
                <a:srgbClr val="233289"/>
              </a:solidFill>
            </a:endParaRPr>
          </a:p>
          <a:p>
            <a:pPr marL="0" algn="just"/>
            <a:r>
              <a:rPr lang="en-GB" sz="2400" dirty="0" err="1" smtClean="0">
                <a:solidFill>
                  <a:srgbClr val="233289"/>
                </a:solidFill>
              </a:rPr>
              <a:t>Projets</a:t>
            </a:r>
            <a:r>
              <a:rPr lang="en-GB" sz="2400" dirty="0" smtClean="0">
                <a:solidFill>
                  <a:srgbClr val="233289"/>
                </a:solidFill>
              </a:rPr>
              <a:t> </a:t>
            </a:r>
            <a:r>
              <a:rPr lang="en-GB" sz="2400" dirty="0" err="1" smtClean="0">
                <a:solidFill>
                  <a:srgbClr val="233289"/>
                </a:solidFill>
              </a:rPr>
              <a:t>individuels</a:t>
            </a:r>
            <a:r>
              <a:rPr lang="en-GB" sz="2400" dirty="0" smtClean="0">
                <a:solidFill>
                  <a:srgbClr val="233289"/>
                </a:solidFill>
              </a:rPr>
              <a:t> </a:t>
            </a:r>
            <a:r>
              <a:rPr lang="en-GB" sz="2400" dirty="0" err="1" smtClean="0">
                <a:solidFill>
                  <a:srgbClr val="233289"/>
                </a:solidFill>
              </a:rPr>
              <a:t>ou</a:t>
            </a:r>
            <a:r>
              <a:rPr lang="en-GB" sz="2400" dirty="0" smtClean="0">
                <a:solidFill>
                  <a:srgbClr val="233289"/>
                </a:solidFill>
              </a:rPr>
              <a:t> </a:t>
            </a:r>
            <a:r>
              <a:rPr lang="en-GB" sz="2400" dirty="0" err="1" smtClean="0">
                <a:solidFill>
                  <a:srgbClr val="233289"/>
                </a:solidFill>
              </a:rPr>
              <a:t>collaboratifs</a:t>
            </a:r>
            <a:endParaRPr lang="en-GB" sz="2400" dirty="0" smtClean="0">
              <a:solidFill>
                <a:srgbClr val="233289"/>
              </a:solidFill>
            </a:endParaRPr>
          </a:p>
          <a:p>
            <a:pPr marL="0" algn="just"/>
            <a:r>
              <a:rPr lang="en-GB" sz="2400" dirty="0" err="1" smtClean="0">
                <a:solidFill>
                  <a:srgbClr val="233289"/>
                </a:solidFill>
              </a:rPr>
              <a:t>Durée</a:t>
            </a:r>
            <a:r>
              <a:rPr lang="en-GB" sz="2400" dirty="0" smtClean="0">
                <a:solidFill>
                  <a:srgbClr val="233289"/>
                </a:solidFill>
              </a:rPr>
              <a:t> : 3 à 5 </a:t>
            </a:r>
            <a:r>
              <a:rPr lang="en-GB" sz="2400" dirty="0" err="1" smtClean="0">
                <a:solidFill>
                  <a:srgbClr val="233289"/>
                </a:solidFill>
              </a:rPr>
              <a:t>ans</a:t>
            </a:r>
            <a:r>
              <a:rPr lang="en-GB" sz="2400" dirty="0" smtClean="0">
                <a:solidFill>
                  <a:srgbClr val="233289"/>
                </a:solidFill>
              </a:rPr>
              <a:t> </a:t>
            </a:r>
            <a:r>
              <a:rPr lang="en-GB" sz="2400" dirty="0" err="1" smtClean="0">
                <a:solidFill>
                  <a:srgbClr val="233289"/>
                </a:solidFill>
              </a:rPr>
              <a:t>en</a:t>
            </a:r>
            <a:r>
              <a:rPr lang="en-GB" sz="2400" dirty="0" smtClean="0">
                <a:solidFill>
                  <a:srgbClr val="233289"/>
                </a:solidFill>
              </a:rPr>
              <a:t> </a:t>
            </a:r>
            <a:r>
              <a:rPr lang="en-GB" sz="2400" dirty="0" err="1" smtClean="0">
                <a:solidFill>
                  <a:srgbClr val="233289"/>
                </a:solidFill>
              </a:rPr>
              <a:t>moyenne</a:t>
            </a:r>
            <a:r>
              <a:rPr lang="en-GB" sz="2400" dirty="0" smtClean="0">
                <a:solidFill>
                  <a:srgbClr val="233289"/>
                </a:solidFill>
              </a:rPr>
              <a:t> </a:t>
            </a:r>
          </a:p>
          <a:p>
            <a:pPr marL="0" algn="just"/>
            <a:r>
              <a:rPr lang="en-GB" sz="2400" dirty="0" smtClean="0">
                <a:solidFill>
                  <a:srgbClr val="233289"/>
                </a:solidFill>
              </a:rPr>
              <a:t>Structuration </a:t>
            </a:r>
            <a:r>
              <a:rPr lang="en-GB" sz="2400" dirty="0" err="1" smtClean="0">
                <a:solidFill>
                  <a:srgbClr val="233289"/>
                </a:solidFill>
              </a:rPr>
              <a:t>en</a:t>
            </a:r>
            <a:r>
              <a:rPr lang="en-GB" sz="2400" dirty="0" smtClean="0">
                <a:solidFill>
                  <a:srgbClr val="233289"/>
                </a:solidFill>
              </a:rPr>
              <a:t> mode </a:t>
            </a:r>
            <a:r>
              <a:rPr lang="en-GB" sz="2400" dirty="0" err="1" smtClean="0">
                <a:solidFill>
                  <a:srgbClr val="233289"/>
                </a:solidFill>
              </a:rPr>
              <a:t>projet</a:t>
            </a:r>
            <a:endParaRPr lang="en-GB" sz="2400" dirty="0" smtClean="0">
              <a:solidFill>
                <a:srgbClr val="233289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3505" y="2923930"/>
            <a:ext cx="5040000" cy="31393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Peut excéder plusieurs millions d’euros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Financement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coût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Individuel : ERC, Marie Curie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Fellowship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Appels à projet tout au long de l’année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Projets collaboratifs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 moins des entités légales de 3 pays différents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71573" y="2923930"/>
            <a:ext cx="5040000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Rarement &gt; 500 000 euros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Financement à coût marginal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Individuel : JCJC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Appel à projet générique (¾ des projets)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PRC, PRCI, PRCE, JCJC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à l’étranger: Franco-suisse…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30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7654" y="154674"/>
            <a:ext cx="10714746" cy="1639613"/>
          </a:xfrm>
        </p:spPr>
        <p:txBody>
          <a:bodyPr>
            <a:normAutofit/>
          </a:bodyPr>
          <a:lstStyle/>
          <a:p>
            <a:r>
              <a:rPr lang="fr-FR" sz="4400" dirty="0" smtClean="0"/>
              <a:t>Organisation d’un projet de recherche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38" y="1739671"/>
            <a:ext cx="7862333" cy="283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6450" lvl="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b="1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Structuration</a:t>
            </a:r>
          </a:p>
          <a:p>
            <a:pPr marL="1814512" lvl="1" indent="-34290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000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Objectifs</a:t>
            </a:r>
          </a:p>
          <a:p>
            <a:pPr marL="1814512" lvl="1" indent="-34290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000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Lots de travail</a:t>
            </a:r>
          </a:p>
          <a:p>
            <a:pPr marL="1814512" lvl="1" indent="-34290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000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Tâches</a:t>
            </a:r>
          </a:p>
          <a:p>
            <a:pPr marL="1814512" lvl="1" indent="-34290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000" dirty="0" smtClean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Livrables</a:t>
            </a:r>
            <a:endParaRPr lang="fr-FR" altLang="fr-FR" sz="2000" dirty="0">
              <a:solidFill>
                <a:srgbClr val="233289"/>
              </a:solidFill>
              <a:latin typeface="Verdana" panose="020B0604030504040204" pitchFamily="34" charset="0"/>
              <a:ea typeface="Microsoft YaHei" panose="020B0503020204020204" pitchFamily="34" charset="-122"/>
            </a:endParaRPr>
          </a:p>
          <a:p>
            <a:pPr marL="806450" lvl="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fr-FR" altLang="fr-FR" dirty="0">
              <a:solidFill>
                <a:srgbClr val="233289"/>
              </a:solidFill>
              <a:latin typeface="Verdana" panose="020B0604030504040204" pitchFamily="34" charset="0"/>
              <a:ea typeface="Microsoft YaHei" panose="020B0503020204020204" pitchFamily="34" charset="-122"/>
            </a:endParaRPr>
          </a:p>
          <a:p>
            <a:pPr marL="806450" lvl="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400" b="1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Partage des responsabilités</a:t>
            </a:r>
          </a:p>
          <a:p>
            <a:pPr marL="1814512" lvl="1" indent="-34290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000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Coordinateur scientifique / administratif</a:t>
            </a:r>
          </a:p>
          <a:p>
            <a:pPr marL="1814512" lvl="1" indent="-34290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000" dirty="0" err="1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Work</a:t>
            </a:r>
            <a:r>
              <a:rPr lang="fr-FR" altLang="fr-FR" sz="2000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 package leaders</a:t>
            </a:r>
          </a:p>
          <a:p>
            <a:pPr marL="1814512" lvl="1" indent="-342900">
              <a:lnSpc>
                <a:spcPct val="100000"/>
              </a:lnSpc>
              <a:spcBef>
                <a:spcPts val="550"/>
              </a:spcBef>
              <a:buClr>
                <a:srgbClr val="5A5A5A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fr-FR" altLang="fr-FR" sz="2000" dirty="0">
                <a:solidFill>
                  <a:srgbClr val="233289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Équipes de recherche</a:t>
            </a:r>
          </a:p>
        </p:txBody>
      </p:sp>
    </p:spTree>
    <p:extLst>
      <p:ext uri="{BB962C8B-B14F-4D97-AF65-F5344CB8AC3E}">
        <p14:creationId xmlns:p14="http://schemas.microsoft.com/office/powerpoint/2010/main" val="2036816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1739671"/>
            <a:ext cx="11719946" cy="4935450"/>
          </a:xfrm>
        </p:spPr>
        <p:txBody>
          <a:bodyPr>
            <a:normAutofit/>
          </a:bodyPr>
          <a:lstStyle/>
          <a:p>
            <a:pPr marL="1263600" indent="-457200" defTabSz="2238375">
              <a:lnSpc>
                <a:spcPct val="150000"/>
              </a:lnSpc>
              <a:buAutoNum type="arabicPeriod"/>
            </a:pP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La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gestion des données : principes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généraux</a:t>
            </a:r>
          </a:p>
          <a:p>
            <a:pPr marL="1165225" indent="268288">
              <a:buSzPct val="90000"/>
              <a:buBlip>
                <a:blip r:embed="rId2"/>
              </a:buBlip>
            </a:pP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Définition – Cycle de vie des données</a:t>
            </a:r>
          </a:p>
          <a:p>
            <a:pPr marL="1165225" indent="268288">
              <a:buSzPct val="90000"/>
              <a:buBlip>
                <a:blip r:embed="rId2"/>
              </a:buBlip>
            </a:pP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Principes FAIR</a:t>
            </a:r>
          </a:p>
          <a:p>
            <a:pPr marL="1165225" indent="268288">
              <a:buSzPct val="90000"/>
              <a:buBlip>
                <a:blip r:embed="rId2"/>
              </a:buBlip>
            </a:pP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Plan de Gestion des Données de Recherche (PGD)</a:t>
            </a:r>
          </a:p>
          <a:p>
            <a:pPr marL="806400" defTabSz="2238375">
              <a:lnSpc>
                <a:spcPct val="150000"/>
              </a:lnSpc>
            </a:pP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2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. Les projets ANR</a:t>
            </a:r>
          </a:p>
          <a:p>
            <a:pPr marL="806400" defTabSz="2238375">
              <a:lnSpc>
                <a:spcPct val="150000"/>
              </a:lnSpc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3. Retours d'expériences :</a:t>
            </a:r>
          </a:p>
          <a:p>
            <a:pPr marL="1165225" indent="268288">
              <a:buSzPct val="90000"/>
              <a:buBlip>
                <a:blip r:embed="rId2"/>
              </a:buBlip>
            </a:pP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Le </a:t>
            </a:r>
            <a:r>
              <a:rPr lang="fr-FR" dirty="0">
                <a:solidFill>
                  <a:srgbClr val="233289"/>
                </a:solidFill>
                <a:latin typeface="Trebuchet MS" panose="020B0603020202020204" pitchFamily="34" charset="0"/>
              </a:rPr>
              <a:t>modèle institutionnel de plan de gestion des données : l'exemple de l'Observatoire de Paris</a:t>
            </a:r>
          </a:p>
          <a:p>
            <a:pPr marL="1165225" indent="268288">
              <a:buSzPct val="90000"/>
              <a:buBlip>
                <a:blip r:embed="rId2"/>
              </a:buBlip>
            </a:pP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Aborder </a:t>
            </a:r>
            <a:r>
              <a:rPr lang="fr-FR" dirty="0">
                <a:solidFill>
                  <a:srgbClr val="233289"/>
                </a:solidFill>
                <a:latin typeface="Trebuchet MS" panose="020B0603020202020204" pitchFamily="34" charset="0"/>
              </a:rPr>
              <a:t>le plan de gestion des données par le jeu : l'exemple de l'INIST</a:t>
            </a:r>
          </a:p>
          <a:p>
            <a:pPr marL="1165225" indent="268288">
              <a:buSzPct val="90000"/>
              <a:buBlip>
                <a:blip r:embed="rId2"/>
              </a:buBlip>
            </a:pP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Accompagner </a:t>
            </a:r>
            <a:r>
              <a:rPr lang="fr-FR" dirty="0">
                <a:solidFill>
                  <a:srgbClr val="233289"/>
                </a:solidFill>
                <a:latin typeface="Trebuchet MS" panose="020B0603020202020204" pitchFamily="34" charset="0"/>
              </a:rPr>
              <a:t>les projets : </a:t>
            </a: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soutien personnalisé </a:t>
            </a:r>
            <a:r>
              <a:rPr lang="fr-FR" dirty="0">
                <a:solidFill>
                  <a:srgbClr val="233289"/>
                </a:solidFill>
                <a:latin typeface="Trebuchet MS" panose="020B0603020202020204" pitchFamily="34" charset="0"/>
              </a:rPr>
              <a:t>ou ateliers? L'exemple de </a:t>
            </a:r>
            <a:r>
              <a:rPr lang="fr-FR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l‘Université </a:t>
            </a:r>
            <a:r>
              <a:rPr lang="fr-FR" dirty="0">
                <a:solidFill>
                  <a:srgbClr val="233289"/>
                </a:solidFill>
                <a:latin typeface="Trebuchet MS" panose="020B0603020202020204" pitchFamily="34" charset="0"/>
              </a:rPr>
              <a:t>de Lille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47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5200" y="173110"/>
            <a:ext cx="10714746" cy="1639613"/>
          </a:xfrm>
        </p:spPr>
        <p:txBody>
          <a:bodyPr>
            <a:normAutofit/>
          </a:bodyPr>
          <a:lstStyle/>
          <a:p>
            <a:r>
              <a:rPr lang="fr-FR" sz="4400" dirty="0" smtClean="0"/>
              <a:t>Les acteurs des projets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800118" y="6476484"/>
            <a:ext cx="360000" cy="36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1064651" y="1507678"/>
            <a:ext cx="9838766" cy="1580709"/>
          </a:xfrm>
          <a:prstGeom prst="rect">
            <a:avLst/>
          </a:prstGeom>
          <a:solidFill>
            <a:srgbClr val="FFF2C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u="sng" dirty="0" smtClean="0">
                <a:solidFill>
                  <a:srgbClr val="233289"/>
                </a:solidFill>
                <a:latin typeface="Calibri" panose="020F0502020204030204"/>
              </a:rPr>
              <a:t>Financeur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lvl="0">
              <a:defRPr/>
            </a:pPr>
            <a:r>
              <a:rPr lang="fr-FR" dirty="0">
                <a:solidFill>
                  <a:srgbClr val="233289"/>
                </a:solidFill>
                <a:latin typeface="Calibri" panose="020F0502020204030204"/>
              </a:rPr>
              <a:t>Évaluateur des projets, membres des CES</a:t>
            </a:r>
          </a:p>
          <a:p>
            <a:pPr lvl="0">
              <a:defRPr/>
            </a:pPr>
            <a:r>
              <a:rPr lang="fr-FR" dirty="0" smtClean="0">
                <a:solidFill>
                  <a:srgbClr val="233289"/>
                </a:solidFill>
                <a:latin typeface="Calibri" panose="020F0502020204030204"/>
              </a:rPr>
              <a:t>Project </a:t>
            </a:r>
            <a:r>
              <a:rPr lang="fr-FR" dirty="0" err="1">
                <a:solidFill>
                  <a:srgbClr val="233289"/>
                </a:solidFill>
                <a:latin typeface="Calibri" panose="020F0502020204030204"/>
              </a:rPr>
              <a:t>officer</a:t>
            </a:r>
            <a:r>
              <a:rPr lang="fr-FR" dirty="0">
                <a:solidFill>
                  <a:srgbClr val="233289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064651" y="4961311"/>
            <a:ext cx="9838766" cy="1600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supports 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d’ingénierie de projet (ou cellule projets, cellule Europe)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prestataires extérieurs (cabinets de consultant)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064651" y="3234494"/>
            <a:ext cx="9838766" cy="1580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Consortium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oordinateur et partenaires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Partenaires académiques, partenaires industriels </a:t>
            </a:r>
          </a:p>
        </p:txBody>
      </p:sp>
    </p:spTree>
    <p:extLst>
      <p:ext uri="{BB962C8B-B14F-4D97-AF65-F5344CB8AC3E}">
        <p14:creationId xmlns:p14="http://schemas.microsoft.com/office/powerpoint/2010/main" val="180958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7654" y="192788"/>
            <a:ext cx="10714746" cy="1639613"/>
          </a:xfrm>
        </p:spPr>
        <p:txBody>
          <a:bodyPr>
            <a:normAutofit/>
          </a:bodyPr>
          <a:lstStyle/>
          <a:p>
            <a:r>
              <a:rPr lang="fr-FR" sz="4400" dirty="0" smtClean="0"/>
              <a:t>Entrer dans le mode projet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288483" y="1925133"/>
            <a:ext cx="11719946" cy="4855094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fr-FR" sz="2400" b="1" dirty="0" smtClean="0">
                <a:solidFill>
                  <a:srgbClr val="233289"/>
                </a:solidFill>
              </a:rPr>
              <a:t>Des </a:t>
            </a:r>
            <a:r>
              <a:rPr lang="fr-FR" sz="2400" b="1" dirty="0">
                <a:solidFill>
                  <a:srgbClr val="233289"/>
                </a:solidFill>
              </a:rPr>
              <a:t>chercheurs gestionnaires de projet </a:t>
            </a:r>
          </a:p>
          <a:p>
            <a:pPr marL="0" defTabSz="538163"/>
            <a:r>
              <a:rPr lang="fr-FR" sz="2400" dirty="0">
                <a:solidFill>
                  <a:srgbClr val="233289"/>
                </a:solidFill>
                <a:sym typeface="Wingdings" panose="05000000000000000000" pitchFamily="2" charset="2"/>
              </a:rPr>
              <a:t>	 Entrer en mode projet (livrables, répartition des tâches…)</a:t>
            </a:r>
          </a:p>
          <a:p>
            <a:pPr marL="0" defTabSz="538163"/>
            <a:r>
              <a:rPr lang="fr-FR" sz="2400" dirty="0">
                <a:solidFill>
                  <a:srgbClr val="233289"/>
                </a:solidFill>
                <a:sym typeface="Wingdings" panose="05000000000000000000" pitchFamily="2" charset="2"/>
              </a:rPr>
              <a:t>	 Participer aux réunions (réunion de lancement…)</a:t>
            </a:r>
          </a:p>
          <a:p>
            <a:pPr marL="0"/>
            <a:endParaRPr lang="fr-FR" sz="2400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Equipes souvent très </a:t>
            </a:r>
            <a:r>
              <a:rPr lang="fr-FR" sz="2400" b="1" dirty="0" smtClean="0">
                <a:solidFill>
                  <a:srgbClr val="233289"/>
                </a:solidFill>
              </a:rPr>
              <a:t>structurées</a:t>
            </a:r>
            <a:endParaRPr lang="fr-FR" sz="2400" dirty="0">
              <a:solidFill>
                <a:srgbClr val="233289"/>
              </a:solidFill>
            </a:endParaRPr>
          </a:p>
          <a:p>
            <a:pPr marL="0" defTabSz="538163"/>
            <a:r>
              <a:rPr lang="fr-FR" sz="2400" dirty="0">
                <a:solidFill>
                  <a:srgbClr val="233289"/>
                </a:solidFill>
                <a:sym typeface="Wingdings" panose="05000000000000000000" pitchFamily="2" charset="2"/>
              </a:rPr>
              <a:t>	 Identifier les personnes-ressources </a:t>
            </a:r>
            <a:r>
              <a:rPr lang="fr-FR" sz="2400" dirty="0" smtClean="0">
                <a:solidFill>
                  <a:srgbClr val="233289"/>
                </a:solidFill>
                <a:sym typeface="Wingdings" panose="05000000000000000000" pitchFamily="2" charset="2"/>
              </a:rPr>
              <a:t/>
            </a:r>
            <a:br>
              <a:rPr lang="fr-FR" sz="2400" dirty="0" smtClean="0">
                <a:solidFill>
                  <a:srgbClr val="233289"/>
                </a:solidFill>
                <a:sym typeface="Wingdings" panose="05000000000000000000" pitchFamily="2" charset="2"/>
              </a:rPr>
            </a:br>
            <a:r>
              <a:rPr lang="fr-FR" sz="2400" dirty="0" smtClean="0">
                <a:solidFill>
                  <a:srgbClr val="233289"/>
                </a:solidFill>
                <a:sym typeface="Wingdings" panose="05000000000000000000" pitchFamily="2" charset="2"/>
              </a:rPr>
              <a:t>		</a:t>
            </a:r>
            <a:r>
              <a:rPr lang="fr-FR" dirty="0" smtClean="0">
                <a:solidFill>
                  <a:srgbClr val="233289"/>
                </a:solidFill>
                <a:sym typeface="Wingdings" panose="05000000000000000000" pitchFamily="2" charset="2"/>
              </a:rPr>
              <a:t>(</a:t>
            </a:r>
            <a:r>
              <a:rPr lang="fr-FR" dirty="0">
                <a:solidFill>
                  <a:srgbClr val="233289"/>
                </a:solidFill>
                <a:sym typeface="Wingdings" panose="05000000000000000000" pitchFamily="2" charset="2"/>
              </a:rPr>
              <a:t>chercheurs, ingénieur) </a:t>
            </a:r>
          </a:p>
          <a:p>
            <a:pPr marL="0" defTabSz="538163"/>
            <a:r>
              <a:rPr lang="fr-FR" sz="2400" dirty="0">
                <a:solidFill>
                  <a:srgbClr val="233289"/>
                </a:solidFill>
                <a:sym typeface="Wingdings" panose="05000000000000000000" pitchFamily="2" charset="2"/>
              </a:rPr>
              <a:t>	 Se faire reconnaitre un rôle dans l’équipe</a:t>
            </a:r>
          </a:p>
          <a:p>
            <a:pPr marL="0"/>
            <a:endParaRPr lang="fr-FR" sz="2400" dirty="0">
              <a:solidFill>
                <a:srgbClr val="233289"/>
              </a:solidFill>
              <a:sym typeface="Wingdings" panose="05000000000000000000" pitchFamily="2" charset="2"/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Soutien au rôle de coordinateur</a:t>
            </a:r>
          </a:p>
          <a:p>
            <a:pPr marL="0" defTabSz="538163"/>
            <a:r>
              <a:rPr lang="fr-FR" sz="2400" dirty="0">
                <a:solidFill>
                  <a:srgbClr val="233289"/>
                </a:solidFill>
                <a:sym typeface="Wingdings" panose="05000000000000000000" pitchFamily="2" charset="2"/>
              </a:rPr>
              <a:t>	 Faciliter les relations entre les partenaires</a:t>
            </a:r>
          </a:p>
          <a:p>
            <a:pPr marL="0" defTabSz="538163"/>
            <a:r>
              <a:rPr lang="fr-FR" sz="2400" dirty="0">
                <a:solidFill>
                  <a:srgbClr val="233289"/>
                </a:solidFill>
                <a:sym typeface="Wingdings" panose="05000000000000000000" pitchFamily="2" charset="2"/>
              </a:rPr>
              <a:t>	</a:t>
            </a:r>
            <a:r>
              <a:rPr lang="fr-FR" sz="2400" dirty="0" smtClean="0">
                <a:solidFill>
                  <a:srgbClr val="233289"/>
                </a:solidFill>
                <a:sym typeface="Wingdings" panose="05000000000000000000" pitchFamily="2" charset="2"/>
              </a:rPr>
              <a:t> </a:t>
            </a:r>
            <a:r>
              <a:rPr lang="fr-FR" sz="2400" dirty="0">
                <a:solidFill>
                  <a:srgbClr val="233289"/>
                </a:solidFill>
                <a:sym typeface="Wingdings" panose="05000000000000000000" pitchFamily="2" charset="2"/>
              </a:rPr>
              <a:t>Contribuer aux échanges avec le </a:t>
            </a:r>
            <a:r>
              <a:rPr lang="fr-FR" sz="2400" i="1" dirty="0" err="1">
                <a:solidFill>
                  <a:srgbClr val="233289"/>
                </a:solidFill>
                <a:sym typeface="Wingdings" panose="05000000000000000000" pitchFamily="2" charset="2"/>
              </a:rPr>
              <a:t>project</a:t>
            </a:r>
            <a:r>
              <a:rPr lang="fr-FR" sz="2400" i="1" dirty="0">
                <a:solidFill>
                  <a:srgbClr val="233289"/>
                </a:solidFill>
                <a:sym typeface="Wingdings" panose="05000000000000000000" pitchFamily="2" charset="2"/>
              </a:rPr>
              <a:t> </a:t>
            </a:r>
            <a:r>
              <a:rPr lang="fr-FR" sz="2400" i="1" dirty="0" err="1" smtClean="0">
                <a:solidFill>
                  <a:srgbClr val="233289"/>
                </a:solidFill>
                <a:sym typeface="Wingdings" panose="05000000000000000000" pitchFamily="2" charset="2"/>
              </a:rPr>
              <a:t>officer</a:t>
            </a:r>
            <a:endParaRPr lang="fr-FR" sz="2400" i="1" dirty="0">
              <a:solidFill>
                <a:srgbClr val="23328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7728070" y="3326311"/>
            <a:ext cx="3932358" cy="16381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documents importants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 scientifique (proposition détaillée)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 de consortium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532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1575" y="1"/>
            <a:ext cx="10178015" cy="1639613"/>
          </a:xfrm>
        </p:spPr>
        <p:txBody>
          <a:bodyPr>
            <a:normAutofit/>
          </a:bodyPr>
          <a:lstStyle/>
          <a:p>
            <a:r>
              <a:rPr lang="en-GB" sz="4400" i="1" dirty="0"/>
              <a:t>Kick-off </a:t>
            </a:r>
            <a:r>
              <a:rPr lang="en-GB" sz="4400" i="1" dirty="0" smtClean="0"/>
              <a:t>meeting </a:t>
            </a:r>
            <a:r>
              <a:rPr lang="en-GB" sz="4400" dirty="0" smtClean="0"/>
              <a:t>: </a:t>
            </a:r>
            <a:br>
              <a:rPr lang="en-GB" sz="4400" dirty="0" smtClean="0"/>
            </a:br>
            <a:r>
              <a:rPr lang="en-GB" sz="4400" dirty="0" err="1" smtClean="0"/>
              <a:t>entrer</a:t>
            </a:r>
            <a:r>
              <a:rPr lang="en-GB" sz="4400" dirty="0" smtClean="0"/>
              <a:t> </a:t>
            </a:r>
            <a:r>
              <a:rPr lang="en-GB" sz="4400" dirty="0"/>
              <a:t>de </a:t>
            </a:r>
            <a:r>
              <a:rPr lang="en-GB" sz="4400" dirty="0" err="1"/>
              <a:t>plein</a:t>
            </a:r>
            <a:r>
              <a:rPr lang="en-GB" sz="4400" dirty="0"/>
              <a:t> pied </a:t>
            </a:r>
            <a:r>
              <a:rPr lang="en-GB" sz="4400" dirty="0" err="1"/>
              <a:t>dans</a:t>
            </a:r>
            <a:r>
              <a:rPr lang="en-GB" sz="4400" dirty="0"/>
              <a:t> les </a:t>
            </a:r>
            <a:r>
              <a:rPr lang="en-GB" sz="4400" dirty="0" err="1"/>
              <a:t>projets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269403" y="2032605"/>
            <a:ext cx="11719946" cy="4144357"/>
          </a:xfrm>
        </p:spPr>
        <p:txBody>
          <a:bodyPr>
            <a:normAutofit fontScale="92500" lnSpcReduction="20000"/>
          </a:bodyPr>
          <a:lstStyle/>
          <a:p>
            <a:pPr marL="0"/>
            <a:r>
              <a:rPr lang="fr-FR" sz="2400" b="1" dirty="0">
                <a:solidFill>
                  <a:srgbClr val="233289"/>
                </a:solidFill>
              </a:rPr>
              <a:t>Réunion de lancement (kick-off </a:t>
            </a:r>
            <a:r>
              <a:rPr lang="fr-FR" sz="2400" b="1" dirty="0" smtClean="0">
                <a:solidFill>
                  <a:srgbClr val="233289"/>
                </a:solidFill>
              </a:rPr>
              <a:t>meeting)</a:t>
            </a:r>
          </a:p>
          <a:p>
            <a:pPr marL="1255713" indent="-179388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233289"/>
                </a:solidFill>
              </a:rPr>
              <a:t>Tout </a:t>
            </a:r>
            <a:r>
              <a:rPr lang="fr-FR" sz="2400" dirty="0">
                <a:solidFill>
                  <a:srgbClr val="233289"/>
                </a:solidFill>
              </a:rPr>
              <a:t>début des </a:t>
            </a:r>
            <a:r>
              <a:rPr lang="fr-FR" sz="2400" dirty="0" smtClean="0">
                <a:solidFill>
                  <a:srgbClr val="233289"/>
                </a:solidFill>
              </a:rPr>
              <a:t>projets</a:t>
            </a:r>
          </a:p>
          <a:p>
            <a:pPr marL="1255713" indent="-179388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233289"/>
                </a:solidFill>
              </a:rPr>
              <a:t>En </a:t>
            </a:r>
            <a:r>
              <a:rPr lang="fr-FR" sz="2400" dirty="0">
                <a:solidFill>
                  <a:srgbClr val="233289"/>
                </a:solidFill>
              </a:rPr>
              <a:t>présence de l’ensemble des partenaires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Rappel des règles des projets :</a:t>
            </a:r>
          </a:p>
          <a:p>
            <a:pPr marL="1255713" indent="-2540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233289"/>
                </a:solidFill>
              </a:rPr>
              <a:t>Règles </a:t>
            </a:r>
            <a:r>
              <a:rPr lang="fr-FR" sz="2400" dirty="0">
                <a:solidFill>
                  <a:srgbClr val="233289"/>
                </a:solidFill>
              </a:rPr>
              <a:t>et attentes du financeur </a:t>
            </a:r>
            <a:endParaRPr lang="fr-FR" sz="2400" dirty="0" smtClean="0">
              <a:solidFill>
                <a:srgbClr val="233289"/>
              </a:solidFill>
            </a:endParaRPr>
          </a:p>
          <a:p>
            <a:pPr marL="1255713" indent="-25400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233289"/>
                </a:solidFill>
              </a:rPr>
              <a:t>Bonnes </a:t>
            </a:r>
            <a:r>
              <a:rPr lang="fr-FR" sz="2400" dirty="0">
                <a:solidFill>
                  <a:srgbClr val="233289"/>
                </a:solidFill>
              </a:rPr>
              <a:t>pratiques au sein du consortium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Organiser la gestion des données </a:t>
            </a:r>
          </a:p>
          <a:p>
            <a:pPr marL="1255713" indent="-179388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233289"/>
                </a:solidFill>
              </a:rPr>
              <a:t>Définition </a:t>
            </a:r>
            <a:r>
              <a:rPr lang="fr-FR" sz="2400" dirty="0">
                <a:solidFill>
                  <a:srgbClr val="233289"/>
                </a:solidFill>
              </a:rPr>
              <a:t>des rôles</a:t>
            </a:r>
          </a:p>
          <a:p>
            <a:pPr marL="1255713" indent="-179388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233289"/>
                </a:solidFill>
              </a:rPr>
              <a:t>Répartition </a:t>
            </a:r>
            <a:r>
              <a:rPr lang="fr-FR" sz="2400" dirty="0">
                <a:solidFill>
                  <a:srgbClr val="233289"/>
                </a:solidFill>
              </a:rPr>
              <a:t>des tâches associées à la gestion des données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4385" y="242816"/>
            <a:ext cx="10178015" cy="1639613"/>
          </a:xfrm>
        </p:spPr>
        <p:txBody>
          <a:bodyPr>
            <a:normAutofit/>
          </a:bodyPr>
          <a:lstStyle/>
          <a:p>
            <a:r>
              <a:rPr lang="en-GB" sz="4400" dirty="0" err="1" smtClean="0"/>
              <a:t>Gérer</a:t>
            </a:r>
            <a:r>
              <a:rPr lang="en-GB" sz="4400" dirty="0" smtClean="0"/>
              <a:t> les </a:t>
            </a:r>
            <a:r>
              <a:rPr lang="en-GB" sz="4400" dirty="0" err="1" smtClean="0"/>
              <a:t>coordinateurs</a:t>
            </a:r>
            <a:r>
              <a:rPr lang="en-GB" sz="4400" dirty="0" smtClean="0"/>
              <a:t> de </a:t>
            </a:r>
            <a:r>
              <a:rPr lang="en-GB" sz="4400" dirty="0" err="1" smtClean="0"/>
              <a:t>projet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131346" y="2318124"/>
            <a:ext cx="9929308" cy="4144357"/>
          </a:xfrm>
        </p:spPr>
        <p:txBody>
          <a:bodyPr>
            <a:normAutofit/>
          </a:bodyPr>
          <a:lstStyle/>
          <a:p>
            <a:pPr marL="0"/>
            <a:r>
              <a:rPr lang="fr-FR" sz="2400" b="1" dirty="0" smtClean="0">
                <a:solidFill>
                  <a:srgbClr val="233289"/>
                </a:solidFill>
              </a:rPr>
              <a:t>Etablir </a:t>
            </a:r>
            <a:r>
              <a:rPr lang="fr-FR" sz="2400" b="1" dirty="0">
                <a:solidFill>
                  <a:srgbClr val="233289"/>
                </a:solidFill>
              </a:rPr>
              <a:t>un contact équilibré : contreparties, réciprocité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Avoir une approche globale : gestion des données, </a:t>
            </a:r>
            <a:r>
              <a:rPr lang="fr-FR" sz="2400" b="1" dirty="0" smtClean="0">
                <a:solidFill>
                  <a:srgbClr val="233289"/>
                </a:solidFill>
              </a:rPr>
              <a:t>stratégie </a:t>
            </a:r>
            <a:r>
              <a:rPr lang="fr-FR" sz="2400" b="1" dirty="0">
                <a:solidFill>
                  <a:srgbClr val="233289"/>
                </a:solidFill>
              </a:rPr>
              <a:t>de diffusion des publications et des données, identifiants chercheurs, </a:t>
            </a:r>
            <a:r>
              <a:rPr lang="fr-FR" sz="2400" b="1" dirty="0" err="1">
                <a:solidFill>
                  <a:srgbClr val="233289"/>
                </a:solidFill>
              </a:rPr>
              <a:t>reporting</a:t>
            </a:r>
            <a:r>
              <a:rPr lang="fr-FR" sz="2400" b="1" dirty="0">
                <a:solidFill>
                  <a:srgbClr val="233289"/>
                </a:solidFill>
              </a:rPr>
              <a:t>…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Avoir des contacts </a:t>
            </a:r>
            <a:r>
              <a:rPr lang="fr-FR" sz="2400" b="1" dirty="0" smtClean="0">
                <a:solidFill>
                  <a:srgbClr val="233289"/>
                </a:solidFill>
              </a:rPr>
              <a:t>réguliers</a:t>
            </a:r>
            <a:endParaRPr lang="fr-FR" sz="2400" b="1" dirty="0">
              <a:solidFill>
                <a:srgbClr val="23328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0969" y="261150"/>
            <a:ext cx="9978621" cy="1639613"/>
          </a:xfrm>
        </p:spPr>
        <p:txBody>
          <a:bodyPr>
            <a:normAutofit/>
          </a:bodyPr>
          <a:lstStyle/>
          <a:p>
            <a:r>
              <a:rPr lang="en-GB" sz="4400" dirty="0" err="1" smtClean="0"/>
              <a:t>Connaitre</a:t>
            </a:r>
            <a:r>
              <a:rPr lang="en-GB" sz="4400" dirty="0" smtClean="0"/>
              <a:t> son </a:t>
            </a:r>
            <a:r>
              <a:rPr lang="en-GB" sz="4400" dirty="0" err="1" smtClean="0"/>
              <a:t>environnement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978960" y="2175364"/>
            <a:ext cx="10596268" cy="4144357"/>
          </a:xfrm>
        </p:spPr>
        <p:txBody>
          <a:bodyPr>
            <a:normAutofit/>
          </a:bodyPr>
          <a:lstStyle/>
          <a:p>
            <a:pPr marL="0"/>
            <a:r>
              <a:rPr lang="fr-FR" sz="2400" b="1" dirty="0" smtClean="0">
                <a:solidFill>
                  <a:srgbClr val="233289"/>
                </a:solidFill>
              </a:rPr>
              <a:t>Point </a:t>
            </a:r>
            <a:r>
              <a:rPr lang="fr-FR" sz="2400" b="1" dirty="0">
                <a:solidFill>
                  <a:srgbClr val="233289"/>
                </a:solidFill>
              </a:rPr>
              <a:t>sur les projets gérés par votre établissement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Convention de site et établissement gestionnaire 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Identifier les unités de recherche les plus concernées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400" b="1" dirty="0">
                <a:solidFill>
                  <a:srgbClr val="233289"/>
                </a:solidFill>
              </a:rPr>
              <a:t>Identifier les interlocuteurs dans les services centraux et dans les unités de recherche (ingénieurs projet</a:t>
            </a:r>
            <a:r>
              <a:rPr lang="fr-FR" sz="2400" b="1" dirty="0" smtClean="0">
                <a:solidFill>
                  <a:srgbClr val="233289"/>
                </a:solidFill>
              </a:rPr>
              <a:t>)</a:t>
            </a:r>
            <a:endParaRPr lang="fr-FR" sz="2400" b="1" dirty="0">
              <a:solidFill>
                <a:srgbClr val="23328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Science ouverte à l’Observatoire de Paris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0C284-14F2-486E-9444-891FB1FDBAB3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69" y="2248464"/>
            <a:ext cx="4247840" cy="4144963"/>
          </a:xfrm>
        </p:spPr>
      </p:pic>
      <p:sp>
        <p:nvSpPr>
          <p:cNvPr id="11" name="ZoneTexte 10"/>
          <p:cNvSpPr txBox="1"/>
          <p:nvPr/>
        </p:nvSpPr>
        <p:spPr>
          <a:xfrm>
            <a:off x="581113" y="2956846"/>
            <a:ext cx="5293437" cy="2398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95350">
              <a:lnSpc>
                <a:spcPct val="90000"/>
              </a:lnSpc>
              <a:spcBef>
                <a:spcPts val="1000"/>
              </a:spcBef>
            </a:pPr>
            <a:r>
              <a:rPr lang="fr-FR" sz="3200" dirty="0">
                <a:solidFill>
                  <a:srgbClr val="233289"/>
                </a:solidFill>
              </a:rPr>
              <a:t>Véronique STOLL </a:t>
            </a:r>
          </a:p>
          <a:p>
            <a:pPr marL="895350">
              <a:lnSpc>
                <a:spcPct val="90000"/>
              </a:lnSpc>
              <a:spcBef>
                <a:spcPts val="1000"/>
              </a:spcBef>
            </a:pPr>
            <a:r>
              <a:rPr lang="fr-FR" sz="3200" dirty="0">
                <a:solidFill>
                  <a:srgbClr val="233289"/>
                </a:solidFill>
              </a:rPr>
              <a:t/>
            </a:r>
            <a:br>
              <a:rPr lang="fr-FR" sz="3200" dirty="0">
                <a:solidFill>
                  <a:srgbClr val="233289"/>
                </a:solidFill>
              </a:rPr>
            </a:br>
            <a:r>
              <a:rPr lang="fr-FR" sz="3200" dirty="0" smtClean="0">
                <a:solidFill>
                  <a:srgbClr val="233289"/>
                </a:solidFill>
              </a:rPr>
              <a:t>Bibliothèque de</a:t>
            </a:r>
          </a:p>
          <a:p>
            <a:pPr marL="895350">
              <a:lnSpc>
                <a:spcPct val="90000"/>
              </a:lnSpc>
              <a:spcBef>
                <a:spcPts val="1000"/>
              </a:spcBef>
            </a:pPr>
            <a:r>
              <a:rPr lang="fr-FR" sz="3200" dirty="0">
                <a:solidFill>
                  <a:srgbClr val="233289"/>
                </a:solidFill>
              </a:rPr>
              <a:t>l</a:t>
            </a:r>
            <a:r>
              <a:rPr lang="fr-FR" sz="3200" dirty="0" smtClean="0">
                <a:solidFill>
                  <a:srgbClr val="233289"/>
                </a:solidFill>
              </a:rPr>
              <a:t>’Observatoire </a:t>
            </a:r>
            <a:r>
              <a:rPr lang="fr-FR" sz="3200" dirty="0">
                <a:solidFill>
                  <a:srgbClr val="233289"/>
                </a:solidFill>
              </a:rPr>
              <a:t>de Paris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10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684000" defTabSz="2238375"/>
            <a:r>
              <a:rPr lang="fr-FR" sz="2800" dirty="0" smtClean="0">
                <a:latin typeface="Trebuchet MS" panose="020B0603020202020204" pitchFamily="34" charset="0"/>
              </a:rPr>
              <a:t>Fondation </a:t>
            </a:r>
            <a:r>
              <a:rPr lang="fr-FR" sz="2800" dirty="0">
                <a:latin typeface="Trebuchet MS" panose="020B0603020202020204" pitchFamily="34" charset="0"/>
              </a:rPr>
              <a:t>en </a:t>
            </a:r>
            <a:r>
              <a:rPr lang="fr-FR" sz="2800" dirty="0" smtClean="0">
                <a:latin typeface="Trebuchet MS" panose="020B0603020202020204" pitchFamily="34" charset="0"/>
              </a:rPr>
              <a:t>1667</a:t>
            </a:r>
            <a:endParaRPr lang="fr-FR" sz="2800" dirty="0">
              <a:latin typeface="Trebuchet MS" panose="020B0603020202020204" pitchFamily="34" charset="0"/>
            </a:endParaRPr>
          </a:p>
          <a:p>
            <a:pPr marL="684000" defTabSz="2238375"/>
            <a:endParaRPr lang="fr-FR" sz="2800" dirty="0">
              <a:latin typeface="Trebuchet MS" panose="020B0603020202020204" pitchFamily="34" charset="0"/>
            </a:endParaRPr>
          </a:p>
          <a:p>
            <a:pPr marL="684000" defTabSz="2238375"/>
            <a:r>
              <a:rPr lang="fr-FR" sz="2800" dirty="0">
                <a:latin typeface="Trebuchet MS" panose="020B0603020202020204" pitchFamily="34" charset="0"/>
              </a:rPr>
              <a:t>Observatoire le plus ancien au monde encore</a:t>
            </a:r>
            <a:br>
              <a:rPr lang="fr-FR" sz="2800" dirty="0">
                <a:latin typeface="Trebuchet MS" panose="020B0603020202020204" pitchFamily="34" charset="0"/>
              </a:rPr>
            </a:br>
            <a:r>
              <a:rPr lang="fr-FR" sz="2800" dirty="0">
                <a:latin typeface="Trebuchet MS" panose="020B0603020202020204" pitchFamily="34" charset="0"/>
              </a:rPr>
              <a:t>en activité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JNSO 2019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0C284-14F2-486E-9444-891FB1FDBAB3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L’Observatoire de Paris : 350 ans d’histoire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4914" r="15036" b="4737"/>
          <a:stretch/>
        </p:blipFill>
        <p:spPr>
          <a:xfrm>
            <a:off x="8219440" y="1530415"/>
            <a:ext cx="3378467" cy="504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2400" dirty="0"/>
              <a:t>Des catalogues et référentiels remontant à l’Antiquité </a:t>
            </a:r>
            <a:endParaRPr lang="fr-FR" sz="2400" dirty="0" smtClean="0"/>
          </a:p>
          <a:p>
            <a:endParaRPr lang="fr-FR" dirty="0" smtClean="0"/>
          </a:p>
          <a:p>
            <a:pPr marL="2700000" lvl="0" indent="-285750">
              <a:buSzPct val="90000"/>
              <a:buBlip>
                <a:blip r:embed="rId2"/>
              </a:buBlip>
            </a:pPr>
            <a:r>
              <a:rPr lang="fr-FR" sz="2400" dirty="0" smtClean="0">
                <a:latin typeface="Trebuchet MS" panose="020B0603020202020204" pitchFamily="34" charset="0"/>
              </a:rPr>
              <a:t>Hipparque</a:t>
            </a:r>
            <a:r>
              <a:rPr lang="fr-FR" sz="2400" dirty="0">
                <a:latin typeface="Trebuchet MS" panose="020B0603020202020204" pitchFamily="34" charset="0"/>
              </a:rPr>
              <a:t>, </a:t>
            </a:r>
            <a:r>
              <a:rPr lang="fr-FR" sz="2400" dirty="0" smtClean="0">
                <a:latin typeface="Trebuchet MS" panose="020B0603020202020204" pitchFamily="34" charset="0"/>
              </a:rPr>
              <a:t>Ptolémée </a:t>
            </a:r>
          </a:p>
          <a:p>
            <a:pPr marL="2700000" lvl="0" indent="-285750">
              <a:buSzPct val="90000"/>
              <a:buBlip>
                <a:blip r:embed="rId2"/>
              </a:buBlip>
            </a:pPr>
            <a:r>
              <a:rPr lang="fr-FR" sz="2400" dirty="0" err="1" smtClean="0">
                <a:latin typeface="Trebuchet MS" panose="020B0603020202020204" pitchFamily="34" charset="0"/>
              </a:rPr>
              <a:t>Tycho</a:t>
            </a:r>
            <a:r>
              <a:rPr lang="fr-FR" sz="2400" dirty="0" smtClean="0">
                <a:latin typeface="Trebuchet MS" panose="020B0603020202020204" pitchFamily="34" charset="0"/>
              </a:rPr>
              <a:t> </a:t>
            </a:r>
            <a:r>
              <a:rPr lang="fr-FR" sz="2400" dirty="0" err="1">
                <a:latin typeface="Trebuchet MS" panose="020B0603020202020204" pitchFamily="34" charset="0"/>
              </a:rPr>
              <a:t>Brahé</a:t>
            </a:r>
            <a:endParaRPr lang="fr-FR" sz="2400" dirty="0">
              <a:latin typeface="Trebuchet MS" panose="020B0603020202020204" pitchFamily="34" charset="0"/>
            </a:endParaRPr>
          </a:p>
          <a:p>
            <a:pPr marL="2700000" lvl="0" indent="-285750">
              <a:buSzPct val="90000"/>
              <a:buBlip>
                <a:blip r:embed="rId2"/>
              </a:buBlip>
            </a:pPr>
            <a:r>
              <a:rPr lang="fr-FR" sz="2400" dirty="0">
                <a:latin typeface="Trebuchet MS" panose="020B0603020202020204" pitchFamily="34" charset="0"/>
              </a:rPr>
              <a:t>Abbé La Caille</a:t>
            </a:r>
          </a:p>
          <a:p>
            <a:pPr marL="2700000" lvl="0" indent="-285750">
              <a:buSzPct val="90000"/>
              <a:buBlip>
                <a:blip r:embed="rId2"/>
              </a:buBlip>
            </a:pPr>
            <a:r>
              <a:rPr lang="fr-FR" sz="2400" dirty="0">
                <a:latin typeface="Trebuchet MS" panose="020B0603020202020204" pitchFamily="34" charset="0"/>
              </a:rPr>
              <a:t>Messier…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problématique ancienne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12328" r="14231" b="11846"/>
          <a:stretch/>
        </p:blipFill>
        <p:spPr>
          <a:xfrm>
            <a:off x="6317880" y="4024150"/>
            <a:ext cx="2060847" cy="252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481" y="4024150"/>
            <a:ext cx="2128895" cy="252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63" y="960991"/>
            <a:ext cx="2884704" cy="24379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53" y="960991"/>
            <a:ext cx="2975149" cy="24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 smtClean="0">
                <a:solidFill>
                  <a:srgbClr val="D7681E"/>
                </a:solidFill>
              </a:rPr>
              <a:t>19/11/2019</a:t>
            </a:r>
            <a:endParaRPr lang="fr-FR" dirty="0">
              <a:solidFill>
                <a:srgbClr val="D7681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Des données toujours plus nombreuses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103643"/>
            <a:ext cx="2638425" cy="32980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72" y="1170318"/>
            <a:ext cx="3231356" cy="32313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36" y="1728582"/>
            <a:ext cx="3770350" cy="23753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39" y="4571449"/>
            <a:ext cx="3832421" cy="216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11" y="4571449"/>
            <a:ext cx="52775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contexte disciplinaire favorable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fr-FR" smtClean="0">
                <a:latin typeface="Trebuchet MS" panose="020B0603020202020204"/>
              </a:rPr>
              <a:t>JNSO 2019</a:t>
            </a:r>
            <a:endParaRPr lang="fr-FR" dirty="0">
              <a:latin typeface="Trebuchet MS" panose="020B0603020202020204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22" y="2815800"/>
            <a:ext cx="3343261" cy="180536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4" y="1179826"/>
            <a:ext cx="3343261" cy="17878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41" y="1179826"/>
            <a:ext cx="3600000" cy="512718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5" y="4419995"/>
            <a:ext cx="3343261" cy="18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/>
              <a:t>Définition et diversité </a:t>
            </a: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>des </a:t>
            </a:r>
            <a:r>
              <a:rPr lang="fr-FR" sz="4800" dirty="0"/>
              <a:t>données de recherche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2091691"/>
            <a:ext cx="11719946" cy="3509009"/>
          </a:xfrm>
        </p:spPr>
        <p:txBody>
          <a:bodyPr>
            <a:normAutofit/>
          </a:bodyPr>
          <a:lstStyle/>
          <a:p>
            <a:pPr marL="806400" defTabSz="2238375">
              <a:lnSpc>
                <a:spcPct val="150000"/>
              </a:lnSpc>
            </a:pPr>
            <a:r>
              <a:rPr lang="fr-FR" sz="2000" dirty="0">
                <a:solidFill>
                  <a:srgbClr val="233289"/>
                </a:solidFill>
                <a:latin typeface="Trebuchet MS" panose="020B0603020202020204" pitchFamily="34" charset="0"/>
              </a:rPr>
              <a:t>Les données de la recherche sont « l’ensemble des informations, spécimens et matériaux produits, recueillis et documentés par les chercheurs, et qui sont collectées et exploitées à des fins de recherche et de preuve par les chercheurs et leurs équipes. » </a:t>
            </a:r>
            <a:r>
              <a:rPr lang="fr-FR" sz="20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(Définition </a:t>
            </a:r>
            <a:r>
              <a:rPr lang="fr-FR" sz="2000" dirty="0">
                <a:solidFill>
                  <a:srgbClr val="233289"/>
                </a:solidFill>
                <a:latin typeface="Trebuchet MS" panose="020B0603020202020204" pitchFamily="34" charset="0"/>
              </a:rPr>
              <a:t>des archivistes de la Section AURORE de l’AAF</a:t>
            </a:r>
            <a:r>
              <a:rPr lang="fr-FR" sz="20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*)</a:t>
            </a:r>
            <a:endParaRPr lang="fr-FR" sz="2000" dirty="0">
              <a:solidFill>
                <a:srgbClr val="233289"/>
              </a:solidFill>
              <a:latin typeface="Trebuchet MS" panose="020B0603020202020204" pitchFamily="34" charset="0"/>
            </a:endParaRPr>
          </a:p>
          <a:p>
            <a:pPr marL="806400" defTabSz="2238375">
              <a:lnSpc>
                <a:spcPct val="150000"/>
              </a:lnSpc>
            </a:pP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Les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données de recherche peuvent être : </a:t>
            </a:r>
          </a:p>
          <a:p>
            <a:pPr marL="1165225" indent="268288">
              <a:buSzPct val="90000"/>
              <a:buBlip>
                <a:blip r:embed="rId3"/>
              </a:buBlip>
            </a:pPr>
            <a:r>
              <a:rPr lang="fr-FR" sz="2000" b="1" dirty="0">
                <a:solidFill>
                  <a:srgbClr val="233289"/>
                </a:solidFill>
                <a:latin typeface="Trebuchet MS" panose="020B0603020202020204" pitchFamily="34" charset="0"/>
              </a:rPr>
              <a:t>produites</a:t>
            </a:r>
            <a:r>
              <a:rPr lang="fr-FR" sz="2000" dirty="0">
                <a:solidFill>
                  <a:srgbClr val="233289"/>
                </a:solidFill>
                <a:latin typeface="Trebuchet MS" panose="020B0603020202020204" pitchFamily="34" charset="0"/>
              </a:rPr>
              <a:t>, lors de campagnes de recherche (observations, mesures…)</a:t>
            </a:r>
          </a:p>
          <a:p>
            <a:pPr marL="1165225" indent="268288">
              <a:buSzPct val="90000"/>
              <a:buBlip>
                <a:blip r:embed="rId3"/>
              </a:buBlip>
            </a:pPr>
            <a:r>
              <a:rPr lang="fr-FR" sz="2000" b="1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collectées</a:t>
            </a:r>
            <a:r>
              <a:rPr lang="fr-FR" sz="20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 </a:t>
            </a:r>
            <a:r>
              <a:rPr lang="fr-FR" sz="2000" dirty="0">
                <a:solidFill>
                  <a:srgbClr val="233289"/>
                </a:solidFill>
                <a:latin typeface="Trebuchet MS" panose="020B0603020202020204" pitchFamily="34" charset="0"/>
              </a:rPr>
              <a:t>: données déjà existantes (corpus, archives…)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00444" y="6337794"/>
            <a:ext cx="499872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333" dirty="0">
                <a:solidFill>
                  <a:srgbClr val="000000"/>
                </a:solidFill>
                <a:latin typeface="Arial" panose="020B0604020202020204"/>
              </a:rPr>
              <a:t>*AAF = Association des archivistes français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6491" y="6377824"/>
            <a:ext cx="747335" cy="3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02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635" y="2714323"/>
            <a:ext cx="11708311" cy="3937685"/>
          </a:xfrm>
        </p:spPr>
        <p:txBody>
          <a:bodyPr/>
          <a:lstStyle/>
          <a:p>
            <a:pPr marL="23400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Une Bibliothèque en forte connexion avec la recherche</a:t>
            </a:r>
          </a:p>
          <a:p>
            <a:pPr marL="23400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Pas de structuration interne des problématiques de l’open science </a:t>
            </a:r>
            <a:endParaRPr lang="fr-FR" sz="2800" dirty="0"/>
          </a:p>
          <a:p>
            <a:pPr marL="23400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Prospective de l’établissement en 2017 dans le cadre du futur quinquennal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Contexte de </a:t>
            </a:r>
            <a:br>
              <a:rPr lang="fr-FR" dirty="0" smtClean="0"/>
            </a:br>
            <a:r>
              <a:rPr lang="fr-FR" dirty="0" smtClean="0"/>
              <a:t>l’Observatoire de 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2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635" y="2785929"/>
            <a:ext cx="11708311" cy="3866079"/>
          </a:xfrm>
        </p:spPr>
        <p:txBody>
          <a:bodyPr/>
          <a:lstStyle/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Formation spontanée d’un GT, rassemblant l’ensemble des acteurs concernés</a:t>
            </a:r>
            <a:endParaRPr lang="fr-FR" sz="2800" dirty="0"/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Rédaction d’une charte des bonnes pratiques</a:t>
            </a:r>
            <a:endParaRPr lang="fr-FR" sz="2800" dirty="0"/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Rédaction d’une matrice de DMP, appuyée sur les pratiques disciplinaires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Mode opératoire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4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226085"/>
            <a:ext cx="11708311" cy="3430244"/>
          </a:xfrm>
        </p:spPr>
        <p:txBody>
          <a:bodyPr/>
          <a:lstStyle/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Dépôt systématique des publications</a:t>
            </a:r>
            <a:endParaRPr lang="fr-FR" sz="2800" dirty="0"/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Affiliation</a:t>
            </a:r>
            <a:endParaRPr lang="fr-FR" sz="2800" dirty="0"/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Utilisation d’identifiant chercheur</a:t>
            </a:r>
            <a:endParaRPr lang="fr-FR" sz="2800" dirty="0"/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DMP</a:t>
            </a:r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Ouverture par défaut des données</a:t>
            </a:r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Déontologie, intégrité</a:t>
            </a:r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Sensibilisation et formation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bonnes pratiques </a:t>
            </a:r>
          </a:p>
        </p:txBody>
      </p:sp>
    </p:spTree>
    <p:extLst>
      <p:ext uri="{BB962C8B-B14F-4D97-AF65-F5344CB8AC3E}">
        <p14:creationId xmlns:p14="http://schemas.microsoft.com/office/powerpoint/2010/main" val="29693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859539"/>
            <a:ext cx="11708311" cy="3213349"/>
          </a:xfrm>
        </p:spPr>
        <p:txBody>
          <a:bodyPr/>
          <a:lstStyle/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Informations générales</a:t>
            </a:r>
            <a:endParaRPr lang="fr-FR" sz="2800" dirty="0"/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Description des collections de données</a:t>
            </a:r>
            <a:endParaRPr lang="fr-FR" sz="2800" dirty="0"/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Principes FAIR : données </a:t>
            </a:r>
            <a:r>
              <a:rPr lang="fr-FR" sz="2800" dirty="0"/>
              <a:t>découvrables, accessibles, interopérables et réutilisables</a:t>
            </a:r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Acteurs et ressources</a:t>
            </a:r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Conservation à long terme</a:t>
            </a:r>
          </a:p>
          <a:p>
            <a:pPr marL="2527300" indent="-285750">
              <a:buSzPct val="85000"/>
              <a:buBlip>
                <a:blip r:embed="rId2"/>
              </a:buBlip>
            </a:pPr>
            <a:r>
              <a:rPr lang="fr-FR" sz="2800" dirty="0" smtClean="0"/>
              <a:t>Aspects éthiques et propriété intellectuelle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DMP de l’Observatoire de Paris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/>
          </p:nvPr>
        </p:nvSpPr>
        <p:spPr>
          <a:xfrm>
            <a:off x="0" y="1908847"/>
            <a:ext cx="11721600" cy="6480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6 parties :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700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34" y="0"/>
            <a:ext cx="4848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3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13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67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D7681E"/>
                </a:solidFill>
              </a:rPr>
              <a:t>19/11/2019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97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97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0"/>
          <a:stretch/>
        </p:blipFill>
        <p:spPr>
          <a:xfrm>
            <a:off x="1166117" y="1087655"/>
            <a:ext cx="9705761" cy="49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99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"/>
            <a:ext cx="9570076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Jeu </a:t>
            </a:r>
            <a:r>
              <a:rPr lang="fr-FR" sz="4800" dirty="0" err="1" smtClean="0"/>
              <a:t>GopenDoRe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2091691"/>
            <a:ext cx="6362163" cy="3652286"/>
          </a:xfrm>
        </p:spPr>
        <p:txBody>
          <a:bodyPr>
            <a:noAutofit/>
          </a:bodyPr>
          <a:lstStyle/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Jeu coopératif </a:t>
            </a:r>
          </a:p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Facilite les échanges de bonnes pratiques entre les chercheurs et entre les disciplines</a:t>
            </a:r>
          </a:p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Permet de mettre en valeur ce que les participants pratiquent déjà</a:t>
            </a:r>
          </a:p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endParaRPr lang="fr-FR" sz="2400" dirty="0">
              <a:solidFill>
                <a:srgbClr val="233289"/>
              </a:solidFill>
              <a:latin typeface="Trebuchet MS" panose="020B0603020202020204" pitchFamily="34" charset="0"/>
            </a:endParaRPr>
          </a:p>
          <a:p>
            <a:pPr marL="360363" defTabSz="450850">
              <a:buSzPct val="90000"/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  <a:hlinkClick r:id="rId4"/>
              </a:rPr>
              <a:t>https://zenodo.org/record/2657316#.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  <a:hlinkClick r:id="rId4"/>
              </a:rPr>
              <a:t>Xcz4SNXjKM8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  </a:t>
            </a:r>
            <a:endParaRPr lang="fr-FR" sz="2400" dirty="0">
              <a:solidFill>
                <a:srgbClr val="233289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9" name="Espace réservé du contenu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87" y="819807"/>
            <a:ext cx="4140376" cy="55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1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"/>
            <a:ext cx="9982200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Evaluation de </a:t>
            </a:r>
            <a:br>
              <a:rPr lang="fr-FR" sz="4800" dirty="0" smtClean="0"/>
            </a:br>
            <a:r>
              <a:rPr lang="fr-FR" sz="4800" dirty="0" smtClean="0"/>
              <a:t>Plans de Gestion des Données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1931830"/>
            <a:ext cx="6671256" cy="4675031"/>
          </a:xfrm>
        </p:spPr>
        <p:txBody>
          <a:bodyPr>
            <a:noAutofit/>
          </a:bodyPr>
          <a:lstStyle/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Utilisation d’une grille d’évaluation proposée par l’Inra</a:t>
            </a:r>
          </a:p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Evaluation de PGD publics</a:t>
            </a:r>
          </a:p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Permet de « visualiser » des PGD et de prendre conscience de ce qui est important dans un PGD</a:t>
            </a:r>
          </a:p>
          <a:p>
            <a:pPr marL="360363" indent="360363" defTabSz="450850">
              <a:buSzPct val="90000"/>
              <a:buBlip>
                <a:blip r:embed="rId3"/>
              </a:buBlip>
              <a:tabLst>
                <a:tab pos="720725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Qualités d’un « bon PGD »</a:t>
            </a:r>
          </a:p>
          <a:p>
            <a:pPr marL="1254125" lvl="1" indent="360363" defTabSz="450850">
              <a:buSzPct val="90000"/>
              <a:tabLst>
                <a:tab pos="720725" algn="l"/>
              </a:tabLst>
            </a:pPr>
            <a:r>
              <a:rPr lang="fr-FR" sz="2200" dirty="0">
                <a:solidFill>
                  <a:srgbClr val="233289"/>
                </a:solidFill>
                <a:latin typeface="Trebuchet MS" panose="020B0603020202020204" pitchFamily="34" charset="0"/>
              </a:rPr>
              <a:t>Éléments clés présents et bien rédigés</a:t>
            </a:r>
          </a:p>
          <a:p>
            <a:pPr marL="1254125" lvl="1" indent="360363" defTabSz="450850">
              <a:buSzPct val="90000"/>
              <a:tabLst>
                <a:tab pos="720725" algn="l"/>
              </a:tabLst>
            </a:pPr>
            <a:r>
              <a:rPr lang="fr-FR" sz="2200" dirty="0">
                <a:solidFill>
                  <a:srgbClr val="233289"/>
                </a:solidFill>
                <a:latin typeface="Trebuchet MS" panose="020B0603020202020204" pitchFamily="34" charset="0"/>
              </a:rPr>
              <a:t>Informations suffisamment spécifiques</a:t>
            </a:r>
          </a:p>
          <a:p>
            <a:pPr marL="1254125" lvl="1" indent="360363" defTabSz="450850">
              <a:buSzPct val="90000"/>
              <a:tabLst>
                <a:tab pos="720725" algn="l"/>
              </a:tabLst>
            </a:pPr>
            <a:r>
              <a:rPr lang="fr-FR" sz="2200" dirty="0">
                <a:solidFill>
                  <a:srgbClr val="233289"/>
                </a:solidFill>
                <a:latin typeface="Trebuchet MS" panose="020B0603020202020204" pitchFamily="34" charset="0"/>
              </a:rPr>
              <a:t>Décisions justifiées</a:t>
            </a:r>
          </a:p>
          <a:p>
            <a:pPr marL="1254125" lvl="1" indent="360363" defTabSz="450850">
              <a:buSzPct val="90000"/>
              <a:tabLst>
                <a:tab pos="720725" algn="l"/>
              </a:tabLst>
            </a:pPr>
            <a:r>
              <a:rPr lang="fr-FR" sz="2200" dirty="0">
                <a:solidFill>
                  <a:srgbClr val="233289"/>
                </a:solidFill>
                <a:latin typeface="Trebuchet MS" panose="020B0603020202020204" pitchFamily="34" charset="0"/>
              </a:rPr>
              <a:t>Rédaction facilitant le travail du relecteur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064" y="1427974"/>
            <a:ext cx="2755167" cy="40510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218" y="2032643"/>
            <a:ext cx="2819003" cy="4050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601" y="2521994"/>
            <a:ext cx="2692069" cy="42834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5343" y="1739670"/>
            <a:ext cx="3037473" cy="4648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6491" y="6377824"/>
            <a:ext cx="747335" cy="3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30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58145" y="1"/>
            <a:ext cx="9551445" cy="1639613"/>
          </a:xfrm>
        </p:spPr>
        <p:txBody>
          <a:bodyPr>
            <a:noAutofit/>
          </a:bodyPr>
          <a:lstStyle/>
          <a:p>
            <a:r>
              <a:rPr lang="fr-FR" sz="4400" b="1" dirty="0"/>
              <a:t>Accompagner les projets de </a:t>
            </a:r>
            <a:r>
              <a:rPr lang="fr-FR" sz="4400" b="1" dirty="0" smtClean="0"/>
              <a:t>recherche à l’Université de Lille</a:t>
            </a:r>
            <a:endParaRPr lang="fr-FR" sz="4400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113" y="2956846"/>
            <a:ext cx="631261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>
              <a:lnSpc>
                <a:spcPct val="90000"/>
              </a:lnSpc>
              <a:spcBef>
                <a:spcPts val="1000"/>
              </a:spcBef>
            </a:pPr>
            <a:r>
              <a:rPr lang="fr-FR" sz="3200" dirty="0" smtClean="0">
                <a:solidFill>
                  <a:srgbClr val="233289"/>
                </a:solidFill>
              </a:rPr>
              <a:t>Romain FERET </a:t>
            </a:r>
            <a:endParaRPr lang="fr-FR" sz="3200" dirty="0">
              <a:solidFill>
                <a:srgbClr val="233289"/>
              </a:solidFill>
            </a:endParaRPr>
          </a:p>
          <a:p>
            <a:pPr marL="895350">
              <a:lnSpc>
                <a:spcPct val="90000"/>
              </a:lnSpc>
              <a:spcBef>
                <a:spcPts val="1000"/>
              </a:spcBef>
            </a:pPr>
            <a:r>
              <a:rPr lang="fr-FR" sz="3200" dirty="0">
                <a:solidFill>
                  <a:srgbClr val="233289"/>
                </a:solidFill>
              </a:rPr>
              <a:t/>
            </a:r>
            <a:br>
              <a:rPr lang="fr-FR" sz="3200" dirty="0">
                <a:solidFill>
                  <a:srgbClr val="233289"/>
                </a:solidFill>
              </a:rPr>
            </a:br>
            <a:r>
              <a:rPr lang="fr-FR" sz="3200" dirty="0" smtClean="0">
                <a:solidFill>
                  <a:srgbClr val="233289"/>
                </a:solidFill>
              </a:rPr>
              <a:t>Service Commun de Documentation de l’Université de Lille</a:t>
            </a:r>
          </a:p>
        </p:txBody>
      </p:sp>
      <p:pic>
        <p:nvPicPr>
          <p:cNvPr id="17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14" y="3836141"/>
            <a:ext cx="216683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245">
            <a:off x="5855771" y="2079416"/>
            <a:ext cx="2662705" cy="193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412">
            <a:off x="8440294" y="2164639"/>
            <a:ext cx="2933691" cy="164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323" y="3170865"/>
            <a:ext cx="2084782" cy="17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57" y="4637072"/>
            <a:ext cx="3455876" cy="16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-281699" y="-264001"/>
            <a:ext cx="2821700" cy="1524001"/>
            <a:chOff x="-332500" y="-284540"/>
            <a:chExt cx="3328685" cy="1678749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2663686" cy="11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00" y="-284540"/>
              <a:ext cx="3328685" cy="167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1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/>
              <a:t>Définition et diversité </a:t>
            </a: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>des </a:t>
            </a:r>
            <a:r>
              <a:rPr lang="fr-FR" sz="4800" dirty="0"/>
              <a:t>données de recherche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3825" b="2448"/>
          <a:stretch/>
        </p:blipFill>
        <p:spPr>
          <a:xfrm>
            <a:off x="1892666" y="2151696"/>
            <a:ext cx="8406669" cy="401764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2104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3901" y="1"/>
            <a:ext cx="9815690" cy="163961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Accompagner </a:t>
            </a:r>
            <a:r>
              <a:rPr lang="fr-FR" dirty="0"/>
              <a:t>les projets de </a:t>
            </a:r>
            <a:r>
              <a:rPr lang="fr-FR" dirty="0" smtClean="0"/>
              <a:t>recherche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E4FFD5-24AA-492C-9C57-E8D9116D95EF}"/>
              </a:ext>
            </a:extLst>
          </p:cNvPr>
          <p:cNvSpPr txBox="1"/>
          <p:nvPr/>
        </p:nvSpPr>
        <p:spPr>
          <a:xfrm>
            <a:off x="2972350" y="1613939"/>
            <a:ext cx="6247300" cy="13668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 volets</a:t>
            </a:r>
          </a:p>
          <a:p>
            <a:pPr marL="731838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Montage de projet</a:t>
            </a:r>
          </a:p>
          <a:p>
            <a:pPr marL="731838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Diffusion des publications en libre accès </a:t>
            </a:r>
          </a:p>
          <a:p>
            <a:pPr marL="731838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Gestion et diffusion des données de recherche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785939" y="3180924"/>
            <a:ext cx="41036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Aide au montage de projets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Intégrer la gestion des données de recherche dans le projet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Valoriser les possibilités de diffusion de données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Trouver l’équilibre entre protection et ouverture des données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Stratégie de dissémination des productions scientifiques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6205539" y="3180924"/>
            <a:ext cx="410527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Accompagnement des projets en cours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Sensibilisation des partenaires du projet aux enjeux science ouverte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Accompagnement à la diffusion de publications en libre accès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Aide 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à la rédaction de plans de gestion de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données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-281699" y="-264001"/>
            <a:ext cx="2821700" cy="1524001"/>
            <a:chOff x="-332500" y="-284540"/>
            <a:chExt cx="3328685" cy="1678749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2663686" cy="11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00" y="-284540"/>
              <a:ext cx="3328685" cy="167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0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845" y="1"/>
            <a:ext cx="10714746" cy="1639613"/>
          </a:xfrm>
        </p:spPr>
        <p:txBody>
          <a:bodyPr>
            <a:normAutofit/>
          </a:bodyPr>
          <a:lstStyle/>
          <a:p>
            <a:r>
              <a:rPr lang="fr-FR" dirty="0" smtClean="0"/>
              <a:t>3 niveaux de service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720762" y="2318124"/>
            <a:ext cx="11719946" cy="4144357"/>
          </a:xfrm>
        </p:spPr>
        <p:txBody>
          <a:bodyPr>
            <a:normAutofit fontScale="70000" lnSpcReduction="20000"/>
          </a:bodyPr>
          <a:lstStyle/>
          <a:p>
            <a:pPr marL="0"/>
            <a:r>
              <a:rPr lang="fr-FR" sz="2600" b="1" dirty="0" smtClean="0">
                <a:solidFill>
                  <a:srgbClr val="233289"/>
                </a:solidFill>
              </a:rPr>
              <a:t>Niveau </a:t>
            </a:r>
            <a:r>
              <a:rPr lang="fr-FR" sz="2600" b="1" dirty="0">
                <a:solidFill>
                  <a:srgbClr val="233289"/>
                </a:solidFill>
              </a:rPr>
              <a:t>1 : projets incluant un cabinet de consultant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Réponses aux questions relatives à la science ouverte lors du montage ou au cours du projet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600" b="1" dirty="0">
                <a:solidFill>
                  <a:srgbClr val="233289"/>
                </a:solidFill>
              </a:rPr>
              <a:t>Niveau 2 : projets sans contribution à la réponse à appel à projets par le SCD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Montage : sensibilisation générale à la science ouverte (obligations du financeur…)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Offre de formations : plan de gestion des données, libre accès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Relecture du PGD </a:t>
            </a:r>
          </a:p>
          <a:p>
            <a:pPr marL="0"/>
            <a:endParaRPr lang="fr-FR" sz="2400" b="1" dirty="0">
              <a:solidFill>
                <a:srgbClr val="233289"/>
              </a:solidFill>
            </a:endParaRPr>
          </a:p>
          <a:p>
            <a:pPr marL="0"/>
            <a:r>
              <a:rPr lang="fr-FR" sz="2600" b="1" dirty="0">
                <a:solidFill>
                  <a:srgbClr val="233289"/>
                </a:solidFill>
              </a:rPr>
              <a:t>Niveau 3 : projets accompagnés depuis le montage jusqu’au rapport final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Soutien personnalisé pour développer une stratégie science ouverte dès le montage du projet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Soutien à la coordination du projet (libre accès, gestion des données)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Accompagnement à la mise en œuvre d’actions science ouverte dans le cadre du projet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33289"/>
                </a:solidFill>
              </a:rPr>
              <a:t>Aide individualisée pour rédiger le plan de gestion des </a:t>
            </a:r>
            <a:r>
              <a:rPr lang="fr-FR" sz="2400" dirty="0" smtClean="0">
                <a:solidFill>
                  <a:srgbClr val="233289"/>
                </a:solidFill>
              </a:rPr>
              <a:t>données</a:t>
            </a:r>
            <a:endParaRPr lang="fr-FR" sz="2400" dirty="0">
              <a:solidFill>
                <a:srgbClr val="233289"/>
              </a:solidFill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896244" y="1561917"/>
            <a:ext cx="4474147" cy="756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proposés indépendamment de l’établissement gestionnaire du projet 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-281699" y="-264001"/>
            <a:ext cx="2821700" cy="1524001"/>
            <a:chOff x="-332500" y="-284540"/>
            <a:chExt cx="3328685" cy="167874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2663686" cy="11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00" y="-284540"/>
              <a:ext cx="3328685" cy="167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916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5273" y="1"/>
            <a:ext cx="9844317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En </a:t>
            </a:r>
            <a:r>
              <a:rPr lang="fr-FR" sz="4800" dirty="0"/>
              <a:t>pratique, accompagner la gestion des </a:t>
            </a:r>
            <a:r>
              <a:rPr lang="fr-FR" sz="4800" dirty="0" smtClean="0"/>
              <a:t>données</a:t>
            </a:r>
            <a:endParaRPr lang="fr-FR" sz="4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3505" y="1789414"/>
            <a:ext cx="5040000" cy="42473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Soutien individuel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Uniquement pour les coordinateurs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Entretien avec le chercheur (SCD + coordinateur)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 d’un embryon de PGD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(SCD)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Complétion du PGD (coordinateur)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Relecture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(SCD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projet collaboratif: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Sensibilisation des partenaires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envoi de « l’exemple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ULille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 de PGD (SCD)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Rédaction des autres parties du PGD (partenaires)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Compilation et harmonisation (coordinateur)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Relecture globale (SCD)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78495" y="1785381"/>
            <a:ext cx="5040000" cy="43088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Accompagnement collectif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Coordinateurs et partenaires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Ateliers à destination des coordinateurs ou partenaires 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(15 personnes maximum)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(SCD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Rédaction du PGD (coordinateur)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Relecture du PGD (SCD)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Prévu : ateliers de mise à jour PGD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projet collaboratif: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Relecture de la partie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ULille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PGD 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Compilation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harmonisation (coordinateur)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Relecture globale (SCD) 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-281699" y="-264001"/>
            <a:ext cx="2821700" cy="1524001"/>
            <a:chOff x="-332500" y="-284540"/>
            <a:chExt cx="3328685" cy="1678749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2663686" cy="11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00" y="-284540"/>
              <a:ext cx="3328685" cy="167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758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58145" y="1"/>
            <a:ext cx="9551445" cy="1639613"/>
          </a:xfrm>
        </p:spPr>
        <p:txBody>
          <a:bodyPr>
            <a:normAutofit/>
          </a:bodyPr>
          <a:lstStyle/>
          <a:p>
            <a:r>
              <a:rPr lang="fr-FR" sz="4400" dirty="0"/>
              <a:t>Soutien individuel et accompagnement </a:t>
            </a:r>
            <a:r>
              <a:rPr lang="fr-FR" sz="4400" dirty="0" smtClean="0"/>
              <a:t>collectif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4488" y="1366947"/>
            <a:ext cx="5400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Soutien individuel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78656" y="1363339"/>
            <a:ext cx="54000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Accompagnement collectif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44488" y="1874686"/>
            <a:ext cx="5400000" cy="23083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Avantages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Permet un soutien vraiment personnalisé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 avec les partenaires et chercheurs du projet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Permet de vraiment faire partie du projet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Facilite le suivi dans la durée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accompagnement qui va au-delà de la rédaction du PGD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44488" y="4332825"/>
            <a:ext cx="5400000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Faiblesses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Chronophage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d’échange de bonnes pratiques avec des chercheurs hors projet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78656" y="1874686"/>
            <a:ext cx="5400000" cy="23083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Avantages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Accompagnement d’un nombre important de projets dans un temps limité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Permet des interaction entre projets de disciplines différentes avec des échange de pratiques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178656" y="4332825"/>
            <a:ext cx="5400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Faiblesses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 permet pas d’entrer dans le détail des projets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Accompagnement limité à la mise en œuvre du PGD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332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Capacité plus limitée à faire entrer les partenaires dans la logique science ouverte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011784" y="6178292"/>
            <a:ext cx="5866872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Deux approches très complémentaires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-281699" y="-264001"/>
            <a:ext cx="2821700" cy="1524001"/>
            <a:chOff x="-332500" y="-284540"/>
            <a:chExt cx="3328685" cy="167874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2663686" cy="11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00" y="-284540"/>
              <a:ext cx="3328685" cy="167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768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8299" y="1"/>
            <a:ext cx="10171291" cy="1639613"/>
          </a:xfrm>
        </p:spPr>
        <p:txBody>
          <a:bodyPr>
            <a:normAutofit/>
          </a:bodyPr>
          <a:lstStyle/>
          <a:p>
            <a:r>
              <a:rPr lang="fr-FR" sz="4800" dirty="0"/>
              <a:t>Caractéristiques de l’offre de service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968188" y="2032605"/>
            <a:ext cx="11719946" cy="4144357"/>
          </a:xfrm>
        </p:spPr>
        <p:txBody>
          <a:bodyPr>
            <a:normAutofit fontScale="70000" lnSpcReduction="20000"/>
          </a:bodyPr>
          <a:lstStyle/>
          <a:p>
            <a:pPr marL="0"/>
            <a:r>
              <a:rPr lang="fr-FR" sz="2600" b="1" dirty="0">
                <a:solidFill>
                  <a:srgbClr val="233289"/>
                </a:solidFill>
              </a:rPr>
              <a:t>Une saisonnalité forte de l’activité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Montage de projets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Accompagnement de projets </a:t>
            </a:r>
          </a:p>
          <a:p>
            <a:pPr marL="0"/>
            <a:endParaRPr lang="fr-FR" sz="2600" b="1" dirty="0">
              <a:solidFill>
                <a:srgbClr val="233289"/>
              </a:solidFill>
            </a:endParaRPr>
          </a:p>
          <a:p>
            <a:pPr marL="0"/>
            <a:r>
              <a:rPr lang="fr-FR" sz="2600" b="1" dirty="0">
                <a:solidFill>
                  <a:srgbClr val="233289"/>
                </a:solidFill>
              </a:rPr>
              <a:t>Des relations nourries avec les chercheurs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Multiplier les points de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Maintenir la relation dans le temps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Construire une relation équilibrée </a:t>
            </a:r>
          </a:p>
          <a:p>
            <a:pPr marL="0"/>
            <a:endParaRPr lang="fr-FR" sz="2600" b="1" dirty="0">
              <a:solidFill>
                <a:srgbClr val="233289"/>
              </a:solidFill>
            </a:endParaRPr>
          </a:p>
          <a:p>
            <a:pPr marL="0"/>
            <a:r>
              <a:rPr lang="fr-FR" sz="2600" b="1" dirty="0">
                <a:solidFill>
                  <a:srgbClr val="233289"/>
                </a:solidFill>
              </a:rPr>
              <a:t>Le public cible: une tête de pont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Des chercheurs renommés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Avec une capacité d’entrainement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233289"/>
                </a:solidFill>
              </a:rPr>
              <a:t>Un produit d’appel 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6731116" y="3895061"/>
            <a:ext cx="4474147" cy="1975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coordinateurs H2020 (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Scopus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Nombre de publications moyen: &gt; 280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H-index moyen : &gt; 50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Nombre moyen de citations reçues: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12 500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-281699" y="-264001"/>
            <a:ext cx="2821700" cy="1524001"/>
            <a:chOff x="-332500" y="-284540"/>
            <a:chExt cx="3328685" cy="1678749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2663686" cy="11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00" y="-284540"/>
              <a:ext cx="3328685" cy="167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2096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8299" y="1"/>
            <a:ext cx="10171291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En savoir plus</a:t>
            </a:r>
            <a:endParaRPr lang="fr-FR" sz="4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19/11/2019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D7681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JNSO 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4852" y="2318124"/>
            <a:ext cx="7325143" cy="4144357"/>
          </a:xfrm>
        </p:spPr>
        <p:txBody>
          <a:bodyPr>
            <a:normAutofit/>
          </a:bodyPr>
          <a:lstStyle/>
          <a:p>
            <a:pPr marL="0"/>
            <a:r>
              <a:rPr lang="fr-FR" b="1" dirty="0" smtClean="0">
                <a:solidFill>
                  <a:srgbClr val="233289"/>
                </a:solidFill>
              </a:rPr>
              <a:t>Poster </a:t>
            </a:r>
            <a:r>
              <a:rPr lang="fr-FR" b="1" dirty="0">
                <a:solidFill>
                  <a:srgbClr val="233289"/>
                </a:solidFill>
              </a:rPr>
              <a:t>: </a:t>
            </a:r>
            <a:r>
              <a:rPr lang="fr-FR" dirty="0">
                <a:solidFill>
                  <a:srgbClr val="233289"/>
                </a:solidFill>
              </a:rPr>
              <a:t>https://zenodo.org/record/2547489 </a:t>
            </a:r>
          </a:p>
          <a:p>
            <a:pPr marL="0"/>
            <a:endParaRPr lang="fr-FR" dirty="0">
              <a:solidFill>
                <a:srgbClr val="233289"/>
              </a:solidFill>
            </a:endParaRPr>
          </a:p>
          <a:p>
            <a:pPr marL="0"/>
            <a:r>
              <a:rPr lang="fr-FR" b="1" dirty="0">
                <a:solidFill>
                  <a:srgbClr val="233289"/>
                </a:solidFill>
              </a:rPr>
              <a:t>Diaporama : </a:t>
            </a:r>
            <a:r>
              <a:rPr lang="fr-FR" dirty="0">
                <a:solidFill>
                  <a:srgbClr val="233289"/>
                </a:solidFill>
              </a:rPr>
              <a:t>https://zenodo.org/record/3266846 </a:t>
            </a:r>
          </a:p>
          <a:p>
            <a:pPr marL="0"/>
            <a:endParaRPr lang="fr-FR" b="1" dirty="0">
              <a:solidFill>
                <a:srgbClr val="233289"/>
              </a:solidFill>
            </a:endParaRPr>
          </a:p>
          <a:p>
            <a:pPr marL="0"/>
            <a:r>
              <a:rPr lang="fr-FR" b="1" dirty="0">
                <a:solidFill>
                  <a:srgbClr val="233289"/>
                </a:solidFill>
              </a:rPr>
              <a:t>Article de blog : </a:t>
            </a:r>
            <a:r>
              <a:rPr lang="fr-FR" dirty="0">
                <a:solidFill>
                  <a:srgbClr val="233289"/>
                </a:solidFill>
              </a:rPr>
              <a:t>https://cestpasdemainlaveille.com/2019/11/07/la-science-ouverte-dans-les-projets-de-recherche-la-bibliotheque-universitaire-soutient-les-coordinateurs-du-montage-des-projets-jusqua-leur-fin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995" y="748605"/>
            <a:ext cx="3601040" cy="5056128"/>
          </a:xfrm>
          <a:prstGeom prst="rect">
            <a:avLst/>
          </a:prstGeom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2776908" y="5289679"/>
            <a:ext cx="4097148" cy="515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32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Nous contacter: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scd-aap@univ-lille.fr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-281699" y="-264001"/>
            <a:ext cx="2821700" cy="1524001"/>
            <a:chOff x="-332500" y="-284540"/>
            <a:chExt cx="3328685" cy="1678749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2663686" cy="1109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2500" y="-284540"/>
              <a:ext cx="3328685" cy="167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36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0969" y="1"/>
            <a:ext cx="6220832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Cycle de vie des </a:t>
            </a:r>
            <a:br>
              <a:rPr lang="fr-FR" sz="4800" dirty="0" smtClean="0"/>
            </a:br>
            <a:r>
              <a:rPr lang="fr-FR" sz="4800" dirty="0" smtClean="0"/>
              <a:t>données de recherche</a:t>
            </a:r>
            <a:endParaRPr lang="fr-FR" sz="4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2091691"/>
            <a:ext cx="6477000" cy="3509009"/>
          </a:xfrm>
        </p:spPr>
        <p:txBody>
          <a:bodyPr>
            <a:normAutofit/>
          </a:bodyPr>
          <a:lstStyle/>
          <a:p>
            <a:pPr marL="355600" defTabSz="2238375">
              <a:lnSpc>
                <a:spcPct val="150000"/>
              </a:lnSpc>
            </a:pP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C’est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l’ensemble des étapes </a:t>
            </a:r>
          </a:p>
          <a:p>
            <a:pPr marL="812800" indent="268288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  <a:latin typeface="Trebuchet MS" panose="020B0603020202020204" pitchFamily="34" charset="0"/>
              </a:rPr>
              <a:t>de gestion, </a:t>
            </a:r>
          </a:p>
          <a:p>
            <a:pPr marL="812800" indent="268288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  <a:latin typeface="Trebuchet MS" panose="020B0603020202020204" pitchFamily="34" charset="0"/>
              </a:rPr>
              <a:t>de conservation </a:t>
            </a:r>
          </a:p>
          <a:p>
            <a:pPr marL="812800" indent="268288">
              <a:buSzPct val="90000"/>
              <a:buBlip>
                <a:blip r:embed="rId3"/>
              </a:buBlip>
            </a:pPr>
            <a:r>
              <a:rPr lang="fr-FR" sz="2000" dirty="0">
                <a:solidFill>
                  <a:srgbClr val="233289"/>
                </a:solidFill>
                <a:latin typeface="Trebuchet MS" panose="020B0603020202020204" pitchFamily="34" charset="0"/>
              </a:rPr>
              <a:t>et de diffusion des données de recherche, </a:t>
            </a:r>
            <a:endParaRPr lang="fr-FR" sz="2000" dirty="0" smtClean="0">
              <a:solidFill>
                <a:srgbClr val="233289"/>
              </a:solidFill>
              <a:latin typeface="Trebuchet MS" panose="020B0603020202020204" pitchFamily="34" charset="0"/>
            </a:endParaRPr>
          </a:p>
          <a:p>
            <a:pPr marL="355600">
              <a:buSzPct val="90000"/>
            </a:pP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associées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aux activités de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recherche</a:t>
            </a:r>
            <a:endParaRPr lang="fr-FR" sz="2400" dirty="0">
              <a:solidFill>
                <a:srgbClr val="233289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6491" y="6377824"/>
            <a:ext cx="747335" cy="3888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05" y="49468"/>
            <a:ext cx="4253104" cy="63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5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"/>
            <a:ext cx="10762200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Pourquoi gérer et </a:t>
            </a:r>
            <a:br>
              <a:rPr lang="fr-FR" sz="4800" dirty="0" smtClean="0"/>
            </a:br>
            <a:r>
              <a:rPr lang="fr-FR" sz="4800" dirty="0" smtClean="0"/>
              <a:t>partager ses données</a:t>
            </a:r>
            <a:endParaRPr lang="fr-FR" sz="4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2091691"/>
            <a:ext cx="7251700" cy="3509009"/>
          </a:xfrm>
        </p:spPr>
        <p:txBody>
          <a:bodyPr>
            <a:noAutofit/>
          </a:bodyPr>
          <a:lstStyle/>
          <a:p>
            <a:pPr marL="812800" indent="444500" defTabSz="419100">
              <a:buSzPct val="90000"/>
              <a:buBlip>
                <a:blip r:embed="rId3"/>
              </a:buBlip>
            </a:pP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Gestion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nécessaire face à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l’accroissement 		de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la quantité de données </a:t>
            </a:r>
          </a:p>
          <a:p>
            <a:pPr marL="812800" indent="444500">
              <a:buSzPct val="90000"/>
              <a:buBlip>
                <a:blip r:embed="rId3"/>
              </a:buBlip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Exhumation de données « fossilisées » </a:t>
            </a:r>
          </a:p>
          <a:p>
            <a:pPr marL="812800" indent="444500">
              <a:buSzPct val="90000"/>
              <a:buBlip>
                <a:blip r:embed="rId3"/>
              </a:buBlip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Evite la perte de données uniques</a:t>
            </a:r>
          </a:p>
          <a:p>
            <a:pPr marL="812800" indent="444500">
              <a:buSzPct val="90000"/>
              <a:buBlip>
                <a:blip r:embed="rId3"/>
              </a:buBlip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Gain de temps et d’argent </a:t>
            </a:r>
          </a:p>
          <a:p>
            <a:pPr marL="812800" indent="444500">
              <a:buSzPct val="90000"/>
              <a:buBlip>
                <a:blip r:embed="rId3"/>
              </a:buBlip>
              <a:tabLst>
                <a:tab pos="1257300" algn="l"/>
              </a:tabLst>
            </a:pP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Facilite la reproductibilité, la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			réutilisation et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le croisement de données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	provenant </a:t>
            </a:r>
            <a:r>
              <a:rPr lang="fr-FR" sz="2400" dirty="0">
                <a:solidFill>
                  <a:srgbClr val="233289"/>
                </a:solidFill>
                <a:latin typeface="Trebuchet MS" panose="020B0603020202020204" pitchFamily="34" charset="0"/>
              </a:rPr>
              <a:t>de </a:t>
            </a:r>
            <a:r>
              <a:rPr lang="fr-FR" sz="2400" dirty="0" smtClean="0">
                <a:solidFill>
                  <a:srgbClr val="233289"/>
                </a:solidFill>
                <a:latin typeface="Trebuchet MS" panose="020B0603020202020204" pitchFamily="34" charset="0"/>
              </a:rPr>
              <a:t>différentes disciplines</a:t>
            </a:r>
            <a:endParaRPr lang="fr-FR" sz="2800" dirty="0">
              <a:solidFill>
                <a:srgbClr val="233289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8199861" y="2064286"/>
            <a:ext cx="3253188" cy="3103100"/>
            <a:chOff x="5995147" y="1858488"/>
            <a:chExt cx="2439891" cy="232732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147" y="1858488"/>
              <a:ext cx="2127168" cy="2127168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885444" y="1996832"/>
              <a:ext cx="15495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fr-FR" sz="1600" dirty="0">
                  <a:solidFill>
                    <a:srgbClr val="000000"/>
                  </a:solidFill>
                  <a:latin typeface="Arial" panose="020B0604020202020204"/>
                </a:rPr>
                <a:t>Publications </a:t>
              </a:r>
            </a:p>
            <a:p>
              <a:pPr algn="ctr" defTabSz="1219170"/>
              <a:r>
                <a:rPr lang="fr-FR" sz="1600" dirty="0">
                  <a:solidFill>
                    <a:srgbClr val="000000"/>
                  </a:solidFill>
                  <a:latin typeface="Arial" panose="020B0604020202020204"/>
                </a:rPr>
                <a:t>= 10%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828570" y="3520171"/>
              <a:ext cx="15495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fr-FR" sz="1600" dirty="0">
                  <a:solidFill>
                    <a:srgbClr val="000000"/>
                  </a:solidFill>
                  <a:latin typeface="Arial" panose="020B0604020202020204"/>
                </a:rPr>
                <a:t>Données « fossilisées »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24208" y="3993404"/>
              <a:ext cx="1611259" cy="192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/>
              <a:r>
                <a:rPr lang="fr-FR" sz="1067" dirty="0">
                  <a:solidFill>
                    <a:srgbClr val="2F94CA"/>
                  </a:solidFill>
                  <a:latin typeface="Arial" panose="020B0604020202020204"/>
                </a:rPr>
                <a:t>"</a:t>
              </a:r>
              <a:r>
                <a:rPr lang="fr-FR" sz="1067" dirty="0" err="1">
                  <a:solidFill>
                    <a:srgbClr val="2F94CA"/>
                  </a:solidFill>
                  <a:latin typeface="Arial" panose="020B0604020202020204"/>
                </a:rPr>
                <a:t>Designed</a:t>
              </a:r>
              <a:r>
                <a:rPr lang="fr-FR" sz="1067" dirty="0">
                  <a:solidFill>
                    <a:srgbClr val="2F94CA"/>
                  </a:solidFill>
                  <a:latin typeface="Arial" panose="020B0604020202020204"/>
                </a:rPr>
                <a:t> by </a:t>
              </a:r>
              <a:r>
                <a:rPr lang="fr-FR" sz="1067" dirty="0" err="1">
                  <a:solidFill>
                    <a:srgbClr val="2F94CA"/>
                  </a:solidFill>
                  <a:latin typeface="Arial" panose="020B0604020202020204"/>
                </a:rPr>
                <a:t>vvstudio</a:t>
              </a:r>
              <a:r>
                <a:rPr lang="fr-FR" sz="1067" dirty="0">
                  <a:solidFill>
                    <a:srgbClr val="2F94CA"/>
                  </a:solidFill>
                  <a:latin typeface="Arial" panose="020B0604020202020204"/>
                </a:rPr>
                <a:t> / </a:t>
              </a:r>
              <a:r>
                <a:rPr lang="fr-FR" sz="1067" dirty="0" err="1">
                  <a:solidFill>
                    <a:srgbClr val="2F94CA"/>
                  </a:solidFill>
                  <a:latin typeface="Arial" panose="020B0604020202020204"/>
                </a:rPr>
                <a:t>Freepik</a:t>
              </a:r>
              <a:r>
                <a:rPr lang="fr-FR" sz="1067" dirty="0">
                  <a:solidFill>
                    <a:srgbClr val="2F94CA"/>
                  </a:solidFill>
                  <a:latin typeface="Arial" panose="020B0604020202020204"/>
                </a:rPr>
                <a:t>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91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1"/>
            <a:ext cx="10787599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Principes FAIR</a:t>
            </a:r>
            <a:endParaRPr lang="fr-FR" sz="4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30200" y="1943101"/>
            <a:ext cx="6921500" cy="46863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fr-FR" sz="2133" b="1" dirty="0"/>
              <a:t>4 principes </a:t>
            </a:r>
            <a:r>
              <a:rPr lang="fr-FR" sz="2133" dirty="0"/>
              <a:t>à respecter pour garantir une utilisation optimale des données de recherche et des métadonnées associées, à la fois </a:t>
            </a:r>
            <a:r>
              <a:rPr lang="fr-FR" sz="2133" b="1" dirty="0"/>
              <a:t>par les hommes et par les machines</a:t>
            </a:r>
            <a:r>
              <a:rPr lang="fr-FR" sz="2133" dirty="0"/>
              <a:t>.</a:t>
            </a:r>
          </a:p>
          <a:p>
            <a:pPr marL="0" lvl="1"/>
            <a:endParaRPr lang="fr-FR" sz="2133" dirty="0"/>
          </a:p>
          <a:p>
            <a:pPr marL="380990" lvl="1" indent="-380990">
              <a:buFont typeface="Wingdings" panose="05000000000000000000" pitchFamily="2" charset="2"/>
              <a:buChar char="§"/>
            </a:pPr>
            <a:r>
              <a:rPr lang="fr-FR" sz="2133" b="1" dirty="0"/>
              <a:t>F</a:t>
            </a:r>
            <a:r>
              <a:rPr lang="fr-FR" sz="2133" dirty="0"/>
              <a:t> (</a:t>
            </a:r>
            <a:r>
              <a:rPr lang="fr-FR" sz="2133" dirty="0" err="1"/>
              <a:t>Findable</a:t>
            </a:r>
            <a:r>
              <a:rPr lang="fr-FR" sz="2133" dirty="0"/>
              <a:t>) = Facile à trouver</a:t>
            </a:r>
          </a:p>
          <a:p>
            <a:pPr marL="380990" lvl="1" indent="-380990">
              <a:buFont typeface="Wingdings" panose="05000000000000000000" pitchFamily="2" charset="2"/>
              <a:buChar char="§"/>
            </a:pPr>
            <a:r>
              <a:rPr lang="fr-FR" sz="2133" b="1" dirty="0">
                <a:solidFill>
                  <a:srgbClr val="2D9BB4"/>
                </a:solidFill>
              </a:rPr>
              <a:t>A</a:t>
            </a:r>
            <a:r>
              <a:rPr lang="fr-FR" sz="2133" dirty="0"/>
              <a:t> (Accessible) = Accessible </a:t>
            </a:r>
          </a:p>
          <a:p>
            <a:pPr marL="380990" lvl="1" indent="-380990">
              <a:buFont typeface="Wingdings" panose="05000000000000000000" pitchFamily="2" charset="2"/>
              <a:buChar char="§"/>
            </a:pPr>
            <a:r>
              <a:rPr lang="fr-FR" sz="2133" b="1" dirty="0">
                <a:solidFill>
                  <a:srgbClr val="D6604D"/>
                </a:solidFill>
              </a:rPr>
              <a:t>I</a:t>
            </a:r>
            <a:r>
              <a:rPr lang="fr-FR" sz="2133" dirty="0"/>
              <a:t> (</a:t>
            </a:r>
            <a:r>
              <a:rPr lang="fr-FR" sz="2133" dirty="0" err="1"/>
              <a:t>Interoperable</a:t>
            </a:r>
            <a:r>
              <a:rPr lang="fr-FR" sz="2133" dirty="0"/>
              <a:t>) = Interopérable </a:t>
            </a:r>
          </a:p>
          <a:p>
            <a:pPr marL="380990" lvl="1" indent="-380990">
              <a:buFont typeface="Wingdings" panose="05000000000000000000" pitchFamily="2" charset="2"/>
              <a:buChar char="§"/>
            </a:pPr>
            <a:r>
              <a:rPr lang="fr-FR" sz="2133" b="1" dirty="0">
                <a:solidFill>
                  <a:srgbClr val="00B050"/>
                </a:solidFill>
              </a:rPr>
              <a:t>R</a:t>
            </a:r>
            <a:r>
              <a:rPr lang="fr-FR" sz="2133" dirty="0"/>
              <a:t> (</a:t>
            </a:r>
            <a:r>
              <a:rPr lang="fr-FR" sz="2133" dirty="0" err="1"/>
              <a:t>Reusable</a:t>
            </a:r>
            <a:r>
              <a:rPr lang="fr-FR" sz="2133" dirty="0"/>
              <a:t>) = Réutilisable </a:t>
            </a:r>
          </a:p>
          <a:p>
            <a:pPr marL="380990" lvl="1" indent="-380990">
              <a:buFont typeface="Wingdings" panose="05000000000000000000" pitchFamily="2" charset="2"/>
              <a:buChar char="§"/>
            </a:pPr>
            <a:endParaRPr lang="fr-FR" sz="2133" dirty="0"/>
          </a:p>
          <a:p>
            <a:pPr marL="0" lvl="1" indent="0">
              <a:buNone/>
            </a:pPr>
            <a:r>
              <a:rPr lang="fr-FR" sz="2133" dirty="0"/>
              <a:t>Principes admis par les différentes communautés scientifiques au niveau international, ainsi que par les financeurs (ex : Commission européenne, ANR, etc</a:t>
            </a:r>
            <a:r>
              <a:rPr lang="fr-FR" sz="2133" dirty="0" smtClean="0"/>
              <a:t>.)</a:t>
            </a:r>
          </a:p>
          <a:p>
            <a:pPr marL="0" lvl="1" indent="0">
              <a:buNone/>
            </a:pPr>
            <a:r>
              <a:rPr lang="fr-FR" sz="2133" b="1" dirty="0"/>
              <a:t>Applicables tout au long du cycle de vie des données</a:t>
            </a:r>
          </a:p>
          <a:p>
            <a:pPr marL="0" lvl="1" indent="0">
              <a:buNone/>
            </a:pPr>
            <a:endParaRPr lang="fr-FR" sz="2133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3299320"/>
            <a:ext cx="4404896" cy="14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4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1"/>
            <a:ext cx="10787599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 de Gestion des Données</a:t>
            </a:r>
            <a:br>
              <a:rPr lang="fr-FR" sz="4800" dirty="0" smtClean="0"/>
            </a:br>
            <a:r>
              <a:rPr lang="fr-FR" sz="4400" dirty="0" smtClean="0"/>
              <a:t>Importance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" y="2057401"/>
            <a:ext cx="6115050" cy="3280410"/>
          </a:xfrm>
        </p:spPr>
        <p:txBody>
          <a:bodyPr>
            <a:noAutofit/>
          </a:bodyPr>
          <a:lstStyle/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b="1" dirty="0" smtClean="0">
                <a:solidFill>
                  <a:srgbClr val="233289"/>
                </a:solidFill>
              </a:rPr>
              <a:t>Echelle </a:t>
            </a:r>
            <a:r>
              <a:rPr lang="fr-FR" sz="2000" b="1" dirty="0">
                <a:solidFill>
                  <a:srgbClr val="233289"/>
                </a:solidFill>
              </a:rPr>
              <a:t>mondiale :</a:t>
            </a:r>
            <a:r>
              <a:rPr lang="fr-FR" sz="2000" dirty="0">
                <a:solidFill>
                  <a:srgbClr val="233289"/>
                </a:solidFill>
              </a:rPr>
              <a:t> DMP de plus en </a:t>
            </a:r>
            <a:r>
              <a:rPr lang="fr-FR" sz="2000" dirty="0" smtClean="0">
                <a:solidFill>
                  <a:srgbClr val="233289"/>
                </a:solidFill>
              </a:rPr>
              <a:t>plus 	recommandé </a:t>
            </a:r>
            <a:r>
              <a:rPr lang="fr-FR" sz="2000" dirty="0">
                <a:solidFill>
                  <a:srgbClr val="233289"/>
                </a:solidFill>
              </a:rPr>
              <a:t>ou </a:t>
            </a:r>
            <a:r>
              <a:rPr lang="fr-FR" sz="2000" dirty="0" smtClean="0">
                <a:solidFill>
                  <a:srgbClr val="233289"/>
                </a:solidFill>
              </a:rPr>
              <a:t>exigé</a:t>
            </a:r>
          </a:p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b="1" dirty="0" smtClean="0">
                <a:solidFill>
                  <a:srgbClr val="233289"/>
                </a:solidFill>
              </a:rPr>
              <a:t>Echelle </a:t>
            </a:r>
            <a:r>
              <a:rPr lang="fr-FR" sz="2000" b="1" dirty="0">
                <a:solidFill>
                  <a:srgbClr val="233289"/>
                </a:solidFill>
              </a:rPr>
              <a:t>européenne : </a:t>
            </a:r>
            <a:r>
              <a:rPr lang="fr-FR" sz="2000" dirty="0">
                <a:solidFill>
                  <a:srgbClr val="233289"/>
                </a:solidFill>
              </a:rPr>
              <a:t>obligation pour </a:t>
            </a:r>
            <a:r>
              <a:rPr lang="fr-FR" sz="2000" dirty="0" smtClean="0">
                <a:solidFill>
                  <a:srgbClr val="233289"/>
                </a:solidFill>
              </a:rPr>
              <a:t>	Horizon 2020</a:t>
            </a:r>
          </a:p>
          <a:p>
            <a:pPr marL="354013" indent="366713">
              <a:buSzPct val="90000"/>
              <a:buBlip>
                <a:blip r:embed="rId3"/>
              </a:buBlip>
            </a:pPr>
            <a:r>
              <a:rPr lang="fr-FR" sz="2000" b="1" dirty="0" smtClean="0">
                <a:solidFill>
                  <a:srgbClr val="233289"/>
                </a:solidFill>
              </a:rPr>
              <a:t>En </a:t>
            </a:r>
            <a:r>
              <a:rPr lang="fr-FR" sz="2000" b="1" dirty="0">
                <a:solidFill>
                  <a:srgbClr val="233289"/>
                </a:solidFill>
              </a:rPr>
              <a:t>France : </a:t>
            </a:r>
            <a:r>
              <a:rPr lang="fr-FR" sz="2000" dirty="0">
                <a:solidFill>
                  <a:srgbClr val="233289"/>
                </a:solidFill>
              </a:rPr>
              <a:t>obligation pour </a:t>
            </a:r>
            <a:r>
              <a:rPr lang="fr-FR" sz="2000" dirty="0" smtClean="0">
                <a:solidFill>
                  <a:srgbClr val="233289"/>
                </a:solidFill>
              </a:rPr>
              <a:t>l’ANR</a:t>
            </a:r>
          </a:p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b="1" dirty="0" smtClean="0">
                <a:solidFill>
                  <a:srgbClr val="233289"/>
                </a:solidFill>
              </a:rPr>
              <a:t>Echelle </a:t>
            </a:r>
            <a:r>
              <a:rPr lang="fr-FR" sz="2000" b="1" dirty="0">
                <a:solidFill>
                  <a:srgbClr val="233289"/>
                </a:solidFill>
              </a:rPr>
              <a:t>des organismes : </a:t>
            </a:r>
            <a:r>
              <a:rPr lang="fr-FR" sz="2000" dirty="0">
                <a:solidFill>
                  <a:srgbClr val="233289"/>
                </a:solidFill>
              </a:rPr>
              <a:t>recommandations, </a:t>
            </a:r>
            <a:r>
              <a:rPr lang="fr-FR" sz="2000" dirty="0" smtClean="0">
                <a:solidFill>
                  <a:srgbClr val="233289"/>
                </a:solidFill>
              </a:rPr>
              <a:t>	politique d’établissements…</a:t>
            </a:r>
          </a:p>
          <a:p>
            <a:pPr marL="354013" indent="366713" defTabSz="720725">
              <a:buSzPct val="90000"/>
              <a:buBlip>
                <a:blip r:embed="rId3"/>
              </a:buBlip>
            </a:pPr>
            <a:r>
              <a:rPr lang="fr-FR" sz="2000" b="1" dirty="0" smtClean="0">
                <a:solidFill>
                  <a:srgbClr val="233289"/>
                </a:solidFill>
              </a:rPr>
              <a:t>Echelle </a:t>
            </a:r>
            <a:r>
              <a:rPr lang="fr-FR" sz="2000" b="1" dirty="0">
                <a:solidFill>
                  <a:srgbClr val="233289"/>
                </a:solidFill>
              </a:rPr>
              <a:t>disciplinaire : </a:t>
            </a:r>
            <a:r>
              <a:rPr lang="fr-FR" sz="2000" dirty="0">
                <a:solidFill>
                  <a:srgbClr val="233289"/>
                </a:solidFill>
              </a:rPr>
              <a:t>modèles de DMP par </a:t>
            </a:r>
            <a:r>
              <a:rPr lang="fr-FR" sz="2000" dirty="0" smtClean="0">
                <a:solidFill>
                  <a:srgbClr val="233289"/>
                </a:solidFill>
              </a:rPr>
              <a:t>	domaine</a:t>
            </a:r>
            <a:endParaRPr lang="fr-FR" sz="2000" dirty="0">
              <a:solidFill>
                <a:srgbClr val="233289"/>
              </a:solidFill>
            </a:endParaRPr>
          </a:p>
          <a:p>
            <a:pPr marL="0" lvl="1" indent="0">
              <a:buNone/>
            </a:pPr>
            <a:endParaRPr lang="fr-FR" sz="2133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5"/>
          <a:stretch>
            <a:fillRect/>
          </a:stretch>
        </p:blipFill>
        <p:spPr>
          <a:xfrm>
            <a:off x="6181199" y="1739670"/>
            <a:ext cx="5571600" cy="3931130"/>
          </a:xfrm>
          <a:prstGeom prst="rect">
            <a:avLst/>
          </a:prstGeom>
          <a:ln w="28575">
            <a:solidFill>
              <a:srgbClr val="AA0A2F"/>
            </a:solidFill>
          </a:ln>
        </p:spPr>
      </p:pic>
    </p:spTree>
    <p:extLst>
      <p:ext uri="{BB962C8B-B14F-4D97-AF65-F5344CB8AC3E}">
        <p14:creationId xmlns:p14="http://schemas.microsoft.com/office/powerpoint/2010/main" val="3224570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1"/>
            <a:ext cx="10787599" cy="1639613"/>
          </a:xfrm>
        </p:spPr>
        <p:txBody>
          <a:bodyPr>
            <a:normAutofit/>
          </a:bodyPr>
          <a:lstStyle/>
          <a:p>
            <a:r>
              <a:rPr lang="fr-FR" sz="4800" dirty="0" smtClean="0"/>
              <a:t>Plan de Gestion des Données</a:t>
            </a:r>
            <a:br>
              <a:rPr lang="fr-FR" sz="4800" dirty="0" smtClean="0"/>
            </a:br>
            <a:r>
              <a:rPr lang="fr-FR" sz="4400" dirty="0" smtClean="0"/>
              <a:t>Acteurs et contributeurs</a:t>
            </a:r>
            <a:endParaRPr lang="fr-FR" sz="4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19/11/2019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D7681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JNSO 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0C284-14F2-486E-9444-891FB1FDBA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EA1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EA1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0"/>
            <a:ext cx="1833124" cy="1739670"/>
          </a:xfrm>
          <a:prstGeom prst="rect">
            <a:avLst/>
          </a:prstGeom>
        </p:spPr>
      </p:pic>
      <p:sp>
        <p:nvSpPr>
          <p:cNvPr id="10" name="Espace réservé du texte 4"/>
          <p:cNvSpPr txBox="1">
            <a:spLocks/>
          </p:cNvSpPr>
          <p:nvPr/>
        </p:nvSpPr>
        <p:spPr>
          <a:xfrm>
            <a:off x="3517088" y="1384369"/>
            <a:ext cx="6828979" cy="1809135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-457189">
              <a:buFont typeface="Wingdings" panose="05000000000000000000" pitchFamily="2" charset="2"/>
              <a:buChar char="§"/>
            </a:pPr>
            <a:r>
              <a:rPr lang="fr-FR" sz="2133" smtClean="0"/>
              <a:t>Structures institutionnelles</a:t>
            </a:r>
          </a:p>
          <a:p>
            <a:pPr marL="1523962" lvl="2">
              <a:buFont typeface="Wingdings" panose="05000000000000000000" pitchFamily="2" charset="2"/>
              <a:buChar char="§"/>
            </a:pPr>
            <a:r>
              <a:rPr lang="fr-FR" sz="1867" smtClean="0"/>
              <a:t>Universités</a:t>
            </a:r>
          </a:p>
          <a:p>
            <a:pPr marL="1523962" lvl="2">
              <a:buFont typeface="Wingdings" panose="05000000000000000000" pitchFamily="2" charset="2"/>
              <a:buChar char="§"/>
            </a:pPr>
            <a:r>
              <a:rPr lang="fr-FR" sz="1867" smtClean="0"/>
              <a:t>Infrastructures et organismes de recherche             </a:t>
            </a:r>
          </a:p>
          <a:p>
            <a:pPr marL="1523962" lvl="2">
              <a:buFont typeface="Wingdings" panose="05000000000000000000" pitchFamily="2" charset="2"/>
              <a:buChar char="§"/>
            </a:pPr>
            <a:r>
              <a:rPr lang="fr-FR" sz="1867" smtClean="0"/>
              <a:t>Union européenne</a:t>
            </a:r>
          </a:p>
          <a:p>
            <a:pPr marL="457189" lvl="1" indent="-457189">
              <a:buFont typeface="Wingdings" panose="05000000000000000000" pitchFamily="2" charset="2"/>
              <a:buChar char="§"/>
            </a:pPr>
            <a:r>
              <a:rPr lang="fr-FR" sz="2133" smtClean="0"/>
              <a:t>Editeurs</a:t>
            </a:r>
          </a:p>
          <a:p>
            <a:pPr marL="0" lvl="1"/>
            <a:endParaRPr lang="fr-FR" dirty="0"/>
          </a:p>
        </p:txBody>
      </p:sp>
      <p:sp>
        <p:nvSpPr>
          <p:cNvPr id="11" name="Accolade fermante 10"/>
          <p:cNvSpPr/>
          <p:nvPr/>
        </p:nvSpPr>
        <p:spPr>
          <a:xfrm flipH="1">
            <a:off x="2832557" y="1446640"/>
            <a:ext cx="551396" cy="1684592"/>
          </a:xfrm>
          <a:prstGeom prst="rightBrace">
            <a:avLst>
              <a:gd name="adj1" fmla="val 31514"/>
              <a:gd name="adj2" fmla="val 50000"/>
            </a:avLst>
          </a:prstGeom>
          <a:ln w="38100">
            <a:solidFill>
              <a:srgbClr val="2D9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194309" y="2122509"/>
            <a:ext cx="2505113" cy="343108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000" b="1" dirty="0" smtClean="0">
                <a:solidFill>
                  <a:srgbClr val="2D9BB4"/>
                </a:solidFill>
              </a:rPr>
              <a:t>Recommandations</a:t>
            </a:r>
            <a:endParaRPr lang="fr-FR" sz="2000" b="1" dirty="0">
              <a:solidFill>
                <a:srgbClr val="2D9BB4"/>
              </a:solidFill>
            </a:endParaRPr>
          </a:p>
        </p:txBody>
      </p:sp>
      <p:sp>
        <p:nvSpPr>
          <p:cNvPr id="13" name="Accolade fermante 12"/>
          <p:cNvSpPr/>
          <p:nvPr/>
        </p:nvSpPr>
        <p:spPr>
          <a:xfrm flipH="1">
            <a:off x="2832557" y="3359706"/>
            <a:ext cx="551396" cy="3114225"/>
          </a:xfrm>
          <a:prstGeom prst="rightBrace">
            <a:avLst>
              <a:gd name="adj1" fmla="val 36864"/>
              <a:gd name="adj2" fmla="val 50000"/>
            </a:avLst>
          </a:prstGeom>
          <a:ln w="38100">
            <a:solidFill>
              <a:srgbClr val="2D9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" name="Espace réservé du texte 4"/>
          <p:cNvSpPr txBox="1">
            <a:spLocks/>
          </p:cNvSpPr>
          <p:nvPr/>
        </p:nvSpPr>
        <p:spPr>
          <a:xfrm>
            <a:off x="558213" y="4740018"/>
            <a:ext cx="2099281" cy="343108"/>
          </a:xfrm>
          <a:prstGeom prst="rect">
            <a:avLst/>
          </a:prstGeom>
        </p:spPr>
        <p:txBody>
          <a:bodyPr/>
          <a:lstStyle>
            <a:lvl1pPr marL="215106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48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rgbClr val="2332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fr-FR" sz="2000" b="1" dirty="0" smtClean="0">
                <a:solidFill>
                  <a:srgbClr val="2D9BB4"/>
                </a:solidFill>
              </a:rPr>
              <a:t>Réseau d’aide</a:t>
            </a:r>
            <a:endParaRPr lang="fr-FR" sz="2000" b="1" dirty="0">
              <a:solidFill>
                <a:srgbClr val="2D9BB4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689030" y="5294734"/>
            <a:ext cx="260027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867" dirty="0">
                <a:solidFill>
                  <a:srgbClr val="0C284B"/>
                </a:solidFill>
                <a:latin typeface="Arial" panose="020B0604020202020204"/>
              </a:rPr>
              <a:t>Services juridiques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98725" y="2882492"/>
            <a:ext cx="377485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867" dirty="0">
                <a:solidFill>
                  <a:srgbClr val="0C284B"/>
                </a:solidFill>
                <a:latin typeface="Arial" panose="020B0604020202020204"/>
              </a:rPr>
              <a:t>Communauté scientifique </a:t>
            </a:r>
          </a:p>
          <a:p>
            <a:pPr defTabSz="1219170"/>
            <a:r>
              <a:rPr lang="fr-FR" sz="1867" dirty="0">
                <a:solidFill>
                  <a:srgbClr val="0C284B"/>
                </a:solidFill>
                <a:latin typeface="Arial" panose="020B0604020202020204"/>
              </a:rPr>
              <a:t>(chercheurs du même domaine)</a:t>
            </a:r>
            <a:endParaRPr lang="fr-FR" sz="2667" dirty="0">
              <a:solidFill>
                <a:srgbClr val="0C284B"/>
              </a:solidFill>
              <a:latin typeface="Arial" panose="020B0604020202020204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02179" y="5294734"/>
            <a:ext cx="181464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fr-FR" sz="1867" dirty="0">
                <a:solidFill>
                  <a:srgbClr val="0C284B"/>
                </a:solidFill>
                <a:latin typeface="Arial" panose="020B0604020202020204"/>
              </a:rPr>
              <a:t>Informaticiens</a:t>
            </a:r>
            <a:endParaRPr lang="fr-FR" sz="2667" dirty="0">
              <a:solidFill>
                <a:srgbClr val="0C284B"/>
              </a:solidFill>
              <a:latin typeface="Arial" panose="020B0604020202020204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513849" y="3926033"/>
            <a:ext cx="147881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fr-FR" sz="1867" dirty="0">
                <a:solidFill>
                  <a:srgbClr val="0C284B"/>
                </a:solidFill>
                <a:latin typeface="Arial" panose="020B0604020202020204"/>
              </a:rPr>
              <a:t>Archivistes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719710" y="3926033"/>
            <a:ext cx="20393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867" dirty="0">
                <a:solidFill>
                  <a:srgbClr val="0C284B"/>
                </a:solidFill>
                <a:latin typeface="Arial" panose="020B0604020202020204"/>
              </a:rPr>
              <a:t>Ingénieur-projet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56" y="2845100"/>
            <a:ext cx="3624472" cy="394536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366687" y="6268746"/>
            <a:ext cx="260027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867" dirty="0">
                <a:solidFill>
                  <a:srgbClr val="0C284B"/>
                </a:solidFill>
                <a:latin typeface="Arial" panose="020B0604020202020204"/>
              </a:rPr>
              <a:t>Spécialiste de l’IST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10360455" y="4493763"/>
            <a:ext cx="2332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fr-FR" sz="1200" dirty="0">
                <a:solidFill>
                  <a:srgbClr val="000000"/>
                </a:solidFill>
                <a:latin typeface="Arial" panose="020B0604020202020204"/>
              </a:rPr>
              <a:t>Images : "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/>
              </a:rPr>
              <a:t>Designed</a:t>
            </a:r>
            <a:r>
              <a:rPr lang="fr-FR" sz="1200" dirty="0">
                <a:solidFill>
                  <a:srgbClr val="000000"/>
                </a:solidFill>
                <a:latin typeface="Arial" panose="020B0604020202020204"/>
              </a:rPr>
              <a:t> by </a:t>
            </a:r>
            <a:r>
              <a:rPr lang="fr-FR" sz="1200" dirty="0" err="1">
                <a:solidFill>
                  <a:srgbClr val="000000"/>
                </a:solidFill>
                <a:latin typeface="Arial" panose="020B0604020202020204"/>
              </a:rPr>
              <a:t>Freepik</a:t>
            </a:r>
            <a:r>
              <a:rPr lang="fr-FR" sz="1200" dirty="0">
                <a:solidFill>
                  <a:srgbClr val="000000"/>
                </a:solidFill>
                <a:latin typeface="Arial" panose="020B0604020202020204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868088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-modele_ppt_v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-modele_ppt_vf.potx" id="{4B084544-8974-440C-AA87-CE1DA7BD9B59}" vid="{C69604E7-768F-4377-A131-4AE512500062}"/>
    </a:ext>
  </a:extLst>
</a:theme>
</file>

<file path=ppt/theme/theme2.xml><?xml version="1.0" encoding="utf-8"?>
<a:theme xmlns:a="http://schemas.openxmlformats.org/drawingml/2006/main" name="Masque titre du document">
  <a:themeElements>
    <a:clrScheme name="Theme CNRS">
      <a:dk1>
        <a:srgbClr val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CNRS_2019_def" id="{A22126CF-E991-6146-B806-4906C35B0DDD}" vid="{31BF5886-8832-9B49-AE2B-913C05BFB17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d-modele_ppt_vf</Template>
  <TotalTime>392</TotalTime>
  <Words>3000</Words>
  <Application>Microsoft Office PowerPoint</Application>
  <PresentationFormat>Grand écran</PresentationFormat>
  <Paragraphs>628</Paragraphs>
  <Slides>45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45</vt:i4>
      </vt:variant>
    </vt:vector>
  </HeadingPairs>
  <TitlesOfParts>
    <vt:vector size="55" baseType="lpstr">
      <vt:lpstr>Microsoft YaHei</vt:lpstr>
      <vt:lpstr>Arial</vt:lpstr>
      <vt:lpstr>Arial Black</vt:lpstr>
      <vt:lpstr>Calibri</vt:lpstr>
      <vt:lpstr>Courier New</vt:lpstr>
      <vt:lpstr>Trebuchet MS</vt:lpstr>
      <vt:lpstr>Verdana</vt:lpstr>
      <vt:lpstr>Wingdings</vt:lpstr>
      <vt:lpstr>d-modele_ppt_vf</vt:lpstr>
      <vt:lpstr>Masque titre du document</vt:lpstr>
      <vt:lpstr>Rédiger un Plan de Gestion de Données (PGD) : retours d'expérience, bonnes pratiques, outils et services d'accompagnement pour guider les équipes de recherche</vt:lpstr>
      <vt:lpstr>Plan</vt:lpstr>
      <vt:lpstr>Définition et diversité  des données de recherche</vt:lpstr>
      <vt:lpstr>Définition et diversité  des données de recherche</vt:lpstr>
      <vt:lpstr>Cycle de vie des  données de recherche</vt:lpstr>
      <vt:lpstr>Pourquoi gérer et  partager ses données</vt:lpstr>
      <vt:lpstr>Principes FAIR</vt:lpstr>
      <vt:lpstr>Plan de Gestion des Données Importance</vt:lpstr>
      <vt:lpstr>Plan de Gestion des Données Acteurs et contributeurs</vt:lpstr>
      <vt:lpstr>Plan de Gestion des Données Outil de gestion de projet</vt:lpstr>
      <vt:lpstr>Plan de Gestion des Données Différents modèles</vt:lpstr>
      <vt:lpstr>Plan de Gestion des Données Exemple : Modèle ANR</vt:lpstr>
      <vt:lpstr>Plan de Gestion des Données Outil DMP OPIDoR</vt:lpstr>
      <vt:lpstr>Plan de Gestion des Données Outil DMP OPIDoR</vt:lpstr>
      <vt:lpstr>Un projet ANR, comment ça marche?</vt:lpstr>
      <vt:lpstr>Durée de vie d’un projet</vt:lpstr>
      <vt:lpstr>Calendrier du montage de projets ANR (AAPG)</vt:lpstr>
      <vt:lpstr>H2020 et ANR</vt:lpstr>
      <vt:lpstr>Organisation d’un projet de recherche</vt:lpstr>
      <vt:lpstr>Les acteurs des projets</vt:lpstr>
      <vt:lpstr>Entrer dans le mode projet</vt:lpstr>
      <vt:lpstr>Kick-off meeting :  entrer de plein pied dans les projets</vt:lpstr>
      <vt:lpstr>Gérer les coordinateurs de projet</vt:lpstr>
      <vt:lpstr>Connaitre son environnement</vt:lpstr>
      <vt:lpstr>Science ouverte à l’Observatoire de Paris</vt:lpstr>
      <vt:lpstr>L’Observatoire de Paris : 350 ans d’histoire</vt:lpstr>
      <vt:lpstr>Une problématique ancienne</vt:lpstr>
      <vt:lpstr>Des données toujours plus nombreuses</vt:lpstr>
      <vt:lpstr>Un contexte disciplinaire favorable</vt:lpstr>
      <vt:lpstr>Contexte de  l’Observatoire de Paris</vt:lpstr>
      <vt:lpstr>Mode opératoire</vt:lpstr>
      <vt:lpstr>Les bonnes pratiques </vt:lpstr>
      <vt:lpstr>Le DMP de l’Observatoire de Paris</vt:lpstr>
      <vt:lpstr>Présentation PowerPoint</vt:lpstr>
      <vt:lpstr>Présentation PowerPoint</vt:lpstr>
      <vt:lpstr>Présentation PowerPoint</vt:lpstr>
      <vt:lpstr>Jeu GopenDoRe</vt:lpstr>
      <vt:lpstr>Evaluation de  Plans de Gestion des Données</vt:lpstr>
      <vt:lpstr>Accompagner les projets de recherche à l’Université de Lille</vt:lpstr>
      <vt:lpstr>Accompagner les projets de recherche</vt:lpstr>
      <vt:lpstr>3 niveaux de service</vt:lpstr>
      <vt:lpstr>En pratique, accompagner la gestion des données</vt:lpstr>
      <vt:lpstr>Soutien individuel et accompagnement collectif</vt:lpstr>
      <vt:lpstr>Caractéristiques de l’offre de service</vt:lpstr>
      <vt:lpstr>En savoir plus</vt:lpstr>
    </vt:vector>
  </TitlesOfParts>
  <Company>Observatoire de Paris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Véronique Stoll</dc:creator>
  <cp:lastModifiedBy>Kenneth Maussang</cp:lastModifiedBy>
  <cp:revision>40</cp:revision>
  <dcterms:created xsi:type="dcterms:W3CDTF">2019-11-08T10:21:21Z</dcterms:created>
  <dcterms:modified xsi:type="dcterms:W3CDTF">2019-11-15T11:04:58Z</dcterms:modified>
</cp:coreProperties>
</file>