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8" r:id="rId2"/>
    <p:sldId id="260" r:id="rId3"/>
    <p:sldId id="261" r:id="rId4"/>
    <p:sldId id="290" r:id="rId5"/>
    <p:sldId id="292" r:id="rId6"/>
    <p:sldId id="293" r:id="rId7"/>
    <p:sldId id="266" r:id="rId8"/>
    <p:sldId id="294" r:id="rId9"/>
    <p:sldId id="267" r:id="rId10"/>
    <p:sldId id="268" r:id="rId11"/>
    <p:sldId id="269" r:id="rId12"/>
    <p:sldId id="270" r:id="rId13"/>
    <p:sldId id="271" r:id="rId14"/>
    <p:sldId id="273" r:id="rId15"/>
    <p:sldId id="272" r:id="rId16"/>
    <p:sldId id="276" r:id="rId17"/>
    <p:sldId id="277" r:id="rId18"/>
    <p:sldId id="275" r:id="rId19"/>
    <p:sldId id="278" r:id="rId20"/>
    <p:sldId id="279" r:id="rId21"/>
    <p:sldId id="264" r:id="rId22"/>
    <p:sldId id="280" r:id="rId23"/>
    <p:sldId id="281" r:id="rId24"/>
    <p:sldId id="282" r:id="rId25"/>
    <p:sldId id="283" r:id="rId26"/>
    <p:sldId id="265" r:id="rId27"/>
    <p:sldId id="284" r:id="rId28"/>
    <p:sldId id="285" r:id="rId29"/>
    <p:sldId id="286" r:id="rId30"/>
    <p:sldId id="287" r:id="rId31"/>
    <p:sldId id="289" r:id="rId32"/>
    <p:sldId id="288" r:id="rId33"/>
  </p:sldIdLst>
  <p:sldSz cx="13004800" cy="9753600"/>
  <p:notesSz cx="6858000" cy="9144000"/>
  <p:defaultTextStyle>
    <a:defPPr>
      <a:defRPr lang="fr-FR"/>
    </a:defPPr>
    <a:lvl1pPr algn="l" defTabSz="584200" rtl="0" fontAlgn="base">
      <a:spcBef>
        <a:spcPct val="0"/>
      </a:spcBef>
      <a:spcAft>
        <a:spcPct val="0"/>
      </a:spcAft>
      <a:defRPr sz="3600" kern="1200">
        <a:solidFill>
          <a:srgbClr val="000000"/>
        </a:solidFill>
        <a:latin typeface="Arial" charset="0"/>
        <a:ea typeface="Helvetica Light"/>
        <a:cs typeface="Arial" charset="0"/>
        <a:sym typeface="Helvetica Light"/>
      </a:defRPr>
    </a:lvl1pPr>
    <a:lvl2pPr indent="228600" algn="l" defTabSz="584200" rtl="0" fontAlgn="base">
      <a:spcBef>
        <a:spcPct val="0"/>
      </a:spcBef>
      <a:spcAft>
        <a:spcPct val="0"/>
      </a:spcAft>
      <a:defRPr sz="3600" kern="1200">
        <a:solidFill>
          <a:srgbClr val="000000"/>
        </a:solidFill>
        <a:latin typeface="Arial" charset="0"/>
        <a:ea typeface="Helvetica Light"/>
        <a:cs typeface="Arial" charset="0"/>
        <a:sym typeface="Helvetica Light"/>
      </a:defRPr>
    </a:lvl2pPr>
    <a:lvl3pPr indent="457200" algn="l" defTabSz="584200" rtl="0" fontAlgn="base">
      <a:spcBef>
        <a:spcPct val="0"/>
      </a:spcBef>
      <a:spcAft>
        <a:spcPct val="0"/>
      </a:spcAft>
      <a:defRPr sz="3600" kern="1200">
        <a:solidFill>
          <a:srgbClr val="000000"/>
        </a:solidFill>
        <a:latin typeface="Arial" charset="0"/>
        <a:ea typeface="Helvetica Light"/>
        <a:cs typeface="Arial" charset="0"/>
        <a:sym typeface="Helvetica Light"/>
      </a:defRPr>
    </a:lvl3pPr>
    <a:lvl4pPr indent="685800" algn="l" defTabSz="584200" rtl="0" fontAlgn="base">
      <a:spcBef>
        <a:spcPct val="0"/>
      </a:spcBef>
      <a:spcAft>
        <a:spcPct val="0"/>
      </a:spcAft>
      <a:defRPr sz="3600" kern="1200">
        <a:solidFill>
          <a:srgbClr val="000000"/>
        </a:solidFill>
        <a:latin typeface="Arial" charset="0"/>
        <a:ea typeface="Helvetica Light"/>
        <a:cs typeface="Arial" charset="0"/>
        <a:sym typeface="Helvetica Light"/>
      </a:defRPr>
    </a:lvl4pPr>
    <a:lvl5pPr indent="914400" algn="l" defTabSz="584200" rtl="0" fontAlgn="base">
      <a:spcBef>
        <a:spcPct val="0"/>
      </a:spcBef>
      <a:spcAft>
        <a:spcPct val="0"/>
      </a:spcAft>
      <a:defRPr sz="3600" kern="1200">
        <a:solidFill>
          <a:srgbClr val="000000"/>
        </a:solidFill>
        <a:latin typeface="Arial" charset="0"/>
        <a:ea typeface="Helvetica Light"/>
        <a:cs typeface="Arial" charset="0"/>
        <a:sym typeface="Helvetica Light"/>
      </a:defRPr>
    </a:lvl5pPr>
    <a:lvl6pPr marL="2286000" algn="l" defTabSz="914400" rtl="0" eaLnBrk="1" latinLnBrk="0" hangingPunct="1">
      <a:defRPr sz="3600" kern="1200">
        <a:solidFill>
          <a:srgbClr val="000000"/>
        </a:solidFill>
        <a:latin typeface="Arial" charset="0"/>
        <a:ea typeface="Helvetica Light"/>
        <a:cs typeface="Arial" charset="0"/>
        <a:sym typeface="Helvetica Light"/>
      </a:defRPr>
    </a:lvl6pPr>
    <a:lvl7pPr marL="2743200" algn="l" defTabSz="914400" rtl="0" eaLnBrk="1" latinLnBrk="0" hangingPunct="1">
      <a:defRPr sz="3600" kern="1200">
        <a:solidFill>
          <a:srgbClr val="000000"/>
        </a:solidFill>
        <a:latin typeface="Arial" charset="0"/>
        <a:ea typeface="Helvetica Light"/>
        <a:cs typeface="Arial" charset="0"/>
        <a:sym typeface="Helvetica Light"/>
      </a:defRPr>
    </a:lvl7pPr>
    <a:lvl8pPr marL="3200400" algn="l" defTabSz="914400" rtl="0" eaLnBrk="1" latinLnBrk="0" hangingPunct="1">
      <a:defRPr sz="3600" kern="1200">
        <a:solidFill>
          <a:srgbClr val="000000"/>
        </a:solidFill>
        <a:latin typeface="Arial" charset="0"/>
        <a:ea typeface="Helvetica Light"/>
        <a:cs typeface="Arial" charset="0"/>
        <a:sym typeface="Helvetica Light"/>
      </a:defRPr>
    </a:lvl8pPr>
    <a:lvl9pPr marL="3657600" algn="l" defTabSz="914400" rtl="0" eaLnBrk="1" latinLnBrk="0" hangingPunct="1">
      <a:defRPr sz="3600" kern="1200">
        <a:solidFill>
          <a:srgbClr val="000000"/>
        </a:solidFill>
        <a:latin typeface="Arial" charset="0"/>
        <a:ea typeface="Helvetica Light"/>
        <a:cs typeface="Arial" charset="0"/>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3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65"/>
    <p:restoredTop sz="94608"/>
  </p:normalViewPr>
  <p:slideViewPr>
    <p:cSldViewPr snapToGrid="0" snapToObjects="1">
      <p:cViewPr>
        <p:scale>
          <a:sx n="80" d="100"/>
          <a:sy n="80" d="100"/>
        </p:scale>
        <p:origin x="1236" y="-222"/>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538542-6DE0-4B0E-8E2E-274F3EC72EDC}" type="datetimeFigureOut">
              <a:rPr lang="fr-FR" smtClean="0"/>
              <a:t>02/02/2022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smtClean="0"/>
              <a:t>Benjamin Laillier - Former en BU</a:t>
            </a:r>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6EE9A-A61C-4769-83BD-5136C0DDDA42}" type="slidenum">
              <a:rPr lang="fr-FR" smtClean="0"/>
              <a:t>‹N°›</a:t>
            </a:fld>
            <a:endParaRPr lang="fr-FR"/>
          </a:p>
        </p:txBody>
      </p:sp>
    </p:spTree>
    <p:extLst>
      <p:ext uri="{BB962C8B-B14F-4D97-AF65-F5344CB8AC3E}">
        <p14:creationId xmlns:p14="http://schemas.microsoft.com/office/powerpoint/2010/main" val="419204694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hape 116"/>
          <p:cNvSpPr>
            <a:spLocks noGrp="1" noRot="1" noChangeAspect="1"/>
          </p:cNvSpPr>
          <p:nvPr>
            <p:ph type="sldImg"/>
          </p:nvPr>
        </p:nvSpPr>
        <p:spPr bwMode="auto">
          <a:xfrm>
            <a:off x="1143000" y="685800"/>
            <a:ext cx="4572000" cy="3429000"/>
          </a:xfrm>
          <a:prstGeom prst="rect">
            <a:avLst/>
          </a:prstGeom>
          <a:noFill/>
          <a:ln w="9525">
            <a:noFill/>
            <a:miter lim="800000"/>
            <a:headEnd/>
            <a:tailEnd/>
          </a:ln>
        </p:spPr>
      </p:sp>
      <p:sp>
        <p:nvSpPr>
          <p:cNvPr id="14339" name="Shape 117"/>
          <p:cNvSpPr>
            <a:spLocks noGrp="1"/>
          </p:cNvSpPr>
          <p:nvPr>
            <p:ph type="body" sz="quarter" idx="1"/>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fr-FR">
              <a:sym typeface="Helvetica Neue"/>
            </a:endParaRPr>
          </a:p>
        </p:txBody>
      </p:sp>
    </p:spTree>
  </p:cSld>
  <p:clrMap bg1="lt1" tx1="dk1" bg2="lt2" tx2="dk2" accent1="accent1" accent2="accent2" accent3="accent3" accent4="accent4" accent5="accent5" accent6="accent6" hlink="hlink" folHlink="folHlink"/>
  <p:hf hdr="0" dt="0"/>
  <p:notesStyle>
    <a:lvl1pPr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1pPr>
    <a:lvl2pPr marL="742950" indent="-28575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2pPr>
    <a:lvl3pPr marL="11430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3pPr>
    <a:lvl4pPr marL="16002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4pPr>
    <a:lvl5pPr marL="20574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Texte du titre</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Texte niveau 1</a:t>
            </a:r>
          </a:p>
          <a:p>
            <a:pPr lvl="1"/>
            <a:r>
              <a:t>Texte niveau 2</a:t>
            </a:r>
          </a:p>
          <a:p>
            <a:pPr lvl="2"/>
            <a:r>
              <a:t>Texte niveau 3</a:t>
            </a:r>
          </a:p>
          <a:p>
            <a:pPr lvl="3"/>
            <a:r>
              <a:t>Texte niveau 4</a:t>
            </a:r>
          </a:p>
          <a:p>
            <a:pPr lvl="4"/>
            <a:r>
              <a:t>Texte niveau 5</a:t>
            </a:r>
          </a:p>
        </p:txBody>
      </p:sp>
      <p:sp>
        <p:nvSpPr>
          <p:cNvPr id="4" name="Shape 4"/>
          <p:cNvSpPr>
            <a:spLocks noGrp="1"/>
          </p:cNvSpPr>
          <p:nvPr>
            <p:ph type="sldNum" sz="quarter" idx="10"/>
          </p:nvPr>
        </p:nvSpPr>
        <p:spPr>
          <a:ln/>
        </p:spPr>
        <p:txBody>
          <a:bodyPr/>
          <a:lstStyle>
            <a:lvl1pPr>
              <a:defRPr/>
            </a:lvl1pPr>
          </a:lstStyle>
          <a:p>
            <a:pPr>
              <a:defRPr/>
            </a:pPr>
            <a:fld id="{934D489B-B919-44AD-8E88-34F7E8BDBB23}" type="slidenum">
              <a:rPr/>
              <a:pPr>
                <a:defRPr/>
              </a:pPr>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-Gilles Allain</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 Saisissez une citation ici. » </a:t>
            </a:r>
          </a:p>
        </p:txBody>
      </p:sp>
      <p:sp>
        <p:nvSpPr>
          <p:cNvPr id="4" name="Shape 4"/>
          <p:cNvSpPr>
            <a:spLocks noGrp="1"/>
          </p:cNvSpPr>
          <p:nvPr>
            <p:ph type="sldNum" sz="quarter" idx="15"/>
          </p:nvPr>
        </p:nvSpPr>
        <p:spPr>
          <a:ln/>
        </p:spPr>
        <p:txBody>
          <a:bodyPr/>
          <a:lstStyle>
            <a:lvl1pPr>
              <a:defRPr/>
            </a:lvl1pPr>
          </a:lstStyle>
          <a:p>
            <a:pPr>
              <a:defRPr/>
            </a:pPr>
            <a:fld id="{98293FC4-C771-4552-8489-A213ED22D8C1}" type="slidenum">
              <a:rPr/>
              <a:pPr>
                <a:defRPr/>
              </a:pPr>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pPr lvl="0"/>
            <a:endParaRPr noProof="0">
              <a:sym typeface="Helvetica Light"/>
            </a:endParaRPr>
          </a:p>
        </p:txBody>
      </p:sp>
      <p:sp>
        <p:nvSpPr>
          <p:cNvPr id="3" name="Shape 4"/>
          <p:cNvSpPr>
            <a:spLocks noGrp="1"/>
          </p:cNvSpPr>
          <p:nvPr>
            <p:ph type="sldNum" sz="quarter" idx="14"/>
          </p:nvPr>
        </p:nvSpPr>
        <p:spPr>
          <a:ln/>
        </p:spPr>
        <p:txBody>
          <a:bodyPr/>
          <a:lstStyle>
            <a:lvl1pPr>
              <a:defRPr/>
            </a:lvl1pPr>
          </a:lstStyle>
          <a:p>
            <a:pPr>
              <a:defRPr/>
            </a:pPr>
            <a:fld id="{6D1B4FF1-97F9-4DCE-9C3C-3C1EF9110826}" type="slidenum">
              <a:rPr/>
              <a:pPr>
                <a:defRPr/>
              </a:pPr>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2" name="Shape 4"/>
          <p:cNvSpPr>
            <a:spLocks noGrp="1"/>
          </p:cNvSpPr>
          <p:nvPr>
            <p:ph type="sldNum" sz="quarter" idx="10"/>
          </p:nvPr>
        </p:nvSpPr>
        <p:spPr>
          <a:ln/>
        </p:spPr>
        <p:txBody>
          <a:bodyPr/>
          <a:lstStyle>
            <a:lvl1pPr>
              <a:defRPr/>
            </a:lvl1pPr>
          </a:lstStyle>
          <a:p>
            <a:pPr>
              <a:defRPr/>
            </a:pPr>
            <a:fld id="{2BE9E6AF-9E45-40FE-8EA9-1D00FE3BF727}" type="slidenum">
              <a:rPr/>
              <a:pPr>
                <a:defRPr/>
              </a:pPr>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pPr lvl="0"/>
            <a:endParaRPr noProof="0">
              <a:sym typeface="Helvetica Light"/>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Texte du titre</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Texte niveau 1</a:t>
            </a:r>
          </a:p>
          <a:p>
            <a:pPr lvl="1"/>
            <a:r>
              <a:t>Texte niveau 2</a:t>
            </a:r>
          </a:p>
          <a:p>
            <a:pPr lvl="2"/>
            <a:r>
              <a:t>Texte niveau 3</a:t>
            </a:r>
          </a:p>
          <a:p>
            <a:pPr lvl="3"/>
            <a:r>
              <a:t>Texte niveau 4</a:t>
            </a:r>
          </a:p>
          <a:p>
            <a:pPr lvl="4"/>
            <a:r>
              <a:t>Texte niveau 5</a:t>
            </a:r>
          </a:p>
        </p:txBody>
      </p:sp>
      <p:sp>
        <p:nvSpPr>
          <p:cNvPr id="5" name="Shape 23"/>
          <p:cNvSpPr>
            <a:spLocks noGrp="1"/>
          </p:cNvSpPr>
          <p:nvPr>
            <p:ph type="sldNum" sz="quarter" idx="14"/>
          </p:nvPr>
        </p:nvSpPr>
        <p:spPr>
          <a:xfrm>
            <a:off x="6311900" y="9245600"/>
            <a:ext cx="368300" cy="381000"/>
          </a:xfrm>
        </p:spPr>
        <p:txBody>
          <a:bodyPr/>
          <a:lstStyle>
            <a:lvl1pPr>
              <a:defRPr/>
            </a:lvl1pPr>
          </a:lstStyle>
          <a:p>
            <a:pPr>
              <a:defRPr/>
            </a:pPr>
            <a:fld id="{FDA01821-08E6-4B37-85D5-305361E3373A}" type="slidenum">
              <a:rPr/>
              <a:pPr>
                <a:defRPr/>
              </a:pPr>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Texte du titre</a:t>
            </a:r>
          </a:p>
        </p:txBody>
      </p:sp>
      <p:sp>
        <p:nvSpPr>
          <p:cNvPr id="3" name="Shape 4"/>
          <p:cNvSpPr>
            <a:spLocks noGrp="1"/>
          </p:cNvSpPr>
          <p:nvPr>
            <p:ph type="sldNum" sz="quarter" idx="10"/>
          </p:nvPr>
        </p:nvSpPr>
        <p:spPr>
          <a:ln/>
        </p:spPr>
        <p:txBody>
          <a:bodyPr/>
          <a:lstStyle>
            <a:lvl1pPr>
              <a:defRPr/>
            </a:lvl1pPr>
          </a:lstStyle>
          <a:p>
            <a:pPr>
              <a:defRPr/>
            </a:pPr>
            <a:fld id="{97B97E52-88AC-4441-852B-34F7318A2CF1}" type="slidenum">
              <a:rPr/>
              <a:pPr>
                <a:defRPr/>
              </a:pPr>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pPr lvl="0"/>
            <a:endParaRPr noProof="0">
              <a:sym typeface="Helvetica Light"/>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Texte du titre</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Texte niveau 1</a:t>
            </a:r>
          </a:p>
          <a:p>
            <a:pPr lvl="1"/>
            <a:r>
              <a:t>Texte niveau 2</a:t>
            </a:r>
          </a:p>
          <a:p>
            <a:pPr lvl="2"/>
            <a:r>
              <a:t>Texte niveau 3</a:t>
            </a:r>
          </a:p>
          <a:p>
            <a:pPr lvl="3"/>
            <a:r>
              <a:t>Texte niveau 4</a:t>
            </a:r>
          </a:p>
          <a:p>
            <a:pPr lvl="4"/>
            <a:r>
              <a:t>Texte niveau 5</a:t>
            </a:r>
          </a:p>
        </p:txBody>
      </p:sp>
      <p:sp>
        <p:nvSpPr>
          <p:cNvPr id="5" name="Shape 4"/>
          <p:cNvSpPr>
            <a:spLocks noGrp="1"/>
          </p:cNvSpPr>
          <p:nvPr>
            <p:ph type="sldNum" sz="quarter" idx="14"/>
          </p:nvPr>
        </p:nvSpPr>
        <p:spPr>
          <a:ln/>
        </p:spPr>
        <p:txBody>
          <a:bodyPr/>
          <a:lstStyle>
            <a:lvl1pPr>
              <a:defRPr/>
            </a:lvl1pPr>
          </a:lstStyle>
          <a:p>
            <a:pPr>
              <a:defRPr/>
            </a:pPr>
            <a:fld id="{4245E662-B5B2-4BB0-8D7A-6E089F36D0C0}" type="slidenum">
              <a:rPr/>
              <a:pPr>
                <a:defRPr/>
              </a:pPr>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Texte du titre</a:t>
            </a:r>
          </a:p>
        </p:txBody>
      </p:sp>
      <p:sp>
        <p:nvSpPr>
          <p:cNvPr id="3" name="Shape 4"/>
          <p:cNvSpPr>
            <a:spLocks noGrp="1"/>
          </p:cNvSpPr>
          <p:nvPr>
            <p:ph type="sldNum" sz="quarter" idx="10"/>
          </p:nvPr>
        </p:nvSpPr>
        <p:spPr>
          <a:ln/>
        </p:spPr>
        <p:txBody>
          <a:bodyPr/>
          <a:lstStyle>
            <a:lvl1pPr>
              <a:defRPr/>
            </a:lvl1pPr>
          </a:lstStyle>
          <a:p>
            <a:pPr>
              <a:defRPr/>
            </a:pPr>
            <a:fld id="{2560FE60-A609-45C0-BDA4-225D5CC73671}" type="slidenum">
              <a:rPr/>
              <a:pPr>
                <a:defRPr/>
              </a:pPr>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Texte du titre</a:t>
            </a:r>
          </a:p>
        </p:txBody>
      </p:sp>
      <p:sp>
        <p:nvSpPr>
          <p:cNvPr id="57" name="Shape 57"/>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4"/>
          <p:cNvSpPr>
            <a:spLocks noGrp="1"/>
          </p:cNvSpPr>
          <p:nvPr>
            <p:ph type="sldNum" sz="quarter" idx="10"/>
          </p:nvPr>
        </p:nvSpPr>
        <p:spPr>
          <a:ln/>
        </p:spPr>
        <p:txBody>
          <a:bodyPr/>
          <a:lstStyle>
            <a:lvl1pPr>
              <a:defRPr/>
            </a:lvl1pPr>
          </a:lstStyle>
          <a:p>
            <a:pPr>
              <a:defRPr/>
            </a:pPr>
            <a:fld id="{65A6C928-183E-4C0C-8191-FD5AA8CC7CB2}" type="slidenum">
              <a:rPr/>
              <a:pPr>
                <a:defRPr/>
              </a:pPr>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pPr lvl="0"/>
            <a:endParaRPr noProof="0">
              <a:sym typeface="Helvetica Light"/>
            </a:endParaRPr>
          </a:p>
        </p:txBody>
      </p:sp>
      <p:sp>
        <p:nvSpPr>
          <p:cNvPr id="66" name="Shape 66"/>
          <p:cNvSpPr>
            <a:spLocks noGrp="1"/>
          </p:cNvSpPr>
          <p:nvPr>
            <p:ph type="title"/>
          </p:nvPr>
        </p:nvSpPr>
        <p:spPr>
          <a:prstGeom prst="rect">
            <a:avLst/>
          </a:prstGeom>
        </p:spPr>
        <p:txBody>
          <a:bodyPr/>
          <a:lstStyle/>
          <a:p>
            <a:r>
              <a:t>Texte du titre</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Texte niveau 1</a:t>
            </a:r>
          </a:p>
          <a:p>
            <a:pPr lvl="1"/>
            <a:r>
              <a:t>Texte niveau 2</a:t>
            </a:r>
          </a:p>
          <a:p>
            <a:pPr lvl="2"/>
            <a:r>
              <a:t>Texte niveau 3</a:t>
            </a:r>
          </a:p>
          <a:p>
            <a:pPr lvl="3"/>
            <a:r>
              <a:t>Texte niveau 4</a:t>
            </a:r>
          </a:p>
          <a:p>
            <a:pPr lvl="4"/>
            <a:r>
              <a:t>Texte niveau 5</a:t>
            </a:r>
          </a:p>
        </p:txBody>
      </p:sp>
      <p:sp>
        <p:nvSpPr>
          <p:cNvPr id="5" name="Shape 4"/>
          <p:cNvSpPr>
            <a:spLocks noGrp="1"/>
          </p:cNvSpPr>
          <p:nvPr>
            <p:ph type="sldNum" sz="quarter" idx="14"/>
          </p:nvPr>
        </p:nvSpPr>
        <p:spPr>
          <a:ln/>
        </p:spPr>
        <p:txBody>
          <a:bodyPr/>
          <a:lstStyle>
            <a:lvl1pPr>
              <a:defRPr/>
            </a:lvl1pPr>
          </a:lstStyle>
          <a:p>
            <a:pPr>
              <a:defRPr/>
            </a:pPr>
            <a:fld id="{498AA332-B2D3-406F-9488-AC49C18BF9A5}" type="slidenum">
              <a:rPr/>
              <a:pPr>
                <a:defRPr/>
              </a:pPr>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 name="Shape 4"/>
          <p:cNvSpPr>
            <a:spLocks noGrp="1"/>
          </p:cNvSpPr>
          <p:nvPr>
            <p:ph type="sldNum" sz="quarter" idx="10"/>
          </p:nvPr>
        </p:nvSpPr>
        <p:spPr>
          <a:ln/>
        </p:spPr>
        <p:txBody>
          <a:bodyPr/>
          <a:lstStyle>
            <a:lvl1pPr>
              <a:defRPr/>
            </a:lvl1pPr>
          </a:lstStyle>
          <a:p>
            <a:pPr>
              <a:defRPr/>
            </a:pPr>
            <a:fld id="{9C0F99AD-9807-4DF4-824F-273D2EAD04A4}" type="slidenum">
              <a:rPr/>
              <a:pPr>
                <a:defRPr/>
              </a:pPr>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pPr lvl="0"/>
            <a:endParaRPr noProof="0">
              <a:sym typeface="Helvetica Light"/>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pPr lvl="0"/>
            <a:endParaRPr noProof="0">
              <a:sym typeface="Helvetica Light"/>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pPr lvl="0"/>
            <a:endParaRPr noProof="0">
              <a:sym typeface="Helvetica Light"/>
            </a:endParaRPr>
          </a:p>
        </p:txBody>
      </p:sp>
      <p:sp>
        <p:nvSpPr>
          <p:cNvPr id="5" name="Shape 4"/>
          <p:cNvSpPr>
            <a:spLocks noGrp="1"/>
          </p:cNvSpPr>
          <p:nvPr>
            <p:ph type="sldNum" sz="quarter" idx="16"/>
          </p:nvPr>
        </p:nvSpPr>
        <p:spPr>
          <a:ln/>
        </p:spPr>
        <p:txBody>
          <a:bodyPr/>
          <a:lstStyle>
            <a:lvl1pPr>
              <a:defRPr/>
            </a:lvl1pPr>
          </a:lstStyle>
          <a:p>
            <a:pPr>
              <a:defRPr/>
            </a:pPr>
            <a:fld id="{5BAD5D2B-BA68-4EF1-BC08-E8BD1851D807}" type="slidenum">
              <a:rPr/>
              <a:pPr>
                <a:defRPr/>
              </a:pPr>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Shape 2"/>
          <p:cNvSpPr>
            <a:spLocks noGrp="1"/>
          </p:cNvSpPr>
          <p:nvPr>
            <p:ph type="title"/>
          </p:nvPr>
        </p:nvSpPr>
        <p:spPr bwMode="auto">
          <a:xfrm>
            <a:off x="952500" y="444500"/>
            <a:ext cx="11099800" cy="2159000"/>
          </a:xfrm>
          <a:prstGeom prst="rect">
            <a:avLst/>
          </a:prstGeom>
          <a:noFill/>
          <a:ln w="12700">
            <a:noFill/>
            <a:miter lim="400000"/>
            <a:headEnd/>
            <a:tailEnd/>
          </a:ln>
        </p:spPr>
        <p:txBody>
          <a:bodyPr vert="horz" wrap="square" lIns="50800" tIns="50800" rIns="50800" bIns="50800" numCol="1" anchor="ctr" anchorCtr="0" compatLnSpc="1">
            <a:prstTxWarp prst="textNoShape">
              <a:avLst/>
            </a:prstTxWarp>
          </a:bodyPr>
          <a:lstStyle/>
          <a:p>
            <a:pPr lvl="0"/>
            <a:r>
              <a:rPr lang="fr-FR">
                <a:sym typeface="Helvetica Light"/>
              </a:rPr>
              <a:t>Texte du titre</a:t>
            </a:r>
          </a:p>
        </p:txBody>
      </p:sp>
      <p:sp>
        <p:nvSpPr>
          <p:cNvPr id="1027" name="Shape 3"/>
          <p:cNvSpPr>
            <a:spLocks noGrp="1"/>
          </p:cNvSpPr>
          <p:nvPr>
            <p:ph type="body" idx="1"/>
          </p:nvPr>
        </p:nvSpPr>
        <p:spPr bwMode="auto">
          <a:xfrm>
            <a:off x="952500" y="2603500"/>
            <a:ext cx="11099800" cy="6286500"/>
          </a:xfrm>
          <a:prstGeom prst="rect">
            <a:avLst/>
          </a:prstGeom>
          <a:noFill/>
          <a:ln w="12700">
            <a:noFill/>
            <a:miter lim="400000"/>
            <a:headEnd/>
            <a:tailEnd/>
          </a:ln>
        </p:spPr>
        <p:txBody>
          <a:bodyPr vert="horz" wrap="square" lIns="50800" tIns="50800" rIns="50800" bIns="50800" numCol="1" anchor="ctr" anchorCtr="0" compatLnSpc="1">
            <a:prstTxWarp prst="textNoShape">
              <a:avLst/>
            </a:prstTxWarp>
          </a:bodyPr>
          <a:lstStyle/>
          <a:p>
            <a:pPr lvl="0"/>
            <a:r>
              <a:rPr lang="fr-FR">
                <a:sym typeface="Helvetica Light"/>
              </a:rPr>
              <a:t>Texte niveau 1</a:t>
            </a:r>
          </a:p>
          <a:p>
            <a:pPr lvl="1"/>
            <a:r>
              <a:rPr lang="fr-FR">
                <a:sym typeface="Helvetica Light"/>
              </a:rPr>
              <a:t>Texte niveau 2</a:t>
            </a:r>
          </a:p>
          <a:p>
            <a:pPr lvl="2"/>
            <a:r>
              <a:rPr lang="fr-FR">
                <a:sym typeface="Helvetica Light"/>
              </a:rPr>
              <a:t>Texte niveau 3</a:t>
            </a:r>
          </a:p>
          <a:p>
            <a:pPr lvl="3"/>
            <a:r>
              <a:rPr lang="fr-FR">
                <a:sym typeface="Helvetica Light"/>
              </a:rPr>
              <a:t>Texte niveau 4</a:t>
            </a:r>
          </a:p>
          <a:p>
            <a:pPr lvl="4"/>
            <a:r>
              <a:rPr lang="fr-FR">
                <a:sym typeface="Helvetica Light"/>
              </a:rPr>
              <a:t>Texte niveau 5</a:t>
            </a:r>
          </a:p>
        </p:txBody>
      </p:sp>
      <p:sp>
        <p:nvSpPr>
          <p:cNvPr id="4" name="Shape 4"/>
          <p:cNvSpPr>
            <a:spLocks noGrp="1"/>
          </p:cNvSpPr>
          <p:nvPr>
            <p:ph type="sldNum" sz="quarter" idx="2"/>
          </p:nvPr>
        </p:nvSpPr>
        <p:spPr>
          <a:xfrm>
            <a:off x="6311900" y="9251950"/>
            <a:ext cx="368300" cy="381000"/>
          </a:xfrm>
          <a:prstGeom prst="rect">
            <a:avLst/>
          </a:prstGeom>
          <a:ln w="12700">
            <a:miter lim="400000"/>
          </a:ln>
        </p:spPr>
        <p:txBody>
          <a:bodyPr wrap="none" lIns="50800" tIns="50800" rIns="50800" bIns="50800">
            <a:spAutoFit/>
          </a:bodyPr>
          <a:lstStyle>
            <a:lvl1pPr algn="ctr" fontAlgn="auto" hangingPunct="0">
              <a:spcBef>
                <a:spcPts val="0"/>
              </a:spcBef>
              <a:spcAft>
                <a:spcPts val="0"/>
              </a:spcAft>
              <a:defRPr sz="1800" kern="0">
                <a:latin typeface="+mn-lt"/>
                <a:ea typeface="+mn-ea"/>
                <a:cs typeface="+mn-cs"/>
              </a:defRPr>
            </a:lvl1pPr>
          </a:lstStyle>
          <a:p>
            <a:pPr>
              <a:defRPr/>
            </a:pPr>
            <a:fld id="{B222708F-736A-4DA9-A3EE-02772FF94AAE}" type="slidenum">
              <a:rPr/>
              <a:pPr>
                <a:defRPr/>
              </a:pPr>
              <a:t>‹N°›</a:t>
            </a:fld>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Lst>
  <p:transition spd="med"/>
  <p:hf sldNum="0" hdr="0" dt="0"/>
  <p:txStyles>
    <p:titleStyle>
      <a:lvl1pPr algn="ctr" defTabSz="584200" rtl="0" eaLnBrk="0" fontAlgn="base" hangingPunct="0">
        <a:spcBef>
          <a:spcPct val="0"/>
        </a:spcBef>
        <a:spcAft>
          <a:spcPct val="0"/>
        </a:spcAft>
        <a:defRPr sz="8000">
          <a:solidFill>
            <a:srgbClr val="000000"/>
          </a:solidFill>
          <a:latin typeface="+mn-lt"/>
          <a:ea typeface="+mn-ea"/>
          <a:cs typeface="+mn-cs"/>
          <a:sym typeface="Helvetica Light"/>
        </a:defRPr>
      </a:lvl1pPr>
      <a:lvl2pPr algn="ctr" defTabSz="584200" rtl="0" eaLnBrk="0" fontAlgn="base" hangingPunct="0">
        <a:spcBef>
          <a:spcPct val="0"/>
        </a:spcBef>
        <a:spcAft>
          <a:spcPct val="0"/>
        </a:spcAft>
        <a:defRPr sz="8000">
          <a:solidFill>
            <a:srgbClr val="000000"/>
          </a:solidFill>
          <a:latin typeface="+mn-lt"/>
          <a:ea typeface="+mn-ea"/>
          <a:cs typeface="+mn-cs"/>
          <a:sym typeface="Helvetica Light"/>
        </a:defRPr>
      </a:lvl2pPr>
      <a:lvl3pPr algn="ctr" defTabSz="584200" rtl="0" eaLnBrk="0" fontAlgn="base" hangingPunct="0">
        <a:spcBef>
          <a:spcPct val="0"/>
        </a:spcBef>
        <a:spcAft>
          <a:spcPct val="0"/>
        </a:spcAft>
        <a:defRPr sz="8000">
          <a:solidFill>
            <a:srgbClr val="000000"/>
          </a:solidFill>
          <a:latin typeface="+mn-lt"/>
          <a:ea typeface="+mn-ea"/>
          <a:cs typeface="+mn-cs"/>
          <a:sym typeface="Helvetica Light"/>
        </a:defRPr>
      </a:lvl3pPr>
      <a:lvl4pPr algn="ctr" defTabSz="584200" rtl="0" eaLnBrk="0" fontAlgn="base" hangingPunct="0">
        <a:spcBef>
          <a:spcPct val="0"/>
        </a:spcBef>
        <a:spcAft>
          <a:spcPct val="0"/>
        </a:spcAft>
        <a:defRPr sz="8000">
          <a:solidFill>
            <a:srgbClr val="000000"/>
          </a:solidFill>
          <a:latin typeface="+mn-lt"/>
          <a:ea typeface="+mn-ea"/>
          <a:cs typeface="+mn-cs"/>
          <a:sym typeface="Helvetica Light"/>
        </a:defRPr>
      </a:lvl4pPr>
      <a:lvl5pPr algn="ctr" defTabSz="584200" rtl="0" eaLnBrk="0" fontAlgn="base" hangingPunct="0">
        <a:spcBef>
          <a:spcPct val="0"/>
        </a:spcBef>
        <a:spcAft>
          <a:spcPct val="0"/>
        </a:spcAft>
        <a:defRPr sz="8000">
          <a:solidFill>
            <a:srgbClr val="000000"/>
          </a:solidFill>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indent="-444500" algn="l" defTabSz="584200" rtl="0" eaLnBrk="0" fontAlgn="base" hangingPunct="0">
        <a:spcBef>
          <a:spcPts val="4200"/>
        </a:spcBef>
        <a:spcAft>
          <a:spcPct val="0"/>
        </a:spcAft>
        <a:buSzPct val="75000"/>
        <a:buChar char="•"/>
        <a:defRPr sz="3600">
          <a:solidFill>
            <a:srgbClr val="000000"/>
          </a:solidFill>
          <a:latin typeface="+mn-lt"/>
          <a:ea typeface="+mn-ea"/>
          <a:cs typeface="+mn-cs"/>
          <a:sym typeface="Helvetica Light"/>
        </a:defRPr>
      </a:lvl1pPr>
      <a:lvl2pPr marL="889000" indent="-444500" algn="l" defTabSz="584200" rtl="0" eaLnBrk="0" fontAlgn="base" hangingPunct="0">
        <a:spcBef>
          <a:spcPts val="4200"/>
        </a:spcBef>
        <a:spcAft>
          <a:spcPct val="0"/>
        </a:spcAft>
        <a:buSzPct val="75000"/>
        <a:buChar char="•"/>
        <a:defRPr sz="3600">
          <a:solidFill>
            <a:srgbClr val="000000"/>
          </a:solidFill>
          <a:latin typeface="+mn-lt"/>
          <a:ea typeface="+mn-ea"/>
          <a:cs typeface="+mn-cs"/>
          <a:sym typeface="Helvetica Light"/>
        </a:defRPr>
      </a:lvl2pPr>
      <a:lvl3pPr marL="1333500" indent="-444500" algn="l" defTabSz="584200" rtl="0" eaLnBrk="0" fontAlgn="base" hangingPunct="0">
        <a:spcBef>
          <a:spcPts val="4200"/>
        </a:spcBef>
        <a:spcAft>
          <a:spcPct val="0"/>
        </a:spcAft>
        <a:buSzPct val="75000"/>
        <a:buChar char="•"/>
        <a:defRPr sz="3600">
          <a:solidFill>
            <a:srgbClr val="000000"/>
          </a:solidFill>
          <a:latin typeface="+mn-lt"/>
          <a:ea typeface="+mn-ea"/>
          <a:cs typeface="+mn-cs"/>
          <a:sym typeface="Helvetica Light"/>
        </a:defRPr>
      </a:lvl3pPr>
      <a:lvl4pPr marL="1778000" indent="-444500" algn="l" defTabSz="584200" rtl="0" eaLnBrk="0" fontAlgn="base" hangingPunct="0">
        <a:spcBef>
          <a:spcPts val="4200"/>
        </a:spcBef>
        <a:spcAft>
          <a:spcPct val="0"/>
        </a:spcAft>
        <a:buSzPct val="75000"/>
        <a:buChar char="•"/>
        <a:defRPr sz="3600">
          <a:solidFill>
            <a:srgbClr val="000000"/>
          </a:solidFill>
          <a:latin typeface="+mn-lt"/>
          <a:ea typeface="+mn-ea"/>
          <a:cs typeface="+mn-cs"/>
          <a:sym typeface="Helvetica Light"/>
        </a:defRPr>
      </a:lvl4pPr>
      <a:lvl5pPr marL="2222500" indent="-444500" algn="l" defTabSz="584200" rtl="0" eaLnBrk="0" fontAlgn="base" hangingPunct="0">
        <a:spcBef>
          <a:spcPts val="4200"/>
        </a:spcBef>
        <a:spcAft>
          <a:spcPct val="0"/>
        </a:spcAft>
        <a:buSzPct val="75000"/>
        <a:buChar char="•"/>
        <a:defRPr sz="3600">
          <a:solidFill>
            <a:srgbClr val="000000"/>
          </a:solidFill>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infolit.be/5PMIS/?Pr%C3%A9sentation"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en.wikipedia.org/wiki/Justin_Winsor"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fr.wikipedia.org/wiki/Universit%C3%A9_d%27%C3%89tat_de_Mosco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fr.wikipedia.org/wiki/%C3%89cole_des_mines_de_Freibe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3" name="Picture 13" descr="Photo univ retouchee1"/>
          <p:cNvPicPr>
            <a:picLocks noChangeAspect="1" noChangeArrowheads="1"/>
          </p:cNvPicPr>
          <p:nvPr/>
        </p:nvPicPr>
        <p:blipFill>
          <a:blip r:embed="rId2"/>
          <a:srcRect/>
          <a:stretch>
            <a:fillRect/>
          </a:stretch>
        </p:blipFill>
        <p:spPr bwMode="auto">
          <a:xfrm>
            <a:off x="2259013" y="-4763"/>
            <a:ext cx="10745787" cy="7167563"/>
          </a:xfrm>
          <a:prstGeom prst="rect">
            <a:avLst/>
          </a:prstGeom>
          <a:noFill/>
        </p:spPr>
      </p:pic>
      <p:sp>
        <p:nvSpPr>
          <p:cNvPr id="15362" name="Shape 143"/>
          <p:cNvSpPr>
            <a:spLocks/>
          </p:cNvSpPr>
          <p:nvPr/>
        </p:nvSpPr>
        <p:spPr bwMode="auto">
          <a:xfrm>
            <a:off x="-82550" y="4486275"/>
            <a:ext cx="13944600" cy="5297488"/>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FFFFFF"/>
          </a:solidFill>
          <a:ln w="12700">
            <a:noFill/>
            <a:miter lim="400000"/>
            <a:headEnd/>
            <a:tailEnd/>
          </a:ln>
        </p:spPr>
        <p:txBody>
          <a:bodyPr lIns="50800" tIns="50800" rIns="50800" bIns="50800" anchor="ctr"/>
          <a:lstStyle/>
          <a:p>
            <a:endParaRPr lang="fr-FR"/>
          </a:p>
        </p:txBody>
      </p:sp>
      <p:sp>
        <p:nvSpPr>
          <p:cNvPr id="15363" name="Shape 145"/>
          <p:cNvSpPr>
            <a:spLocks/>
          </p:cNvSpPr>
          <p:nvPr/>
        </p:nvSpPr>
        <p:spPr bwMode="auto">
          <a:xfrm>
            <a:off x="-42863" y="-4763"/>
            <a:ext cx="13090526" cy="9810751"/>
          </a:xfrm>
          <a:custGeom>
            <a:avLst/>
            <a:gdLst>
              <a:gd name="T0" fmla="*/ 6544898 w 21600"/>
              <a:gd name="T1" fmla="*/ 4905781 h 21600"/>
              <a:gd name="T2" fmla="*/ 6544898 w 21600"/>
              <a:gd name="T3" fmla="*/ 4905781 h 21600"/>
              <a:gd name="T4" fmla="*/ 6544898 w 21600"/>
              <a:gd name="T5" fmla="*/ 4905781 h 21600"/>
              <a:gd name="T6" fmla="*/ 6544898 w 21600"/>
              <a:gd name="T7" fmla="*/ 4905781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38" y="21600"/>
                </a:moveTo>
                <a:lnTo>
                  <a:pt x="21600" y="21600"/>
                </a:lnTo>
                <a:lnTo>
                  <a:pt x="3854" y="0"/>
                </a:lnTo>
                <a:lnTo>
                  <a:pt x="0" y="0"/>
                </a:lnTo>
                <a:lnTo>
                  <a:pt x="38" y="21600"/>
                </a:lnTo>
                <a:close/>
              </a:path>
            </a:pathLst>
          </a:custGeom>
          <a:solidFill>
            <a:srgbClr val="D8232A"/>
          </a:solidFill>
          <a:ln w="12700">
            <a:noFill/>
            <a:miter lim="400000"/>
            <a:headEnd/>
            <a:tailEnd/>
          </a:ln>
        </p:spPr>
        <p:txBody>
          <a:bodyPr lIns="50800" tIns="50800" rIns="50800" bIns="50800" anchor="ctr"/>
          <a:lstStyle/>
          <a:p>
            <a:endParaRPr lang="fr-FR"/>
          </a:p>
        </p:txBody>
      </p:sp>
      <p:sp>
        <p:nvSpPr>
          <p:cNvPr id="15364" name="Shape 136"/>
          <p:cNvSpPr>
            <a:spLocks noChangeArrowheads="1"/>
          </p:cNvSpPr>
          <p:nvPr/>
        </p:nvSpPr>
        <p:spPr bwMode="auto">
          <a:xfrm>
            <a:off x="755650" y="4830547"/>
            <a:ext cx="6541262" cy="1225977"/>
          </a:xfrm>
          <a:prstGeom prst="rect">
            <a:avLst/>
          </a:prstGeom>
          <a:noFill/>
          <a:ln w="12700">
            <a:noFill/>
            <a:miter lim="400000"/>
            <a:headEnd/>
            <a:tailEnd/>
          </a:ln>
        </p:spPr>
        <p:txBody>
          <a:bodyPr wrap="square" lIns="50800" tIns="50800" rIns="50800" bIns="50800" anchor="ctr">
            <a:spAutoFit/>
          </a:bodyPr>
          <a:lstStyle/>
          <a:p>
            <a:pPr hangingPunct="0"/>
            <a:r>
              <a:rPr lang="fr-FR" sz="4900" dirty="0" smtClean="0">
                <a:solidFill>
                  <a:srgbClr val="FFFFFF"/>
                </a:solidFill>
                <a:sym typeface="Averta"/>
              </a:rPr>
              <a:t>Former en BU</a:t>
            </a:r>
          </a:p>
          <a:p>
            <a:pPr hangingPunct="0"/>
            <a:r>
              <a:rPr lang="fr-FR" sz="2400" dirty="0" smtClean="0">
                <a:solidFill>
                  <a:srgbClr val="FFFFFF"/>
                </a:solidFill>
                <a:sym typeface="Averta"/>
              </a:rPr>
              <a:t>Benjamin Laillier</a:t>
            </a:r>
            <a:endParaRPr lang="fr-FR" sz="2400" dirty="0">
              <a:solidFill>
                <a:srgbClr val="FFFFFF"/>
              </a:solidFill>
              <a:sym typeface="Averta"/>
            </a:endParaRPr>
          </a:p>
        </p:txBody>
      </p:sp>
      <p:grpSp>
        <p:nvGrpSpPr>
          <p:cNvPr id="15365" name="Group 139"/>
          <p:cNvGrpSpPr>
            <a:grpSpLocks/>
          </p:cNvGrpSpPr>
          <p:nvPr/>
        </p:nvGrpSpPr>
        <p:grpSpPr bwMode="auto">
          <a:xfrm>
            <a:off x="781050" y="6645275"/>
            <a:ext cx="5759450" cy="649288"/>
            <a:chOff x="0" y="0"/>
            <a:chExt cx="5759947" cy="650419"/>
          </a:xfrm>
        </p:grpSpPr>
        <p:sp>
          <p:nvSpPr>
            <p:cNvPr id="15367" name="Shape 137"/>
            <p:cNvSpPr>
              <a:spLocks noChangeArrowheads="1"/>
            </p:cNvSpPr>
            <p:nvPr/>
          </p:nvSpPr>
          <p:spPr bwMode="auto">
            <a:xfrm>
              <a:off x="0" y="193219"/>
              <a:ext cx="5759948" cy="457201"/>
            </a:xfrm>
            <a:prstGeom prst="rect">
              <a:avLst/>
            </a:prstGeom>
            <a:noFill/>
            <a:ln w="12700">
              <a:noFill/>
              <a:miter lim="400000"/>
              <a:headEnd/>
              <a:tailEnd/>
            </a:ln>
          </p:spPr>
          <p:txBody>
            <a:bodyPr lIns="50800" tIns="50800" rIns="50800" bIns="50800" anchor="ctr">
              <a:spAutoFit/>
            </a:bodyPr>
            <a:lstStyle/>
            <a:p>
              <a:pPr hangingPunct="0"/>
              <a:fld id="{ED478985-96F9-46ED-BAD5-011B4201B96F}" type="datetime2">
                <a:rPr lang="fr-FR" sz="2200" smtClean="0">
                  <a:solidFill>
                    <a:srgbClr val="FFFFFF"/>
                  </a:solidFill>
                  <a:sym typeface="Averta-Semibold"/>
                </a:rPr>
                <a:t>mercredi 2 février 2022</a:t>
              </a:fld>
              <a:endParaRPr lang="fr-FR" sz="2200" dirty="0">
                <a:solidFill>
                  <a:srgbClr val="FFFFFF"/>
                </a:solidFill>
                <a:sym typeface="Averta-Semibold"/>
              </a:endParaRPr>
            </a:p>
          </p:txBody>
        </p:sp>
        <p:sp>
          <p:nvSpPr>
            <p:cNvPr id="15368" name="Shape 138"/>
            <p:cNvSpPr>
              <a:spLocks noChangeArrowheads="1"/>
            </p:cNvSpPr>
            <p:nvPr/>
          </p:nvSpPr>
          <p:spPr bwMode="auto">
            <a:xfrm>
              <a:off x="65997" y="0"/>
              <a:ext cx="331193" cy="64691"/>
            </a:xfrm>
            <a:prstGeom prst="rect">
              <a:avLst/>
            </a:prstGeom>
            <a:solidFill>
              <a:srgbClr val="FFFFFF"/>
            </a:solidFill>
            <a:ln w="12700">
              <a:noFill/>
              <a:miter lim="400000"/>
              <a:headEnd/>
              <a:tailEnd/>
            </a:ln>
          </p:spPr>
          <p:txBody>
            <a:bodyPr lIns="50800" tIns="50800" rIns="50800" bIns="50800" anchor="ctr"/>
            <a:lstStyle/>
            <a:p>
              <a:pPr algn="ctr" hangingPunct="0"/>
              <a:endParaRPr lang="fr-FR" sz="2400">
                <a:solidFill>
                  <a:srgbClr val="FFFFFF"/>
                </a:solidFill>
                <a:latin typeface="Helvetica Light"/>
                <a:cs typeface="Helvetica Light"/>
              </a:endParaRPr>
            </a:p>
          </p:txBody>
        </p:sp>
      </p:grpSp>
      <p:pic>
        <p:nvPicPr>
          <p:cNvPr id="15366" name="Image 13"/>
          <p:cNvPicPr>
            <a:picLocks noChangeAspect="1"/>
          </p:cNvPicPr>
          <p:nvPr/>
        </p:nvPicPr>
        <p:blipFill>
          <a:blip r:embed="rId3"/>
          <a:srcRect/>
          <a:stretch>
            <a:fillRect/>
          </a:stretch>
        </p:blipFill>
        <p:spPr bwMode="auto">
          <a:xfrm>
            <a:off x="879475" y="8139113"/>
            <a:ext cx="3052763" cy="654050"/>
          </a:xfrm>
          <a:prstGeom prst="rect">
            <a:avLst/>
          </a:prstGeom>
          <a:noFill/>
          <a:ln w="9525">
            <a:noFill/>
            <a:miter lim="800000"/>
            <a:headEnd/>
            <a:tailEnd/>
          </a:ln>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75" y="9160687"/>
            <a:ext cx="1354137" cy="47702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Pourquoi des formations ?</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Favoriser la réussite des étudiants</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3" name="ZoneTexte 2">
            <a:extLst>
              <a:ext uri="{FF2B5EF4-FFF2-40B4-BE49-F238E27FC236}">
                <a16:creationId xmlns:a16="http://schemas.microsoft.com/office/drawing/2014/main" id="{65F2B88B-5702-2D45-A684-49A5B48C8C1E}"/>
              </a:ext>
            </a:extLst>
          </p:cNvPr>
          <p:cNvSpPr txBox="1"/>
          <p:nvPr/>
        </p:nvSpPr>
        <p:spPr>
          <a:xfrm>
            <a:off x="174752" y="4730731"/>
            <a:ext cx="1265529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hangingPunct="0">
              <a:spcBef>
                <a:spcPts val="0"/>
              </a:spcBef>
              <a:spcAft>
                <a:spcPts val="0"/>
              </a:spcAft>
            </a:pPr>
            <a:r>
              <a:rPr kumimoji="0" lang="fr-FR" sz="3600" b="0" i="0" u="none" strike="noStrike" cap="none" spc="0" normalizeH="0" baseline="0" dirty="0">
                <a:ln>
                  <a:noFill/>
                </a:ln>
                <a:solidFill>
                  <a:srgbClr val="000000"/>
                </a:solidFill>
                <a:effectLst/>
                <a:uFillTx/>
                <a:latin typeface="+mn-lt"/>
                <a:ea typeface="+mn-ea"/>
                <a:cs typeface="+mn-cs"/>
                <a:sym typeface="Helvetica Light"/>
              </a:rPr>
              <a:t>Principaux résultats de l’enquête menée par Alain </a:t>
            </a:r>
            <a:r>
              <a:rPr kumimoji="0" lang="fr-FR" sz="3600" b="0" i="0" u="none" strike="noStrike" cap="none" spc="0" normalizeH="0" baseline="0" dirty="0" err="1">
                <a:ln>
                  <a:noFill/>
                </a:ln>
                <a:solidFill>
                  <a:srgbClr val="000000"/>
                </a:solidFill>
                <a:effectLst/>
                <a:uFillTx/>
                <a:latin typeface="+mn-lt"/>
                <a:ea typeface="+mn-ea"/>
                <a:cs typeface="+mn-cs"/>
                <a:sym typeface="Helvetica Light"/>
              </a:rPr>
              <a:t>Coulon</a:t>
            </a:r>
            <a:r>
              <a:rPr kumimoji="0" lang="fr-FR" sz="3600" b="0" i="0" u="none" strike="noStrike" cap="none" spc="0" normalizeH="0" baseline="0" dirty="0">
                <a:ln>
                  <a:noFill/>
                </a:ln>
                <a:solidFill>
                  <a:srgbClr val="000000"/>
                </a:solidFill>
                <a:effectLst/>
                <a:uFillTx/>
                <a:latin typeface="+mn-lt"/>
                <a:ea typeface="+mn-ea"/>
                <a:cs typeface="+mn-cs"/>
                <a:sym typeface="Helvetica Light"/>
              </a:rPr>
              <a:t> : </a:t>
            </a:r>
          </a:p>
          <a:p>
            <a:pPr marL="571500" indent="-571500" algn="ctr" fontAlgn="auto" hangingPunct="0">
              <a:spcBef>
                <a:spcPts val="0"/>
              </a:spcBef>
              <a:spcAft>
                <a:spcPts val="0"/>
              </a:spcAft>
              <a:buFont typeface="Arial" panose="020B0604020202020204" pitchFamily="34" charset="0"/>
              <a:buChar char="•"/>
            </a:pPr>
            <a:r>
              <a:rPr lang="fr-FR" b="1" dirty="0">
                <a:latin typeface="+mn-lt"/>
                <a:ea typeface="+mn-ea"/>
                <a:cs typeface="+mn-cs"/>
              </a:rPr>
              <a:t>68%</a:t>
            </a:r>
            <a:r>
              <a:rPr lang="fr-FR" dirty="0">
                <a:latin typeface="+mn-lt"/>
                <a:ea typeface="+mn-ea"/>
                <a:cs typeface="+mn-cs"/>
              </a:rPr>
              <a:t> des étudiants ayant suivi une UE de recherche documentaire valident plus de 10 UE lors de leur première année, contre </a:t>
            </a:r>
            <a:r>
              <a:rPr lang="fr-FR" b="1" dirty="0">
                <a:latin typeface="+mn-lt"/>
                <a:ea typeface="+mn-ea"/>
                <a:cs typeface="+mn-cs"/>
              </a:rPr>
              <a:t>20%</a:t>
            </a:r>
            <a:r>
              <a:rPr lang="fr-FR" dirty="0">
                <a:latin typeface="+mn-lt"/>
                <a:ea typeface="+mn-ea"/>
                <a:cs typeface="+mn-cs"/>
              </a:rPr>
              <a:t> pour les autres.</a:t>
            </a:r>
          </a:p>
        </p:txBody>
      </p:sp>
    </p:spTree>
    <p:extLst>
      <p:ext uri="{BB962C8B-B14F-4D97-AF65-F5344CB8AC3E}">
        <p14:creationId xmlns:p14="http://schemas.microsoft.com/office/powerpoint/2010/main" val="514440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Pourquoi des formations ?</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Favoriser la réussite des étudiants</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pic>
        <p:nvPicPr>
          <p:cNvPr id="21506" name="Picture 2" descr="University of West Georgia - Wikipedia">
            <a:extLst>
              <a:ext uri="{FF2B5EF4-FFF2-40B4-BE49-F238E27FC236}">
                <a16:creationId xmlns:a16="http://schemas.microsoft.com/office/drawing/2014/main" id="{95E567AB-9F9A-9448-B984-B3B48C4EFF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066" y="4084167"/>
            <a:ext cx="3001264" cy="300126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9E9B467F-EA39-D644-B08F-8BE9A699A302}"/>
              </a:ext>
            </a:extLst>
          </p:cNvPr>
          <p:cNvSpPr txBox="1"/>
          <p:nvPr/>
        </p:nvSpPr>
        <p:spPr>
          <a:xfrm>
            <a:off x="4465828" y="4068398"/>
            <a:ext cx="7878572"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solidFill>
                  <a:srgbClr val="000000"/>
                </a:solidFill>
                <a:effectLst/>
                <a:uFillTx/>
                <a:latin typeface="+mn-lt"/>
                <a:ea typeface="+mn-ea"/>
                <a:cs typeface="+mn-cs"/>
                <a:sym typeface="Helvetica Light"/>
              </a:rPr>
              <a:t>56%</a:t>
            </a:r>
            <a:r>
              <a:rPr kumimoji="0" lang="fr-FR" sz="3600" i="0" u="none" strike="noStrike" cap="none" spc="0" normalizeH="0" baseline="0" dirty="0">
                <a:ln>
                  <a:noFill/>
                </a:ln>
                <a:solidFill>
                  <a:srgbClr val="000000"/>
                </a:solidFill>
                <a:effectLst/>
                <a:uFillTx/>
                <a:latin typeface="+mn-lt"/>
                <a:ea typeface="+mn-ea"/>
                <a:cs typeface="+mn-cs"/>
                <a:sym typeface="Helvetica Light"/>
              </a:rPr>
              <a:t> des étudiants ayant suivi un enseignement consacré à la recherche documentaire ont été diplômés contre </a:t>
            </a:r>
            <a:r>
              <a:rPr kumimoji="0" lang="fr-FR" sz="3600" b="1" i="0" u="none" strike="noStrike" cap="none" spc="0" normalizeH="0" baseline="0" dirty="0">
                <a:ln>
                  <a:noFill/>
                </a:ln>
                <a:solidFill>
                  <a:srgbClr val="000000"/>
                </a:solidFill>
                <a:effectLst/>
                <a:uFillTx/>
                <a:latin typeface="+mn-lt"/>
                <a:ea typeface="+mn-ea"/>
                <a:cs typeface="+mn-cs"/>
                <a:sym typeface="Helvetica Light"/>
              </a:rPr>
              <a:t>30%</a:t>
            </a:r>
            <a:r>
              <a:rPr kumimoji="0" lang="fr-FR" sz="3600" i="0" u="none" strike="noStrike" cap="none" spc="0" normalizeH="0" baseline="0" dirty="0">
                <a:ln>
                  <a:noFill/>
                </a:ln>
                <a:solidFill>
                  <a:srgbClr val="000000"/>
                </a:solidFill>
                <a:effectLst/>
                <a:uFillTx/>
                <a:latin typeface="+mn-lt"/>
                <a:ea typeface="+mn-ea"/>
                <a:cs typeface="+mn-cs"/>
                <a:sym typeface="Helvetica Light"/>
              </a:rPr>
              <a:t> pour ceux qui ne l’ont pas suivi.</a:t>
            </a:r>
            <a:endParaRPr kumimoji="0" lang="fr-FR" sz="3600" b="1"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8096615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Perspectives légales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Que disent les lois ?</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3" name="Rectangle 2">
            <a:extLst>
              <a:ext uri="{FF2B5EF4-FFF2-40B4-BE49-F238E27FC236}">
                <a16:creationId xmlns:a16="http://schemas.microsoft.com/office/drawing/2014/main" id="{7EE0F04D-9E41-DA4B-B734-0B9D69F20032}"/>
              </a:ext>
            </a:extLst>
          </p:cNvPr>
          <p:cNvSpPr/>
          <p:nvPr/>
        </p:nvSpPr>
        <p:spPr>
          <a:xfrm>
            <a:off x="526765" y="4153638"/>
            <a:ext cx="11799347" cy="2862322"/>
          </a:xfrm>
          <a:prstGeom prst="rect">
            <a:avLst/>
          </a:prstGeom>
        </p:spPr>
        <p:txBody>
          <a:bodyPr wrap="square">
            <a:spAutoFit/>
          </a:bodyPr>
          <a:lstStyle/>
          <a:p>
            <a:pPr algn="just">
              <a:spcAft>
                <a:spcPts val="800"/>
              </a:spcAft>
            </a:pPr>
            <a:r>
              <a:rPr lang="fr-FR" b="1" dirty="0">
                <a:latin typeface="Times New Roman" panose="02020603050405020304" pitchFamily="18" charset="0"/>
                <a:ea typeface="Calibri" panose="020F0502020204030204" pitchFamily="34" charset="0"/>
                <a:cs typeface="Times New Roman" panose="02020603050405020304" pitchFamily="18" charset="0"/>
              </a:rPr>
              <a:t>ARTICLE 1</a:t>
            </a:r>
            <a:r>
              <a:rPr lang="fr-FR" b="1" baseline="30000" dirty="0">
                <a:latin typeface="Times New Roman" panose="02020603050405020304" pitchFamily="18" charset="0"/>
                <a:ea typeface="Calibri" panose="020F0502020204030204" pitchFamily="34" charset="0"/>
                <a:cs typeface="Times New Roman" panose="02020603050405020304" pitchFamily="18" charset="0"/>
              </a:rPr>
              <a:t>er</a:t>
            </a:r>
            <a:r>
              <a:rPr lang="fr-FR" b="1" dirty="0">
                <a:latin typeface="Times New Roman" panose="02020603050405020304" pitchFamily="18" charset="0"/>
                <a:ea typeface="Calibri" panose="020F0502020204030204" pitchFamily="34" charset="0"/>
                <a:cs typeface="Times New Roman" panose="02020603050405020304" pitchFamily="18" charset="0"/>
              </a:rPr>
              <a:t> : </a:t>
            </a:r>
            <a:r>
              <a:rPr lang="fr-FR" b="1" i="1" dirty="0">
                <a:latin typeface="Times New Roman" panose="02020603050405020304" pitchFamily="18" charset="0"/>
                <a:ea typeface="Calibri" panose="020F0502020204030204" pitchFamily="34" charset="0"/>
                <a:cs typeface="Times New Roman" panose="02020603050405020304" pitchFamily="18" charset="0"/>
              </a:rPr>
              <a:t>« Le service commun de la documentation </a:t>
            </a:r>
            <a:r>
              <a:rPr lang="fr-FR" b="1" dirty="0">
                <a:latin typeface="Times New Roman" panose="02020603050405020304" pitchFamily="18" charset="0"/>
                <a:ea typeface="Calibri" panose="020F0502020204030204" pitchFamily="34" charset="0"/>
                <a:cs typeface="Times New Roman" panose="02020603050405020304" pitchFamily="18" charset="0"/>
              </a:rPr>
              <a:t>[…] </a:t>
            </a:r>
            <a:r>
              <a:rPr lang="fr-FR" b="1" i="1" dirty="0">
                <a:latin typeface="Times New Roman" panose="02020603050405020304" pitchFamily="18" charset="0"/>
                <a:ea typeface="Calibri" panose="020F0502020204030204" pitchFamily="34" charset="0"/>
                <a:cs typeface="Times New Roman" panose="02020603050405020304" pitchFamily="18" charset="0"/>
              </a:rPr>
              <a:t>a notamment pour fonction </a:t>
            </a:r>
            <a:r>
              <a:rPr lang="fr-FR" b="1" dirty="0">
                <a:latin typeface="Times New Roman" panose="02020603050405020304" pitchFamily="18" charset="0"/>
                <a:ea typeface="Calibri" panose="020F0502020204030204" pitchFamily="34" charset="0"/>
                <a:cs typeface="Times New Roman" panose="02020603050405020304" pitchFamily="18" charset="0"/>
              </a:rPr>
              <a:t>[…] </a:t>
            </a:r>
            <a:r>
              <a:rPr lang="fr-FR" b="1" i="1" dirty="0">
                <a:latin typeface="Times New Roman" panose="02020603050405020304" pitchFamily="18" charset="0"/>
                <a:ea typeface="Calibri" panose="020F0502020204030204" pitchFamily="34" charset="0"/>
                <a:cs typeface="Times New Roman" panose="02020603050405020304" pitchFamily="18" charset="0"/>
              </a:rPr>
              <a:t>de former les utilisateurs à un emploi aussi large que possible des techniques nouvelles d’accès à l’information scientifique et technique ». </a:t>
            </a:r>
            <a:r>
              <a:rPr lang="fr-FR" b="1" dirty="0">
                <a:latin typeface="Times New Roman" panose="02020603050405020304" pitchFamily="18" charset="0"/>
                <a:ea typeface="Calibri" panose="020F0502020204030204" pitchFamily="34" charset="0"/>
                <a:cs typeface="Times New Roman" panose="02020603050405020304" pitchFamily="18" charset="0"/>
              </a:rPr>
              <a:t>(Décret n°85-694 du 4 juillet 1985)</a:t>
            </a:r>
            <a:r>
              <a:rPr lang="fr-FR" i="1" dirty="0">
                <a:latin typeface="Times New Roman" panose="02020603050405020304" pitchFamily="18" charset="0"/>
                <a:ea typeface="Calibri" panose="020F0502020204030204" pitchFamily="34" charset="0"/>
                <a:cs typeface="Times New Roman" panose="02020603050405020304" pitchFamily="18" charset="0"/>
              </a:rPr>
              <a:t>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36929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Perspectives légales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Que disent les lois ?</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3" name="Rectangle 2">
            <a:extLst>
              <a:ext uri="{FF2B5EF4-FFF2-40B4-BE49-F238E27FC236}">
                <a16:creationId xmlns:a16="http://schemas.microsoft.com/office/drawing/2014/main" id="{7EE0F04D-9E41-DA4B-B734-0B9D69F20032}"/>
              </a:ext>
            </a:extLst>
          </p:cNvPr>
          <p:cNvSpPr/>
          <p:nvPr/>
        </p:nvSpPr>
        <p:spPr>
          <a:xfrm>
            <a:off x="526765" y="4153638"/>
            <a:ext cx="11799347" cy="2862322"/>
          </a:xfrm>
          <a:prstGeom prst="rect">
            <a:avLst/>
          </a:prstGeom>
        </p:spPr>
        <p:txBody>
          <a:bodyPr wrap="square">
            <a:spAutoFit/>
          </a:bodyPr>
          <a:lstStyle/>
          <a:p>
            <a:pPr algn="just">
              <a:spcAft>
                <a:spcPts val="800"/>
              </a:spcAft>
            </a:pPr>
            <a:r>
              <a:rPr lang="fr-FR" b="1" dirty="0">
                <a:latin typeface="Times New Roman" panose="02020603050405020304" pitchFamily="18" charset="0"/>
                <a:ea typeface="Calibri" panose="020F0502020204030204" pitchFamily="34" charset="0"/>
                <a:cs typeface="Times New Roman" panose="02020603050405020304" pitchFamily="18" charset="0"/>
              </a:rPr>
              <a:t>Arrêté du 22 janvier 2014 « fixant le cadre national des formations conduisant à la délivrance des diplômes nationaux de licence, de licence professionnelle et de master » : les personnels de bibliothèques peuvent maintenant faire partie des équipes pédagogiques.</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46030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Perspectives légales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Le statut des agents</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4" name="Flèche vers la droite 3">
            <a:extLst>
              <a:ext uri="{FF2B5EF4-FFF2-40B4-BE49-F238E27FC236}">
                <a16:creationId xmlns:a16="http://schemas.microsoft.com/office/drawing/2014/main" id="{F18A4F5A-EB3C-D54F-AE12-063FA56899E8}"/>
              </a:ext>
            </a:extLst>
          </p:cNvPr>
          <p:cNvSpPr/>
          <p:nvPr/>
        </p:nvSpPr>
        <p:spPr>
          <a:xfrm>
            <a:off x="900113" y="3636799"/>
            <a:ext cx="2840545" cy="937458"/>
          </a:xfrm>
          <a:prstGeom prst="right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Flèche vers la droite 8">
            <a:extLst>
              <a:ext uri="{FF2B5EF4-FFF2-40B4-BE49-F238E27FC236}">
                <a16:creationId xmlns:a16="http://schemas.microsoft.com/office/drawing/2014/main" id="{167B0E91-2B78-E742-9D3D-CD99E1DB2D50}"/>
              </a:ext>
            </a:extLst>
          </p:cNvPr>
          <p:cNvSpPr/>
          <p:nvPr/>
        </p:nvSpPr>
        <p:spPr>
          <a:xfrm>
            <a:off x="900113" y="4477475"/>
            <a:ext cx="2840545" cy="937458"/>
          </a:xfrm>
          <a:prstGeom prst="right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Flèche vers la droite 9">
            <a:extLst>
              <a:ext uri="{FF2B5EF4-FFF2-40B4-BE49-F238E27FC236}">
                <a16:creationId xmlns:a16="http://schemas.microsoft.com/office/drawing/2014/main" id="{23A4D27E-5CC7-BE4E-89B5-57401AEC3730}"/>
              </a:ext>
            </a:extLst>
          </p:cNvPr>
          <p:cNvSpPr/>
          <p:nvPr/>
        </p:nvSpPr>
        <p:spPr>
          <a:xfrm>
            <a:off x="900113" y="5318151"/>
            <a:ext cx="2840545" cy="937458"/>
          </a:xfrm>
          <a:prstGeom prst="right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ZoneTexte 4">
            <a:extLst>
              <a:ext uri="{FF2B5EF4-FFF2-40B4-BE49-F238E27FC236}">
                <a16:creationId xmlns:a16="http://schemas.microsoft.com/office/drawing/2014/main" id="{A4C181E8-E15C-704F-9D47-4F7C05E7A203}"/>
              </a:ext>
            </a:extLst>
          </p:cNvPr>
          <p:cNvSpPr txBox="1"/>
          <p:nvPr/>
        </p:nvSpPr>
        <p:spPr>
          <a:xfrm>
            <a:off x="3899693" y="3704247"/>
            <a:ext cx="58155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Conservateurs</a:t>
            </a:r>
          </a:p>
        </p:txBody>
      </p:sp>
      <p:sp>
        <p:nvSpPr>
          <p:cNvPr id="12" name="ZoneTexte 11">
            <a:extLst>
              <a:ext uri="{FF2B5EF4-FFF2-40B4-BE49-F238E27FC236}">
                <a16:creationId xmlns:a16="http://schemas.microsoft.com/office/drawing/2014/main" id="{50010D14-9829-8C45-92E2-CF2AC6FDAE28}"/>
              </a:ext>
            </a:extLst>
          </p:cNvPr>
          <p:cNvSpPr txBox="1"/>
          <p:nvPr/>
        </p:nvSpPr>
        <p:spPr>
          <a:xfrm>
            <a:off x="3899693" y="4493656"/>
            <a:ext cx="58155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Bibliothécaires</a:t>
            </a:r>
          </a:p>
        </p:txBody>
      </p:sp>
      <p:sp>
        <p:nvSpPr>
          <p:cNvPr id="13" name="ZoneTexte 12">
            <a:extLst>
              <a:ext uri="{FF2B5EF4-FFF2-40B4-BE49-F238E27FC236}">
                <a16:creationId xmlns:a16="http://schemas.microsoft.com/office/drawing/2014/main" id="{E9D8B06D-8FF9-2D4D-8E9F-A59AD8B5C584}"/>
              </a:ext>
            </a:extLst>
          </p:cNvPr>
          <p:cNvSpPr txBox="1"/>
          <p:nvPr/>
        </p:nvSpPr>
        <p:spPr>
          <a:xfrm>
            <a:off x="3793521" y="5385599"/>
            <a:ext cx="58155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BIBAS Classe supérieure</a:t>
            </a:r>
          </a:p>
        </p:txBody>
      </p:sp>
    </p:spTree>
    <p:extLst>
      <p:ext uri="{BB962C8B-B14F-4D97-AF65-F5344CB8AC3E}">
        <p14:creationId xmlns:p14="http://schemas.microsoft.com/office/powerpoint/2010/main" val="287400444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Perspectives légales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Le statut des agents</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4" name="Flèche vers la droite 3">
            <a:extLst>
              <a:ext uri="{FF2B5EF4-FFF2-40B4-BE49-F238E27FC236}">
                <a16:creationId xmlns:a16="http://schemas.microsoft.com/office/drawing/2014/main" id="{F18A4F5A-EB3C-D54F-AE12-063FA56899E8}"/>
              </a:ext>
            </a:extLst>
          </p:cNvPr>
          <p:cNvSpPr/>
          <p:nvPr/>
        </p:nvSpPr>
        <p:spPr>
          <a:xfrm>
            <a:off x="900113" y="3636799"/>
            <a:ext cx="2840545" cy="937458"/>
          </a:xfrm>
          <a:prstGeom prst="right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0000"/>
              </a:solidFill>
              <a:effectLst/>
              <a:uFillTx/>
              <a:latin typeface="+mn-lt"/>
              <a:ea typeface="+mn-ea"/>
              <a:cs typeface="+mn-cs"/>
              <a:sym typeface="Helvetica Light"/>
            </a:endParaRPr>
          </a:p>
        </p:txBody>
      </p:sp>
      <p:sp>
        <p:nvSpPr>
          <p:cNvPr id="5" name="ZoneTexte 4">
            <a:extLst>
              <a:ext uri="{FF2B5EF4-FFF2-40B4-BE49-F238E27FC236}">
                <a16:creationId xmlns:a16="http://schemas.microsoft.com/office/drawing/2014/main" id="{A4C181E8-E15C-704F-9D47-4F7C05E7A203}"/>
              </a:ext>
            </a:extLst>
          </p:cNvPr>
          <p:cNvSpPr txBox="1"/>
          <p:nvPr/>
        </p:nvSpPr>
        <p:spPr>
          <a:xfrm>
            <a:off x="3899693" y="3704247"/>
            <a:ext cx="58155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Conservateurs</a:t>
            </a:r>
          </a:p>
        </p:txBody>
      </p:sp>
      <p:sp>
        <p:nvSpPr>
          <p:cNvPr id="6" name="ZoneTexte 5">
            <a:extLst>
              <a:ext uri="{FF2B5EF4-FFF2-40B4-BE49-F238E27FC236}">
                <a16:creationId xmlns:a16="http://schemas.microsoft.com/office/drawing/2014/main" id="{E3D81FA6-5BD0-CC41-A913-9E8E9A509B90}"/>
              </a:ext>
            </a:extLst>
          </p:cNvPr>
          <p:cNvSpPr txBox="1"/>
          <p:nvPr/>
        </p:nvSpPr>
        <p:spPr>
          <a:xfrm>
            <a:off x="900113" y="4946771"/>
            <a:ext cx="10822495" cy="2503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fontAlgn="auto" hangingPunct="0">
              <a:spcBef>
                <a:spcPts val="0"/>
              </a:spcBef>
              <a:spcAft>
                <a:spcPts val="0"/>
              </a:spcAft>
            </a:pPr>
            <a:r>
              <a:rPr lang="fr-FR" sz="2600" b="1" i="1" dirty="0"/>
              <a:t>« peuvent participer à la formation des professionnels et du public dans les domaines des bibliothèques et de la documentation, ainsi qu'à l'information scientifique et technique en ces mêmes domaines. » </a:t>
            </a:r>
            <a:r>
              <a:rPr lang="fr-FR" sz="2600" dirty="0"/>
              <a:t>(art. 3 du décret n°92-26 du 9 janvier 1992 portant statut particulier du corps des conservateurs des bibliothèques et du corps des conservateurs généraux des bibliothèques </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42246073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Perspectives légales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Le statut des agents</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4" name="Flèche vers la droite 3">
            <a:extLst>
              <a:ext uri="{FF2B5EF4-FFF2-40B4-BE49-F238E27FC236}">
                <a16:creationId xmlns:a16="http://schemas.microsoft.com/office/drawing/2014/main" id="{F18A4F5A-EB3C-D54F-AE12-063FA56899E8}"/>
              </a:ext>
            </a:extLst>
          </p:cNvPr>
          <p:cNvSpPr/>
          <p:nvPr/>
        </p:nvSpPr>
        <p:spPr>
          <a:xfrm>
            <a:off x="900113" y="3636799"/>
            <a:ext cx="2840545" cy="937458"/>
          </a:xfrm>
          <a:prstGeom prst="right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ZoneTexte 4">
            <a:extLst>
              <a:ext uri="{FF2B5EF4-FFF2-40B4-BE49-F238E27FC236}">
                <a16:creationId xmlns:a16="http://schemas.microsoft.com/office/drawing/2014/main" id="{A4C181E8-E15C-704F-9D47-4F7C05E7A203}"/>
              </a:ext>
            </a:extLst>
          </p:cNvPr>
          <p:cNvSpPr txBox="1"/>
          <p:nvPr/>
        </p:nvSpPr>
        <p:spPr>
          <a:xfrm>
            <a:off x="3899693" y="3704247"/>
            <a:ext cx="58155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Bibliothécaires</a:t>
            </a:r>
          </a:p>
        </p:txBody>
      </p:sp>
      <p:sp>
        <p:nvSpPr>
          <p:cNvPr id="6" name="ZoneTexte 5">
            <a:extLst>
              <a:ext uri="{FF2B5EF4-FFF2-40B4-BE49-F238E27FC236}">
                <a16:creationId xmlns:a16="http://schemas.microsoft.com/office/drawing/2014/main" id="{E3D81FA6-5BD0-CC41-A913-9E8E9A509B90}"/>
              </a:ext>
            </a:extLst>
          </p:cNvPr>
          <p:cNvSpPr txBox="1"/>
          <p:nvPr/>
        </p:nvSpPr>
        <p:spPr>
          <a:xfrm>
            <a:off x="900113" y="5352281"/>
            <a:ext cx="10822495" cy="21031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fontAlgn="auto" hangingPunct="0">
              <a:spcBef>
                <a:spcPts val="0"/>
              </a:spcBef>
              <a:spcAft>
                <a:spcPts val="0"/>
              </a:spcAft>
            </a:pPr>
            <a:r>
              <a:rPr lang="fr-FR" sz="2600" b="1" i="1" dirty="0"/>
              <a:t>« concourent également aux tâches d'animation et de formation au sein des établissements où ils sont affectés ». </a:t>
            </a:r>
            <a:r>
              <a:rPr lang="fr-FR" sz="2600" dirty="0"/>
              <a:t>(art. 2 du décret n°92-29 du 9 janvier 1992 portant statut particulier du corps des bibliothécaires).</a:t>
            </a:r>
          </a:p>
          <a:p>
            <a:pPr algn="just" fontAlgn="auto" hangingPunct="0">
              <a:spcBef>
                <a:spcPts val="0"/>
              </a:spcBef>
              <a:spcAft>
                <a:spcPts val="0"/>
              </a:spcAft>
            </a:pP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25034061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Perspectives légales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Le statut des agents</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4" name="Flèche vers la droite 3">
            <a:extLst>
              <a:ext uri="{FF2B5EF4-FFF2-40B4-BE49-F238E27FC236}">
                <a16:creationId xmlns:a16="http://schemas.microsoft.com/office/drawing/2014/main" id="{F18A4F5A-EB3C-D54F-AE12-063FA56899E8}"/>
              </a:ext>
            </a:extLst>
          </p:cNvPr>
          <p:cNvSpPr/>
          <p:nvPr/>
        </p:nvSpPr>
        <p:spPr>
          <a:xfrm>
            <a:off x="900113" y="3636799"/>
            <a:ext cx="2840545" cy="937458"/>
          </a:xfrm>
          <a:prstGeom prst="right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ZoneTexte 4">
            <a:extLst>
              <a:ext uri="{FF2B5EF4-FFF2-40B4-BE49-F238E27FC236}">
                <a16:creationId xmlns:a16="http://schemas.microsoft.com/office/drawing/2014/main" id="{A4C181E8-E15C-704F-9D47-4F7C05E7A203}"/>
              </a:ext>
            </a:extLst>
          </p:cNvPr>
          <p:cNvSpPr txBox="1"/>
          <p:nvPr/>
        </p:nvSpPr>
        <p:spPr>
          <a:xfrm>
            <a:off x="3899693" y="3427248"/>
            <a:ext cx="641474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BIBAS Classe supérieure et exceptionnelle</a:t>
            </a:r>
          </a:p>
        </p:txBody>
      </p:sp>
      <p:sp>
        <p:nvSpPr>
          <p:cNvPr id="6" name="ZoneTexte 5">
            <a:extLst>
              <a:ext uri="{FF2B5EF4-FFF2-40B4-BE49-F238E27FC236}">
                <a16:creationId xmlns:a16="http://schemas.microsoft.com/office/drawing/2014/main" id="{E3D81FA6-5BD0-CC41-A913-9E8E9A509B90}"/>
              </a:ext>
            </a:extLst>
          </p:cNvPr>
          <p:cNvSpPr txBox="1"/>
          <p:nvPr/>
        </p:nvSpPr>
        <p:spPr>
          <a:xfrm>
            <a:off x="900113" y="5352281"/>
            <a:ext cx="10822495" cy="21031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2600" b="1" i="1" dirty="0"/>
              <a:t>« participent à l’accueil des utilisateurs, à leur formation et à la formation professionnelle dans leur domaine de compétence »</a:t>
            </a:r>
            <a:r>
              <a:rPr lang="fr-FR" sz="2600" dirty="0"/>
              <a:t> (art. 3 du décret n°2011-1140 du 21 septembre 2011 portant statut particulier du corps des bibliothécaires assistants spécialisés). </a:t>
            </a:r>
          </a:p>
          <a:p>
            <a:pPr algn="just" fontAlgn="auto" hangingPunct="0">
              <a:spcBef>
                <a:spcPts val="0"/>
              </a:spcBef>
              <a:spcAft>
                <a:spcPts val="0"/>
              </a:spcAft>
            </a:pP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64104853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Perspectives légales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Le statut des agents</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4" name="Flèche vers la droite 3">
            <a:extLst>
              <a:ext uri="{FF2B5EF4-FFF2-40B4-BE49-F238E27FC236}">
                <a16:creationId xmlns:a16="http://schemas.microsoft.com/office/drawing/2014/main" id="{F18A4F5A-EB3C-D54F-AE12-063FA56899E8}"/>
              </a:ext>
            </a:extLst>
          </p:cNvPr>
          <p:cNvSpPr/>
          <p:nvPr/>
        </p:nvSpPr>
        <p:spPr>
          <a:xfrm>
            <a:off x="900113" y="3636799"/>
            <a:ext cx="2840545" cy="937458"/>
          </a:xfrm>
          <a:prstGeom prst="right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Flèche vers la droite 8">
            <a:extLst>
              <a:ext uri="{FF2B5EF4-FFF2-40B4-BE49-F238E27FC236}">
                <a16:creationId xmlns:a16="http://schemas.microsoft.com/office/drawing/2014/main" id="{167B0E91-2B78-E742-9D3D-CD99E1DB2D50}"/>
              </a:ext>
            </a:extLst>
          </p:cNvPr>
          <p:cNvSpPr/>
          <p:nvPr/>
        </p:nvSpPr>
        <p:spPr>
          <a:xfrm>
            <a:off x="900113" y="4477475"/>
            <a:ext cx="2840545" cy="937458"/>
          </a:xfrm>
          <a:prstGeom prst="right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ZoneTexte 4">
            <a:extLst>
              <a:ext uri="{FF2B5EF4-FFF2-40B4-BE49-F238E27FC236}">
                <a16:creationId xmlns:a16="http://schemas.microsoft.com/office/drawing/2014/main" id="{A4C181E8-E15C-704F-9D47-4F7C05E7A203}"/>
              </a:ext>
            </a:extLst>
          </p:cNvPr>
          <p:cNvSpPr txBox="1"/>
          <p:nvPr/>
        </p:nvSpPr>
        <p:spPr>
          <a:xfrm>
            <a:off x="3899693" y="3704247"/>
            <a:ext cx="58155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dirty="0">
                <a:latin typeface="+mn-lt"/>
                <a:ea typeface="+mn-ea"/>
                <a:cs typeface="+mn-cs"/>
              </a:rPr>
              <a:t>BIBAS Classe normale</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2" name="ZoneTexte 11">
            <a:extLst>
              <a:ext uri="{FF2B5EF4-FFF2-40B4-BE49-F238E27FC236}">
                <a16:creationId xmlns:a16="http://schemas.microsoft.com/office/drawing/2014/main" id="{50010D14-9829-8C45-92E2-CF2AC6FDAE28}"/>
              </a:ext>
            </a:extLst>
          </p:cNvPr>
          <p:cNvSpPr txBox="1"/>
          <p:nvPr/>
        </p:nvSpPr>
        <p:spPr>
          <a:xfrm>
            <a:off x="3899693" y="4493656"/>
            <a:ext cx="58155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Magasiniers</a:t>
            </a:r>
          </a:p>
        </p:txBody>
      </p:sp>
    </p:spTree>
    <p:extLst>
      <p:ext uri="{BB962C8B-B14F-4D97-AF65-F5344CB8AC3E}">
        <p14:creationId xmlns:p14="http://schemas.microsoft.com/office/powerpoint/2010/main" val="6932113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Perspectives légales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Le statut des agents</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4" name="Flèche vers la droite 3">
            <a:extLst>
              <a:ext uri="{FF2B5EF4-FFF2-40B4-BE49-F238E27FC236}">
                <a16:creationId xmlns:a16="http://schemas.microsoft.com/office/drawing/2014/main" id="{F18A4F5A-EB3C-D54F-AE12-063FA56899E8}"/>
              </a:ext>
            </a:extLst>
          </p:cNvPr>
          <p:cNvSpPr/>
          <p:nvPr/>
        </p:nvSpPr>
        <p:spPr>
          <a:xfrm>
            <a:off x="900113" y="3636799"/>
            <a:ext cx="2840545" cy="937458"/>
          </a:xfrm>
          <a:prstGeom prst="right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ZoneTexte 4">
            <a:extLst>
              <a:ext uri="{FF2B5EF4-FFF2-40B4-BE49-F238E27FC236}">
                <a16:creationId xmlns:a16="http://schemas.microsoft.com/office/drawing/2014/main" id="{A4C181E8-E15C-704F-9D47-4F7C05E7A203}"/>
              </a:ext>
            </a:extLst>
          </p:cNvPr>
          <p:cNvSpPr txBox="1"/>
          <p:nvPr/>
        </p:nvSpPr>
        <p:spPr>
          <a:xfrm>
            <a:off x="3899693" y="3704247"/>
            <a:ext cx="58155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dirty="0">
                <a:latin typeface="+mn-lt"/>
                <a:ea typeface="+mn-ea"/>
                <a:cs typeface="+mn-cs"/>
              </a:rPr>
              <a:t>BIBAS Classe normale</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1" name="ZoneTexte 10">
            <a:extLst>
              <a:ext uri="{FF2B5EF4-FFF2-40B4-BE49-F238E27FC236}">
                <a16:creationId xmlns:a16="http://schemas.microsoft.com/office/drawing/2014/main" id="{4F0059F9-7DEA-6D4C-A730-83465476C4A3}"/>
              </a:ext>
            </a:extLst>
          </p:cNvPr>
          <p:cNvSpPr txBox="1"/>
          <p:nvPr/>
        </p:nvSpPr>
        <p:spPr>
          <a:xfrm>
            <a:off x="900113" y="5752391"/>
            <a:ext cx="10822495"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fontAlgn="auto" hangingPunct="0">
              <a:spcBef>
                <a:spcPts val="0"/>
              </a:spcBef>
              <a:spcAft>
                <a:spcPts val="0"/>
              </a:spcAft>
            </a:pPr>
            <a:r>
              <a:rPr lang="fr-FR" sz="2600" b="1" i="1" dirty="0"/>
              <a:t>« accueillent, renseignent et informent les usagers »</a:t>
            </a:r>
            <a:r>
              <a:rPr lang="fr-FR" sz="2600" i="1" dirty="0"/>
              <a:t> </a:t>
            </a:r>
            <a:r>
              <a:rPr lang="fr-FR" sz="2600" dirty="0"/>
              <a:t>(art. 3 du décret n°2011-1140 du 21 septembre 2011 portant statut particulier du corps des bibliothécaires assistants spécialisés) </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7440246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hape 164"/>
          <p:cNvSpPr>
            <a:spLocks/>
          </p:cNvSpPr>
          <p:nvPr/>
        </p:nvSpPr>
        <p:spPr bwMode="auto">
          <a:xfrm>
            <a:off x="-11691938" y="-4763"/>
            <a:ext cx="13088938" cy="9810751"/>
          </a:xfrm>
          <a:custGeom>
            <a:avLst/>
            <a:gdLst>
              <a:gd name="T0" fmla="*/ 6544898 w 21600"/>
              <a:gd name="T1" fmla="*/ 4905781 h 21600"/>
              <a:gd name="T2" fmla="*/ 6544898 w 21600"/>
              <a:gd name="T3" fmla="*/ 4905781 h 21600"/>
              <a:gd name="T4" fmla="*/ 6544898 w 21600"/>
              <a:gd name="T5" fmla="*/ 4905781 h 21600"/>
              <a:gd name="T6" fmla="*/ 6544898 w 21600"/>
              <a:gd name="T7" fmla="*/ 4905781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38" y="21600"/>
                </a:moveTo>
                <a:lnTo>
                  <a:pt x="21600" y="21600"/>
                </a:lnTo>
                <a:lnTo>
                  <a:pt x="3854" y="0"/>
                </a:lnTo>
                <a:lnTo>
                  <a:pt x="0" y="0"/>
                </a:lnTo>
                <a:lnTo>
                  <a:pt x="38" y="21600"/>
                </a:lnTo>
                <a:close/>
              </a:path>
            </a:pathLst>
          </a:custGeom>
          <a:solidFill>
            <a:srgbClr val="D8232A"/>
          </a:solidFill>
          <a:ln w="12700">
            <a:noFill/>
            <a:miter lim="400000"/>
            <a:headEnd/>
            <a:tailEnd/>
          </a:ln>
        </p:spPr>
        <p:txBody>
          <a:bodyPr lIns="50800" tIns="50800" rIns="50800" bIns="50800" anchor="ctr"/>
          <a:lstStyle/>
          <a:p>
            <a:endParaRPr lang="fr-FR"/>
          </a:p>
        </p:txBody>
      </p:sp>
      <p:sp>
        <p:nvSpPr>
          <p:cNvPr id="16386" name="Shape 165"/>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6387"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6388" name="Shape 167"/>
          <p:cNvSpPr>
            <a:spLocks noChangeArrowheads="1"/>
          </p:cNvSpPr>
          <p:nvPr/>
        </p:nvSpPr>
        <p:spPr bwMode="auto">
          <a:xfrm>
            <a:off x="865188" y="776288"/>
            <a:ext cx="5759450" cy="1039812"/>
          </a:xfrm>
          <a:prstGeom prst="rect">
            <a:avLst/>
          </a:prstGeom>
          <a:noFill/>
          <a:ln w="12700">
            <a:noFill/>
            <a:miter lim="400000"/>
            <a:headEnd/>
            <a:tailEnd/>
          </a:ln>
        </p:spPr>
        <p:txBody>
          <a:bodyPr lIns="38100" tIns="38100" rIns="38100" bIns="38100">
            <a:spAutoFit/>
          </a:bodyPr>
          <a:lstStyle/>
          <a:p>
            <a:pPr hangingPunct="0"/>
            <a:r>
              <a:rPr lang="fr-FR" sz="4000">
                <a:solidFill>
                  <a:srgbClr val="D8232A"/>
                </a:solidFill>
                <a:sym typeface="Averta"/>
              </a:rPr>
              <a:t>Sommaire</a:t>
            </a:r>
          </a:p>
          <a:p>
            <a:pPr hangingPunct="0">
              <a:lnSpc>
                <a:spcPts val="2700"/>
              </a:lnSpc>
            </a:pPr>
            <a:r>
              <a:rPr lang="fr-FR" sz="4900">
                <a:solidFill>
                  <a:srgbClr val="D8232A"/>
                </a:solidFill>
                <a:latin typeface="Averta"/>
                <a:ea typeface="Averta"/>
                <a:cs typeface="Averta"/>
                <a:sym typeface="Averta"/>
              </a:rPr>
              <a:t>_</a:t>
            </a:r>
          </a:p>
        </p:txBody>
      </p:sp>
      <p:grpSp>
        <p:nvGrpSpPr>
          <p:cNvPr id="16389" name="Group 170"/>
          <p:cNvGrpSpPr>
            <a:grpSpLocks/>
          </p:cNvGrpSpPr>
          <p:nvPr/>
        </p:nvGrpSpPr>
        <p:grpSpPr bwMode="auto">
          <a:xfrm>
            <a:off x="868363" y="3266035"/>
            <a:ext cx="549275" cy="549275"/>
            <a:chOff x="0" y="0"/>
            <a:chExt cx="549208" cy="549208"/>
          </a:xfrm>
        </p:grpSpPr>
        <p:sp>
          <p:nvSpPr>
            <p:cNvPr id="16395" name="Shape 168"/>
            <p:cNvSpPr>
              <a:spLocks noChangeArrowheads="1"/>
            </p:cNvSpPr>
            <p:nvPr/>
          </p:nvSpPr>
          <p:spPr bwMode="auto">
            <a:xfrm>
              <a:off x="0" y="0"/>
              <a:ext cx="549209" cy="549209"/>
            </a:xfrm>
            <a:prstGeom prst="rect">
              <a:avLst/>
            </a:prstGeom>
            <a:solidFill>
              <a:srgbClr val="D8232A"/>
            </a:solidFill>
            <a:ln w="12700">
              <a:noFill/>
              <a:miter lim="400000"/>
              <a:headEnd/>
              <a:tailEnd/>
            </a:ln>
          </p:spPr>
          <p:txBody>
            <a:bodyPr lIns="50800" tIns="50800" rIns="50800" bIns="50800" anchor="ctr"/>
            <a:lstStyle/>
            <a:p>
              <a:pPr algn="ctr" hangingPunct="0"/>
              <a:endParaRPr lang="fr-FR" sz="2400">
                <a:solidFill>
                  <a:srgbClr val="FFFFFF"/>
                </a:solidFill>
                <a:latin typeface="Helvetica Light"/>
                <a:cs typeface="Helvetica Light"/>
              </a:endParaRPr>
            </a:p>
          </p:txBody>
        </p:sp>
        <p:sp>
          <p:nvSpPr>
            <p:cNvPr id="16396" name="Shape 169"/>
            <p:cNvSpPr>
              <a:spLocks noChangeArrowheads="1"/>
            </p:cNvSpPr>
            <p:nvPr/>
          </p:nvSpPr>
          <p:spPr bwMode="auto">
            <a:xfrm>
              <a:off x="91504" y="0"/>
              <a:ext cx="366201" cy="549209"/>
            </a:xfrm>
            <a:prstGeom prst="rect">
              <a:avLst/>
            </a:prstGeom>
            <a:noFill/>
            <a:ln w="12700">
              <a:noFill/>
              <a:miter lim="400000"/>
              <a:headEnd/>
              <a:tailEnd/>
            </a:ln>
          </p:spPr>
          <p:txBody>
            <a:bodyPr lIns="50800" tIns="50800" rIns="50800" bIns="50800" anchor="ctr"/>
            <a:lstStyle/>
            <a:p>
              <a:pPr algn="ctr" hangingPunct="0"/>
              <a:r>
                <a:rPr lang="fr-FR" sz="2300">
                  <a:solidFill>
                    <a:srgbClr val="FFFFFF"/>
                  </a:solidFill>
                  <a:sym typeface="Averta-Semibold"/>
                </a:rPr>
                <a:t>A</a:t>
              </a:r>
            </a:p>
          </p:txBody>
        </p:sp>
      </p:grpSp>
      <p:sp>
        <p:nvSpPr>
          <p:cNvPr id="171" name="Shape 171"/>
          <p:cNvSpPr/>
          <p:nvPr/>
        </p:nvSpPr>
        <p:spPr>
          <a:xfrm>
            <a:off x="1566862" y="3311115"/>
            <a:ext cx="9871075" cy="487313"/>
          </a:xfrm>
          <a:prstGeom prst="rect">
            <a:avLst/>
          </a:prstGeom>
          <a:ln w="12700">
            <a:miter lim="400000"/>
          </a:ln>
          <a:extLst>
            <a:ext uri="{C572A759-6A51-4108-AA02-DFA0A04FC94B}"/>
          </a:extLst>
        </p:spPr>
        <p:txBody>
          <a:bodyPr wrap="square" lIns="50800" tIns="50800" rIns="50800" bIns="50800">
            <a:spAutoFit/>
          </a:bodyPr>
          <a:lstStyle/>
          <a:p>
            <a:pPr fontAlgn="auto" hangingPunct="0">
              <a:spcBef>
                <a:spcPts val="0"/>
              </a:spcBef>
              <a:spcAft>
                <a:spcPts val="0"/>
              </a:spcAft>
              <a:defRPr sz="2500">
                <a:solidFill>
                  <a:srgbClr val="D8232A"/>
                </a:solidFill>
                <a:latin typeface="Averta"/>
                <a:ea typeface="Averta"/>
                <a:cs typeface="Averta"/>
                <a:sym typeface="Averta"/>
              </a:defRPr>
            </a:pPr>
            <a:r>
              <a:rPr lang="fr-FR" sz="2500" kern="0" dirty="0" smtClean="0">
                <a:solidFill>
                  <a:srgbClr val="D8232A"/>
                </a:solidFill>
                <a:ea typeface="Arial" charset="0"/>
                <a:sym typeface="Averta"/>
              </a:rPr>
              <a:t>Pourquoi des formations ?</a:t>
            </a:r>
            <a:endParaRPr sz="2500" kern="0" dirty="0">
              <a:solidFill>
                <a:srgbClr val="D8232A"/>
              </a:solidFill>
              <a:ea typeface="Arial" charset="0"/>
              <a:sym typeface="Averta"/>
            </a:endParaRPr>
          </a:p>
        </p:txBody>
      </p:sp>
      <p:grpSp>
        <p:nvGrpSpPr>
          <p:cNvPr id="16391" name="Group 174"/>
          <p:cNvGrpSpPr>
            <a:grpSpLocks/>
          </p:cNvGrpSpPr>
          <p:nvPr/>
        </p:nvGrpSpPr>
        <p:grpSpPr bwMode="auto">
          <a:xfrm>
            <a:off x="865188" y="4152653"/>
            <a:ext cx="549275" cy="549275"/>
            <a:chOff x="0" y="0"/>
            <a:chExt cx="549208" cy="549208"/>
          </a:xfrm>
        </p:grpSpPr>
        <p:sp>
          <p:nvSpPr>
            <p:cNvPr id="16393" name="Shape 172"/>
            <p:cNvSpPr>
              <a:spLocks noChangeArrowheads="1"/>
            </p:cNvSpPr>
            <p:nvPr/>
          </p:nvSpPr>
          <p:spPr bwMode="auto">
            <a:xfrm>
              <a:off x="0" y="0"/>
              <a:ext cx="549209" cy="549209"/>
            </a:xfrm>
            <a:prstGeom prst="rect">
              <a:avLst/>
            </a:prstGeom>
            <a:solidFill>
              <a:srgbClr val="D8232A"/>
            </a:solidFill>
            <a:ln w="12700">
              <a:noFill/>
              <a:miter lim="400000"/>
              <a:headEnd/>
              <a:tailEnd/>
            </a:ln>
          </p:spPr>
          <p:txBody>
            <a:bodyPr lIns="50800" tIns="50800" rIns="50800" bIns="50800" anchor="ctr"/>
            <a:lstStyle/>
            <a:p>
              <a:pPr algn="ctr" hangingPunct="0"/>
              <a:endParaRPr lang="fr-FR" sz="2400">
                <a:solidFill>
                  <a:srgbClr val="FFFFFF"/>
                </a:solidFill>
                <a:latin typeface="Helvetica Light"/>
                <a:cs typeface="Helvetica Light"/>
              </a:endParaRPr>
            </a:p>
          </p:txBody>
        </p:sp>
        <p:sp>
          <p:nvSpPr>
            <p:cNvPr id="16394" name="Shape 173"/>
            <p:cNvSpPr>
              <a:spLocks noChangeArrowheads="1"/>
            </p:cNvSpPr>
            <p:nvPr/>
          </p:nvSpPr>
          <p:spPr bwMode="auto">
            <a:xfrm>
              <a:off x="91504" y="0"/>
              <a:ext cx="366201" cy="549209"/>
            </a:xfrm>
            <a:prstGeom prst="rect">
              <a:avLst/>
            </a:prstGeom>
            <a:noFill/>
            <a:ln w="12700">
              <a:noFill/>
              <a:miter lim="400000"/>
              <a:headEnd/>
              <a:tailEnd/>
            </a:ln>
          </p:spPr>
          <p:txBody>
            <a:bodyPr lIns="50800" tIns="50800" rIns="50800" bIns="50800" anchor="ctr"/>
            <a:lstStyle/>
            <a:p>
              <a:pPr algn="ctr" hangingPunct="0"/>
              <a:r>
                <a:rPr lang="fr-FR" sz="2300">
                  <a:solidFill>
                    <a:srgbClr val="FFFFFF"/>
                  </a:solidFill>
                  <a:sym typeface="Averta-Semibold"/>
                </a:rPr>
                <a:t>B</a:t>
              </a:r>
            </a:p>
          </p:txBody>
        </p:sp>
      </p:grpSp>
      <p:sp>
        <p:nvSpPr>
          <p:cNvPr id="175" name="Shape 175"/>
          <p:cNvSpPr/>
          <p:nvPr/>
        </p:nvSpPr>
        <p:spPr>
          <a:xfrm>
            <a:off x="1563688" y="4206628"/>
            <a:ext cx="5943600" cy="487313"/>
          </a:xfrm>
          <a:prstGeom prst="rect">
            <a:avLst/>
          </a:prstGeom>
          <a:ln w="12700">
            <a:miter lim="400000"/>
          </a:ln>
          <a:extLst>
            <a:ext uri="{C572A759-6A51-4108-AA02-DFA0A04FC94B}"/>
          </a:extLst>
        </p:spPr>
        <p:txBody>
          <a:bodyPr lIns="50800" tIns="50800" rIns="50800" bIns="50800">
            <a:spAutoFit/>
          </a:bodyPr>
          <a:lstStyle/>
          <a:p>
            <a:pPr fontAlgn="auto" hangingPunct="0">
              <a:spcBef>
                <a:spcPts val="0"/>
              </a:spcBef>
              <a:spcAft>
                <a:spcPts val="0"/>
              </a:spcAft>
              <a:defRPr sz="2500">
                <a:solidFill>
                  <a:srgbClr val="D8232A"/>
                </a:solidFill>
                <a:latin typeface="Averta"/>
                <a:ea typeface="Averta"/>
                <a:cs typeface="Averta"/>
                <a:sym typeface="Averta"/>
              </a:defRPr>
            </a:pPr>
            <a:r>
              <a:rPr lang="fr-FR" sz="2500" kern="0" dirty="0">
                <a:solidFill>
                  <a:srgbClr val="D8232A"/>
                </a:solidFill>
                <a:ea typeface="Arial" charset="0"/>
                <a:sym typeface="Averta"/>
              </a:rPr>
              <a:t>Perspectives légales</a:t>
            </a:r>
            <a:endParaRPr sz="2500" kern="0" dirty="0">
              <a:solidFill>
                <a:srgbClr val="D8232A"/>
              </a:solidFill>
              <a:ea typeface="Arial" charset="0"/>
              <a:sym typeface="Averta"/>
            </a:endParaRPr>
          </a:p>
        </p:txBody>
      </p:sp>
      <p:grpSp>
        <p:nvGrpSpPr>
          <p:cNvPr id="14" name="Group 174">
            <a:extLst>
              <a:ext uri="{FF2B5EF4-FFF2-40B4-BE49-F238E27FC236}">
                <a16:creationId xmlns:a16="http://schemas.microsoft.com/office/drawing/2014/main" id="{710677B3-22C0-8343-9177-3D1B877B2381}"/>
              </a:ext>
            </a:extLst>
          </p:cNvPr>
          <p:cNvGrpSpPr>
            <a:grpSpLocks/>
          </p:cNvGrpSpPr>
          <p:nvPr/>
        </p:nvGrpSpPr>
        <p:grpSpPr bwMode="auto">
          <a:xfrm>
            <a:off x="865188" y="5108400"/>
            <a:ext cx="549275" cy="549275"/>
            <a:chOff x="0" y="0"/>
            <a:chExt cx="549208" cy="549208"/>
          </a:xfrm>
        </p:grpSpPr>
        <p:sp>
          <p:nvSpPr>
            <p:cNvPr id="15" name="Shape 172">
              <a:extLst>
                <a:ext uri="{FF2B5EF4-FFF2-40B4-BE49-F238E27FC236}">
                  <a16:creationId xmlns:a16="http://schemas.microsoft.com/office/drawing/2014/main" id="{EE37E796-D30D-A143-8D68-0D53FA099C2A}"/>
                </a:ext>
              </a:extLst>
            </p:cNvPr>
            <p:cNvSpPr>
              <a:spLocks noChangeArrowheads="1"/>
            </p:cNvSpPr>
            <p:nvPr/>
          </p:nvSpPr>
          <p:spPr bwMode="auto">
            <a:xfrm>
              <a:off x="0" y="0"/>
              <a:ext cx="549209" cy="549209"/>
            </a:xfrm>
            <a:prstGeom prst="rect">
              <a:avLst/>
            </a:prstGeom>
            <a:solidFill>
              <a:srgbClr val="D8232A"/>
            </a:solidFill>
            <a:ln w="12700">
              <a:noFill/>
              <a:miter lim="400000"/>
              <a:headEnd/>
              <a:tailEnd/>
            </a:ln>
          </p:spPr>
          <p:txBody>
            <a:bodyPr lIns="50800" tIns="50800" rIns="50800" bIns="50800" anchor="ctr"/>
            <a:lstStyle/>
            <a:p>
              <a:pPr algn="ctr" hangingPunct="0"/>
              <a:endParaRPr lang="fr-FR" sz="2400">
                <a:solidFill>
                  <a:srgbClr val="FFFFFF"/>
                </a:solidFill>
                <a:latin typeface="Helvetica Light"/>
                <a:cs typeface="Helvetica Light"/>
              </a:endParaRPr>
            </a:p>
          </p:txBody>
        </p:sp>
        <p:sp>
          <p:nvSpPr>
            <p:cNvPr id="16" name="Shape 173">
              <a:extLst>
                <a:ext uri="{FF2B5EF4-FFF2-40B4-BE49-F238E27FC236}">
                  <a16:creationId xmlns:a16="http://schemas.microsoft.com/office/drawing/2014/main" id="{8A6396AF-EB72-F64D-B8F6-AB57BC59CED0}"/>
                </a:ext>
              </a:extLst>
            </p:cNvPr>
            <p:cNvSpPr>
              <a:spLocks noChangeArrowheads="1"/>
            </p:cNvSpPr>
            <p:nvPr/>
          </p:nvSpPr>
          <p:spPr bwMode="auto">
            <a:xfrm>
              <a:off x="91504" y="0"/>
              <a:ext cx="366201" cy="549209"/>
            </a:xfrm>
            <a:prstGeom prst="rect">
              <a:avLst/>
            </a:prstGeom>
            <a:noFill/>
            <a:ln w="12700">
              <a:noFill/>
              <a:miter lim="400000"/>
              <a:headEnd/>
              <a:tailEnd/>
            </a:ln>
          </p:spPr>
          <p:txBody>
            <a:bodyPr lIns="50800" tIns="50800" rIns="50800" bIns="50800" anchor="ctr"/>
            <a:lstStyle/>
            <a:p>
              <a:pPr algn="ctr" hangingPunct="0"/>
              <a:r>
                <a:rPr lang="fr-FR" sz="2300" dirty="0">
                  <a:solidFill>
                    <a:srgbClr val="FFFFFF"/>
                  </a:solidFill>
                  <a:sym typeface="Averta-Semibold"/>
                </a:rPr>
                <a:t>C</a:t>
              </a:r>
            </a:p>
          </p:txBody>
        </p:sp>
      </p:grpSp>
      <p:sp>
        <p:nvSpPr>
          <p:cNvPr id="17" name="Shape 175">
            <a:extLst>
              <a:ext uri="{FF2B5EF4-FFF2-40B4-BE49-F238E27FC236}">
                <a16:creationId xmlns:a16="http://schemas.microsoft.com/office/drawing/2014/main" id="{392D787C-1996-8241-944D-9CD8BB68B4C2}"/>
              </a:ext>
            </a:extLst>
          </p:cNvPr>
          <p:cNvSpPr/>
          <p:nvPr/>
        </p:nvSpPr>
        <p:spPr>
          <a:xfrm>
            <a:off x="1563687" y="5162375"/>
            <a:ext cx="7841569" cy="487313"/>
          </a:xfrm>
          <a:prstGeom prst="rect">
            <a:avLst/>
          </a:prstGeom>
          <a:ln w="12700">
            <a:miter lim="400000"/>
          </a:ln>
          <a:extLst>
            <a:ext uri="{C572A759-6A51-4108-AA02-DFA0A04FC94B}"/>
          </a:extLst>
        </p:spPr>
        <p:txBody>
          <a:bodyPr wrap="square" lIns="50800" tIns="50800" rIns="50800" bIns="50800">
            <a:spAutoFit/>
          </a:bodyPr>
          <a:lstStyle/>
          <a:p>
            <a:pPr fontAlgn="auto" hangingPunct="0">
              <a:spcBef>
                <a:spcPts val="0"/>
              </a:spcBef>
              <a:spcAft>
                <a:spcPts val="0"/>
              </a:spcAft>
              <a:defRPr sz="2500">
                <a:solidFill>
                  <a:srgbClr val="D8232A"/>
                </a:solidFill>
                <a:latin typeface="Averta"/>
                <a:ea typeface="Averta"/>
                <a:cs typeface="Averta"/>
                <a:sym typeface="Averta"/>
              </a:defRPr>
            </a:pPr>
            <a:r>
              <a:rPr lang="fr-FR" sz="2500" kern="0" dirty="0">
                <a:solidFill>
                  <a:srgbClr val="D8232A"/>
                </a:solidFill>
                <a:ea typeface="Arial" charset="0"/>
                <a:sym typeface="Averta"/>
              </a:rPr>
              <a:t>Compétences informationnelles et formations</a:t>
            </a:r>
            <a:endParaRPr sz="2500" kern="0" dirty="0">
              <a:solidFill>
                <a:srgbClr val="D8232A"/>
              </a:solidFill>
              <a:ea typeface="Arial" charset="0"/>
              <a:sym typeface="Averta"/>
            </a:endParaRPr>
          </a:p>
        </p:txBody>
      </p:sp>
      <p:grpSp>
        <p:nvGrpSpPr>
          <p:cNvPr id="18" name="Group 174">
            <a:extLst>
              <a:ext uri="{FF2B5EF4-FFF2-40B4-BE49-F238E27FC236}">
                <a16:creationId xmlns:a16="http://schemas.microsoft.com/office/drawing/2014/main" id="{EDD4180E-E357-E941-9517-E15EC55CF005}"/>
              </a:ext>
            </a:extLst>
          </p:cNvPr>
          <p:cNvGrpSpPr>
            <a:grpSpLocks/>
          </p:cNvGrpSpPr>
          <p:nvPr/>
        </p:nvGrpSpPr>
        <p:grpSpPr bwMode="auto">
          <a:xfrm>
            <a:off x="865188" y="6064147"/>
            <a:ext cx="549275" cy="549275"/>
            <a:chOff x="0" y="0"/>
            <a:chExt cx="549208" cy="549208"/>
          </a:xfrm>
        </p:grpSpPr>
        <p:sp>
          <p:nvSpPr>
            <p:cNvPr id="19" name="Shape 172">
              <a:extLst>
                <a:ext uri="{FF2B5EF4-FFF2-40B4-BE49-F238E27FC236}">
                  <a16:creationId xmlns:a16="http://schemas.microsoft.com/office/drawing/2014/main" id="{A9E9E481-C8D3-F74A-83E5-2D069D0BBB9F}"/>
                </a:ext>
              </a:extLst>
            </p:cNvPr>
            <p:cNvSpPr>
              <a:spLocks noChangeArrowheads="1"/>
            </p:cNvSpPr>
            <p:nvPr/>
          </p:nvSpPr>
          <p:spPr bwMode="auto">
            <a:xfrm>
              <a:off x="0" y="0"/>
              <a:ext cx="549209" cy="549209"/>
            </a:xfrm>
            <a:prstGeom prst="rect">
              <a:avLst/>
            </a:prstGeom>
            <a:solidFill>
              <a:srgbClr val="D8232A"/>
            </a:solidFill>
            <a:ln w="12700">
              <a:noFill/>
              <a:miter lim="400000"/>
              <a:headEnd/>
              <a:tailEnd/>
            </a:ln>
          </p:spPr>
          <p:txBody>
            <a:bodyPr lIns="50800" tIns="50800" rIns="50800" bIns="50800" anchor="ctr"/>
            <a:lstStyle/>
            <a:p>
              <a:pPr algn="ctr" hangingPunct="0"/>
              <a:endParaRPr lang="fr-FR" sz="2400">
                <a:solidFill>
                  <a:srgbClr val="FFFFFF"/>
                </a:solidFill>
                <a:latin typeface="Helvetica Light"/>
                <a:cs typeface="Helvetica Light"/>
              </a:endParaRPr>
            </a:p>
          </p:txBody>
        </p:sp>
        <p:sp>
          <p:nvSpPr>
            <p:cNvPr id="20" name="Shape 173">
              <a:extLst>
                <a:ext uri="{FF2B5EF4-FFF2-40B4-BE49-F238E27FC236}">
                  <a16:creationId xmlns:a16="http://schemas.microsoft.com/office/drawing/2014/main" id="{4C289C4C-7BF3-434D-9367-8DC9B536FB33}"/>
                </a:ext>
              </a:extLst>
            </p:cNvPr>
            <p:cNvSpPr>
              <a:spLocks noChangeArrowheads="1"/>
            </p:cNvSpPr>
            <p:nvPr/>
          </p:nvSpPr>
          <p:spPr bwMode="auto">
            <a:xfrm>
              <a:off x="91504" y="0"/>
              <a:ext cx="366201" cy="549209"/>
            </a:xfrm>
            <a:prstGeom prst="rect">
              <a:avLst/>
            </a:prstGeom>
            <a:noFill/>
            <a:ln w="12700">
              <a:noFill/>
              <a:miter lim="400000"/>
              <a:headEnd/>
              <a:tailEnd/>
            </a:ln>
          </p:spPr>
          <p:txBody>
            <a:bodyPr lIns="50800" tIns="50800" rIns="50800" bIns="50800" anchor="ctr"/>
            <a:lstStyle/>
            <a:p>
              <a:pPr algn="ctr" hangingPunct="0"/>
              <a:r>
                <a:rPr lang="fr-FR" sz="2300" dirty="0">
                  <a:solidFill>
                    <a:srgbClr val="FFFFFF"/>
                  </a:solidFill>
                  <a:sym typeface="Averta-Semibold"/>
                </a:rPr>
                <a:t>D</a:t>
              </a:r>
            </a:p>
          </p:txBody>
        </p:sp>
      </p:grpSp>
      <p:sp>
        <p:nvSpPr>
          <p:cNvPr id="21" name="Shape 175">
            <a:extLst>
              <a:ext uri="{FF2B5EF4-FFF2-40B4-BE49-F238E27FC236}">
                <a16:creationId xmlns:a16="http://schemas.microsoft.com/office/drawing/2014/main" id="{1C77682B-9544-4447-9599-441F90D72B47}"/>
              </a:ext>
            </a:extLst>
          </p:cNvPr>
          <p:cNvSpPr/>
          <p:nvPr/>
        </p:nvSpPr>
        <p:spPr>
          <a:xfrm>
            <a:off x="1563688" y="6118122"/>
            <a:ext cx="5943600" cy="487313"/>
          </a:xfrm>
          <a:prstGeom prst="rect">
            <a:avLst/>
          </a:prstGeom>
          <a:ln w="12700">
            <a:miter lim="400000"/>
          </a:ln>
          <a:extLst>
            <a:ext uri="{C572A759-6A51-4108-AA02-DFA0A04FC94B}"/>
          </a:extLst>
        </p:spPr>
        <p:txBody>
          <a:bodyPr lIns="50800" tIns="50800" rIns="50800" bIns="50800">
            <a:spAutoFit/>
          </a:bodyPr>
          <a:lstStyle/>
          <a:p>
            <a:pPr fontAlgn="auto" hangingPunct="0">
              <a:spcBef>
                <a:spcPts val="0"/>
              </a:spcBef>
              <a:spcAft>
                <a:spcPts val="0"/>
              </a:spcAft>
              <a:defRPr sz="2500">
                <a:solidFill>
                  <a:srgbClr val="D8232A"/>
                </a:solidFill>
                <a:latin typeface="Averta"/>
                <a:ea typeface="Averta"/>
                <a:cs typeface="Averta"/>
                <a:sym typeface="Averta"/>
              </a:defRPr>
            </a:pPr>
            <a:r>
              <a:rPr lang="fr-FR" sz="2500" kern="0" dirty="0">
                <a:solidFill>
                  <a:srgbClr val="D8232A"/>
                </a:solidFill>
                <a:ea typeface="Arial" charset="0"/>
                <a:sym typeface="Averta"/>
              </a:rPr>
              <a:t>L’actualité des formations</a:t>
            </a:r>
            <a:endParaRPr sz="2500" kern="0" dirty="0">
              <a:solidFill>
                <a:srgbClr val="D8232A"/>
              </a:solidFill>
              <a:ea typeface="Arial" charset="0"/>
              <a:sym typeface="Averta"/>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Perspectives légales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Le statut des agents</a:t>
            </a:r>
            <a:endParaRPr kumimoji="0" lang="fr-FR" sz="36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4" name="Flèche vers la droite 3">
            <a:extLst>
              <a:ext uri="{FF2B5EF4-FFF2-40B4-BE49-F238E27FC236}">
                <a16:creationId xmlns:a16="http://schemas.microsoft.com/office/drawing/2014/main" id="{F18A4F5A-EB3C-D54F-AE12-063FA56899E8}"/>
              </a:ext>
            </a:extLst>
          </p:cNvPr>
          <p:cNvSpPr/>
          <p:nvPr/>
        </p:nvSpPr>
        <p:spPr>
          <a:xfrm>
            <a:off x="900113" y="3636799"/>
            <a:ext cx="2840545" cy="937458"/>
          </a:xfrm>
          <a:prstGeom prst="right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ZoneTexte 4">
            <a:extLst>
              <a:ext uri="{FF2B5EF4-FFF2-40B4-BE49-F238E27FC236}">
                <a16:creationId xmlns:a16="http://schemas.microsoft.com/office/drawing/2014/main" id="{A4C181E8-E15C-704F-9D47-4F7C05E7A203}"/>
              </a:ext>
            </a:extLst>
          </p:cNvPr>
          <p:cNvSpPr txBox="1"/>
          <p:nvPr/>
        </p:nvSpPr>
        <p:spPr>
          <a:xfrm>
            <a:off x="3899693" y="3704247"/>
            <a:ext cx="58155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dirty="0">
                <a:latin typeface="+mn-lt"/>
                <a:ea typeface="+mn-ea"/>
                <a:cs typeface="+mn-cs"/>
              </a:rPr>
              <a:t>Magasiniers</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1" name="ZoneTexte 10">
            <a:extLst>
              <a:ext uri="{FF2B5EF4-FFF2-40B4-BE49-F238E27FC236}">
                <a16:creationId xmlns:a16="http://schemas.microsoft.com/office/drawing/2014/main" id="{4F0059F9-7DEA-6D4C-A730-83465476C4A3}"/>
              </a:ext>
            </a:extLst>
          </p:cNvPr>
          <p:cNvSpPr txBox="1"/>
          <p:nvPr/>
        </p:nvSpPr>
        <p:spPr>
          <a:xfrm>
            <a:off x="900113" y="5752391"/>
            <a:ext cx="10822495"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2600" b="1" i="1" dirty="0"/>
              <a:t>« accueillent, informent et orientent le public »</a:t>
            </a:r>
            <a:r>
              <a:rPr lang="fr-FR" sz="2600" i="1" dirty="0"/>
              <a:t> </a:t>
            </a:r>
            <a:r>
              <a:rPr lang="fr-FR" sz="2600" dirty="0"/>
              <a:t>(art. 3 du décret n°88-646 du 6 mai 1988 relatif aux dispositions statutaires applicables au corps des magasiniers des bibliothèques). </a:t>
            </a:r>
          </a:p>
        </p:txBody>
      </p:sp>
    </p:spTree>
    <p:extLst>
      <p:ext uri="{BB962C8B-B14F-4D97-AF65-F5344CB8AC3E}">
        <p14:creationId xmlns:p14="http://schemas.microsoft.com/office/powerpoint/2010/main" val="312956960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Compétences informationnelles et formations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06C25A4-5F21-FD4C-9566-B9DC4B8C6579}"/>
              </a:ext>
            </a:extLst>
          </p:cNvPr>
          <p:cNvSpPr txBox="1"/>
          <p:nvPr/>
        </p:nvSpPr>
        <p:spPr>
          <a:xfrm>
            <a:off x="1170432" y="3305776"/>
            <a:ext cx="7315200" cy="7950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sz="4500" b="1" i="1" dirty="0">
                <a:latin typeface="+mn-lt"/>
                <a:ea typeface="+mn-ea"/>
                <a:cs typeface="+mn-cs"/>
              </a:rPr>
              <a:t>« Information </a:t>
            </a:r>
            <a:r>
              <a:rPr lang="fr-FR" sz="4500" b="1" i="1" dirty="0" err="1">
                <a:latin typeface="+mn-lt"/>
                <a:ea typeface="+mn-ea"/>
                <a:cs typeface="+mn-cs"/>
              </a:rPr>
              <a:t>literacy</a:t>
            </a:r>
            <a:r>
              <a:rPr lang="fr-FR" sz="4500" b="1" i="1" dirty="0">
                <a:latin typeface="+mn-lt"/>
                <a:ea typeface="+mn-ea"/>
                <a:cs typeface="+mn-cs"/>
              </a:rPr>
              <a:t> »</a:t>
            </a:r>
            <a:endParaRPr kumimoji="0" lang="fr-FR" sz="45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7" name="ZoneTexte 6">
            <a:extLst>
              <a:ext uri="{FF2B5EF4-FFF2-40B4-BE49-F238E27FC236}">
                <a16:creationId xmlns:a16="http://schemas.microsoft.com/office/drawing/2014/main" id="{4D337109-4070-B74D-8FA6-70E7E4341899}"/>
              </a:ext>
            </a:extLst>
          </p:cNvPr>
          <p:cNvSpPr txBox="1"/>
          <p:nvPr/>
        </p:nvSpPr>
        <p:spPr>
          <a:xfrm>
            <a:off x="4943856" y="4953125"/>
            <a:ext cx="7315200" cy="7950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sz="4500" b="1" i="1" dirty="0">
                <a:latin typeface="+mn-lt"/>
                <a:ea typeface="+mn-ea"/>
                <a:cs typeface="+mn-cs"/>
              </a:rPr>
              <a:t>« information </a:t>
            </a:r>
            <a:r>
              <a:rPr lang="fr-FR" sz="4500" b="1" i="1" dirty="0" err="1">
                <a:latin typeface="+mn-lt"/>
                <a:ea typeface="+mn-ea"/>
                <a:cs typeface="+mn-cs"/>
              </a:rPr>
              <a:t>skills</a:t>
            </a:r>
            <a:r>
              <a:rPr lang="fr-FR" sz="4500" b="1" i="1" dirty="0">
                <a:latin typeface="+mn-lt"/>
                <a:ea typeface="+mn-ea"/>
                <a:cs typeface="+mn-cs"/>
              </a:rPr>
              <a:t> »</a:t>
            </a:r>
            <a:endParaRPr kumimoji="0" lang="fr-FR" sz="45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8" name="ZoneTexte 7">
            <a:extLst>
              <a:ext uri="{FF2B5EF4-FFF2-40B4-BE49-F238E27FC236}">
                <a16:creationId xmlns:a16="http://schemas.microsoft.com/office/drawing/2014/main" id="{C4D1B2DE-66DA-7645-A8EA-82E6994282E1}"/>
              </a:ext>
            </a:extLst>
          </p:cNvPr>
          <p:cNvSpPr txBox="1"/>
          <p:nvPr/>
        </p:nvSpPr>
        <p:spPr>
          <a:xfrm>
            <a:off x="1170432" y="6762094"/>
            <a:ext cx="7315200" cy="7950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sz="4500" b="1" i="1" dirty="0">
                <a:latin typeface="+mn-lt"/>
                <a:ea typeface="+mn-ea"/>
                <a:cs typeface="+mn-cs"/>
              </a:rPr>
              <a:t>« culture informationnelle »</a:t>
            </a:r>
            <a:endParaRPr kumimoji="0" lang="fr-FR" sz="4500" b="1" i="1"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70829948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Compétences informationnelles et formations</a:t>
            </a:r>
          </a:p>
          <a:p>
            <a:pPr hangingPunct="0">
              <a:lnSpc>
                <a:spcPts val="2700"/>
              </a:lnSpc>
            </a:pPr>
            <a:r>
              <a:rPr lang="fr-FR" sz="4900" dirty="0">
                <a:solidFill>
                  <a:srgbClr val="D8232A"/>
                </a:solidFill>
                <a:latin typeface="Averta"/>
                <a:ea typeface="Averta"/>
                <a:cs typeface="Averta"/>
                <a:sym typeface="Averta"/>
              </a:rPr>
              <a:t>_</a:t>
            </a:r>
          </a:p>
        </p:txBody>
      </p:sp>
      <p:sp>
        <p:nvSpPr>
          <p:cNvPr id="3" name="Rectangle 2">
            <a:extLst>
              <a:ext uri="{FF2B5EF4-FFF2-40B4-BE49-F238E27FC236}">
                <a16:creationId xmlns:a16="http://schemas.microsoft.com/office/drawing/2014/main" id="{8F65ED1C-CCE7-5941-861C-9CD19D781358}"/>
              </a:ext>
            </a:extLst>
          </p:cNvPr>
          <p:cNvSpPr/>
          <p:nvPr/>
        </p:nvSpPr>
        <p:spPr>
          <a:xfrm>
            <a:off x="993204" y="2835854"/>
            <a:ext cx="10235628" cy="656590"/>
          </a:xfrm>
          <a:prstGeom prst="rect">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rgbClr val="FFFFFF"/>
                </a:solidFill>
                <a:effectLst/>
                <a:uFillTx/>
                <a:latin typeface="+mn-lt"/>
                <a:ea typeface="+mn-ea"/>
                <a:cs typeface="+mn-cs"/>
                <a:sym typeface="Helvetica Light"/>
              </a:rPr>
              <a:t>2 objectifs principaux</a:t>
            </a:r>
          </a:p>
        </p:txBody>
      </p:sp>
      <p:sp>
        <p:nvSpPr>
          <p:cNvPr id="4" name="Flèche vers le bas 3">
            <a:extLst>
              <a:ext uri="{FF2B5EF4-FFF2-40B4-BE49-F238E27FC236}">
                <a16:creationId xmlns:a16="http://schemas.microsoft.com/office/drawing/2014/main" id="{BB73B3A9-C794-244E-8E59-E1D92F52063E}"/>
              </a:ext>
            </a:extLst>
          </p:cNvPr>
          <p:cNvSpPr/>
          <p:nvPr/>
        </p:nvSpPr>
        <p:spPr>
          <a:xfrm>
            <a:off x="3273552" y="3986784"/>
            <a:ext cx="484632" cy="978408"/>
          </a:xfrm>
          <a:prstGeom prst="down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lèche vers le bas 11">
            <a:extLst>
              <a:ext uri="{FF2B5EF4-FFF2-40B4-BE49-F238E27FC236}">
                <a16:creationId xmlns:a16="http://schemas.microsoft.com/office/drawing/2014/main" id="{21558F00-9C67-1E49-9CD9-2CA0379A84FC}"/>
              </a:ext>
            </a:extLst>
          </p:cNvPr>
          <p:cNvSpPr/>
          <p:nvPr/>
        </p:nvSpPr>
        <p:spPr>
          <a:xfrm>
            <a:off x="8418576" y="3986784"/>
            <a:ext cx="484632" cy="978408"/>
          </a:xfrm>
          <a:prstGeom prst="down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ZoneTexte 4">
            <a:extLst>
              <a:ext uri="{FF2B5EF4-FFF2-40B4-BE49-F238E27FC236}">
                <a16:creationId xmlns:a16="http://schemas.microsoft.com/office/drawing/2014/main" id="{8C11A3FC-48C0-514D-B8D9-848B8BB13ACB}"/>
              </a:ext>
            </a:extLst>
          </p:cNvPr>
          <p:cNvSpPr txBox="1"/>
          <p:nvPr/>
        </p:nvSpPr>
        <p:spPr>
          <a:xfrm>
            <a:off x="1207008" y="5274298"/>
            <a:ext cx="493776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Favoriser l’autonomie des étudiants</a:t>
            </a:r>
          </a:p>
        </p:txBody>
      </p:sp>
      <p:sp>
        <p:nvSpPr>
          <p:cNvPr id="14" name="ZoneTexte 13">
            <a:extLst>
              <a:ext uri="{FF2B5EF4-FFF2-40B4-BE49-F238E27FC236}">
                <a16:creationId xmlns:a16="http://schemas.microsoft.com/office/drawing/2014/main" id="{EC6806B2-14A2-2F48-B567-BC973AE7EC21}"/>
              </a:ext>
            </a:extLst>
          </p:cNvPr>
          <p:cNvSpPr txBox="1"/>
          <p:nvPr/>
        </p:nvSpPr>
        <p:spPr>
          <a:xfrm>
            <a:off x="6144768" y="5274298"/>
            <a:ext cx="4937760"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Intégrer les dimensions éthiques et sociales dans les pratiques de recherche</a:t>
            </a:r>
          </a:p>
        </p:txBody>
      </p:sp>
    </p:spTree>
    <p:extLst>
      <p:ext uri="{BB962C8B-B14F-4D97-AF65-F5344CB8AC3E}">
        <p14:creationId xmlns:p14="http://schemas.microsoft.com/office/powerpoint/2010/main" val="67293548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Compétences informationnelles et formations</a:t>
            </a:r>
          </a:p>
          <a:p>
            <a:pPr hangingPunct="0">
              <a:lnSpc>
                <a:spcPts val="2700"/>
              </a:lnSpc>
            </a:pPr>
            <a:r>
              <a:rPr lang="fr-FR" sz="4900" dirty="0">
                <a:solidFill>
                  <a:srgbClr val="D8232A"/>
                </a:solidFill>
                <a:latin typeface="Averta"/>
                <a:ea typeface="Averta"/>
                <a:cs typeface="Averta"/>
                <a:sym typeface="Averta"/>
              </a:rPr>
              <a:t>_</a:t>
            </a:r>
          </a:p>
        </p:txBody>
      </p:sp>
      <p:sp>
        <p:nvSpPr>
          <p:cNvPr id="3" name="Rectangle 2">
            <a:extLst>
              <a:ext uri="{FF2B5EF4-FFF2-40B4-BE49-F238E27FC236}">
                <a16:creationId xmlns:a16="http://schemas.microsoft.com/office/drawing/2014/main" id="{8F65ED1C-CCE7-5941-861C-9CD19D781358}"/>
              </a:ext>
            </a:extLst>
          </p:cNvPr>
          <p:cNvSpPr/>
          <p:nvPr/>
        </p:nvSpPr>
        <p:spPr>
          <a:xfrm>
            <a:off x="993204" y="2835854"/>
            <a:ext cx="10235628" cy="656590"/>
          </a:xfrm>
          <a:prstGeom prst="rect">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rgbClr val="FFFFFF"/>
                </a:solidFill>
                <a:effectLst/>
                <a:uFillTx/>
                <a:latin typeface="+mn-lt"/>
                <a:ea typeface="+mn-ea"/>
                <a:cs typeface="+mn-cs"/>
                <a:sym typeface="Helvetica Light"/>
              </a:rPr>
              <a:t>Le référentiel de compétence de l’ADBU</a:t>
            </a:r>
          </a:p>
        </p:txBody>
      </p:sp>
      <p:sp>
        <p:nvSpPr>
          <p:cNvPr id="4" name="Flèche vers le bas 3">
            <a:extLst>
              <a:ext uri="{FF2B5EF4-FFF2-40B4-BE49-F238E27FC236}">
                <a16:creationId xmlns:a16="http://schemas.microsoft.com/office/drawing/2014/main" id="{BB73B3A9-C794-244E-8E59-E1D92F52063E}"/>
              </a:ext>
            </a:extLst>
          </p:cNvPr>
          <p:cNvSpPr/>
          <p:nvPr/>
        </p:nvSpPr>
        <p:spPr>
          <a:xfrm>
            <a:off x="2033143" y="3828364"/>
            <a:ext cx="484632" cy="978408"/>
          </a:xfrm>
          <a:prstGeom prst="down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lèche vers le bas 11">
            <a:extLst>
              <a:ext uri="{FF2B5EF4-FFF2-40B4-BE49-F238E27FC236}">
                <a16:creationId xmlns:a16="http://schemas.microsoft.com/office/drawing/2014/main" id="{21558F00-9C67-1E49-9CD9-2CA0379A84FC}"/>
              </a:ext>
            </a:extLst>
          </p:cNvPr>
          <p:cNvSpPr/>
          <p:nvPr/>
        </p:nvSpPr>
        <p:spPr>
          <a:xfrm>
            <a:off x="10082149" y="3828364"/>
            <a:ext cx="484632" cy="978408"/>
          </a:xfrm>
          <a:prstGeom prst="down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Flèche vers le bas 10">
            <a:extLst>
              <a:ext uri="{FF2B5EF4-FFF2-40B4-BE49-F238E27FC236}">
                <a16:creationId xmlns:a16="http://schemas.microsoft.com/office/drawing/2014/main" id="{2B4A53ED-94D7-684A-8CA9-89246BF05FD5}"/>
              </a:ext>
            </a:extLst>
          </p:cNvPr>
          <p:cNvSpPr/>
          <p:nvPr/>
        </p:nvSpPr>
        <p:spPr>
          <a:xfrm>
            <a:off x="4716145" y="3828364"/>
            <a:ext cx="484632" cy="978408"/>
          </a:xfrm>
          <a:prstGeom prst="down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Flèche vers le bas 12">
            <a:extLst>
              <a:ext uri="{FF2B5EF4-FFF2-40B4-BE49-F238E27FC236}">
                <a16:creationId xmlns:a16="http://schemas.microsoft.com/office/drawing/2014/main" id="{EB05D211-1336-5743-8B0B-83B76600A9E8}"/>
              </a:ext>
            </a:extLst>
          </p:cNvPr>
          <p:cNvSpPr/>
          <p:nvPr/>
        </p:nvSpPr>
        <p:spPr>
          <a:xfrm>
            <a:off x="7399147" y="3828364"/>
            <a:ext cx="484632" cy="978408"/>
          </a:xfrm>
          <a:prstGeom prst="down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ZoneTexte 1">
            <a:extLst>
              <a:ext uri="{FF2B5EF4-FFF2-40B4-BE49-F238E27FC236}">
                <a16:creationId xmlns:a16="http://schemas.microsoft.com/office/drawing/2014/main" id="{451C01D2-5254-AF40-AD7F-E2856D703F90}"/>
              </a:ext>
            </a:extLst>
          </p:cNvPr>
          <p:cNvSpPr txBox="1"/>
          <p:nvPr/>
        </p:nvSpPr>
        <p:spPr>
          <a:xfrm>
            <a:off x="1226629" y="5100717"/>
            <a:ext cx="2114296"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1" i="0" u="none" strike="noStrike" cap="none" spc="0" normalizeH="0" baseline="0" dirty="0">
                <a:ln>
                  <a:noFill/>
                </a:ln>
                <a:solidFill>
                  <a:srgbClr val="000000"/>
                </a:solidFill>
                <a:effectLst/>
                <a:uFillTx/>
                <a:latin typeface="+mn-lt"/>
                <a:ea typeface="+mn-ea"/>
                <a:cs typeface="+mn-cs"/>
                <a:sym typeface="Helvetica Light"/>
              </a:rPr>
              <a:t>Identifier un besoin</a:t>
            </a:r>
          </a:p>
        </p:txBody>
      </p:sp>
      <p:sp>
        <p:nvSpPr>
          <p:cNvPr id="15" name="ZoneTexte 14">
            <a:extLst>
              <a:ext uri="{FF2B5EF4-FFF2-40B4-BE49-F238E27FC236}">
                <a16:creationId xmlns:a16="http://schemas.microsoft.com/office/drawing/2014/main" id="{C58DC79E-262D-8B4B-B4AA-BB24B10BC223}"/>
              </a:ext>
            </a:extLst>
          </p:cNvPr>
          <p:cNvSpPr txBox="1"/>
          <p:nvPr/>
        </p:nvSpPr>
        <p:spPr>
          <a:xfrm>
            <a:off x="3901313" y="5100716"/>
            <a:ext cx="2114296"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1" i="0" u="none" strike="noStrike" cap="none" spc="0" normalizeH="0" baseline="0" dirty="0">
                <a:ln>
                  <a:noFill/>
                </a:ln>
                <a:solidFill>
                  <a:srgbClr val="000000"/>
                </a:solidFill>
                <a:effectLst/>
                <a:uFillTx/>
                <a:latin typeface="+mn-lt"/>
                <a:ea typeface="+mn-ea"/>
                <a:cs typeface="+mn-cs"/>
                <a:sym typeface="Helvetica Light"/>
              </a:rPr>
              <a:t>Accéder aux informations</a:t>
            </a:r>
          </a:p>
        </p:txBody>
      </p:sp>
      <p:sp>
        <p:nvSpPr>
          <p:cNvPr id="16" name="ZoneTexte 15">
            <a:extLst>
              <a:ext uri="{FF2B5EF4-FFF2-40B4-BE49-F238E27FC236}">
                <a16:creationId xmlns:a16="http://schemas.microsoft.com/office/drawing/2014/main" id="{D3763DAB-F4A9-C74D-87B0-1D017E2CA2EB}"/>
              </a:ext>
            </a:extLst>
          </p:cNvPr>
          <p:cNvSpPr txBox="1"/>
          <p:nvPr/>
        </p:nvSpPr>
        <p:spPr>
          <a:xfrm>
            <a:off x="6498780" y="4806772"/>
            <a:ext cx="2410089"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1" i="0" u="none" strike="noStrike" cap="none" spc="0" normalizeH="0" baseline="0" dirty="0">
                <a:ln>
                  <a:noFill/>
                </a:ln>
                <a:solidFill>
                  <a:srgbClr val="000000"/>
                </a:solidFill>
                <a:effectLst/>
                <a:uFillTx/>
                <a:latin typeface="+mn-lt"/>
                <a:ea typeface="+mn-ea"/>
                <a:cs typeface="+mn-cs"/>
                <a:sym typeface="Helvetica Light"/>
              </a:rPr>
              <a:t>Produire et communiquer à partir de ses résultats</a:t>
            </a:r>
          </a:p>
        </p:txBody>
      </p:sp>
      <p:sp>
        <p:nvSpPr>
          <p:cNvPr id="17" name="ZoneTexte 16">
            <a:extLst>
              <a:ext uri="{FF2B5EF4-FFF2-40B4-BE49-F238E27FC236}">
                <a16:creationId xmlns:a16="http://schemas.microsoft.com/office/drawing/2014/main" id="{63919557-184A-1E4A-9049-C408DBFC0242}"/>
              </a:ext>
            </a:extLst>
          </p:cNvPr>
          <p:cNvSpPr txBox="1"/>
          <p:nvPr/>
        </p:nvSpPr>
        <p:spPr>
          <a:xfrm>
            <a:off x="9116314" y="4839653"/>
            <a:ext cx="2285365"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1" i="0" u="none" strike="noStrike" cap="none" spc="0" normalizeH="0" baseline="0" dirty="0">
                <a:ln>
                  <a:noFill/>
                </a:ln>
                <a:solidFill>
                  <a:srgbClr val="000000"/>
                </a:solidFill>
                <a:effectLst/>
                <a:uFillTx/>
                <a:latin typeface="+mn-lt"/>
                <a:ea typeface="+mn-ea"/>
                <a:cs typeface="+mn-cs"/>
                <a:sym typeface="Helvetica Light"/>
              </a:rPr>
              <a:t>Évaluer de façon critique l’information obtenue</a:t>
            </a:r>
          </a:p>
        </p:txBody>
      </p:sp>
    </p:spTree>
    <p:extLst>
      <p:ext uri="{BB962C8B-B14F-4D97-AF65-F5344CB8AC3E}">
        <p14:creationId xmlns:p14="http://schemas.microsoft.com/office/powerpoint/2010/main" val="189867188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Compétences informationnelles et formations</a:t>
            </a:r>
          </a:p>
          <a:p>
            <a:pPr hangingPunct="0">
              <a:lnSpc>
                <a:spcPts val="2700"/>
              </a:lnSpc>
            </a:pPr>
            <a:r>
              <a:rPr lang="fr-FR" sz="4900" dirty="0">
                <a:solidFill>
                  <a:srgbClr val="D8232A"/>
                </a:solidFill>
                <a:latin typeface="Averta"/>
                <a:ea typeface="Averta"/>
                <a:cs typeface="Averta"/>
                <a:sym typeface="Averta"/>
              </a:rPr>
              <a:t>_</a:t>
            </a:r>
          </a:p>
        </p:txBody>
      </p:sp>
      <p:pic>
        <p:nvPicPr>
          <p:cNvPr id="5" name="Image 4">
            <a:extLst>
              <a:ext uri="{FF2B5EF4-FFF2-40B4-BE49-F238E27FC236}">
                <a16:creationId xmlns:a16="http://schemas.microsoft.com/office/drawing/2014/main" id="{90C8076E-6AC3-724D-9BEF-F58CE778EB44}"/>
              </a:ext>
            </a:extLst>
          </p:cNvPr>
          <p:cNvPicPr>
            <a:picLocks noChangeAspect="1"/>
          </p:cNvPicPr>
          <p:nvPr/>
        </p:nvPicPr>
        <p:blipFill>
          <a:blip r:embed="rId3"/>
          <a:stretch>
            <a:fillRect/>
          </a:stretch>
        </p:blipFill>
        <p:spPr>
          <a:xfrm>
            <a:off x="0" y="3262005"/>
            <a:ext cx="13004800" cy="3628656"/>
          </a:xfrm>
          <a:prstGeom prst="rect">
            <a:avLst/>
          </a:prstGeom>
          <a:pattFill prst="pct50">
            <a:fgClr>
              <a:schemeClr val="accent1"/>
            </a:fgClr>
            <a:bgClr>
              <a:schemeClr val="bg1"/>
            </a:bgClr>
          </a:pattFill>
        </p:spPr>
      </p:pic>
      <p:sp>
        <p:nvSpPr>
          <p:cNvPr id="2" name="Rectangle 1"/>
          <p:cNvSpPr/>
          <p:nvPr/>
        </p:nvSpPr>
        <p:spPr>
          <a:xfrm>
            <a:off x="2258423" y="8804617"/>
            <a:ext cx="6502400" cy="323165"/>
          </a:xfrm>
          <a:prstGeom prst="rect">
            <a:avLst/>
          </a:prstGeom>
        </p:spPr>
        <p:txBody>
          <a:bodyPr>
            <a:spAutoFit/>
          </a:bodyPr>
          <a:lstStyle/>
          <a:p>
            <a:r>
              <a:rPr lang="fr-FR" sz="1500" dirty="0" smtClean="0"/>
              <a:t>Source : </a:t>
            </a:r>
            <a:r>
              <a:rPr lang="fr-FR" sz="1500" dirty="0" smtClean="0">
                <a:hlinkClick r:id="rId4"/>
              </a:rPr>
              <a:t>http</a:t>
            </a:r>
            <a:r>
              <a:rPr lang="fr-FR" sz="1500" dirty="0">
                <a:hlinkClick r:id="rId4"/>
              </a:rPr>
              <a:t>://infolit.be/5PMIS/?</a:t>
            </a:r>
            <a:r>
              <a:rPr lang="fr-FR" sz="1500" dirty="0" smtClean="0">
                <a:hlinkClick r:id="rId4"/>
              </a:rPr>
              <a:t>Pr%C3%A9sentation</a:t>
            </a:r>
            <a:r>
              <a:rPr lang="fr-FR" sz="1500" dirty="0" smtClean="0"/>
              <a:t> </a:t>
            </a:r>
            <a:endParaRPr lang="fr-FR" sz="1500" dirty="0"/>
          </a:p>
        </p:txBody>
      </p:sp>
    </p:spTree>
    <p:extLst>
      <p:ext uri="{BB962C8B-B14F-4D97-AF65-F5344CB8AC3E}">
        <p14:creationId xmlns:p14="http://schemas.microsoft.com/office/powerpoint/2010/main" val="11957009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Compétences informationnelles et formations</a:t>
            </a:r>
          </a:p>
          <a:p>
            <a:pPr hangingPunct="0">
              <a:lnSpc>
                <a:spcPts val="2700"/>
              </a:lnSpc>
            </a:pPr>
            <a:r>
              <a:rPr lang="fr-FR" sz="4900" dirty="0">
                <a:solidFill>
                  <a:srgbClr val="D8232A"/>
                </a:solidFill>
                <a:latin typeface="Averta"/>
                <a:ea typeface="Averta"/>
                <a:cs typeface="Averta"/>
                <a:sym typeface="Averta"/>
              </a:rPr>
              <a:t>_</a:t>
            </a:r>
          </a:p>
        </p:txBody>
      </p:sp>
      <p:sp>
        <p:nvSpPr>
          <p:cNvPr id="6" name="ZoneTexte 5">
            <a:extLst>
              <a:ext uri="{FF2B5EF4-FFF2-40B4-BE49-F238E27FC236}">
                <a16:creationId xmlns:a16="http://schemas.microsoft.com/office/drawing/2014/main" id="{DDD6032D-A64C-2047-A91D-38F411710512}"/>
              </a:ext>
            </a:extLst>
          </p:cNvPr>
          <p:cNvSpPr txBox="1"/>
          <p:nvPr/>
        </p:nvSpPr>
        <p:spPr>
          <a:xfrm>
            <a:off x="529432" y="3010535"/>
            <a:ext cx="310038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dirty="0">
                <a:latin typeface="+mn-lt"/>
                <a:ea typeface="+mn-ea"/>
                <a:cs typeface="+mn-cs"/>
              </a:rPr>
              <a:t>Visites</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9" name="ZoneTexte 18">
            <a:extLst>
              <a:ext uri="{FF2B5EF4-FFF2-40B4-BE49-F238E27FC236}">
                <a16:creationId xmlns:a16="http://schemas.microsoft.com/office/drawing/2014/main" id="{95E234D2-64F7-1B45-A8CB-5ED3680D9E91}"/>
              </a:ext>
            </a:extLst>
          </p:cNvPr>
          <p:cNvSpPr txBox="1"/>
          <p:nvPr/>
        </p:nvSpPr>
        <p:spPr>
          <a:xfrm>
            <a:off x="5501481" y="3625447"/>
            <a:ext cx="674290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dirty="0">
                <a:latin typeface="+mn-lt"/>
                <a:ea typeface="+mn-ea"/>
                <a:cs typeface="+mn-cs"/>
              </a:rPr>
              <a:t>Recherche documentaire</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0" name="ZoneTexte 19">
            <a:extLst>
              <a:ext uri="{FF2B5EF4-FFF2-40B4-BE49-F238E27FC236}">
                <a16:creationId xmlns:a16="http://schemas.microsoft.com/office/drawing/2014/main" id="{BC239134-F926-D149-8B42-683CB82E1513}"/>
              </a:ext>
            </a:extLst>
          </p:cNvPr>
          <p:cNvSpPr txBox="1"/>
          <p:nvPr/>
        </p:nvSpPr>
        <p:spPr>
          <a:xfrm>
            <a:off x="529432" y="5553539"/>
            <a:ext cx="611902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Évaluat</a:t>
            </a:r>
            <a:r>
              <a:rPr lang="fr-FR" dirty="0">
                <a:latin typeface="+mn-lt"/>
                <a:ea typeface="+mn-ea"/>
                <a:cs typeface="+mn-cs"/>
              </a:rPr>
              <a:t>ion de l’information</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1" name="ZoneTexte 20">
            <a:extLst>
              <a:ext uri="{FF2B5EF4-FFF2-40B4-BE49-F238E27FC236}">
                <a16:creationId xmlns:a16="http://schemas.microsoft.com/office/drawing/2014/main" id="{39CE14F7-09EB-344F-9F52-4030F1E82277}"/>
              </a:ext>
            </a:extLst>
          </p:cNvPr>
          <p:cNvSpPr txBox="1"/>
          <p:nvPr/>
        </p:nvSpPr>
        <p:spPr>
          <a:xfrm>
            <a:off x="5583174" y="6723612"/>
            <a:ext cx="611902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Formations à des outils</a:t>
            </a:r>
          </a:p>
        </p:txBody>
      </p:sp>
      <p:sp>
        <p:nvSpPr>
          <p:cNvPr id="22" name="ZoneTexte 21">
            <a:extLst>
              <a:ext uri="{FF2B5EF4-FFF2-40B4-BE49-F238E27FC236}">
                <a16:creationId xmlns:a16="http://schemas.microsoft.com/office/drawing/2014/main" id="{5F80D017-86AD-C245-9016-CF39818EA3DD}"/>
              </a:ext>
            </a:extLst>
          </p:cNvPr>
          <p:cNvSpPr txBox="1"/>
          <p:nvPr/>
        </p:nvSpPr>
        <p:spPr>
          <a:xfrm>
            <a:off x="0" y="7326313"/>
            <a:ext cx="611902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Veille documentaire</a:t>
            </a:r>
          </a:p>
        </p:txBody>
      </p:sp>
      <p:sp>
        <p:nvSpPr>
          <p:cNvPr id="23" name="ZoneTexte 22">
            <a:extLst>
              <a:ext uri="{FF2B5EF4-FFF2-40B4-BE49-F238E27FC236}">
                <a16:creationId xmlns:a16="http://schemas.microsoft.com/office/drawing/2014/main" id="{667EF9C4-B55A-A745-BDD7-74E0882E35E0}"/>
              </a:ext>
            </a:extLst>
          </p:cNvPr>
          <p:cNvSpPr txBox="1"/>
          <p:nvPr/>
        </p:nvSpPr>
        <p:spPr>
          <a:xfrm>
            <a:off x="5237828" y="8388032"/>
            <a:ext cx="611902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1" u="none" strike="noStrike" cap="none" spc="0" normalizeH="0" baseline="0" dirty="0" err="1">
                <a:ln>
                  <a:noFill/>
                </a:ln>
                <a:solidFill>
                  <a:srgbClr val="000000"/>
                </a:solidFill>
                <a:effectLst/>
                <a:uFillTx/>
                <a:latin typeface="+mn-lt"/>
                <a:ea typeface="+mn-ea"/>
                <a:cs typeface="+mn-cs"/>
                <a:sym typeface="Helvetica Light"/>
              </a:rPr>
              <a:t>Wikipedia</a:t>
            </a:r>
            <a:endParaRPr kumimoji="0" lang="fr-FR" sz="3600" b="0" i="1"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67052858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L’actualité des formations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8DCEB156-F49B-F24D-95D7-5BBAAC503235}"/>
              </a:ext>
            </a:extLst>
          </p:cNvPr>
          <p:cNvSpPr txBox="1"/>
          <p:nvPr/>
        </p:nvSpPr>
        <p:spPr>
          <a:xfrm>
            <a:off x="1480344" y="3118313"/>
            <a:ext cx="1004411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L’innovation pédagogique</a:t>
            </a:r>
          </a:p>
        </p:txBody>
      </p:sp>
      <p:sp>
        <p:nvSpPr>
          <p:cNvPr id="3" name="Flèche vers le bas 2">
            <a:extLst>
              <a:ext uri="{FF2B5EF4-FFF2-40B4-BE49-F238E27FC236}">
                <a16:creationId xmlns:a16="http://schemas.microsoft.com/office/drawing/2014/main" id="{89CC0CDF-1EC6-034A-B7ED-7403309CF520}"/>
              </a:ext>
            </a:extLst>
          </p:cNvPr>
          <p:cNvSpPr/>
          <p:nvPr/>
        </p:nvSpPr>
        <p:spPr>
          <a:xfrm rot="1057940">
            <a:off x="4414838" y="4099876"/>
            <a:ext cx="484632" cy="978408"/>
          </a:xfrm>
          <a:prstGeom prst="down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Flèche vers le bas 7">
            <a:extLst>
              <a:ext uri="{FF2B5EF4-FFF2-40B4-BE49-F238E27FC236}">
                <a16:creationId xmlns:a16="http://schemas.microsoft.com/office/drawing/2014/main" id="{E883FE9B-E7DA-5544-89D1-E761CD9A492C}"/>
              </a:ext>
            </a:extLst>
          </p:cNvPr>
          <p:cNvSpPr/>
          <p:nvPr/>
        </p:nvSpPr>
        <p:spPr>
          <a:xfrm rot="20579027">
            <a:off x="7167563" y="4099876"/>
            <a:ext cx="484632" cy="978408"/>
          </a:xfrm>
          <a:prstGeom prst="down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23554" name="Picture 2">
            <a:extLst>
              <a:ext uri="{FF2B5EF4-FFF2-40B4-BE49-F238E27FC236}">
                <a16:creationId xmlns:a16="http://schemas.microsoft.com/office/drawing/2014/main" id="{48104547-DA58-624A-8947-3986B46B8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456" y="5281101"/>
            <a:ext cx="4064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7DD1631-7447-2B43-85AD-38B0FFB6C5AB}"/>
              </a:ext>
            </a:extLst>
          </p:cNvPr>
          <p:cNvSpPr txBox="1"/>
          <p:nvPr/>
        </p:nvSpPr>
        <p:spPr>
          <a:xfrm>
            <a:off x="1923256" y="5169217"/>
            <a:ext cx="417195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1" u="none" strike="noStrike" cap="none" spc="0" normalizeH="0" baseline="0" dirty="0">
                <a:ln>
                  <a:noFill/>
                </a:ln>
                <a:solidFill>
                  <a:srgbClr val="000000"/>
                </a:solidFill>
                <a:effectLst/>
                <a:uFillTx/>
                <a:latin typeface="+mn-lt"/>
                <a:ea typeface="+mn-ea"/>
                <a:cs typeface="+mn-cs"/>
                <a:sym typeface="Helvetica Light"/>
              </a:rPr>
              <a:t>« </a:t>
            </a:r>
            <a:r>
              <a:rPr kumimoji="0" lang="fr-FR" sz="3600" b="0" i="1" u="none" strike="noStrike" cap="none" spc="0" normalizeH="0" baseline="0" dirty="0" err="1">
                <a:ln>
                  <a:noFill/>
                </a:ln>
                <a:solidFill>
                  <a:srgbClr val="000000"/>
                </a:solidFill>
                <a:effectLst/>
                <a:uFillTx/>
                <a:latin typeface="+mn-lt"/>
                <a:ea typeface="+mn-ea"/>
                <a:cs typeface="+mn-cs"/>
                <a:sym typeface="Helvetica Light"/>
              </a:rPr>
              <a:t>Murder</a:t>
            </a:r>
            <a:r>
              <a:rPr kumimoji="0" lang="fr-FR" sz="3600" b="0" i="1" u="none" strike="noStrike" cap="none" spc="0" normalizeH="0" baseline="0" dirty="0">
                <a:ln>
                  <a:noFill/>
                </a:ln>
                <a:solidFill>
                  <a:srgbClr val="000000"/>
                </a:solidFill>
                <a:effectLst/>
                <a:uFillTx/>
                <a:latin typeface="+mn-lt"/>
                <a:ea typeface="+mn-ea"/>
                <a:cs typeface="+mn-cs"/>
                <a:sym typeface="Helvetica Light"/>
              </a:rPr>
              <a:t> party »</a:t>
            </a:r>
            <a:endParaRPr lang="fr-FR" dirty="0">
              <a:latin typeface="+mn-lt"/>
              <a:ea typeface="+mn-ea"/>
              <a:cs typeface="+mn-cs"/>
            </a:endParaRPr>
          </a:p>
          <a:p>
            <a:pPr marL="0" marR="0" indent="0" algn="ctr" defTabSz="584200" rtl="0" fontAlgn="auto" latinLnBrk="0" hangingPunct="0">
              <a:lnSpc>
                <a:spcPct val="100000"/>
              </a:lnSpc>
              <a:spcBef>
                <a:spcPts val="0"/>
              </a:spcBef>
              <a:spcAft>
                <a:spcPts val="0"/>
              </a:spcAft>
              <a:buClrTx/>
              <a:buSzTx/>
              <a:buFontTx/>
              <a:buNone/>
              <a:tabLst/>
            </a:pPr>
            <a:r>
              <a:rPr kumimoji="0" lang="fr-FR" sz="3600" b="0" i="1" u="none" strike="noStrike" cap="none" spc="0" normalizeH="0" baseline="0" dirty="0">
                <a:ln>
                  <a:noFill/>
                </a:ln>
                <a:solidFill>
                  <a:srgbClr val="000000"/>
                </a:solidFill>
                <a:effectLst/>
                <a:uFillTx/>
                <a:latin typeface="+mn-lt"/>
                <a:ea typeface="+mn-ea"/>
                <a:cs typeface="+mn-cs"/>
                <a:sym typeface="Helvetica Light"/>
              </a:rPr>
              <a:t>« Escape </a:t>
            </a:r>
            <a:r>
              <a:rPr kumimoji="0" lang="fr-FR" sz="3600" b="0" i="1" u="none" strike="noStrike" cap="none" spc="0" normalizeH="0" baseline="0" dirty="0" err="1">
                <a:ln>
                  <a:noFill/>
                </a:ln>
                <a:solidFill>
                  <a:srgbClr val="000000"/>
                </a:solidFill>
                <a:effectLst/>
                <a:uFillTx/>
                <a:latin typeface="+mn-lt"/>
                <a:ea typeface="+mn-ea"/>
                <a:cs typeface="+mn-cs"/>
                <a:sym typeface="Helvetica Light"/>
              </a:rPr>
              <a:t>game</a:t>
            </a:r>
            <a:r>
              <a:rPr kumimoji="0" lang="fr-FR" sz="3600" b="0" i="1" u="none" strike="noStrike" cap="none" spc="0" normalizeH="0" baseline="0" dirty="0">
                <a:ln>
                  <a:noFill/>
                </a:ln>
                <a:solidFill>
                  <a:srgbClr val="000000"/>
                </a:solidFill>
                <a:effectLst/>
                <a:uFillTx/>
                <a:latin typeface="+mn-lt"/>
                <a:ea typeface="+mn-ea"/>
                <a:cs typeface="+mn-cs"/>
                <a:sym typeface="Helvetica Light"/>
              </a:rPr>
              <a:t> »</a:t>
            </a:r>
            <a:r>
              <a:rPr kumimoji="0" lang="fr-FR" sz="3600" b="0" i="0" u="none" strike="noStrike" cap="none" spc="0" normalizeH="0" baseline="0" dirty="0">
                <a:ln>
                  <a:noFill/>
                </a:ln>
                <a:solidFill>
                  <a:srgbClr val="000000"/>
                </a:solidFill>
                <a:effectLst/>
                <a:uFillTx/>
                <a:latin typeface="+mn-lt"/>
                <a:ea typeface="+mn-ea"/>
                <a:cs typeface="+mn-cs"/>
                <a:sym typeface="Helvetica Light"/>
              </a:rPr>
              <a:t> </a:t>
            </a:r>
          </a:p>
        </p:txBody>
      </p:sp>
    </p:spTree>
    <p:extLst>
      <p:ext uri="{BB962C8B-B14F-4D97-AF65-F5344CB8AC3E}">
        <p14:creationId xmlns:p14="http://schemas.microsoft.com/office/powerpoint/2010/main" val="31033007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L’actualité des formations</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8DCEB156-F49B-F24D-95D7-5BBAAC503235}"/>
              </a:ext>
            </a:extLst>
          </p:cNvPr>
          <p:cNvSpPr txBox="1"/>
          <p:nvPr/>
        </p:nvSpPr>
        <p:spPr>
          <a:xfrm>
            <a:off x="1480344" y="3118313"/>
            <a:ext cx="1004411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L’innovation pédagogique</a:t>
            </a:r>
          </a:p>
        </p:txBody>
      </p:sp>
      <p:sp>
        <p:nvSpPr>
          <p:cNvPr id="5" name="Flèche vers le bas 4">
            <a:extLst>
              <a:ext uri="{FF2B5EF4-FFF2-40B4-BE49-F238E27FC236}">
                <a16:creationId xmlns:a16="http://schemas.microsoft.com/office/drawing/2014/main" id="{E9FFD6EA-2DCA-D249-A4B7-03539C9D77AB}"/>
              </a:ext>
            </a:extLst>
          </p:cNvPr>
          <p:cNvSpPr/>
          <p:nvPr/>
        </p:nvSpPr>
        <p:spPr>
          <a:xfrm>
            <a:off x="6272213" y="4271963"/>
            <a:ext cx="484632" cy="978408"/>
          </a:xfrm>
          <a:prstGeom prst="downArrow">
            <a:avLst/>
          </a:prstGeom>
          <a:solidFill>
            <a:srgbClr val="D8232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ZoneTexte 5">
            <a:extLst>
              <a:ext uri="{FF2B5EF4-FFF2-40B4-BE49-F238E27FC236}">
                <a16:creationId xmlns:a16="http://schemas.microsoft.com/office/drawing/2014/main" id="{A10FD038-DCBD-5248-892E-C3F91C30C925}"/>
              </a:ext>
            </a:extLst>
          </p:cNvPr>
          <p:cNvSpPr txBox="1"/>
          <p:nvPr/>
        </p:nvSpPr>
        <p:spPr>
          <a:xfrm>
            <a:off x="3014091" y="5681822"/>
            <a:ext cx="700087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La pédagogie par projet</a:t>
            </a:r>
          </a:p>
        </p:txBody>
      </p:sp>
    </p:spTree>
    <p:extLst>
      <p:ext uri="{BB962C8B-B14F-4D97-AF65-F5344CB8AC3E}">
        <p14:creationId xmlns:p14="http://schemas.microsoft.com/office/powerpoint/2010/main" val="3714799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L’actualité des formations</a:t>
            </a:r>
          </a:p>
          <a:p>
            <a:pPr hangingPunct="0">
              <a:lnSpc>
                <a:spcPts val="2700"/>
              </a:lnSpc>
            </a:pPr>
            <a:r>
              <a:rPr lang="fr-FR" sz="4900" dirty="0">
                <a:solidFill>
                  <a:srgbClr val="D8232A"/>
                </a:solidFill>
                <a:latin typeface="Averta"/>
                <a:ea typeface="Averta"/>
                <a:cs typeface="Averta"/>
                <a:sym typeface="Averta"/>
              </a:rPr>
              <a:t>_</a:t>
            </a:r>
          </a:p>
        </p:txBody>
      </p:sp>
      <p:sp>
        <p:nvSpPr>
          <p:cNvPr id="3" name="ZoneTexte 2">
            <a:extLst>
              <a:ext uri="{FF2B5EF4-FFF2-40B4-BE49-F238E27FC236}">
                <a16:creationId xmlns:a16="http://schemas.microsoft.com/office/drawing/2014/main" id="{B1110C45-4CA8-DB48-BCF9-E91E0FDA0762}"/>
              </a:ext>
            </a:extLst>
          </p:cNvPr>
          <p:cNvSpPr txBox="1"/>
          <p:nvPr/>
        </p:nvSpPr>
        <p:spPr>
          <a:xfrm>
            <a:off x="1014413" y="2279174"/>
            <a:ext cx="1084421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La nouvelle offre de formation à Nanterre</a:t>
            </a:r>
          </a:p>
        </p:txBody>
      </p:sp>
      <p:sp>
        <p:nvSpPr>
          <p:cNvPr id="4" name="ZoneTexte 3">
            <a:extLst>
              <a:ext uri="{FF2B5EF4-FFF2-40B4-BE49-F238E27FC236}">
                <a16:creationId xmlns:a16="http://schemas.microsoft.com/office/drawing/2014/main" id="{F68EDB0E-E69A-C743-99B2-86AB3DCEDB2A}"/>
              </a:ext>
            </a:extLst>
          </p:cNvPr>
          <p:cNvSpPr txBox="1"/>
          <p:nvPr/>
        </p:nvSpPr>
        <p:spPr>
          <a:xfrm>
            <a:off x="1014413" y="4191914"/>
            <a:ext cx="10972800" cy="2503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hangingPunct="0">
              <a:spcBef>
                <a:spcPts val="0"/>
              </a:spcBef>
              <a:spcAft>
                <a:spcPts val="0"/>
              </a:spcAft>
            </a:pPr>
            <a:r>
              <a:rPr lang="fr-FR" sz="2600" u="sng" dirty="0"/>
              <a:t>Les humanités numériques sont : </a:t>
            </a:r>
            <a:r>
              <a:rPr lang="fr-FR" sz="2600" i="1" dirty="0"/>
              <a:t>« un domaine de recherche, d’enseignement et d’ingénierie au croisement de l’informatique et des arts, lettres, sciences humaines et sciences humaines </a:t>
            </a:r>
            <a:r>
              <a:rPr lang="fr-FR" sz="2600" dirty="0"/>
              <a:t>[…] </a:t>
            </a:r>
            <a:r>
              <a:rPr lang="fr-FR" sz="2600" i="1" dirty="0"/>
              <a:t>se caractérisent par des méthodes et des pratiques liées à l’utilisation et au développement d’outils numériques en sciences humaines et sociales </a:t>
            </a:r>
            <a:r>
              <a:rPr lang="fr-FR" sz="2600" dirty="0"/>
              <a:t>[…] </a:t>
            </a:r>
            <a:r>
              <a:rPr lang="fr-FR" sz="2600" i="1" dirty="0"/>
              <a:t>en ligne ou hors ligne »</a:t>
            </a:r>
            <a:r>
              <a:rPr lang="fr-FR" sz="2600" dirty="0"/>
              <a:t> </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52753780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L’actualité des formations</a:t>
            </a:r>
          </a:p>
          <a:p>
            <a:pPr hangingPunct="0">
              <a:lnSpc>
                <a:spcPts val="2700"/>
              </a:lnSpc>
            </a:pPr>
            <a:r>
              <a:rPr lang="fr-FR" sz="4900" dirty="0">
                <a:solidFill>
                  <a:srgbClr val="D8232A"/>
                </a:solidFill>
                <a:latin typeface="Averta"/>
                <a:ea typeface="Averta"/>
                <a:cs typeface="Averta"/>
                <a:sym typeface="Averta"/>
              </a:rPr>
              <a:t>_</a:t>
            </a:r>
          </a:p>
        </p:txBody>
      </p:sp>
      <p:sp>
        <p:nvSpPr>
          <p:cNvPr id="3" name="ZoneTexte 2">
            <a:extLst>
              <a:ext uri="{FF2B5EF4-FFF2-40B4-BE49-F238E27FC236}">
                <a16:creationId xmlns:a16="http://schemas.microsoft.com/office/drawing/2014/main" id="{B1110C45-4CA8-DB48-BCF9-E91E0FDA0762}"/>
              </a:ext>
            </a:extLst>
          </p:cNvPr>
          <p:cNvSpPr txBox="1"/>
          <p:nvPr/>
        </p:nvSpPr>
        <p:spPr>
          <a:xfrm>
            <a:off x="1014413" y="2279174"/>
            <a:ext cx="1084421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La nouvelle offre de formation à Nanterre</a:t>
            </a:r>
          </a:p>
        </p:txBody>
      </p:sp>
      <p:sp>
        <p:nvSpPr>
          <p:cNvPr id="2" name="ZoneTexte 1">
            <a:extLst>
              <a:ext uri="{FF2B5EF4-FFF2-40B4-BE49-F238E27FC236}">
                <a16:creationId xmlns:a16="http://schemas.microsoft.com/office/drawing/2014/main" id="{DDA1881A-6E5B-4445-8DA1-9E89CA53FCB7}"/>
              </a:ext>
            </a:extLst>
          </p:cNvPr>
          <p:cNvSpPr txBox="1"/>
          <p:nvPr/>
        </p:nvSpPr>
        <p:spPr>
          <a:xfrm>
            <a:off x="314325" y="3257868"/>
            <a:ext cx="52006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1 : Définir</a:t>
            </a:r>
          </a:p>
        </p:txBody>
      </p:sp>
      <p:sp>
        <p:nvSpPr>
          <p:cNvPr id="9" name="ZoneTexte 8">
            <a:extLst>
              <a:ext uri="{FF2B5EF4-FFF2-40B4-BE49-F238E27FC236}">
                <a16:creationId xmlns:a16="http://schemas.microsoft.com/office/drawing/2014/main" id="{DC7FA40C-B1CA-0843-800D-2D757E37D01D}"/>
              </a:ext>
            </a:extLst>
          </p:cNvPr>
          <p:cNvSpPr txBox="1"/>
          <p:nvPr/>
        </p:nvSpPr>
        <p:spPr>
          <a:xfrm>
            <a:off x="3233737" y="4196982"/>
            <a:ext cx="52006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4 : Organiser</a:t>
            </a:r>
          </a:p>
        </p:txBody>
      </p:sp>
      <p:sp>
        <p:nvSpPr>
          <p:cNvPr id="10" name="ZoneTexte 9">
            <a:extLst>
              <a:ext uri="{FF2B5EF4-FFF2-40B4-BE49-F238E27FC236}">
                <a16:creationId xmlns:a16="http://schemas.microsoft.com/office/drawing/2014/main" id="{F4BB9657-522B-664C-9D55-B39A09C2587C}"/>
              </a:ext>
            </a:extLst>
          </p:cNvPr>
          <p:cNvSpPr txBox="1"/>
          <p:nvPr/>
        </p:nvSpPr>
        <p:spPr>
          <a:xfrm>
            <a:off x="5819775" y="3320587"/>
            <a:ext cx="52006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dirty="0">
                <a:latin typeface="+mn-lt"/>
                <a:ea typeface="+mn-ea"/>
                <a:cs typeface="+mn-cs"/>
              </a:rPr>
              <a:t>2</a:t>
            </a:r>
            <a:r>
              <a:rPr kumimoji="0" lang="fr-FR" sz="3600" b="0" i="0" u="none" strike="noStrike" cap="none" spc="0" normalizeH="0" baseline="0" dirty="0">
                <a:ln>
                  <a:noFill/>
                </a:ln>
                <a:solidFill>
                  <a:srgbClr val="000000"/>
                </a:solidFill>
                <a:effectLst/>
                <a:uFillTx/>
                <a:latin typeface="+mn-lt"/>
                <a:ea typeface="+mn-ea"/>
                <a:cs typeface="+mn-cs"/>
                <a:sym typeface="Helvetica Light"/>
              </a:rPr>
              <a:t> : Accéder</a:t>
            </a:r>
          </a:p>
        </p:txBody>
      </p:sp>
      <p:sp>
        <p:nvSpPr>
          <p:cNvPr id="11" name="ZoneTexte 10">
            <a:extLst>
              <a:ext uri="{FF2B5EF4-FFF2-40B4-BE49-F238E27FC236}">
                <a16:creationId xmlns:a16="http://schemas.microsoft.com/office/drawing/2014/main" id="{4AB8663E-9909-5849-85D1-F3458F8B60C2}"/>
              </a:ext>
            </a:extLst>
          </p:cNvPr>
          <p:cNvSpPr txBox="1"/>
          <p:nvPr/>
        </p:nvSpPr>
        <p:spPr>
          <a:xfrm>
            <a:off x="-863600" y="4146153"/>
            <a:ext cx="52006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3 : Évaluer</a:t>
            </a:r>
          </a:p>
        </p:txBody>
      </p:sp>
      <p:sp>
        <p:nvSpPr>
          <p:cNvPr id="12" name="ZoneTexte 11">
            <a:extLst>
              <a:ext uri="{FF2B5EF4-FFF2-40B4-BE49-F238E27FC236}">
                <a16:creationId xmlns:a16="http://schemas.microsoft.com/office/drawing/2014/main" id="{E3EB4F97-896B-1A46-9382-709503D2F5F4}"/>
              </a:ext>
            </a:extLst>
          </p:cNvPr>
          <p:cNvSpPr txBox="1"/>
          <p:nvPr/>
        </p:nvSpPr>
        <p:spPr>
          <a:xfrm>
            <a:off x="7024688" y="4243439"/>
            <a:ext cx="52006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5 : Intégrer</a:t>
            </a:r>
          </a:p>
        </p:txBody>
      </p:sp>
      <p:sp>
        <p:nvSpPr>
          <p:cNvPr id="13" name="ZoneTexte 12">
            <a:extLst>
              <a:ext uri="{FF2B5EF4-FFF2-40B4-BE49-F238E27FC236}">
                <a16:creationId xmlns:a16="http://schemas.microsoft.com/office/drawing/2014/main" id="{C422A3D1-FE28-D442-BE40-5A596817312C}"/>
              </a:ext>
            </a:extLst>
          </p:cNvPr>
          <p:cNvSpPr txBox="1"/>
          <p:nvPr/>
        </p:nvSpPr>
        <p:spPr>
          <a:xfrm>
            <a:off x="469900" y="5323364"/>
            <a:ext cx="52006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6 : Organiser son travail</a:t>
            </a:r>
          </a:p>
        </p:txBody>
      </p:sp>
      <p:sp>
        <p:nvSpPr>
          <p:cNvPr id="14" name="ZoneTexte 13">
            <a:extLst>
              <a:ext uri="{FF2B5EF4-FFF2-40B4-BE49-F238E27FC236}">
                <a16:creationId xmlns:a16="http://schemas.microsoft.com/office/drawing/2014/main" id="{971D3506-5517-D242-8708-CBE800AC543D}"/>
              </a:ext>
            </a:extLst>
          </p:cNvPr>
          <p:cNvSpPr txBox="1"/>
          <p:nvPr/>
        </p:nvSpPr>
        <p:spPr>
          <a:xfrm>
            <a:off x="2914650" y="6348470"/>
            <a:ext cx="52006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8 : Soft-</a:t>
            </a:r>
            <a:r>
              <a:rPr kumimoji="0" lang="fr-FR" sz="3600" b="0" i="0" u="none" strike="noStrike" cap="none" spc="0" normalizeH="0" baseline="0" dirty="0" err="1">
                <a:ln>
                  <a:noFill/>
                </a:ln>
                <a:solidFill>
                  <a:srgbClr val="000000"/>
                </a:solidFill>
                <a:effectLst/>
                <a:uFillTx/>
                <a:latin typeface="+mn-lt"/>
                <a:ea typeface="+mn-ea"/>
                <a:cs typeface="+mn-cs"/>
                <a:sym typeface="Helvetica Light"/>
              </a:rPr>
              <a:t>skills</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5" name="ZoneTexte 14">
            <a:extLst>
              <a:ext uri="{FF2B5EF4-FFF2-40B4-BE49-F238E27FC236}">
                <a16:creationId xmlns:a16="http://schemas.microsoft.com/office/drawing/2014/main" id="{EE6E69BA-9AD5-044D-AD8D-E4100F3AB5D6}"/>
              </a:ext>
            </a:extLst>
          </p:cNvPr>
          <p:cNvSpPr txBox="1"/>
          <p:nvPr/>
        </p:nvSpPr>
        <p:spPr>
          <a:xfrm>
            <a:off x="5514975" y="5323364"/>
            <a:ext cx="52006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7 : Métiers</a:t>
            </a:r>
          </a:p>
        </p:txBody>
      </p:sp>
    </p:spTree>
    <p:extLst>
      <p:ext uri="{BB962C8B-B14F-4D97-AF65-F5344CB8AC3E}">
        <p14:creationId xmlns:p14="http://schemas.microsoft.com/office/powerpoint/2010/main" val="27665422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5759450" cy="1118063"/>
          </a:xfrm>
          <a:prstGeom prst="rect">
            <a:avLst/>
          </a:prstGeom>
          <a:noFill/>
          <a:ln w="12700">
            <a:noFill/>
            <a:miter lim="400000"/>
            <a:headEnd/>
            <a:tailEnd/>
          </a:ln>
        </p:spPr>
        <p:txBody>
          <a:bodyPr lIns="38100" tIns="38100" rIns="38100" bIns="38100">
            <a:spAutoFit/>
          </a:bodyPr>
          <a:lstStyle/>
          <a:p>
            <a:pPr hangingPunct="0"/>
            <a:r>
              <a:rPr lang="fr-FR" sz="4000" dirty="0">
                <a:solidFill>
                  <a:srgbClr val="D8232A"/>
                </a:solidFill>
                <a:sym typeface="Averta"/>
              </a:rPr>
              <a:t>Introduction</a:t>
            </a:r>
          </a:p>
          <a:p>
            <a:pPr hangingPunct="0">
              <a:lnSpc>
                <a:spcPts val="2700"/>
              </a:lnSpc>
            </a:pPr>
            <a:r>
              <a:rPr lang="fr-FR" sz="4900" dirty="0">
                <a:solidFill>
                  <a:srgbClr val="D8232A"/>
                </a:solidFill>
                <a:latin typeface="Averta"/>
                <a:ea typeface="Averta"/>
                <a:cs typeface="Averta"/>
                <a:sym typeface="Averta"/>
              </a:rPr>
              <a:t>_</a:t>
            </a:r>
          </a:p>
        </p:txBody>
      </p:sp>
      <p:pic>
        <p:nvPicPr>
          <p:cNvPr id="25602" name="Picture 2">
            <a:extLst>
              <a:ext uri="{FF2B5EF4-FFF2-40B4-BE49-F238E27FC236}">
                <a16:creationId xmlns:a16="http://schemas.microsoft.com/office/drawing/2014/main" id="{F7781658-5BB6-A845-99A6-2DBF8D92EF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600" y="2660259"/>
            <a:ext cx="2979738" cy="390014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DBDB645-FBBA-E34A-86CE-CE1F0F111FD2}"/>
              </a:ext>
            </a:extLst>
          </p:cNvPr>
          <p:cNvSpPr txBox="1"/>
          <p:nvPr/>
        </p:nvSpPr>
        <p:spPr>
          <a:xfrm>
            <a:off x="3927475" y="6669723"/>
            <a:ext cx="447198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Justin </a:t>
            </a:r>
            <a:r>
              <a:rPr kumimoji="0" lang="fr-FR" sz="3600" b="0" i="0" u="none" strike="noStrike" cap="none" spc="0" normalizeH="0" baseline="0" dirty="0" err="1">
                <a:ln>
                  <a:noFill/>
                </a:ln>
                <a:solidFill>
                  <a:srgbClr val="000000"/>
                </a:solidFill>
                <a:effectLst/>
                <a:uFillTx/>
                <a:latin typeface="+mn-lt"/>
                <a:ea typeface="+mn-ea"/>
                <a:cs typeface="+mn-cs"/>
                <a:sym typeface="Helvetica Light"/>
              </a:rPr>
              <a:t>Winsor</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ZoneTexte 2"/>
          <p:cNvSpPr txBox="1"/>
          <p:nvPr/>
        </p:nvSpPr>
        <p:spPr>
          <a:xfrm>
            <a:off x="1502228" y="9031841"/>
            <a:ext cx="7759337"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hangingPunct="0">
              <a:spcBef>
                <a:spcPts val="0"/>
              </a:spcBef>
              <a:spcAft>
                <a:spcPts val="0"/>
              </a:spcAft>
            </a:pPr>
            <a:r>
              <a:rPr lang="fr-FR" sz="1500" dirty="0">
                <a:latin typeface="+mn-lt"/>
                <a:ea typeface="+mn-ea"/>
                <a:cs typeface="+mn-cs"/>
              </a:rPr>
              <a:t>Source : </a:t>
            </a:r>
            <a:r>
              <a:rPr lang="fr-FR" sz="1500" dirty="0">
                <a:latin typeface="+mn-lt"/>
                <a:ea typeface="+mn-ea"/>
                <a:cs typeface="+mn-cs"/>
                <a:hlinkClick r:id="rId4"/>
              </a:rPr>
              <a:t>https://</a:t>
            </a:r>
            <a:r>
              <a:rPr lang="fr-FR" sz="1500" dirty="0" smtClean="0">
                <a:latin typeface="+mn-lt"/>
                <a:ea typeface="+mn-ea"/>
                <a:cs typeface="+mn-cs"/>
                <a:hlinkClick r:id="rId4"/>
              </a:rPr>
              <a:t>en.wikipedia.org/wiki/Justin_Winsor</a:t>
            </a:r>
            <a:r>
              <a:rPr lang="fr-FR" sz="1500" dirty="0" smtClean="0">
                <a:latin typeface="+mn-lt"/>
                <a:ea typeface="+mn-ea"/>
                <a:cs typeface="+mn-cs"/>
              </a:rPr>
              <a:t> </a:t>
            </a:r>
            <a:endParaRPr kumimoji="0" lang="fr-FR" sz="15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L’actualité des formations</a:t>
            </a:r>
          </a:p>
          <a:p>
            <a:pPr hangingPunct="0">
              <a:lnSpc>
                <a:spcPts val="2700"/>
              </a:lnSpc>
            </a:pPr>
            <a:r>
              <a:rPr lang="fr-FR" sz="4900" dirty="0">
                <a:solidFill>
                  <a:srgbClr val="D8232A"/>
                </a:solidFill>
                <a:latin typeface="Averta"/>
                <a:ea typeface="Averta"/>
                <a:cs typeface="Averta"/>
                <a:sym typeface="Averta"/>
              </a:rPr>
              <a:t>_</a:t>
            </a:r>
          </a:p>
        </p:txBody>
      </p:sp>
      <p:sp>
        <p:nvSpPr>
          <p:cNvPr id="3" name="ZoneTexte 2">
            <a:extLst>
              <a:ext uri="{FF2B5EF4-FFF2-40B4-BE49-F238E27FC236}">
                <a16:creationId xmlns:a16="http://schemas.microsoft.com/office/drawing/2014/main" id="{B1110C45-4CA8-DB48-BCF9-E91E0FDA0762}"/>
              </a:ext>
            </a:extLst>
          </p:cNvPr>
          <p:cNvSpPr txBox="1"/>
          <p:nvPr/>
        </p:nvSpPr>
        <p:spPr>
          <a:xfrm>
            <a:off x="1014413" y="2279174"/>
            <a:ext cx="1084421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La nouvelle offre de formation à Nanterre : l’existant</a:t>
            </a:r>
          </a:p>
        </p:txBody>
      </p:sp>
      <p:sp>
        <p:nvSpPr>
          <p:cNvPr id="5" name="ZoneTexte 4">
            <a:extLst>
              <a:ext uri="{FF2B5EF4-FFF2-40B4-BE49-F238E27FC236}">
                <a16:creationId xmlns:a16="http://schemas.microsoft.com/office/drawing/2014/main" id="{619D643D-96E7-7047-9763-F6F72E4E1A03}"/>
              </a:ext>
            </a:extLst>
          </p:cNvPr>
          <p:cNvSpPr txBox="1"/>
          <p:nvPr/>
        </p:nvSpPr>
        <p:spPr>
          <a:xfrm>
            <a:off x="184150" y="3130446"/>
            <a:ext cx="64436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Découverte du catalogue des BU et BUFR</a:t>
            </a:r>
          </a:p>
        </p:txBody>
      </p:sp>
      <p:sp>
        <p:nvSpPr>
          <p:cNvPr id="17" name="ZoneTexte 16">
            <a:extLst>
              <a:ext uri="{FF2B5EF4-FFF2-40B4-BE49-F238E27FC236}">
                <a16:creationId xmlns:a16="http://schemas.microsoft.com/office/drawing/2014/main" id="{9758B0A6-B6B4-7B4B-9834-65305B7AA16D}"/>
              </a:ext>
            </a:extLst>
          </p:cNvPr>
          <p:cNvSpPr txBox="1"/>
          <p:nvPr/>
        </p:nvSpPr>
        <p:spPr>
          <a:xfrm>
            <a:off x="2762250" y="8075650"/>
            <a:ext cx="10256837"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Utiliser Word et </a:t>
            </a:r>
            <a:r>
              <a:rPr kumimoji="0" lang="fr-FR" sz="2600" b="0" i="0" u="none" strike="noStrike" cap="none" spc="0" normalizeH="0" baseline="0" dirty="0" err="1">
                <a:ln>
                  <a:noFill/>
                </a:ln>
                <a:solidFill>
                  <a:srgbClr val="000000"/>
                </a:solidFill>
                <a:effectLst/>
                <a:uFillTx/>
                <a:latin typeface="+mn-lt"/>
                <a:ea typeface="+mn-ea"/>
                <a:cs typeface="+mn-cs"/>
                <a:sym typeface="Helvetica Light"/>
              </a:rPr>
              <a:t>LibreOffice</a:t>
            </a:r>
            <a:r>
              <a:rPr kumimoji="0" lang="fr-FR" sz="2600" b="0" i="0" u="none" strike="noStrike" cap="none" spc="0" normalizeH="0" baseline="0" dirty="0">
                <a:ln>
                  <a:noFill/>
                </a:ln>
                <a:solidFill>
                  <a:srgbClr val="000000"/>
                </a:solidFill>
                <a:effectLst/>
                <a:uFillTx/>
                <a:latin typeface="+mn-lt"/>
                <a:ea typeface="+mn-ea"/>
                <a:cs typeface="+mn-cs"/>
                <a:sym typeface="Helvetica Light"/>
              </a:rPr>
              <a:t> pour rédiger son travail universitaire</a:t>
            </a:r>
          </a:p>
        </p:txBody>
      </p:sp>
      <p:sp>
        <p:nvSpPr>
          <p:cNvPr id="18" name="ZoneTexte 17">
            <a:extLst>
              <a:ext uri="{FF2B5EF4-FFF2-40B4-BE49-F238E27FC236}">
                <a16:creationId xmlns:a16="http://schemas.microsoft.com/office/drawing/2014/main" id="{6CB0A4F7-42CA-4C45-AC16-59ECDF35E8CE}"/>
              </a:ext>
            </a:extLst>
          </p:cNvPr>
          <p:cNvSpPr txBox="1"/>
          <p:nvPr/>
        </p:nvSpPr>
        <p:spPr>
          <a:xfrm>
            <a:off x="108680" y="7418769"/>
            <a:ext cx="3420333"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Utiliser HAL</a:t>
            </a:r>
          </a:p>
        </p:txBody>
      </p:sp>
      <p:sp>
        <p:nvSpPr>
          <p:cNvPr id="19" name="ZoneTexte 18">
            <a:extLst>
              <a:ext uri="{FF2B5EF4-FFF2-40B4-BE49-F238E27FC236}">
                <a16:creationId xmlns:a16="http://schemas.microsoft.com/office/drawing/2014/main" id="{0BBF0C73-1FDC-0944-B4D6-1C6CEC1F4849}"/>
              </a:ext>
            </a:extLst>
          </p:cNvPr>
          <p:cNvSpPr txBox="1"/>
          <p:nvPr/>
        </p:nvSpPr>
        <p:spPr>
          <a:xfrm>
            <a:off x="6234113" y="6863684"/>
            <a:ext cx="64436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Organiser sa veille informationnelle</a:t>
            </a:r>
          </a:p>
        </p:txBody>
      </p:sp>
      <p:sp>
        <p:nvSpPr>
          <p:cNvPr id="20" name="ZoneTexte 19">
            <a:extLst>
              <a:ext uri="{FF2B5EF4-FFF2-40B4-BE49-F238E27FC236}">
                <a16:creationId xmlns:a16="http://schemas.microsoft.com/office/drawing/2014/main" id="{8C8755B0-B5F0-DF49-B76F-F8EC6C36ADFC}"/>
              </a:ext>
            </a:extLst>
          </p:cNvPr>
          <p:cNvSpPr txBox="1"/>
          <p:nvPr/>
        </p:nvSpPr>
        <p:spPr>
          <a:xfrm>
            <a:off x="108680" y="6246472"/>
            <a:ext cx="7574089"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Gérer et traiter ses photos d’archives avec </a:t>
            </a:r>
            <a:r>
              <a:rPr kumimoji="0" lang="fr-FR" sz="2600" b="0" i="1" u="none" strike="noStrike" cap="none" spc="0" normalizeH="0" baseline="0" dirty="0" err="1">
                <a:ln>
                  <a:noFill/>
                </a:ln>
                <a:solidFill>
                  <a:srgbClr val="000000"/>
                </a:solidFill>
                <a:effectLst/>
                <a:uFillTx/>
                <a:latin typeface="+mn-lt"/>
                <a:ea typeface="+mn-ea"/>
                <a:cs typeface="+mn-cs"/>
                <a:sym typeface="Helvetica Light"/>
              </a:rPr>
              <a:t>Tropy</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1" name="ZoneTexte 20">
            <a:extLst>
              <a:ext uri="{FF2B5EF4-FFF2-40B4-BE49-F238E27FC236}">
                <a16:creationId xmlns:a16="http://schemas.microsoft.com/office/drawing/2014/main" id="{5A5ACE45-5C08-BE4F-9833-5E60749FD6A1}"/>
              </a:ext>
            </a:extLst>
          </p:cNvPr>
          <p:cNvSpPr txBox="1"/>
          <p:nvPr/>
        </p:nvSpPr>
        <p:spPr>
          <a:xfrm>
            <a:off x="6111018" y="5513505"/>
            <a:ext cx="64436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Gérer sa bibliographie avec </a:t>
            </a:r>
            <a:r>
              <a:rPr kumimoji="0" lang="fr-FR" sz="2600" b="0" i="0" u="none" strike="noStrike" cap="none" spc="0" normalizeH="0" baseline="0" dirty="0" err="1">
                <a:ln>
                  <a:noFill/>
                </a:ln>
                <a:solidFill>
                  <a:srgbClr val="000000"/>
                </a:solidFill>
                <a:effectLst/>
                <a:uFillTx/>
                <a:latin typeface="+mn-lt"/>
                <a:ea typeface="+mn-ea"/>
                <a:cs typeface="+mn-cs"/>
                <a:sym typeface="Helvetica Light"/>
              </a:rPr>
              <a:t>Zotero</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2" name="ZoneTexte 21">
            <a:extLst>
              <a:ext uri="{FF2B5EF4-FFF2-40B4-BE49-F238E27FC236}">
                <a16:creationId xmlns:a16="http://schemas.microsoft.com/office/drawing/2014/main" id="{4FF745AA-09A1-0449-868C-E5A4461EC3F8}"/>
              </a:ext>
            </a:extLst>
          </p:cNvPr>
          <p:cNvSpPr txBox="1"/>
          <p:nvPr/>
        </p:nvSpPr>
        <p:spPr>
          <a:xfrm>
            <a:off x="184150" y="4754012"/>
            <a:ext cx="83613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L’évaluation de l’information et des documents visuels</a:t>
            </a:r>
          </a:p>
        </p:txBody>
      </p:sp>
      <p:sp>
        <p:nvSpPr>
          <p:cNvPr id="23" name="ZoneTexte 22">
            <a:extLst>
              <a:ext uri="{FF2B5EF4-FFF2-40B4-BE49-F238E27FC236}">
                <a16:creationId xmlns:a16="http://schemas.microsoft.com/office/drawing/2014/main" id="{C9E899D5-E917-2048-88BB-1A015A0988E8}"/>
              </a:ext>
            </a:extLst>
          </p:cNvPr>
          <p:cNvSpPr txBox="1"/>
          <p:nvPr/>
        </p:nvSpPr>
        <p:spPr>
          <a:xfrm>
            <a:off x="5064919" y="3925522"/>
            <a:ext cx="64436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Formations à la recherche documentaire</a:t>
            </a:r>
          </a:p>
        </p:txBody>
      </p:sp>
      <p:sp>
        <p:nvSpPr>
          <p:cNvPr id="24" name="ZoneTexte 23">
            <a:extLst>
              <a:ext uri="{FF2B5EF4-FFF2-40B4-BE49-F238E27FC236}">
                <a16:creationId xmlns:a16="http://schemas.microsoft.com/office/drawing/2014/main" id="{A073DCD8-9DD0-3D4C-837C-5CE4A9C91E0C}"/>
              </a:ext>
            </a:extLst>
          </p:cNvPr>
          <p:cNvSpPr txBox="1"/>
          <p:nvPr/>
        </p:nvSpPr>
        <p:spPr>
          <a:xfrm>
            <a:off x="832581" y="8926127"/>
            <a:ext cx="64436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Découverte des métiers des bibliothèques</a:t>
            </a:r>
          </a:p>
        </p:txBody>
      </p:sp>
    </p:spTree>
    <p:extLst>
      <p:ext uri="{BB962C8B-B14F-4D97-AF65-F5344CB8AC3E}">
        <p14:creationId xmlns:p14="http://schemas.microsoft.com/office/powerpoint/2010/main" val="5518327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8" grpId="0"/>
      <p:bldP spid="19" grpId="0"/>
      <p:bldP spid="20" grpId="0"/>
      <p:bldP spid="21"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L’actualité des formations</a:t>
            </a:r>
          </a:p>
          <a:p>
            <a:pPr hangingPunct="0">
              <a:lnSpc>
                <a:spcPts val="2700"/>
              </a:lnSpc>
            </a:pPr>
            <a:r>
              <a:rPr lang="fr-FR" sz="4900" dirty="0">
                <a:solidFill>
                  <a:srgbClr val="D8232A"/>
                </a:solidFill>
                <a:latin typeface="Averta"/>
                <a:ea typeface="Averta"/>
                <a:cs typeface="Averta"/>
                <a:sym typeface="Averta"/>
              </a:rPr>
              <a:t>_</a:t>
            </a:r>
          </a:p>
        </p:txBody>
      </p:sp>
      <p:sp>
        <p:nvSpPr>
          <p:cNvPr id="3" name="ZoneTexte 2">
            <a:extLst>
              <a:ext uri="{FF2B5EF4-FFF2-40B4-BE49-F238E27FC236}">
                <a16:creationId xmlns:a16="http://schemas.microsoft.com/office/drawing/2014/main" id="{B1110C45-4CA8-DB48-BCF9-E91E0FDA0762}"/>
              </a:ext>
            </a:extLst>
          </p:cNvPr>
          <p:cNvSpPr txBox="1"/>
          <p:nvPr/>
        </p:nvSpPr>
        <p:spPr>
          <a:xfrm>
            <a:off x="1014413" y="2279174"/>
            <a:ext cx="1084421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La nouvelle offre de formation à Nanterre : l’existant</a:t>
            </a:r>
          </a:p>
        </p:txBody>
      </p:sp>
      <p:sp>
        <p:nvSpPr>
          <p:cNvPr id="5" name="ZoneTexte 4">
            <a:extLst>
              <a:ext uri="{FF2B5EF4-FFF2-40B4-BE49-F238E27FC236}">
                <a16:creationId xmlns:a16="http://schemas.microsoft.com/office/drawing/2014/main" id="{619D643D-96E7-7047-9763-F6F72E4E1A03}"/>
              </a:ext>
            </a:extLst>
          </p:cNvPr>
          <p:cNvSpPr txBox="1"/>
          <p:nvPr/>
        </p:nvSpPr>
        <p:spPr>
          <a:xfrm>
            <a:off x="389606" y="4514007"/>
            <a:ext cx="64436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UE</a:t>
            </a:r>
            <a:r>
              <a:rPr kumimoji="0" lang="fr-FR" sz="2600" b="0" i="0" u="none" strike="noStrike" cap="none" spc="0" normalizeH="0" dirty="0">
                <a:ln>
                  <a:noFill/>
                </a:ln>
                <a:solidFill>
                  <a:srgbClr val="000000"/>
                </a:solidFill>
                <a:effectLst/>
                <a:uFillTx/>
                <a:latin typeface="+mn-lt"/>
                <a:ea typeface="+mn-ea"/>
                <a:cs typeface="+mn-cs"/>
                <a:sym typeface="Helvetica Light"/>
              </a:rPr>
              <a:t> « Outil de la recherche » (M2 Cinéma)</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3" name="ZoneTexte 22">
            <a:extLst>
              <a:ext uri="{FF2B5EF4-FFF2-40B4-BE49-F238E27FC236}">
                <a16:creationId xmlns:a16="http://schemas.microsoft.com/office/drawing/2014/main" id="{C9E899D5-E917-2048-88BB-1A015A0988E8}"/>
              </a:ext>
            </a:extLst>
          </p:cNvPr>
          <p:cNvSpPr txBox="1"/>
          <p:nvPr/>
        </p:nvSpPr>
        <p:spPr>
          <a:xfrm>
            <a:off x="281718" y="5241236"/>
            <a:ext cx="11658600"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UE Veille et</a:t>
            </a:r>
            <a:r>
              <a:rPr kumimoji="0" lang="fr-FR" sz="2600" b="0" i="0" u="none" strike="noStrike" cap="none" spc="0" normalizeH="0" dirty="0">
                <a:ln>
                  <a:noFill/>
                </a:ln>
                <a:solidFill>
                  <a:srgbClr val="000000"/>
                </a:solidFill>
                <a:effectLst/>
                <a:uFillTx/>
                <a:latin typeface="+mn-lt"/>
                <a:ea typeface="+mn-ea"/>
                <a:cs typeface="+mn-cs"/>
                <a:sym typeface="Helvetica Light"/>
              </a:rPr>
              <a:t> recherche documentaire (M1 Humanités et Industries Créatives)</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6" name="ZoneTexte 15">
            <a:extLst>
              <a:ext uri="{FF2B5EF4-FFF2-40B4-BE49-F238E27FC236}">
                <a16:creationId xmlns:a16="http://schemas.microsoft.com/office/drawing/2014/main" id="{87793CEE-051E-1149-9460-B55606725F18}"/>
              </a:ext>
            </a:extLst>
          </p:cNvPr>
          <p:cNvSpPr txBox="1"/>
          <p:nvPr/>
        </p:nvSpPr>
        <p:spPr>
          <a:xfrm>
            <a:off x="389606" y="5951174"/>
            <a:ext cx="9409907"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UE « Découverte des</a:t>
            </a:r>
            <a:r>
              <a:rPr kumimoji="0" lang="fr-FR" sz="2600" b="0" i="0" u="none" strike="noStrike" cap="none" spc="0" normalizeH="0" dirty="0">
                <a:ln>
                  <a:noFill/>
                </a:ln>
                <a:solidFill>
                  <a:srgbClr val="000000"/>
                </a:solidFill>
                <a:effectLst/>
                <a:uFillTx/>
                <a:latin typeface="+mn-lt"/>
                <a:ea typeface="+mn-ea"/>
                <a:cs typeface="+mn-cs"/>
                <a:sym typeface="Helvetica Light"/>
              </a:rPr>
              <a:t> métiers des bibliothèques » (L3 Histoire)</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0476351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10491660"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L’actualité des formations</a:t>
            </a:r>
          </a:p>
          <a:p>
            <a:pPr hangingPunct="0">
              <a:lnSpc>
                <a:spcPts val="2700"/>
              </a:lnSpc>
            </a:pPr>
            <a:r>
              <a:rPr lang="fr-FR" sz="4900" dirty="0">
                <a:solidFill>
                  <a:srgbClr val="D8232A"/>
                </a:solidFill>
                <a:latin typeface="Averta"/>
                <a:ea typeface="Averta"/>
                <a:cs typeface="Averta"/>
                <a:sym typeface="Averta"/>
              </a:rPr>
              <a:t>_</a:t>
            </a:r>
          </a:p>
        </p:txBody>
      </p:sp>
      <p:sp>
        <p:nvSpPr>
          <p:cNvPr id="3" name="ZoneTexte 2">
            <a:extLst>
              <a:ext uri="{FF2B5EF4-FFF2-40B4-BE49-F238E27FC236}">
                <a16:creationId xmlns:a16="http://schemas.microsoft.com/office/drawing/2014/main" id="{B1110C45-4CA8-DB48-BCF9-E91E0FDA0762}"/>
              </a:ext>
            </a:extLst>
          </p:cNvPr>
          <p:cNvSpPr txBox="1"/>
          <p:nvPr/>
        </p:nvSpPr>
        <p:spPr>
          <a:xfrm>
            <a:off x="1014412" y="2279174"/>
            <a:ext cx="1154026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La nouvelle offre de formation à Nanterre : perspectives</a:t>
            </a:r>
          </a:p>
        </p:txBody>
      </p:sp>
      <p:sp>
        <p:nvSpPr>
          <p:cNvPr id="5" name="ZoneTexte 4">
            <a:extLst>
              <a:ext uri="{FF2B5EF4-FFF2-40B4-BE49-F238E27FC236}">
                <a16:creationId xmlns:a16="http://schemas.microsoft.com/office/drawing/2014/main" id="{619D643D-96E7-7047-9763-F6F72E4E1A03}"/>
              </a:ext>
            </a:extLst>
          </p:cNvPr>
          <p:cNvSpPr txBox="1"/>
          <p:nvPr/>
        </p:nvSpPr>
        <p:spPr>
          <a:xfrm>
            <a:off x="184150" y="3130446"/>
            <a:ext cx="64436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Qu’est-ce que la littérature scientifique</a:t>
            </a:r>
            <a:r>
              <a:rPr kumimoji="0" lang="fr-FR" sz="2600" b="0" i="0" u="none" strike="noStrike" cap="none" spc="0" normalizeH="0" dirty="0">
                <a:ln>
                  <a:noFill/>
                </a:ln>
                <a:solidFill>
                  <a:srgbClr val="000000"/>
                </a:solidFill>
                <a:effectLst/>
                <a:uFillTx/>
                <a:latin typeface="+mn-lt"/>
                <a:ea typeface="+mn-ea"/>
                <a:cs typeface="+mn-cs"/>
                <a:sym typeface="Helvetica Light"/>
              </a:rPr>
              <a:t> ?</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7" name="ZoneTexte 16">
            <a:extLst>
              <a:ext uri="{FF2B5EF4-FFF2-40B4-BE49-F238E27FC236}">
                <a16:creationId xmlns:a16="http://schemas.microsoft.com/office/drawing/2014/main" id="{9758B0A6-B6B4-7B4B-9834-65305B7AA16D}"/>
              </a:ext>
            </a:extLst>
          </p:cNvPr>
          <p:cNvSpPr txBox="1"/>
          <p:nvPr/>
        </p:nvSpPr>
        <p:spPr>
          <a:xfrm>
            <a:off x="2682876" y="8145586"/>
            <a:ext cx="10256837"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Initiation à la publication et à la diffusion scientifique en ligne</a:t>
            </a:r>
          </a:p>
        </p:txBody>
      </p:sp>
      <p:sp>
        <p:nvSpPr>
          <p:cNvPr id="18" name="ZoneTexte 17">
            <a:extLst>
              <a:ext uri="{FF2B5EF4-FFF2-40B4-BE49-F238E27FC236}">
                <a16:creationId xmlns:a16="http://schemas.microsoft.com/office/drawing/2014/main" id="{6CB0A4F7-42CA-4C45-AC16-59ECDF35E8CE}"/>
              </a:ext>
            </a:extLst>
          </p:cNvPr>
          <p:cNvSpPr txBox="1"/>
          <p:nvPr/>
        </p:nvSpPr>
        <p:spPr>
          <a:xfrm>
            <a:off x="108680" y="7418769"/>
            <a:ext cx="4949095"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Connaître les mesures d’impact</a:t>
            </a:r>
          </a:p>
        </p:txBody>
      </p:sp>
      <p:sp>
        <p:nvSpPr>
          <p:cNvPr id="19" name="ZoneTexte 18">
            <a:extLst>
              <a:ext uri="{FF2B5EF4-FFF2-40B4-BE49-F238E27FC236}">
                <a16:creationId xmlns:a16="http://schemas.microsoft.com/office/drawing/2014/main" id="{0BBF0C73-1FDC-0944-B4D6-1C6CEC1F4849}"/>
              </a:ext>
            </a:extLst>
          </p:cNvPr>
          <p:cNvSpPr txBox="1"/>
          <p:nvPr/>
        </p:nvSpPr>
        <p:spPr>
          <a:xfrm>
            <a:off x="6234113" y="6863684"/>
            <a:ext cx="64436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Utiliser les réseaux sociaux académiques</a:t>
            </a:r>
          </a:p>
        </p:txBody>
      </p:sp>
      <p:sp>
        <p:nvSpPr>
          <p:cNvPr id="20" name="ZoneTexte 19">
            <a:extLst>
              <a:ext uri="{FF2B5EF4-FFF2-40B4-BE49-F238E27FC236}">
                <a16:creationId xmlns:a16="http://schemas.microsoft.com/office/drawing/2014/main" id="{8C8755B0-B5F0-DF49-B76F-F8EC6C36ADFC}"/>
              </a:ext>
            </a:extLst>
          </p:cNvPr>
          <p:cNvSpPr txBox="1"/>
          <p:nvPr/>
        </p:nvSpPr>
        <p:spPr>
          <a:xfrm>
            <a:off x="108680" y="6246472"/>
            <a:ext cx="7574089"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Contribuer à </a:t>
            </a:r>
            <a:r>
              <a:rPr kumimoji="0" lang="fr-FR" sz="2600" b="0" i="0" u="none" strike="noStrike" cap="none" spc="0" normalizeH="0" baseline="0" dirty="0" err="1">
                <a:ln>
                  <a:noFill/>
                </a:ln>
                <a:solidFill>
                  <a:srgbClr val="000000"/>
                </a:solidFill>
                <a:effectLst/>
                <a:uFillTx/>
                <a:latin typeface="+mn-lt"/>
                <a:ea typeface="+mn-ea"/>
                <a:cs typeface="+mn-cs"/>
                <a:sym typeface="Helvetica Light"/>
              </a:rPr>
              <a:t>Wikipedia</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1" name="ZoneTexte 20">
            <a:extLst>
              <a:ext uri="{FF2B5EF4-FFF2-40B4-BE49-F238E27FC236}">
                <a16:creationId xmlns:a16="http://schemas.microsoft.com/office/drawing/2014/main" id="{5A5ACE45-5C08-BE4F-9833-5E60749FD6A1}"/>
              </a:ext>
            </a:extLst>
          </p:cNvPr>
          <p:cNvSpPr txBox="1"/>
          <p:nvPr/>
        </p:nvSpPr>
        <p:spPr>
          <a:xfrm>
            <a:off x="6111018" y="5513505"/>
            <a:ext cx="64436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Créer un blog avec </a:t>
            </a:r>
            <a:r>
              <a:rPr kumimoji="0" lang="fr-FR" sz="2600" b="0" i="0" u="none" strike="noStrike" cap="none" spc="0" normalizeH="0" baseline="0" dirty="0" err="1">
                <a:ln>
                  <a:noFill/>
                </a:ln>
                <a:solidFill>
                  <a:srgbClr val="000000"/>
                </a:solidFill>
                <a:effectLst/>
                <a:uFillTx/>
                <a:latin typeface="+mn-lt"/>
                <a:ea typeface="+mn-ea"/>
                <a:cs typeface="+mn-cs"/>
                <a:sym typeface="Helvetica Light"/>
              </a:rPr>
              <a:t>Wordpress</a:t>
            </a:r>
            <a:endParaRPr kumimoji="0" lang="fr-FR" sz="2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2" name="ZoneTexte 21">
            <a:extLst>
              <a:ext uri="{FF2B5EF4-FFF2-40B4-BE49-F238E27FC236}">
                <a16:creationId xmlns:a16="http://schemas.microsoft.com/office/drawing/2014/main" id="{4FF745AA-09A1-0449-868C-E5A4461EC3F8}"/>
              </a:ext>
            </a:extLst>
          </p:cNvPr>
          <p:cNvSpPr txBox="1"/>
          <p:nvPr/>
        </p:nvSpPr>
        <p:spPr>
          <a:xfrm>
            <a:off x="184150" y="4754012"/>
            <a:ext cx="83613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Créer un carnet de recherche sur Hypothèses</a:t>
            </a:r>
          </a:p>
        </p:txBody>
      </p:sp>
      <p:sp>
        <p:nvSpPr>
          <p:cNvPr id="23" name="ZoneTexte 22">
            <a:extLst>
              <a:ext uri="{FF2B5EF4-FFF2-40B4-BE49-F238E27FC236}">
                <a16:creationId xmlns:a16="http://schemas.microsoft.com/office/drawing/2014/main" id="{C9E899D5-E917-2048-88BB-1A015A0988E8}"/>
              </a:ext>
            </a:extLst>
          </p:cNvPr>
          <p:cNvSpPr txBox="1"/>
          <p:nvPr/>
        </p:nvSpPr>
        <p:spPr>
          <a:xfrm>
            <a:off x="3529013" y="3925522"/>
            <a:ext cx="914876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600" b="0" i="0" u="none" strike="noStrike" cap="none" spc="0" normalizeH="0" baseline="0" dirty="0">
                <a:ln>
                  <a:noFill/>
                </a:ln>
                <a:solidFill>
                  <a:srgbClr val="000000"/>
                </a:solidFill>
                <a:effectLst/>
                <a:uFillTx/>
                <a:latin typeface="+mn-lt"/>
                <a:ea typeface="+mn-ea"/>
                <a:cs typeface="+mn-cs"/>
                <a:sym typeface="Helvetica Light"/>
              </a:rPr>
              <a:t>Rédiger un travail universitaire en respectant le droit d’auteur</a:t>
            </a:r>
          </a:p>
        </p:txBody>
      </p:sp>
      <p:sp>
        <p:nvSpPr>
          <p:cNvPr id="24" name="ZoneTexte 23">
            <a:extLst>
              <a:ext uri="{FF2B5EF4-FFF2-40B4-BE49-F238E27FC236}">
                <a16:creationId xmlns:a16="http://schemas.microsoft.com/office/drawing/2014/main" id="{A073DCD8-9DD0-3D4C-837C-5CE4A9C91E0C}"/>
              </a:ext>
            </a:extLst>
          </p:cNvPr>
          <p:cNvSpPr txBox="1"/>
          <p:nvPr/>
        </p:nvSpPr>
        <p:spPr>
          <a:xfrm>
            <a:off x="832580" y="8926127"/>
            <a:ext cx="7582757"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hangingPunct="0">
              <a:spcBef>
                <a:spcPts val="0"/>
              </a:spcBef>
              <a:spcAft>
                <a:spcPts val="0"/>
              </a:spcAft>
            </a:pPr>
            <a:r>
              <a:rPr lang="fr-FR" sz="2600" dirty="0">
                <a:latin typeface="+mj-lt"/>
              </a:rPr>
              <a:t>Rédiger ses écrits universitaires en </a:t>
            </a:r>
            <a:r>
              <a:rPr lang="fr-FR" sz="2600" dirty="0" err="1">
                <a:latin typeface="+mj-lt"/>
              </a:rPr>
              <a:t>markdown</a:t>
            </a:r>
            <a:endParaRPr lang="fr-FR" sz="2600" dirty="0">
              <a:latin typeface="+mj-lt"/>
            </a:endParaRPr>
          </a:p>
        </p:txBody>
      </p:sp>
    </p:spTree>
    <p:extLst>
      <p:ext uri="{BB962C8B-B14F-4D97-AF65-F5344CB8AC3E}">
        <p14:creationId xmlns:p14="http://schemas.microsoft.com/office/powerpoint/2010/main" val="15986947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8" grpId="0"/>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5759450" cy="1118063"/>
          </a:xfrm>
          <a:prstGeom prst="rect">
            <a:avLst/>
          </a:prstGeom>
          <a:noFill/>
          <a:ln w="12700">
            <a:noFill/>
            <a:miter lim="400000"/>
            <a:headEnd/>
            <a:tailEnd/>
          </a:ln>
        </p:spPr>
        <p:txBody>
          <a:bodyPr lIns="38100" tIns="38100" rIns="38100" bIns="38100">
            <a:spAutoFit/>
          </a:bodyPr>
          <a:lstStyle/>
          <a:p>
            <a:pPr hangingPunct="0"/>
            <a:r>
              <a:rPr lang="fr-FR" sz="4000" dirty="0">
                <a:solidFill>
                  <a:srgbClr val="D8232A"/>
                </a:solidFill>
                <a:sym typeface="Averta"/>
              </a:rPr>
              <a:t>Introduction</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5DBDB645-FBBA-E34A-86CE-CE1F0F111FD2}"/>
              </a:ext>
            </a:extLst>
          </p:cNvPr>
          <p:cNvSpPr txBox="1"/>
          <p:nvPr/>
        </p:nvSpPr>
        <p:spPr>
          <a:xfrm>
            <a:off x="222250" y="2254713"/>
            <a:ext cx="125603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1963-1964 : Création de la chaire d’Information scientifique à l’Université d’État de Moscou</a:t>
            </a:r>
          </a:p>
        </p:txBody>
      </p:sp>
      <p:sp>
        <p:nvSpPr>
          <p:cNvPr id="3" name="AutoShape 2">
            <a:extLst>
              <a:ext uri="{FF2B5EF4-FFF2-40B4-BE49-F238E27FC236}">
                <a16:creationId xmlns:a16="http://schemas.microsoft.com/office/drawing/2014/main" id="{AE61FCCE-6AB7-BC44-AE0F-494044A0FAC8}"/>
              </a:ext>
            </a:extLst>
          </p:cNvPr>
          <p:cNvSpPr>
            <a:spLocks noChangeAspect="1" noChangeArrowheads="1"/>
          </p:cNvSpPr>
          <p:nvPr/>
        </p:nvSpPr>
        <p:spPr bwMode="auto">
          <a:xfrm>
            <a:off x="850900" y="1136650"/>
            <a:ext cx="7435850" cy="49210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a:extLst>
              <a:ext uri="{FF2B5EF4-FFF2-40B4-BE49-F238E27FC236}">
                <a16:creationId xmlns:a16="http://schemas.microsoft.com/office/drawing/2014/main" id="{8436011C-B620-4741-912F-A65200CED6D3}"/>
              </a:ext>
            </a:extLst>
          </p:cNvPr>
          <p:cNvPicPr>
            <a:picLocks noChangeAspect="1"/>
          </p:cNvPicPr>
          <p:nvPr/>
        </p:nvPicPr>
        <p:blipFill>
          <a:blip r:embed="rId3"/>
          <a:stretch>
            <a:fillRect/>
          </a:stretch>
        </p:blipFill>
        <p:spPr>
          <a:xfrm>
            <a:off x="2428875" y="3921470"/>
            <a:ext cx="7643813" cy="5055842"/>
          </a:xfrm>
          <a:prstGeom prst="rect">
            <a:avLst/>
          </a:prstGeom>
        </p:spPr>
      </p:pic>
      <p:sp>
        <p:nvSpPr>
          <p:cNvPr id="9" name="ZoneTexte 8"/>
          <p:cNvSpPr txBox="1"/>
          <p:nvPr/>
        </p:nvSpPr>
        <p:spPr>
          <a:xfrm>
            <a:off x="1481364" y="9137215"/>
            <a:ext cx="7759337"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hangingPunct="0">
              <a:spcBef>
                <a:spcPts val="0"/>
              </a:spcBef>
              <a:spcAft>
                <a:spcPts val="0"/>
              </a:spcAft>
            </a:pPr>
            <a:r>
              <a:rPr lang="fr-FR" sz="1500" dirty="0">
                <a:latin typeface="+mn-lt"/>
                <a:ea typeface="+mn-ea"/>
                <a:cs typeface="+mn-cs"/>
              </a:rPr>
              <a:t>Source : </a:t>
            </a:r>
            <a:r>
              <a:rPr lang="fr-FR" sz="1500" dirty="0">
                <a:latin typeface="+mn-lt"/>
                <a:ea typeface="+mn-ea"/>
                <a:cs typeface="+mn-cs"/>
                <a:hlinkClick r:id="rId4"/>
              </a:rPr>
              <a:t>https://</a:t>
            </a:r>
            <a:r>
              <a:rPr lang="fr-FR" sz="1500" dirty="0" smtClean="0">
                <a:latin typeface="+mn-lt"/>
                <a:ea typeface="+mn-ea"/>
                <a:cs typeface="+mn-cs"/>
                <a:hlinkClick r:id="rId4"/>
              </a:rPr>
              <a:t>fr.wikipedia.org/wiki/Universit%C3%A9_d%27%C3%89tat_de_Moscou</a:t>
            </a:r>
            <a:r>
              <a:rPr lang="fr-FR" sz="1500" dirty="0" smtClean="0">
                <a:latin typeface="+mn-lt"/>
                <a:ea typeface="+mn-ea"/>
                <a:cs typeface="+mn-cs"/>
              </a:rPr>
              <a:t> </a:t>
            </a:r>
            <a:endParaRPr kumimoji="0" lang="fr-FR" sz="15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55293024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5759450" cy="1118063"/>
          </a:xfrm>
          <a:prstGeom prst="rect">
            <a:avLst/>
          </a:prstGeom>
          <a:noFill/>
          <a:ln w="12700">
            <a:noFill/>
            <a:miter lim="400000"/>
            <a:headEnd/>
            <a:tailEnd/>
          </a:ln>
        </p:spPr>
        <p:txBody>
          <a:bodyPr lIns="38100" tIns="38100" rIns="38100" bIns="38100">
            <a:spAutoFit/>
          </a:bodyPr>
          <a:lstStyle/>
          <a:p>
            <a:pPr hangingPunct="0"/>
            <a:r>
              <a:rPr lang="fr-FR" sz="4000" dirty="0">
                <a:solidFill>
                  <a:srgbClr val="D8232A"/>
                </a:solidFill>
                <a:sym typeface="Averta"/>
              </a:rPr>
              <a:t>Introduction</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5DBDB645-FBBA-E34A-86CE-CE1F0F111FD2}"/>
              </a:ext>
            </a:extLst>
          </p:cNvPr>
          <p:cNvSpPr txBox="1"/>
          <p:nvPr/>
        </p:nvSpPr>
        <p:spPr>
          <a:xfrm>
            <a:off x="222250" y="1977714"/>
            <a:ext cx="1256030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dirty="0">
                <a:latin typeface="+mn-lt"/>
                <a:ea typeface="+mn-ea"/>
                <a:cs typeface="+mn-cs"/>
              </a:rPr>
              <a:t>Des formations obligatoires à la recherche documentaire dès les années 1970 : l’exemple de la </a:t>
            </a:r>
            <a:r>
              <a:rPr lang="fr-FR" i="1" dirty="0" err="1">
                <a:latin typeface="+mn-lt"/>
                <a:ea typeface="+mn-ea"/>
                <a:cs typeface="+mn-cs"/>
              </a:rPr>
              <a:t>Bergakademie</a:t>
            </a:r>
            <a:r>
              <a:rPr lang="fr-FR" i="1" dirty="0">
                <a:latin typeface="+mn-lt"/>
                <a:ea typeface="+mn-ea"/>
                <a:cs typeface="+mn-cs"/>
              </a:rPr>
              <a:t> </a:t>
            </a:r>
            <a:r>
              <a:rPr lang="fr-FR" dirty="0">
                <a:latin typeface="+mn-lt"/>
                <a:ea typeface="+mn-ea"/>
                <a:cs typeface="+mn-cs"/>
              </a:rPr>
              <a:t>de Freiberg (Saxe, RDA)</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AutoShape 2">
            <a:extLst>
              <a:ext uri="{FF2B5EF4-FFF2-40B4-BE49-F238E27FC236}">
                <a16:creationId xmlns:a16="http://schemas.microsoft.com/office/drawing/2014/main" id="{AE61FCCE-6AB7-BC44-AE0F-494044A0FAC8}"/>
              </a:ext>
            </a:extLst>
          </p:cNvPr>
          <p:cNvSpPr>
            <a:spLocks noChangeAspect="1" noChangeArrowheads="1"/>
          </p:cNvSpPr>
          <p:nvPr/>
        </p:nvSpPr>
        <p:spPr bwMode="auto">
          <a:xfrm>
            <a:off x="850900" y="1136650"/>
            <a:ext cx="7435850" cy="49210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9698" name="Picture 2">
            <a:extLst>
              <a:ext uri="{FF2B5EF4-FFF2-40B4-BE49-F238E27FC236}">
                <a16:creationId xmlns:a16="http://schemas.microsoft.com/office/drawing/2014/main" id="{AF11E95B-8955-1C45-9782-560C1F0C1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390" y="4090974"/>
            <a:ext cx="7095610" cy="439465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1481364" y="9137215"/>
            <a:ext cx="7759337"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hangingPunct="0">
              <a:spcBef>
                <a:spcPts val="0"/>
              </a:spcBef>
              <a:spcAft>
                <a:spcPts val="0"/>
              </a:spcAft>
            </a:pPr>
            <a:r>
              <a:rPr lang="fr-FR" sz="1500" dirty="0">
                <a:latin typeface="+mn-lt"/>
                <a:ea typeface="+mn-ea"/>
                <a:cs typeface="+mn-cs"/>
              </a:rPr>
              <a:t>Source : </a:t>
            </a:r>
            <a:r>
              <a:rPr lang="fr-FR" sz="1500" dirty="0">
                <a:latin typeface="+mn-lt"/>
                <a:ea typeface="+mn-ea"/>
                <a:cs typeface="+mn-cs"/>
                <a:hlinkClick r:id="rId4"/>
              </a:rPr>
              <a:t>https://fr.wikipedia.org/wiki/%</a:t>
            </a:r>
            <a:r>
              <a:rPr lang="fr-FR" sz="1500" dirty="0" smtClean="0">
                <a:latin typeface="+mn-lt"/>
                <a:ea typeface="+mn-ea"/>
                <a:cs typeface="+mn-cs"/>
                <a:hlinkClick r:id="rId4"/>
              </a:rPr>
              <a:t>C3%89cole_des_mines_de_Freiberg</a:t>
            </a:r>
            <a:r>
              <a:rPr lang="fr-FR" sz="1500" dirty="0" smtClean="0">
                <a:latin typeface="+mn-lt"/>
                <a:ea typeface="+mn-ea"/>
                <a:cs typeface="+mn-cs"/>
              </a:rPr>
              <a:t> </a:t>
            </a:r>
            <a:endParaRPr kumimoji="0" lang="fr-FR" sz="15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5721746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5759450" cy="1118063"/>
          </a:xfrm>
          <a:prstGeom prst="rect">
            <a:avLst/>
          </a:prstGeom>
          <a:noFill/>
          <a:ln w="12700">
            <a:noFill/>
            <a:miter lim="400000"/>
            <a:headEnd/>
            <a:tailEnd/>
          </a:ln>
        </p:spPr>
        <p:txBody>
          <a:bodyPr lIns="38100" tIns="38100" rIns="38100" bIns="38100">
            <a:spAutoFit/>
          </a:bodyPr>
          <a:lstStyle/>
          <a:p>
            <a:pPr hangingPunct="0"/>
            <a:r>
              <a:rPr lang="fr-FR" sz="4000" dirty="0">
                <a:solidFill>
                  <a:srgbClr val="D8232A"/>
                </a:solidFill>
                <a:sym typeface="Averta"/>
              </a:rPr>
              <a:t>Introduction</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5DBDB645-FBBA-E34A-86CE-CE1F0F111FD2}"/>
              </a:ext>
            </a:extLst>
          </p:cNvPr>
          <p:cNvSpPr txBox="1"/>
          <p:nvPr/>
        </p:nvSpPr>
        <p:spPr>
          <a:xfrm>
            <a:off x="222250" y="2531712"/>
            <a:ext cx="125603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b="1" dirty="0">
                <a:latin typeface="+mn-lt"/>
                <a:ea typeface="+mn-ea"/>
                <a:cs typeface="+mn-cs"/>
              </a:rPr>
              <a:t>En France : Essai de chronologie</a:t>
            </a:r>
            <a:endParaRPr kumimoji="0" lang="fr-FR" sz="36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AutoShape 2">
            <a:extLst>
              <a:ext uri="{FF2B5EF4-FFF2-40B4-BE49-F238E27FC236}">
                <a16:creationId xmlns:a16="http://schemas.microsoft.com/office/drawing/2014/main" id="{AE61FCCE-6AB7-BC44-AE0F-494044A0FAC8}"/>
              </a:ext>
            </a:extLst>
          </p:cNvPr>
          <p:cNvSpPr>
            <a:spLocks noChangeAspect="1" noChangeArrowheads="1"/>
          </p:cNvSpPr>
          <p:nvPr/>
        </p:nvSpPr>
        <p:spPr bwMode="auto">
          <a:xfrm>
            <a:off x="850900" y="1136650"/>
            <a:ext cx="7435850" cy="49210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ZoneTexte 3">
            <a:extLst>
              <a:ext uri="{FF2B5EF4-FFF2-40B4-BE49-F238E27FC236}">
                <a16:creationId xmlns:a16="http://schemas.microsoft.com/office/drawing/2014/main" id="{93230103-3219-4747-8359-71069A928BC5}"/>
              </a:ext>
            </a:extLst>
          </p:cNvPr>
          <p:cNvSpPr txBox="1"/>
          <p:nvPr/>
        </p:nvSpPr>
        <p:spPr>
          <a:xfrm>
            <a:off x="222250" y="3738701"/>
            <a:ext cx="12560300"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lang="fr-FR" dirty="0">
                <a:latin typeface="+mn-lt"/>
                <a:ea typeface="+mn-ea"/>
                <a:cs typeface="+mn-cs"/>
              </a:rPr>
              <a:t>Années 1970 : Apparition des premières formations en BU</a:t>
            </a:r>
          </a:p>
          <a:p>
            <a:pPr marL="571500" marR="0" indent="-5715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Années 1980 : Recul de cette préoccupation</a:t>
            </a:r>
          </a:p>
          <a:p>
            <a:pPr marL="571500" marR="0" indent="-5715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1988 : Rapport Miquel</a:t>
            </a:r>
          </a:p>
          <a:p>
            <a:pPr marL="571500" marR="0" indent="-5715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Années 1990 : Les BU (</a:t>
            </a:r>
            <a:r>
              <a:rPr kumimoji="0" lang="fr-FR" sz="3600" b="0" i="0" u="none" strike="noStrike" cap="none" spc="0" normalizeH="0" baseline="0" dirty="0" err="1">
                <a:ln>
                  <a:noFill/>
                </a:ln>
                <a:solidFill>
                  <a:srgbClr val="000000"/>
                </a:solidFill>
                <a:effectLst/>
                <a:uFillTx/>
                <a:latin typeface="+mn-lt"/>
                <a:ea typeface="+mn-ea"/>
                <a:cs typeface="+mn-cs"/>
                <a:sym typeface="Helvetica Light"/>
              </a:rPr>
              <a:t>re</a:t>
            </a:r>
            <a:r>
              <a:rPr kumimoji="0" lang="fr-FR" sz="3600" b="0" i="0" u="none" strike="noStrike" cap="none" spc="0" normalizeH="0" baseline="0" dirty="0">
                <a:ln>
                  <a:noFill/>
                </a:ln>
                <a:solidFill>
                  <a:srgbClr val="000000"/>
                </a:solidFill>
                <a:effectLst/>
                <a:uFillTx/>
                <a:latin typeface="+mn-lt"/>
                <a:ea typeface="+mn-ea"/>
                <a:cs typeface="+mn-cs"/>
                <a:sym typeface="Helvetica Light"/>
              </a:rPr>
              <a:t>)commencent à se préoccuper </a:t>
            </a:r>
            <a:r>
              <a:rPr kumimoji="0" lang="fr-FR" sz="3600" b="0" i="0" u="none" strike="noStrike" cap="none" spc="0" normalizeH="0" baseline="0">
                <a:ln>
                  <a:noFill/>
                </a:ln>
                <a:solidFill>
                  <a:srgbClr val="000000"/>
                </a:solidFill>
                <a:effectLst/>
                <a:uFillTx/>
                <a:latin typeface="+mn-lt"/>
                <a:ea typeface="+mn-ea"/>
                <a:cs typeface="+mn-cs"/>
                <a:sym typeface="Helvetica Light"/>
              </a:rPr>
              <a:t>des formations</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a:p>
            <a:pPr marL="571500" marR="0" indent="-5715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lang="fr-FR" dirty="0">
                <a:latin typeface="+mn-lt"/>
                <a:ea typeface="+mn-ea"/>
                <a:cs typeface="+mn-cs"/>
              </a:rPr>
              <a:t>2000-2010 : Développement des formations en BU</a:t>
            </a:r>
          </a:p>
          <a:p>
            <a:pPr marL="571500" marR="0" indent="-5715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fr-FR" sz="3600" b="0" i="0" u="none" strike="noStrike" cap="none" spc="0" normalizeH="0" baseline="0" dirty="0">
                <a:ln>
                  <a:noFill/>
                </a:ln>
                <a:solidFill>
                  <a:srgbClr val="000000"/>
                </a:solidFill>
                <a:effectLst/>
                <a:uFillTx/>
                <a:latin typeface="+mn-lt"/>
                <a:ea typeface="+mn-ea"/>
                <a:cs typeface="+mn-cs"/>
                <a:sym typeface="Helvetica Light"/>
              </a:rPr>
              <a:t>2010- : Pérennisation des formations</a:t>
            </a:r>
          </a:p>
        </p:txBody>
      </p:sp>
    </p:spTree>
    <p:extLst>
      <p:ext uri="{BB962C8B-B14F-4D97-AF65-F5344CB8AC3E}">
        <p14:creationId xmlns:p14="http://schemas.microsoft.com/office/powerpoint/2010/main" val="158655638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96630"/>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Pourquoi des formations ?</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Apprendre le </a:t>
            </a:r>
            <a:r>
              <a:rPr kumimoji="0" lang="fr-FR" sz="3600" b="1" i="1" u="none" strike="noStrike" cap="none" spc="0" normalizeH="0" baseline="0" dirty="0">
                <a:ln>
                  <a:noFill/>
                </a:ln>
                <a:solidFill>
                  <a:srgbClr val="000000"/>
                </a:solidFill>
                <a:effectLst/>
                <a:uFillTx/>
                <a:latin typeface="+mn-lt"/>
                <a:ea typeface="+mn-ea"/>
                <a:cs typeface="+mn-cs"/>
                <a:sym typeface="Helvetica Light"/>
              </a:rPr>
              <a:t>« métier d’étudiant »</a:t>
            </a:r>
          </a:p>
        </p:txBody>
      </p:sp>
      <p:sp>
        <p:nvSpPr>
          <p:cNvPr id="3" name="Rectangle 2"/>
          <p:cNvSpPr/>
          <p:nvPr/>
        </p:nvSpPr>
        <p:spPr>
          <a:xfrm>
            <a:off x="0" y="3248971"/>
            <a:ext cx="13004800" cy="4708981"/>
          </a:xfrm>
          <a:prstGeom prst="rect">
            <a:avLst/>
          </a:prstGeom>
        </p:spPr>
        <p:txBody>
          <a:bodyPr wrap="square">
            <a:spAutoFit/>
          </a:bodyPr>
          <a:lstStyle/>
          <a:p>
            <a:r>
              <a:rPr lang="fr-FR" sz="3000" i="1" dirty="0" smtClean="0">
                <a:latin typeface="Times New Roman" panose="02020603050405020304" pitchFamily="18" charset="0"/>
                <a:ea typeface="Calibri" panose="020F0502020204030204" pitchFamily="34" charset="0"/>
              </a:rPr>
              <a:t>«</a:t>
            </a:r>
            <a:r>
              <a:rPr lang="fr-FR" sz="3000" i="1" dirty="0">
                <a:latin typeface="Times New Roman" panose="02020603050405020304" pitchFamily="18" charset="0"/>
                <a:ea typeface="Calibri" panose="020F0502020204030204" pitchFamily="34" charset="0"/>
              </a:rPr>
              <a:t> Se donner les moyens de mise en œuvre d’une stratégie optimale dans la recherche de l’information résulte en effet d’un apprentissage qui a valeur éducative au moins autant que l’acquisition des connaissances à la critique. D’une certaine façon, elle est une des conditions de l’</a:t>
            </a:r>
            <a:r>
              <a:rPr lang="fr-FR" sz="3000" b="1" i="1" dirty="0">
                <a:latin typeface="Times New Roman" panose="02020603050405020304" pitchFamily="18" charset="0"/>
                <a:ea typeface="Calibri" panose="020F0502020204030204" pitchFamily="34" charset="0"/>
              </a:rPr>
              <a:t>autonomie</a:t>
            </a:r>
            <a:r>
              <a:rPr lang="fr-FR" sz="3000" i="1" dirty="0">
                <a:latin typeface="Times New Roman" panose="02020603050405020304" pitchFamily="18" charset="0"/>
                <a:ea typeface="Calibri" panose="020F0502020204030204" pitchFamily="34" charset="0"/>
              </a:rPr>
              <a:t> des étudiants et une occasion de leur </a:t>
            </a:r>
            <a:r>
              <a:rPr lang="fr-FR" sz="3000" b="1" i="1" dirty="0">
                <a:latin typeface="Times New Roman" panose="02020603050405020304" pitchFamily="18" charset="0"/>
                <a:ea typeface="Calibri" panose="020F0502020204030204" pitchFamily="34" charset="0"/>
              </a:rPr>
              <a:t>donner les moyens</a:t>
            </a:r>
            <a:r>
              <a:rPr lang="fr-FR" sz="3000" i="1" dirty="0">
                <a:latin typeface="Times New Roman" panose="02020603050405020304" pitchFamily="18" charset="0"/>
                <a:ea typeface="Calibri" panose="020F0502020204030204" pitchFamily="34" charset="0"/>
              </a:rPr>
              <a:t> de confronter, de comparer, de développer, de mettre en contradiction des savoirs. L’apprentissage par les étudiants d’une sorte de réflexe documentaire, constitutif de la démarche scientifique, est le gage de leur autonomie dans le travail universitaire et de leur </a:t>
            </a:r>
            <a:r>
              <a:rPr lang="fr-FR" sz="3000" b="1" i="1" dirty="0">
                <a:latin typeface="Times New Roman" panose="02020603050405020304" pitchFamily="18" charset="0"/>
                <a:ea typeface="Calibri" panose="020F0502020204030204" pitchFamily="34" charset="0"/>
              </a:rPr>
              <a:t>indépendance</a:t>
            </a:r>
            <a:r>
              <a:rPr lang="fr-FR" sz="3000" i="1" dirty="0">
                <a:latin typeface="Times New Roman" panose="02020603050405020304" pitchFamily="18" charset="0"/>
                <a:ea typeface="Calibri" panose="020F0502020204030204" pitchFamily="34" charset="0"/>
              </a:rPr>
              <a:t> dans leur future activité professionnelle. Leur donner les moyens d’</a:t>
            </a:r>
            <a:r>
              <a:rPr lang="fr-FR" sz="3000" b="1" i="1" dirty="0">
                <a:latin typeface="Times New Roman" panose="02020603050405020304" pitchFamily="18" charset="0"/>
                <a:ea typeface="Calibri" panose="020F0502020204030204" pitchFamily="34" charset="0"/>
              </a:rPr>
              <a:t>apprendre</a:t>
            </a:r>
            <a:r>
              <a:rPr lang="fr-FR" sz="3000" i="1" dirty="0">
                <a:latin typeface="Times New Roman" panose="02020603050405020304" pitchFamily="18" charset="0"/>
                <a:ea typeface="Calibri" panose="020F0502020204030204" pitchFamily="34" charset="0"/>
              </a:rPr>
              <a:t> et de s’</a:t>
            </a:r>
            <a:r>
              <a:rPr lang="fr-FR" sz="3000" b="1" i="1" dirty="0">
                <a:latin typeface="Times New Roman" panose="02020603050405020304" pitchFamily="18" charset="0"/>
                <a:ea typeface="Calibri" panose="020F0502020204030204" pitchFamily="34" charset="0"/>
              </a:rPr>
              <a:t>émanciper</a:t>
            </a:r>
            <a:r>
              <a:rPr lang="fr-FR" sz="3000" i="1" dirty="0">
                <a:latin typeface="Times New Roman" panose="02020603050405020304" pitchFamily="18" charset="0"/>
                <a:ea typeface="Calibri" panose="020F0502020204030204" pitchFamily="34" charset="0"/>
              </a:rPr>
              <a:t> est aussi important que leur transmettre un savoir d’érudition </a:t>
            </a:r>
            <a:r>
              <a:rPr lang="fr-FR" sz="3000" i="1" dirty="0" smtClean="0">
                <a:latin typeface="Times New Roman" panose="02020603050405020304" pitchFamily="18" charset="0"/>
                <a:ea typeface="Calibri" panose="020F0502020204030204" pitchFamily="34" charset="0"/>
              </a:rPr>
              <a:t>».</a:t>
            </a:r>
            <a:endParaRPr lang="fr-FR" sz="3000" dirty="0"/>
          </a:p>
        </p:txBody>
      </p:sp>
      <p:sp>
        <p:nvSpPr>
          <p:cNvPr id="5" name="Rectangle 4"/>
          <p:cNvSpPr/>
          <p:nvPr/>
        </p:nvSpPr>
        <p:spPr>
          <a:xfrm>
            <a:off x="1822449" y="8389093"/>
            <a:ext cx="9163413" cy="830997"/>
          </a:xfrm>
          <a:prstGeom prst="rect">
            <a:avLst/>
          </a:prstGeom>
        </p:spPr>
        <p:txBody>
          <a:bodyPr wrap="square">
            <a:spAutoFit/>
          </a:bodyPr>
          <a:lstStyle/>
          <a:p>
            <a:pPr>
              <a:spcAft>
                <a:spcPts val="0"/>
              </a:spcAft>
            </a:pPr>
            <a:r>
              <a:rPr lang="fr-FR" sz="2400" dirty="0">
                <a:latin typeface="Calibri" panose="020F0502020204030204" pitchFamily="34" charset="0"/>
                <a:ea typeface="Calibri" panose="020F0502020204030204" pitchFamily="34" charset="0"/>
                <a:cs typeface="Calibri" panose="020F0502020204030204" pitchFamily="34" charset="0"/>
              </a:rPr>
              <a:t>Bruno Van </a:t>
            </a:r>
            <a:r>
              <a:rPr lang="fr-FR" sz="2400" dirty="0" err="1">
                <a:latin typeface="Calibri" panose="020F0502020204030204" pitchFamily="34" charset="0"/>
                <a:ea typeface="Calibri" panose="020F0502020204030204" pitchFamily="34" charset="0"/>
                <a:cs typeface="Calibri" panose="020F0502020204030204" pitchFamily="34" charset="0"/>
              </a:rPr>
              <a:t>Dooren</a:t>
            </a:r>
            <a:r>
              <a:rPr lang="fr-FR" sz="2400" dirty="0">
                <a:latin typeface="Calibri" panose="020F0502020204030204" pitchFamily="34" charset="0"/>
                <a:ea typeface="Calibri" panose="020F0502020204030204" pitchFamily="34" charset="0"/>
                <a:cs typeface="Calibri" panose="020F0502020204030204" pitchFamily="34" charset="0"/>
              </a:rPr>
              <a:t>, « En finir avec la crise des bibliothèques universitaires? », </a:t>
            </a:r>
            <a:r>
              <a:rPr lang="fr-FR" sz="2400" i="1" dirty="0">
                <a:latin typeface="Calibri" panose="020F0502020204030204" pitchFamily="34" charset="0"/>
                <a:ea typeface="Calibri" panose="020F0502020204030204" pitchFamily="34" charset="0"/>
                <a:cs typeface="Calibri" panose="020F0502020204030204" pitchFamily="34" charset="0"/>
              </a:rPr>
              <a:t>Esprit</a:t>
            </a:r>
            <a:r>
              <a:rPr lang="fr-FR" sz="2400" dirty="0">
                <a:latin typeface="Calibri" panose="020F0502020204030204" pitchFamily="34" charset="0"/>
                <a:ea typeface="Calibri" panose="020F0502020204030204" pitchFamily="34" charset="0"/>
                <a:cs typeface="Calibri" panose="020F0502020204030204" pitchFamily="34" charset="0"/>
              </a:rPr>
              <a:t>, 1993, n</a:t>
            </a:r>
            <a:r>
              <a:rPr lang="fr-FR" sz="2400" baseline="30000" dirty="0">
                <a:latin typeface="Calibri" panose="020F0502020204030204" pitchFamily="34" charset="0"/>
                <a:ea typeface="Calibri" panose="020F0502020204030204" pitchFamily="34" charset="0"/>
                <a:cs typeface="Calibri" panose="020F0502020204030204" pitchFamily="34" charset="0"/>
              </a:rPr>
              <a:t>o</a:t>
            </a:r>
            <a:r>
              <a:rPr lang="fr-FR" sz="2400" dirty="0">
                <a:latin typeface="Calibri" panose="020F0502020204030204" pitchFamily="34" charset="0"/>
                <a:ea typeface="Calibri" panose="020F0502020204030204" pitchFamily="34" charset="0"/>
                <a:cs typeface="Calibri" panose="020F0502020204030204" pitchFamily="34" charset="0"/>
              </a:rPr>
              <a:t> 194, p. 155.</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522040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Pourquoi des formations ?</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Apprendre le </a:t>
            </a:r>
            <a:r>
              <a:rPr kumimoji="0" lang="fr-FR" sz="3600" b="1" i="1" u="none" strike="noStrike" cap="none" spc="0" normalizeH="0" baseline="0" dirty="0">
                <a:ln>
                  <a:noFill/>
                </a:ln>
                <a:solidFill>
                  <a:srgbClr val="000000"/>
                </a:solidFill>
                <a:effectLst/>
                <a:uFillTx/>
                <a:latin typeface="+mn-lt"/>
                <a:ea typeface="+mn-ea"/>
                <a:cs typeface="+mn-cs"/>
                <a:sym typeface="Helvetica Light"/>
              </a:rPr>
              <a:t>« métier d’étudiant »</a:t>
            </a:r>
          </a:p>
        </p:txBody>
      </p:sp>
      <p:sp>
        <p:nvSpPr>
          <p:cNvPr id="4" name="Rectangle 3">
            <a:extLst>
              <a:ext uri="{FF2B5EF4-FFF2-40B4-BE49-F238E27FC236}">
                <a16:creationId xmlns:a16="http://schemas.microsoft.com/office/drawing/2014/main" id="{89A84C2C-13C0-2540-9AC3-696F4BD019B4}"/>
              </a:ext>
            </a:extLst>
          </p:cNvPr>
          <p:cNvSpPr/>
          <p:nvPr/>
        </p:nvSpPr>
        <p:spPr>
          <a:xfrm>
            <a:off x="174752" y="7326313"/>
            <a:ext cx="12655296" cy="1569660"/>
          </a:xfrm>
          <a:prstGeom prst="rect">
            <a:avLst/>
          </a:prstGeom>
        </p:spPr>
        <p:txBody>
          <a:bodyPr wrap="square">
            <a:spAutoFit/>
          </a:bodyPr>
          <a:lstStyle/>
          <a:p>
            <a:r>
              <a:rPr lang="fr-FR" sz="3200" cap="small" dirty="0" err="1"/>
              <a:t>Coulon</a:t>
            </a:r>
            <a:r>
              <a:rPr lang="fr-FR" sz="3200" dirty="0"/>
              <a:t> Alain, </a:t>
            </a:r>
            <a:r>
              <a:rPr lang="fr-FR" sz="3200" i="1" dirty="0"/>
              <a:t>Le métier d’étudiant. L’entrée dans la vie universitaire</a:t>
            </a:r>
            <a:r>
              <a:rPr lang="fr-FR" sz="3200" dirty="0"/>
              <a:t>, [2e éd.]., Paris, </a:t>
            </a:r>
            <a:r>
              <a:rPr lang="fr-FR" sz="3200" dirty="0" err="1"/>
              <a:t>Économica</a:t>
            </a:r>
            <a:r>
              <a:rPr lang="fr-FR" sz="3200" dirty="0"/>
              <a:t> </a:t>
            </a:r>
            <a:r>
              <a:rPr lang="fr-FR" sz="3200" dirty="0" err="1"/>
              <a:t>Anthropos</a:t>
            </a:r>
            <a:r>
              <a:rPr lang="fr-FR" sz="3200" dirty="0"/>
              <a:t> (coll. « Éducation »), 2005, 240 p.</a:t>
            </a:r>
            <a:endParaRPr lang="fr-FR" sz="3200" dirty="0">
              <a:effectLst/>
            </a:endParaRPr>
          </a:p>
        </p:txBody>
      </p:sp>
      <p:pic>
        <p:nvPicPr>
          <p:cNvPr id="19458" name="Picture 2" descr="Amazon.fr - Le métier d'étudiant : L'entrée dans la vie universitaire -  Coulon, Alain - Livres">
            <a:extLst>
              <a:ext uri="{FF2B5EF4-FFF2-40B4-BE49-F238E27FC236}">
                <a16:creationId xmlns:a16="http://schemas.microsoft.com/office/drawing/2014/main" id="{0B64DC48-1B71-4D41-87A8-160F9C908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828" y="3317948"/>
            <a:ext cx="2437587" cy="380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030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1691938" y="-4763"/>
            <a:ext cx="13088938" cy="9810751"/>
          </a:xfrm>
          <a:custGeom>
            <a:avLst/>
            <a:gdLst/>
            <a:ahLst/>
            <a:cxnLst>
              <a:cxn ang="0">
                <a:pos x="wd2" y="hd2"/>
              </a:cxn>
              <a:cxn ang="5400000">
                <a:pos x="wd2" y="hd2"/>
              </a:cxn>
              <a:cxn ang="10800000">
                <a:pos x="wd2" y="hd2"/>
              </a:cxn>
              <a:cxn ang="16200000">
                <a:pos x="wd2" y="hd2"/>
              </a:cxn>
            </a:cxnLst>
            <a:rect l="0" t="0" r="r" b="b"/>
            <a:pathLst>
              <a:path w="21600" h="21600" extrusionOk="0">
                <a:moveTo>
                  <a:pt x="38" y="21600"/>
                </a:moveTo>
                <a:lnTo>
                  <a:pt x="21600" y="21600"/>
                </a:lnTo>
                <a:lnTo>
                  <a:pt x="3854" y="0"/>
                </a:lnTo>
                <a:lnTo>
                  <a:pt x="0" y="0"/>
                </a:lnTo>
                <a:lnTo>
                  <a:pt x="38" y="21600"/>
                </a:lnTo>
                <a:close/>
              </a:path>
            </a:pathLst>
          </a:custGeom>
          <a:solidFill>
            <a:srgbClr val="D8232A"/>
          </a:solidFill>
          <a:ln w="12700">
            <a:miter lim="400000"/>
          </a:ln>
          <a:effectLst>
            <a:outerShdw blurRad="38100" dist="25400" dir="5400000" rotWithShape="0">
              <a:srgbClr val="000000">
                <a:alpha val="50000"/>
              </a:srgbClr>
            </a:outerShdw>
          </a:effectLst>
        </p:spPr>
        <p:txBody>
          <a:bodyPr lIns="50800" tIns="50800" rIns="50800" bIns="50800" anchor="ctr"/>
          <a:lstStyle/>
          <a:p>
            <a:pPr algn="ctr" fontAlgn="auto" hangingPunct="0">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7410" name="Shape 178"/>
          <p:cNvSpPr>
            <a:spLocks/>
          </p:cNvSpPr>
          <p:nvPr/>
        </p:nvSpPr>
        <p:spPr bwMode="auto">
          <a:xfrm>
            <a:off x="2762250" y="7326313"/>
            <a:ext cx="13944600" cy="5299075"/>
          </a:xfrm>
          <a:custGeom>
            <a:avLst/>
            <a:gdLst>
              <a:gd name="T0" fmla="*/ 6972029 w 21600"/>
              <a:gd name="T1" fmla="*/ 2649329 h 21600"/>
              <a:gd name="T2" fmla="*/ 6972029 w 21600"/>
              <a:gd name="T3" fmla="*/ 2649329 h 21600"/>
              <a:gd name="T4" fmla="*/ 6972029 w 21600"/>
              <a:gd name="T5" fmla="*/ 2649329 h 21600"/>
              <a:gd name="T6" fmla="*/ 6972029 w 21600"/>
              <a:gd name="T7" fmla="*/ 26493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570" y="0"/>
                </a:moveTo>
                <a:lnTo>
                  <a:pt x="70" y="16099"/>
                </a:lnTo>
                <a:lnTo>
                  <a:pt x="0" y="21600"/>
                </a:lnTo>
                <a:lnTo>
                  <a:pt x="21600" y="21600"/>
                </a:lnTo>
                <a:lnTo>
                  <a:pt x="21570" y="0"/>
                </a:lnTo>
                <a:close/>
              </a:path>
            </a:pathLst>
          </a:custGeom>
          <a:solidFill>
            <a:srgbClr val="DCDEE0"/>
          </a:solidFill>
          <a:ln w="12700">
            <a:noFill/>
            <a:miter lim="400000"/>
            <a:headEnd/>
            <a:tailEnd/>
          </a:ln>
        </p:spPr>
        <p:txBody>
          <a:bodyPr lIns="50800" tIns="50800" rIns="50800" bIns="50800" anchor="ctr"/>
          <a:lstStyle/>
          <a:p>
            <a:endParaRPr lang="fr-FR"/>
          </a:p>
        </p:txBody>
      </p:sp>
      <p:pic>
        <p:nvPicPr>
          <p:cNvPr id="17411" name="pasted-image.pdf"/>
          <p:cNvPicPr>
            <a:picLocks noChangeAspect="1"/>
          </p:cNvPicPr>
          <p:nvPr/>
        </p:nvPicPr>
        <p:blipFill>
          <a:blip r:embed="rId2"/>
          <a:srcRect/>
          <a:stretch>
            <a:fillRect/>
          </a:stretch>
        </p:blipFill>
        <p:spPr bwMode="auto">
          <a:xfrm>
            <a:off x="900113" y="8550275"/>
            <a:ext cx="1951037" cy="415925"/>
          </a:xfrm>
          <a:prstGeom prst="rect">
            <a:avLst/>
          </a:prstGeom>
          <a:noFill/>
          <a:ln w="12700">
            <a:noFill/>
            <a:miter lim="400000"/>
            <a:headEnd/>
            <a:tailEnd/>
          </a:ln>
        </p:spPr>
      </p:pic>
      <p:sp>
        <p:nvSpPr>
          <p:cNvPr id="17412" name="Shape 180"/>
          <p:cNvSpPr>
            <a:spLocks noChangeArrowheads="1"/>
          </p:cNvSpPr>
          <p:nvPr/>
        </p:nvSpPr>
        <p:spPr bwMode="auto">
          <a:xfrm>
            <a:off x="865188" y="776288"/>
            <a:ext cx="6340284" cy="1118063"/>
          </a:xfrm>
          <a:prstGeom prst="rect">
            <a:avLst/>
          </a:prstGeom>
          <a:noFill/>
          <a:ln w="12700">
            <a:noFill/>
            <a:miter lim="400000"/>
            <a:headEnd/>
            <a:tailEnd/>
          </a:ln>
        </p:spPr>
        <p:txBody>
          <a:bodyPr wrap="square" lIns="38100" tIns="38100" rIns="38100" bIns="38100">
            <a:spAutoFit/>
          </a:bodyPr>
          <a:lstStyle/>
          <a:p>
            <a:pPr hangingPunct="0"/>
            <a:r>
              <a:rPr lang="fr-FR" sz="4000" dirty="0">
                <a:solidFill>
                  <a:srgbClr val="D8232A"/>
                </a:solidFill>
                <a:sym typeface="Averta"/>
              </a:rPr>
              <a:t>Pourquoi des formations ?</a:t>
            </a:r>
          </a:p>
          <a:p>
            <a:pPr hangingPunct="0">
              <a:lnSpc>
                <a:spcPts val="2700"/>
              </a:lnSpc>
            </a:pPr>
            <a:r>
              <a:rPr lang="fr-FR" sz="4900" dirty="0">
                <a:solidFill>
                  <a:srgbClr val="D8232A"/>
                </a:solidFill>
                <a:latin typeface="Averta"/>
                <a:ea typeface="Averta"/>
                <a:cs typeface="Averta"/>
                <a:sym typeface="Averta"/>
              </a:rPr>
              <a:t>_</a:t>
            </a:r>
          </a:p>
        </p:txBody>
      </p:sp>
      <p:sp>
        <p:nvSpPr>
          <p:cNvPr id="2" name="ZoneTexte 1">
            <a:extLst>
              <a:ext uri="{FF2B5EF4-FFF2-40B4-BE49-F238E27FC236}">
                <a16:creationId xmlns:a16="http://schemas.microsoft.com/office/drawing/2014/main" id="{E4D62E3D-349D-664C-9840-DBCC8AF8C674}"/>
              </a:ext>
            </a:extLst>
          </p:cNvPr>
          <p:cNvSpPr txBox="1"/>
          <p:nvPr/>
        </p:nvSpPr>
        <p:spPr>
          <a:xfrm>
            <a:off x="526765" y="2461723"/>
            <a:ext cx="78781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3600" b="1" u="none" strike="noStrike" cap="none" spc="0" normalizeH="0" baseline="0" dirty="0">
                <a:ln>
                  <a:noFill/>
                </a:ln>
                <a:solidFill>
                  <a:srgbClr val="000000"/>
                </a:solidFill>
                <a:effectLst/>
                <a:uFillTx/>
                <a:latin typeface="+mn-lt"/>
                <a:ea typeface="+mn-ea"/>
                <a:cs typeface="+mn-cs"/>
                <a:sym typeface="Helvetica Light"/>
              </a:rPr>
              <a:t>Apprendre le </a:t>
            </a:r>
            <a:r>
              <a:rPr kumimoji="0" lang="fr-FR" sz="3600" b="1" i="1" u="none" strike="noStrike" cap="none" spc="0" normalizeH="0" baseline="0" dirty="0">
                <a:ln>
                  <a:noFill/>
                </a:ln>
                <a:solidFill>
                  <a:srgbClr val="000000"/>
                </a:solidFill>
                <a:effectLst/>
                <a:uFillTx/>
                <a:latin typeface="+mn-lt"/>
                <a:ea typeface="+mn-ea"/>
                <a:cs typeface="+mn-cs"/>
                <a:sym typeface="Helvetica Light"/>
              </a:rPr>
              <a:t>« métier d’étudiant »</a:t>
            </a:r>
          </a:p>
        </p:txBody>
      </p:sp>
      <p:sp>
        <p:nvSpPr>
          <p:cNvPr id="3" name="ZoneTexte 2">
            <a:extLst>
              <a:ext uri="{FF2B5EF4-FFF2-40B4-BE49-F238E27FC236}">
                <a16:creationId xmlns:a16="http://schemas.microsoft.com/office/drawing/2014/main" id="{65F2B88B-5702-2D45-A684-49A5B48C8C1E}"/>
              </a:ext>
            </a:extLst>
          </p:cNvPr>
          <p:cNvSpPr txBox="1"/>
          <p:nvPr/>
        </p:nvSpPr>
        <p:spPr>
          <a:xfrm>
            <a:off x="174752" y="4453732"/>
            <a:ext cx="12655296"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hangingPunct="0">
              <a:spcBef>
                <a:spcPts val="0"/>
              </a:spcBef>
              <a:spcAft>
                <a:spcPts val="0"/>
              </a:spcAft>
            </a:pPr>
            <a:r>
              <a:rPr lang="fr-FR" dirty="0"/>
              <a:t>L’apprentissage du métier d’étudiant est une </a:t>
            </a:r>
            <a:r>
              <a:rPr lang="fr-FR" i="1" dirty="0"/>
              <a:t>« affiliation intellectuelle </a:t>
            </a:r>
            <a:r>
              <a:rPr lang="fr-FR" dirty="0"/>
              <a:t>[permettant] </a:t>
            </a:r>
            <a:r>
              <a:rPr lang="fr-FR" i="1" dirty="0"/>
              <a:t>à l’étudiant débutant de découvrir et de s’approprier les routines et les allant de soi intellectuels qui sont naturalisés et dissimulés dans les pratiques de l’enseignement supérieur »</a:t>
            </a:r>
            <a:r>
              <a:rPr lang="fr-FR" dirty="0"/>
              <a:t> </a:t>
            </a:r>
            <a:endParaRPr kumimoji="0" lang="fr-F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 name="Rectangle 3"/>
          <p:cNvSpPr/>
          <p:nvPr/>
        </p:nvSpPr>
        <p:spPr>
          <a:xfrm>
            <a:off x="900113" y="8307789"/>
            <a:ext cx="10792986" cy="707886"/>
          </a:xfrm>
          <a:prstGeom prst="rect">
            <a:avLst/>
          </a:prstGeom>
        </p:spPr>
        <p:txBody>
          <a:bodyPr wrap="square">
            <a:spAutoFit/>
          </a:bodyPr>
          <a:lstStyle/>
          <a:p>
            <a:r>
              <a:rPr lang="fr-FR" sz="2000" dirty="0">
                <a:latin typeface="Calibri" panose="020F0502020204030204" pitchFamily="34" charset="0"/>
                <a:ea typeface="Calibri" panose="020F0502020204030204" pitchFamily="34" charset="0"/>
                <a:cs typeface="Calibri" panose="020F0502020204030204" pitchFamily="34" charset="0"/>
              </a:rPr>
              <a:t>Alain </a:t>
            </a:r>
            <a:r>
              <a:rPr lang="fr-FR" sz="2000" dirty="0" err="1">
                <a:latin typeface="Calibri" panose="020F0502020204030204" pitchFamily="34" charset="0"/>
                <a:ea typeface="Calibri" panose="020F0502020204030204" pitchFamily="34" charset="0"/>
                <a:cs typeface="Calibri" panose="020F0502020204030204" pitchFamily="34" charset="0"/>
              </a:rPr>
              <a:t>Coulon</a:t>
            </a:r>
            <a:r>
              <a:rPr lang="fr-FR" sz="2000" dirty="0">
                <a:latin typeface="Calibri" panose="020F0502020204030204" pitchFamily="34" charset="0"/>
                <a:ea typeface="Calibri" panose="020F0502020204030204" pitchFamily="34" charset="0"/>
                <a:cs typeface="Calibri" panose="020F0502020204030204" pitchFamily="34" charset="0"/>
              </a:rPr>
              <a:t>, </a:t>
            </a:r>
            <a:r>
              <a:rPr lang="fr-FR" sz="2000" i="1" dirty="0">
                <a:latin typeface="Calibri" panose="020F0502020204030204" pitchFamily="34" charset="0"/>
                <a:ea typeface="Calibri" panose="020F0502020204030204" pitchFamily="34" charset="0"/>
                <a:cs typeface="Calibri" panose="020F0502020204030204" pitchFamily="34" charset="0"/>
              </a:rPr>
              <a:t>Le métier d’étudiant. L’entrée dans la vie universitaire</a:t>
            </a:r>
            <a:r>
              <a:rPr lang="fr-FR" sz="2000" dirty="0">
                <a:latin typeface="Calibri" panose="020F0502020204030204" pitchFamily="34" charset="0"/>
                <a:ea typeface="Calibri" panose="020F0502020204030204" pitchFamily="34" charset="0"/>
                <a:cs typeface="Calibri" panose="020F0502020204030204" pitchFamily="34" charset="0"/>
              </a:rPr>
              <a:t>, [2e éd.]., Paris, </a:t>
            </a:r>
            <a:r>
              <a:rPr lang="fr-FR" sz="2000" dirty="0" err="1">
                <a:latin typeface="Calibri" panose="020F0502020204030204" pitchFamily="34" charset="0"/>
                <a:ea typeface="Calibri" panose="020F0502020204030204" pitchFamily="34" charset="0"/>
                <a:cs typeface="Calibri" panose="020F0502020204030204" pitchFamily="34" charset="0"/>
              </a:rPr>
              <a:t>Économica</a:t>
            </a:r>
            <a:r>
              <a:rPr lang="fr-FR" sz="2000" dirty="0">
                <a:latin typeface="Calibri" panose="020F0502020204030204" pitchFamily="34" charset="0"/>
                <a:ea typeface="Calibri" panose="020F0502020204030204" pitchFamily="34" charset="0"/>
                <a:cs typeface="Calibri" panose="020F0502020204030204" pitchFamily="34" charset="0"/>
              </a:rPr>
              <a:t> </a:t>
            </a:r>
            <a:r>
              <a:rPr lang="fr-FR" sz="2000" dirty="0" err="1">
                <a:latin typeface="Calibri" panose="020F0502020204030204" pitchFamily="34" charset="0"/>
                <a:ea typeface="Calibri" panose="020F0502020204030204" pitchFamily="34" charset="0"/>
                <a:cs typeface="Calibri" panose="020F0502020204030204" pitchFamily="34" charset="0"/>
              </a:rPr>
              <a:t>Anthropos</a:t>
            </a:r>
            <a:r>
              <a:rPr lang="fr-FR" sz="2000" dirty="0">
                <a:latin typeface="Calibri" panose="020F0502020204030204" pitchFamily="34" charset="0"/>
                <a:ea typeface="Calibri" panose="020F0502020204030204" pitchFamily="34" charset="0"/>
                <a:cs typeface="Calibri" panose="020F0502020204030204" pitchFamily="34" charset="0"/>
              </a:rPr>
              <a:t>, 2005, </a:t>
            </a:r>
            <a:r>
              <a:rPr lang="fr-FR" sz="2000" dirty="0" smtClean="0">
                <a:latin typeface="Calibri" panose="020F0502020204030204" pitchFamily="34" charset="0"/>
                <a:ea typeface="Calibri" panose="020F0502020204030204" pitchFamily="34" charset="0"/>
                <a:cs typeface="Calibri" panose="020F0502020204030204" pitchFamily="34" charset="0"/>
              </a:rPr>
              <a:t>p. XV.</a:t>
            </a:r>
            <a:endParaRPr lang="fr-FR" sz="2000" dirty="0"/>
          </a:p>
        </p:txBody>
      </p:sp>
    </p:spTree>
    <p:extLst>
      <p:ext uri="{BB962C8B-B14F-4D97-AF65-F5344CB8AC3E}">
        <p14:creationId xmlns:p14="http://schemas.microsoft.com/office/powerpoint/2010/main" val="1080050525"/>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1347</Words>
  <Application>Microsoft Office PowerPoint</Application>
  <PresentationFormat>Personnalisé</PresentationFormat>
  <Paragraphs>183</Paragraphs>
  <Slides>32</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32</vt:i4>
      </vt:variant>
    </vt:vector>
  </HeadingPairs>
  <TitlesOfParts>
    <vt:vector size="41" baseType="lpstr">
      <vt:lpstr>Arial</vt:lpstr>
      <vt:lpstr>Averta</vt:lpstr>
      <vt:lpstr>Averta-Semibold</vt:lpstr>
      <vt:lpstr>Calibri</vt:lpstr>
      <vt:lpstr>Helvetica</vt:lpstr>
      <vt:lpstr>Helvetica Light</vt:lpstr>
      <vt:lpstr>Helvetica Neue</vt:lpstr>
      <vt:lpstr>Times New Roman</vt:lpstr>
      <vt:lpstr>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Benjamin Laillier</cp:lastModifiedBy>
  <cp:revision>50</cp:revision>
  <cp:lastPrinted>2017-01-23T15:11:16Z</cp:lastPrinted>
  <dcterms:modified xsi:type="dcterms:W3CDTF">2022-02-02T15:27:27Z</dcterms:modified>
</cp:coreProperties>
</file>