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Caveat"/>
      <p:regular r:id="rId35"/>
      <p:bold r:id="rId36"/>
    </p:embeddedFont>
    <p:embeddedFont>
      <p:font typeface="Montserra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2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2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aveat-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regular.fntdata"/><Relationship Id="rId14" Type="http://schemas.openxmlformats.org/officeDocument/2006/relationships/slide" Target="slides/slide9.xml"/><Relationship Id="rId36" Type="http://schemas.openxmlformats.org/officeDocument/2006/relationships/font" Target="fonts/Caveat-bold.fntdata"/><Relationship Id="rId17" Type="http://schemas.openxmlformats.org/officeDocument/2006/relationships/slide" Target="slides/slide12.xml"/><Relationship Id="rId39" Type="http://schemas.openxmlformats.org/officeDocument/2006/relationships/font" Target="fonts/Montserrat-italic.fntdata"/><Relationship Id="rId16" Type="http://schemas.openxmlformats.org/officeDocument/2006/relationships/slide" Target="slides/slide11.xml"/><Relationship Id="rId38" Type="http://schemas.openxmlformats.org/officeDocument/2006/relationships/font" Target="fonts/Montserrat-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eda99b7ed4_2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eda99b7ed4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b5f0256ac3_0_1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b5f0256ac3_0_1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b5f0256ac3_0_1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b5f0256ac3_0_1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b5f0256ac3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b5f0256ac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b5f0256ac3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b5f0256ac3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b5f0256ac3_0_1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b5f0256ac3_0_1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b5f0256ac3_0_1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b5f0256ac3_0_1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b5f0256ac3_0_1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1b5f0256ac3_0_1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b5f0256ac3_0_1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b5f0256ac3_0_11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b5f0256ac3_0_11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b5f0256ac3_0_11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1b5f0256ac3_0_1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1b5f0256ac3_0_1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general, even when data is confidential, there is no reason not to share the code. </a:t>
            </a:r>
            <a:r>
              <a:rPr lang="en"/>
              <a:t>Unless… see next slide.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particular, almost every statistical agency allows you to remove code… as long as it has been vetted! (NOTE: some companies claim that code produced by their employees - or their contractors! - is proprietary and do not share it - careful when signing the contract!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9320207481_0_6:notes"/>
          <p:cNvSpPr txBox="1"/>
          <p:nvPr>
            <p:ph idx="1" type="body"/>
          </p:nvPr>
        </p:nvSpPr>
        <p:spPr>
          <a:xfrm>
            <a:off x="777240" y="4777560"/>
            <a:ext cx="6217500" cy="45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g19320207481_0_6:notes"/>
          <p:cNvSpPr/>
          <p:nvPr>
            <p:ph idx="2" type="sldImg"/>
          </p:nvPr>
        </p:nvSpPr>
        <p:spPr>
          <a:xfrm>
            <a:off x="533520" y="764280"/>
            <a:ext cx="6704700" cy="37713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b5f0256ac3_0_1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1b5f0256ac3_0_1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possible for code to be -- temporarily! -- confidential. This is a function of "safe programming" - essentially, don't embed anything confidential into your main code - either treat it as data that is confidential, or capture it all in externally loaded files (but careful about log files!)</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b5f0256ac3_0_1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9" name="Google Shape;359;g1b5f0256ac3_0_1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possible for code to be -- temporarily! -- confidential. This is a function of "safe programming" - essentially, don't embed anything confidential into your main code - either treat it as data that is confidential, or capture it all in externally loaded files (but careful about log files!)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1b5f0256ac3_0_12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9" name="Google Shape;369;g1b5f0256ac3_0_12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1b5f0256ac3_0_12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6" name="Google Shape;376;g1b5f0256ac3_0_1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g1b5f0256ac3_0_1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1b5f0256ac3_0_1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g1b5f0256ac3_0_12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1b5f0256ac3_0_1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b5f0256ac3_0_1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1b5f0256ac3_0_1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b5f0256ac3_0_1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b5f0256ac3_0_1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1b5f0256ac3_0_9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1b5f0256ac3_0_9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10cce3ee5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10cce3ee5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eda99b7ed4_2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eda99b7ed4_2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0cc6f5e7a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10cc6f5e7a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most people will first see is that we produce a report that looks at computational reproducibility</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b5f0256ac3_0_9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b5f0256ac3_0_9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most people will first see is that we produce a report that looks at computational reproducibility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b5f0256ac3_0_9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b5f0256ac3_0_9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but the focus is just as much on the part about who can access the data how!</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b5f0256ac3_0_10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g1b5f0256ac3_0_10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g1b5f0256ac3_0_100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b5f0256ac3_0_8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b5f0256ac3_0_8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b5f0256ac3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b5f0256ac3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51" name="Shape 51"/>
        <p:cNvGrpSpPr/>
        <p:nvPr/>
      </p:nvGrpSpPr>
      <p:grpSpPr>
        <a:xfrm>
          <a:off x="0" y="0"/>
          <a:ext cx="0" cy="0"/>
          <a:chOff x="0" y="0"/>
          <a:chExt cx="0" cy="0"/>
        </a:xfrm>
      </p:grpSpPr>
      <p:sp>
        <p:nvSpPr>
          <p:cNvPr id="52" name="Google Shape;52;p13"/>
          <p:cNvSpPr txBox="1"/>
          <p:nvPr>
            <p:ph type="title"/>
          </p:nvPr>
        </p:nvSpPr>
        <p:spPr>
          <a:xfrm>
            <a:off x="1165860" y="273780"/>
            <a:ext cx="7337700" cy="9939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3" name="Google Shape;53;p13"/>
          <p:cNvSpPr txBox="1"/>
          <p:nvPr>
            <p:ph idx="1" type="body"/>
          </p:nvPr>
        </p:nvSpPr>
        <p:spPr>
          <a:xfrm>
            <a:off x="628560" y="1369170"/>
            <a:ext cx="3848400" cy="32631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
        <p:nvSpPr>
          <p:cNvPr id="54" name="Google Shape;54;p13"/>
          <p:cNvSpPr txBox="1"/>
          <p:nvPr>
            <p:ph idx="2" type="body"/>
          </p:nvPr>
        </p:nvSpPr>
        <p:spPr>
          <a:xfrm>
            <a:off x="4669650" y="1369170"/>
            <a:ext cx="3848400" cy="32631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55" name="Shape 55"/>
        <p:cNvGrpSpPr/>
        <p:nvPr/>
      </p:nvGrpSpPr>
      <p:grpSpPr>
        <a:xfrm>
          <a:off x="0" y="0"/>
          <a:ext cx="0" cy="0"/>
          <a:chOff x="0" y="0"/>
          <a:chExt cx="0" cy="0"/>
        </a:xfrm>
      </p:grpSpPr>
      <p:sp>
        <p:nvSpPr>
          <p:cNvPr id="56" name="Google Shape;56;p14"/>
          <p:cNvSpPr txBox="1"/>
          <p:nvPr>
            <p:ph type="title"/>
          </p:nvPr>
        </p:nvSpPr>
        <p:spPr>
          <a:xfrm>
            <a:off x="1165860" y="273780"/>
            <a:ext cx="7337700" cy="993900"/>
          </a:xfrm>
          <a:prstGeom prst="rect">
            <a:avLst/>
          </a:prstGeom>
          <a:noFill/>
          <a:ln>
            <a:noFill/>
          </a:ln>
        </p:spPr>
        <p:txBody>
          <a:bodyPr anchorCtr="0" anchor="ctr" bIns="0" lIns="0" spcFirstLastPara="1" rIns="0" wrap="square" tIns="0">
            <a:noAutofit/>
          </a:bodyPr>
          <a:lstStyle>
            <a:lvl1pPr lvl="0" rtl="0" algn="l">
              <a:spcBef>
                <a:spcPts val="0"/>
              </a:spcBef>
              <a:spcAft>
                <a:spcPts val="0"/>
              </a:spcAft>
              <a:buSzPts val="2800"/>
              <a:buNone/>
              <a:defRPr/>
            </a:lvl1pPr>
            <a:lvl2pPr lvl="1" rtl="0" algn="l">
              <a:spcBef>
                <a:spcPts val="0"/>
              </a:spcBef>
              <a:spcAft>
                <a:spcPts val="0"/>
              </a:spcAft>
              <a:buSzPts val="2800"/>
              <a:buNone/>
              <a:defRPr/>
            </a:lvl2pPr>
            <a:lvl3pPr lvl="2" rtl="0" algn="l">
              <a:spcBef>
                <a:spcPts val="0"/>
              </a:spcBef>
              <a:spcAft>
                <a:spcPts val="0"/>
              </a:spcAft>
              <a:buSzPts val="2800"/>
              <a:buNone/>
              <a:defRPr/>
            </a:lvl3pPr>
            <a:lvl4pPr lvl="3" rtl="0" algn="l">
              <a:spcBef>
                <a:spcPts val="0"/>
              </a:spcBef>
              <a:spcAft>
                <a:spcPts val="0"/>
              </a:spcAft>
              <a:buSzPts val="2800"/>
              <a:buNone/>
              <a:defRPr/>
            </a:lvl4pPr>
            <a:lvl5pPr lvl="4" rtl="0" algn="l">
              <a:spcBef>
                <a:spcPts val="0"/>
              </a:spcBef>
              <a:spcAft>
                <a:spcPts val="0"/>
              </a:spcAft>
              <a:buSzPts val="2800"/>
              <a:buNone/>
              <a:defRPr/>
            </a:lvl5pPr>
            <a:lvl6pPr lvl="5" rtl="0" algn="l">
              <a:spcBef>
                <a:spcPts val="0"/>
              </a:spcBef>
              <a:spcAft>
                <a:spcPts val="0"/>
              </a:spcAft>
              <a:buSzPts val="2800"/>
              <a:buNone/>
              <a:defRPr/>
            </a:lvl6pPr>
            <a:lvl7pPr lvl="6" rtl="0" algn="l">
              <a:spcBef>
                <a:spcPts val="0"/>
              </a:spcBef>
              <a:spcAft>
                <a:spcPts val="0"/>
              </a:spcAft>
              <a:buSzPts val="2800"/>
              <a:buNone/>
              <a:defRPr/>
            </a:lvl7pPr>
            <a:lvl8pPr lvl="7" rtl="0" algn="l">
              <a:spcBef>
                <a:spcPts val="0"/>
              </a:spcBef>
              <a:spcAft>
                <a:spcPts val="0"/>
              </a:spcAft>
              <a:buSzPts val="2800"/>
              <a:buNone/>
              <a:defRPr/>
            </a:lvl8pPr>
            <a:lvl9pPr lvl="8" rtl="0" algn="l">
              <a:spcBef>
                <a:spcPts val="0"/>
              </a:spcBef>
              <a:spcAft>
                <a:spcPts val="0"/>
              </a:spcAft>
              <a:buSzPts val="2800"/>
              <a:buNone/>
              <a:defRPr/>
            </a:lvl9pPr>
          </a:lstStyle>
          <a:p/>
        </p:txBody>
      </p:sp>
      <p:sp>
        <p:nvSpPr>
          <p:cNvPr id="57" name="Google Shape;57;p14"/>
          <p:cNvSpPr txBox="1"/>
          <p:nvPr>
            <p:ph idx="1" type="body"/>
          </p:nvPr>
        </p:nvSpPr>
        <p:spPr>
          <a:xfrm>
            <a:off x="628560" y="1369170"/>
            <a:ext cx="7886400" cy="3263100"/>
          </a:xfrm>
          <a:prstGeom prst="rect">
            <a:avLst/>
          </a:prstGeom>
          <a:noFill/>
          <a:ln>
            <a:noFill/>
          </a:ln>
        </p:spPr>
        <p:txBody>
          <a:bodyPr anchorCtr="0" anchor="t" bIns="0" lIns="0" spcFirstLastPara="1" rIns="0" wrap="square" tIns="0">
            <a:normAutofit/>
          </a:bodyPr>
          <a:lstStyle>
            <a:lvl1pPr indent="-228600" lvl="0" marL="457200" rtl="0" algn="l">
              <a:spcBef>
                <a:spcPts val="0"/>
              </a:spcBef>
              <a:spcAft>
                <a:spcPts val="0"/>
              </a:spcAft>
              <a:buSzPts val="1800"/>
              <a:buNone/>
              <a:defRPr/>
            </a:lvl1pPr>
            <a:lvl2pPr indent="-228600" lvl="1" marL="914400" rtl="0" algn="l">
              <a:spcBef>
                <a:spcPts val="1200"/>
              </a:spcBef>
              <a:spcAft>
                <a:spcPts val="0"/>
              </a:spcAft>
              <a:buSzPts val="1400"/>
              <a:buNone/>
              <a:defRPr/>
            </a:lvl2pPr>
            <a:lvl3pPr indent="-228600" lvl="2" marL="1371600" rtl="0" algn="l">
              <a:spcBef>
                <a:spcPts val="1200"/>
              </a:spcBef>
              <a:spcAft>
                <a:spcPts val="0"/>
              </a:spcAft>
              <a:buSzPts val="1400"/>
              <a:buNone/>
              <a:defRPr/>
            </a:lvl3pPr>
            <a:lvl4pPr indent="-228600" lvl="3" marL="1828800" rtl="0" algn="l">
              <a:spcBef>
                <a:spcPts val="1200"/>
              </a:spcBef>
              <a:spcAft>
                <a:spcPts val="0"/>
              </a:spcAft>
              <a:buSzPts val="1400"/>
              <a:buNone/>
              <a:defRPr/>
            </a:lvl4pPr>
            <a:lvl5pPr indent="-228600" lvl="4" marL="2286000" rtl="0" algn="l">
              <a:spcBef>
                <a:spcPts val="1200"/>
              </a:spcBef>
              <a:spcAft>
                <a:spcPts val="0"/>
              </a:spcAft>
              <a:buSzPts val="1400"/>
              <a:buNone/>
              <a:defRPr/>
            </a:lvl5pPr>
            <a:lvl6pPr indent="-228600" lvl="5" marL="2743200" rtl="0" algn="l">
              <a:spcBef>
                <a:spcPts val="1200"/>
              </a:spcBef>
              <a:spcAft>
                <a:spcPts val="0"/>
              </a:spcAft>
              <a:buSzPts val="1400"/>
              <a:buNone/>
              <a:defRPr/>
            </a:lvl6pPr>
            <a:lvl7pPr indent="-228600" lvl="6" marL="3200400" rtl="0" algn="l">
              <a:spcBef>
                <a:spcPts val="1200"/>
              </a:spcBef>
              <a:spcAft>
                <a:spcPts val="0"/>
              </a:spcAft>
              <a:buSzPts val="1400"/>
              <a:buNone/>
              <a:defRPr/>
            </a:lvl7pPr>
            <a:lvl8pPr indent="-228600" lvl="7" marL="3657600" rtl="0" algn="l">
              <a:spcBef>
                <a:spcPts val="1200"/>
              </a:spcBef>
              <a:spcAft>
                <a:spcPts val="0"/>
              </a:spcAft>
              <a:buSzPts val="1400"/>
              <a:buNone/>
              <a:defRPr/>
            </a:lvl8pPr>
            <a:lvl9pPr indent="-228600" lvl="8" marL="4114800" rtl="0" algn="l">
              <a:spcBef>
                <a:spcPts val="1200"/>
              </a:spcBef>
              <a:spcAft>
                <a:spcPts val="120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showMasterSp="0">
  <p:cSld name="Standard">
    <p:spTree>
      <p:nvGrpSpPr>
        <p:cNvPr id="58" name="Shape 58"/>
        <p:cNvGrpSpPr/>
        <p:nvPr/>
      </p:nvGrpSpPr>
      <p:grpSpPr>
        <a:xfrm>
          <a:off x="0" y="0"/>
          <a:ext cx="0" cy="0"/>
          <a:chOff x="0" y="0"/>
          <a:chExt cx="0" cy="0"/>
        </a:xfrm>
      </p:grpSpPr>
      <p:pic>
        <p:nvPicPr>
          <p:cNvPr descr="cu screen b31b1b.psd" id="59" name="Google Shape;59;p15"/>
          <p:cNvPicPr preferRelativeResize="0"/>
          <p:nvPr/>
        </p:nvPicPr>
        <p:blipFill rotWithShape="1">
          <a:blip r:embed="rId2">
            <a:alphaModFix/>
          </a:blip>
          <a:srcRect b="0" l="0" r="0" t="0"/>
          <a:stretch/>
        </p:blipFill>
        <p:spPr>
          <a:xfrm>
            <a:off x="182034" y="301626"/>
            <a:ext cx="1038090" cy="95081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blip>
          <a:stretch>
            <a:fillRect/>
          </a:stretch>
        </p:blipFill>
        <p:spPr>
          <a:xfrm>
            <a:off x="0" y="-12"/>
            <a:ext cx="2308375" cy="691425"/>
          </a:xfrm>
          <a:prstGeom prst="rect">
            <a:avLst/>
          </a:prstGeom>
          <a:noFill/>
          <a:ln>
            <a:noFill/>
          </a:ln>
        </p:spPr>
      </p:pic>
      <p:sp>
        <p:nvSpPr>
          <p:cNvPr id="7" name="Google Shape;7;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ctr">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8" name="Google Shape;8;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s://docs.github.com/en/actions/security-guides/encrypted-secret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3.png"/><Relationship Id="rId4" Type="http://schemas.openxmlformats.org/officeDocument/2006/relationships/hyperlink" Target="https://larsvilhuber.github.io/reproducibility-confidential-fsrd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 Id="rId3" Type="http://schemas.openxmlformats.org/officeDocument/2006/relationships/image" Target="../media/image17.jpg"/><Relationship Id="rId4" Type="http://schemas.openxmlformats.org/officeDocument/2006/relationships/hyperlink" Target="https://doi.org/10.5281/zenodo.7434526" TargetMode="External"/><Relationship Id="rId5" Type="http://schemas.openxmlformats.org/officeDocument/2006/relationships/hyperlink" Target="https://docs.google.com/presentation/d/10fG6NxAE7PYvOC2_29ZAaDX9Snz-6XBOzAW_BZ85Tlo/edit?usp=sha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6"/>
          <p:cNvSpPr txBox="1"/>
          <p:nvPr>
            <p:ph type="ctrTitle"/>
          </p:nvPr>
        </p:nvSpPr>
        <p:spPr>
          <a:xfrm>
            <a:off x="311700" y="1294625"/>
            <a:ext cx="8520600" cy="167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080"/>
              <a:t>Reproducibility and Confidential Data</a:t>
            </a:r>
            <a:endParaRPr sz="4080"/>
          </a:p>
        </p:txBody>
      </p:sp>
      <p:sp>
        <p:nvSpPr>
          <p:cNvPr id="65" name="Google Shape;65;p16"/>
          <p:cNvSpPr txBox="1"/>
          <p:nvPr>
            <p:ph idx="1" type="subTitle"/>
          </p:nvPr>
        </p:nvSpPr>
        <p:spPr>
          <a:xfrm>
            <a:off x="276125" y="3056050"/>
            <a:ext cx="8520600" cy="99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Lars Vilhuber</a:t>
            </a:r>
            <a:endParaRPr/>
          </a:p>
          <a:p>
            <a:pPr indent="0" lvl="0" marL="0" rtl="0" algn="ctr">
              <a:spcBef>
                <a:spcPts val="0"/>
              </a:spcBef>
              <a:spcAft>
                <a:spcPts val="0"/>
              </a:spcAft>
              <a:buNone/>
            </a:pPr>
            <a:r>
              <a:rPr lang="en" sz="1632"/>
              <a:t>Cornell University</a:t>
            </a:r>
            <a:endParaRPr sz="1632"/>
          </a:p>
          <a:p>
            <a:pPr indent="0" lvl="0" marL="0" rtl="0" algn="ctr">
              <a:spcBef>
                <a:spcPts val="0"/>
              </a:spcBef>
              <a:spcAft>
                <a:spcPts val="0"/>
              </a:spcAft>
              <a:buNone/>
            </a:pPr>
            <a:r>
              <a:rPr lang="en" sz="1632"/>
              <a:t>2022-12-13</a:t>
            </a:r>
            <a:endParaRPr sz="1632"/>
          </a:p>
        </p:txBody>
      </p:sp>
      <p:sp>
        <p:nvSpPr>
          <p:cNvPr id="66" name="Google Shape;66;p16"/>
          <p:cNvSpPr txBox="1"/>
          <p:nvPr/>
        </p:nvSpPr>
        <p:spPr>
          <a:xfrm>
            <a:off x="1374000" y="3938350"/>
            <a:ext cx="626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rPr>
              <a:t>The opinions expressed in this talk are solely the authors, and do not represent the views of the U.S. Census Bureau, the American Economic Association, or any of the funding agencies.</a:t>
            </a:r>
            <a:br>
              <a:rPr lang="en" sz="1000">
                <a:solidFill>
                  <a:schemeClr val="dk2"/>
                </a:solidFill>
              </a:rPr>
            </a:br>
            <a:r>
              <a:rPr lang="en" sz="1000">
                <a:solidFill>
                  <a:schemeClr val="dk2"/>
                </a:solidFill>
              </a:rPr>
              <a:t>© Lars Vilhuber  </a:t>
            </a:r>
            <a:endParaRPr sz="1000">
              <a:solidFill>
                <a:schemeClr val="dk2"/>
              </a:solidFill>
            </a:endParaRPr>
          </a:p>
        </p:txBody>
      </p:sp>
      <p:pic>
        <p:nvPicPr>
          <p:cNvPr id="67" name="Google Shape;67;p16"/>
          <p:cNvPicPr preferRelativeResize="0"/>
          <p:nvPr/>
        </p:nvPicPr>
        <p:blipFill>
          <a:blip r:embed="rId3">
            <a:alphaModFix/>
          </a:blip>
          <a:stretch>
            <a:fillRect/>
          </a:stretch>
        </p:blipFill>
        <p:spPr>
          <a:xfrm>
            <a:off x="4294925" y="4796625"/>
            <a:ext cx="424275" cy="7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 alternative view on “reproducibility and replication”</a:t>
            </a:r>
            <a:endParaRPr/>
          </a:p>
        </p:txBody>
      </p:sp>
      <p:sp>
        <p:nvSpPr>
          <p:cNvPr id="145" name="Google Shape;145;p25"/>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146" name="Google Shape;146;p25"/>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147" name="Google Shape;147;p25"/>
          <p:cNvCxnSpPr>
            <a:endCxn id="146" idx="0"/>
          </p:cNvCxnSpPr>
          <p:nvPr/>
        </p:nvCxnSpPr>
        <p:spPr>
          <a:xfrm flipH="1">
            <a:off x="2460950" y="1907375"/>
            <a:ext cx="830400" cy="887400"/>
          </a:xfrm>
          <a:prstGeom prst="straightConnector1">
            <a:avLst/>
          </a:prstGeom>
          <a:noFill/>
          <a:ln cap="flat" cmpd="sng" w="38100">
            <a:solidFill>
              <a:srgbClr val="9900FF"/>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 alternative view on “reproducibility and replication”</a:t>
            </a:r>
            <a:endParaRPr/>
          </a:p>
        </p:txBody>
      </p:sp>
      <p:sp>
        <p:nvSpPr>
          <p:cNvPr id="153" name="Google Shape;153;p26"/>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154" name="Google Shape;154;p26"/>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155" name="Google Shape;155;p26"/>
          <p:cNvCxnSpPr>
            <a:endCxn id="154" idx="0"/>
          </p:cNvCxnSpPr>
          <p:nvPr/>
        </p:nvCxnSpPr>
        <p:spPr>
          <a:xfrm flipH="1">
            <a:off x="2460950" y="1831475"/>
            <a:ext cx="830400" cy="963300"/>
          </a:xfrm>
          <a:prstGeom prst="straightConnector1">
            <a:avLst/>
          </a:prstGeom>
          <a:noFill/>
          <a:ln cap="flat" cmpd="sng" w="38100">
            <a:solidFill>
              <a:srgbClr val="9900FF"/>
            </a:solidFill>
            <a:prstDash val="solid"/>
            <a:round/>
            <a:headEnd len="med" w="med" type="none"/>
            <a:tailEnd len="med" w="med" type="triangle"/>
          </a:ln>
        </p:spPr>
      </p:cxnSp>
      <p:sp>
        <p:nvSpPr>
          <p:cNvPr id="156" name="Google Shape;156;p26"/>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rPr>
              <a:t>Needs information about data provenance (data citations, etc.)</a:t>
            </a:r>
            <a:endParaRPr/>
          </a:p>
        </p:txBody>
      </p:sp>
      <p:pic>
        <p:nvPicPr>
          <p:cNvPr id="157" name="Google Shape;157;p26"/>
          <p:cNvPicPr preferRelativeResize="0"/>
          <p:nvPr/>
        </p:nvPicPr>
        <p:blipFill>
          <a:blip r:embed="rId3">
            <a:alphaModFix/>
          </a:blip>
          <a:stretch>
            <a:fillRect/>
          </a:stretch>
        </p:blipFill>
        <p:spPr>
          <a:xfrm>
            <a:off x="4427313" y="3603833"/>
            <a:ext cx="4562475" cy="873142"/>
          </a:xfrm>
          <a:prstGeom prst="rect">
            <a:avLst/>
          </a:prstGeom>
          <a:noFill/>
          <a:ln>
            <a:noFill/>
          </a:ln>
        </p:spPr>
      </p:pic>
      <p:sp>
        <p:nvSpPr>
          <p:cNvPr id="158" name="Google Shape;158;p26"/>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7"/>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166" name="Google Shape;166;p27"/>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167" name="Google Shape;167;p27"/>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168" name="Google Shape;168;p27"/>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169" name="Google Shape;169;p27"/>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170" name="Google Shape;170;p27"/>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171" name="Google Shape;171;p27"/>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172" name="Google Shape;172;p27"/>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173" name="Google Shape;173;p27"/>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174" name="Google Shape;174;p27"/>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175" name="Google Shape;175;p27"/>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176" name="Google Shape;176;p27"/>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177" name="Google Shape;177;p27"/>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178" name="Google Shape;178;p27"/>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179" name="Google Shape;179;p27"/>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180" name="Google Shape;180;p27"/>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181" name="Google Shape;181;p27"/>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182" name="Google Shape;182;p27"/>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7"/>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7"/>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7"/>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7"/>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7"/>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7"/>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7"/>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7"/>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7"/>
          <p:cNvSpPr/>
          <p:nvPr/>
        </p:nvSpPr>
        <p:spPr>
          <a:xfrm>
            <a:off x="5238275" y="30858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7"/>
          <p:cNvSpPr/>
          <p:nvPr/>
        </p:nvSpPr>
        <p:spPr>
          <a:xfrm>
            <a:off x="6333025" y="39094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7"/>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209" name="Google Shape;209;p27"/>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7"/>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7"/>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7"/>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7"/>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7"/>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7"/>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7"/>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7"/>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7"/>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7"/>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221" name="Google Shape;221;p27"/>
          <p:cNvCxnSpPr>
            <a:endCxn id="210"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222" name="Google Shape;222;p27"/>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223" name="Google Shape;223;p27"/>
          <p:cNvCxnSpPr>
            <a:stCxn id="222" idx="0"/>
            <a:endCxn id="164"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224" name="Google Shape;224;p27"/>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225" name="Google Shape;225;p27"/>
          <p:cNvCxnSpPr>
            <a:stCxn id="224" idx="1"/>
            <a:endCxn id="205"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226" name="Google Shape;226;p27"/>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227" name="Google Shape;227;p27"/>
          <p:cNvCxnSpPr>
            <a:stCxn id="226" idx="1"/>
            <a:endCxn id="206" idx="6"/>
          </p:cNvCxnSpPr>
          <p:nvPr/>
        </p:nvCxnSpPr>
        <p:spPr>
          <a:xfrm flipH="1">
            <a:off x="5827275" y="3245525"/>
            <a:ext cx="317400" cy="126600"/>
          </a:xfrm>
          <a:prstGeom prst="straightConnector1">
            <a:avLst/>
          </a:prstGeom>
          <a:noFill/>
          <a:ln cap="flat" cmpd="sng" w="9525">
            <a:solidFill>
              <a:schemeClr val="dk2"/>
            </a:solidFill>
            <a:prstDash val="solid"/>
            <a:round/>
            <a:headEnd len="med" w="med" type="none"/>
            <a:tailEnd len="med" w="med" type="triangle"/>
          </a:ln>
        </p:spPr>
      </p:cxnSp>
      <p:cxnSp>
        <p:nvCxnSpPr>
          <p:cNvPr id="228" name="Google Shape;228;p27"/>
          <p:cNvCxnSpPr>
            <a:stCxn id="226" idx="2"/>
            <a:endCxn id="207" idx="0"/>
          </p:cNvCxnSpPr>
          <p:nvPr/>
        </p:nvCxnSpPr>
        <p:spPr>
          <a:xfrm flipH="1">
            <a:off x="6627375" y="3445625"/>
            <a:ext cx="214800" cy="46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000"/>
                                        <p:tgtEl>
                                          <p:spTgt spid="2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par>
                                <p:cTn fill="hold" nodeType="with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2"/>
                                        </p:tgtEl>
                                        <p:attrNameLst>
                                          <p:attrName>style.visibility</p:attrName>
                                        </p:attrNameLst>
                                      </p:cBhvr>
                                      <p:to>
                                        <p:strVal val="visible"/>
                                      </p:to>
                                    </p:set>
                                    <p:animEffect filter="fade" transition="in">
                                      <p:cBhvr>
                                        <p:cTn dur="1000"/>
                                        <p:tgtEl>
                                          <p:spTgt spid="2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1000"/>
                                        <p:tgtEl>
                                          <p:spTgt spid="227"/>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10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10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8"/>
          <p:cNvSpPr/>
          <p:nvPr/>
        </p:nvSpPr>
        <p:spPr>
          <a:xfrm>
            <a:off x="3386925" y="2985275"/>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237" name="Google Shape;237;p28"/>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238" name="Google Shape;238;p28"/>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239" name="Google Shape;239;p28"/>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240" name="Google Shape;240;p28"/>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241" name="Google Shape;241;p28"/>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242" name="Google Shape;242;p28"/>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243" name="Google Shape;243;p28"/>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244" name="Google Shape;244;p28"/>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245" name="Google Shape;245;p28"/>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246" name="Google Shape;246;p28"/>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247" name="Google Shape;247;p28"/>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248" name="Google Shape;248;p28"/>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249" name="Google Shape;249;p28"/>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250" name="Google Shape;250;p28"/>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251" name="Google Shape;251;p28"/>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252" name="Google Shape;252;p28"/>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253" name="Google Shape;253;p28"/>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8"/>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8"/>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8"/>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8"/>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8"/>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8"/>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8"/>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8"/>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8"/>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8"/>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8"/>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8"/>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8"/>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8"/>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8"/>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8"/>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8"/>
          <p:cNvSpPr/>
          <p:nvPr/>
        </p:nvSpPr>
        <p:spPr>
          <a:xfrm>
            <a:off x="4504738" y="22232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p:nvPr/>
        </p:nvSpPr>
        <p:spPr>
          <a:xfrm>
            <a:off x="5062700" y="28573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8"/>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280" name="Google Shape;280;p28"/>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8"/>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8"/>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8"/>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8"/>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8"/>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8"/>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8"/>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8"/>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8"/>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28"/>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292" name="Google Shape;292;p28"/>
          <p:cNvCxnSpPr>
            <a:endCxn id="281"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293" name="Google Shape;293;p28"/>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294" name="Google Shape;294;p28"/>
          <p:cNvCxnSpPr>
            <a:stCxn id="293" idx="0"/>
            <a:endCxn id="235"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295" name="Google Shape;295;p28"/>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296" name="Google Shape;296;p28"/>
          <p:cNvCxnSpPr>
            <a:stCxn id="295" idx="1"/>
            <a:endCxn id="276"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297" name="Google Shape;297;p28"/>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298" name="Google Shape;298;p28"/>
          <p:cNvCxnSpPr>
            <a:stCxn id="297" idx="1"/>
            <a:endCxn id="277" idx="6"/>
          </p:cNvCxnSpPr>
          <p:nvPr/>
        </p:nvCxnSpPr>
        <p:spPr>
          <a:xfrm rot="10800000">
            <a:off x="5093775" y="2509625"/>
            <a:ext cx="1050900" cy="735900"/>
          </a:xfrm>
          <a:prstGeom prst="straightConnector1">
            <a:avLst/>
          </a:prstGeom>
          <a:noFill/>
          <a:ln cap="flat" cmpd="sng" w="9525">
            <a:solidFill>
              <a:schemeClr val="dk2"/>
            </a:solidFill>
            <a:prstDash val="solid"/>
            <a:round/>
            <a:headEnd len="med" w="med" type="none"/>
            <a:tailEnd len="med" w="med" type="triangle"/>
          </a:ln>
        </p:spPr>
      </p:cxnSp>
      <p:cxnSp>
        <p:nvCxnSpPr>
          <p:cNvPr id="299" name="Google Shape;299;p28"/>
          <p:cNvCxnSpPr>
            <a:stCxn id="297" idx="1"/>
            <a:endCxn id="278" idx="6"/>
          </p:cNvCxnSpPr>
          <p:nvPr/>
        </p:nvCxnSpPr>
        <p:spPr>
          <a:xfrm rot="10800000">
            <a:off x="5651475" y="3143825"/>
            <a:ext cx="493200" cy="101700"/>
          </a:xfrm>
          <a:prstGeom prst="straightConnector1">
            <a:avLst/>
          </a:prstGeom>
          <a:noFill/>
          <a:ln cap="flat" cmpd="sng" w="9525">
            <a:solidFill>
              <a:schemeClr val="dk2"/>
            </a:solidFill>
            <a:prstDash val="solid"/>
            <a:round/>
            <a:headEnd len="med" w="med" type="none"/>
            <a:tailEnd len="med" w="med" type="triangle"/>
          </a:ln>
        </p:spPr>
      </p:cxnSp>
      <p:sp>
        <p:nvSpPr>
          <p:cNvPr id="300" name="Google Shape;300;p28"/>
          <p:cNvSpPr/>
          <p:nvPr/>
        </p:nvSpPr>
        <p:spPr>
          <a:xfrm>
            <a:off x="3386925" y="35412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7992575" y="2073125"/>
            <a:ext cx="922500" cy="873000"/>
          </a:xfrm>
          <a:prstGeom prst="wedgeRoundRectCallout">
            <a:avLst>
              <a:gd fmla="val -36165" name="adj1"/>
              <a:gd fmla="val 11414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Threat of entry induces reproducible behavior?</a:t>
            </a:r>
            <a:endParaRPr sz="900">
              <a:solidFill>
                <a:schemeClr val="dk1"/>
              </a:solidFill>
            </a:endParaRPr>
          </a:p>
        </p:txBody>
      </p:sp>
      <p:sp>
        <p:nvSpPr>
          <p:cNvPr id="302" name="Google Shape;302;p28"/>
          <p:cNvSpPr/>
          <p:nvPr/>
        </p:nvSpPr>
        <p:spPr>
          <a:xfrm>
            <a:off x="3386925" y="42185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par>
                                <p:cTn fill="hold" nodeType="with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300"/>
                                        </p:tgtEl>
                                      </p:cBhvr>
                                    </p:animEffect>
                                    <p:set>
                                      <p:cBhvr>
                                        <p:cTn dur="1" fill="hold">
                                          <p:stCondLst>
                                            <p:cond delay="1000"/>
                                          </p:stCondLst>
                                        </p:cTn>
                                        <p:tgtEl>
                                          <p:spTgt spid="300"/>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33"/>
                                        </p:tgtEl>
                                        <p:attrNameLst>
                                          <p:attrName>style.visibility</p:attrName>
                                        </p:attrNameLst>
                                      </p:cBhvr>
                                      <p:to>
                                        <p:strVal val="visible"/>
                                      </p:to>
                                    </p:set>
                                    <p:animEffect filter="fade" transition="in">
                                      <p:cBhvr>
                                        <p:cTn dur="1000"/>
                                        <p:tgtEl>
                                          <p:spTgt spid="233"/>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233"/>
                                        </p:tgtEl>
                                      </p:cBhvr>
                                    </p:animEffect>
                                    <p:set>
                                      <p:cBhvr>
                                        <p:cTn dur="1" fill="hold">
                                          <p:stCondLst>
                                            <p:cond delay="1000"/>
                                          </p:stCondLst>
                                        </p:cTn>
                                        <p:tgtEl>
                                          <p:spTgt spid="233"/>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302"/>
                                        </p:tgtEl>
                                      </p:cBhvr>
                                    </p:animEffect>
                                    <p:set>
                                      <p:cBhvr>
                                        <p:cTn dur="1" fill="hold">
                                          <p:stCondLst>
                                            <p:cond delay="1000"/>
                                          </p:stCondLst>
                                        </p:cTn>
                                        <p:tgtEl>
                                          <p:spTgt spid="302"/>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29"/>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Data citations are not enough in many cases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0"/>
          <p:cNvSpPr txBox="1"/>
          <p:nvPr>
            <p:ph type="title"/>
          </p:nvPr>
        </p:nvSpPr>
        <p:spPr>
          <a:xfrm>
            <a:off x="311700" y="445025"/>
            <a:ext cx="3542100" cy="167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How to access the data: </a:t>
            </a:r>
            <a:br>
              <a:rPr lang="en"/>
            </a:br>
            <a:r>
              <a:rPr i="1" lang="en"/>
              <a:t>Data Availability Statement</a:t>
            </a:r>
            <a:endParaRPr i="1"/>
          </a:p>
        </p:txBody>
      </p:sp>
      <p:pic>
        <p:nvPicPr>
          <p:cNvPr id="313" name="Google Shape;313;p30"/>
          <p:cNvPicPr preferRelativeResize="0"/>
          <p:nvPr/>
        </p:nvPicPr>
        <p:blipFill>
          <a:blip r:embed="rId3">
            <a:alphaModFix/>
          </a:blip>
          <a:stretch>
            <a:fillRect/>
          </a:stretch>
        </p:blipFill>
        <p:spPr>
          <a:xfrm>
            <a:off x="3543300" y="247217"/>
            <a:ext cx="5301150" cy="4665007"/>
          </a:xfrm>
          <a:prstGeom prst="rect">
            <a:avLst/>
          </a:prstGeom>
          <a:noFill/>
          <a:ln>
            <a:noFill/>
          </a:ln>
        </p:spPr>
      </p:pic>
      <p:sp>
        <p:nvSpPr>
          <p:cNvPr id="314" name="Google Shape;314;p30"/>
          <p:cNvSpPr txBox="1"/>
          <p:nvPr>
            <p:ph idx="1" type="body"/>
          </p:nvPr>
        </p:nvSpPr>
        <p:spPr>
          <a:xfrm>
            <a:off x="311700" y="2166650"/>
            <a:ext cx="3999900" cy="24021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Data citations are not enough </a:t>
            </a:r>
            <a:br>
              <a:rPr lang="en"/>
            </a:br>
            <a:r>
              <a:rPr lang="en"/>
              <a:t>in many cases</a:t>
            </a:r>
            <a:endParaRPr/>
          </a:p>
          <a:p>
            <a:pPr indent="-317500" lvl="0" marL="457200" rtl="0" algn="l">
              <a:spcBef>
                <a:spcPts val="0"/>
              </a:spcBef>
              <a:spcAft>
                <a:spcPts val="0"/>
              </a:spcAft>
              <a:buSzPts val="1400"/>
              <a:buChar char="-"/>
            </a:pPr>
            <a:r>
              <a:rPr lang="en"/>
              <a:t>More detail goes into a </a:t>
            </a:r>
            <a:br>
              <a:rPr lang="en"/>
            </a:br>
            <a:r>
              <a:rPr lang="en"/>
              <a:t>Data Availability Statement</a:t>
            </a:r>
            <a:endParaRPr/>
          </a:p>
        </p:txBody>
      </p:sp>
      <p:sp>
        <p:nvSpPr>
          <p:cNvPr id="315" name="Google Shape;315;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 alternative view on “reproducibility and replication”</a:t>
            </a:r>
            <a:endParaRPr/>
          </a:p>
        </p:txBody>
      </p:sp>
      <p:sp>
        <p:nvSpPr>
          <p:cNvPr id="321" name="Google Shape;321;p31"/>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322" name="Google Shape;322;p31"/>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Data access with minimal necessary constraints are enablers:</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Public use is good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But curated access is also good</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Streamlined access to NSO data is important!</a:t>
            </a:r>
            <a:endParaRPr>
              <a:solidFill>
                <a:schemeClr val="dk1"/>
              </a:solidFill>
            </a:endParaRPr>
          </a:p>
          <a:p>
            <a:pPr indent="0" lvl="0" marL="0" rtl="0" algn="l">
              <a:spcBef>
                <a:spcPts val="0"/>
              </a:spcBef>
              <a:spcAft>
                <a:spcPts val="0"/>
              </a:spcAft>
              <a:buNone/>
            </a:pPr>
            <a:r>
              <a:t/>
            </a:r>
            <a:endParaRPr/>
          </a:p>
        </p:txBody>
      </p:sp>
      <p:cxnSp>
        <p:nvCxnSpPr>
          <p:cNvPr id="323" name="Google Shape;323;p31"/>
          <p:cNvCxnSpPr>
            <a:endCxn id="322"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324" name="Google Shape;324;p31"/>
          <p:cNvSpPr txBox="1"/>
          <p:nvPr/>
        </p:nvSpPr>
        <p:spPr>
          <a:xfrm>
            <a:off x="1911725" y="1621500"/>
            <a:ext cx="7191900" cy="2616600"/>
          </a:xfrm>
          <a:prstGeom prst="rect">
            <a:avLst/>
          </a:prstGeom>
          <a:solidFill>
            <a:schemeClr val="lt1"/>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381000" lvl="0" marL="457200" rtl="0" algn="l">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requested access to SOEP data (Germany) ❌</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requested access to Swedish data (need to be located in EU!) ✔️❌</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requested access to IAB, BLS ✔️, others</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have access to Brazilian ✔️ data</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Sign DUA with eBay✔️, Kilts✔️, Zillow ⏳, etc.</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 alternative view on “reproducibility and replication”</a:t>
            </a:r>
            <a:endParaRPr/>
          </a:p>
        </p:txBody>
      </p:sp>
      <p:sp>
        <p:nvSpPr>
          <p:cNvPr id="330" name="Google Shape;330;p32"/>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331" name="Google Shape;331;p32"/>
          <p:cNvSpPr/>
          <p:nvPr/>
        </p:nvSpPr>
        <p:spPr>
          <a:xfrm>
            <a:off x="2597775" y="2842975"/>
            <a:ext cx="3568500" cy="2121000"/>
          </a:xfrm>
          <a:prstGeom prst="roundRect">
            <a:avLst>
              <a:gd fmla="val 16667" name="adj"/>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Methodology needs to be available and accessible</a:t>
            </a:r>
            <a:endParaRPr/>
          </a:p>
          <a:p>
            <a:pPr indent="-317500" lvl="0" marL="457200" rtl="0" algn="l">
              <a:spcBef>
                <a:spcPts val="0"/>
              </a:spcBef>
              <a:spcAft>
                <a:spcPts val="0"/>
              </a:spcAft>
              <a:buSzPts val="1400"/>
              <a:buChar char="-"/>
            </a:pPr>
            <a:r>
              <a:rPr lang="en"/>
              <a:t>Includes the data cleaning code (b/c 💀)</a:t>
            </a:r>
            <a:endParaRPr/>
          </a:p>
          <a:p>
            <a:pPr indent="-317500" lvl="0" marL="457200" rtl="0" algn="l">
              <a:spcBef>
                <a:spcPts val="0"/>
              </a:spcBef>
              <a:spcAft>
                <a:spcPts val="0"/>
              </a:spcAft>
              <a:buSzPts val="1400"/>
              <a:buChar char="-"/>
            </a:pPr>
            <a:r>
              <a:rPr lang="en"/>
              <a:t>Includes functional code (b/c </a:t>
            </a:r>
            <a:r>
              <a:rPr lang="en"/>
              <a:t>🚀)</a:t>
            </a:r>
            <a:endParaRPr/>
          </a:p>
        </p:txBody>
      </p:sp>
      <p:cxnSp>
        <p:nvCxnSpPr>
          <p:cNvPr id="332" name="Google Shape;332;p32"/>
          <p:cNvCxnSpPr>
            <a:endCxn id="331" idx="0"/>
          </p:cNvCxnSpPr>
          <p:nvPr/>
        </p:nvCxnSpPr>
        <p:spPr>
          <a:xfrm>
            <a:off x="4097025" y="1845475"/>
            <a:ext cx="285000" cy="997500"/>
          </a:xfrm>
          <a:prstGeom prst="straightConnector1">
            <a:avLst/>
          </a:prstGeom>
          <a:noFill/>
          <a:ln cap="flat" cmpd="sng" w="38100">
            <a:solidFill>
              <a:srgbClr val="38761D"/>
            </a:solidFill>
            <a:prstDash val="solid"/>
            <a:round/>
            <a:headEnd len="med" w="med"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3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Code misconceptions</a:t>
            </a:r>
            <a:endParaRPr/>
          </a:p>
        </p:txBody>
      </p:sp>
      <p:sp>
        <p:nvSpPr>
          <p:cNvPr id="338" name="Google Shape;338;p33"/>
          <p:cNvSpPr txBox="1"/>
          <p:nvPr/>
        </p:nvSpPr>
        <p:spPr>
          <a:xfrm>
            <a:off x="1590600" y="3876575"/>
            <a:ext cx="59628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D8D8D8"/>
                </a:solidFill>
              </a:rPr>
              <a:t>True anecdotes, </a:t>
            </a:r>
            <a:r>
              <a:rPr lang="en" sz="1000">
                <a:solidFill>
                  <a:srgbClr val="D8D8D8"/>
                </a:solidFill>
              </a:rPr>
              <a:t>anonymized</a:t>
            </a:r>
            <a:r>
              <a:rPr lang="en" sz="1000">
                <a:solidFill>
                  <a:srgbClr val="D8D8D8"/>
                </a:solidFill>
              </a:rPr>
              <a:t> to protect the not-so-innocent</a:t>
            </a:r>
            <a:endParaRPr sz="1000">
              <a:solidFill>
                <a:srgbClr val="D8D8D8"/>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Code misconceptions</a:t>
            </a:r>
            <a:endParaRPr/>
          </a:p>
        </p:txBody>
      </p:sp>
      <p:sp>
        <p:nvSpPr>
          <p:cNvPr id="344" name="Google Shape;344;p3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700">
                <a:latin typeface="Caveat"/>
                <a:ea typeface="Caveat"/>
                <a:cs typeface="Caveat"/>
                <a:sym typeface="Caveat"/>
              </a:rPr>
              <a:t>"I can't share the code because the data is confidential."</a:t>
            </a:r>
            <a:endParaRPr b="1" sz="2700">
              <a:latin typeface="Caveat"/>
              <a:ea typeface="Caveat"/>
              <a:cs typeface="Caveat"/>
              <a:sym typeface="Caveat"/>
            </a:endParaRPr>
          </a:p>
        </p:txBody>
      </p:sp>
      <p:sp>
        <p:nvSpPr>
          <p:cNvPr id="345" name="Google Shape;345;p3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400">
                <a:latin typeface="Courier New"/>
                <a:ea typeface="Courier New"/>
                <a:cs typeface="Courier New"/>
                <a:sym typeface="Courier New"/>
              </a:rPr>
              <a:t>"The agency does not want me to remove the code."</a:t>
            </a:r>
            <a:endParaRPr b="1" sz="2400">
              <a:latin typeface="Courier New"/>
              <a:ea typeface="Courier New"/>
              <a:cs typeface="Courier New"/>
              <a:sym typeface="Courier New"/>
            </a:endParaRPr>
          </a:p>
        </p:txBody>
      </p:sp>
      <p:sp>
        <p:nvSpPr>
          <p:cNvPr id="346" name="Google Shape;346;p34"/>
          <p:cNvSpPr txBox="1"/>
          <p:nvPr/>
        </p:nvSpPr>
        <p:spPr>
          <a:xfrm>
            <a:off x="6032650" y="1703175"/>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
        <p:nvSpPr>
          <p:cNvPr id="347" name="Google Shape;347;p34"/>
          <p:cNvSpPr txBox="1"/>
          <p:nvPr/>
        </p:nvSpPr>
        <p:spPr>
          <a:xfrm>
            <a:off x="1489125" y="1703175"/>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47"/>
                                        </p:tgtEl>
                                        <p:attrNameLst>
                                          <p:attrName>style.visibility</p:attrName>
                                        </p:attrNameLst>
                                      </p:cBhvr>
                                      <p:to>
                                        <p:strVal val="visible"/>
                                      </p:to>
                                    </p:set>
                                    <p:anim calcmode="lin" valueType="num">
                                      <p:cBhvr additive="base">
                                        <p:cTn dur="1000"/>
                                        <p:tgtEl>
                                          <p:spTgt spid="347"/>
                                        </p:tgtEl>
                                        <p:attrNameLst>
                                          <p:attrName>ppt_w</p:attrName>
                                        </p:attrNameLst>
                                      </p:cBhvr>
                                      <p:tavLst>
                                        <p:tav fmla="" tm="0">
                                          <p:val>
                                            <p:strVal val="0"/>
                                          </p:val>
                                        </p:tav>
                                        <p:tav fmla="" tm="100000">
                                          <p:val>
                                            <p:strVal val="#ppt_w"/>
                                          </p:val>
                                        </p:tav>
                                      </p:tavLst>
                                    </p:anim>
                                    <p:anim calcmode="lin" valueType="num">
                                      <p:cBhvr additive="base">
                                        <p:cTn dur="1000"/>
                                        <p:tgtEl>
                                          <p:spTgt spid="34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46"/>
                                        </p:tgtEl>
                                        <p:attrNameLst>
                                          <p:attrName>style.visibility</p:attrName>
                                        </p:attrNameLst>
                                      </p:cBhvr>
                                      <p:to>
                                        <p:strVal val="visible"/>
                                      </p:to>
                                    </p:set>
                                    <p:anim calcmode="lin" valueType="num">
                                      <p:cBhvr additive="base">
                                        <p:cTn dur="1"/>
                                        <p:tgtEl>
                                          <p:spTgt spid="346"/>
                                        </p:tgtEl>
                                        <p:attrNameLst>
                                          <p:attrName>ppt_w</p:attrName>
                                        </p:attrNameLst>
                                      </p:cBhvr>
                                      <p:tavLst>
                                        <p:tav fmla="" tm="0">
                                          <p:val>
                                            <p:strVal val="0"/>
                                          </p:val>
                                        </p:tav>
                                        <p:tav fmla="" tm="100000">
                                          <p:val>
                                            <p:strVal val="#ppt_w"/>
                                          </p:val>
                                        </p:tav>
                                      </p:tavLst>
                                    </p:anim>
                                    <p:anim calcmode="lin" valueType="num">
                                      <p:cBhvr additive="base">
                                        <p:cTn dur="1"/>
                                        <p:tgtEl>
                                          <p:spTgt spid="34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7"/>
          <p:cNvSpPr/>
          <p:nvPr/>
        </p:nvSpPr>
        <p:spPr>
          <a:xfrm>
            <a:off x="0" y="0"/>
            <a:ext cx="9143700" cy="5143200"/>
          </a:xfrm>
          <a:prstGeom prst="rect">
            <a:avLst/>
          </a:prstGeom>
          <a:solidFill>
            <a:srgbClr val="3F3F3F"/>
          </a:solidFill>
          <a:ln cap="flat" cmpd="sng" w="25400">
            <a:solidFill>
              <a:srgbClr val="43729D"/>
            </a:solidFill>
            <a:prstDash val="solid"/>
            <a:miter lim="8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7"/>
          <p:cNvSpPr/>
          <p:nvPr/>
        </p:nvSpPr>
        <p:spPr>
          <a:xfrm>
            <a:off x="1529280" y="1187190"/>
            <a:ext cx="6085500" cy="3084600"/>
          </a:xfrm>
          <a:prstGeom prst="rect">
            <a:avLst/>
          </a:prstGeom>
          <a:noFill/>
          <a:ln>
            <a:noFill/>
          </a:ln>
        </p:spPr>
        <p:txBody>
          <a:bodyPr anchorCtr="0" anchor="t" bIns="33750" lIns="67500" spcFirstLastPara="1" rIns="67500" wrap="square" tIns="33750">
            <a:noAutofit/>
          </a:bodyPr>
          <a:lstStyle/>
          <a:p>
            <a:pPr indent="0" lvl="0" marL="0" marR="0" rtl="0" algn="ctr">
              <a:lnSpc>
                <a:spcPct val="100000"/>
              </a:lnSpc>
              <a:spcBef>
                <a:spcPts val="0"/>
              </a:spcBef>
              <a:spcAft>
                <a:spcPts val="0"/>
              </a:spcAft>
              <a:buNone/>
            </a:pPr>
            <a:r>
              <a:rPr lang="en" sz="6600">
                <a:solidFill>
                  <a:srgbClr val="FFFFFF"/>
                </a:solidFill>
                <a:latin typeface="Calibri"/>
                <a:ea typeface="Calibri"/>
                <a:cs typeface="Calibri"/>
                <a:sym typeface="Calibri"/>
              </a:rPr>
              <a:t>Background</a:t>
            </a:r>
            <a:endParaRPr b="0" i="0" sz="6600" u="none" cap="none" strike="noStrike">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Code misconceptions</a:t>
            </a:r>
            <a:endParaRPr/>
          </a:p>
        </p:txBody>
      </p:sp>
      <p:sp>
        <p:nvSpPr>
          <p:cNvPr id="353" name="Google Shape;353;p3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700">
                <a:latin typeface="Caveat"/>
                <a:ea typeface="Caveat"/>
                <a:cs typeface="Caveat"/>
                <a:sym typeface="Caveat"/>
              </a:rPr>
              <a:t>"I can't share the code because the </a:t>
            </a:r>
            <a:r>
              <a:rPr lang="en" sz="2700" u="sng">
                <a:latin typeface="Caveat"/>
                <a:ea typeface="Caveat"/>
                <a:cs typeface="Caveat"/>
                <a:sym typeface="Caveat"/>
              </a:rPr>
              <a:t>code</a:t>
            </a:r>
            <a:r>
              <a:rPr b="1" lang="en" sz="2700">
                <a:latin typeface="Caveat"/>
                <a:ea typeface="Caveat"/>
                <a:cs typeface="Caveat"/>
                <a:sym typeface="Caveat"/>
              </a:rPr>
              <a:t> is confidential."</a:t>
            </a:r>
            <a:endParaRPr b="1" sz="2700">
              <a:latin typeface="Caveat"/>
              <a:ea typeface="Caveat"/>
              <a:cs typeface="Caveat"/>
              <a:sym typeface="Caveat"/>
            </a:endParaRPr>
          </a:p>
        </p:txBody>
      </p:sp>
      <p:sp>
        <p:nvSpPr>
          <p:cNvPr id="354" name="Google Shape;354;p3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400">
                <a:latin typeface="Courier New"/>
                <a:ea typeface="Courier New"/>
                <a:cs typeface="Courier New"/>
                <a:sym typeface="Courier New"/>
              </a:rPr>
              <a:t>"It takes me a long time to redact the code so the agency can release it"</a:t>
            </a:r>
            <a:endParaRPr b="1" sz="2400">
              <a:latin typeface="Courier New"/>
              <a:ea typeface="Courier New"/>
              <a:cs typeface="Courier New"/>
              <a:sym typeface="Courier New"/>
            </a:endParaRPr>
          </a:p>
        </p:txBody>
      </p:sp>
      <p:sp>
        <p:nvSpPr>
          <p:cNvPr id="355" name="Google Shape;355;p35"/>
          <p:cNvSpPr txBox="1"/>
          <p:nvPr/>
        </p:nvSpPr>
        <p:spPr>
          <a:xfrm>
            <a:off x="6032650" y="1703175"/>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
        <p:nvSpPr>
          <p:cNvPr id="356" name="Google Shape;356;p35"/>
          <p:cNvSpPr txBox="1"/>
          <p:nvPr/>
        </p:nvSpPr>
        <p:spPr>
          <a:xfrm>
            <a:off x="1489125" y="1703175"/>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1000"/>
                                        <p:tgtEl>
                                          <p:spTgt spid="356"/>
                                        </p:tgtEl>
                                        <p:attrNameLst>
                                          <p:attrName>ppt_w</p:attrName>
                                        </p:attrNameLst>
                                      </p:cBhvr>
                                      <p:tavLst>
                                        <p:tav fmla="" tm="0">
                                          <p:val>
                                            <p:strVal val="0"/>
                                          </p:val>
                                        </p:tav>
                                        <p:tav fmla="" tm="100000">
                                          <p:val>
                                            <p:strVal val="#ppt_w"/>
                                          </p:val>
                                        </p:tav>
                                      </p:tavLst>
                                    </p:anim>
                                    <p:anim calcmode="lin" valueType="num">
                                      <p:cBhvr additive="base">
                                        <p:cTn dur="1000"/>
                                        <p:tgtEl>
                                          <p:spTgt spid="356"/>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1"/>
                                        <p:tgtEl>
                                          <p:spTgt spid="355"/>
                                        </p:tgtEl>
                                        <p:attrNameLst>
                                          <p:attrName>ppt_w</p:attrName>
                                        </p:attrNameLst>
                                      </p:cBhvr>
                                      <p:tavLst>
                                        <p:tav fmla="" tm="0">
                                          <p:val>
                                            <p:strVal val="0"/>
                                          </p:val>
                                        </p:tav>
                                        <p:tav fmla="" tm="100000">
                                          <p:val>
                                            <p:strVal val="#ppt_w"/>
                                          </p:val>
                                        </p:tav>
                                      </p:tavLst>
                                    </p:anim>
                                    <p:anim calcmode="lin" valueType="num">
                                      <p:cBhvr additive="base">
                                        <p:cTn dur="1"/>
                                        <p:tgtEl>
                                          <p:spTgt spid="35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Code misconceptions</a:t>
            </a:r>
            <a:endParaRPr/>
          </a:p>
        </p:txBody>
      </p:sp>
      <p:sp>
        <p:nvSpPr>
          <p:cNvPr id="362" name="Google Shape;362;p3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700">
                <a:latin typeface="Caveat"/>
                <a:ea typeface="Caveat"/>
                <a:cs typeface="Caveat"/>
                <a:sym typeface="Caveat"/>
              </a:rPr>
              <a:t>"I can't share the code because the </a:t>
            </a:r>
            <a:r>
              <a:rPr lang="en" sz="2700" u="sng">
                <a:latin typeface="Caveat"/>
                <a:ea typeface="Caveat"/>
                <a:cs typeface="Caveat"/>
                <a:sym typeface="Caveat"/>
              </a:rPr>
              <a:t>code</a:t>
            </a:r>
            <a:r>
              <a:rPr b="1" lang="en" sz="2700">
                <a:latin typeface="Caveat"/>
                <a:ea typeface="Caveat"/>
                <a:cs typeface="Caveat"/>
                <a:sym typeface="Caveat"/>
              </a:rPr>
              <a:t> is confidential."</a:t>
            </a:r>
            <a:endParaRPr b="1" sz="2700">
              <a:latin typeface="Caveat"/>
              <a:ea typeface="Caveat"/>
              <a:cs typeface="Caveat"/>
              <a:sym typeface="Caveat"/>
            </a:endParaRPr>
          </a:p>
        </p:txBody>
      </p:sp>
      <p:sp>
        <p:nvSpPr>
          <p:cNvPr id="363" name="Google Shape;363;p3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400">
                <a:latin typeface="Courier New"/>
                <a:ea typeface="Courier New"/>
                <a:cs typeface="Courier New"/>
                <a:sym typeface="Courier New"/>
              </a:rPr>
              <a:t>"It takes me a long time to redact the code so the agency can release it"</a:t>
            </a:r>
            <a:endParaRPr b="1" sz="2400">
              <a:latin typeface="Courier New"/>
              <a:ea typeface="Courier New"/>
              <a:cs typeface="Courier New"/>
              <a:sym typeface="Courier New"/>
            </a:endParaRPr>
          </a:p>
        </p:txBody>
      </p:sp>
      <p:sp>
        <p:nvSpPr>
          <p:cNvPr id="364" name="Google Shape;364;p36"/>
          <p:cNvSpPr txBox="1"/>
          <p:nvPr/>
        </p:nvSpPr>
        <p:spPr>
          <a:xfrm>
            <a:off x="6032650" y="1703175"/>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
        <p:nvSpPr>
          <p:cNvPr id="365" name="Google Shape;365;p36"/>
          <p:cNvSpPr txBox="1"/>
          <p:nvPr/>
        </p:nvSpPr>
        <p:spPr>
          <a:xfrm>
            <a:off x="1489125" y="1703175"/>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
        <p:nvSpPr>
          <p:cNvPr id="366" name="Google Shape;366;p36"/>
          <p:cNvSpPr txBox="1"/>
          <p:nvPr/>
        </p:nvSpPr>
        <p:spPr>
          <a:xfrm>
            <a:off x="1315150" y="1094800"/>
            <a:ext cx="6162600" cy="2898900"/>
          </a:xfrm>
          <a:prstGeom prst="rect">
            <a:avLst/>
          </a:prstGeom>
          <a:solidFill>
            <a:srgbClr val="CFE2F3"/>
          </a:solidFill>
          <a:ln cap="flat" cmpd="sng" w="9525">
            <a:solidFill>
              <a:schemeClr val="dk1"/>
            </a:solidFill>
            <a:prstDash val="solid"/>
            <a:round/>
            <a:headEnd len="sm" w="sm" type="none"/>
            <a:tailEnd len="sm" w="sm" type="none"/>
          </a:ln>
          <a:effectLst>
            <a:outerShdw blurRad="57150" rotWithShape="0" algn="bl" dir="3660000" dist="133350">
              <a:srgbClr val="000000">
                <a:alpha val="50000"/>
              </a:srgbClr>
            </a:outerShdw>
          </a:effectLst>
        </p:spPr>
        <p:txBody>
          <a:bodyPr anchorCtr="0" anchor="t" bIns="91425" lIns="91425" spcFirstLastPara="1" rIns="91425" wrap="square" tIns="91425">
            <a:spAutoFit/>
          </a:bodyPr>
          <a:lstStyle/>
          <a:p>
            <a:pPr indent="0" lvl="0" marL="0" rtl="0" algn="l">
              <a:spcBef>
                <a:spcPts val="1000"/>
              </a:spcBef>
              <a:spcAft>
                <a:spcPts val="0"/>
              </a:spcAft>
              <a:buNone/>
            </a:pPr>
            <a:r>
              <a:rPr lang="en" sz="2400"/>
              <a:t>BTW, this is really a solved problem, but not implemented in most statistical software or computing environments. </a:t>
            </a:r>
            <a:endParaRPr sz="2400"/>
          </a:p>
          <a:p>
            <a:pPr indent="0" lvl="0" marL="0" rtl="0" algn="l">
              <a:spcBef>
                <a:spcPts val="1000"/>
              </a:spcBef>
              <a:spcAft>
                <a:spcPts val="0"/>
              </a:spcAft>
              <a:buNone/>
            </a:pPr>
            <a:r>
              <a:rPr lang="en" sz="2400"/>
              <a:t>Online workflows/ APIs have this generally solved, e.g. "</a:t>
            </a:r>
            <a:r>
              <a:rPr lang="en" sz="2400" u="sng">
                <a:solidFill>
                  <a:schemeClr val="hlink"/>
                </a:solidFill>
                <a:hlinkClick r:id="rId3"/>
              </a:rPr>
              <a:t>Github Encrypted Secrets</a:t>
            </a:r>
            <a:r>
              <a:rPr lang="en" sz="2400"/>
              <a:t>". Maybe this should be a feature in Stata/SAS/R/etc.</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65"/>
                                        </p:tgtEl>
                                        <p:attrNameLst>
                                          <p:attrName>style.visibility</p:attrName>
                                        </p:attrNameLst>
                                      </p:cBhvr>
                                      <p:to>
                                        <p:strVal val="visible"/>
                                      </p:to>
                                    </p:set>
                                    <p:anim calcmode="lin" valueType="num">
                                      <p:cBhvr additive="base">
                                        <p:cTn dur="1000"/>
                                        <p:tgtEl>
                                          <p:spTgt spid="365"/>
                                        </p:tgtEl>
                                        <p:attrNameLst>
                                          <p:attrName>ppt_w</p:attrName>
                                        </p:attrNameLst>
                                      </p:cBhvr>
                                      <p:tavLst>
                                        <p:tav fmla="" tm="0">
                                          <p:val>
                                            <p:strVal val="0"/>
                                          </p:val>
                                        </p:tav>
                                        <p:tav fmla="" tm="100000">
                                          <p:val>
                                            <p:strVal val="#ppt_w"/>
                                          </p:val>
                                        </p:tav>
                                      </p:tavLst>
                                    </p:anim>
                                    <p:anim calcmode="lin" valueType="num">
                                      <p:cBhvr additive="base">
                                        <p:cTn dur="1000"/>
                                        <p:tgtEl>
                                          <p:spTgt spid="36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64"/>
                                        </p:tgtEl>
                                        <p:attrNameLst>
                                          <p:attrName>style.visibility</p:attrName>
                                        </p:attrNameLst>
                                      </p:cBhvr>
                                      <p:to>
                                        <p:strVal val="visible"/>
                                      </p:to>
                                    </p:set>
                                    <p:anim calcmode="lin" valueType="num">
                                      <p:cBhvr additive="base">
                                        <p:cTn dur="1"/>
                                        <p:tgtEl>
                                          <p:spTgt spid="364"/>
                                        </p:tgtEl>
                                        <p:attrNameLst>
                                          <p:attrName>ppt_w</p:attrName>
                                        </p:attrNameLst>
                                      </p:cBhvr>
                                      <p:tavLst>
                                        <p:tav fmla="" tm="0">
                                          <p:val>
                                            <p:strVal val="0"/>
                                          </p:val>
                                        </p:tav>
                                        <p:tav fmla="" tm="100000">
                                          <p:val>
                                            <p:strVal val="#ppt_w"/>
                                          </p:val>
                                        </p:tav>
                                      </p:tavLst>
                                    </p:anim>
                                    <p:anim calcmode="lin" valueType="num">
                                      <p:cBhvr additive="base">
                                        <p:cTn dur="1"/>
                                        <p:tgtEl>
                                          <p:spTgt spid="36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Example for better coding practices</a:t>
            </a:r>
            <a:endParaRPr/>
          </a:p>
        </p:txBody>
      </p:sp>
      <p:sp>
        <p:nvSpPr>
          <p:cNvPr id="372" name="Google Shape;372;p3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373" name="Google Shape;373;p37"/>
          <p:cNvPicPr preferRelativeResize="0"/>
          <p:nvPr/>
        </p:nvPicPr>
        <p:blipFill>
          <a:blip r:embed="rId3">
            <a:alphaModFix/>
          </a:blip>
          <a:stretch>
            <a:fillRect/>
          </a:stretch>
        </p:blipFill>
        <p:spPr>
          <a:xfrm>
            <a:off x="657113" y="1070798"/>
            <a:ext cx="7829775" cy="385784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t>Example for better coding practices</a:t>
            </a:r>
            <a:endParaRPr/>
          </a:p>
          <a:p>
            <a:pPr indent="0" lvl="0" marL="0" rtl="0" algn="ctr">
              <a:spcBef>
                <a:spcPts val="0"/>
              </a:spcBef>
              <a:spcAft>
                <a:spcPts val="0"/>
              </a:spcAft>
              <a:buNone/>
            </a:pPr>
            <a:r>
              <a:t/>
            </a:r>
            <a:endParaRPr/>
          </a:p>
        </p:txBody>
      </p:sp>
      <p:pic>
        <p:nvPicPr>
          <p:cNvPr id="379" name="Google Shape;379;p38"/>
          <p:cNvPicPr preferRelativeResize="0"/>
          <p:nvPr/>
        </p:nvPicPr>
        <p:blipFill>
          <a:blip r:embed="rId3">
            <a:alphaModFix/>
          </a:blip>
          <a:stretch>
            <a:fillRect/>
          </a:stretch>
        </p:blipFill>
        <p:spPr>
          <a:xfrm>
            <a:off x="1069988" y="1059950"/>
            <a:ext cx="7004023" cy="38209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Example for better coding practices</a:t>
            </a:r>
            <a:endParaRPr/>
          </a:p>
          <a:p>
            <a:pPr indent="0" lvl="0" marL="0" rtl="0" algn="ctr">
              <a:spcBef>
                <a:spcPts val="0"/>
              </a:spcBef>
              <a:spcAft>
                <a:spcPts val="0"/>
              </a:spcAft>
              <a:buNone/>
            </a:pPr>
            <a:r>
              <a:t/>
            </a:r>
            <a:endParaRPr/>
          </a:p>
        </p:txBody>
      </p:sp>
      <p:pic>
        <p:nvPicPr>
          <p:cNvPr id="385" name="Google Shape;385;p39"/>
          <p:cNvPicPr preferRelativeResize="0"/>
          <p:nvPr/>
        </p:nvPicPr>
        <p:blipFill>
          <a:blip r:embed="rId3">
            <a:alphaModFix/>
          </a:blip>
          <a:stretch>
            <a:fillRect/>
          </a:stretch>
        </p:blipFill>
        <p:spPr>
          <a:xfrm>
            <a:off x="542613" y="1129225"/>
            <a:ext cx="8058776" cy="3531375"/>
          </a:xfrm>
          <a:prstGeom prst="rect">
            <a:avLst/>
          </a:prstGeom>
          <a:noFill/>
          <a:ln>
            <a:noFill/>
          </a:ln>
        </p:spPr>
      </p:pic>
      <p:sp>
        <p:nvSpPr>
          <p:cNvPr id="386" name="Google Shape;386;p39"/>
          <p:cNvSpPr txBox="1"/>
          <p:nvPr/>
        </p:nvSpPr>
        <p:spPr>
          <a:xfrm>
            <a:off x="4682175" y="4757900"/>
            <a:ext cx="41502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u="sng">
                <a:solidFill>
                  <a:srgbClr val="AEABAB"/>
                </a:solidFill>
                <a:hlinkClick r:id="rId4">
                  <a:extLst>
                    <a:ext uri="{A12FA001-AC4F-418D-AE19-62706E023703}">
                      <ahyp:hlinkClr val="tx"/>
                    </a:ext>
                  </a:extLst>
                </a:hlinkClick>
              </a:rPr>
              <a:t>https://larsvilhuber.github.io/reproducibility-confidential-fsrdc/</a:t>
            </a:r>
            <a:r>
              <a:rPr lang="en" sz="900">
                <a:solidFill>
                  <a:srgbClr val="AEABAB"/>
                </a:solidFill>
              </a:rPr>
              <a:t> </a:t>
            </a:r>
            <a:endParaRPr sz="900">
              <a:solidFill>
                <a:srgbClr val="AEABAB"/>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u="sng"/>
              <a:t>Data</a:t>
            </a:r>
            <a:r>
              <a:rPr lang="en"/>
              <a:t> misconceptions</a:t>
            </a:r>
            <a:endParaRPr/>
          </a:p>
        </p:txBody>
      </p:sp>
      <p:sp>
        <p:nvSpPr>
          <p:cNvPr id="392" name="Google Shape;392;p4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b="1" lang="en" sz="2700">
                <a:latin typeface="Caveat"/>
                <a:ea typeface="Caveat"/>
                <a:cs typeface="Caveat"/>
                <a:sym typeface="Caveat"/>
              </a:rPr>
              <a:t>"I 've added noise to the data I received from company X, I can now publish it."</a:t>
            </a:r>
            <a:endParaRPr b="1" sz="2700">
              <a:latin typeface="Caveat"/>
              <a:ea typeface="Caveat"/>
              <a:cs typeface="Caveat"/>
              <a:sym typeface="Caveat"/>
            </a:endParaRPr>
          </a:p>
        </p:txBody>
      </p:sp>
      <p:sp>
        <p:nvSpPr>
          <p:cNvPr id="393" name="Google Shape;393;p4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2400">
                <a:latin typeface="Courier New"/>
                <a:ea typeface="Courier New"/>
                <a:cs typeface="Courier New"/>
                <a:sym typeface="Courier New"/>
              </a:rPr>
              <a:t>"I found the code on the internet, so I can post it."</a:t>
            </a:r>
            <a:endParaRPr b="1" sz="2400">
              <a:latin typeface="Courier New"/>
              <a:ea typeface="Courier New"/>
              <a:cs typeface="Courier New"/>
              <a:sym typeface="Courier New"/>
            </a:endParaRPr>
          </a:p>
          <a:p>
            <a:pPr indent="0" lvl="0" marL="0" rtl="0" algn="l">
              <a:spcBef>
                <a:spcPts val="1200"/>
              </a:spcBef>
              <a:spcAft>
                <a:spcPts val="0"/>
              </a:spcAft>
              <a:buNone/>
            </a:pPr>
            <a:r>
              <a:t/>
            </a:r>
            <a:endParaRPr b="1" sz="2400">
              <a:latin typeface="Courier New"/>
              <a:ea typeface="Courier New"/>
              <a:cs typeface="Courier New"/>
              <a:sym typeface="Courier New"/>
            </a:endParaRPr>
          </a:p>
          <a:p>
            <a:pPr indent="0" lvl="0" marL="0" rtl="0" algn="l">
              <a:spcBef>
                <a:spcPts val="1200"/>
              </a:spcBef>
              <a:spcAft>
                <a:spcPts val="1200"/>
              </a:spcAft>
              <a:buNone/>
            </a:pPr>
            <a:r>
              <a:rPr b="1" lang="en" sz="2400">
                <a:latin typeface="Courier New"/>
                <a:ea typeface="Courier New"/>
                <a:cs typeface="Courier New"/>
                <a:sym typeface="Courier New"/>
              </a:rPr>
              <a:t>"The provider wants to make the data broadly available, so I can publish it here."</a:t>
            </a:r>
            <a:endParaRPr b="1" sz="2400">
              <a:latin typeface="Courier New"/>
              <a:ea typeface="Courier New"/>
              <a:cs typeface="Courier New"/>
              <a:sym typeface="Courier New"/>
            </a:endParaRPr>
          </a:p>
        </p:txBody>
      </p:sp>
      <p:sp>
        <p:nvSpPr>
          <p:cNvPr id="394" name="Google Shape;394;p40"/>
          <p:cNvSpPr txBox="1"/>
          <p:nvPr/>
        </p:nvSpPr>
        <p:spPr>
          <a:xfrm>
            <a:off x="6487100" y="2164500"/>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
        <p:nvSpPr>
          <p:cNvPr id="395" name="Google Shape;395;p40"/>
          <p:cNvSpPr txBox="1"/>
          <p:nvPr/>
        </p:nvSpPr>
        <p:spPr>
          <a:xfrm>
            <a:off x="1537325" y="2495000"/>
            <a:ext cx="1004400" cy="110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500"/>
              </a:spcBef>
              <a:spcAft>
                <a:spcPts val="0"/>
              </a:spcAft>
              <a:buNone/>
            </a:pPr>
            <a:r>
              <a:rPr lang="en" sz="6000">
                <a:solidFill>
                  <a:schemeClr val="dk1"/>
                </a:solidFill>
                <a:latin typeface="Calibri"/>
                <a:ea typeface="Calibri"/>
                <a:cs typeface="Calibri"/>
                <a:sym typeface="Calibri"/>
              </a:rPr>
              <a:t>❌</a:t>
            </a:r>
            <a:endParaRPr sz="5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95"/>
                                        </p:tgtEl>
                                        <p:attrNameLst>
                                          <p:attrName>style.visibility</p:attrName>
                                        </p:attrNameLst>
                                      </p:cBhvr>
                                      <p:to>
                                        <p:strVal val="visible"/>
                                      </p:to>
                                    </p:set>
                                    <p:anim calcmode="lin" valueType="num">
                                      <p:cBhvr additive="base">
                                        <p:cTn dur="1000"/>
                                        <p:tgtEl>
                                          <p:spTgt spid="395"/>
                                        </p:tgtEl>
                                        <p:attrNameLst>
                                          <p:attrName>ppt_w</p:attrName>
                                        </p:attrNameLst>
                                      </p:cBhvr>
                                      <p:tavLst>
                                        <p:tav fmla="" tm="0">
                                          <p:val>
                                            <p:strVal val="0"/>
                                          </p:val>
                                        </p:tav>
                                        <p:tav fmla="" tm="100000">
                                          <p:val>
                                            <p:strVal val="#ppt_w"/>
                                          </p:val>
                                        </p:tav>
                                      </p:tavLst>
                                    </p:anim>
                                    <p:anim calcmode="lin" valueType="num">
                                      <p:cBhvr additive="base">
                                        <p:cTn dur="1000"/>
                                        <p:tgtEl>
                                          <p:spTgt spid="39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394"/>
                                        </p:tgtEl>
                                        <p:attrNameLst>
                                          <p:attrName>style.visibility</p:attrName>
                                        </p:attrNameLst>
                                      </p:cBhvr>
                                      <p:to>
                                        <p:strVal val="visible"/>
                                      </p:to>
                                    </p:set>
                                    <p:anim calcmode="lin" valueType="num">
                                      <p:cBhvr additive="base">
                                        <p:cTn dur="1"/>
                                        <p:tgtEl>
                                          <p:spTgt spid="394"/>
                                        </p:tgtEl>
                                        <p:attrNameLst>
                                          <p:attrName>ppt_w</p:attrName>
                                        </p:attrNameLst>
                                      </p:cBhvr>
                                      <p:tavLst>
                                        <p:tav fmla="" tm="0">
                                          <p:val>
                                            <p:strVal val="0"/>
                                          </p:val>
                                        </p:tav>
                                        <p:tav fmla="" tm="100000">
                                          <p:val>
                                            <p:strVal val="#ppt_w"/>
                                          </p:val>
                                        </p:tav>
                                      </p:tavLst>
                                    </p:anim>
                                    <p:anim calcmode="lin" valueType="num">
                                      <p:cBhvr additive="base">
                                        <p:cTn dur="1"/>
                                        <p:tgtEl>
                                          <p:spTgt spid="3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Some better practices</a:t>
            </a:r>
            <a:endParaRPr/>
          </a:p>
        </p:txBody>
      </p:sp>
      <p:sp>
        <p:nvSpPr>
          <p:cNvPr id="401" name="Google Shape;401;p41"/>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Full description of </a:t>
            </a:r>
            <a:r>
              <a:rPr b="1" lang="en" u="sng"/>
              <a:t>access</a:t>
            </a:r>
            <a:r>
              <a:rPr lang="en"/>
              <a:t> path</a:t>
            </a:r>
            <a:endParaRPr/>
          </a:p>
          <a:p>
            <a:pPr indent="-304800" lvl="1" marL="914400" rtl="0" algn="l">
              <a:spcBef>
                <a:spcPts val="0"/>
              </a:spcBef>
              <a:spcAft>
                <a:spcPts val="0"/>
              </a:spcAft>
              <a:buSzPts val="1200"/>
              <a:buChar char="-"/>
            </a:pPr>
            <a:r>
              <a:rPr lang="en"/>
              <a:t>The one you took</a:t>
            </a:r>
            <a:endParaRPr/>
          </a:p>
          <a:p>
            <a:pPr indent="-304800" lvl="1" marL="914400" rtl="0" algn="l">
              <a:spcBef>
                <a:spcPts val="0"/>
              </a:spcBef>
              <a:spcAft>
                <a:spcPts val="0"/>
              </a:spcAft>
              <a:buSzPts val="1200"/>
              <a:buChar char="-"/>
            </a:pPr>
            <a:r>
              <a:rPr lang="en"/>
              <a:t>The one others might take, if </a:t>
            </a:r>
            <a:r>
              <a:rPr b="1" lang="en">
                <a:solidFill>
                  <a:srgbClr val="548135"/>
                </a:solidFill>
              </a:rPr>
              <a:t>different</a:t>
            </a:r>
            <a:endParaRPr b="1">
              <a:solidFill>
                <a:srgbClr val="548135"/>
              </a:solidFill>
            </a:endParaRPr>
          </a:p>
          <a:p>
            <a:pPr indent="0" lvl="0" marL="0" rtl="0" algn="l">
              <a:spcBef>
                <a:spcPts val="1200"/>
              </a:spcBef>
              <a:spcAft>
                <a:spcPts val="0"/>
              </a:spcAft>
              <a:buNone/>
            </a:pPr>
            <a:r>
              <a:t/>
            </a:r>
            <a:endParaRPr b="1">
              <a:solidFill>
                <a:srgbClr val="548135"/>
              </a:solidFill>
            </a:endParaRPr>
          </a:p>
          <a:p>
            <a:pPr indent="0" lvl="0" marL="0" rtl="0" algn="l">
              <a:spcBef>
                <a:spcPts val="1200"/>
              </a:spcBef>
              <a:spcAft>
                <a:spcPts val="0"/>
              </a:spcAft>
              <a:buNone/>
            </a:pPr>
            <a:r>
              <a:t/>
            </a:r>
            <a:endParaRPr b="1">
              <a:solidFill>
                <a:srgbClr val="548135"/>
              </a:solidFill>
            </a:endParaRPr>
          </a:p>
          <a:p>
            <a:pPr indent="0" lvl="0" marL="0" rtl="0" algn="l">
              <a:spcBef>
                <a:spcPts val="1200"/>
              </a:spcBef>
              <a:spcAft>
                <a:spcPts val="0"/>
              </a:spcAft>
              <a:buNone/>
            </a:pPr>
            <a:r>
              <a:t/>
            </a:r>
            <a:endParaRPr b="1">
              <a:solidFill>
                <a:srgbClr val="548135"/>
              </a:solidFill>
            </a:endParaRPr>
          </a:p>
          <a:p>
            <a:pPr indent="0" lvl="0" marL="0" rtl="0" algn="l">
              <a:spcBef>
                <a:spcPts val="1200"/>
              </a:spcBef>
              <a:spcAft>
                <a:spcPts val="0"/>
              </a:spcAft>
              <a:buNone/>
            </a:pPr>
            <a:r>
              <a:rPr b="1" i="1" lang="en" sz="1700">
                <a:solidFill>
                  <a:srgbClr val="548135"/>
                </a:solidFill>
              </a:rPr>
              <a:t>→ Reproducibility of Access</a:t>
            </a:r>
            <a:endParaRPr b="1" i="1" sz="1900">
              <a:solidFill>
                <a:srgbClr val="548135"/>
              </a:solidFill>
            </a:endParaRPr>
          </a:p>
          <a:p>
            <a:pPr indent="0" lvl="0" marL="0" rtl="0" algn="l">
              <a:spcBef>
                <a:spcPts val="1200"/>
              </a:spcBef>
              <a:spcAft>
                <a:spcPts val="1200"/>
              </a:spcAft>
              <a:buNone/>
            </a:pPr>
            <a:r>
              <a:t/>
            </a:r>
            <a:endParaRPr/>
          </a:p>
        </p:txBody>
      </p:sp>
      <p:sp>
        <p:nvSpPr>
          <p:cNvPr id="402" name="Google Shape;402;p41"/>
          <p:cNvSpPr txBox="1"/>
          <p:nvPr>
            <p:ph idx="2" type="body"/>
          </p:nvPr>
        </p:nvSpPr>
        <p:spPr>
          <a:xfrm>
            <a:off x="4311600" y="1152475"/>
            <a:ext cx="48324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Full provision of </a:t>
            </a:r>
            <a:r>
              <a:rPr b="1" lang="en" u="sng"/>
              <a:t>all code</a:t>
            </a:r>
            <a:endParaRPr b="1" u="sng"/>
          </a:p>
          <a:p>
            <a:pPr indent="-304800" lvl="1" marL="914400" rtl="0" algn="l">
              <a:spcBef>
                <a:spcPts val="0"/>
              </a:spcBef>
              <a:spcAft>
                <a:spcPts val="0"/>
              </a:spcAft>
              <a:buSzPts val="1200"/>
              <a:buChar char="-"/>
            </a:pPr>
            <a:r>
              <a:rPr lang="en"/>
              <a:t>Data extraction code</a:t>
            </a:r>
            <a:endParaRPr/>
          </a:p>
          <a:p>
            <a:pPr indent="-304800" lvl="1" marL="914400" rtl="0" algn="l">
              <a:spcBef>
                <a:spcPts val="0"/>
              </a:spcBef>
              <a:spcAft>
                <a:spcPts val="0"/>
              </a:spcAft>
              <a:buSzPts val="1200"/>
              <a:buChar char="-"/>
            </a:pPr>
            <a:r>
              <a:rPr lang="en"/>
              <a:t>Data scraping code</a:t>
            </a:r>
            <a:endParaRPr/>
          </a:p>
          <a:p>
            <a:pPr indent="-304800" lvl="1" marL="914400" rtl="0" algn="l">
              <a:spcBef>
                <a:spcPts val="0"/>
              </a:spcBef>
              <a:spcAft>
                <a:spcPts val="0"/>
              </a:spcAft>
              <a:buSzPts val="1200"/>
              <a:buChar char="-"/>
            </a:pPr>
            <a:r>
              <a:rPr lang="en"/>
              <a:t>Data cleaning code</a:t>
            </a:r>
            <a:endParaRPr/>
          </a:p>
          <a:p>
            <a:pPr indent="-304800" lvl="1" marL="914400" rtl="0" algn="l">
              <a:spcBef>
                <a:spcPts val="0"/>
              </a:spcBef>
              <a:spcAft>
                <a:spcPts val="0"/>
              </a:spcAft>
              <a:buSzPts val="1200"/>
              <a:buChar char="-"/>
            </a:pPr>
            <a:r>
              <a:rPr lang="en"/>
              <a:t>Analysis code</a:t>
            </a:r>
            <a:endParaRPr/>
          </a:p>
          <a:p>
            <a:pPr indent="-304800" lvl="1" marL="914400" rtl="0" algn="l">
              <a:spcBef>
                <a:spcPts val="0"/>
              </a:spcBef>
              <a:spcAft>
                <a:spcPts val="0"/>
              </a:spcAft>
              <a:buSzPts val="1200"/>
              <a:buChar char="-"/>
            </a:pPr>
            <a:r>
              <a:rPr b="1" lang="en">
                <a:solidFill>
                  <a:srgbClr val="CC0000"/>
                </a:solidFill>
              </a:rPr>
              <a:t>Except</a:t>
            </a:r>
            <a:r>
              <a:rPr lang="en"/>
              <a:t> for small pieces that capture confidential information</a:t>
            </a:r>
            <a:endParaRPr/>
          </a:p>
          <a:p>
            <a:pPr indent="-304800" lvl="1" marL="914400" rtl="0" algn="l">
              <a:spcBef>
                <a:spcPts val="0"/>
              </a:spcBef>
              <a:spcAft>
                <a:spcPts val="0"/>
              </a:spcAft>
              <a:buSzPts val="1200"/>
              <a:buChar char="-"/>
            </a:pPr>
            <a:r>
              <a:rPr lang="en"/>
              <a:t>Practice safe </a:t>
            </a:r>
            <a:endParaRPr/>
          </a:p>
          <a:p>
            <a:pPr indent="0" lvl="0" marL="0" rtl="0" algn="l">
              <a:spcBef>
                <a:spcPts val="1200"/>
              </a:spcBef>
              <a:spcAft>
                <a:spcPts val="1200"/>
              </a:spcAft>
              <a:buNone/>
            </a:pPr>
            <a:r>
              <a:rPr b="1" i="1" lang="en" sz="1700">
                <a:solidFill>
                  <a:srgbClr val="548135"/>
                </a:solidFill>
              </a:rPr>
              <a:t>→ </a:t>
            </a:r>
            <a:r>
              <a:rPr b="1" i="1" lang="en" sz="1700" u="sng">
                <a:solidFill>
                  <a:srgbClr val="548135"/>
                </a:solidFill>
              </a:rPr>
              <a:t>Potential</a:t>
            </a:r>
            <a:r>
              <a:rPr b="1" i="1" lang="en" sz="1700">
                <a:solidFill>
                  <a:srgbClr val="548135"/>
                </a:solidFill>
              </a:rPr>
              <a:t> Reproducibility of Computation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Some better practices</a:t>
            </a:r>
            <a:endParaRPr/>
          </a:p>
        </p:txBody>
      </p:sp>
      <p:sp>
        <p:nvSpPr>
          <p:cNvPr id="408" name="Google Shape;408;p4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Take into account release constraints / statistical disclosure control when building analysis</a:t>
            </a:r>
            <a:endParaRPr/>
          </a:p>
          <a:p>
            <a:pPr indent="-304800" lvl="1" marL="914400" rtl="0" algn="l">
              <a:spcBef>
                <a:spcPts val="0"/>
              </a:spcBef>
              <a:spcAft>
                <a:spcPts val="0"/>
              </a:spcAft>
              <a:buSzPts val="1200"/>
              <a:buChar char="-"/>
            </a:pPr>
            <a:r>
              <a:rPr lang="en"/>
              <a:t>Realize when something will be rounded</a:t>
            </a:r>
            <a:endParaRPr/>
          </a:p>
          <a:p>
            <a:pPr indent="-304800" lvl="1" marL="914400" rtl="0" algn="l">
              <a:spcBef>
                <a:spcPts val="0"/>
              </a:spcBef>
              <a:spcAft>
                <a:spcPts val="0"/>
              </a:spcAft>
              <a:buSzPts val="1200"/>
              <a:buChar char="-"/>
            </a:pPr>
            <a:r>
              <a:rPr lang="en"/>
              <a:t>Realize when something might be redacted</a:t>
            </a:r>
            <a:endParaRPr/>
          </a:p>
          <a:p>
            <a:pPr indent="-317500" lvl="0" marL="457200" rtl="0" algn="l">
              <a:spcBef>
                <a:spcPts val="0"/>
              </a:spcBef>
              <a:spcAft>
                <a:spcPts val="0"/>
              </a:spcAft>
              <a:buSzPts val="1400"/>
              <a:buChar char="-"/>
            </a:pPr>
            <a:r>
              <a:rPr lang="en"/>
              <a:t>Do not appoint yourself "data disclosure officer" when you are not</a:t>
            </a:r>
            <a:endParaRPr/>
          </a:p>
          <a:p>
            <a:pPr indent="-304800" lvl="1" marL="914400" rtl="0" algn="l">
              <a:spcBef>
                <a:spcPts val="0"/>
              </a:spcBef>
              <a:spcAft>
                <a:spcPts val="0"/>
              </a:spcAft>
              <a:buSzPts val="1200"/>
              <a:buChar char="-"/>
            </a:pPr>
            <a:r>
              <a:rPr lang="en"/>
              <a:t>Talk to data providers/ company</a:t>
            </a:r>
            <a:endParaRPr/>
          </a:p>
          <a:p>
            <a:pPr indent="-304800" lvl="1" marL="914400" rtl="0" algn="l">
              <a:spcBef>
                <a:spcPts val="0"/>
              </a:spcBef>
              <a:spcAft>
                <a:spcPts val="0"/>
              </a:spcAft>
              <a:buSzPts val="1200"/>
              <a:buChar char="-"/>
            </a:pPr>
            <a:r>
              <a:rPr lang="en"/>
              <a:t>Understand the limitations</a:t>
            </a:r>
            <a:endParaRPr b="1">
              <a:solidFill>
                <a:srgbClr val="548135"/>
              </a:solidFill>
            </a:endParaRPr>
          </a:p>
          <a:p>
            <a:pPr indent="0" lvl="0" marL="0" rtl="0" algn="l">
              <a:spcBef>
                <a:spcPts val="1200"/>
              </a:spcBef>
              <a:spcAft>
                <a:spcPts val="0"/>
              </a:spcAft>
              <a:buNone/>
            </a:pPr>
            <a:r>
              <a:rPr b="1" i="1" lang="en" sz="1700">
                <a:solidFill>
                  <a:srgbClr val="548135"/>
                </a:solidFill>
              </a:rPr>
              <a:t>→ No surprises…</a:t>
            </a:r>
            <a:endParaRPr b="1" i="1" sz="1900">
              <a:solidFill>
                <a:srgbClr val="548135"/>
              </a:solidFill>
            </a:endParaRPr>
          </a:p>
          <a:p>
            <a:pPr indent="0" lvl="0" marL="0" rtl="0" algn="l">
              <a:spcBef>
                <a:spcPts val="1200"/>
              </a:spcBef>
              <a:spcAft>
                <a:spcPts val="1200"/>
              </a:spcAft>
              <a:buNone/>
            </a:pPr>
            <a:r>
              <a:t/>
            </a:r>
            <a:endParaRPr/>
          </a:p>
        </p:txBody>
      </p:sp>
      <p:sp>
        <p:nvSpPr>
          <p:cNvPr id="409" name="Google Shape;409;p42"/>
          <p:cNvSpPr txBox="1"/>
          <p:nvPr>
            <p:ph idx="2" type="body"/>
          </p:nvPr>
        </p:nvSpPr>
        <p:spPr>
          <a:xfrm>
            <a:off x="4311600" y="1152475"/>
            <a:ext cx="4832400" cy="34164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Combined, </a:t>
            </a:r>
            <a:endParaRPr/>
          </a:p>
          <a:p>
            <a:pPr indent="-304800" lvl="1" marL="914400" rtl="0" algn="l">
              <a:spcBef>
                <a:spcPts val="0"/>
              </a:spcBef>
              <a:spcAft>
                <a:spcPts val="0"/>
              </a:spcAft>
              <a:buSzPts val="1200"/>
              <a:buChar char="-"/>
            </a:pPr>
            <a:r>
              <a:rPr lang="en"/>
              <a:t>Allow to put together a complete package</a:t>
            </a:r>
            <a:endParaRPr/>
          </a:p>
          <a:p>
            <a:pPr indent="-304800" lvl="1" marL="914400" rtl="0" algn="l">
              <a:spcBef>
                <a:spcPts val="0"/>
              </a:spcBef>
              <a:spcAft>
                <a:spcPts val="0"/>
              </a:spcAft>
              <a:buSzPts val="1200"/>
              <a:buChar char="-"/>
            </a:pPr>
            <a:r>
              <a:rPr lang="en"/>
              <a:t>Transparent statistical analysis</a:t>
            </a:r>
            <a:endParaRPr/>
          </a:p>
          <a:p>
            <a:pPr indent="-304800" lvl="1" marL="914400" rtl="0" algn="l">
              <a:spcBef>
                <a:spcPts val="0"/>
              </a:spcBef>
              <a:spcAft>
                <a:spcPts val="0"/>
              </a:spcAft>
              <a:buSzPts val="1200"/>
              <a:buChar char="-"/>
            </a:pPr>
            <a:r>
              <a:rPr lang="en"/>
              <a:t>Accessibility of the analysis (in theory, if not always in practice) for everybody</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b="1" i="1" lang="en" sz="1700">
                <a:solidFill>
                  <a:srgbClr val="548135"/>
                </a:solidFill>
              </a:rPr>
              <a:t>→ </a:t>
            </a:r>
            <a:r>
              <a:rPr b="1" i="1" lang="en" sz="1700">
                <a:solidFill>
                  <a:srgbClr val="548135"/>
                </a:solidFill>
              </a:rPr>
              <a:t>Better </a:t>
            </a:r>
            <a:r>
              <a:rPr b="1" i="1" lang="en" sz="1700" u="sng">
                <a:solidFill>
                  <a:srgbClr val="548135"/>
                </a:solidFill>
              </a:rPr>
              <a:t>Replicability</a:t>
            </a:r>
            <a:r>
              <a:rPr b="1" i="1" lang="en" sz="1700">
                <a:solidFill>
                  <a:srgbClr val="548135"/>
                </a:solidFill>
              </a:rPr>
              <a:t> of the Paper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Reproducibility is an asset</a:t>
            </a:r>
            <a:endParaRPr/>
          </a:p>
        </p:txBody>
      </p:sp>
      <p:sp>
        <p:nvSpPr>
          <p:cNvPr id="415" name="Google Shape;415;p4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416" name="Google Shape;416;p43"/>
          <p:cNvPicPr preferRelativeResize="0"/>
          <p:nvPr/>
        </p:nvPicPr>
        <p:blipFill>
          <a:blip r:embed="rId3">
            <a:alphaModFix/>
          </a:blip>
          <a:stretch>
            <a:fillRect/>
          </a:stretch>
        </p:blipFill>
        <p:spPr>
          <a:xfrm>
            <a:off x="311704" y="1173150"/>
            <a:ext cx="3135500" cy="3375050"/>
          </a:xfrm>
          <a:prstGeom prst="rect">
            <a:avLst/>
          </a:prstGeom>
          <a:noFill/>
          <a:ln>
            <a:noFill/>
          </a:ln>
        </p:spPr>
      </p:pic>
      <p:pic>
        <p:nvPicPr>
          <p:cNvPr id="417" name="Google Shape;417;p43"/>
          <p:cNvPicPr preferRelativeResize="0"/>
          <p:nvPr/>
        </p:nvPicPr>
        <p:blipFill>
          <a:blip r:embed="rId4">
            <a:alphaModFix/>
          </a:blip>
          <a:stretch>
            <a:fillRect/>
          </a:stretch>
        </p:blipFill>
        <p:spPr>
          <a:xfrm>
            <a:off x="3657225" y="1426800"/>
            <a:ext cx="3760776" cy="28677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421" name="Shape 421"/>
        <p:cNvGrpSpPr/>
        <p:nvPr/>
      </p:nvGrpSpPr>
      <p:grpSpPr>
        <a:xfrm>
          <a:off x="0" y="0"/>
          <a:ext cx="0" cy="0"/>
          <a:chOff x="0" y="0"/>
          <a:chExt cx="0" cy="0"/>
        </a:xfrm>
      </p:grpSpPr>
      <p:pic>
        <p:nvPicPr>
          <p:cNvPr id="422" name="Google Shape;422;p44"/>
          <p:cNvPicPr preferRelativeResize="0"/>
          <p:nvPr/>
        </p:nvPicPr>
        <p:blipFill>
          <a:blip r:embed="rId3">
            <a:alphaModFix/>
          </a:blip>
          <a:stretch>
            <a:fillRect/>
          </a:stretch>
        </p:blipFill>
        <p:spPr>
          <a:xfrm>
            <a:off x="0" y="0"/>
            <a:ext cx="9143997" cy="5143499"/>
          </a:xfrm>
          <a:prstGeom prst="rect">
            <a:avLst/>
          </a:prstGeom>
          <a:noFill/>
          <a:ln>
            <a:noFill/>
          </a:ln>
        </p:spPr>
      </p:pic>
      <p:sp>
        <p:nvSpPr>
          <p:cNvPr id="423" name="Google Shape;423;p44"/>
          <p:cNvSpPr txBox="1"/>
          <p:nvPr/>
        </p:nvSpPr>
        <p:spPr>
          <a:xfrm>
            <a:off x="2101800" y="4248150"/>
            <a:ext cx="49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u="sng">
                <a:solidFill>
                  <a:srgbClr val="9E0505"/>
                </a:solidFill>
                <a:hlinkClick r:id="rId4">
                  <a:extLst>
                    <a:ext uri="{A12FA001-AC4F-418D-AE19-62706E023703}">
                      <ahyp:hlinkClr val="tx"/>
                    </a:ext>
                  </a:extLst>
                </a:hlinkClick>
              </a:rPr>
              <a:t>https://doi.org/10.5281/zenodo.7434526</a:t>
            </a:r>
            <a:endParaRPr sz="1000">
              <a:solidFill>
                <a:srgbClr val="9E0505"/>
              </a:solidFill>
            </a:endParaRPr>
          </a:p>
          <a:p>
            <a:pPr indent="0" lvl="0" marL="0" rtl="0" algn="ctr">
              <a:spcBef>
                <a:spcPts val="0"/>
              </a:spcBef>
              <a:spcAft>
                <a:spcPts val="0"/>
              </a:spcAft>
              <a:buNone/>
            </a:pPr>
            <a:r>
              <a:rPr lang="en" sz="1000" u="sng">
                <a:solidFill>
                  <a:srgbClr val="9E0505"/>
                </a:solidFill>
                <a:hlinkClick r:id="rId5">
                  <a:extLst>
                    <a:ext uri="{A12FA001-AC4F-418D-AE19-62706E023703}">
                      <ahyp:hlinkClr val="tx"/>
                    </a:ext>
                  </a:extLst>
                </a:hlinkClick>
              </a:rPr>
              <a:t>Online</a:t>
            </a:r>
            <a:endParaRPr sz="1000">
              <a:solidFill>
                <a:srgbClr val="9E050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t/>
            </a:r>
            <a:endParaRPr/>
          </a:p>
        </p:txBody>
      </p:sp>
      <p:pic>
        <p:nvPicPr>
          <p:cNvPr id="79" name="Google Shape;79;p18"/>
          <p:cNvPicPr preferRelativeResize="0"/>
          <p:nvPr/>
        </p:nvPicPr>
        <p:blipFill>
          <a:blip r:embed="rId3">
            <a:alphaModFix/>
          </a:blip>
          <a:stretch>
            <a:fillRect/>
          </a:stretch>
        </p:blipFill>
        <p:spPr>
          <a:xfrm>
            <a:off x="2866388" y="177975"/>
            <a:ext cx="3411225" cy="1355925"/>
          </a:xfrm>
          <a:prstGeom prst="rect">
            <a:avLst/>
          </a:prstGeom>
          <a:noFill/>
          <a:ln>
            <a:noFill/>
          </a:ln>
        </p:spPr>
      </p:pic>
      <p:pic>
        <p:nvPicPr>
          <p:cNvPr id="80" name="Google Shape;80;p18"/>
          <p:cNvPicPr preferRelativeResize="0"/>
          <p:nvPr/>
        </p:nvPicPr>
        <p:blipFill>
          <a:blip r:embed="rId4">
            <a:alphaModFix/>
          </a:blip>
          <a:stretch>
            <a:fillRect/>
          </a:stretch>
        </p:blipFill>
        <p:spPr>
          <a:xfrm>
            <a:off x="3181075" y="1568800"/>
            <a:ext cx="2900352" cy="3304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9"/>
          <p:cNvSpPr/>
          <p:nvPr/>
        </p:nvSpPr>
        <p:spPr>
          <a:xfrm>
            <a:off x="995750" y="1009775"/>
            <a:ext cx="7194600" cy="3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AEA Verification Process in a Nutshell</a:t>
            </a:r>
            <a:endParaRPr/>
          </a:p>
        </p:txBody>
      </p:sp>
      <p:pic>
        <p:nvPicPr>
          <p:cNvPr id="87" name="Google Shape;87;p19"/>
          <p:cNvPicPr preferRelativeResize="0"/>
          <p:nvPr/>
        </p:nvPicPr>
        <p:blipFill>
          <a:blip r:embed="rId3">
            <a:alphaModFix/>
          </a:blip>
          <a:stretch>
            <a:fillRect/>
          </a:stretch>
        </p:blipFill>
        <p:spPr>
          <a:xfrm>
            <a:off x="1065775" y="1071875"/>
            <a:ext cx="7012440"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p:nvPr/>
        </p:nvSpPr>
        <p:spPr>
          <a:xfrm>
            <a:off x="995750" y="1009775"/>
            <a:ext cx="7194600" cy="3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AEA Verification Process in a Nutshell</a:t>
            </a:r>
            <a:endParaRPr/>
          </a:p>
        </p:txBody>
      </p:sp>
      <p:pic>
        <p:nvPicPr>
          <p:cNvPr id="94" name="Google Shape;94;p20"/>
          <p:cNvPicPr preferRelativeResize="0"/>
          <p:nvPr/>
        </p:nvPicPr>
        <p:blipFill>
          <a:blip r:embed="rId3">
            <a:alphaModFix/>
          </a:blip>
          <a:stretch>
            <a:fillRect/>
          </a:stretch>
        </p:blipFill>
        <p:spPr>
          <a:xfrm>
            <a:off x="1065775" y="1071875"/>
            <a:ext cx="7012440" cy="3820975"/>
          </a:xfrm>
          <a:prstGeom prst="rect">
            <a:avLst/>
          </a:prstGeom>
          <a:noFill/>
          <a:ln>
            <a:noFill/>
          </a:ln>
        </p:spPr>
      </p:pic>
      <p:sp>
        <p:nvSpPr>
          <p:cNvPr id="95" name="Google Shape;95;p20"/>
          <p:cNvSpPr/>
          <p:nvPr/>
        </p:nvSpPr>
        <p:spPr>
          <a:xfrm>
            <a:off x="833150" y="895125"/>
            <a:ext cx="5418900" cy="41796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p:nvPr/>
        </p:nvSpPr>
        <p:spPr>
          <a:xfrm>
            <a:off x="6252050" y="895125"/>
            <a:ext cx="1989900" cy="8124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0"/>
          <p:cNvSpPr/>
          <p:nvPr/>
        </p:nvSpPr>
        <p:spPr>
          <a:xfrm>
            <a:off x="6252050" y="3394625"/>
            <a:ext cx="1989900" cy="16524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20"/>
          <p:cNvSpPr/>
          <p:nvPr/>
        </p:nvSpPr>
        <p:spPr>
          <a:xfrm>
            <a:off x="6203950" y="1707625"/>
            <a:ext cx="1924200" cy="1686900"/>
          </a:xfrm>
          <a:prstGeom prst="rect">
            <a:avLst/>
          </a:prstGeom>
          <a:noFill/>
          <a:ln cap="flat" cmpd="sng" w="1524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21"/>
          <p:cNvSpPr/>
          <p:nvPr/>
        </p:nvSpPr>
        <p:spPr>
          <a:xfrm>
            <a:off x="995750" y="1009775"/>
            <a:ext cx="7194600" cy="3996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AEA Verification Process in a Nutshell</a:t>
            </a:r>
            <a:endParaRPr/>
          </a:p>
        </p:txBody>
      </p:sp>
      <p:pic>
        <p:nvPicPr>
          <p:cNvPr id="105" name="Google Shape;105;p21"/>
          <p:cNvPicPr preferRelativeResize="0"/>
          <p:nvPr/>
        </p:nvPicPr>
        <p:blipFill>
          <a:blip r:embed="rId3">
            <a:alphaModFix/>
          </a:blip>
          <a:stretch>
            <a:fillRect/>
          </a:stretch>
        </p:blipFill>
        <p:spPr>
          <a:xfrm>
            <a:off x="1065775" y="1071875"/>
            <a:ext cx="7012440" cy="3820975"/>
          </a:xfrm>
          <a:prstGeom prst="rect">
            <a:avLst/>
          </a:prstGeom>
          <a:noFill/>
          <a:ln>
            <a:noFill/>
          </a:ln>
        </p:spPr>
      </p:pic>
      <p:sp>
        <p:nvSpPr>
          <p:cNvPr id="106" name="Google Shape;106;p21"/>
          <p:cNvSpPr/>
          <p:nvPr/>
        </p:nvSpPr>
        <p:spPr>
          <a:xfrm>
            <a:off x="1101675" y="1122350"/>
            <a:ext cx="1260000" cy="736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1"/>
          <p:cNvSpPr/>
          <p:nvPr/>
        </p:nvSpPr>
        <p:spPr>
          <a:xfrm>
            <a:off x="1032825" y="921825"/>
            <a:ext cx="3074100" cy="4121100"/>
          </a:xfrm>
          <a:prstGeom prst="rect">
            <a:avLst/>
          </a:prstGeom>
          <a:noFill/>
          <a:ln cap="flat" cmpd="sng" w="15240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2"/>
          <p:cNvSpPr txBox="1"/>
          <p:nvPr/>
        </p:nvSpPr>
        <p:spPr>
          <a:xfrm>
            <a:off x="157381" y="1157049"/>
            <a:ext cx="6711600" cy="4233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300" u="none" cap="none" strike="noStrike">
                <a:solidFill>
                  <a:schemeClr val="dk1"/>
                </a:solidFill>
                <a:latin typeface="Montserrat"/>
                <a:ea typeface="Montserrat"/>
                <a:cs typeface="Montserrat"/>
                <a:sym typeface="Montserrat"/>
              </a:rPr>
              <a:t>Replication continuum</a:t>
            </a:r>
            <a:endParaRPr sz="2300">
              <a:solidFill>
                <a:schemeClr val="accent3"/>
              </a:solidFill>
              <a:latin typeface="Montserrat"/>
              <a:ea typeface="Montserrat"/>
              <a:cs typeface="Montserrat"/>
              <a:sym typeface="Montserrat"/>
            </a:endParaRPr>
          </a:p>
        </p:txBody>
      </p:sp>
      <p:sp>
        <p:nvSpPr>
          <p:cNvPr id="114" name="Google Shape;114;p22"/>
          <p:cNvSpPr/>
          <p:nvPr/>
        </p:nvSpPr>
        <p:spPr>
          <a:xfrm>
            <a:off x="157381" y="1528571"/>
            <a:ext cx="773700" cy="40200"/>
          </a:xfrm>
          <a:prstGeom prst="rect">
            <a:avLst/>
          </a:prstGeom>
          <a:solidFill>
            <a:srgbClr val="F4B08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700">
              <a:solidFill>
                <a:schemeClr val="lt1"/>
              </a:solidFill>
              <a:latin typeface="Calibri"/>
              <a:ea typeface="Calibri"/>
              <a:cs typeface="Calibri"/>
              <a:sym typeface="Calibri"/>
            </a:endParaRPr>
          </a:p>
        </p:txBody>
      </p:sp>
      <p:sp>
        <p:nvSpPr>
          <p:cNvPr id="115" name="Google Shape;115;p22"/>
          <p:cNvSpPr/>
          <p:nvPr/>
        </p:nvSpPr>
        <p:spPr>
          <a:xfrm>
            <a:off x="350284" y="3469126"/>
            <a:ext cx="1624800" cy="300300"/>
          </a:xfrm>
          <a:prstGeom prst="rect">
            <a:avLst/>
          </a:prstGeom>
          <a:noFill/>
          <a:ln>
            <a:noFill/>
          </a:ln>
        </p:spPr>
        <p:txBody>
          <a:bodyPr anchorCtr="0" anchor="t" bIns="34275" lIns="68550" spcFirstLastPara="1" rIns="68550" wrap="square" tIns="34275">
            <a:noAutofit/>
          </a:bodyPr>
          <a:lstStyle/>
          <a:p>
            <a:pPr indent="0" lvl="0" marL="0" marR="0" rtl="0" algn="ctr">
              <a:lnSpc>
                <a:spcPct val="130000"/>
              </a:lnSpc>
              <a:spcBef>
                <a:spcPts val="0"/>
              </a:spcBef>
              <a:spcAft>
                <a:spcPts val="0"/>
              </a:spcAft>
              <a:buNone/>
            </a:pPr>
            <a:r>
              <a:rPr b="1" lang="en" sz="1100">
                <a:solidFill>
                  <a:schemeClr val="dk1"/>
                </a:solidFill>
                <a:latin typeface="Montserrat"/>
                <a:ea typeface="Montserrat"/>
                <a:cs typeface="Montserrat"/>
                <a:sym typeface="Montserrat"/>
              </a:rPr>
              <a:t>Reproducibility</a:t>
            </a:r>
            <a:endParaRPr b="1" sz="1100">
              <a:solidFill>
                <a:schemeClr val="dk1"/>
              </a:solidFill>
              <a:latin typeface="Montserrat"/>
              <a:ea typeface="Montserrat"/>
              <a:cs typeface="Montserrat"/>
              <a:sym typeface="Montserrat"/>
            </a:endParaRPr>
          </a:p>
        </p:txBody>
      </p:sp>
      <p:sp>
        <p:nvSpPr>
          <p:cNvPr id="116" name="Google Shape;116;p22"/>
          <p:cNvSpPr txBox="1"/>
          <p:nvPr/>
        </p:nvSpPr>
        <p:spPr>
          <a:xfrm>
            <a:off x="338039" y="3850104"/>
            <a:ext cx="2186100" cy="6849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50000"/>
              </a:lnSpc>
              <a:spcBef>
                <a:spcPts val="0"/>
              </a:spcBef>
              <a:spcAft>
                <a:spcPts val="0"/>
              </a:spcAft>
              <a:buClr>
                <a:schemeClr val="dk2"/>
              </a:buClr>
              <a:buSzPts val="1000"/>
              <a:buFont typeface="Arial"/>
              <a:buChar char="•"/>
            </a:pPr>
            <a:r>
              <a:rPr lang="en" sz="1000">
                <a:solidFill>
                  <a:schemeClr val="dk2"/>
                </a:solidFill>
                <a:latin typeface="Calibri"/>
                <a:ea typeface="Calibri"/>
                <a:cs typeface="Calibri"/>
                <a:sym typeface="Calibri"/>
              </a:rPr>
              <a:t>Narrow Replication (Pesaran 2003)</a:t>
            </a:r>
            <a:endParaRPr sz="1000">
              <a:solidFill>
                <a:schemeClr val="dk2"/>
              </a:solidFill>
            </a:endParaRPr>
          </a:p>
          <a:p>
            <a:pPr indent="-127000" lvl="0" marL="127000" marR="0" rtl="0" algn="l">
              <a:lnSpc>
                <a:spcPct val="150000"/>
              </a:lnSpc>
              <a:spcBef>
                <a:spcPts val="0"/>
              </a:spcBef>
              <a:spcAft>
                <a:spcPts val="0"/>
              </a:spcAft>
              <a:buClr>
                <a:schemeClr val="dk2"/>
              </a:buClr>
              <a:buSzPts val="1000"/>
              <a:buFont typeface="Arial"/>
              <a:buChar char="•"/>
            </a:pPr>
            <a:r>
              <a:rPr lang="en" sz="1000">
                <a:solidFill>
                  <a:schemeClr val="dk2"/>
                </a:solidFill>
                <a:latin typeface="Calibri"/>
                <a:ea typeface="Calibri"/>
                <a:cs typeface="Calibri"/>
                <a:sym typeface="Calibri"/>
              </a:rPr>
              <a:t>Pure Replication (Hamermesh 2007)</a:t>
            </a:r>
            <a:endParaRPr sz="1000">
              <a:solidFill>
                <a:schemeClr val="dk2"/>
              </a:solidFill>
            </a:endParaRPr>
          </a:p>
          <a:p>
            <a:pPr indent="-127000" lvl="0" marL="127000" marR="0" rtl="0" algn="l">
              <a:lnSpc>
                <a:spcPct val="150000"/>
              </a:lnSpc>
              <a:spcBef>
                <a:spcPts val="0"/>
              </a:spcBef>
              <a:spcAft>
                <a:spcPts val="0"/>
              </a:spcAft>
              <a:buClr>
                <a:schemeClr val="dk2"/>
              </a:buClr>
              <a:buSzPts val="1000"/>
              <a:buFont typeface="Arial"/>
              <a:buChar char="•"/>
            </a:pPr>
            <a:r>
              <a:rPr lang="en" sz="1000">
                <a:solidFill>
                  <a:schemeClr val="dk2"/>
                </a:solidFill>
                <a:latin typeface="Calibri"/>
                <a:ea typeface="Calibri"/>
                <a:cs typeface="Calibri"/>
                <a:sym typeface="Calibri"/>
              </a:rPr>
              <a:t>V</a:t>
            </a:r>
            <a:r>
              <a:rPr lang="en" sz="1000">
                <a:solidFill>
                  <a:schemeClr val="dk2"/>
                </a:solidFill>
                <a:latin typeface="Calibri"/>
                <a:ea typeface="Calibri"/>
                <a:cs typeface="Calibri"/>
                <a:sym typeface="Calibri"/>
              </a:rPr>
              <a:t>erification (Clemens 2015)</a:t>
            </a:r>
            <a:endParaRPr sz="1000">
              <a:solidFill>
                <a:schemeClr val="dk2"/>
              </a:solidFill>
            </a:endParaRPr>
          </a:p>
        </p:txBody>
      </p:sp>
      <p:sp>
        <p:nvSpPr>
          <p:cNvPr id="117" name="Google Shape;117;p22"/>
          <p:cNvSpPr/>
          <p:nvPr/>
        </p:nvSpPr>
        <p:spPr>
          <a:xfrm>
            <a:off x="3540050" y="3452334"/>
            <a:ext cx="1624800" cy="300300"/>
          </a:xfrm>
          <a:prstGeom prst="rect">
            <a:avLst/>
          </a:prstGeom>
          <a:noFill/>
          <a:ln>
            <a:noFill/>
          </a:ln>
        </p:spPr>
        <p:txBody>
          <a:bodyPr anchorCtr="0" anchor="t" bIns="34275" lIns="68550" spcFirstLastPara="1" rIns="68550" wrap="square" tIns="34275">
            <a:noAutofit/>
          </a:bodyPr>
          <a:lstStyle/>
          <a:p>
            <a:pPr indent="0" lvl="0" marL="0" marR="0" rtl="0" algn="ctr">
              <a:lnSpc>
                <a:spcPct val="130000"/>
              </a:lnSpc>
              <a:spcBef>
                <a:spcPts val="0"/>
              </a:spcBef>
              <a:spcAft>
                <a:spcPts val="0"/>
              </a:spcAft>
              <a:buNone/>
            </a:pPr>
            <a:r>
              <a:rPr b="1" lang="en" sz="1100">
                <a:solidFill>
                  <a:schemeClr val="dk1"/>
                </a:solidFill>
                <a:latin typeface="Montserrat"/>
                <a:ea typeface="Montserrat"/>
                <a:cs typeface="Montserrat"/>
                <a:sym typeface="Montserrat"/>
              </a:rPr>
              <a:t>Replicability</a:t>
            </a:r>
            <a:endParaRPr b="1" sz="1100">
              <a:solidFill>
                <a:schemeClr val="dk1"/>
              </a:solidFill>
              <a:latin typeface="Montserrat"/>
              <a:ea typeface="Montserrat"/>
              <a:cs typeface="Montserrat"/>
              <a:sym typeface="Montserrat"/>
            </a:endParaRPr>
          </a:p>
        </p:txBody>
      </p:sp>
      <p:cxnSp>
        <p:nvCxnSpPr>
          <p:cNvPr id="118" name="Google Shape;118;p22"/>
          <p:cNvCxnSpPr/>
          <p:nvPr/>
        </p:nvCxnSpPr>
        <p:spPr>
          <a:xfrm>
            <a:off x="461325" y="3257557"/>
            <a:ext cx="8211300" cy="0"/>
          </a:xfrm>
          <a:prstGeom prst="straightConnector1">
            <a:avLst/>
          </a:prstGeom>
          <a:noFill/>
          <a:ln cap="flat" cmpd="sng" w="117475">
            <a:solidFill>
              <a:srgbClr val="F4B081"/>
            </a:solidFill>
            <a:prstDash val="solid"/>
            <a:miter lim="800000"/>
            <a:headEnd len="med" w="med" type="triangle"/>
            <a:tailEnd len="med" w="med" type="triangle"/>
          </a:ln>
        </p:spPr>
      </p:cxnSp>
      <p:sp>
        <p:nvSpPr>
          <p:cNvPr id="119" name="Google Shape;119;p22"/>
          <p:cNvSpPr/>
          <p:nvPr/>
        </p:nvSpPr>
        <p:spPr>
          <a:xfrm>
            <a:off x="994707" y="3101894"/>
            <a:ext cx="311400" cy="3114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00">
                <a:solidFill>
                  <a:schemeClr val="dk1"/>
                </a:solidFill>
                <a:latin typeface="Calibri"/>
                <a:ea typeface="Calibri"/>
                <a:cs typeface="Calibri"/>
                <a:sym typeface="Calibri"/>
              </a:rPr>
              <a:t>08</a:t>
            </a:r>
            <a:endParaRPr sz="1100"/>
          </a:p>
        </p:txBody>
      </p:sp>
      <p:sp>
        <p:nvSpPr>
          <p:cNvPr id="120" name="Google Shape;120;p22"/>
          <p:cNvSpPr/>
          <p:nvPr/>
        </p:nvSpPr>
        <p:spPr>
          <a:xfrm>
            <a:off x="7689422" y="3101894"/>
            <a:ext cx="311400" cy="3114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00">
                <a:solidFill>
                  <a:schemeClr val="dk1"/>
                </a:solidFill>
                <a:latin typeface="Calibri"/>
                <a:ea typeface="Calibri"/>
                <a:cs typeface="Calibri"/>
                <a:sym typeface="Calibri"/>
              </a:rPr>
              <a:t>08</a:t>
            </a:r>
            <a:endParaRPr sz="1100"/>
          </a:p>
        </p:txBody>
      </p:sp>
      <p:sp>
        <p:nvSpPr>
          <p:cNvPr id="121" name="Google Shape;121;p22"/>
          <p:cNvSpPr/>
          <p:nvPr/>
        </p:nvSpPr>
        <p:spPr>
          <a:xfrm>
            <a:off x="4196719" y="3101894"/>
            <a:ext cx="311400" cy="311400"/>
          </a:xfrm>
          <a:prstGeom prst="ellipse">
            <a:avLst/>
          </a:prstGeom>
          <a:solidFill>
            <a:schemeClr val="dk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b="1" lang="en" sz="700">
                <a:solidFill>
                  <a:schemeClr val="dk1"/>
                </a:solidFill>
                <a:latin typeface="Calibri"/>
                <a:ea typeface="Calibri"/>
                <a:cs typeface="Calibri"/>
                <a:sym typeface="Calibri"/>
              </a:rPr>
              <a:t>08</a:t>
            </a:r>
            <a:endParaRPr sz="1100"/>
          </a:p>
        </p:txBody>
      </p:sp>
      <p:sp>
        <p:nvSpPr>
          <p:cNvPr id="122" name="Google Shape;122;p22"/>
          <p:cNvSpPr txBox="1"/>
          <p:nvPr/>
        </p:nvSpPr>
        <p:spPr>
          <a:xfrm>
            <a:off x="3540050" y="3823419"/>
            <a:ext cx="2468400" cy="6849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50000"/>
              </a:lnSpc>
              <a:spcBef>
                <a:spcPts val="0"/>
              </a:spcBef>
              <a:spcAft>
                <a:spcPts val="0"/>
              </a:spcAft>
              <a:buClr>
                <a:schemeClr val="dk2"/>
              </a:buClr>
              <a:buSzPts val="1000"/>
              <a:buFont typeface="Arial"/>
              <a:buChar char="•"/>
            </a:pPr>
            <a:r>
              <a:rPr lang="en" sz="1000">
                <a:solidFill>
                  <a:schemeClr val="dk2"/>
                </a:solidFill>
                <a:latin typeface="Calibri"/>
                <a:ea typeface="Calibri"/>
                <a:cs typeface="Calibri"/>
                <a:sym typeface="Calibri"/>
              </a:rPr>
              <a:t>Wide Replication (Pesaran 2003)</a:t>
            </a:r>
            <a:endParaRPr sz="1000">
              <a:solidFill>
                <a:schemeClr val="dk2"/>
              </a:solidFill>
            </a:endParaRPr>
          </a:p>
          <a:p>
            <a:pPr indent="-127000" lvl="0" marL="127000" marR="0" rtl="0" algn="l">
              <a:lnSpc>
                <a:spcPct val="150000"/>
              </a:lnSpc>
              <a:spcBef>
                <a:spcPts val="0"/>
              </a:spcBef>
              <a:spcAft>
                <a:spcPts val="0"/>
              </a:spcAft>
              <a:buClr>
                <a:schemeClr val="dk2"/>
              </a:buClr>
              <a:buSzPts val="1000"/>
              <a:buFont typeface="Arial"/>
              <a:buChar char="•"/>
            </a:pPr>
            <a:r>
              <a:rPr lang="en" sz="1000">
                <a:solidFill>
                  <a:schemeClr val="dk2"/>
                </a:solidFill>
                <a:latin typeface="Calibri"/>
                <a:ea typeface="Calibri"/>
                <a:cs typeface="Calibri"/>
                <a:sym typeface="Calibri"/>
              </a:rPr>
              <a:t>Statistical Replication (Hamermesh 2007)</a:t>
            </a:r>
            <a:endParaRPr sz="1000">
              <a:solidFill>
                <a:schemeClr val="dk2"/>
              </a:solidFill>
            </a:endParaRPr>
          </a:p>
          <a:p>
            <a:pPr indent="-127000" lvl="0" marL="127000" marR="0" rtl="0" algn="l">
              <a:lnSpc>
                <a:spcPct val="150000"/>
              </a:lnSpc>
              <a:spcBef>
                <a:spcPts val="0"/>
              </a:spcBef>
              <a:spcAft>
                <a:spcPts val="0"/>
              </a:spcAft>
              <a:buClr>
                <a:schemeClr val="dk2"/>
              </a:buClr>
              <a:buSzPts val="1000"/>
              <a:buFont typeface="Arial"/>
              <a:buChar char="•"/>
            </a:pPr>
            <a:r>
              <a:rPr lang="en" sz="1000">
                <a:solidFill>
                  <a:schemeClr val="dk2"/>
                </a:solidFill>
                <a:latin typeface="Calibri"/>
                <a:ea typeface="Calibri"/>
                <a:cs typeface="Calibri"/>
                <a:sym typeface="Calibri"/>
              </a:rPr>
              <a:t>Reproduction/Reanalysis (Clemens 2015)</a:t>
            </a:r>
            <a:endParaRPr sz="1000">
              <a:solidFill>
                <a:schemeClr val="dk2"/>
              </a:solidFill>
            </a:endParaRPr>
          </a:p>
        </p:txBody>
      </p:sp>
      <p:sp>
        <p:nvSpPr>
          <p:cNvPr id="123" name="Google Shape;123;p22"/>
          <p:cNvSpPr/>
          <p:nvPr/>
        </p:nvSpPr>
        <p:spPr>
          <a:xfrm>
            <a:off x="7032753" y="3452334"/>
            <a:ext cx="1624800" cy="300300"/>
          </a:xfrm>
          <a:prstGeom prst="rect">
            <a:avLst/>
          </a:prstGeom>
          <a:noFill/>
          <a:ln>
            <a:noFill/>
          </a:ln>
        </p:spPr>
        <p:txBody>
          <a:bodyPr anchorCtr="0" anchor="t" bIns="34275" lIns="68550" spcFirstLastPara="1" rIns="68550" wrap="square" tIns="34275">
            <a:noAutofit/>
          </a:bodyPr>
          <a:lstStyle/>
          <a:p>
            <a:pPr indent="0" lvl="0" marL="0" marR="0" rtl="0" algn="ctr">
              <a:lnSpc>
                <a:spcPct val="130000"/>
              </a:lnSpc>
              <a:spcBef>
                <a:spcPts val="0"/>
              </a:spcBef>
              <a:spcAft>
                <a:spcPts val="0"/>
              </a:spcAft>
              <a:buNone/>
            </a:pPr>
            <a:r>
              <a:rPr b="1" lang="en" sz="1100">
                <a:solidFill>
                  <a:schemeClr val="dk1"/>
                </a:solidFill>
                <a:latin typeface="Montserrat"/>
                <a:ea typeface="Montserrat"/>
                <a:cs typeface="Montserrat"/>
                <a:sym typeface="Montserrat"/>
              </a:rPr>
              <a:t>Generalizability</a:t>
            </a:r>
            <a:endParaRPr b="1" sz="1100">
              <a:solidFill>
                <a:schemeClr val="dk1"/>
              </a:solidFill>
              <a:latin typeface="Montserrat"/>
              <a:ea typeface="Montserrat"/>
              <a:cs typeface="Montserrat"/>
              <a:sym typeface="Montserrat"/>
            </a:endParaRPr>
          </a:p>
        </p:txBody>
      </p:sp>
      <p:sp>
        <p:nvSpPr>
          <p:cNvPr id="124" name="Google Shape;124;p22"/>
          <p:cNvSpPr txBox="1"/>
          <p:nvPr/>
        </p:nvSpPr>
        <p:spPr>
          <a:xfrm>
            <a:off x="6508004" y="3850104"/>
            <a:ext cx="2468400" cy="684900"/>
          </a:xfrm>
          <a:prstGeom prst="rect">
            <a:avLst/>
          </a:prstGeom>
          <a:noFill/>
          <a:ln>
            <a:noFill/>
          </a:ln>
        </p:spPr>
        <p:txBody>
          <a:bodyPr anchorCtr="0" anchor="t" bIns="34275" lIns="68575" spcFirstLastPara="1" rIns="68575" wrap="square" tIns="34275">
            <a:spAutoFit/>
          </a:bodyPr>
          <a:lstStyle/>
          <a:p>
            <a:pPr indent="-127000" lvl="0" marL="127000" marR="0" rtl="0" algn="l">
              <a:lnSpc>
                <a:spcPct val="150000"/>
              </a:lnSpc>
              <a:spcBef>
                <a:spcPts val="0"/>
              </a:spcBef>
              <a:spcAft>
                <a:spcPts val="0"/>
              </a:spcAft>
              <a:buClr>
                <a:srgbClr val="7B7B7B"/>
              </a:buClr>
              <a:buSzPts val="1000"/>
              <a:buFont typeface="Arial"/>
              <a:buChar char="•"/>
            </a:pPr>
            <a:r>
              <a:rPr lang="en" sz="1000">
                <a:solidFill>
                  <a:srgbClr val="7B7B7B"/>
                </a:solidFill>
                <a:latin typeface="Calibri"/>
                <a:ea typeface="Calibri"/>
                <a:cs typeface="Calibri"/>
                <a:sym typeface="Calibri"/>
              </a:rPr>
              <a:t>Wider Replication (Pesaran 2003)</a:t>
            </a:r>
            <a:endParaRPr sz="1000"/>
          </a:p>
          <a:p>
            <a:pPr indent="-127000" lvl="0" marL="127000" marR="0" rtl="0" algn="l">
              <a:lnSpc>
                <a:spcPct val="150000"/>
              </a:lnSpc>
              <a:spcBef>
                <a:spcPts val="0"/>
              </a:spcBef>
              <a:spcAft>
                <a:spcPts val="0"/>
              </a:spcAft>
              <a:buClr>
                <a:srgbClr val="7B7B7B"/>
              </a:buClr>
              <a:buSzPts val="1000"/>
              <a:buFont typeface="Arial"/>
              <a:buChar char="•"/>
            </a:pPr>
            <a:r>
              <a:rPr lang="en" sz="1000">
                <a:solidFill>
                  <a:srgbClr val="7B7B7B"/>
                </a:solidFill>
                <a:latin typeface="Calibri"/>
                <a:ea typeface="Calibri"/>
                <a:cs typeface="Calibri"/>
                <a:sym typeface="Calibri"/>
              </a:rPr>
              <a:t>Scientific Replication (Hamermesh 2007)</a:t>
            </a:r>
            <a:endParaRPr sz="1000"/>
          </a:p>
          <a:p>
            <a:pPr indent="-127000" lvl="0" marL="127000" marR="0" rtl="0" algn="l">
              <a:lnSpc>
                <a:spcPct val="150000"/>
              </a:lnSpc>
              <a:spcBef>
                <a:spcPts val="0"/>
              </a:spcBef>
              <a:spcAft>
                <a:spcPts val="0"/>
              </a:spcAft>
              <a:buClr>
                <a:srgbClr val="7B7B7B"/>
              </a:buClr>
              <a:buSzPts val="1000"/>
              <a:buFont typeface="Arial"/>
              <a:buChar char="•"/>
            </a:pPr>
            <a:r>
              <a:rPr lang="en" sz="1000">
                <a:solidFill>
                  <a:srgbClr val="7B7B7B"/>
                </a:solidFill>
                <a:latin typeface="Calibri"/>
                <a:ea typeface="Calibri"/>
                <a:cs typeface="Calibri"/>
                <a:sym typeface="Calibri"/>
              </a:rPr>
              <a:t>Reanalysis/Robustness (Clemens 2015)</a:t>
            </a:r>
            <a:endParaRPr sz="1000"/>
          </a:p>
        </p:txBody>
      </p:sp>
      <p:pic>
        <p:nvPicPr>
          <p:cNvPr id="125" name="Google Shape;125;p22"/>
          <p:cNvPicPr preferRelativeResize="0"/>
          <p:nvPr/>
        </p:nvPicPr>
        <p:blipFill rotWithShape="1">
          <a:blip r:embed="rId3">
            <a:alphaModFix/>
          </a:blip>
          <a:srcRect b="0" l="0" r="0" t="0"/>
          <a:stretch/>
        </p:blipFill>
        <p:spPr>
          <a:xfrm>
            <a:off x="4566922" y="180050"/>
            <a:ext cx="1798027" cy="2697040"/>
          </a:xfrm>
          <a:prstGeom prst="rect">
            <a:avLst/>
          </a:prstGeom>
          <a:noFill/>
          <a:ln>
            <a:noFill/>
          </a:ln>
        </p:spPr>
      </p:pic>
      <p:sp>
        <p:nvSpPr>
          <p:cNvPr id="126" name="Google Shape;126;p22"/>
          <p:cNvSpPr txBox="1"/>
          <p:nvPr/>
        </p:nvSpPr>
        <p:spPr>
          <a:xfrm>
            <a:off x="645976" y="1568625"/>
            <a:ext cx="2631600" cy="284700"/>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1400">
                <a:solidFill>
                  <a:srgbClr val="AEABAB"/>
                </a:solidFill>
                <a:latin typeface="Calibri"/>
                <a:ea typeface="Calibri"/>
                <a:cs typeface="Calibri"/>
                <a:sym typeface="Calibri"/>
              </a:rPr>
              <a:t>https://doi.org/10.17226/25303</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What drives reproducibility</a:t>
            </a:r>
            <a:endParaRPr/>
          </a:p>
        </p:txBody>
      </p:sp>
      <p:sp>
        <p:nvSpPr>
          <p:cNvPr id="132" name="Google Shape;132;p2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Can the code run again?</a:t>
            </a:r>
            <a:endParaRPr b="1" sz="2000"/>
          </a:p>
          <a:p>
            <a:pPr indent="-355600" lvl="0" marL="457200" rtl="0" algn="l">
              <a:spcBef>
                <a:spcPts val="0"/>
              </a:spcBef>
              <a:spcAft>
                <a:spcPts val="0"/>
              </a:spcAft>
              <a:buSzPts val="2000"/>
              <a:buChar char="-"/>
            </a:pPr>
            <a:r>
              <a:rPr b="1" lang="en" sz="2000"/>
              <a:t>Is there code?</a:t>
            </a:r>
            <a:endParaRPr b="1" sz="2000"/>
          </a:p>
        </p:txBody>
      </p:sp>
      <p:sp>
        <p:nvSpPr>
          <p:cNvPr id="133" name="Google Shape;133;p23"/>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b="1" lang="en" sz="2000"/>
              <a:t>Is the right data available?</a:t>
            </a:r>
            <a:endParaRPr b="1" sz="2000"/>
          </a:p>
          <a:p>
            <a:pPr indent="-355600" lvl="0" marL="457200" rtl="0" algn="l">
              <a:spcBef>
                <a:spcPts val="0"/>
              </a:spcBef>
              <a:spcAft>
                <a:spcPts val="0"/>
              </a:spcAft>
              <a:buSzPts val="2000"/>
              <a:buChar char="-"/>
            </a:pPr>
            <a:r>
              <a:rPr b="1" lang="en" sz="2000"/>
              <a:t>Can I access the data to run the code?</a:t>
            </a:r>
            <a:endParaRPr b="1" sz="2000"/>
          </a:p>
          <a:p>
            <a:pPr indent="-355600" lvl="1" marL="914400" rtl="0" algn="l">
              <a:spcBef>
                <a:spcPts val="0"/>
              </a:spcBef>
              <a:spcAft>
                <a:spcPts val="0"/>
              </a:spcAft>
              <a:buSzPts val="2000"/>
              <a:buChar char="-"/>
            </a:pPr>
            <a:r>
              <a:rPr b="1" lang="en" sz="2000"/>
              <a:t>This specific data?</a:t>
            </a:r>
            <a:endParaRPr b="1" sz="2000"/>
          </a:p>
          <a:p>
            <a:pPr indent="-355600" lvl="1" marL="914400" rtl="0" algn="l">
              <a:spcBef>
                <a:spcPts val="0"/>
              </a:spcBef>
              <a:spcAft>
                <a:spcPts val="0"/>
              </a:spcAft>
              <a:buSzPts val="2000"/>
              <a:buChar char="-"/>
            </a:pPr>
            <a:r>
              <a:rPr b="1" lang="en" sz="2000"/>
              <a:t>Data of this specific type?</a:t>
            </a:r>
            <a:endParaRPr b="1"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An alternative view on “reproducibility and replication”</a:t>
            </a:r>
            <a:endParaRPr/>
          </a:p>
        </p:txBody>
      </p:sp>
      <p:sp>
        <p:nvSpPr>
          <p:cNvPr id="139" name="Google Shape;139;p24"/>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Reproducibility:</a:t>
            </a:r>
            <a:endParaRPr/>
          </a:p>
          <a:p>
            <a:pPr indent="-342900" lvl="0" marL="457200" rtl="0" algn="l">
              <a:spcBef>
                <a:spcPts val="1200"/>
              </a:spcBef>
              <a:spcAft>
                <a:spcPts val="0"/>
              </a:spcAft>
              <a:buClr>
                <a:srgbClr val="0000FF"/>
              </a:buClr>
              <a:buSzPts val="1800"/>
              <a:buChar char="-"/>
            </a:pPr>
            <a:r>
              <a:rPr b="1" lang="en">
                <a:solidFill>
                  <a:srgbClr val="0000FF"/>
                </a:solidFill>
              </a:rPr>
              <a:t>This package (data, code, tables, figures) and the results presented in the paper (tables, figures) are consistent.</a:t>
            </a:r>
            <a:endParaRPr b="1">
              <a:solidFill>
                <a:srgbClr val="0000FF"/>
              </a:solidFill>
            </a:endParaRPr>
          </a:p>
          <a:p>
            <a:pPr indent="0" lvl="0" marL="0" rtl="0" algn="l">
              <a:spcBef>
                <a:spcPts val="1200"/>
              </a:spcBef>
              <a:spcAft>
                <a:spcPts val="0"/>
              </a:spcAft>
              <a:buNone/>
            </a:pPr>
            <a:r>
              <a:rPr lang="en"/>
              <a:t>Of note:</a:t>
            </a:r>
            <a:endParaRPr/>
          </a:p>
          <a:p>
            <a:pPr indent="-342900" lvl="0" marL="457200" rtl="0" algn="l">
              <a:spcBef>
                <a:spcPts val="1200"/>
              </a:spcBef>
              <a:spcAft>
                <a:spcPts val="0"/>
              </a:spcAft>
              <a:buSzPts val="1800"/>
              <a:buChar char="-"/>
            </a:pPr>
            <a:r>
              <a:rPr lang="en"/>
              <a:t>Avoids “cheating” (mostly)</a:t>
            </a:r>
            <a:endParaRPr/>
          </a:p>
          <a:p>
            <a:pPr indent="-342900" lvl="0" marL="457200" rtl="0" algn="l">
              <a:spcBef>
                <a:spcPts val="0"/>
              </a:spcBef>
              <a:spcAft>
                <a:spcPts val="0"/>
              </a:spcAft>
              <a:buSzPts val="1800"/>
              <a:buChar char="-"/>
            </a:pPr>
            <a:r>
              <a:rPr lang="en"/>
              <a:t>Avoids “fiddling” (creative rounding)</a:t>
            </a:r>
            <a:endParaRPr/>
          </a:p>
          <a:p>
            <a:pPr indent="-342900" lvl="0" marL="457200" rtl="0" algn="l">
              <a:spcBef>
                <a:spcPts val="0"/>
              </a:spcBef>
              <a:spcAft>
                <a:spcPts val="0"/>
              </a:spcAft>
              <a:buSzPts val="1800"/>
              <a:buChar char="-"/>
            </a:pPr>
            <a:r>
              <a:rPr lang="en"/>
              <a:t>Does not prevent manipulation (“</a:t>
            </a:r>
            <a:r>
              <a:rPr lang="en">
                <a:solidFill>
                  <a:srgbClr val="9900FF"/>
                </a:solidFill>
                <a:latin typeface="Consolas"/>
                <a:ea typeface="Consolas"/>
                <a:cs typeface="Consolas"/>
                <a:sym typeface="Consolas"/>
              </a:rPr>
              <a:t>replace outcome =1 if rhsvar == 2</a:t>
            </a:r>
            <a:r>
              <a:rPr lang="en"/>
              <a:t>”)</a:t>
            </a:r>
            <a:endParaRPr/>
          </a:p>
          <a:p>
            <a:pPr indent="-342900" lvl="0" marL="457200" rtl="0" algn="l">
              <a:spcBef>
                <a:spcPts val="0"/>
              </a:spcBef>
              <a:spcAft>
                <a:spcPts val="0"/>
              </a:spcAft>
              <a:buSzPts val="1800"/>
              <a:buChar char="-"/>
            </a:pPr>
            <a:r>
              <a:rPr b="1" lang="en">
                <a:solidFill>
                  <a:srgbClr val="0000FF"/>
                </a:solidFill>
              </a:rPr>
              <a:t>Reduces effort for replication attempts and expert inspection!</a:t>
            </a:r>
            <a:r>
              <a:rPr b="1" lang="en"/>
              <a:t> </a:t>
            </a:r>
            <a:endParaRPr b="1"/>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 Cornell ILR">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