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56" r:id="rId5"/>
    <p:sldId id="257" r:id="rId6"/>
    <p:sldId id="258" r:id="rId7"/>
    <p:sldId id="259" r:id="rId8"/>
    <p:sldId id="260" r:id="rId9"/>
    <p:sldId id="262" r:id="rId10"/>
    <p:sldId id="263" r:id="rId11"/>
    <p:sldId id="264" r:id="rId12"/>
    <p:sldId id="265" r:id="rId13"/>
    <p:sldId id="266" r:id="rId14"/>
    <p:sldId id="268" r:id="rId15"/>
    <p:sldId id="269" r:id="rId16"/>
    <p:sldId id="273" r:id="rId17"/>
    <p:sldId id="274" r:id="rId18"/>
    <p:sldId id="275" r:id="rId19"/>
  </p:sldIdLst>
  <p:sldSz cx="9144000" cy="5143500" type="screen16x9"/>
  <p:notesSz cx="6794500" cy="9931400"/>
  <p:defaultTextStyle>
    <a:defPPr>
      <a:defRPr lang="nl-NL"/>
    </a:defPPr>
    <a:lvl1pPr marL="0" algn="l" defTabSz="72566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62834" algn="l" defTabSz="72566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25668" algn="l" defTabSz="72566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88502" algn="l" defTabSz="72566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51336" algn="l" defTabSz="72566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814170" algn="l" defTabSz="72566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77004" algn="l" defTabSz="72566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539837" algn="l" defTabSz="72566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902671" algn="l" defTabSz="72566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21E"/>
    <a:srgbClr val="CC00CC"/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702" autoAdjust="0"/>
    <p:restoredTop sz="94514" autoAdjust="0"/>
  </p:normalViewPr>
  <p:slideViewPr>
    <p:cSldViewPr>
      <p:cViewPr>
        <p:scale>
          <a:sx n="80" d="100"/>
          <a:sy n="80" d="100"/>
        </p:scale>
        <p:origin x="-1018" y="-3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5F5E5A-5FF5-476D-A3EC-404C50312495}" type="datetimeFigureOut">
              <a:rPr lang="nl-NL" smtClean="0"/>
              <a:t>30-3-2018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7F07D7-A71C-4437-A40D-B59016714569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92710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2566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62834" algn="l" defTabSz="72566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25668" algn="l" defTabSz="72566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088502" algn="l" defTabSz="72566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451336" algn="l" defTabSz="72566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814170" algn="l" defTabSz="72566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177004" algn="l" defTabSz="72566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39837" algn="l" defTabSz="72566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02671" algn="l" defTabSz="72566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rofilesregistry.nl/" TargetMode="External"/><Relationship Id="rId13" Type="http://schemas.openxmlformats.org/officeDocument/2006/relationships/hyperlink" Target="http://worldclim.org/" TargetMode="External"/><Relationship Id="rId18" Type="http://schemas.openxmlformats.org/officeDocument/2006/relationships/hyperlink" Target="https://www.trails.nl/" TargetMode="External"/><Relationship Id="rId26" Type="http://schemas.openxmlformats.org/officeDocument/2006/relationships/hyperlink" Target="http://edgar.jrc.ec.europa.eu/" TargetMode="External"/><Relationship Id="rId39" Type="http://schemas.openxmlformats.org/officeDocument/2006/relationships/hyperlink" Target="http://www.beeldengeluid.nl/en" TargetMode="External"/><Relationship Id="rId3" Type="http://schemas.openxmlformats.org/officeDocument/2006/relationships/hyperlink" Target="https://easy.dans.knaw.nl/ui/home" TargetMode="External"/><Relationship Id="rId21" Type="http://schemas.openxmlformats.org/officeDocument/2006/relationships/hyperlink" Target="http://www.seadatanet.org/" TargetMode="External"/><Relationship Id="rId34" Type="http://schemas.openxmlformats.org/officeDocument/2006/relationships/hyperlink" Target="http://uva-aias.net/en/ictwss" TargetMode="External"/><Relationship Id="rId7" Type="http://schemas.openxmlformats.org/officeDocument/2006/relationships/hyperlink" Target="http://www.openml.org/" TargetMode="External"/><Relationship Id="rId12" Type="http://schemas.openxmlformats.org/officeDocument/2006/relationships/hyperlink" Target="http://www.dhsdata.nl/" TargetMode="External"/><Relationship Id="rId17" Type="http://schemas.openxmlformats.org/officeDocument/2006/relationships/hyperlink" Target="http://saca-bmkg.knmi.nl/" TargetMode="External"/><Relationship Id="rId25" Type="http://schemas.openxmlformats.org/officeDocument/2006/relationships/hyperlink" Target="http://www.earth2observe.eu/" TargetMode="External"/><Relationship Id="rId33" Type="http://schemas.openxmlformats.org/officeDocument/2006/relationships/hyperlink" Target="https://www.amsterdamcohortstudies.org/acsc/index.asp" TargetMode="External"/><Relationship Id="rId38" Type="http://schemas.openxmlformats.org/officeDocument/2006/relationships/hyperlink" Target="http://www.orfeus-eu.org/data/eida/" TargetMode="External"/><Relationship Id="rId2" Type="http://schemas.openxmlformats.org/officeDocument/2006/relationships/slide" Target="../slides/slide5.xml"/><Relationship Id="rId16" Type="http://schemas.openxmlformats.org/officeDocument/2006/relationships/hyperlink" Target="http://www.lasa-vu.nl/index.htm" TargetMode="External"/><Relationship Id="rId20" Type="http://schemas.openxmlformats.org/officeDocument/2006/relationships/hyperlink" Target="http://cessda.net/" TargetMode="External"/><Relationship Id="rId29" Type="http://schemas.openxmlformats.org/officeDocument/2006/relationships/hyperlink" Target="http://www.ecad.eu/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ekevanbatenburg.nl/PKBASE/PKB.HTML" TargetMode="External"/><Relationship Id="rId11" Type="http://schemas.openxmlformats.org/officeDocument/2006/relationships/hyperlink" Target="https://www.cancerdata.org/" TargetMode="External"/><Relationship Id="rId24" Type="http://schemas.openxmlformats.org/officeDocument/2006/relationships/hyperlink" Target="http://www.rodrep.com/" TargetMode="External"/><Relationship Id="rId32" Type="http://schemas.openxmlformats.org/officeDocument/2006/relationships/hyperlink" Target="http://www.algaebase.org/" TargetMode="External"/><Relationship Id="rId37" Type="http://schemas.openxmlformats.org/officeDocument/2006/relationships/hyperlink" Target="http://www.caribic-atmospheric.com/" TargetMode="External"/><Relationship Id="rId40" Type="http://schemas.openxmlformats.org/officeDocument/2006/relationships/hyperlink" Target="https://figshare.com/" TargetMode="External"/><Relationship Id="rId5" Type="http://schemas.openxmlformats.org/officeDocument/2006/relationships/hyperlink" Target="https://zenodo.org/" TargetMode="External"/><Relationship Id="rId15" Type="http://schemas.openxmlformats.org/officeDocument/2006/relationships/hyperlink" Target="http://www.cosmos.esa.int/web/iso/access-the-archive" TargetMode="External"/><Relationship Id="rId23" Type="http://schemas.openxmlformats.org/officeDocument/2006/relationships/hyperlink" Target="http://www.orgids.com/" TargetMode="External"/><Relationship Id="rId28" Type="http://schemas.openxmlformats.org/officeDocument/2006/relationships/hyperlink" Target="http://stitch.embl.de/" TargetMode="External"/><Relationship Id="rId36" Type="http://schemas.openxmlformats.org/officeDocument/2006/relationships/hyperlink" Target="http://databases.lovd.nl/whole_genome/genes" TargetMode="External"/><Relationship Id="rId10" Type="http://schemas.openxmlformats.org/officeDocument/2006/relationships/hyperlink" Target="http://data.4tu.nl/" TargetMode="External"/><Relationship Id="rId19" Type="http://schemas.openxmlformats.org/officeDocument/2006/relationships/hyperlink" Target="https://www.icos-cp.eu/node/1" TargetMode="External"/><Relationship Id="rId31" Type="http://schemas.openxmlformats.org/officeDocument/2006/relationships/hyperlink" Target="http://www.mycobank.org/" TargetMode="External"/><Relationship Id="rId4" Type="http://schemas.openxmlformats.org/officeDocument/2006/relationships/hyperlink" Target="https://b2share.eudat.eu/" TargetMode="External"/><Relationship Id="rId9" Type="http://schemas.openxmlformats.org/officeDocument/2006/relationships/hyperlink" Target="https://data.mendeley.com/" TargetMode="External"/><Relationship Id="rId14" Type="http://schemas.openxmlformats.org/officeDocument/2006/relationships/hyperlink" Target="http://www.isric.org/" TargetMode="External"/><Relationship Id="rId22" Type="http://schemas.openxmlformats.org/officeDocument/2006/relationships/hyperlink" Target="https://www.lissdata.nl/lissdata/" TargetMode="External"/><Relationship Id="rId27" Type="http://schemas.openxmlformats.org/officeDocument/2006/relationships/hyperlink" Target="https://data.knmi.nl/datasets" TargetMode="External"/><Relationship Id="rId30" Type="http://schemas.openxmlformats.org/officeDocument/2006/relationships/hyperlink" Target="http://www.europeana.eu/portal/en" TargetMode="External"/><Relationship Id="rId35" Type="http://schemas.openxmlformats.org/officeDocument/2006/relationships/hyperlink" Target="http://www.share-project.org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*** DO NOT PUBLISH SLIDES WITH THIS SLIDE FULL OF SCREENSHOT LOGOS ***</a:t>
            </a:r>
          </a:p>
          <a:p>
            <a:pPr lvl="0">
              <a:spcBef>
                <a:spcPts val="0"/>
              </a:spcBef>
              <a:buNone/>
            </a:pPr>
            <a:r>
              <a:rPr lang="en-GB"/>
              <a:t>Sources:</a:t>
            </a:r>
          </a:p>
          <a:p>
            <a:pPr lvl="0">
              <a:spcBef>
                <a:spcPts val="0"/>
              </a:spcBef>
              <a:buNone/>
            </a:pPr>
            <a:r>
              <a:rPr lang="en-GB"/>
              <a:t>DANS-EASY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https://easy.dans.knaw.nl/ui/home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400"/>
              <a:t>EUDAT-B2Share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u="sng">
                <a:solidFill>
                  <a:schemeClr val="hlink"/>
                </a:solidFill>
                <a:hlinkClick r:id="rId4"/>
              </a:rPr>
              <a:t>https://b2share.eudat.eu/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400"/>
              <a:t>Zenodo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u="sng">
                <a:solidFill>
                  <a:schemeClr val="hlink"/>
                </a:solidFill>
                <a:hlinkClick r:id="rId5"/>
              </a:rPr>
              <a:t>https://zenodo.org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400"/>
              <a:t>PseudoBase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u="sng">
                <a:solidFill>
                  <a:schemeClr val="hlink"/>
                </a:solidFill>
                <a:hlinkClick r:id="rId6"/>
              </a:rPr>
              <a:t>http://www.ekevanbatenburg.nl/PKBASE/PKB.HTML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400"/>
              <a:t>OpenML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u="sng">
                <a:solidFill>
                  <a:schemeClr val="hlink"/>
                </a:solidFill>
                <a:hlinkClick r:id="rId7"/>
              </a:rPr>
              <a:t>http://www.openml.org/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400"/>
              <a:t>Profiles-Registry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u="sng">
                <a:solidFill>
                  <a:schemeClr val="hlink"/>
                </a:solidFill>
                <a:hlinkClick r:id="rId8"/>
              </a:rPr>
              <a:t>http://www.profilesregistry.nl/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400"/>
              <a:t>Mendeley-Data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u="sng">
                <a:solidFill>
                  <a:schemeClr val="hlink"/>
                </a:solidFill>
                <a:hlinkClick r:id="rId9"/>
              </a:rPr>
              <a:t>https://data.mendeley.com/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400"/>
              <a:t>4TU.Centre for Research Data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u="sng">
                <a:solidFill>
                  <a:schemeClr val="hlink"/>
                </a:solidFill>
                <a:hlinkClick r:id="rId10"/>
              </a:rPr>
              <a:t>http://data.4tu.nl/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400"/>
              <a:t>CancerData.org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u="sng">
                <a:solidFill>
                  <a:schemeClr val="hlink"/>
                </a:solidFill>
                <a:hlinkClick r:id="rId11"/>
              </a:rPr>
              <a:t>https://www.cancerdata.org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400"/>
              <a:t>DHS Data Access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u="sng">
                <a:solidFill>
                  <a:schemeClr val="hlink"/>
                </a:solidFill>
                <a:hlinkClick r:id="rId12"/>
              </a:rPr>
              <a:t>http://www.dhsdata.nl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400"/>
              <a:t>WorldClim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u="sng">
                <a:solidFill>
                  <a:schemeClr val="hlink"/>
                </a:solidFill>
                <a:hlinkClick r:id="rId13"/>
              </a:rPr>
              <a:t>http://worldclim.org/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400"/>
              <a:t>World Data Centre for Soil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u="sng">
                <a:solidFill>
                  <a:schemeClr val="hlink"/>
                </a:solidFill>
                <a:hlinkClick r:id="rId14"/>
              </a:rPr>
              <a:t>http://www.isric.org/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400"/>
              <a:t>Infrared Space Observatory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u="sng">
                <a:solidFill>
                  <a:schemeClr val="hlink"/>
                </a:solidFill>
                <a:hlinkClick r:id="rId15"/>
              </a:rPr>
              <a:t>http://www.cosmos.esa.int/web/iso/access-the-archive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400"/>
              <a:t>Longitudinal Aging Study Amsterdam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u="sng">
                <a:solidFill>
                  <a:schemeClr val="hlink"/>
                </a:solidFill>
                <a:hlinkClick r:id="rId16"/>
              </a:rPr>
              <a:t>http://www.lasa-vu.nl/index.htm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400"/>
              <a:t>Southeast Asian Climate Assessment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400"/>
              <a:t>&amp; Dataset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u="sng">
                <a:solidFill>
                  <a:schemeClr val="hlink"/>
                </a:solidFill>
                <a:hlinkClick r:id="rId17"/>
              </a:rPr>
              <a:t>http://saca-bmkg.knmi.nl/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400"/>
              <a:t>TRAILS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u="sng">
                <a:solidFill>
                  <a:schemeClr val="hlink"/>
                </a:solidFill>
                <a:hlinkClick r:id="rId18"/>
              </a:rPr>
              <a:t>https://www.trails.nl/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400"/>
              <a:t>ICOS Carbon Portal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u="sng">
                <a:solidFill>
                  <a:schemeClr val="hlink"/>
                </a:solidFill>
                <a:hlinkClick r:id="rId19"/>
              </a:rPr>
              <a:t>https://www.icos-cp.eu/node/1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400"/>
              <a:t>CESSDA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u="sng">
                <a:solidFill>
                  <a:schemeClr val="hlink"/>
                </a:solidFill>
                <a:hlinkClick r:id="rId20"/>
              </a:rPr>
              <a:t>http://cessda.net/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400"/>
              <a:t>SeaDataNet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u="sng">
                <a:solidFill>
                  <a:schemeClr val="hlink"/>
                </a:solidFill>
                <a:hlinkClick r:id="rId21"/>
              </a:rPr>
              <a:t>http://www.seadatanet.org/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400"/>
              <a:t>LISS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u="sng">
                <a:solidFill>
                  <a:schemeClr val="hlink"/>
                </a:solidFill>
                <a:hlinkClick r:id="rId22"/>
              </a:rPr>
              <a:t>https://www.lissdata.nl/lissdata/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400"/>
              <a:t>ORGIDS / RodRep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u="sng">
                <a:solidFill>
                  <a:schemeClr val="hlink"/>
                </a:solidFill>
                <a:hlinkClick r:id="rId23"/>
              </a:rPr>
              <a:t>http://www.orgids.com/</a:t>
            </a:r>
            <a:r>
              <a:rPr lang="en-GB"/>
              <a:t> /</a:t>
            </a:r>
            <a:r>
              <a:rPr lang="en-GB">
                <a:hlinkClick r:id="rId24"/>
              </a:rPr>
              <a:t> </a:t>
            </a:r>
            <a:r>
              <a:rPr lang="en-GB" u="sng">
                <a:solidFill>
                  <a:schemeClr val="hlink"/>
                </a:solidFill>
                <a:hlinkClick r:id="rId24"/>
              </a:rPr>
              <a:t>http://www.rodrep.com/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400"/>
              <a:t>eartH20bserve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u="sng">
                <a:solidFill>
                  <a:schemeClr val="hlink"/>
                </a:solidFill>
                <a:hlinkClick r:id="rId25"/>
              </a:rPr>
              <a:t>http://www.earth2observe.eu/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400"/>
              <a:t>EDGAR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u="sng">
                <a:solidFill>
                  <a:schemeClr val="hlink"/>
                </a:solidFill>
                <a:hlinkClick r:id="rId26"/>
              </a:rPr>
              <a:t>http://edgar.jrc.ec.europa.eu/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400"/>
              <a:t>KNMI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u="sng">
                <a:solidFill>
                  <a:schemeClr val="hlink"/>
                </a:solidFill>
                <a:hlinkClick r:id="rId27"/>
              </a:rPr>
              <a:t>https://data.knmi.nl/datasets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400"/>
              <a:t>STITCH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u="sng">
                <a:solidFill>
                  <a:schemeClr val="hlink"/>
                </a:solidFill>
                <a:hlinkClick r:id="rId28"/>
              </a:rPr>
              <a:t>http://stitch.embl.de/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400"/>
              <a:t>ECA&amp;D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u="sng">
                <a:solidFill>
                  <a:schemeClr val="hlink"/>
                </a:solidFill>
                <a:hlinkClick r:id="rId29"/>
              </a:rPr>
              <a:t>http://www.ecad.eu/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400"/>
              <a:t>Europeana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u="sng">
                <a:solidFill>
                  <a:schemeClr val="hlink"/>
                </a:solidFill>
                <a:hlinkClick r:id="rId30"/>
              </a:rPr>
              <a:t>http://www.europeana.eu/portal/en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400"/>
              <a:t>MycoBank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u="sng">
                <a:solidFill>
                  <a:schemeClr val="hlink"/>
                </a:solidFill>
                <a:hlinkClick r:id="rId31"/>
              </a:rPr>
              <a:t>http://www.mycobank.org/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400"/>
              <a:t>AlgaeBase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u="sng">
                <a:solidFill>
                  <a:schemeClr val="hlink"/>
                </a:solidFill>
                <a:hlinkClick r:id="rId32"/>
              </a:rPr>
              <a:t>http://www.algaebase.org/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400"/>
              <a:t>Amsterdam Cohort Studies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u="sng">
                <a:solidFill>
                  <a:schemeClr val="hlink"/>
                </a:solidFill>
                <a:hlinkClick r:id="rId33"/>
              </a:rPr>
              <a:t>https://www.amsterdamcohortstudies.org/acsc/index.asp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400"/>
              <a:t>ICTWSS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u="sng">
                <a:solidFill>
                  <a:schemeClr val="hlink"/>
                </a:solidFill>
                <a:hlinkClick r:id="rId34"/>
              </a:rPr>
              <a:t>http://uva-aias.net/en/ictwss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400"/>
              <a:t>Share ERIC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u="sng">
                <a:solidFill>
                  <a:schemeClr val="hlink"/>
                </a:solidFill>
                <a:hlinkClick r:id="rId35"/>
              </a:rPr>
              <a:t>http://www.share-project.org/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400"/>
              <a:t>LOVD3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u="sng">
                <a:solidFill>
                  <a:schemeClr val="hlink"/>
                </a:solidFill>
                <a:hlinkClick r:id="rId36"/>
              </a:rPr>
              <a:t>http://databases.lovd.nl/whole_genome/genes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400"/>
              <a:t>CARIBIC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u="sng">
                <a:solidFill>
                  <a:schemeClr val="hlink"/>
                </a:solidFill>
                <a:hlinkClick r:id="rId37"/>
              </a:rPr>
              <a:t>http://www.caribic-atmospheric.com/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400"/>
              <a:t>EIDA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u="sng">
                <a:solidFill>
                  <a:schemeClr val="hlink"/>
                </a:solidFill>
                <a:hlinkClick r:id="rId38"/>
              </a:rPr>
              <a:t>http://www.orfeus-eu.org/data/eida/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400"/>
              <a:t>Sound and Vision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u="sng">
                <a:solidFill>
                  <a:schemeClr val="hlink"/>
                </a:solidFill>
                <a:hlinkClick r:id="rId39"/>
              </a:rPr>
              <a:t>http://www.beeldengeluid.nl/en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sz="1400"/>
              <a:t>Figshare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GB" u="sng">
                <a:solidFill>
                  <a:schemeClr val="hlink"/>
                </a:solidFill>
                <a:hlinkClick r:id="rId40"/>
              </a:rPr>
              <a:t>https://figshare.com/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hyperlink" Target="http://datacentrum.3tu.nl/" TargetMode="Externa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rmeduinker\Desktop\RDM\PhotoA.nl_150723_25631_brn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" t="-368" r="-661" b="368"/>
          <a:stretch/>
        </p:blipFill>
        <p:spPr bwMode="auto">
          <a:xfrm>
            <a:off x="0" y="-34640"/>
            <a:ext cx="9227127" cy="327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1907704" y="3880239"/>
            <a:ext cx="6192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25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 smtClean="0">
                <a:solidFill>
                  <a:schemeClr val="tx1"/>
                </a:solidFill>
              </a:rPr>
              <a:t>Hier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invullen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voor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wie</a:t>
            </a:r>
            <a:r>
              <a:rPr lang="en-GB" dirty="0" smtClean="0">
                <a:solidFill>
                  <a:schemeClr val="tx1"/>
                </a:solidFill>
              </a:rPr>
              <a:t> of </a:t>
            </a:r>
            <a:r>
              <a:rPr lang="en-GB" dirty="0" err="1" smtClean="0">
                <a:solidFill>
                  <a:schemeClr val="tx1"/>
                </a:solidFill>
              </a:rPr>
              <a:t>waar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err="1" smtClean="0">
                <a:solidFill>
                  <a:schemeClr val="tx1"/>
                </a:solidFill>
              </a:rPr>
              <a:t>presentatie</a:t>
            </a:r>
            <a:r>
              <a:rPr lang="en-GB" dirty="0" smtClean="0">
                <a:solidFill>
                  <a:schemeClr val="tx1"/>
                </a:solidFill>
              </a:rPr>
              <a:t> is</a:t>
            </a:r>
            <a:endParaRPr lang="nl-NL" dirty="0" smtClean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0" y="3045791"/>
            <a:ext cx="9144000" cy="2134011"/>
          </a:xfrm>
          <a:prstGeom prst="rect">
            <a:avLst/>
          </a:prstGeom>
          <a:solidFill>
            <a:srgbClr val="D9D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21795" y="4731990"/>
            <a:ext cx="2895600" cy="273843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129528" y="4736029"/>
            <a:ext cx="1714382" cy="273843"/>
          </a:xfrm>
          <a:prstGeom prst="rect">
            <a:avLst/>
          </a:prstGeom>
        </p:spPr>
        <p:txBody>
          <a:bodyPr vert="horz" lIns="72567" tIns="36283" rIns="72567" bIns="36283" rtlCol="0" anchor="ctr"/>
          <a:lstStyle>
            <a:lvl1pPr algn="l">
              <a:lnSpc>
                <a:spcPct val="80000"/>
              </a:lnSpc>
              <a:spcBef>
                <a:spcPts val="476"/>
              </a:spcBef>
              <a:spcAft>
                <a:spcPts val="476"/>
              </a:spcAft>
              <a:defRPr sz="9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mtClean="0"/>
              <a:t>17 November, 2017</a:t>
            </a:r>
            <a:endParaRPr lang="nl-NL" dirty="0"/>
          </a:p>
        </p:txBody>
      </p:sp>
      <p:sp>
        <p:nvSpPr>
          <p:cNvPr id="22" name="Title Placeholder 1"/>
          <p:cNvSpPr txBox="1">
            <a:spLocks/>
          </p:cNvSpPr>
          <p:nvPr userDrawn="1"/>
        </p:nvSpPr>
        <p:spPr>
          <a:xfrm>
            <a:off x="2483768" y="3939902"/>
            <a:ext cx="6660232" cy="641226"/>
          </a:xfrm>
          <a:prstGeom prst="rect">
            <a:avLst/>
          </a:prstGeom>
        </p:spPr>
        <p:txBody>
          <a:bodyPr vert="horz" lIns="72567" tIns="36283" rIns="72567" bIns="36283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nl-NL" sz="3200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115616" y="3219822"/>
            <a:ext cx="6768752" cy="72008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1115616" y="4054394"/>
            <a:ext cx="6768752" cy="28919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nl-NL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657" y="4292150"/>
            <a:ext cx="2239343" cy="85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260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rmeduinker\Desktop\RDM\PhotoA.nl_140807_49921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" t="4484" r="147" b="11823"/>
          <a:stretch/>
        </p:blipFill>
        <p:spPr bwMode="auto">
          <a:xfrm>
            <a:off x="-106565" y="1"/>
            <a:ext cx="923696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15" name="Rectangle 14"/>
          <p:cNvSpPr/>
          <p:nvPr userDrawn="1"/>
        </p:nvSpPr>
        <p:spPr bwMode="auto">
          <a:xfrm>
            <a:off x="671250" y="762295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71501" y="1093718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6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9" t="14191" r="25045" b="3135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16" name="Rectangle 14"/>
          <p:cNvSpPr/>
          <p:nvPr userDrawn="1"/>
        </p:nvSpPr>
        <p:spPr bwMode="auto">
          <a:xfrm>
            <a:off x="671250" y="762295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71501" y="1093718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64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rmeduinker\Desktop\RDM\PhotoA.nl_140808_50039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" t="3452" r="1324" b="15385"/>
          <a:stretch/>
        </p:blipFill>
        <p:spPr bwMode="auto">
          <a:xfrm>
            <a:off x="-128789" y="-1"/>
            <a:ext cx="927278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15" name="Rectangle 14"/>
          <p:cNvSpPr/>
          <p:nvPr userDrawn="1"/>
        </p:nvSpPr>
        <p:spPr bwMode="auto">
          <a:xfrm>
            <a:off x="671250" y="762295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71501" y="1093718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9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M:\ud\lib\ondersteunende teams\MenC\Voor Iedereen\PR-foto's\foto's Annemieke wetenschap Hires\PhotoA.nl_140808_50022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" t="7504" r="-75" b="11539"/>
          <a:stretch/>
        </p:blipFill>
        <p:spPr bwMode="auto">
          <a:xfrm>
            <a:off x="0" y="0"/>
            <a:ext cx="91511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15" name="Rectangle 14"/>
          <p:cNvSpPr/>
          <p:nvPr userDrawn="1"/>
        </p:nvSpPr>
        <p:spPr bwMode="auto">
          <a:xfrm>
            <a:off x="671250" y="762295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71501" y="1093718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61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" t="14605" r="7412" b="753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15" name="Rectangle 14"/>
          <p:cNvSpPr/>
          <p:nvPr userDrawn="1"/>
        </p:nvSpPr>
        <p:spPr bwMode="auto">
          <a:xfrm>
            <a:off x="671250" y="762295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71501" y="1093718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" t="4719" r="3472" b="465"/>
          <a:stretch/>
        </p:blipFill>
        <p:spPr>
          <a:xfrm>
            <a:off x="-144245" y="0"/>
            <a:ext cx="9288245" cy="51435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14" name="Rectangle 14"/>
          <p:cNvSpPr/>
          <p:nvPr userDrawn="1"/>
        </p:nvSpPr>
        <p:spPr bwMode="auto">
          <a:xfrm>
            <a:off x="671250" y="762295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71501" y="1093718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4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" t="3902" r="5003" b="3902"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14" name="Rectangle 14"/>
          <p:cNvSpPr/>
          <p:nvPr userDrawn="1"/>
        </p:nvSpPr>
        <p:spPr bwMode="auto">
          <a:xfrm>
            <a:off x="671250" y="762295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71501" y="1093718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66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4"/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" t="3308" r="11442" b="20542"/>
          <a:stretch/>
        </p:blipFill>
        <p:spPr bwMode="auto">
          <a:xfrm>
            <a:off x="-2705" y="-1"/>
            <a:ext cx="9144001" cy="514350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20" name="Rectangle 14"/>
          <p:cNvSpPr/>
          <p:nvPr userDrawn="1"/>
        </p:nvSpPr>
        <p:spPr bwMode="auto">
          <a:xfrm>
            <a:off x="671250" y="762295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71501" y="1093718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08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L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2" r="6205" b="12010"/>
          <a:stretch/>
        </p:blipFill>
        <p:spPr bwMode="auto">
          <a:xfrm>
            <a:off x="-25220" y="-1"/>
            <a:ext cx="9169220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20" name="Rectangle 14"/>
          <p:cNvSpPr/>
          <p:nvPr userDrawn="1"/>
        </p:nvSpPr>
        <p:spPr bwMode="auto">
          <a:xfrm>
            <a:off x="671250" y="762295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71501" y="1093718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03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4"/>
          <p:cNvSpPr/>
          <p:nvPr userDrawn="1"/>
        </p:nvSpPr>
        <p:spPr bwMode="auto">
          <a:xfrm>
            <a:off x="671250" y="762295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71501" y="1093718"/>
            <a:ext cx="3228747" cy="1185510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 smtClean="0"/>
              <a:t>Click to edit Title</a:t>
            </a:r>
          </a:p>
          <a:p>
            <a:pPr lvl="1"/>
            <a:r>
              <a:rPr lang="en-US" dirty="0" smtClean="0"/>
              <a:t>Flat text</a:t>
            </a:r>
          </a:p>
          <a:p>
            <a:pPr lvl="2"/>
            <a:r>
              <a:rPr lang="en-US" dirty="0" smtClean="0"/>
              <a:t>Bullets</a:t>
            </a:r>
          </a:p>
        </p:txBody>
      </p:sp>
      <p:pic>
        <p:nvPicPr>
          <p:cNvPr id="17" name="Picture 4" descr="O:\_masterpowerpoint\Open Science\LogoMwitoranje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0" y="4766044"/>
            <a:ext cx="1396613" cy="23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" t="6821" r="6381" b="19555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16" name="Rectangle 14"/>
          <p:cNvSpPr/>
          <p:nvPr userDrawn="1"/>
        </p:nvSpPr>
        <p:spPr bwMode="auto">
          <a:xfrm>
            <a:off x="671250" y="762295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71501" y="1093718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7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" t="-899" r="-159" b="7711"/>
          <a:stretch/>
        </p:blipFill>
        <p:spPr>
          <a:xfrm>
            <a:off x="0" y="-318049"/>
            <a:ext cx="9173246" cy="3578923"/>
          </a:xfrm>
          <a:prstGeom prst="rect">
            <a:avLst/>
          </a:prstGeom>
        </p:spPr>
      </p:pic>
      <p:sp>
        <p:nvSpPr>
          <p:cNvPr id="38" name="Rectangle 37"/>
          <p:cNvSpPr/>
          <p:nvPr userDrawn="1"/>
        </p:nvSpPr>
        <p:spPr>
          <a:xfrm>
            <a:off x="0" y="3045791"/>
            <a:ext cx="9144000" cy="2134011"/>
          </a:xfrm>
          <a:prstGeom prst="rect">
            <a:avLst/>
          </a:prstGeom>
          <a:solidFill>
            <a:srgbClr val="D9D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21795" y="4731990"/>
            <a:ext cx="2895600" cy="273843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34" name="Date Placeholder 3"/>
          <p:cNvSpPr>
            <a:spLocks noGrp="1"/>
          </p:cNvSpPr>
          <p:nvPr>
            <p:ph type="dt" sz="half" idx="2"/>
          </p:nvPr>
        </p:nvSpPr>
        <p:spPr>
          <a:xfrm>
            <a:off x="1129528" y="4736029"/>
            <a:ext cx="1714382" cy="273843"/>
          </a:xfrm>
          <a:prstGeom prst="rect">
            <a:avLst/>
          </a:prstGeom>
        </p:spPr>
        <p:txBody>
          <a:bodyPr vert="horz" lIns="72567" tIns="36283" rIns="72567" bIns="36283" rtlCol="0" anchor="ctr"/>
          <a:lstStyle>
            <a:lvl1pPr algn="l">
              <a:lnSpc>
                <a:spcPct val="80000"/>
              </a:lnSpc>
              <a:spcBef>
                <a:spcPts val="476"/>
              </a:spcBef>
              <a:spcAft>
                <a:spcPts val="476"/>
              </a:spcAft>
              <a:defRPr sz="9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mtClean="0"/>
              <a:t>17 November, 2017</a:t>
            </a:r>
            <a:endParaRPr lang="nl-NL" dirty="0"/>
          </a:p>
        </p:txBody>
      </p: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1115616" y="3219822"/>
            <a:ext cx="6768752" cy="72008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6" name="Subtitle 2"/>
          <p:cNvSpPr>
            <a:spLocks noGrp="1"/>
          </p:cNvSpPr>
          <p:nvPr>
            <p:ph type="subTitle" idx="1"/>
          </p:nvPr>
        </p:nvSpPr>
        <p:spPr>
          <a:xfrm>
            <a:off x="1115616" y="4054394"/>
            <a:ext cx="6768752" cy="28919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nl-NL" dirty="0"/>
          </a:p>
        </p:txBody>
      </p:sp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657" y="4292150"/>
            <a:ext cx="2239343" cy="85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725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L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" r="7155" b="18808"/>
          <a:stretch/>
        </p:blipFill>
        <p:spPr bwMode="auto">
          <a:xfrm>
            <a:off x="-2" y="-3869"/>
            <a:ext cx="9144001" cy="5147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20" name="Rectangle 14"/>
          <p:cNvSpPr/>
          <p:nvPr userDrawn="1"/>
        </p:nvSpPr>
        <p:spPr bwMode="auto">
          <a:xfrm>
            <a:off x="671250" y="762295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71501" y="1093718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31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rmeduinker\Desktop\RDM\PhotoA.nl_150723_25631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7" r="513"/>
          <a:stretch/>
        </p:blipFill>
        <p:spPr bwMode="auto">
          <a:xfrm>
            <a:off x="0" y="0"/>
            <a:ext cx="916567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18" name="Rectangle 14"/>
          <p:cNvSpPr/>
          <p:nvPr userDrawn="1"/>
        </p:nvSpPr>
        <p:spPr bwMode="auto">
          <a:xfrm>
            <a:off x="671250" y="762295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71501" y="1093718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1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L15 (b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rmeduinker\Desktop\RDM\PhotoA.nl_150723_25631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7" r="513"/>
          <a:stretch/>
        </p:blipFill>
        <p:spPr bwMode="auto">
          <a:xfrm>
            <a:off x="0" y="0"/>
            <a:ext cx="916567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18" name="Rectangle 14"/>
          <p:cNvSpPr/>
          <p:nvPr userDrawn="1"/>
        </p:nvSpPr>
        <p:spPr bwMode="auto">
          <a:xfrm>
            <a:off x="671250" y="762295"/>
            <a:ext cx="6277014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71501" y="1093718"/>
            <a:ext cx="6276763" cy="2221691"/>
          </a:xfrm>
          <a:solidFill>
            <a:schemeClr val="bg1"/>
          </a:solidFill>
        </p:spPr>
        <p:txBody>
          <a:bodyPr wrap="square"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47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rmeduinker\Desktop\RDM\PhotoA.nl_150723_25636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" t="9674" r="18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15" name="Rectangle 14"/>
          <p:cNvSpPr/>
          <p:nvPr userDrawn="1"/>
        </p:nvSpPr>
        <p:spPr bwMode="auto">
          <a:xfrm>
            <a:off x="671250" y="762295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71501" y="1093718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9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R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" t="6917" r="5085" b="12385"/>
          <a:stretch/>
        </p:blipFill>
        <p:spPr bwMode="auto">
          <a:xfrm>
            <a:off x="0" y="-49234"/>
            <a:ext cx="9144000" cy="5192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671250" y="762295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71501" y="1093718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8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 R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9603" r="24064"/>
          <a:stretch/>
        </p:blipFill>
        <p:spPr bwMode="auto">
          <a:xfrm>
            <a:off x="-2" y="0"/>
            <a:ext cx="9144002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671250" y="762295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71501" y="1093718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71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slide R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03" r="24063"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12" name="Rectangle 14"/>
          <p:cNvSpPr/>
          <p:nvPr userDrawn="1"/>
        </p:nvSpPr>
        <p:spPr bwMode="auto">
          <a:xfrm>
            <a:off x="671250" y="762295"/>
            <a:ext cx="7717174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71250" y="1093846"/>
            <a:ext cx="7717174" cy="2221691"/>
          </a:xfrm>
          <a:solidFill>
            <a:schemeClr val="bg1"/>
          </a:solidFill>
        </p:spPr>
        <p:txBody>
          <a:bodyPr wrap="square"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57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L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3" r="824" b="2563"/>
          <a:stretch/>
        </p:blipFill>
        <p:spPr bwMode="auto">
          <a:xfrm>
            <a:off x="-27113" y="1"/>
            <a:ext cx="9171113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15" name="Rectangle 14"/>
          <p:cNvSpPr/>
          <p:nvPr userDrawn="1"/>
        </p:nvSpPr>
        <p:spPr bwMode="auto">
          <a:xfrm>
            <a:off x="671250" y="762295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71501" y="1093718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0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 L17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3" r="824" b="2563"/>
          <a:stretch/>
        </p:blipFill>
        <p:spPr bwMode="auto">
          <a:xfrm>
            <a:off x="-27113" y="1"/>
            <a:ext cx="9171113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15" name="Rectangle 14"/>
          <p:cNvSpPr/>
          <p:nvPr userDrawn="1"/>
        </p:nvSpPr>
        <p:spPr bwMode="auto">
          <a:xfrm>
            <a:off x="671250" y="762295"/>
            <a:ext cx="5196894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71501" y="1093718"/>
            <a:ext cx="5196643" cy="2221691"/>
          </a:xfrm>
          <a:solidFill>
            <a:schemeClr val="bg1"/>
          </a:solidFill>
        </p:spPr>
        <p:txBody>
          <a:bodyPr wrap="square"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0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L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1" b="9522"/>
          <a:stretch/>
        </p:blipFill>
        <p:spPr bwMode="auto">
          <a:xfrm>
            <a:off x="-1" y="-49234"/>
            <a:ext cx="9144001" cy="5192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15" name="Rectangle 14"/>
          <p:cNvSpPr/>
          <p:nvPr userDrawn="1"/>
        </p:nvSpPr>
        <p:spPr bwMode="auto">
          <a:xfrm>
            <a:off x="671250" y="762295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71501" y="1093718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08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M:\ud\lib\ondersteunende teams\MenC\Voor Iedereen\PR-foto's\foto's Annemieke wetenschap Hires\PhotoA.nl_140819_51573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0"/>
          <a:stretch/>
        </p:blipFill>
        <p:spPr bwMode="auto">
          <a:xfrm>
            <a:off x="0" y="226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83768" y="4731990"/>
            <a:ext cx="2895600" cy="27384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539552" y="4731990"/>
            <a:ext cx="1714382" cy="273843"/>
          </a:xfrm>
          <a:prstGeom prst="rect">
            <a:avLst/>
          </a:prstGeom>
        </p:spPr>
        <p:txBody>
          <a:bodyPr vert="horz" lIns="72567" tIns="36283" rIns="72567" bIns="36283" rtlCol="0" anchor="ctr"/>
          <a:lstStyle>
            <a:lvl1pPr algn="l">
              <a:lnSpc>
                <a:spcPct val="80000"/>
              </a:lnSpc>
              <a:spcBef>
                <a:spcPts val="476"/>
              </a:spcBef>
              <a:spcAft>
                <a:spcPts val="476"/>
              </a:spcAft>
              <a:defRPr sz="9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mtClean="0"/>
              <a:t>17 November, 2017</a:t>
            </a:r>
            <a:endParaRPr lang="nl-NL" dirty="0"/>
          </a:p>
        </p:txBody>
      </p:sp>
      <p:sp>
        <p:nvSpPr>
          <p:cNvPr id="22" name="Title Placeholder 1"/>
          <p:cNvSpPr txBox="1">
            <a:spLocks/>
          </p:cNvSpPr>
          <p:nvPr userDrawn="1"/>
        </p:nvSpPr>
        <p:spPr>
          <a:xfrm>
            <a:off x="2483768" y="3939902"/>
            <a:ext cx="6660232" cy="641226"/>
          </a:xfrm>
          <a:prstGeom prst="rect">
            <a:avLst/>
          </a:prstGeom>
        </p:spPr>
        <p:txBody>
          <a:bodyPr vert="horz" lIns="72567" tIns="36283" rIns="72567" bIns="36283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nl-NL" sz="32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86407" y="1852089"/>
            <a:ext cx="6768752" cy="72008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91478" y="2715766"/>
            <a:ext cx="6768752" cy="28919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nl-NL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1"/>
            <a:ext cx="2239343" cy="85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90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L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1" r="-787" b="16297"/>
          <a:stretch/>
        </p:blipFill>
        <p:spPr bwMode="auto">
          <a:xfrm>
            <a:off x="0" y="-12003"/>
            <a:ext cx="9220200" cy="5155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15" name="Rectangle 14"/>
          <p:cNvSpPr/>
          <p:nvPr userDrawn="1"/>
        </p:nvSpPr>
        <p:spPr bwMode="auto">
          <a:xfrm>
            <a:off x="671250" y="762295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71501" y="1093718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2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L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-1" y="1"/>
            <a:ext cx="9144001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18" name="Rectangle 14"/>
          <p:cNvSpPr/>
          <p:nvPr userDrawn="1"/>
        </p:nvSpPr>
        <p:spPr bwMode="auto">
          <a:xfrm>
            <a:off x="5292080" y="762294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292331" y="1093845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24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L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" r="4874" b="8129"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18" name="Rectangle 14"/>
          <p:cNvSpPr/>
          <p:nvPr userDrawn="1"/>
        </p:nvSpPr>
        <p:spPr bwMode="auto">
          <a:xfrm>
            <a:off x="5292080" y="762294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292331" y="1093845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23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 R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93"/>
          <a:stretch/>
        </p:blipFill>
        <p:spPr bwMode="auto">
          <a:xfrm>
            <a:off x="-9534" y="1"/>
            <a:ext cx="9153534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14" name="Rectangle 14"/>
          <p:cNvSpPr/>
          <p:nvPr userDrawn="1"/>
        </p:nvSpPr>
        <p:spPr bwMode="auto">
          <a:xfrm>
            <a:off x="5292080" y="762294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292331" y="1093845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9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slide R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" t="3827" r="2106" b="10252"/>
          <a:stretch/>
        </p:blipFill>
        <p:spPr bwMode="auto">
          <a:xfrm>
            <a:off x="-1" y="-1"/>
            <a:ext cx="9144002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14" name="Rectangle 14"/>
          <p:cNvSpPr/>
          <p:nvPr userDrawn="1"/>
        </p:nvSpPr>
        <p:spPr bwMode="auto">
          <a:xfrm>
            <a:off x="5292080" y="762294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292331" y="1093845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55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:\ud\lib\ondersteunende teams\MenC\Voor Iedereen\PR-foto's\foto's Annemieke wetenschap Hires\PhotoA.nl_140807_49939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0" b="13449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4"/>
          <p:cNvSpPr/>
          <p:nvPr userDrawn="1"/>
        </p:nvSpPr>
        <p:spPr bwMode="auto">
          <a:xfrm>
            <a:off x="5292080" y="762294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292331" y="1093845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82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uiExpand="1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4"/>
          <p:cNvSpPr/>
          <p:nvPr userDrawn="1"/>
        </p:nvSpPr>
        <p:spPr bwMode="auto">
          <a:xfrm>
            <a:off x="5292080" y="762294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17" name="Picture 4" descr="O:\_masterpowerpoint\Open Science\LogoMwitoranje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0" y="4766044"/>
            <a:ext cx="1396613" cy="23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292331" y="1093845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2" t="1557" b="21309"/>
          <a:stretch/>
        </p:blipFill>
        <p:spPr bwMode="auto">
          <a:xfrm>
            <a:off x="-17580" y="0"/>
            <a:ext cx="916158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4"/>
          <p:cNvSpPr/>
          <p:nvPr userDrawn="1"/>
        </p:nvSpPr>
        <p:spPr bwMode="auto">
          <a:xfrm>
            <a:off x="5444480" y="914694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444731" y="1246245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sp>
        <p:nvSpPr>
          <p:cNvPr id="21" name="Slide Number Placeholder 5"/>
          <p:cNvSpPr txBox="1">
            <a:spLocks/>
          </p:cNvSpPr>
          <p:nvPr userDrawn="1"/>
        </p:nvSpPr>
        <p:spPr>
          <a:xfrm>
            <a:off x="6705600" y="4919664"/>
            <a:ext cx="2133600" cy="27384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r" defTabSz="725668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62834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5668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8502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51336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4170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7004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39837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2671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nl-NL" dirty="0"/>
          </a:p>
        </p:txBody>
      </p:sp>
      <p:sp>
        <p:nvSpPr>
          <p:cNvPr id="23" name="Slide Number Placeholder 5"/>
          <p:cNvSpPr txBox="1">
            <a:spLocks/>
          </p:cNvSpPr>
          <p:nvPr userDrawn="1"/>
        </p:nvSpPr>
        <p:spPr>
          <a:xfrm>
            <a:off x="6539878" y="4780439"/>
            <a:ext cx="2133600" cy="27384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r" defTabSz="725668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62834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5668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8502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51336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4170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7004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39837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2671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3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8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M:\ud\lib\ondersteunende teams\MenC\Voor Iedereen\PR-foto's\foto's Annemieke wetenschap Hires\PhotoA.nl_140807_49951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9" t="11281" r="239" b="4573"/>
          <a:stretch/>
        </p:blipFill>
        <p:spPr bwMode="auto">
          <a:xfrm>
            <a:off x="-39927" y="0"/>
            <a:ext cx="918392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12" name="Rectangle 14"/>
          <p:cNvSpPr/>
          <p:nvPr userDrawn="1"/>
        </p:nvSpPr>
        <p:spPr bwMode="auto">
          <a:xfrm>
            <a:off x="5292080" y="762294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292331" y="1093845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3" t="23521" r="13712" b="10892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12" name="Rectangle 14"/>
          <p:cNvSpPr/>
          <p:nvPr userDrawn="1"/>
        </p:nvSpPr>
        <p:spPr bwMode="auto">
          <a:xfrm>
            <a:off x="5292080" y="762294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292331" y="1093845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3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:\ud\lib\ondersteunende teams\MenC\Voor Team M&amp;C\_masterpowerpoint\beeld powerpoint op maat\HR_LNX4759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" t="7628" r="16122" b="25375"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12" name="Rectangle 14"/>
          <p:cNvSpPr/>
          <p:nvPr userDrawn="1"/>
        </p:nvSpPr>
        <p:spPr bwMode="auto">
          <a:xfrm>
            <a:off x="5292080" y="762294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292331" y="1093845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1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:\ud\lib\ondersteunende teams\MenC\Voor Iedereen\PR-foto's\foto's Annemieke wetenschap Hires\PhotoA.nl_140819_51573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4"/>
          <p:cNvSpPr/>
          <p:nvPr userDrawn="1"/>
        </p:nvSpPr>
        <p:spPr bwMode="auto">
          <a:xfrm>
            <a:off x="671250" y="762295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71501" y="1093718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93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uiExpand="1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R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9" t="2187" r="-1" b="13543"/>
          <a:stretch/>
        </p:blipFill>
        <p:spPr>
          <a:xfrm>
            <a:off x="-26484" y="0"/>
            <a:ext cx="9170484" cy="5143500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15" name="Rectangle 14"/>
          <p:cNvSpPr/>
          <p:nvPr userDrawn="1"/>
        </p:nvSpPr>
        <p:spPr bwMode="auto">
          <a:xfrm>
            <a:off x="5292080" y="762294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292331" y="1093845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6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R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:\rmeduinker\Desktop\RDM\PhotoA.nl_140827_51857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02"/>
          <a:stretch/>
        </p:blipFill>
        <p:spPr bwMode="auto">
          <a:xfrm>
            <a:off x="0" y="0"/>
            <a:ext cx="915972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pic>
        <p:nvPicPr>
          <p:cNvPr id="14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6230" y="1723721"/>
            <a:ext cx="230544" cy="202879"/>
          </a:xfrm>
          <a:prstGeom prst="rect">
            <a:avLst/>
          </a:prstGeom>
        </p:spPr>
      </p:pic>
      <p:sp>
        <p:nvSpPr>
          <p:cNvPr id="12" name="Rectangle 14"/>
          <p:cNvSpPr/>
          <p:nvPr userDrawn="1"/>
        </p:nvSpPr>
        <p:spPr bwMode="auto">
          <a:xfrm>
            <a:off x="5292080" y="762294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292331" y="1093845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21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R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:\ud\lib\ondersteunende teams\MenC\Voor Iedereen\PR-foto's\foto's Annemieke wetenschap Hires\PhotoA.nl_140827_51880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" t="3433" r="302" b="13078"/>
          <a:stretch/>
        </p:blipFill>
        <p:spPr bwMode="auto">
          <a:xfrm>
            <a:off x="0" y="0"/>
            <a:ext cx="916322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12" name="Rectangle 14"/>
          <p:cNvSpPr/>
          <p:nvPr userDrawn="1"/>
        </p:nvSpPr>
        <p:spPr bwMode="auto">
          <a:xfrm>
            <a:off x="5292080" y="762294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292331" y="1093845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R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02"/>
          <a:stretch/>
        </p:blipFill>
        <p:spPr bwMode="auto">
          <a:xfrm>
            <a:off x="-18258" y="0"/>
            <a:ext cx="9162258" cy="5155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12" name="Rectangle 14"/>
          <p:cNvSpPr/>
          <p:nvPr userDrawn="1"/>
        </p:nvSpPr>
        <p:spPr bwMode="auto">
          <a:xfrm>
            <a:off x="5292080" y="762294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292331" y="1093845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8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R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M:\ud\lib\ondersteunende teams\MenC\Voor Iedereen\PR-foto's\foto's Annemieke wetenschap Hires\PhotoA.nl_140902_3080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" t="9" r="1514" b="17271"/>
          <a:stretch/>
        </p:blipFill>
        <p:spPr bwMode="auto">
          <a:xfrm>
            <a:off x="-1" y="1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12" name="Rectangle 14"/>
          <p:cNvSpPr/>
          <p:nvPr userDrawn="1"/>
        </p:nvSpPr>
        <p:spPr bwMode="auto">
          <a:xfrm>
            <a:off x="5292080" y="762294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292331" y="1093845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R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12" name="Rectangle 14"/>
          <p:cNvSpPr/>
          <p:nvPr userDrawn="1"/>
        </p:nvSpPr>
        <p:spPr bwMode="auto">
          <a:xfrm>
            <a:off x="5292080" y="762294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292331" y="1093845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1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R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rmeduinker\Desktop\RDM\PhotoA.nl_150723_25614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" t="16760" b="1936"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12" name="Rectangle 14"/>
          <p:cNvSpPr/>
          <p:nvPr userDrawn="1"/>
        </p:nvSpPr>
        <p:spPr bwMode="auto">
          <a:xfrm>
            <a:off x="5292080" y="762294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292331" y="1093845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3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R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rmeduinker\Desktop\RDM\PhotoA.nl_150723_25621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4923" r="346" b="10886"/>
          <a:stretch/>
        </p:blipFill>
        <p:spPr bwMode="auto">
          <a:xfrm>
            <a:off x="0" y="-54317"/>
            <a:ext cx="9144000" cy="519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12" name="Rectangle 14"/>
          <p:cNvSpPr/>
          <p:nvPr userDrawn="1"/>
        </p:nvSpPr>
        <p:spPr bwMode="auto">
          <a:xfrm>
            <a:off x="5292080" y="762294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292331" y="1093845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9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R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O:\_masterpowerpoint\Open Science\LogoMwitoranje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0" y="4766044"/>
            <a:ext cx="1396613" cy="23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12" name="Rectangle 14"/>
          <p:cNvSpPr/>
          <p:nvPr userDrawn="1"/>
        </p:nvSpPr>
        <p:spPr bwMode="auto">
          <a:xfrm>
            <a:off x="5292080" y="762294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292331" y="1093845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" t="9671" b="7782"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4"/>
          <p:cNvSpPr/>
          <p:nvPr userDrawn="1"/>
        </p:nvSpPr>
        <p:spPr bwMode="auto">
          <a:xfrm>
            <a:off x="5444480" y="914694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444731" y="1246245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6688341" y="4773524"/>
            <a:ext cx="2133600" cy="27384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r" defTabSz="725668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62834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5668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8502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51336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4170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7004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39837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2671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5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/>
      <p:bldP spid="21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re inf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D:\rmeduinker\Desktop\RDM\PhotoA.nl_150723_25602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" t="1957" r="587" b="12988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4"/>
          <p:cNvSpPr/>
          <p:nvPr userDrawn="1"/>
        </p:nvSpPr>
        <p:spPr bwMode="auto">
          <a:xfrm>
            <a:off x="395536" y="762295"/>
            <a:ext cx="8208912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71250" y="1093846"/>
            <a:ext cx="3468702" cy="2221691"/>
          </a:xfrm>
          <a:solidFill>
            <a:schemeClr val="bg1"/>
          </a:solidFill>
        </p:spPr>
        <p:txBody>
          <a:bodyPr wrap="square"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6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uiExpand="1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L1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:\ud\lib\ondersteunende teams\MenC\Voor Iedereen\PR-foto's\foto's Annemieke wetenschap Hires\PhotoA.nl_140819_51573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15" name="Rectangle 14"/>
          <p:cNvSpPr/>
          <p:nvPr userDrawn="1"/>
        </p:nvSpPr>
        <p:spPr bwMode="auto">
          <a:xfrm>
            <a:off x="671251" y="762295"/>
            <a:ext cx="5916974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71502" y="1093718"/>
            <a:ext cx="5916738" cy="2221691"/>
          </a:xfrm>
          <a:solidFill>
            <a:schemeClr val="bg1"/>
          </a:solidFill>
        </p:spPr>
        <p:txBody>
          <a:bodyPr wrap="square"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re info slid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D:\rmeduinker\Desktop\RDM\PhotoA.nl_150723_25602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" t="1957" r="587" b="12988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4"/>
          <p:cNvSpPr/>
          <p:nvPr userDrawn="1"/>
        </p:nvSpPr>
        <p:spPr bwMode="auto">
          <a:xfrm>
            <a:off x="671250" y="762295"/>
            <a:ext cx="7501150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71250" y="1093846"/>
            <a:ext cx="7501150" cy="2221691"/>
          </a:xfrm>
          <a:solidFill>
            <a:schemeClr val="bg1"/>
          </a:solidFill>
        </p:spPr>
        <p:txBody>
          <a:bodyPr wrap="square"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D:\rmeduinker\Desktop\RDM\PhotoA.nl_150723_25602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" t="1957" r="587" b="12988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4"/>
          <p:cNvSpPr/>
          <p:nvPr userDrawn="1"/>
        </p:nvSpPr>
        <p:spPr bwMode="auto">
          <a:xfrm>
            <a:off x="671250" y="762295"/>
            <a:ext cx="3468702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pic>
        <p:nvPicPr>
          <p:cNvPr id="8" name="Picture 7" descr="twitter-bird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86" y="2211710"/>
            <a:ext cx="274869" cy="223289"/>
          </a:xfrm>
          <a:prstGeom prst="rect">
            <a:avLst/>
          </a:prstGeom>
        </p:spPr>
      </p:pic>
      <p:pic>
        <p:nvPicPr>
          <p:cNvPr id="13" name="Picture 12" descr="twitter-bird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31" y="2348461"/>
            <a:ext cx="274869" cy="223289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671250" y="1093846"/>
            <a:ext cx="3468702" cy="23606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1900" b="1" kern="1200" spc="3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nl-NL" sz="1900" b="1" kern="1200" spc="3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nl-NL" sz="1700" b="1" kern="1200" spc="3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 4TU.ResearchData</a:t>
            </a:r>
            <a:endParaRPr lang="nl-NL" sz="1700" b="1" kern="1200" spc="3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lvl="3" indent="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tabLst>
                <a:tab pos="357188" algn="l"/>
              </a:tabLst>
            </a:pPr>
            <a:r>
              <a:rPr lang="nl-NL" sz="1400" b="1" spc="30" baseline="0" dirty="0" smtClean="0"/>
              <a:t>W</a:t>
            </a:r>
            <a:r>
              <a:rPr lang="nl-NL" sz="1400" spc="30" baseline="0" dirty="0" smtClean="0"/>
              <a:t>	</a:t>
            </a:r>
            <a:r>
              <a:rPr lang="nl-NL" sz="1400" spc="30" baseline="0" dirty="0" smtClean="0">
                <a:solidFill>
                  <a:schemeClr val="tx1"/>
                </a:solidFill>
                <a:hlinkClick r:id="rId4"/>
              </a:rPr>
              <a:t>researchdata.4tu.nl</a:t>
            </a:r>
            <a:r>
              <a:rPr lang="nl-NL" sz="1400" spc="30" baseline="0" dirty="0" smtClean="0"/>
              <a:t/>
            </a:r>
            <a:br>
              <a:rPr lang="nl-NL" sz="1400" spc="30" baseline="0" dirty="0" smtClean="0"/>
            </a:br>
            <a:r>
              <a:rPr lang="nl-NL" sz="1400" spc="30" baseline="0" dirty="0" smtClean="0"/>
              <a:t/>
            </a:r>
            <a:br>
              <a:rPr lang="nl-NL" sz="1400" spc="30" baseline="0" dirty="0" smtClean="0"/>
            </a:br>
            <a:r>
              <a:rPr lang="nl-NL" sz="1400" b="1" spc="30" baseline="0" dirty="0" smtClean="0"/>
              <a:t>T	</a:t>
            </a:r>
            <a:r>
              <a:rPr lang="nl-NL" sz="1400" b="0" spc="30" baseline="0" dirty="0" smtClean="0"/>
              <a:t>+31 (0)15 27 88 600</a:t>
            </a:r>
          </a:p>
          <a:p>
            <a:pPr marL="0" lvl="3" indent="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tabLst>
                <a:tab pos="357188" algn="l"/>
              </a:tabLst>
            </a:pPr>
            <a:r>
              <a:rPr lang="en-GB" sz="1400" b="1" spc="30" baseline="0" dirty="0" smtClean="0"/>
              <a:t>M</a:t>
            </a:r>
            <a:r>
              <a:rPr lang="en-GB" sz="1400" b="0" spc="30" baseline="0" smtClean="0"/>
              <a:t>	researchdata@4tu.nl</a:t>
            </a:r>
            <a:endParaRPr lang="nl-NL" sz="1400" b="0" spc="30" baseline="0" dirty="0" smtClean="0"/>
          </a:p>
          <a:p>
            <a:pPr marL="0" lvl="3" indent="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tabLst>
                <a:tab pos="357188" algn="l"/>
              </a:tabLst>
            </a:pPr>
            <a:r>
              <a:rPr lang="nl-NL" sz="1400" spc="30" dirty="0" smtClean="0"/>
              <a:t>	twitter.com/4TUResearchData</a:t>
            </a:r>
          </a:p>
          <a:p>
            <a:endParaRPr lang="nl-NL" dirty="0"/>
          </a:p>
        </p:txBody>
      </p:sp>
      <p:pic>
        <p:nvPicPr>
          <p:cNvPr id="12" name="Picture 11" descr="twitter-bird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73" y="2891416"/>
            <a:ext cx="274869" cy="2232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2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rmeduinker\Desktop\RDM\PhotoA.nl_150723_25603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" t="6501" r="-979" b="9747"/>
          <a:stretch/>
        </p:blipFill>
        <p:spPr bwMode="auto">
          <a:xfrm>
            <a:off x="0" y="0"/>
            <a:ext cx="923415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4"/>
          <p:cNvSpPr/>
          <p:nvPr userDrawn="1"/>
        </p:nvSpPr>
        <p:spPr bwMode="auto">
          <a:xfrm>
            <a:off x="1691680" y="762295"/>
            <a:ext cx="5544616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691680" y="1093846"/>
            <a:ext cx="5544616" cy="2221691"/>
          </a:xfrm>
          <a:solidFill>
            <a:schemeClr val="bg1"/>
          </a:solidFill>
        </p:spPr>
        <p:txBody>
          <a:bodyPr wrap="square"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6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uiExpand="1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26000" y="4706738"/>
            <a:ext cx="1440160" cy="2971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fld id="{ADACA223-126A-4AD4-B0C1-02AB3703CD9B}" type="slidenum">
              <a:rPr lang="nl-NL" smtClean="0"/>
              <a:t>‹#›</a:t>
            </a:fld>
            <a:endParaRPr lang="nl-NL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457201" y="1142861"/>
            <a:ext cx="8229600" cy="3085848"/>
          </a:xfrm>
          <a:noFill/>
        </p:spPr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icon to add table</a:t>
            </a:r>
            <a:endParaRPr lang="nl-NL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72567" tIns="36283" rIns="72567" bIns="36283" rtlCol="0" anchor="ctr">
            <a:normAutofit/>
          </a:bodyPr>
          <a:lstStyle>
            <a:lvl1pPr>
              <a:defRPr sz="1800" b="1"/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489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17 November, 2017</a:t>
            </a:r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C00E3-1037-4029-989C-17435775449F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779991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26000" y="4706738"/>
            <a:ext cx="1440160" cy="2971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1153370"/>
            <a:ext cx="9144000" cy="3095625"/>
          </a:xfrm>
          <a:solidFill>
            <a:schemeClr val="bg1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nl-NL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72567" tIns="36283" rIns="72567" bIns="36283" rtlCol="0" anchor="ctr">
            <a:normAutofit/>
          </a:bodyPr>
          <a:lstStyle>
            <a:lvl1pPr>
              <a:defRPr sz="1800" b="1"/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16" name="Slide Number Placeholder 4"/>
          <p:cNvSpPr txBox="1">
            <a:spLocks/>
          </p:cNvSpPr>
          <p:nvPr userDrawn="1"/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r" defTabSz="725668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62834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5668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8502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51336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4170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7004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39837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2671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0C00E3-1037-4029-989C-17435775449F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56527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 slide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3" name="Rectangle 2"/>
          <p:cNvSpPr/>
          <p:nvPr userDrawn="1"/>
        </p:nvSpPr>
        <p:spPr>
          <a:xfrm>
            <a:off x="107504" y="4659982"/>
            <a:ext cx="43204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72567" tIns="36283" rIns="72567" bIns="36283" rtlCol="0" anchor="ctr">
            <a:normAutofit/>
          </a:bodyPr>
          <a:lstStyle>
            <a:lvl1pPr>
              <a:defRPr sz="1800" b="1"/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16" name="Slide Number Placeholder 4"/>
          <p:cNvSpPr txBox="1">
            <a:spLocks/>
          </p:cNvSpPr>
          <p:nvPr userDrawn="1"/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r" defTabSz="725668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62834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5668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8502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51336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4170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7004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39837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2671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0C00E3-1037-4029-989C-17435775449F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275606"/>
            <a:ext cx="8219256" cy="2221691"/>
          </a:xfrm>
          <a:noFill/>
        </p:spPr>
        <p:txBody>
          <a:bodyPr wrap="square"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986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 slide oranj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O:\_masterpowerpoint\Open Science\LogoMwitoranje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0" y="4766044"/>
            <a:ext cx="1396613" cy="23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23528" y="4667392"/>
            <a:ext cx="1584176" cy="4761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72567" tIns="36283" rIns="72567" bIns="36283" rtlCol="0" anchor="ctr">
            <a:normAutofit/>
          </a:bodyPr>
          <a:lstStyle>
            <a:lvl1pPr>
              <a:defRPr sz="1800" b="1"/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23" name="Slide Number Placeholder 4"/>
          <p:cNvSpPr txBox="1">
            <a:spLocks/>
          </p:cNvSpPr>
          <p:nvPr userDrawn="1"/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r" defTabSz="725668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62834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5668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8502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51336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4170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7004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39837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2671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0C00E3-1037-4029-989C-17435775449F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275606"/>
            <a:ext cx="8219256" cy="2221691"/>
          </a:xfrm>
          <a:noFill/>
        </p:spPr>
        <p:txBody>
          <a:bodyPr wrap="square"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7273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 slide warmgrij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2" name="Rectangle 1"/>
          <p:cNvSpPr/>
          <p:nvPr userDrawn="1"/>
        </p:nvSpPr>
        <p:spPr>
          <a:xfrm>
            <a:off x="107504" y="4680148"/>
            <a:ext cx="1800200" cy="2880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  <p:sp>
        <p:nvSpPr>
          <p:cNvPr id="10" name="Title Placeholder 1"/>
          <p:cNvSpPr txBox="1">
            <a:spLocks/>
          </p:cNvSpPr>
          <p:nvPr userDrawn="1"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72567" tIns="36283" rIns="72567" bIns="36283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nl-NL" sz="1900" b="1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72567" tIns="36283" rIns="72567" bIns="36283" rtlCol="0" anchor="ctr">
            <a:normAutofit/>
          </a:bodyPr>
          <a:lstStyle>
            <a:lvl1pPr>
              <a:defRPr sz="18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15" name="Slide Number Placeholder 4"/>
          <p:cNvSpPr txBox="1">
            <a:spLocks/>
          </p:cNvSpPr>
          <p:nvPr userDrawn="1"/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r" defTabSz="725668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62834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5668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8502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51336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4170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7004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39837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2671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0C00E3-1037-4029-989C-17435775449F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275606"/>
            <a:ext cx="8219256" cy="2221691"/>
          </a:xfrm>
          <a:noFill/>
        </p:spPr>
        <p:txBody>
          <a:bodyPr wrap="square"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4017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 slide paar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72567" tIns="36283" rIns="72567" bIns="36283" rtlCol="0" anchor="ctr">
            <a:normAutofit/>
          </a:bodyPr>
          <a:lstStyle>
            <a:lvl1pPr>
              <a:defRPr sz="1800" b="1"/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16" name="Slide Number Placeholder 4"/>
          <p:cNvSpPr txBox="1">
            <a:spLocks/>
          </p:cNvSpPr>
          <p:nvPr userDrawn="1"/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r" defTabSz="725668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62834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5668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8502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51336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4170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7004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39837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2671" algn="l" defTabSz="725668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0C00E3-1037-4029-989C-17435775449F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275606"/>
            <a:ext cx="8219256" cy="2221691"/>
          </a:xfrm>
          <a:noFill/>
        </p:spPr>
        <p:txBody>
          <a:bodyPr wrap="square"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9613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0" b="13040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20" name="Rectangle 14"/>
          <p:cNvSpPr/>
          <p:nvPr userDrawn="1"/>
        </p:nvSpPr>
        <p:spPr bwMode="auto">
          <a:xfrm>
            <a:off x="671250" y="762295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71501" y="1093718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2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uiExpand="1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2419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M:\ud\lib\ondersteunende teams\MenC\Voor Iedereen\PR-foto's\foto's Annemieke wetenschap Hires\PhotoA.nl_140808_49957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2" r="5936" b="13669"/>
          <a:stretch/>
        </p:blipFill>
        <p:spPr bwMode="auto">
          <a:xfrm>
            <a:off x="-1" y="1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13" name="Rectangle 14"/>
          <p:cNvSpPr/>
          <p:nvPr userDrawn="1"/>
        </p:nvSpPr>
        <p:spPr bwMode="auto">
          <a:xfrm>
            <a:off x="671250" y="762295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71501" y="1093718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9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uiExpand="1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M:\ud\lib\ondersteunende teams\MenC\Voor Iedereen\PR-foto's\foto's Annemieke wetenschap Hires\PhotoA.nl_140819_51582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" t="3121" r="165" b="13601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13" name="Rectangle 14"/>
          <p:cNvSpPr/>
          <p:nvPr userDrawn="1"/>
        </p:nvSpPr>
        <p:spPr bwMode="auto">
          <a:xfrm>
            <a:off x="671250" y="762295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71501" y="1093718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4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:\ud\lib\ondersteunende teams\MenC\Voor Iedereen\PR-foto's\foto's Annemieke wetenschap Hires\PhotoA.nl_140827_51777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" t="11928" b="4539"/>
          <a:stretch/>
        </p:blipFill>
        <p:spPr bwMode="auto">
          <a:xfrm>
            <a:off x="-1" y="1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‹#›</a:t>
            </a:fld>
            <a:endParaRPr lang="nl-NL" dirty="0"/>
          </a:p>
        </p:txBody>
      </p:sp>
      <p:sp>
        <p:nvSpPr>
          <p:cNvPr id="16" name="Rectangle 14"/>
          <p:cNvSpPr/>
          <p:nvPr userDrawn="1"/>
        </p:nvSpPr>
        <p:spPr bwMode="auto">
          <a:xfrm>
            <a:off x="671250" y="762295"/>
            <a:ext cx="3228998" cy="331551"/>
          </a:xfrm>
          <a:prstGeom prst="rect">
            <a:avLst/>
          </a:prstGeom>
          <a:solidFill>
            <a:srgbClr val="F1911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st="50800" dir="2700000" sx="80000" sy="80000" algn="tl" rotWithShape="0">
              <a:srgbClr val="000000">
                <a:alpha val="60000"/>
              </a:srgbClr>
            </a:outerShdw>
          </a:effectLst>
        </p:spPr>
        <p:txBody>
          <a:bodyPr vert="horz" wrap="square" lIns="72567" tIns="36283" rIns="72567" bIns="3628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566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71501" y="1093718"/>
            <a:ext cx="3228747" cy="2221691"/>
          </a:xfrm>
          <a:solidFill>
            <a:schemeClr val="bg1"/>
          </a:solidFill>
        </p:spPr>
        <p:txBody>
          <a:bodyPr lIns="142848" tIns="228557" rIns="142848" bIns="142848">
            <a:spAutoFit/>
          </a:bodyPr>
          <a:lstStyle>
            <a:lvl1pPr>
              <a:defRPr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</a:lstStyle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4863"/>
            <a:ext cx="792088" cy="3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52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6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72567" tIns="36283" rIns="72567" bIns="36283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72567" tIns="36283" rIns="72567" bIns="36283" rtlCol="0">
            <a:normAutofit/>
          </a:bodyPr>
          <a:lstStyle/>
          <a:p>
            <a:pPr lvl="0"/>
            <a:r>
              <a:rPr lang="en-US" dirty="0" err="1" smtClean="0"/>
              <a:t>Titel</a:t>
            </a:r>
            <a:endParaRPr lang="en-US" dirty="0" smtClean="0"/>
          </a:p>
          <a:p>
            <a:pPr lvl="1"/>
            <a:r>
              <a:rPr lang="en-US" dirty="0" err="1" smtClean="0"/>
              <a:t>Ondertitel</a:t>
            </a:r>
            <a:endParaRPr lang="en-US" dirty="0" smtClean="0"/>
          </a:p>
          <a:p>
            <a:pPr lvl="2"/>
            <a:r>
              <a:rPr lang="en-US" dirty="0" err="1" smtClean="0"/>
              <a:t>Ondertitel</a:t>
            </a:r>
            <a:endParaRPr lang="en-US" dirty="0" smtClean="0"/>
          </a:p>
          <a:p>
            <a:pPr lvl="3"/>
            <a:r>
              <a:rPr lang="en-US" dirty="0" smtClean="0"/>
              <a:t>Platte </a:t>
            </a:r>
            <a:r>
              <a:rPr lang="en-US" dirty="0" err="1" smtClean="0"/>
              <a:t>tekst</a:t>
            </a:r>
            <a:endParaRPr lang="en-US" dirty="0" smtClean="0"/>
          </a:p>
          <a:p>
            <a:pPr lvl="4"/>
            <a:r>
              <a:rPr lang="en-US" dirty="0" smtClean="0"/>
              <a:t>Bullet</a:t>
            </a:r>
          </a:p>
          <a:p>
            <a:pPr lvl="5"/>
            <a:r>
              <a:rPr lang="en-US" dirty="0" err="1" smtClean="0"/>
              <a:t>Subbullet</a:t>
            </a:r>
            <a:endParaRPr lang="en-US" dirty="0" smtClean="0"/>
          </a:p>
          <a:p>
            <a:pPr lvl="8"/>
            <a:endParaRPr lang="en-US" dirty="0" smtClean="0"/>
          </a:p>
          <a:p>
            <a:pPr lvl="8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00405" y="4766044"/>
            <a:ext cx="1714382" cy="273843"/>
          </a:xfrm>
          <a:prstGeom prst="rect">
            <a:avLst/>
          </a:prstGeom>
        </p:spPr>
        <p:txBody>
          <a:bodyPr vert="horz" lIns="72567" tIns="36283" rIns="72567" bIns="36283" rtlCol="0" anchor="ctr"/>
          <a:lstStyle>
            <a:lvl1pPr algn="l">
              <a:lnSpc>
                <a:spcPct val="80000"/>
              </a:lnSpc>
              <a:spcBef>
                <a:spcPts val="476"/>
              </a:spcBef>
              <a:spcAft>
                <a:spcPts val="476"/>
              </a:spcAft>
              <a:defRPr sz="9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mtClean="0"/>
              <a:t>17 November, 2017</a:t>
            </a:r>
            <a:endParaRPr lang="nl-NL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491880" y="4767263"/>
            <a:ext cx="2880320" cy="2746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70C00E3-1037-4029-989C-17435775449F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16175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4" r:id="rId2"/>
    <p:sldLayoutId id="2147483695" r:id="rId3"/>
    <p:sldLayoutId id="2147483661" r:id="rId4"/>
    <p:sldLayoutId id="2147483724" r:id="rId5"/>
    <p:sldLayoutId id="2147483663" r:id="rId6"/>
    <p:sldLayoutId id="2147483665" r:id="rId7"/>
    <p:sldLayoutId id="2147483675" r:id="rId8"/>
    <p:sldLayoutId id="2147483674" r:id="rId9"/>
    <p:sldLayoutId id="2147483673" r:id="rId10"/>
    <p:sldLayoutId id="2147483672" r:id="rId11"/>
    <p:sldLayoutId id="2147483676" r:id="rId12"/>
    <p:sldLayoutId id="2147483677" r:id="rId13"/>
    <p:sldLayoutId id="2147483668" r:id="rId14"/>
    <p:sldLayoutId id="2147483667" r:id="rId15"/>
    <p:sldLayoutId id="2147483666" r:id="rId16"/>
    <p:sldLayoutId id="2147483679" r:id="rId17"/>
    <p:sldLayoutId id="2147483713" r:id="rId18"/>
    <p:sldLayoutId id="2147483684" r:id="rId19"/>
    <p:sldLayoutId id="2147483714" r:id="rId20"/>
    <p:sldLayoutId id="2147483685" r:id="rId21"/>
    <p:sldLayoutId id="2147483720" r:id="rId22"/>
    <p:sldLayoutId id="2147483688" r:id="rId23"/>
    <p:sldLayoutId id="2147483707" r:id="rId24"/>
    <p:sldLayoutId id="2147483710" r:id="rId25"/>
    <p:sldLayoutId id="2147483723" r:id="rId26"/>
    <p:sldLayoutId id="2147483716" r:id="rId27"/>
    <p:sldLayoutId id="2147483725" r:id="rId28"/>
    <p:sldLayoutId id="2147483717" r:id="rId29"/>
    <p:sldLayoutId id="2147483718" r:id="rId30"/>
    <p:sldLayoutId id="2147483715" r:id="rId31"/>
    <p:sldLayoutId id="2147483719" r:id="rId32"/>
    <p:sldLayoutId id="2147483708" r:id="rId33"/>
    <p:sldLayoutId id="2147483712" r:id="rId34"/>
    <p:sldLayoutId id="2147483664" r:id="rId35"/>
    <p:sldLayoutId id="2147483711" r:id="rId36"/>
    <p:sldLayoutId id="2147483678" r:id="rId37"/>
    <p:sldLayoutId id="2147483671" r:id="rId38"/>
    <p:sldLayoutId id="2147483670" r:id="rId39"/>
    <p:sldLayoutId id="2147483669" r:id="rId40"/>
    <p:sldLayoutId id="2147483680" r:id="rId41"/>
    <p:sldLayoutId id="2147483693" r:id="rId42"/>
    <p:sldLayoutId id="2147483709" r:id="rId43"/>
    <p:sldLayoutId id="2147483682" r:id="rId44"/>
    <p:sldLayoutId id="2147483702" r:id="rId45"/>
    <p:sldLayoutId id="2147483687" r:id="rId46"/>
    <p:sldLayoutId id="2147483705" r:id="rId47"/>
    <p:sldLayoutId id="2147483706" r:id="rId48"/>
    <p:sldLayoutId id="2147483689" r:id="rId49"/>
    <p:sldLayoutId id="2147483721" r:id="rId50"/>
    <p:sldLayoutId id="2147483704" r:id="rId51"/>
    <p:sldLayoutId id="2147483690" r:id="rId52"/>
    <p:sldLayoutId id="2147483662" r:id="rId53"/>
    <p:sldLayoutId id="2147483726" r:id="rId54"/>
    <p:sldLayoutId id="2147483703" r:id="rId55"/>
    <p:sldLayoutId id="2147483697" r:id="rId56"/>
    <p:sldLayoutId id="2147483698" r:id="rId57"/>
    <p:sldLayoutId id="2147483696" r:id="rId58"/>
    <p:sldLayoutId id="2147483700" r:id="rId59"/>
    <p:sldLayoutId id="2147483727" r:id="rId60"/>
  </p:sldLayoutIdLst>
  <p:timing>
    <p:tnLst>
      <p:par>
        <p:cTn id="1" dur="indefinite" restart="never" nodeType="tmRoot"/>
      </p:par>
    </p:tnLst>
  </p:timing>
  <p:hf sldNum="0" hdr="0"/>
  <p:txStyles>
    <p:titleStyle>
      <a:lvl1pPr algn="ctr" defTabSz="725668" rtl="0" eaLnBrk="1" latinLnBrk="0" hangingPunct="1">
        <a:spcBef>
          <a:spcPct val="0"/>
        </a:spcBef>
        <a:buNone/>
        <a:defRPr sz="2900" b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725668" rtl="0" eaLnBrk="1" latinLnBrk="0" hangingPunct="1">
        <a:lnSpc>
          <a:spcPct val="80000"/>
        </a:lnSpc>
        <a:spcBef>
          <a:spcPts val="0"/>
        </a:spcBef>
        <a:spcAft>
          <a:spcPts val="1800"/>
        </a:spcAft>
        <a:buFont typeface="Arial" panose="020B0604020202020204" pitchFamily="34" charset="0"/>
        <a:buNone/>
        <a:defRPr sz="1700" b="1" kern="12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2520" indent="0" algn="l" defTabSz="725668" rtl="0" eaLnBrk="1" latinLnBrk="0" hangingPunct="1">
        <a:lnSpc>
          <a:spcPct val="8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400" b="1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0" marR="0" indent="0" algn="l" defTabSz="725668" rtl="0" eaLnBrk="1" fontAlgn="auto" latinLnBrk="0" hangingPunct="1">
        <a:lnSpc>
          <a:spcPct val="80000"/>
        </a:lnSpc>
        <a:spcBef>
          <a:spcPts val="300"/>
        </a:spcBef>
        <a:spcAft>
          <a:spcPts val="300"/>
        </a:spcAft>
        <a:buClr>
          <a:srgbClr val="F7921E"/>
        </a:buClr>
        <a:buSzTx/>
        <a:buFont typeface="Arial" panose="020B0604020202020204" pitchFamily="34" charset="0"/>
        <a:buNone/>
        <a:tabLst/>
        <a:defRPr sz="1200" b="1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0" indent="0" algn="l" defTabSz="725668" rtl="0" eaLnBrk="1" latinLnBrk="0" hangingPunct="1">
        <a:spcBef>
          <a:spcPts val="3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1200" kern="1200">
          <a:solidFill>
            <a:schemeClr val="tx1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4pPr>
      <a:lvl5pPr marL="174625" indent="-174625" algn="l" defTabSz="725668" rtl="0" eaLnBrk="1" latinLnBrk="0" hangingPunct="1">
        <a:spcBef>
          <a:spcPts val="30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5pPr>
      <a:lvl6pPr marL="358775" indent="-184150" algn="l" defTabSz="725668" rtl="0" eaLnBrk="1" latinLnBrk="0" hangingPunct="1">
        <a:spcBef>
          <a:spcPts val="30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j-lt"/>
          <a:ea typeface="+mn-ea"/>
          <a:cs typeface="+mn-cs"/>
        </a:defRPr>
      </a:lvl6pPr>
      <a:lvl7pPr marL="0" indent="0" algn="l" defTabSz="72566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None/>
        <a:defRPr sz="1300" kern="1200">
          <a:solidFill>
            <a:schemeClr val="tx1"/>
          </a:solidFill>
          <a:latin typeface="+mj-lt"/>
          <a:ea typeface="+mn-ea"/>
          <a:cs typeface="+mn-cs"/>
        </a:defRPr>
      </a:lvl7pPr>
      <a:lvl8pPr marL="0" indent="0" algn="l" defTabSz="725668" rtl="0" eaLnBrk="1" latinLnBrk="0" hangingPunct="1">
        <a:spcBef>
          <a:spcPct val="20000"/>
        </a:spcBef>
        <a:buClr>
          <a:schemeClr val="accent1"/>
        </a:buClr>
        <a:buFontTx/>
        <a:buNone/>
        <a:defRPr sz="1300" kern="1200" baseline="0">
          <a:solidFill>
            <a:schemeClr val="tx1"/>
          </a:solidFill>
          <a:latin typeface="+mj-lt"/>
          <a:ea typeface="+mn-ea"/>
          <a:cs typeface="+mn-cs"/>
        </a:defRPr>
      </a:lvl8pPr>
      <a:lvl9pPr marL="0" indent="0" algn="l" defTabSz="725668" rtl="0" eaLnBrk="1" latinLnBrk="0" hangingPunct="1">
        <a:spcBef>
          <a:spcPct val="20000"/>
        </a:spcBef>
        <a:buFont typeface="Arial" panose="020B0604020202020204" pitchFamily="34" charset="0"/>
        <a:buNone/>
        <a:defRPr sz="1300" kern="120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nl-NL"/>
      </a:defPPr>
      <a:lvl1pPr marL="0" algn="l" defTabSz="7256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2834" algn="l" defTabSz="7256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5668" algn="l" defTabSz="7256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88502" algn="l" defTabSz="7256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1336" algn="l" defTabSz="7256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4170" algn="l" defTabSz="7256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77004" algn="l" defTabSz="7256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39837" algn="l" defTabSz="7256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2671" algn="l" defTabSz="72566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hyperlink" Target="https://data.4tu.nl/repository/uuid:5146dd06-98e4-426c-9ae5-dc8fa65c549f" TargetMode="External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hyperlink" Target="https://data.4tu.nl/repository/uuid:5146dd06-98e4-426c-9ae5-dc8fa65c549f" TargetMode="External"/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hyperlink" Target="https://www.openml.org/d/40536" TargetMode="External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hyperlink" Target="https://www.dtls.nl/fair-data/fair-principles-explained/" TargetMode="External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hyperlink" Target="https://www.aidtransparency.net/" TargetMode="External"/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data.4tu.nl/en/home/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www.datasealofapproval.org/en/" TargetMode="Externa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hyperlink" Target="https://data.4tu.nl/repository/uuid:5146dd06-98e4-426c-9ae5-dc8fa65c549f" TargetMode="External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13" Type="http://schemas.openxmlformats.org/officeDocument/2006/relationships/image" Target="../media/image67.jpg"/><Relationship Id="rId18" Type="http://schemas.openxmlformats.org/officeDocument/2006/relationships/image" Target="../media/image72.png"/><Relationship Id="rId26" Type="http://schemas.openxmlformats.org/officeDocument/2006/relationships/image" Target="../media/image80.png"/><Relationship Id="rId39" Type="http://schemas.openxmlformats.org/officeDocument/2006/relationships/image" Target="../media/image93.jpg"/><Relationship Id="rId3" Type="http://schemas.openxmlformats.org/officeDocument/2006/relationships/image" Target="../media/image57.jpg"/><Relationship Id="rId21" Type="http://schemas.openxmlformats.org/officeDocument/2006/relationships/image" Target="../media/image75.jpg"/><Relationship Id="rId34" Type="http://schemas.openxmlformats.org/officeDocument/2006/relationships/image" Target="../media/image88.jpg"/><Relationship Id="rId7" Type="http://schemas.openxmlformats.org/officeDocument/2006/relationships/image" Target="../media/image61.png"/><Relationship Id="rId12" Type="http://schemas.openxmlformats.org/officeDocument/2006/relationships/image" Target="../media/image66.jpg"/><Relationship Id="rId17" Type="http://schemas.openxmlformats.org/officeDocument/2006/relationships/image" Target="../media/image71.jpg"/><Relationship Id="rId25" Type="http://schemas.openxmlformats.org/officeDocument/2006/relationships/image" Target="../media/image79.png"/><Relationship Id="rId33" Type="http://schemas.openxmlformats.org/officeDocument/2006/relationships/image" Target="../media/image87.jpg"/><Relationship Id="rId38" Type="http://schemas.openxmlformats.org/officeDocument/2006/relationships/image" Target="../media/image92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0.jpg"/><Relationship Id="rId20" Type="http://schemas.openxmlformats.org/officeDocument/2006/relationships/image" Target="../media/image74.png"/><Relationship Id="rId29" Type="http://schemas.openxmlformats.org/officeDocument/2006/relationships/image" Target="../media/image83.jpg"/><Relationship Id="rId41" Type="http://schemas.openxmlformats.org/officeDocument/2006/relationships/image" Target="../media/image95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0.jpg"/><Relationship Id="rId11" Type="http://schemas.openxmlformats.org/officeDocument/2006/relationships/image" Target="../media/image65.jpg"/><Relationship Id="rId24" Type="http://schemas.openxmlformats.org/officeDocument/2006/relationships/image" Target="../media/image78.png"/><Relationship Id="rId32" Type="http://schemas.openxmlformats.org/officeDocument/2006/relationships/image" Target="../media/image86.jpg"/><Relationship Id="rId37" Type="http://schemas.openxmlformats.org/officeDocument/2006/relationships/image" Target="../media/image91.jpg"/><Relationship Id="rId40" Type="http://schemas.openxmlformats.org/officeDocument/2006/relationships/image" Target="../media/image94.jpg"/><Relationship Id="rId5" Type="http://schemas.openxmlformats.org/officeDocument/2006/relationships/image" Target="../media/image59.jpg"/><Relationship Id="rId15" Type="http://schemas.openxmlformats.org/officeDocument/2006/relationships/image" Target="../media/image69.png"/><Relationship Id="rId23" Type="http://schemas.openxmlformats.org/officeDocument/2006/relationships/image" Target="../media/image77.png"/><Relationship Id="rId28" Type="http://schemas.openxmlformats.org/officeDocument/2006/relationships/image" Target="../media/image82.png"/><Relationship Id="rId36" Type="http://schemas.openxmlformats.org/officeDocument/2006/relationships/image" Target="../media/image90.jpg"/><Relationship Id="rId10" Type="http://schemas.openxmlformats.org/officeDocument/2006/relationships/image" Target="../media/image64.jpg"/><Relationship Id="rId19" Type="http://schemas.openxmlformats.org/officeDocument/2006/relationships/image" Target="../media/image73.png"/><Relationship Id="rId31" Type="http://schemas.openxmlformats.org/officeDocument/2006/relationships/image" Target="../media/image85.png"/><Relationship Id="rId4" Type="http://schemas.openxmlformats.org/officeDocument/2006/relationships/image" Target="../media/image58.jpg"/><Relationship Id="rId9" Type="http://schemas.openxmlformats.org/officeDocument/2006/relationships/image" Target="../media/image63.jpg"/><Relationship Id="rId14" Type="http://schemas.openxmlformats.org/officeDocument/2006/relationships/image" Target="../media/image68.jpg"/><Relationship Id="rId22" Type="http://schemas.openxmlformats.org/officeDocument/2006/relationships/image" Target="../media/image76.png"/><Relationship Id="rId27" Type="http://schemas.openxmlformats.org/officeDocument/2006/relationships/image" Target="../media/image81.png"/><Relationship Id="rId30" Type="http://schemas.openxmlformats.org/officeDocument/2006/relationships/image" Target="../media/image84.jpg"/><Relationship Id="rId35" Type="http://schemas.openxmlformats.org/officeDocument/2006/relationships/image" Target="../media/image8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hyperlink" Target="https://openworking.wordpress.com/2017/02/10/fair-principles-4tu-research-data-interpretation-of-the-facets/" TargetMode="External"/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hyperlink" Target="https://data.4tu.nl/repository/uuid:5146dd06-98e4-426c-9ae5-dc8fa65c549f" TargetMode="External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hyperlink" Target="https://data.4tu.nl/repository/uuid:5146dd06-98e4-426c-9ae5-dc8fa65c549f" TargetMode="External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hyperlink" Target="https://data.4tu.nl/repository/uuid:5146dd06-98e4-426c-9ae5-dc8fa65c549f" TargetMode="External"/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nl-NL" dirty="0" smtClean="0"/>
              <a:t>FAIR Data and FAIR Data </a:t>
            </a:r>
            <a:r>
              <a:rPr lang="nl-NL" dirty="0" err="1" smtClean="0"/>
              <a:t>Repositories</a:t>
            </a:r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 smtClean="0"/>
              <a:t>17 November, 2017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/>
              <a:t>Is this a FAIR data repository?</a:t>
            </a:r>
            <a:endParaRPr lang="en-GB" b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115616" y="3867894"/>
            <a:ext cx="6768752" cy="28919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1200" dirty="0" smtClean="0"/>
              <a:t>LIACS Team Tasks 2 - FAIR Data </a:t>
            </a:r>
            <a:br>
              <a:rPr lang="en-GB" sz="1200" dirty="0" smtClean="0"/>
            </a:br>
            <a:r>
              <a:rPr lang="en-GB" sz="1200" dirty="0" smtClean="0"/>
              <a:t>Jasmin </a:t>
            </a:r>
            <a:r>
              <a:rPr lang="en-GB" sz="1200" dirty="0"/>
              <a:t>K. </a:t>
            </a:r>
            <a:r>
              <a:rPr lang="en-GB" sz="1200" dirty="0" smtClean="0"/>
              <a:t>Böhmer – TU Delft Library / 4TU.Centre for Research Data</a:t>
            </a:r>
          </a:p>
          <a:p>
            <a:pPr>
              <a:lnSpc>
                <a:spcPct val="100000"/>
              </a:lnSpc>
            </a:pPr>
            <a:endParaRPr lang="en-GB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191"/>
            <a:ext cx="683568" cy="23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2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59" y="195486"/>
            <a:ext cx="7849281" cy="4450466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9561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04" y="187111"/>
            <a:ext cx="8100392" cy="447287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4685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0"/>
            <a:ext cx="7440133" cy="514350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1604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316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GB" sz="3200" dirty="0" smtClean="0"/>
              <a:t>Another Interpretation </a:t>
            </a:r>
            <a:br>
              <a:rPr lang="en-GB" sz="3200" dirty="0" smtClean="0"/>
            </a:br>
            <a:r>
              <a:rPr lang="en-GB" sz="3200" dirty="0" smtClean="0"/>
              <a:t>by DTLS</a:t>
            </a:r>
            <a:endParaRPr lang="en-GB" sz="3200" dirty="0"/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162" y="934244"/>
            <a:ext cx="4533677" cy="4152895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1476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423" y="-12948"/>
            <a:ext cx="5341327" cy="514350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3791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059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2</a:t>
            </a:fld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5536" y="1093847"/>
            <a:ext cx="8208912" cy="2594101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r>
              <a:rPr lang="en-GB" sz="2400" dirty="0" smtClean="0"/>
              <a:t>4TU.Centre for Research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 smtClean="0"/>
              <a:t>Certified and trusted long term archive for research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 smtClean="0"/>
              <a:t>Central Data archive for the 4 Technological Universities of the Netherlands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 smtClean="0"/>
              <a:t>Front offices in University of </a:t>
            </a:r>
            <a:r>
              <a:rPr lang="en-GB" sz="2000" b="0" dirty="0" err="1" smtClean="0"/>
              <a:t>Twente</a:t>
            </a:r>
            <a:r>
              <a:rPr lang="en-GB" sz="2000" b="0" dirty="0" smtClean="0"/>
              <a:t> and University </a:t>
            </a:r>
            <a:r>
              <a:rPr lang="en-GB" sz="2000" b="0" dirty="0"/>
              <a:t/>
            </a:r>
            <a:br>
              <a:rPr lang="en-GB" sz="2000" b="0" dirty="0"/>
            </a:br>
            <a:r>
              <a:rPr lang="en-GB" sz="2000" b="0" dirty="0" smtClean="0"/>
              <a:t>of Technology Eindhoven</a:t>
            </a:r>
            <a:endParaRPr lang="en-GB" sz="20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79" y="4768895"/>
            <a:ext cx="754981" cy="286229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737" y="2747011"/>
            <a:ext cx="975711" cy="184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0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fld id="{ADACA223-126A-4AD4-B0C1-02AB3703CD9B}" type="slidenum">
              <a:rPr lang="nl-NL" smtClean="0"/>
              <a:pPr marL="0" indent="0">
                <a:buFont typeface="Arial" panose="020B0604020202020204" pitchFamily="34" charset="0"/>
                <a:buNone/>
              </a:pPr>
              <a:t>3</a:t>
            </a:fld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5536" y="1093846"/>
            <a:ext cx="8208912" cy="3278104"/>
          </a:xfrm>
          <a:solidFill>
            <a:schemeClr val="bg1">
              <a:alpha val="92000"/>
            </a:schemeClr>
          </a:solidFill>
        </p:spPr>
        <p:txBody>
          <a:bodyPr/>
          <a:lstStyle/>
          <a:p>
            <a:r>
              <a:rPr lang="en-GB" sz="2400" dirty="0" smtClean="0"/>
              <a:t>4TU.Centre for Research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 smtClean="0"/>
              <a:t>Specialised on technical and science research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 smtClean="0"/>
              <a:t>Assigns DOI’s and applies Dublin Core metadata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 smtClean="0"/>
              <a:t>Curates deposited data before publishing online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 smtClean="0"/>
              <a:t>Guarantees at least 15 years of data findability and re-use</a:t>
            </a:r>
            <a:endParaRPr lang="en-GB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 smtClean="0"/>
              <a:t>Complies to FAIR data demands</a:t>
            </a:r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805014"/>
            <a:ext cx="998984" cy="99898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79" y="4768895"/>
            <a:ext cx="754981" cy="28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09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/>
              <a:t>Methodology for Data Repository </a:t>
            </a:r>
            <a:r>
              <a:rPr lang="en-GB" sz="3200" dirty="0" err="1" smtClean="0"/>
              <a:t>FAIRness</a:t>
            </a:r>
            <a:r>
              <a:rPr lang="en-GB" sz="3200" dirty="0" smtClean="0"/>
              <a:t> Evaluation</a:t>
            </a:r>
            <a:endParaRPr lang="en-GB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7544" y="1275606"/>
            <a:ext cx="8219256" cy="3745185"/>
          </a:xfrm>
        </p:spPr>
        <p:txBody>
          <a:bodyPr/>
          <a:lstStyle/>
          <a:p>
            <a:pPr marL="361950" lvl="0" indent="-285750">
              <a:buClr>
                <a:schemeClr val="accent5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1800" b="0" dirty="0">
                <a:sym typeface="Calibri"/>
              </a:rPr>
              <a:t>Using the FAIR principles and corresponding facets as </a:t>
            </a:r>
            <a:r>
              <a:rPr lang="en-GB" sz="1800" b="0" dirty="0" smtClean="0">
                <a:sym typeface="Calibri"/>
              </a:rPr>
              <a:t>scoring matrix</a:t>
            </a:r>
            <a:endParaRPr lang="en-GB" sz="1800" b="0" dirty="0">
              <a:sym typeface="Calibri"/>
            </a:endParaRPr>
          </a:p>
          <a:p>
            <a:pPr marL="361950" lvl="0" indent="-285750">
              <a:buClr>
                <a:schemeClr val="accent5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1800" b="0" dirty="0">
                <a:sym typeface="Calibri"/>
              </a:rPr>
              <a:t>Applying a traffic-light rating system:</a:t>
            </a:r>
          </a:p>
          <a:p>
            <a:pPr marL="361950" lvl="0" indent="-28575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GB" sz="1800" b="0" dirty="0">
              <a:sym typeface="Calibri"/>
            </a:endParaRPr>
          </a:p>
          <a:p>
            <a:pPr marL="361950" lvl="0" indent="-285750"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GB" sz="1800" b="0" dirty="0">
              <a:sym typeface="Calibri"/>
            </a:endParaRPr>
          </a:p>
          <a:p>
            <a:pPr marL="361950" lvl="0" indent="-285750">
              <a:buClr>
                <a:schemeClr val="accent5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1800" b="0" dirty="0">
                <a:sym typeface="Calibri"/>
              </a:rPr>
              <a:t>Use the information available on the web-interface of the repository online to evaluate the FAIR </a:t>
            </a:r>
            <a:r>
              <a:rPr lang="en-GB" sz="1800" b="0" dirty="0" smtClean="0">
                <a:sym typeface="Calibri"/>
              </a:rPr>
              <a:t>Principles</a:t>
            </a:r>
            <a:endParaRPr lang="en-GB" dirty="0" smtClean="0">
              <a:sym typeface="Calibri"/>
            </a:endParaRPr>
          </a:p>
          <a:p>
            <a:pPr marL="361950" lvl="0" indent="-285750">
              <a:buClr>
                <a:schemeClr val="accent5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1800" b="0" dirty="0" smtClean="0">
                <a:sym typeface="Calibri"/>
              </a:rPr>
              <a:t>Spreadsheet </a:t>
            </a:r>
            <a:r>
              <a:rPr lang="en-GB" sz="1800" b="0" dirty="0">
                <a:sym typeface="Calibri"/>
              </a:rPr>
              <a:t>with Evaluation: </a:t>
            </a:r>
            <a:r>
              <a:rPr lang="en-GB" sz="1800" dirty="0">
                <a:solidFill>
                  <a:schemeClr val="accent5">
                    <a:lumMod val="75000"/>
                  </a:schemeClr>
                </a:solidFill>
                <a:sym typeface="Calibri"/>
              </a:rPr>
              <a:t>https://data.4tu.nl/repository/uuid:5146dd06-98e4-426c-9ae5-dc8fa65c549f</a:t>
            </a:r>
            <a:endParaRPr lang="en-GB" sz="1800" dirty="0">
              <a:solidFill>
                <a:schemeClr val="accent5">
                  <a:lumMod val="75000"/>
                </a:schemeClr>
              </a:solidFill>
              <a:sym typeface="Calibri"/>
            </a:endParaRPr>
          </a:p>
        </p:txBody>
      </p:sp>
      <p:pic>
        <p:nvPicPr>
          <p:cNvPr id="4" name="Shape 117" descr="FAIR-colourcode.JPG">
            <a:hlinkClick r:id="rId2"/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9792" y="2499742"/>
            <a:ext cx="3528392" cy="895606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5119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7395" y="231175"/>
            <a:ext cx="8834604" cy="4822824"/>
            <a:chOff x="157395" y="231175"/>
            <a:chExt cx="8834604" cy="4822824"/>
          </a:xfrm>
        </p:grpSpPr>
        <p:pic>
          <p:nvPicPr>
            <p:cNvPr id="122" name="Shape 122" descr="4TU-logo.jp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007126" y="2396197"/>
              <a:ext cx="1066424" cy="4133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" name="Shape 123" descr="acs-logo.JP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932955" y="926663"/>
              <a:ext cx="1911930" cy="4630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" name="Shape 124" descr="algaebase-logo.JP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427803" y="2333171"/>
              <a:ext cx="1547128" cy="5825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" name="Shape 125" descr="cancerdata-logo.JPG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185693" y="4632046"/>
              <a:ext cx="2806306" cy="3254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" name="Shape 126" descr="Caribic_Logo_v4.2_MUC.png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309527" y="3708918"/>
              <a:ext cx="1763774" cy="12969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" name="Shape 127" descr="cessda-logo.JPG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81083" y="3876525"/>
              <a:ext cx="1805797" cy="5277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" name="Shape 128" descr="dhs-dataacess-logo.JPG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545820" y="1765948"/>
              <a:ext cx="1577327" cy="3218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Shape 129" descr="eca&amp;d-logo.JPG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57400" y="1648601"/>
              <a:ext cx="961464" cy="8513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Shape 130" descr="eida-logo.JPG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5670796" y="870442"/>
              <a:ext cx="3304120" cy="233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" name="Shape 131" descr="esa-iso-logo.JPG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6445882" y="2974117"/>
              <a:ext cx="634449" cy="497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" name="Shape 132" descr="esa-logo.JPG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5294057" y="2974122"/>
              <a:ext cx="1151805" cy="4978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" name="Shape 133" descr="europeana-logo.JPG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1213270" y="1648601"/>
              <a:ext cx="1014643" cy="3572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" name="Shape 134" descr="figshare-logo.png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2417843" y="4158986"/>
              <a:ext cx="815048" cy="2588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" name="Shape 135" descr="icos-logo.JPG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1213270" y="2095785"/>
              <a:ext cx="1014643" cy="3669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" name="Shape 136" descr="isric-logo.jpg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6202775" y="3844186"/>
              <a:ext cx="2772142" cy="7219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Shape 137" descr="knmi-logo.png"/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157403" y="3890716"/>
              <a:ext cx="1577312" cy="11053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Shape 138" descr="lasa-logo.png"/>
            <p:cNvPicPr preferRelativeResize="0"/>
            <p:nvPr/>
          </p:nvPicPr>
          <p:blipFill>
            <a:blip r:embed="rId19">
              <a:alphaModFix/>
            </a:blip>
            <a:stretch>
              <a:fillRect/>
            </a:stretch>
          </p:blipFill>
          <p:spPr>
            <a:xfrm>
              <a:off x="4900182" y="249568"/>
              <a:ext cx="1066424" cy="5093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" name="Shape 139" descr="lisspanel-logo.png"/>
            <p:cNvPicPr preferRelativeResize="0"/>
            <p:nvPr/>
          </p:nvPicPr>
          <p:blipFill>
            <a:blip r:embed="rId20">
              <a:alphaModFix/>
            </a:blip>
            <a:stretch>
              <a:fillRect/>
            </a:stretch>
          </p:blipFill>
          <p:spPr>
            <a:xfrm>
              <a:off x="3191447" y="269773"/>
              <a:ext cx="531478" cy="5421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Shape 140" descr="Logo_ACS.jpg"/>
            <p:cNvPicPr preferRelativeResize="0"/>
            <p:nvPr/>
          </p:nvPicPr>
          <p:blipFill>
            <a:blip r:embed="rId21">
              <a:alphaModFix/>
            </a:blip>
            <a:stretch>
              <a:fillRect/>
            </a:stretch>
          </p:blipFill>
          <p:spPr>
            <a:xfrm>
              <a:off x="3363869" y="4028920"/>
              <a:ext cx="815048" cy="10007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" name="Shape 141" descr="logo_dans.png"/>
            <p:cNvPicPr preferRelativeResize="0"/>
            <p:nvPr/>
          </p:nvPicPr>
          <p:blipFill>
            <a:blip r:embed="rId22">
              <a:alphaModFix/>
            </a:blip>
            <a:stretch>
              <a:fillRect/>
            </a:stretch>
          </p:blipFill>
          <p:spPr>
            <a:xfrm>
              <a:off x="2112441" y="352486"/>
              <a:ext cx="961445" cy="3152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" name="Shape 142" descr="logo_easy.png"/>
            <p:cNvPicPr preferRelativeResize="0"/>
            <p:nvPr/>
          </p:nvPicPr>
          <p:blipFill>
            <a:blip r:embed="rId23">
              <a:alphaModFix/>
            </a:blip>
            <a:stretch>
              <a:fillRect/>
            </a:stretch>
          </p:blipFill>
          <p:spPr>
            <a:xfrm>
              <a:off x="2227128" y="666075"/>
              <a:ext cx="732079" cy="1941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Shape 143" descr="logo_edgar_240.png"/>
            <p:cNvPicPr preferRelativeResize="0"/>
            <p:nvPr/>
          </p:nvPicPr>
          <p:blipFill>
            <a:blip r:embed="rId24">
              <a:alphaModFix/>
            </a:blip>
            <a:stretch>
              <a:fillRect/>
            </a:stretch>
          </p:blipFill>
          <p:spPr>
            <a:xfrm>
              <a:off x="1154457" y="2576875"/>
              <a:ext cx="1132272" cy="385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" name="Shape 144" descr="logo_profiles_60.png"/>
            <p:cNvPicPr preferRelativeResize="0"/>
            <p:nvPr/>
          </p:nvPicPr>
          <p:blipFill>
            <a:blip r:embed="rId25">
              <a:alphaModFix/>
            </a:blip>
            <a:stretch>
              <a:fillRect/>
            </a:stretch>
          </p:blipFill>
          <p:spPr>
            <a:xfrm>
              <a:off x="1710527" y="4590978"/>
              <a:ext cx="1522726" cy="4630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" name="Shape 145" descr="Logo_SeaDataNet_fond_transparent.png"/>
            <p:cNvPicPr preferRelativeResize="0"/>
            <p:nvPr/>
          </p:nvPicPr>
          <p:blipFill>
            <a:blip r:embed="rId26">
              <a:alphaModFix/>
            </a:blip>
            <a:stretch>
              <a:fillRect/>
            </a:stretch>
          </p:blipFill>
          <p:spPr>
            <a:xfrm>
              <a:off x="2355701" y="2800901"/>
              <a:ext cx="1066424" cy="589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Shape 146" descr="logo-eudat-b2share.png"/>
            <p:cNvPicPr preferRelativeResize="0"/>
            <p:nvPr/>
          </p:nvPicPr>
          <p:blipFill>
            <a:blip r:embed="rId27">
              <a:alphaModFix/>
            </a:blip>
            <a:stretch>
              <a:fillRect/>
            </a:stretch>
          </p:blipFill>
          <p:spPr>
            <a:xfrm>
              <a:off x="1154439" y="3107678"/>
              <a:ext cx="1132283" cy="637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Shape 147" descr="logo-trails.png"/>
            <p:cNvPicPr preferRelativeResize="0"/>
            <p:nvPr/>
          </p:nvPicPr>
          <p:blipFill>
            <a:blip r:embed="rId28">
              <a:alphaModFix/>
            </a:blip>
            <a:stretch>
              <a:fillRect/>
            </a:stretch>
          </p:blipFill>
          <p:spPr>
            <a:xfrm>
              <a:off x="1454859" y="354684"/>
              <a:ext cx="531475" cy="3933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" name="Shape 148" descr="LOVD3_logo145x50.jpg"/>
            <p:cNvPicPr preferRelativeResize="0"/>
            <p:nvPr/>
          </p:nvPicPr>
          <p:blipFill>
            <a:blip r:embed="rId29">
              <a:alphaModFix/>
            </a:blip>
            <a:stretch>
              <a:fillRect/>
            </a:stretch>
          </p:blipFill>
          <p:spPr>
            <a:xfrm>
              <a:off x="157395" y="1328244"/>
              <a:ext cx="707677" cy="2489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" name="Shape 149" descr="mendeley-data-logo.JPG"/>
            <p:cNvPicPr preferRelativeResize="0"/>
            <p:nvPr/>
          </p:nvPicPr>
          <p:blipFill>
            <a:blip r:embed="rId30">
              <a:alphaModFix/>
            </a:blip>
            <a:stretch>
              <a:fillRect/>
            </a:stretch>
          </p:blipFill>
          <p:spPr>
            <a:xfrm>
              <a:off x="3545827" y="3497914"/>
              <a:ext cx="1317743" cy="1991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" name="Shape 150" descr="merkteken-logo.png"/>
            <p:cNvPicPr preferRelativeResize="0"/>
            <p:nvPr/>
          </p:nvPicPr>
          <p:blipFill>
            <a:blip r:embed="rId31">
              <a:alphaModFix/>
            </a:blip>
            <a:stretch>
              <a:fillRect/>
            </a:stretch>
          </p:blipFill>
          <p:spPr>
            <a:xfrm>
              <a:off x="2379550" y="1736836"/>
              <a:ext cx="1014644" cy="2957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Shape 151" descr="mycobank-logo.JPG"/>
            <p:cNvPicPr preferRelativeResize="0"/>
            <p:nvPr/>
          </p:nvPicPr>
          <p:blipFill>
            <a:blip r:embed="rId32">
              <a:alphaModFix/>
            </a:blip>
            <a:stretch>
              <a:fillRect/>
            </a:stretch>
          </p:blipFill>
          <p:spPr>
            <a:xfrm>
              <a:off x="4744842" y="840583"/>
              <a:ext cx="893137" cy="2937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Shape 152" descr="openML-logo.JPG"/>
            <p:cNvPicPr preferRelativeResize="0"/>
            <p:nvPr/>
          </p:nvPicPr>
          <p:blipFill>
            <a:blip r:embed="rId33">
              <a:alphaModFix/>
            </a:blip>
            <a:stretch>
              <a:fillRect/>
            </a:stretch>
          </p:blipFill>
          <p:spPr>
            <a:xfrm>
              <a:off x="7149603" y="2981635"/>
              <a:ext cx="1825319" cy="7965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Shape 153" descr="pseudobase-logo.JPG"/>
            <p:cNvPicPr preferRelativeResize="0"/>
            <p:nvPr/>
          </p:nvPicPr>
          <p:blipFill>
            <a:blip r:embed="rId34">
              <a:alphaModFix/>
            </a:blip>
            <a:stretch>
              <a:fillRect/>
            </a:stretch>
          </p:blipFill>
          <p:spPr>
            <a:xfrm>
              <a:off x="5748883" y="1215980"/>
              <a:ext cx="3226031" cy="10156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Shape 154" descr="rodrep-logo.JPG"/>
            <p:cNvPicPr preferRelativeResize="0"/>
            <p:nvPr/>
          </p:nvPicPr>
          <p:blipFill>
            <a:blip r:embed="rId35">
              <a:alphaModFix/>
            </a:blip>
            <a:stretch>
              <a:fillRect/>
            </a:stretch>
          </p:blipFill>
          <p:spPr>
            <a:xfrm>
              <a:off x="2508146" y="3565876"/>
              <a:ext cx="634469" cy="3186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Shape 155" descr="saca&amp;d-logo.JPG"/>
            <p:cNvPicPr preferRelativeResize="0"/>
            <p:nvPr/>
          </p:nvPicPr>
          <p:blipFill>
            <a:blip r:embed="rId36">
              <a:alphaModFix/>
            </a:blip>
            <a:stretch>
              <a:fillRect/>
            </a:stretch>
          </p:blipFill>
          <p:spPr>
            <a:xfrm>
              <a:off x="157422" y="2526172"/>
              <a:ext cx="961445" cy="9717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Shape 156" descr="shareERIC-logo.JPG"/>
            <p:cNvPicPr preferRelativeResize="0"/>
            <p:nvPr/>
          </p:nvPicPr>
          <p:blipFill>
            <a:blip r:embed="rId37">
              <a:alphaModFix/>
            </a:blip>
            <a:stretch>
              <a:fillRect/>
            </a:stretch>
          </p:blipFill>
          <p:spPr>
            <a:xfrm>
              <a:off x="3759156" y="249574"/>
              <a:ext cx="1066421" cy="582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" name="Shape 157" descr="stitch-logo.JPG"/>
            <p:cNvPicPr preferRelativeResize="0"/>
            <p:nvPr/>
          </p:nvPicPr>
          <p:blipFill>
            <a:blip r:embed="rId38">
              <a:alphaModFix/>
            </a:blip>
            <a:stretch>
              <a:fillRect/>
            </a:stretch>
          </p:blipFill>
          <p:spPr>
            <a:xfrm>
              <a:off x="157405" y="870452"/>
              <a:ext cx="1307723" cy="3933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" name="Shape 158" descr="worldclim-logo.JPG"/>
            <p:cNvPicPr preferRelativeResize="0"/>
            <p:nvPr/>
          </p:nvPicPr>
          <p:blipFill>
            <a:blip r:embed="rId39">
              <a:alphaModFix/>
            </a:blip>
            <a:stretch>
              <a:fillRect/>
            </a:stretch>
          </p:blipFill>
          <p:spPr>
            <a:xfrm>
              <a:off x="6041718" y="231175"/>
              <a:ext cx="2933200" cy="5277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" name="Shape 159" descr="zenodo-logo.JPG"/>
            <p:cNvPicPr preferRelativeResize="0"/>
            <p:nvPr/>
          </p:nvPicPr>
          <p:blipFill>
            <a:blip r:embed="rId40">
              <a:alphaModFix/>
            </a:blip>
            <a:stretch>
              <a:fillRect/>
            </a:stretch>
          </p:blipFill>
          <p:spPr>
            <a:xfrm>
              <a:off x="157411" y="352472"/>
              <a:ext cx="1171315" cy="4534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" name="Shape 160" descr="re3datalogo_black.png"/>
            <p:cNvPicPr preferRelativeResize="0"/>
            <p:nvPr/>
          </p:nvPicPr>
          <p:blipFill>
            <a:blip r:embed="rId41">
              <a:alphaModFix/>
            </a:blip>
            <a:stretch>
              <a:fillRect/>
            </a:stretch>
          </p:blipFill>
          <p:spPr>
            <a:xfrm>
              <a:off x="3491131" y="2253112"/>
              <a:ext cx="2161737" cy="63727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8681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200" dirty="0" smtClean="0"/>
              <a:t>Our Interpretation of </a:t>
            </a:r>
            <a:br>
              <a:rPr lang="en-GB" sz="3200" dirty="0" smtClean="0"/>
            </a:br>
            <a:r>
              <a:rPr lang="en-GB" sz="3200" dirty="0" smtClean="0"/>
              <a:t>the FAIR Principles</a:t>
            </a:r>
            <a:endParaRPr lang="en-GB" sz="3200" dirty="0"/>
          </a:p>
        </p:txBody>
      </p:sp>
      <p:pic>
        <p:nvPicPr>
          <p:cNvPr id="4" name="Shape 167" descr="FAIR-annotated.JPG">
            <a:hlinkClick r:id="rId2"/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2100" y="1192562"/>
            <a:ext cx="6394276" cy="3179388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3901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88" y="123478"/>
            <a:ext cx="8344624" cy="4458087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9772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37" y="123478"/>
            <a:ext cx="8603726" cy="4450466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431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94" y="195486"/>
            <a:ext cx="7971211" cy="4435225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5471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 3TU.Datacentrum presentation 10122015">
  <a:themeElements>
    <a:clrScheme name="Huisstijl 3TU.DC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7921E"/>
      </a:accent1>
      <a:accent2>
        <a:srgbClr val="979797"/>
      </a:accent2>
      <a:accent3>
        <a:srgbClr val="D7D1C8"/>
      </a:accent3>
      <a:accent4>
        <a:srgbClr val="DB2F36"/>
      </a:accent4>
      <a:accent5>
        <a:srgbClr val="FF670B"/>
      </a:accent5>
      <a:accent6>
        <a:srgbClr val="767BAD"/>
      </a:accent6>
      <a:hlink>
        <a:srgbClr val="979797"/>
      </a:hlink>
      <a:folHlink>
        <a:srgbClr val="969799"/>
      </a:folHlink>
    </a:clrScheme>
    <a:fontScheme name="3TU.DC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UDLIBdocument" ma:contentTypeID="0x01010016F1C7B450C4D64BBC7917A13DD3065600A39085ABF5808A4B84B744BA69843C97" ma:contentTypeVersion="4" ma:contentTypeDescription="" ma:contentTypeScope="" ma:versionID="8a572c959ff64db50e6f2b0dbb17794e">
  <xsd:schema xmlns:xsd="http://www.w3.org/2001/XMLSchema" xmlns:xs="http://www.w3.org/2001/XMLSchema" xmlns:p="http://schemas.microsoft.com/office/2006/metadata/properties" xmlns:ns2="4cb98678-5130-40b7-a8e9-e1b669d3c166" targetNamespace="http://schemas.microsoft.com/office/2006/metadata/properties" ma:root="true" ma:fieldsID="20703185fd6fe084621528d3a2d2f37c" ns2:_="">
    <xsd:import namespace="4cb98678-5130-40b7-a8e9-e1b669d3c166"/>
    <xsd:element name="properties">
      <xsd:complexType>
        <xsd:sequence>
          <xsd:element name="documentManagement">
            <xsd:complexType>
              <xsd:all>
                <xsd:element ref="ns2:mfa96787e54e44b2a16fa25ae42e3ac9" minOccurs="0"/>
                <xsd:element ref="ns2:TaxCatchAll" minOccurs="0"/>
                <xsd:element ref="ns2:TaxCatchAllLabel" minOccurs="0"/>
                <xsd:element ref="ns2:f2a044c83a9e49aa8997525b206453dd" minOccurs="0"/>
                <xsd:element ref="ns2:m1b2297192104d679a919b006e14cc1d" minOccurs="0"/>
                <xsd:element ref="ns2:TUDLDocumenttype" minOccurs="0"/>
                <xsd:element ref="ns2:UDLIB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b98678-5130-40b7-a8e9-e1b669d3c166" elementFormDefault="qualified">
    <xsd:import namespace="http://schemas.microsoft.com/office/2006/documentManagement/types"/>
    <xsd:import namespace="http://schemas.microsoft.com/office/infopath/2007/PartnerControls"/>
    <xsd:element name="mfa96787e54e44b2a16fa25ae42e3ac9" ma:index="8" nillable="true" ma:taxonomy="true" ma:internalName="mfa96787e54e44b2a16fa25ae42e3ac9" ma:taxonomyFieldName="TUDLIBRON" ma:displayName="TUDLIBRON" ma:fieldId="{6fa96787-e54e-44b2-a16f-a25ae42e3ac9}" ma:sspId="185dc40b-9300-491c-a31d-6751a44a6ae7" ma:termSetId="c6df6329-6758-4f58-b409-9f102778d808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description="" ma:hidden="true" ma:list="{2c04e181-9dd0-454d-a501-6dbf26120458}" ma:internalName="TaxCatchAll" ma:showField="CatchAllData" ma:web="4cb98678-5130-40b7-a8e9-e1b669d3c16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2c04e181-9dd0-454d-a501-6dbf26120458}" ma:internalName="TaxCatchAllLabel" ma:readOnly="true" ma:showField="CatchAllDataLabel" ma:web="4cb98678-5130-40b7-a8e9-e1b669d3c16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f2a044c83a9e49aa8997525b206453dd" ma:index="12" nillable="true" ma:taxonomy="true" ma:internalName="f2a044c83a9e49aa8997525b206453dd" ma:taxonomyFieldName="TUDLIBDOELGROEP" ma:displayName="TUDLIBDOELGROEP" ma:readOnly="false" ma:default="" ma:fieldId="{f2a044c8-3a9e-49aa-8997-525b206453dd}" ma:taxonomyMulti="true" ma:sspId="185dc40b-9300-491c-a31d-6751a44a6ae7" ma:termSetId="c6df6329-6758-4f58-b409-9f102778d808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m1b2297192104d679a919b006e14cc1d" ma:index="14" nillable="true" ma:taxonomy="true" ma:internalName="m1b2297192104d679a919b006e14cc1d" ma:taxonomyFieldName="TUDLIBKEYWORDS" ma:displayName="TUDLIBKEYWORDS" ma:default="" ma:fieldId="{61b22971-9210-4d67-9a91-9b006e14cc1d}" ma:taxonomyMulti="true" ma:sspId="185dc40b-9300-491c-a31d-6751a44a6ae7" ma:termSetId="491ef53e-cdd6-4988-9634-d096535c6fa3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TUDLDocumenttype" ma:index="16" nillable="true" ma:displayName="TUDLDocumenttype" ma:format="Dropdown" ma:internalName="TUDLDocumenttype">
      <xsd:simpleType>
        <xsd:restriction base="dms:Choice">
          <xsd:enumeration value="Advies"/>
          <xsd:enumeration value="Agenda"/>
          <xsd:enumeration value="Actielijst"/>
          <xsd:enumeration value="Beleidsstuk"/>
          <xsd:enumeration value="Contract"/>
          <xsd:enumeration value="Handleiding"/>
          <xsd:enumeration value="Offerte"/>
          <xsd:enumeration value="Onderwijsmateriaal"/>
          <xsd:enumeration value="Presentatie"/>
          <xsd:enumeration value="Presentielijst"/>
          <xsd:enumeration value="Procedure"/>
          <xsd:enumeration value="Procesbeschrijving (flowchart)"/>
          <xsd:enumeration value="Rapportage"/>
          <xsd:enumeration value="Richtlijn"/>
          <xsd:enumeration value="Technisch document"/>
          <xsd:enumeration value="Verslag"/>
          <xsd:enumeration value="Visie"/>
          <xsd:enumeration value="Werkinstructie"/>
        </xsd:restriction>
      </xsd:simpleType>
    </xsd:element>
    <xsd:element name="UDLIBStatus" ma:index="17" nillable="true" ma:displayName="UDLIBStatus" ma:default="Concept" ma:format="Dropdown" ma:internalName="UDLIBStatus">
      <xsd:simpleType>
        <xsd:restriction base="dms:Choice">
          <xsd:enumeration value="Concept"/>
          <xsd:enumeration value="Ter goedkeuring"/>
          <xsd:enumeration value="Definitief"/>
          <xsd:enumeration value="Afgerond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UDLIBStatus xmlns="4cb98678-5130-40b7-a8e9-e1b669d3c166">Concept</UDLIBStatus>
    <m1b2297192104d679a919b006e14cc1d xmlns="4cb98678-5130-40b7-a8e9-e1b669d3c166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communicatie</TermName>
          <TermId xmlns="http://schemas.microsoft.com/office/infopath/2007/PartnerControls">c1707568-ce60-4a77-aeba-7afcc209ec41</TermId>
        </TermInfo>
      </Terms>
    </m1b2297192104d679a919b006e14cc1d>
    <TUDLDocumenttype xmlns="4cb98678-5130-40b7-a8e9-e1b669d3c166">Presentatie</TUDLDocumenttype>
    <mfa96787e54e44b2a16fa25ae42e3ac9 xmlns="4cb98678-5130-40b7-a8e9-e1b669d3c166">
      <Terms xmlns="http://schemas.microsoft.com/office/infopath/2007/PartnerControls">
        <TermInfo xmlns="http://schemas.microsoft.com/office/infopath/2007/PartnerControls">
          <TermName xmlns="http://schemas.microsoft.com/office/infopath/2007/PartnerControls">Research Data Services</TermName>
          <TermId xmlns="http://schemas.microsoft.com/office/infopath/2007/PartnerControls">2b12409f-597c-4615-b6a0-779f14b082e9</TermId>
        </TermInfo>
      </Terms>
    </mfa96787e54e44b2a16fa25ae42e3ac9>
    <TaxCatchAll xmlns="4cb98678-5130-40b7-a8e9-e1b669d3c166">
      <Value>108</Value>
      <Value>9</Value>
    </TaxCatchAll>
    <f2a044c83a9e49aa8997525b206453dd xmlns="4cb98678-5130-40b7-a8e9-e1b669d3c166">
      <Terms xmlns="http://schemas.microsoft.com/office/infopath/2007/PartnerControls">
        <TermInfo xmlns="http://schemas.microsoft.com/office/infopath/2007/PartnerControls">
          <TermName xmlns="http://schemas.microsoft.com/office/infopath/2007/PartnerControls">Research Data Services</TermName>
          <TermId xmlns="http://schemas.microsoft.com/office/infopath/2007/PartnerControls">2b12409f-597c-4615-b6a0-779f14b082e9</TermId>
        </TermInfo>
      </Terms>
    </f2a044c83a9e49aa8997525b206453dd>
  </documentManagement>
</p:properties>
</file>

<file path=customXml/itemProps1.xml><?xml version="1.0" encoding="utf-8"?>
<ds:datastoreItem xmlns:ds="http://schemas.openxmlformats.org/officeDocument/2006/customXml" ds:itemID="{D5CE6295-5217-475D-B65D-840400B6A7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b98678-5130-40b7-a8e9-e1b669d3c1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89C2B10-396F-44AD-825C-3F2AE174CDA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A1A2A59-D638-4318-9EBF-454ACC67E63A}">
  <ds:schemaRefs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terms/"/>
    <ds:schemaRef ds:uri="http://www.w3.org/XML/1998/namespace"/>
    <ds:schemaRef ds:uri="http://purl.org/dc/dcmitype/"/>
    <ds:schemaRef ds:uri="http://purl.org/dc/elements/1.1/"/>
    <ds:schemaRef ds:uri="4cb98678-5130-40b7-a8e9-e1b669d3c166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3TU.Datacentrum presentation 10122015</Template>
  <TotalTime>170</TotalTime>
  <Words>366</Words>
  <Application>Microsoft Office PowerPoint</Application>
  <PresentationFormat>On-screen Show (16:9)</PresentationFormat>
  <Paragraphs>102</Paragraphs>
  <Slides>15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Template 3TU.Datacentrum presentation 10122015</vt:lpstr>
      <vt:lpstr>Is this a FAIR data repository?</vt:lpstr>
      <vt:lpstr>PowerPoint Presentation</vt:lpstr>
      <vt:lpstr>PowerPoint Presentation</vt:lpstr>
      <vt:lpstr>Methodology for Data Repository FAIRness Evaluation</vt:lpstr>
      <vt:lpstr>PowerPoint Presentation</vt:lpstr>
      <vt:lpstr>Our Interpretation of  the FAIR Principles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Another Interpretation  by DTLS</vt:lpstr>
      <vt:lpstr>PowerPoint Presentation</vt:lpstr>
      <vt:lpstr>PowerPoint Presentation</vt:lpstr>
    </vt:vector>
  </TitlesOfParts>
  <Company>TU Delft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Robin Duinker</dc:creator>
  <cp:lastModifiedBy>Jasmin K. Böhmer</cp:lastModifiedBy>
  <cp:revision>49</cp:revision>
  <cp:lastPrinted>2015-09-14T13:12:25Z</cp:lastPrinted>
  <dcterms:created xsi:type="dcterms:W3CDTF">2016-08-10T08:15:56Z</dcterms:created>
  <dcterms:modified xsi:type="dcterms:W3CDTF">2018-03-30T17:21:44Z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0x01010016F1C7B450C4D64BBC7917A13DD3065600A39085ABF5808A4B84B744BA69843C97</vt:lpwstr>
  </property>
  <property fmtid="{D5CDD505-2E9C-101B-9397-08002B2CF9AE}" pid="3" name="TUDLIBRON">
    <vt:lpwstr>9</vt:lpwstr>
  </property>
  <property fmtid="{D5CDD505-2E9C-101B-9397-08002B2CF9AE}" pid="4" name="TUDLIBKEYWORDS">
    <vt:lpwstr>108;#communicatie|c1707568-ce60-4a77-aeba-7afcc209ec41</vt:lpwstr>
  </property>
  <property fmtid="{D5CDD505-2E9C-101B-9397-08002B2CF9AE}" pid="5" name="TUDLIBDOELGROEP">
    <vt:lpwstr>9;#Research Data Services|2b12409f-597c-4615-b6a0-779f14b082e9</vt:lpwstr>
  </property>
</Properties>
</file>