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7" r:id="rId5"/>
    <p:sldId id="260" r:id="rId6"/>
    <p:sldId id="281" r:id="rId7"/>
    <p:sldId id="259" r:id="rId8"/>
    <p:sldId id="263" r:id="rId9"/>
    <p:sldId id="262" r:id="rId10"/>
    <p:sldId id="264" r:id="rId11"/>
    <p:sldId id="282" r:id="rId12"/>
    <p:sldId id="283" r:id="rId13"/>
    <p:sldId id="287" r:id="rId14"/>
    <p:sldId id="304" r:id="rId15"/>
    <p:sldId id="308" r:id="rId16"/>
    <p:sldId id="305" r:id="rId17"/>
    <p:sldId id="309" r:id="rId18"/>
    <p:sldId id="297" r:id="rId19"/>
    <p:sldId id="306" r:id="rId20"/>
    <p:sldId id="310" r:id="rId21"/>
    <p:sldId id="265" r:id="rId22"/>
    <p:sldId id="294" r:id="rId23"/>
    <p:sldId id="311" r:id="rId24"/>
    <p:sldId id="296" r:id="rId25"/>
    <p:sldId id="299" r:id="rId26"/>
    <p:sldId id="301" r:id="rId27"/>
    <p:sldId id="302" r:id="rId28"/>
    <p:sldId id="307" r:id="rId29"/>
    <p:sldId id="280" r:id="rId30"/>
  </p:sldIdLst>
  <p:sldSz cx="9144000" cy="5143500" type="screen16x9"/>
  <p:notesSz cx="6794500" cy="9931400"/>
  <p:defaultTextStyle>
    <a:defPPr>
      <a:defRPr lang="nl-NL"/>
    </a:defPPr>
    <a:lvl1pPr marL="0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2834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25668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88502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51336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14170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77004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39837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02671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min K. Böhmer" initials="jk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21E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20" autoAdjust="0"/>
    <p:restoredTop sz="94514" autoAdjust="0"/>
  </p:normalViewPr>
  <p:slideViewPr>
    <p:cSldViewPr>
      <p:cViewPr>
        <p:scale>
          <a:sx n="48" d="100"/>
          <a:sy n="48" d="100"/>
        </p:scale>
        <p:origin x="-1930" y="-8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130" y="-67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9F9EA-2DDA-4C2F-A131-75AEEE22AA05}" type="datetimeFigureOut">
              <a:rPr lang="en-GB" smtClean="0"/>
              <a:t>30/03/2018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94AA-C730-4372-9BA8-30EBA16B2B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405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F5E5A-5FF5-476D-A3EC-404C50312495}" type="datetimeFigureOut">
              <a:rPr lang="nl-NL" smtClean="0"/>
              <a:t>30-3-2018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F07D7-A71C-4437-A40D-B59016714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71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2834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25668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88502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51336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14170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004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39837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2671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8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50.jpeg"/><Relationship Id="rId4" Type="http://schemas.openxmlformats.org/officeDocument/2006/relationships/image" Target="../media/image8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hyperlink" Target="https://openworking.wordpress.com/" TargetMode="External"/><Relationship Id="rId4" Type="http://schemas.openxmlformats.org/officeDocument/2006/relationships/hyperlink" Target="http://datacentrum.3tu.nl/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rmeduinker\Desktop\RDM\PhotoA.nl_150723_25631_brn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t="-368" r="-661" b="368"/>
          <a:stretch/>
        </p:blipFill>
        <p:spPr bwMode="auto">
          <a:xfrm>
            <a:off x="0" y="-34640"/>
            <a:ext cx="9227127" cy="32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907704" y="3880239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>
                <a:solidFill>
                  <a:schemeClr val="tx1"/>
                </a:solidFill>
              </a:rPr>
              <a:t>Hier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invullen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voor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wie</a:t>
            </a:r>
            <a:r>
              <a:rPr lang="en-GB" dirty="0" smtClean="0">
                <a:solidFill>
                  <a:schemeClr val="tx1"/>
                </a:solidFill>
              </a:rPr>
              <a:t> of </a:t>
            </a:r>
            <a:r>
              <a:rPr lang="en-GB" dirty="0" err="1" smtClean="0">
                <a:solidFill>
                  <a:schemeClr val="tx1"/>
                </a:solidFill>
              </a:rPr>
              <a:t>waar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presentatie</a:t>
            </a:r>
            <a:r>
              <a:rPr lang="en-GB" dirty="0" smtClean="0">
                <a:solidFill>
                  <a:schemeClr val="tx1"/>
                </a:solidFill>
              </a:rPr>
              <a:t> is</a:t>
            </a:r>
            <a:endParaRPr lang="nl-NL" dirty="0" smtClean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3045791"/>
            <a:ext cx="9144000" cy="2134011"/>
          </a:xfrm>
          <a:prstGeom prst="rect">
            <a:avLst/>
          </a:prstGeom>
          <a:solidFill>
            <a:srgbClr val="D9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1795" y="4731990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29528" y="4736029"/>
            <a:ext cx="1714382" cy="273843"/>
          </a:xfrm>
          <a:prstGeom prst="rect">
            <a:avLst/>
          </a:prstGeom>
        </p:spPr>
        <p:txBody>
          <a:bodyPr vert="horz" lIns="72567" tIns="36283" rIns="72567" bIns="36283" rtlCol="0" anchor="ctr"/>
          <a:lstStyle>
            <a:lvl1pPr algn="l">
              <a:lnSpc>
                <a:spcPct val="80000"/>
              </a:lnSpc>
              <a:spcBef>
                <a:spcPts val="476"/>
              </a:spcBef>
              <a:spcAft>
                <a:spcPts val="476"/>
              </a:spcAft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mtClean="0"/>
              <a:t>17 October, 2017</a:t>
            </a:r>
            <a:endParaRPr lang="nl-NL" dirty="0"/>
          </a:p>
        </p:txBody>
      </p:sp>
      <p:sp>
        <p:nvSpPr>
          <p:cNvPr id="22" name="Title Placeholder 1"/>
          <p:cNvSpPr txBox="1">
            <a:spLocks/>
          </p:cNvSpPr>
          <p:nvPr userDrawn="1"/>
        </p:nvSpPr>
        <p:spPr>
          <a:xfrm>
            <a:off x="2483768" y="3939902"/>
            <a:ext cx="6660232" cy="641226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sz="3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15616" y="3219822"/>
            <a:ext cx="6768752" cy="72008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1115616" y="4054394"/>
            <a:ext cx="6768752" cy="2891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-4653942" y="-57965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400" b="0" dirty="0" smtClean="0"/>
              <a:t>1. Vul de titel van de presensatie</a:t>
            </a:r>
            <a:r>
              <a:rPr lang="nl-NL" sz="1400" b="0" baseline="0" dirty="0" smtClean="0"/>
              <a:t> in en eventueel een subtitel.</a:t>
            </a:r>
            <a:endParaRPr lang="nl-NL" sz="1400" b="0" i="1" dirty="0"/>
          </a:p>
        </p:txBody>
      </p:sp>
      <p:sp>
        <p:nvSpPr>
          <p:cNvPr id="29" name="TextBox 13"/>
          <p:cNvSpPr txBox="1"/>
          <p:nvPr userDrawn="1"/>
        </p:nvSpPr>
        <p:spPr>
          <a:xfrm>
            <a:off x="-4700791" y="-34640"/>
            <a:ext cx="4588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2. Wanneer er geen datum zichtbaar is op de titelslide</a:t>
            </a:r>
            <a:r>
              <a:rPr lang="nl-NL" sz="1400" baseline="0" dirty="0" smtClean="0"/>
              <a:t> -&gt; d</a:t>
            </a:r>
            <a:r>
              <a:rPr lang="nl-NL" sz="1400" dirty="0" smtClean="0"/>
              <a:t>atum invoegen: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Ga</a:t>
            </a:r>
            <a:r>
              <a:rPr lang="nl-NL" sz="1400" baseline="0" dirty="0" smtClean="0"/>
              <a:t> naar tabblad </a:t>
            </a:r>
            <a:r>
              <a:rPr lang="nl-NL" sz="1400" i="1" baseline="0" dirty="0" err="1" smtClean="0"/>
              <a:t>Insert</a:t>
            </a:r>
            <a:r>
              <a:rPr lang="nl-NL" sz="1400" i="1" baseline="0" dirty="0" smtClean="0"/>
              <a:t> </a:t>
            </a:r>
            <a:r>
              <a:rPr lang="nl-NL" sz="1400" baseline="0" dirty="0" smtClean="0"/>
              <a:t>(</a:t>
            </a:r>
            <a:r>
              <a:rPr lang="nl-NL" sz="1400" i="1" baseline="0" dirty="0" smtClean="0"/>
              <a:t>Invoegen</a:t>
            </a:r>
            <a:r>
              <a:rPr lang="nl-NL" sz="1400" baseline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aseline="0" dirty="0" smtClean="0"/>
              <a:t>Kies voor </a:t>
            </a:r>
            <a:r>
              <a:rPr lang="nl-NL" sz="1400" i="1" baseline="0" dirty="0" smtClean="0"/>
              <a:t>Header &amp; </a:t>
            </a:r>
            <a:r>
              <a:rPr lang="nl-NL" sz="1400" i="1" baseline="0" dirty="0" err="1" smtClean="0"/>
              <a:t>Footer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Vink </a:t>
            </a:r>
            <a:r>
              <a:rPr lang="nl-NL" sz="1400" i="1" baseline="0" dirty="0" smtClean="0"/>
              <a:t>Date </a:t>
            </a:r>
            <a:r>
              <a:rPr lang="nl-NL" sz="1400" i="1" baseline="0" dirty="0" err="1" smtClean="0"/>
              <a:t>and</a:t>
            </a:r>
            <a:r>
              <a:rPr lang="nl-NL" sz="1400" i="1" baseline="0" dirty="0" smtClean="0"/>
              <a:t> time (Datum en tijd</a:t>
            </a:r>
            <a:r>
              <a:rPr lang="nl-NL" sz="1400" i="0" baseline="0" dirty="0" smtClean="0"/>
              <a:t>) aan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Kies voor </a:t>
            </a:r>
            <a:r>
              <a:rPr lang="nl-NL" sz="1400" i="1" baseline="0" dirty="0" smtClean="0"/>
              <a:t>Update </a:t>
            </a:r>
            <a:r>
              <a:rPr lang="nl-NL" sz="1400" i="1" baseline="0" dirty="0" err="1" smtClean="0"/>
              <a:t>automatically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Kies de volledig uitgeschreven datum (1 September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Kies voor </a:t>
            </a:r>
            <a:r>
              <a:rPr lang="nl-NL" sz="1400" i="0" baseline="0" dirty="0" err="1" smtClean="0"/>
              <a:t>voor</a:t>
            </a:r>
            <a:r>
              <a:rPr lang="nl-NL" sz="1400" i="0" baseline="0" dirty="0" smtClean="0"/>
              <a:t> </a:t>
            </a:r>
            <a:r>
              <a:rPr lang="nl-NL" sz="1400" i="1" baseline="0" dirty="0" smtClean="0"/>
              <a:t>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Klik op </a:t>
            </a:r>
            <a:r>
              <a:rPr lang="nl-NL" sz="1400" i="1" baseline="0" dirty="0" err="1" smtClean="0"/>
              <a:t>Apply</a:t>
            </a:r>
            <a:r>
              <a:rPr lang="nl-NL" sz="1400" i="0" baseline="0" dirty="0" smtClean="0"/>
              <a:t> (en </a:t>
            </a:r>
            <a:r>
              <a:rPr lang="nl-NL" sz="1400" i="0" u="sng" baseline="0" dirty="0" smtClean="0"/>
              <a:t>niet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Apply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to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all</a:t>
            </a:r>
            <a:r>
              <a:rPr lang="nl-NL" sz="1400" i="0" baseline="0" dirty="0" smtClean="0"/>
              <a:t>)</a:t>
            </a:r>
            <a:endParaRPr lang="nl-NL" sz="1400" i="0" dirty="0" smtClean="0"/>
          </a:p>
        </p:txBody>
      </p:sp>
      <p:pic>
        <p:nvPicPr>
          <p:cNvPr id="30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992" y="2401505"/>
            <a:ext cx="3901368" cy="28083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57" y="4292150"/>
            <a:ext cx="2239343" cy="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6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40807_4992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4484" r="147" b="11823"/>
          <a:stretch/>
        </p:blipFill>
        <p:spPr bwMode="auto">
          <a:xfrm>
            <a:off x="-106565" y="1"/>
            <a:ext cx="92369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14191" r="25045" b="313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3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4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6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40808_5003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3452" r="1324" b="15385"/>
          <a:stretch/>
        </p:blipFill>
        <p:spPr bwMode="auto">
          <a:xfrm>
            <a:off x="-128789" y="-1"/>
            <a:ext cx="927278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411677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4116523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ud\lib\ondersteunende teams\MenC\Voor Iedereen\PR-foto's\foto's Annemieke wetenschap Hires\PhotoA.nl_140808_5002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7504" r="-75" b="11539"/>
          <a:stretch/>
        </p:blipFill>
        <p:spPr bwMode="auto">
          <a:xfrm>
            <a:off x="0" y="0"/>
            <a:ext cx="91511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14605" r="7412" b="753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2555301" y="472073"/>
            <a:ext cx="6109793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555777" y="803496"/>
            <a:ext cx="6109318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4719" r="3472" b="465"/>
          <a:stretch/>
        </p:blipFill>
        <p:spPr>
          <a:xfrm>
            <a:off x="-144245" y="0"/>
            <a:ext cx="9288245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4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3902" r="5003" b="390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4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308" r="11442" b="20542"/>
          <a:stretch/>
        </p:blipFill>
        <p:spPr bwMode="auto">
          <a:xfrm>
            <a:off x="-2705" y="-1"/>
            <a:ext cx="9144001" cy="51435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20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" r="6205" b="12010"/>
          <a:stretch/>
        </p:blipFill>
        <p:spPr bwMode="auto">
          <a:xfrm>
            <a:off x="-25220" y="-1"/>
            <a:ext cx="916922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20" name="Rectangle 14"/>
          <p:cNvSpPr/>
          <p:nvPr userDrawn="1"/>
        </p:nvSpPr>
        <p:spPr bwMode="auto">
          <a:xfrm>
            <a:off x="5508104" y="6964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508355" y="1027917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6821" r="6381" b="1955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7" name="Picture 4" descr="O:\_masterpowerpoint\Open Science\LogoMwitoranj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4766044"/>
            <a:ext cx="1396613" cy="2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3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679376" y="769075"/>
            <a:ext cx="7637040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9376" y="1093846"/>
            <a:ext cx="4540022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7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-899" r="-159" b="7711"/>
          <a:stretch/>
        </p:blipFill>
        <p:spPr>
          <a:xfrm>
            <a:off x="0" y="-318049"/>
            <a:ext cx="9173246" cy="357892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0" y="3045791"/>
            <a:ext cx="9144000" cy="2134011"/>
          </a:xfrm>
          <a:prstGeom prst="rect">
            <a:avLst/>
          </a:prstGeom>
          <a:solidFill>
            <a:srgbClr val="D9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tangle 28"/>
          <p:cNvSpPr/>
          <p:nvPr userDrawn="1"/>
        </p:nvSpPr>
        <p:spPr>
          <a:xfrm>
            <a:off x="-4653942" y="-57965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400" b="0" dirty="0" smtClean="0"/>
              <a:t>1. Vul de titel van de presensatie</a:t>
            </a:r>
            <a:r>
              <a:rPr lang="nl-NL" sz="1400" b="0" baseline="0" dirty="0" smtClean="0"/>
              <a:t> in en eventueel een subtitel.</a:t>
            </a:r>
            <a:endParaRPr lang="nl-NL" sz="1400" b="0" i="1" dirty="0"/>
          </a:p>
        </p:txBody>
      </p:sp>
      <p:sp>
        <p:nvSpPr>
          <p:cNvPr id="30" name="TextBox 13"/>
          <p:cNvSpPr txBox="1"/>
          <p:nvPr userDrawn="1"/>
        </p:nvSpPr>
        <p:spPr>
          <a:xfrm>
            <a:off x="-4700791" y="-34640"/>
            <a:ext cx="4588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2. Wanneer er geen datum zichtbaar is op de titelslide</a:t>
            </a:r>
            <a:r>
              <a:rPr lang="nl-NL" sz="1400" baseline="0" dirty="0" smtClean="0"/>
              <a:t> -&gt; d</a:t>
            </a:r>
            <a:r>
              <a:rPr lang="nl-NL" sz="1400" dirty="0" smtClean="0"/>
              <a:t>atum invoegen: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Ga</a:t>
            </a:r>
            <a:r>
              <a:rPr lang="nl-NL" sz="1400" baseline="0" dirty="0" smtClean="0"/>
              <a:t> naar tabblad </a:t>
            </a:r>
            <a:r>
              <a:rPr lang="nl-NL" sz="1400" i="1" baseline="0" dirty="0" err="1" smtClean="0"/>
              <a:t>Insert</a:t>
            </a:r>
            <a:r>
              <a:rPr lang="nl-NL" sz="1400" i="1" baseline="0" dirty="0" smtClean="0"/>
              <a:t> </a:t>
            </a:r>
            <a:r>
              <a:rPr lang="nl-NL" sz="1400" baseline="0" dirty="0" smtClean="0"/>
              <a:t>(</a:t>
            </a:r>
            <a:r>
              <a:rPr lang="nl-NL" sz="1400" i="1" baseline="0" dirty="0" smtClean="0"/>
              <a:t>Invoegen</a:t>
            </a:r>
            <a:r>
              <a:rPr lang="nl-NL" sz="1400" baseline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aseline="0" dirty="0" smtClean="0"/>
              <a:t>Kies voor </a:t>
            </a:r>
            <a:r>
              <a:rPr lang="nl-NL" sz="1400" i="1" baseline="0" dirty="0" smtClean="0"/>
              <a:t>Header &amp; </a:t>
            </a:r>
            <a:r>
              <a:rPr lang="nl-NL" sz="1400" i="1" baseline="0" dirty="0" err="1" smtClean="0"/>
              <a:t>Footer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Vink </a:t>
            </a:r>
            <a:r>
              <a:rPr lang="nl-NL" sz="1400" i="1" baseline="0" dirty="0" smtClean="0"/>
              <a:t>Date </a:t>
            </a:r>
            <a:r>
              <a:rPr lang="nl-NL" sz="1400" i="1" baseline="0" dirty="0" err="1" smtClean="0"/>
              <a:t>and</a:t>
            </a:r>
            <a:r>
              <a:rPr lang="nl-NL" sz="1400" i="1" baseline="0" dirty="0" smtClean="0"/>
              <a:t> time (Datum en tijd</a:t>
            </a:r>
            <a:r>
              <a:rPr lang="nl-NL" sz="1400" i="0" baseline="0" dirty="0" smtClean="0"/>
              <a:t>) aan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Kies voor </a:t>
            </a:r>
            <a:r>
              <a:rPr lang="nl-NL" sz="1400" i="1" baseline="0" dirty="0" smtClean="0"/>
              <a:t>Update </a:t>
            </a:r>
            <a:r>
              <a:rPr lang="nl-NL" sz="1400" i="1" baseline="0" dirty="0" err="1" smtClean="0"/>
              <a:t>automatically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Kies de volledig uitgeschreven datum (1 September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Kies voor </a:t>
            </a:r>
            <a:r>
              <a:rPr lang="nl-NL" sz="1400" i="0" baseline="0" dirty="0" err="1" smtClean="0"/>
              <a:t>voor</a:t>
            </a:r>
            <a:r>
              <a:rPr lang="nl-NL" sz="1400" i="0" baseline="0" dirty="0" smtClean="0"/>
              <a:t> </a:t>
            </a:r>
            <a:r>
              <a:rPr lang="nl-NL" sz="1400" i="1" baseline="0" dirty="0" smtClean="0"/>
              <a:t>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Klik op </a:t>
            </a:r>
            <a:r>
              <a:rPr lang="nl-NL" sz="1400" i="1" baseline="0" dirty="0" err="1" smtClean="0"/>
              <a:t>Apply</a:t>
            </a:r>
            <a:r>
              <a:rPr lang="nl-NL" sz="1400" i="0" baseline="0" dirty="0" smtClean="0"/>
              <a:t> (en </a:t>
            </a:r>
            <a:r>
              <a:rPr lang="nl-NL" sz="1400" i="0" u="sng" baseline="0" dirty="0" smtClean="0"/>
              <a:t>niet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Apply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to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all</a:t>
            </a:r>
            <a:r>
              <a:rPr lang="nl-NL" sz="1400" i="0" baseline="0" dirty="0" smtClean="0"/>
              <a:t>)</a:t>
            </a:r>
            <a:endParaRPr lang="nl-NL" sz="1400" i="0" dirty="0" smtClean="0"/>
          </a:p>
        </p:txBody>
      </p:sp>
      <p:pic>
        <p:nvPicPr>
          <p:cNvPr id="31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992" y="2401505"/>
            <a:ext cx="3901368" cy="2808312"/>
          </a:xfrm>
          <a:prstGeom prst="rect">
            <a:avLst/>
          </a:prstGeom>
        </p:spPr>
      </p:pic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1795" y="4731990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1129528" y="4736029"/>
            <a:ext cx="1714382" cy="273843"/>
          </a:xfrm>
          <a:prstGeom prst="rect">
            <a:avLst/>
          </a:prstGeom>
        </p:spPr>
        <p:txBody>
          <a:bodyPr vert="horz" lIns="72567" tIns="36283" rIns="72567" bIns="36283" rtlCol="0" anchor="ctr"/>
          <a:lstStyle>
            <a:lvl1pPr algn="l">
              <a:lnSpc>
                <a:spcPct val="80000"/>
              </a:lnSpc>
              <a:spcBef>
                <a:spcPts val="476"/>
              </a:spcBef>
              <a:spcAft>
                <a:spcPts val="476"/>
              </a:spcAft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mtClean="0"/>
              <a:t>17 October, 2017</a:t>
            </a:r>
            <a:endParaRPr lang="nl-NL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115616" y="3219822"/>
            <a:ext cx="6768752" cy="72008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>
            <a:off x="1115616" y="4054394"/>
            <a:ext cx="6768752" cy="2891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57" y="4292150"/>
            <a:ext cx="2239343" cy="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29"/>
          <p:cNvPicPr preferRelativeResize="0">
            <a:picLocks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2034" y="0"/>
            <a:ext cx="9146033" cy="516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20" name="Rectangle 14"/>
          <p:cNvSpPr/>
          <p:nvPr userDrawn="1"/>
        </p:nvSpPr>
        <p:spPr bwMode="auto">
          <a:xfrm>
            <a:off x="671250" y="762295"/>
            <a:ext cx="411677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1" y="1093718"/>
            <a:ext cx="4116523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50723_2563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r="513"/>
          <a:stretch/>
        </p:blipFill>
        <p:spPr bwMode="auto">
          <a:xfrm>
            <a:off x="0" y="0"/>
            <a:ext cx="91656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8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L15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50723_2563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r="513"/>
          <a:stretch/>
        </p:blipFill>
        <p:spPr bwMode="auto">
          <a:xfrm>
            <a:off x="0" y="0"/>
            <a:ext cx="91656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8" name="Rectangle 14"/>
          <p:cNvSpPr/>
          <p:nvPr userDrawn="1"/>
        </p:nvSpPr>
        <p:spPr bwMode="auto">
          <a:xfrm>
            <a:off x="671250" y="762295"/>
            <a:ext cx="627701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1" y="1093718"/>
            <a:ext cx="6276763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rmeduinker\Desktop\RDM\PhotoA.nl_150723_25636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t="9674" r="18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9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t="6917" r="5085" b="12385"/>
          <a:stretch/>
        </p:blipFill>
        <p:spPr bwMode="auto">
          <a:xfrm>
            <a:off x="0" y="-49234"/>
            <a:ext cx="9144000" cy="519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323249" y="472073"/>
            <a:ext cx="5401019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03496"/>
            <a:ext cx="5400599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603" r="24064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671250" y="762295"/>
            <a:ext cx="7501150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7500899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3" r="2406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671250" y="762295"/>
            <a:ext cx="771717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250" y="1093846"/>
            <a:ext cx="7717174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r="824" b="2563"/>
          <a:stretch/>
        </p:blipFill>
        <p:spPr bwMode="auto">
          <a:xfrm>
            <a:off x="-27113" y="1"/>
            <a:ext cx="91711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1103332" y="762295"/>
            <a:ext cx="5701140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03550" y="1093718"/>
            <a:ext cx="5700698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L17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r="824" b="2563"/>
          <a:stretch/>
        </p:blipFill>
        <p:spPr bwMode="auto">
          <a:xfrm>
            <a:off x="-27113" y="1"/>
            <a:ext cx="91711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671250" y="762295"/>
            <a:ext cx="519689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5196643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L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9522"/>
          <a:stretch/>
        </p:blipFill>
        <p:spPr bwMode="auto">
          <a:xfrm>
            <a:off x="-1" y="-49234"/>
            <a:ext cx="9144001" cy="519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827584" y="762295"/>
            <a:ext cx="6349022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27835" y="1093718"/>
            <a:ext cx="6348771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M:\ud\lib\ondersteunende teams\MenC\Voor Iedereen\PR-foto's\foto's Annemieke wetenschap Hires\PhotoA.nl_140819_5157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0"/>
          <a:stretch/>
        </p:blipFill>
        <p:spPr bwMode="auto">
          <a:xfrm>
            <a:off x="0" y="226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3768" y="4731990"/>
            <a:ext cx="28956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39552" y="4731990"/>
            <a:ext cx="1714382" cy="273843"/>
          </a:xfrm>
          <a:prstGeom prst="rect">
            <a:avLst/>
          </a:prstGeom>
        </p:spPr>
        <p:txBody>
          <a:bodyPr vert="horz" lIns="72567" tIns="36283" rIns="72567" bIns="36283" rtlCol="0" anchor="ctr"/>
          <a:lstStyle>
            <a:lvl1pPr algn="l">
              <a:lnSpc>
                <a:spcPct val="80000"/>
              </a:lnSpc>
              <a:spcBef>
                <a:spcPts val="476"/>
              </a:spcBef>
              <a:spcAft>
                <a:spcPts val="476"/>
              </a:spcAft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mtClean="0"/>
              <a:t>17 October, 2017</a:t>
            </a:r>
            <a:endParaRPr lang="nl-NL" dirty="0"/>
          </a:p>
        </p:txBody>
      </p:sp>
      <p:sp>
        <p:nvSpPr>
          <p:cNvPr id="22" name="Title Placeholder 1"/>
          <p:cNvSpPr txBox="1">
            <a:spLocks/>
          </p:cNvSpPr>
          <p:nvPr userDrawn="1"/>
        </p:nvSpPr>
        <p:spPr>
          <a:xfrm>
            <a:off x="2483768" y="3939902"/>
            <a:ext cx="6660232" cy="641226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sz="3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6407" y="1852089"/>
            <a:ext cx="6768752" cy="72008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91478" y="2715766"/>
            <a:ext cx="6768752" cy="2891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1"/>
            <a:ext cx="2239343" cy="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0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L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r="-787" b="16297"/>
          <a:stretch/>
        </p:blipFill>
        <p:spPr bwMode="auto">
          <a:xfrm>
            <a:off x="0" y="-12003"/>
            <a:ext cx="9220200" cy="515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438049" y="637849"/>
            <a:ext cx="5358206" cy="478476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8347" y="969272"/>
            <a:ext cx="5357790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2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-1" y="1"/>
            <a:ext cx="9144001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8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L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r="4874" b="8129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8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3"/>
          <a:stretch/>
        </p:blipFill>
        <p:spPr bwMode="auto">
          <a:xfrm>
            <a:off x="-9534" y="1"/>
            <a:ext cx="915353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4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9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3827" r="2106" b="10252"/>
          <a:stretch/>
        </p:blipFill>
        <p:spPr bwMode="auto">
          <a:xfrm>
            <a:off x="-1" y="-1"/>
            <a:ext cx="9144002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4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ud\lib\ondersteunende teams\MenC\Voor Iedereen\PR-foto's\foto's Annemieke wetenschap Hires\PhotoA.nl_140807_49939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" b="1344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2699792" y="762295"/>
            <a:ext cx="5040560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699792" y="1093846"/>
            <a:ext cx="5040560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482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7" name="Picture 4" descr="O:\_masterpowerpoint\Open Science\LogoMwitoranj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4766044"/>
            <a:ext cx="1396613" cy="2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1557" b="21309"/>
          <a:stretch/>
        </p:blipFill>
        <p:spPr bwMode="auto">
          <a:xfrm>
            <a:off x="-17580" y="0"/>
            <a:ext cx="916158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4"/>
          <p:cNvSpPr/>
          <p:nvPr userDrawn="1"/>
        </p:nvSpPr>
        <p:spPr bwMode="auto">
          <a:xfrm>
            <a:off x="5444480" y="9146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44731" y="12462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6705600" y="4919664"/>
            <a:ext cx="2133600" cy="27384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6539878" y="4780439"/>
            <a:ext cx="2133600" cy="27384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3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ud\lib\ondersteunende teams\MenC\Voor Iedereen\PR-foto's\foto's Annemieke wetenschap Hires\PhotoA.nl_140807_4995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t="11281" r="239" b="4573"/>
          <a:stretch/>
        </p:blipFill>
        <p:spPr bwMode="auto">
          <a:xfrm>
            <a:off x="-39927" y="0"/>
            <a:ext cx="91839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87624" y="1093845"/>
            <a:ext cx="7333203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23521" r="13712" b="10892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3707904" y="762294"/>
            <a:ext cx="4957575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708290" y="1093845"/>
            <a:ext cx="4957190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:\ud\lib\ondersteunende teams\MenC\Voor Team M&amp;C\_masterpowerpoint\beeld powerpoint op maat\HR_LNX475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7628" r="16122" b="25375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:\ud\lib\ondersteunende teams\MenC\Voor Iedereen\PR-foto's\foto's Annemieke wetenschap Hires\PhotoA.nl_140819_5157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2187" r="-1" b="13543"/>
          <a:stretch/>
        </p:blipFill>
        <p:spPr>
          <a:xfrm>
            <a:off x="-26484" y="0"/>
            <a:ext cx="9170484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rmeduinker\Desktop\RDM\PhotoA.nl_140827_51857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2"/>
          <a:stretch/>
        </p:blipFill>
        <p:spPr bwMode="auto">
          <a:xfrm>
            <a:off x="0" y="0"/>
            <a:ext cx="91597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1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ud\lib\ondersteunende teams\MenC\Voor Iedereen\PR-foto's\foto's Annemieke wetenschap Hires\PhotoA.nl_140827_5188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t="3433" r="302" b="13078"/>
          <a:stretch/>
        </p:blipFill>
        <p:spPr bwMode="auto">
          <a:xfrm>
            <a:off x="0" y="0"/>
            <a:ext cx="91632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3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4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R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2"/>
          <a:stretch/>
        </p:blipFill>
        <p:spPr bwMode="auto">
          <a:xfrm>
            <a:off x="-18258" y="0"/>
            <a:ext cx="9162258" cy="515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3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2483297" y="555526"/>
            <a:ext cx="6037781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83768" y="887077"/>
            <a:ext cx="6037311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ud\lib\ondersteunende teams\MenC\Voor Iedereen\PR-foto's\foto's Annemieke wetenschap Hires\PhotoA.nl_140902_308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9" r="1514" b="17271"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1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rmeduinker\Desktop\RDM\PhotoA.nl_150723_2561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16760" b="1936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50723_2562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4923" r="346" b="10886"/>
          <a:stretch/>
        </p:blipFill>
        <p:spPr bwMode="auto">
          <a:xfrm>
            <a:off x="0" y="-54317"/>
            <a:ext cx="9144000" cy="519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3275856" y="762294"/>
            <a:ext cx="5390636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276192" y="1093845"/>
            <a:ext cx="5390216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O:\_masterpowerpoint\Open Science\LogoMwitoranj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4766044"/>
            <a:ext cx="1396613" cy="2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9671" b="7782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4"/>
          <p:cNvSpPr/>
          <p:nvPr userDrawn="1"/>
        </p:nvSpPr>
        <p:spPr bwMode="auto">
          <a:xfrm>
            <a:off x="5444480" y="9146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44731" y="12462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688341" y="4773524"/>
            <a:ext cx="2133600" cy="27384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rmeduinker\Desktop\RDM\PhotoA.nl_150723_2560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1957" r="587" b="129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395536" y="762295"/>
            <a:ext cx="8208912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3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250" y="1093846"/>
            <a:ext cx="4692838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:\ud\lib\ondersteunende teams\MenC\Voor Iedereen\PR-foto's\foto's Annemieke wetenschap Hires\PhotoA.nl_140819_5157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3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671251" y="762295"/>
            <a:ext cx="591697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2" y="1093718"/>
            <a:ext cx="5916738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re info slid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rmeduinker\Desktop\RDM\PhotoA.nl_150723_2560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1957" r="587" b="129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671250" y="762295"/>
            <a:ext cx="7501150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3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4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250" y="1093846"/>
            <a:ext cx="7501150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rmeduinker\Desktop\RDM\PhotoA.nl_150723_2560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1957" r="587" b="129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671249" y="762295"/>
            <a:ext cx="483685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8" name="Picture 7" descr="twitter-bir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6" y="2211710"/>
            <a:ext cx="274869" cy="223289"/>
          </a:xfrm>
          <a:prstGeom prst="rect">
            <a:avLst/>
          </a:prstGeom>
        </p:spPr>
      </p:pic>
      <p:pic>
        <p:nvPicPr>
          <p:cNvPr id="13" name="Picture 12" descr="twitter-bir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1" y="2348461"/>
            <a:ext cx="274869" cy="2232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76514" y="1093846"/>
            <a:ext cx="4831589" cy="2511457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900" b="1" kern="1200" spc="3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nl-NL" sz="1900" b="1" kern="1200" spc="3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nl-NL" sz="1700" b="1" kern="1200" spc="3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 4TU.ResearchData</a:t>
            </a:r>
            <a:endParaRPr lang="nl-NL" sz="1700" b="1" kern="1200" spc="3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400" b="1" spc="30" baseline="0" dirty="0" smtClean="0"/>
              <a:t>W</a:t>
            </a:r>
            <a:r>
              <a:rPr lang="nl-NL" sz="1400" spc="30" baseline="0" dirty="0" smtClean="0"/>
              <a:t>	</a:t>
            </a:r>
            <a:r>
              <a:rPr lang="nl-NL" sz="1400" spc="30" baseline="0" dirty="0" smtClean="0">
                <a:solidFill>
                  <a:schemeClr val="tx1"/>
                </a:solidFill>
                <a:hlinkClick r:id="rId4"/>
              </a:rPr>
              <a:t>researchdata.4tu.nl</a:t>
            </a:r>
            <a:r>
              <a:rPr lang="nl-NL" sz="1400" spc="30" baseline="0" dirty="0" smtClean="0"/>
              <a:t/>
            </a:r>
            <a:br>
              <a:rPr lang="nl-NL" sz="1400" spc="30" baseline="0" dirty="0" smtClean="0"/>
            </a:br>
            <a:r>
              <a:rPr lang="nl-NL" sz="1400" spc="30" baseline="0" dirty="0" smtClean="0"/>
              <a:t/>
            </a:r>
            <a:br>
              <a:rPr lang="nl-NL" sz="1400" spc="30" baseline="0" dirty="0" smtClean="0"/>
            </a:br>
            <a:r>
              <a:rPr lang="nl-NL" sz="1400" b="1" spc="30" baseline="0" dirty="0" smtClean="0"/>
              <a:t>T	</a:t>
            </a:r>
            <a:r>
              <a:rPr lang="nl-NL" sz="1400" b="0" spc="30" baseline="0" dirty="0" smtClean="0"/>
              <a:t>+31 (0)15 27 88 600</a:t>
            </a:r>
          </a:p>
          <a:p>
            <a:pPr marL="0" lvl="3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tabLst>
                <a:tab pos="357188" algn="l"/>
              </a:tabLst>
            </a:pPr>
            <a:r>
              <a:rPr lang="en-GB" sz="1400" b="1" spc="30" baseline="0" dirty="0" smtClean="0"/>
              <a:t>M</a:t>
            </a:r>
            <a:r>
              <a:rPr lang="en-GB" sz="1400" b="0" spc="30" baseline="0" dirty="0" smtClean="0"/>
              <a:t>		researchdata@4tu.nl</a:t>
            </a:r>
            <a:endParaRPr lang="nl-NL" sz="1400" b="0" spc="30" baseline="0" dirty="0" smtClean="0"/>
          </a:p>
          <a:p>
            <a:pPr marL="0" lvl="3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tabLst>
                <a:tab pos="357188" algn="l"/>
              </a:tabLst>
            </a:pPr>
            <a:r>
              <a:rPr lang="nl-NL" sz="1400" spc="30" dirty="0" smtClean="0"/>
              <a:t>		twitter.com/4TUResearchData </a:t>
            </a:r>
          </a:p>
          <a:p>
            <a:pPr marL="0" lvl="3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tabLst>
                <a:tab pos="357188" algn="l"/>
              </a:tabLst>
            </a:pPr>
            <a:r>
              <a:rPr lang="nl-NL" sz="1400" spc="30" dirty="0" smtClean="0"/>
              <a:t>		</a:t>
            </a:r>
            <a:r>
              <a:rPr lang="nl-NL" sz="1400" spc="30" dirty="0" smtClean="0">
                <a:solidFill>
                  <a:srgbClr val="F7921E"/>
                </a:solidFill>
                <a:hlinkClick r:id="rId5"/>
              </a:rPr>
              <a:t>https://openworking.wordpress.com</a:t>
            </a:r>
            <a:r>
              <a:rPr lang="nl-NL" sz="1400" spc="30" dirty="0" smtClean="0">
                <a:hlinkClick r:id="rId5"/>
              </a:rPr>
              <a:t>/</a:t>
            </a:r>
            <a:r>
              <a:rPr lang="nl-NL" sz="1400" spc="30" dirty="0" smtClean="0"/>
              <a:t> </a:t>
            </a:r>
          </a:p>
          <a:p>
            <a:pPr marL="0" lvl="3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tabLst>
                <a:tab pos="357188" algn="l"/>
              </a:tabLst>
            </a:pPr>
            <a:r>
              <a:rPr lang="nl-NL" sz="1400" spc="30" dirty="0" smtClean="0"/>
              <a:t>	</a:t>
            </a:r>
            <a:endParaRPr lang="nl-NL" dirty="0"/>
          </a:p>
        </p:txBody>
      </p:sp>
      <p:pic>
        <p:nvPicPr>
          <p:cNvPr id="12" name="Picture 11" descr="twitter-bir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6" y="2684215"/>
            <a:ext cx="239757" cy="194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0" y="2931790"/>
            <a:ext cx="314688" cy="3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50723_2560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6501" r="-979" b="9747"/>
          <a:stretch/>
        </p:blipFill>
        <p:spPr bwMode="auto">
          <a:xfrm>
            <a:off x="0" y="0"/>
            <a:ext cx="92341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1691680" y="762295"/>
            <a:ext cx="5544616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9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1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093846"/>
            <a:ext cx="5544616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6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6000" y="4706738"/>
            <a:ext cx="1440160" cy="297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ADACA223-126A-4AD4-B0C1-02AB3703CD9B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57201" y="1142861"/>
            <a:ext cx="8229600" cy="3085848"/>
          </a:xfrm>
          <a:noFill/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icon to add table</a:t>
            </a:r>
            <a:endParaRPr lang="nl-NL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9468543" y="-907941"/>
            <a:ext cx="3528392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1400" dirty="0" smtClean="0"/>
              <a:t>Stel het lettertype in voor de tabel op </a:t>
            </a:r>
            <a:r>
              <a:rPr lang="nl-NL" sz="1400" dirty="0" err="1" smtClean="0"/>
              <a:t>Verdana</a:t>
            </a:r>
            <a:r>
              <a:rPr lang="nl-NL" sz="1400" dirty="0" smtClean="0"/>
              <a:t> 14 </a:t>
            </a:r>
            <a:r>
              <a:rPr lang="nl-NL" sz="1400" dirty="0" err="1" smtClean="0"/>
              <a:t>pt</a:t>
            </a:r>
            <a:r>
              <a:rPr lang="nl-NL" sz="1400" dirty="0" smtClean="0"/>
              <a:t> (of kleiner als je tabel</a:t>
            </a:r>
            <a:r>
              <a:rPr lang="nl-NL" sz="1400" baseline="0" dirty="0" smtClean="0"/>
              <a:t> niet op de slide past en let op: de tabel mag niet over het logo vallen)</a:t>
            </a:r>
          </a:p>
          <a:p>
            <a:pPr marL="342900" indent="-342900">
              <a:buAutoNum type="arabicPeriod"/>
            </a:pPr>
            <a:endParaRPr lang="nl-NL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nl-NL" sz="1400" dirty="0" smtClean="0"/>
              <a:t>Wanneer</a:t>
            </a:r>
            <a:r>
              <a:rPr lang="nl-NL" sz="1400" baseline="0" dirty="0" smtClean="0"/>
              <a:t> je tabel niet </a:t>
            </a:r>
            <a:r>
              <a:rPr lang="nl-NL" sz="1400" baseline="0" dirty="0" err="1" smtClean="0"/>
              <a:t>paginavullend</a:t>
            </a:r>
            <a:r>
              <a:rPr lang="nl-NL" sz="1400" baseline="0" dirty="0" smtClean="0"/>
              <a:t> is, sleep hem dan iets naar beneden zodat het er beter gevuld uitziet.</a:t>
            </a:r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0" indent="0">
              <a:buFont typeface="+mj-lt"/>
              <a:buNone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endParaRPr lang="nl-NL" sz="1400" baseline="0" dirty="0" smtClean="0"/>
          </a:p>
          <a:p>
            <a:pPr marL="342900" indent="-342900">
              <a:buFont typeface="+mj-lt"/>
              <a:buAutoNum type="arabicPeriod"/>
            </a:pPr>
            <a:r>
              <a:rPr lang="nl-NL" sz="1400" baseline="0" dirty="0" smtClean="0"/>
              <a:t>Bronvermelding: wil je de bron vermelden?</a:t>
            </a:r>
          </a:p>
          <a:p>
            <a:pPr marL="0" indent="0">
              <a:buNone/>
            </a:pPr>
            <a:endParaRPr lang="nl-NL" sz="14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Ga</a:t>
            </a:r>
            <a:r>
              <a:rPr lang="nl-NL" sz="1400" baseline="0" dirty="0" smtClean="0"/>
              <a:t> naar tabblad </a:t>
            </a:r>
            <a:r>
              <a:rPr lang="nl-NL" sz="1400" i="1" baseline="0" dirty="0" err="1" smtClean="0"/>
              <a:t>Insert</a:t>
            </a:r>
            <a:r>
              <a:rPr lang="nl-NL" sz="1400" i="1" baseline="0" dirty="0" smtClean="0"/>
              <a:t> </a:t>
            </a:r>
            <a:r>
              <a:rPr lang="nl-NL" sz="1400" baseline="0" dirty="0" smtClean="0"/>
              <a:t>(</a:t>
            </a:r>
            <a:r>
              <a:rPr lang="nl-NL" sz="1400" i="1" baseline="0" dirty="0" smtClean="0"/>
              <a:t>Invoegen</a:t>
            </a:r>
            <a:r>
              <a:rPr lang="nl-NL" sz="1400" baseline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aseline="0" dirty="0" smtClean="0"/>
              <a:t>Kies voor </a:t>
            </a:r>
            <a:r>
              <a:rPr lang="nl-NL" sz="1400" i="1" baseline="0" dirty="0" smtClean="0"/>
              <a:t>Header &amp; </a:t>
            </a:r>
            <a:r>
              <a:rPr lang="nl-NL" sz="1400" i="1" baseline="0" dirty="0" err="1" smtClean="0"/>
              <a:t>Footer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Vink </a:t>
            </a:r>
            <a:r>
              <a:rPr lang="nl-NL" sz="1400" i="1" baseline="0" dirty="0" err="1" smtClean="0"/>
              <a:t>Footer</a:t>
            </a:r>
            <a:r>
              <a:rPr lang="nl-NL" sz="1400" i="1" baseline="0" dirty="0" smtClean="0"/>
              <a:t> </a:t>
            </a:r>
            <a:r>
              <a:rPr lang="nl-NL" sz="1400" i="0" baseline="0" dirty="0" smtClean="0"/>
              <a:t>(</a:t>
            </a:r>
            <a:r>
              <a:rPr lang="nl-NL" sz="1400" i="1" baseline="0" dirty="0" smtClean="0"/>
              <a:t>Voettekst</a:t>
            </a:r>
            <a:r>
              <a:rPr lang="nl-NL" sz="1400" i="0" baseline="0" dirty="0" smtClean="0"/>
              <a:t>) aan en vul de bron in beginnend met “Source:”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Klik op </a:t>
            </a:r>
            <a:r>
              <a:rPr lang="nl-NL" sz="1400" i="1" baseline="0" dirty="0" err="1" smtClean="0"/>
              <a:t>Apply</a:t>
            </a:r>
            <a:r>
              <a:rPr lang="nl-NL" sz="1400" i="0" baseline="0" dirty="0" smtClean="0"/>
              <a:t> (en </a:t>
            </a:r>
            <a:r>
              <a:rPr lang="nl-NL" sz="1400" i="0" u="sng" baseline="0" dirty="0" smtClean="0"/>
              <a:t>niet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Apply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to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all</a:t>
            </a:r>
            <a:r>
              <a:rPr lang="nl-NL" sz="1400" i="0" baseline="0" dirty="0" smtClean="0"/>
              <a:t>)</a:t>
            </a:r>
            <a:endParaRPr lang="nl-NL" sz="1400" i="0" dirty="0" smtClean="0"/>
          </a:p>
          <a:p>
            <a:pPr marL="0" indent="0">
              <a:buNone/>
            </a:pPr>
            <a:endParaRPr lang="nl-NL" sz="1400" dirty="0" smtClean="0"/>
          </a:p>
          <a:p>
            <a:pPr marL="342900" indent="-342900">
              <a:buAutoNum type="arabicPeriod"/>
            </a:pPr>
            <a:endParaRPr lang="nl-NL" sz="14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604" y="5884118"/>
            <a:ext cx="2782286" cy="2002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82" y="1419622"/>
            <a:ext cx="3231129" cy="18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8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6000" y="4706738"/>
            <a:ext cx="1440160" cy="297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396536" y="29766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400" baseline="0" dirty="0" smtClean="0"/>
              <a:t>Bronvermelding: wil je de bron vermelden?</a:t>
            </a:r>
          </a:p>
          <a:p>
            <a:pPr marL="0" indent="0">
              <a:buNone/>
            </a:pPr>
            <a:endParaRPr lang="nl-NL" sz="14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Ga</a:t>
            </a:r>
            <a:r>
              <a:rPr lang="nl-NL" sz="1400" baseline="0" dirty="0" smtClean="0"/>
              <a:t> naar tabblad </a:t>
            </a:r>
            <a:r>
              <a:rPr lang="nl-NL" sz="1400" i="1" baseline="0" dirty="0" err="1" smtClean="0"/>
              <a:t>Insert</a:t>
            </a:r>
            <a:r>
              <a:rPr lang="nl-NL" sz="1400" i="1" baseline="0" dirty="0" smtClean="0"/>
              <a:t> </a:t>
            </a:r>
            <a:r>
              <a:rPr lang="nl-NL" sz="1400" baseline="0" dirty="0" smtClean="0"/>
              <a:t>(</a:t>
            </a:r>
            <a:r>
              <a:rPr lang="nl-NL" sz="1400" i="1" baseline="0" dirty="0" smtClean="0"/>
              <a:t>Invoegen</a:t>
            </a:r>
            <a:r>
              <a:rPr lang="nl-NL" sz="1400" baseline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aseline="0" dirty="0" smtClean="0"/>
              <a:t>Kies voor </a:t>
            </a:r>
            <a:r>
              <a:rPr lang="nl-NL" sz="1400" i="1" baseline="0" dirty="0" smtClean="0"/>
              <a:t>Header &amp; </a:t>
            </a:r>
            <a:r>
              <a:rPr lang="nl-NL" sz="1400" i="1" baseline="0" dirty="0" err="1" smtClean="0"/>
              <a:t>Footer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Vink </a:t>
            </a:r>
            <a:r>
              <a:rPr lang="nl-NL" sz="1400" i="1" baseline="0" dirty="0" err="1" smtClean="0"/>
              <a:t>Footer</a:t>
            </a:r>
            <a:r>
              <a:rPr lang="nl-NL" sz="1400" i="1" baseline="0" dirty="0" smtClean="0"/>
              <a:t> </a:t>
            </a:r>
            <a:r>
              <a:rPr lang="nl-NL" sz="1400" i="0" baseline="0" dirty="0" smtClean="0"/>
              <a:t>(</a:t>
            </a:r>
            <a:r>
              <a:rPr lang="nl-NL" sz="1400" i="1" baseline="0" dirty="0" smtClean="0"/>
              <a:t>Voettekst</a:t>
            </a:r>
            <a:r>
              <a:rPr lang="nl-NL" sz="1400" i="0" baseline="0" dirty="0" smtClean="0"/>
              <a:t>) aan en vul de bron in beginnend met “Source:”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Klik op </a:t>
            </a:r>
            <a:r>
              <a:rPr lang="nl-NL" sz="1400" i="1" baseline="0" dirty="0" err="1" smtClean="0"/>
              <a:t>Apply</a:t>
            </a:r>
            <a:r>
              <a:rPr lang="nl-NL" sz="1400" i="0" baseline="0" dirty="0" smtClean="0"/>
              <a:t> (en </a:t>
            </a:r>
            <a:r>
              <a:rPr lang="nl-NL" sz="1400" i="0" u="sng" baseline="0" dirty="0" smtClean="0"/>
              <a:t>niet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Apply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to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all</a:t>
            </a:r>
            <a:r>
              <a:rPr lang="nl-NL" sz="1400" i="0" baseline="0" dirty="0" smtClean="0"/>
              <a:t>)</a:t>
            </a:r>
            <a:endParaRPr lang="nl-NL" sz="1400" i="0" dirty="0" smtClean="0"/>
          </a:p>
          <a:p>
            <a:pPr marL="0" indent="0">
              <a:buNone/>
            </a:pPr>
            <a:endParaRPr lang="nl-NL" sz="1400" dirty="0" smtClean="0"/>
          </a:p>
          <a:p>
            <a:pPr marL="342900" indent="-342900">
              <a:buAutoNum type="arabicPeriod"/>
            </a:pPr>
            <a:endParaRPr lang="nl-NL" sz="14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60" y="2657216"/>
            <a:ext cx="2782286" cy="2002766"/>
          </a:xfrm>
          <a:prstGeom prst="rect">
            <a:avLst/>
          </a:prstGeom>
        </p:spPr>
      </p:pic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153370"/>
            <a:ext cx="9144000" cy="3095625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652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 slide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07504" y="4659982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275606"/>
            <a:ext cx="8219256" cy="2221691"/>
          </a:xfrm>
          <a:noFill/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86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 slide oran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O:\_masterpowerpoint\Open Science\LogoMwitoranj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4766044"/>
            <a:ext cx="1396613" cy="2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23528" y="4667392"/>
            <a:ext cx="1584176" cy="476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273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 slide warmgrij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07504" y="4680148"/>
            <a:ext cx="1800200" cy="2880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 userDrawn="1"/>
        </p:nvSpPr>
        <p:spPr>
          <a:xfrm>
            <a:off x="9396536" y="29766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400" baseline="0" dirty="0" smtClean="0"/>
              <a:t>Bronvermelding: wil je de bron vermelden?</a:t>
            </a:r>
          </a:p>
          <a:p>
            <a:pPr marL="0" indent="0">
              <a:buNone/>
            </a:pPr>
            <a:endParaRPr lang="nl-NL" sz="14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Ga</a:t>
            </a:r>
            <a:r>
              <a:rPr lang="nl-NL" sz="1400" baseline="0" dirty="0" smtClean="0"/>
              <a:t> naar tabblad </a:t>
            </a:r>
            <a:r>
              <a:rPr lang="nl-NL" sz="1400" i="1" baseline="0" dirty="0" err="1" smtClean="0"/>
              <a:t>Insert</a:t>
            </a:r>
            <a:r>
              <a:rPr lang="nl-NL" sz="1400" i="1" baseline="0" dirty="0" smtClean="0"/>
              <a:t> </a:t>
            </a:r>
            <a:r>
              <a:rPr lang="nl-NL" sz="1400" baseline="0" dirty="0" smtClean="0"/>
              <a:t>(</a:t>
            </a:r>
            <a:r>
              <a:rPr lang="nl-NL" sz="1400" i="1" baseline="0" dirty="0" smtClean="0"/>
              <a:t>Invoegen</a:t>
            </a:r>
            <a:r>
              <a:rPr lang="nl-NL" sz="1400" baseline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aseline="0" dirty="0" smtClean="0"/>
              <a:t>Kies voor </a:t>
            </a:r>
            <a:r>
              <a:rPr lang="nl-NL" sz="1400" i="1" baseline="0" dirty="0" smtClean="0"/>
              <a:t>Header &amp; </a:t>
            </a:r>
            <a:r>
              <a:rPr lang="nl-NL" sz="1400" i="1" baseline="0" dirty="0" err="1" smtClean="0"/>
              <a:t>Footer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Vink </a:t>
            </a:r>
            <a:r>
              <a:rPr lang="nl-NL" sz="1400" i="1" baseline="0" dirty="0" err="1" smtClean="0"/>
              <a:t>Footer</a:t>
            </a:r>
            <a:r>
              <a:rPr lang="nl-NL" sz="1400" i="1" baseline="0" dirty="0" smtClean="0"/>
              <a:t> </a:t>
            </a:r>
            <a:r>
              <a:rPr lang="nl-NL" sz="1400" i="0" baseline="0" dirty="0" smtClean="0"/>
              <a:t>(</a:t>
            </a:r>
            <a:r>
              <a:rPr lang="nl-NL" sz="1400" i="1" baseline="0" dirty="0" smtClean="0"/>
              <a:t>Voettekst</a:t>
            </a:r>
            <a:r>
              <a:rPr lang="nl-NL" sz="1400" i="0" baseline="0" dirty="0" smtClean="0"/>
              <a:t>) aan en vul de bron in beginnend met “Source:”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Klik op </a:t>
            </a:r>
            <a:r>
              <a:rPr lang="nl-NL" sz="1400" i="1" baseline="0" dirty="0" err="1" smtClean="0"/>
              <a:t>Apply</a:t>
            </a:r>
            <a:r>
              <a:rPr lang="nl-NL" sz="1400" i="0" baseline="0" dirty="0" smtClean="0"/>
              <a:t> (en </a:t>
            </a:r>
            <a:r>
              <a:rPr lang="nl-NL" sz="1400" i="0" u="sng" baseline="0" dirty="0" smtClean="0"/>
              <a:t>niet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Apply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to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all</a:t>
            </a:r>
            <a:r>
              <a:rPr lang="nl-NL" sz="1400" i="0" baseline="0" dirty="0" smtClean="0"/>
              <a:t>)</a:t>
            </a:r>
            <a:endParaRPr lang="nl-NL" sz="1400" i="0" dirty="0" smtClean="0"/>
          </a:p>
          <a:p>
            <a:pPr marL="0" indent="0">
              <a:buNone/>
            </a:pPr>
            <a:endParaRPr lang="nl-NL" sz="1400" dirty="0" smtClean="0"/>
          </a:p>
          <a:p>
            <a:pPr marL="342900" indent="-342900">
              <a:buAutoNum type="arabicPeriod"/>
            </a:pPr>
            <a:endParaRPr lang="nl-NL" sz="14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237" y="2499742"/>
            <a:ext cx="2782286" cy="2002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sz="1900" b="1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275606"/>
            <a:ext cx="8219256" cy="2221691"/>
          </a:xfrm>
          <a:noFill/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01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 slide paar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9396536" y="29766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400" baseline="0" dirty="0" smtClean="0"/>
              <a:t>Bronvermelding: wil je de bron vermelden?</a:t>
            </a:r>
          </a:p>
          <a:p>
            <a:pPr marL="0" indent="0">
              <a:buNone/>
            </a:pPr>
            <a:endParaRPr lang="nl-NL" sz="1400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smtClean="0"/>
              <a:t>Ga</a:t>
            </a:r>
            <a:r>
              <a:rPr lang="nl-NL" sz="1400" baseline="0" dirty="0" smtClean="0"/>
              <a:t> naar tabblad </a:t>
            </a:r>
            <a:r>
              <a:rPr lang="nl-NL" sz="1400" i="1" baseline="0" dirty="0" err="1" smtClean="0"/>
              <a:t>Insert</a:t>
            </a:r>
            <a:r>
              <a:rPr lang="nl-NL" sz="1400" i="1" baseline="0" dirty="0" smtClean="0"/>
              <a:t> </a:t>
            </a:r>
            <a:r>
              <a:rPr lang="nl-NL" sz="1400" baseline="0" dirty="0" smtClean="0"/>
              <a:t>(</a:t>
            </a:r>
            <a:r>
              <a:rPr lang="nl-NL" sz="1400" i="1" baseline="0" dirty="0" smtClean="0"/>
              <a:t>Invoegen</a:t>
            </a:r>
            <a:r>
              <a:rPr lang="nl-NL" sz="1400" baseline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aseline="0" dirty="0" smtClean="0"/>
              <a:t>Kies voor </a:t>
            </a:r>
            <a:r>
              <a:rPr lang="nl-NL" sz="1400" i="1" baseline="0" dirty="0" smtClean="0"/>
              <a:t>Header &amp; </a:t>
            </a:r>
            <a:r>
              <a:rPr lang="nl-NL" sz="1400" i="1" baseline="0" dirty="0" err="1" smtClean="0"/>
              <a:t>Footer</a:t>
            </a:r>
            <a:endParaRPr lang="nl-NL" sz="1400" i="1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Vink </a:t>
            </a:r>
            <a:r>
              <a:rPr lang="nl-NL" sz="1400" i="1" baseline="0" dirty="0" err="1" smtClean="0"/>
              <a:t>Footer</a:t>
            </a:r>
            <a:r>
              <a:rPr lang="nl-NL" sz="1400" i="1" baseline="0" dirty="0" smtClean="0"/>
              <a:t> </a:t>
            </a:r>
            <a:r>
              <a:rPr lang="nl-NL" sz="1400" i="0" baseline="0" dirty="0" smtClean="0"/>
              <a:t>(</a:t>
            </a:r>
            <a:r>
              <a:rPr lang="nl-NL" sz="1400" i="1" baseline="0" dirty="0" smtClean="0"/>
              <a:t>Voettekst</a:t>
            </a:r>
            <a:r>
              <a:rPr lang="nl-NL" sz="1400" i="0" baseline="0" dirty="0" smtClean="0"/>
              <a:t>) aan en vul de bron in beginnend met “Source:”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i="0" baseline="0" dirty="0" smtClean="0"/>
              <a:t>Klik op </a:t>
            </a:r>
            <a:r>
              <a:rPr lang="nl-NL" sz="1400" i="1" baseline="0" dirty="0" err="1" smtClean="0"/>
              <a:t>Apply</a:t>
            </a:r>
            <a:r>
              <a:rPr lang="nl-NL" sz="1400" i="0" baseline="0" dirty="0" smtClean="0"/>
              <a:t> (en </a:t>
            </a:r>
            <a:r>
              <a:rPr lang="nl-NL" sz="1400" i="0" u="sng" baseline="0" dirty="0" smtClean="0"/>
              <a:t>niet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Apply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to</a:t>
            </a:r>
            <a:r>
              <a:rPr lang="nl-NL" sz="1400" i="0" baseline="0" dirty="0" smtClean="0"/>
              <a:t> </a:t>
            </a:r>
            <a:r>
              <a:rPr lang="nl-NL" sz="1400" i="0" baseline="0" dirty="0" err="1" smtClean="0"/>
              <a:t>all</a:t>
            </a:r>
            <a:r>
              <a:rPr lang="nl-NL" sz="1400" i="0" baseline="0" dirty="0" smtClean="0"/>
              <a:t>)</a:t>
            </a:r>
            <a:endParaRPr lang="nl-NL" sz="1400" i="0" dirty="0" smtClean="0"/>
          </a:p>
          <a:p>
            <a:pPr marL="0" indent="0">
              <a:buNone/>
            </a:pPr>
            <a:endParaRPr lang="nl-NL" sz="1400" dirty="0" smtClean="0"/>
          </a:p>
          <a:p>
            <a:pPr marL="342900" indent="-342900">
              <a:buAutoNum type="arabicPeriod"/>
            </a:pPr>
            <a:endParaRPr lang="nl-NL" sz="14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60" y="2581016"/>
            <a:ext cx="2782286" cy="2002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275606"/>
            <a:ext cx="8219256" cy="2221691"/>
          </a:xfrm>
          <a:noFill/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613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8" descr="_LNS3501.jpg"/>
          <p:cNvPicPr preferRelativeResize="0"/>
          <p:nvPr userDrawn="1"/>
        </p:nvPicPr>
        <p:blipFill rotWithShape="1">
          <a:blip r:embed="rId2">
            <a:alphaModFix/>
          </a:blip>
          <a:srcRect l="2505" t="5294"/>
          <a:stretch/>
        </p:blipFill>
        <p:spPr>
          <a:xfrm>
            <a:off x="0" y="-323345"/>
            <a:ext cx="9765043" cy="58121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21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5076056" y="596519"/>
            <a:ext cx="3888432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076307" y="927942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452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:\ud\lib\ondersteunende teams\MenC\Voor Iedereen\PR-foto's\foto's Annemieke wetenschap Hires\PhotoA.nl_140808_49957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r="5936" b="13669"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16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8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9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20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3" name="Rectangle 14"/>
          <p:cNvSpPr/>
          <p:nvPr userDrawn="1"/>
        </p:nvSpPr>
        <p:spPr bwMode="auto">
          <a:xfrm>
            <a:off x="323180" y="762422"/>
            <a:ext cx="5724630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093845"/>
            <a:ext cx="5724186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ud\lib\ondersteunende teams\MenC\Voor Iedereen\PR-foto's\foto's Annemieke wetenschap Hires\PhotoA.nl_140819_5158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3121" r="165" b="1360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4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15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6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8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9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3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ud\lib\ondersteunende teams\MenC\Voor Iedereen\PR-foto's\foto's Annemieke wetenschap Hires\PhotoA.nl_140827_51777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11928" b="4539"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4446898" y="-49234"/>
            <a:ext cx="4102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Om de tekst de juiste grootte te geven gebruik je het knopje voor ‘list level’</a:t>
            </a:r>
          </a:p>
          <a:p>
            <a:r>
              <a:rPr lang="nl-NL" dirty="0" smtClean="0"/>
              <a:t>Je vindt het onder  tabblad </a:t>
            </a:r>
            <a:r>
              <a:rPr lang="nl-NL" i="1" dirty="0" smtClean="0"/>
              <a:t>Home</a:t>
            </a:r>
            <a:r>
              <a:rPr lang="nl-NL" i="0" dirty="0" smtClean="0"/>
              <a:t>.</a:t>
            </a:r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endParaRPr lang="nl-NL" i="0" dirty="0" smtClean="0"/>
          </a:p>
          <a:p>
            <a:r>
              <a:rPr lang="nl-NL" i="0" dirty="0" smtClean="0"/>
              <a:t>De</a:t>
            </a:r>
            <a:r>
              <a:rPr lang="nl-NL" i="0" baseline="0" dirty="0" smtClean="0"/>
              <a:t> tekst staat automatisch op Niveau 1 en elke keer dat je op       klikt ga je een niveau lager. Er zijn 6 niveaus:</a:t>
            </a:r>
            <a:endParaRPr lang="nl-NL" dirty="0"/>
          </a:p>
        </p:txBody>
      </p: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6898" y="637849"/>
            <a:ext cx="4139952" cy="780392"/>
          </a:xfrm>
          <a:prstGeom prst="rect">
            <a:avLst/>
          </a:prstGeom>
        </p:spPr>
      </p:pic>
      <p:sp>
        <p:nvSpPr>
          <p:cNvPr id="13" name="TextBox 7"/>
          <p:cNvSpPr txBox="1"/>
          <p:nvPr userDrawn="1"/>
        </p:nvSpPr>
        <p:spPr>
          <a:xfrm>
            <a:off x="-4377916" y="2355374"/>
            <a:ext cx="1389076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nl-NL" sz="2000" spc="30" dirty="0" smtClean="0"/>
              <a:t>Niveau</a:t>
            </a:r>
            <a:r>
              <a:rPr lang="nl-NL" sz="2000" spc="30" baseline="0" dirty="0" smtClean="0"/>
              <a:t> 1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nl-NL" sz="1600" spc="30" dirty="0" smtClean="0"/>
              <a:t>Niveau</a:t>
            </a:r>
            <a:r>
              <a:rPr lang="nl-NL" sz="1600" spc="30" baseline="0" dirty="0" smtClean="0"/>
              <a:t> 2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3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4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5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nl-NL" sz="1400" spc="30" dirty="0" smtClean="0"/>
              <a:t>Niveau</a:t>
            </a:r>
            <a:r>
              <a:rPr lang="nl-NL" sz="1400" spc="30" baseline="0" dirty="0" smtClean="0"/>
              <a:t> 6</a:t>
            </a:r>
          </a:p>
          <a:p>
            <a:pPr marL="0" marR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pc="30" baseline="0" dirty="0" smtClean="0"/>
          </a:p>
          <a:p>
            <a:endParaRPr lang="nl-NL" spc="30" baseline="0" dirty="0" smtClean="0"/>
          </a:p>
        </p:txBody>
      </p:sp>
      <p:sp>
        <p:nvSpPr>
          <p:cNvPr id="14" name="TextBox 6"/>
          <p:cNvSpPr txBox="1"/>
          <p:nvPr userDrawn="1"/>
        </p:nvSpPr>
        <p:spPr>
          <a:xfrm>
            <a:off x="-3109766" y="2336560"/>
            <a:ext cx="3109765" cy="2454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1800"/>
              </a:spcAft>
            </a:pPr>
            <a:r>
              <a:rPr lang="en-US" sz="2000" b="1" spc="30" baseline="0" dirty="0" err="1" smtClean="0"/>
              <a:t>Titel</a:t>
            </a:r>
            <a:endParaRPr lang="en-US" sz="2000" b="1" spc="30" baseline="0" dirty="0" smtClean="0"/>
          </a:p>
          <a:p>
            <a:pPr lvl="1">
              <a:spcAft>
                <a:spcPts val="1200"/>
              </a:spcAft>
            </a:pPr>
            <a:r>
              <a:rPr lang="en-US" sz="1600" b="1" spc="30" baseline="0" dirty="0" err="1" smtClean="0"/>
              <a:t>Ondertitel</a:t>
            </a:r>
            <a:endParaRPr lang="en-US" b="1" spc="30" baseline="0" dirty="0" smtClean="0"/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400" b="1" spc="30" baseline="0" dirty="0" err="1" smtClean="0"/>
              <a:t>Onderondertitel</a:t>
            </a:r>
            <a:endParaRPr lang="en-US" b="1" spc="30" baseline="0" dirty="0" smtClean="0"/>
          </a:p>
          <a:p>
            <a:pPr lvl="3">
              <a:spcBef>
                <a:spcPts val="300"/>
              </a:spcBef>
              <a:spcAft>
                <a:spcPts val="600"/>
              </a:spcAft>
            </a:pPr>
            <a:r>
              <a:rPr lang="en-US" sz="1400" spc="30" baseline="0" dirty="0" smtClean="0"/>
              <a:t>Platte </a:t>
            </a:r>
            <a:r>
              <a:rPr lang="en-US" sz="1400" spc="30" baseline="0" dirty="0" err="1" smtClean="0"/>
              <a:t>tekst</a:t>
            </a:r>
            <a:endParaRPr lang="en-US" sz="1400" spc="30" baseline="0" dirty="0" smtClean="0"/>
          </a:p>
          <a:p>
            <a:pPr marL="1701800" lvl="4" indent="-26670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spc="30" baseline="0" dirty="0" smtClean="0"/>
              <a:t>Bullet</a:t>
            </a:r>
          </a:p>
          <a:p>
            <a:pPr marL="1966913" lvl="5" indent="-28575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spc="30" baseline="0" dirty="0" err="1" smtClean="0"/>
              <a:t>Subbullet</a:t>
            </a:r>
            <a:endParaRPr lang="nl-NL" sz="1400" spc="30" baseline="0" dirty="0" smtClean="0"/>
          </a:p>
          <a:p>
            <a:pPr marL="285750" indent="-285750">
              <a:buClr>
                <a:srgbClr val="00A6D6"/>
              </a:buClr>
              <a:buFont typeface="Arial" panose="020B0604020202020204" pitchFamily="34" charset="0"/>
              <a:buChar char="•"/>
            </a:pPr>
            <a:endParaRPr lang="nl-NL" spc="30" baseline="0" dirty="0"/>
          </a:p>
        </p:txBody>
      </p:sp>
      <p:pic>
        <p:nvPicPr>
          <p:cNvPr id="15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6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72567" tIns="36283" rIns="72567" bIns="36283" rtlCol="0">
            <a:normAutofit/>
          </a:bodyPr>
          <a:lstStyle/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  <a:p>
            <a:pPr lvl="8"/>
            <a:endParaRPr lang="en-US" dirty="0" smtClean="0"/>
          </a:p>
          <a:p>
            <a:pPr lvl="8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405" y="4766044"/>
            <a:ext cx="1714382" cy="273843"/>
          </a:xfrm>
          <a:prstGeom prst="rect">
            <a:avLst/>
          </a:prstGeom>
        </p:spPr>
        <p:txBody>
          <a:bodyPr vert="horz" lIns="72567" tIns="36283" rIns="72567" bIns="36283" rtlCol="0" anchor="ctr"/>
          <a:lstStyle>
            <a:lvl1pPr algn="l">
              <a:lnSpc>
                <a:spcPct val="80000"/>
              </a:lnSpc>
              <a:spcBef>
                <a:spcPts val="476"/>
              </a:spcBef>
              <a:spcAft>
                <a:spcPts val="476"/>
              </a:spcAft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mtClean="0"/>
              <a:t>17 October, 2017</a:t>
            </a:r>
            <a:endParaRPr lang="nl-NL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91880" y="4767263"/>
            <a:ext cx="288032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617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5" r:id="rId3"/>
    <p:sldLayoutId id="2147483661" r:id="rId4"/>
    <p:sldLayoutId id="2147483724" r:id="rId5"/>
    <p:sldLayoutId id="2147483663" r:id="rId6"/>
    <p:sldLayoutId id="2147483665" r:id="rId7"/>
    <p:sldLayoutId id="2147483675" r:id="rId8"/>
    <p:sldLayoutId id="2147483674" r:id="rId9"/>
    <p:sldLayoutId id="2147483673" r:id="rId10"/>
    <p:sldLayoutId id="2147483672" r:id="rId11"/>
    <p:sldLayoutId id="2147483676" r:id="rId12"/>
    <p:sldLayoutId id="2147483677" r:id="rId13"/>
    <p:sldLayoutId id="2147483668" r:id="rId14"/>
    <p:sldLayoutId id="2147483667" r:id="rId15"/>
    <p:sldLayoutId id="2147483666" r:id="rId16"/>
    <p:sldLayoutId id="2147483679" r:id="rId17"/>
    <p:sldLayoutId id="2147483713" r:id="rId18"/>
    <p:sldLayoutId id="2147483684" r:id="rId19"/>
    <p:sldLayoutId id="2147483714" r:id="rId20"/>
    <p:sldLayoutId id="2147483685" r:id="rId21"/>
    <p:sldLayoutId id="2147483720" r:id="rId22"/>
    <p:sldLayoutId id="2147483688" r:id="rId23"/>
    <p:sldLayoutId id="2147483707" r:id="rId24"/>
    <p:sldLayoutId id="2147483710" r:id="rId25"/>
    <p:sldLayoutId id="2147483723" r:id="rId26"/>
    <p:sldLayoutId id="2147483716" r:id="rId27"/>
    <p:sldLayoutId id="2147483725" r:id="rId28"/>
    <p:sldLayoutId id="2147483717" r:id="rId29"/>
    <p:sldLayoutId id="2147483718" r:id="rId30"/>
    <p:sldLayoutId id="2147483715" r:id="rId31"/>
    <p:sldLayoutId id="2147483719" r:id="rId32"/>
    <p:sldLayoutId id="2147483708" r:id="rId33"/>
    <p:sldLayoutId id="2147483712" r:id="rId34"/>
    <p:sldLayoutId id="2147483664" r:id="rId35"/>
    <p:sldLayoutId id="2147483711" r:id="rId36"/>
    <p:sldLayoutId id="2147483678" r:id="rId37"/>
    <p:sldLayoutId id="2147483671" r:id="rId38"/>
    <p:sldLayoutId id="2147483670" r:id="rId39"/>
    <p:sldLayoutId id="2147483669" r:id="rId40"/>
    <p:sldLayoutId id="2147483680" r:id="rId41"/>
    <p:sldLayoutId id="2147483693" r:id="rId42"/>
    <p:sldLayoutId id="2147483709" r:id="rId43"/>
    <p:sldLayoutId id="2147483682" r:id="rId44"/>
    <p:sldLayoutId id="2147483702" r:id="rId45"/>
    <p:sldLayoutId id="2147483687" r:id="rId46"/>
    <p:sldLayoutId id="2147483705" r:id="rId47"/>
    <p:sldLayoutId id="2147483706" r:id="rId48"/>
    <p:sldLayoutId id="2147483689" r:id="rId49"/>
    <p:sldLayoutId id="2147483721" r:id="rId50"/>
    <p:sldLayoutId id="2147483704" r:id="rId51"/>
    <p:sldLayoutId id="2147483690" r:id="rId52"/>
    <p:sldLayoutId id="2147483662" r:id="rId53"/>
    <p:sldLayoutId id="2147483703" r:id="rId54"/>
    <p:sldLayoutId id="2147483697" r:id="rId55"/>
    <p:sldLayoutId id="2147483698" r:id="rId56"/>
    <p:sldLayoutId id="2147483696" r:id="rId57"/>
    <p:sldLayoutId id="2147483700" r:id="rId58"/>
  </p:sldLayoutIdLst>
  <p:timing>
    <p:tnLst>
      <p:par>
        <p:cTn id="1" dur="indefinite" restart="never" nodeType="tmRoot"/>
      </p:par>
    </p:tnLst>
  </p:timing>
  <p:hf hdr="0"/>
  <p:txStyles>
    <p:titleStyle>
      <a:lvl1pPr algn="ctr" defTabSz="725668" rtl="0" eaLnBrk="1" latinLnBrk="0" hangingPunct="1">
        <a:spcBef>
          <a:spcPct val="0"/>
        </a:spcBef>
        <a:buNone/>
        <a:defRPr sz="2900" b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725668" rtl="0" eaLnBrk="1" latinLnBrk="0" hangingPunct="1">
        <a:lnSpc>
          <a:spcPct val="8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700" b="1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520" indent="0" algn="l" defTabSz="725668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0" marR="0" indent="0" algn="l" defTabSz="725668" rtl="0" eaLnBrk="1" fontAlgn="auto" latinLnBrk="0" hangingPunct="1">
        <a:lnSpc>
          <a:spcPct val="80000"/>
        </a:lnSpc>
        <a:spcBef>
          <a:spcPts val="300"/>
        </a:spcBef>
        <a:spcAft>
          <a:spcPts val="300"/>
        </a:spcAft>
        <a:buClr>
          <a:srgbClr val="F7921E"/>
        </a:buClr>
        <a:buSzTx/>
        <a:buFont typeface="Arial" panose="020B0604020202020204" pitchFamily="34" charset="0"/>
        <a:buNone/>
        <a:tabLst/>
        <a:defRPr sz="1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725668" rtl="0" eaLnBrk="1" latinLnBrk="0" hangingPunct="1"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4pPr>
      <a:lvl5pPr marL="174625" indent="-174625" algn="l" defTabSz="725668" rtl="0" eaLnBrk="1" latinLnBrk="0" hangingPunct="1"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5pPr>
      <a:lvl6pPr marL="358775" indent="-184150" algn="l" defTabSz="725668" rtl="0" eaLnBrk="1" latinLnBrk="0" hangingPunct="1"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72566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None/>
        <a:defRPr sz="130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725668" rtl="0" eaLnBrk="1" latinLnBrk="0" hangingPunct="1">
        <a:spcBef>
          <a:spcPct val="20000"/>
        </a:spcBef>
        <a:buClr>
          <a:schemeClr val="accent1"/>
        </a:buClr>
        <a:buFontTx/>
        <a:buNone/>
        <a:defRPr sz="1300" kern="1200" baseline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725668" rtl="0" eaLnBrk="1" latinLnBrk="0" hangingPunct="1">
        <a:spcBef>
          <a:spcPct val="20000"/>
        </a:spcBef>
        <a:buFont typeface="Arial" panose="020B0604020202020204" pitchFamily="34" charset="0"/>
        <a:buNone/>
        <a:defRPr sz="13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834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668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502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336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170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004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39837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1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osd.mpdl.mpg.de/?page_id=839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openworking.wordpress.com/category/fair-principles/" TargetMode="Externa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ata.4tu.nl/repository/collection:zandmotor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4tu.nl/repository/uuid:3bc3591b-9d9e-4600-8705-5b7eba6aa3ed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ata.4tu.nl/repository/uuid:eb5bdbd9-10ee-4280-a4d7-65595ff8cbc5" TargetMode="Externa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4tu.nl/repository/uuid:eb5bdbd9-10ee-4280-a4d7-65595ff8cbc5" TargetMode="External"/><Relationship Id="rId7" Type="http://schemas.openxmlformats.org/officeDocument/2006/relationships/image" Target="../media/image6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openworking.wordpress.com/category/data-stewardship/" TargetMode="Externa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hyperlink" Target="https://www.tudelft.nl/en/library/theme-portals/research-data-management/research-data-management/data-stewardship/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7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5.xml"/><Relationship Id="rId5" Type="http://schemas.openxmlformats.org/officeDocument/2006/relationships/hyperlink" Target="https://unsplash.com/?utm_source=unsplash&amp;utm_medium=referral&amp;utm_content=creditCopyText" TargetMode="External"/><Relationship Id="rId4" Type="http://schemas.openxmlformats.org/officeDocument/2006/relationships/hyperlink" Target="https://unsplash.com/photos/xsuLMcS6TRU?utm_source=unsplash&amp;utm_medium=referral&amp;utm_content=creditCopyText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175.tudelft.nl/" TargetMode="Externa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tudelft.nl/library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tudelft.nl/library/themaportalen/research-data-management/" TargetMode="Externa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researchdata.4tu.nl/home/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data.4tu.nl/repository/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unsplash.com/photos/xsuLMcS6TRU" TargetMode="Externa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s://unsplash.com/?utm_source=unsplash&amp;utm_medium=referral&amp;utm_content=creditCopyText" TargetMode="External"/><Relationship Id="rId5" Type="http://schemas.openxmlformats.org/officeDocument/2006/relationships/hyperlink" Target="https://unsplash.com/photos/xsuLMcS6TRU?utm_source=unsplash&amp;utm_medium=referral&amp;utm_content=creditCopyText" TargetMode="Externa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data.4tu.nl/repository/uuid:5146dd06-98e4-426c-9ae5-dc8fa65c549f" TargetMode="Externa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1419622"/>
            <a:ext cx="6768752" cy="720080"/>
          </a:xfrm>
        </p:spPr>
        <p:txBody>
          <a:bodyPr>
            <a:noAutofit/>
          </a:bodyPr>
          <a:lstStyle/>
          <a:p>
            <a:r>
              <a:rPr lang="en-GB" sz="2800" dirty="0"/>
              <a:t>From Passive to Active </a:t>
            </a:r>
            <a:br>
              <a:rPr lang="en-GB" sz="2800" dirty="0"/>
            </a:br>
            <a:r>
              <a:rPr lang="en-GB" sz="2800" dirty="0"/>
              <a:t>The Future of 4TU.Centre for Research Data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083918"/>
            <a:ext cx="9144000" cy="1080120"/>
          </a:xfrm>
          <a:solidFill>
            <a:schemeClr val="bg1">
              <a:alpha val="92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dirty="0">
                <a:solidFill>
                  <a:schemeClr val="tx1"/>
                </a:solidFill>
              </a:rPr>
              <a:t>Jasmin K. </a:t>
            </a:r>
            <a:r>
              <a:rPr lang="en-GB" sz="1800" dirty="0" smtClean="0">
                <a:solidFill>
                  <a:schemeClr val="tx1"/>
                </a:solidFill>
              </a:rPr>
              <a:t>Böhmer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dirty="0" smtClean="0">
                <a:solidFill>
                  <a:schemeClr val="tx1"/>
                </a:solidFill>
              </a:rPr>
              <a:t>TU Delft Library / 4TU.Centre for Research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dirty="0" smtClean="0">
                <a:solidFill>
                  <a:schemeClr val="tx1"/>
                </a:solidFill>
                <a:hlinkClick r:id="rId2"/>
              </a:rPr>
              <a:t>Max </a:t>
            </a:r>
            <a:r>
              <a:rPr lang="en-GB" sz="1800" dirty="0">
                <a:solidFill>
                  <a:schemeClr val="tx1"/>
                </a:solidFill>
                <a:hlinkClick r:id="rId2"/>
              </a:rPr>
              <a:t>Planck Digital </a:t>
            </a:r>
            <a:r>
              <a:rPr lang="en-GB" sz="1800" dirty="0" smtClean="0">
                <a:solidFill>
                  <a:schemeClr val="tx1"/>
                </a:solidFill>
                <a:hlinkClick r:id="rId2"/>
              </a:rPr>
              <a:t>Library - Open </a:t>
            </a:r>
            <a:r>
              <a:rPr lang="en-GB" sz="1800" dirty="0">
                <a:solidFill>
                  <a:schemeClr val="tx1"/>
                </a:solidFill>
                <a:hlinkClick r:id="rId2"/>
              </a:rPr>
              <a:t>Science </a:t>
            </a:r>
            <a:r>
              <a:rPr lang="en-GB" sz="1800" dirty="0" smtClean="0">
                <a:solidFill>
                  <a:schemeClr val="tx1"/>
                </a:solidFill>
                <a:hlinkClick r:id="rId2"/>
              </a:rPr>
              <a:t>Days </a:t>
            </a:r>
            <a:r>
              <a:rPr lang="en-GB" sz="1800" dirty="0">
                <a:solidFill>
                  <a:schemeClr val="tx1"/>
                </a:solidFill>
                <a:hlinkClick r:id="rId2"/>
              </a:rPr>
              <a:t>2017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25038" cy="843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0" y="0"/>
            <a:ext cx="67056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10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76192" y="1093845"/>
            <a:ext cx="5390216" cy="3382009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>
                <a:hlinkClick r:id="rId2"/>
              </a:rPr>
              <a:t>FAIR Data Follow Up Work @ TU Delft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Focus on community standards and 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Improve the ‘Interoperability’ and ‘Reusability’ characteristics of data-sets in the archive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That includes better documentation and metadata</a:t>
            </a:r>
            <a:r>
              <a:rPr lang="en-GB" sz="1600" b="0" dirty="0"/>
              <a:t>	</a:t>
            </a:r>
            <a:r>
              <a:rPr lang="en-GB" sz="1800" b="0" dirty="0"/>
              <a:t>	</a:t>
            </a:r>
            <a:endParaRPr lang="nl-NL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9" name="Group 8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1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11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501" y="1093718"/>
            <a:ext cx="3228747" cy="2378657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 err="1">
                <a:hlinkClick r:id="rId2"/>
              </a:rPr>
              <a:t>S</a:t>
            </a:r>
            <a:r>
              <a:rPr lang="en-GB" sz="2400" dirty="0" err="1" smtClean="0">
                <a:hlinkClick r:id="rId2"/>
              </a:rPr>
              <a:t>andmotor</a:t>
            </a:r>
            <a:r>
              <a:rPr lang="en-GB" sz="2400" dirty="0" smtClean="0">
                <a:hlinkClick r:id="rId2"/>
              </a:rPr>
              <a:t> Data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The Sand Motor on the </a:t>
            </a:r>
            <a:r>
              <a:rPr lang="en-GB" sz="2000" b="0" dirty="0" err="1"/>
              <a:t>Delfland</a:t>
            </a:r>
            <a:r>
              <a:rPr lang="en-GB" sz="2000" b="0" dirty="0"/>
              <a:t> Coast was created in </a:t>
            </a:r>
            <a:r>
              <a:rPr lang="en-GB" sz="2000" b="0" dirty="0" smtClean="0"/>
              <a:t/>
            </a:r>
            <a:br>
              <a:rPr lang="en-GB" sz="2000" b="0" dirty="0" smtClean="0"/>
            </a:br>
            <a:r>
              <a:rPr lang="en-GB" sz="2000" b="0" dirty="0" smtClean="0"/>
              <a:t>2011 </a:t>
            </a:r>
            <a:r>
              <a:rPr lang="en-GB" sz="2000" b="0" dirty="0"/>
              <a:t>as a peninsula covering </a:t>
            </a:r>
            <a:r>
              <a:rPr lang="en-GB" sz="2000" b="0" dirty="0" smtClean="0"/>
              <a:t>128 hectares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5" name="Group 4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12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57" y="20538"/>
            <a:ext cx="6641886" cy="5143500"/>
          </a:xfrm>
          <a:prstGeom prst="rect">
            <a:avLst/>
          </a:prstGeom>
          <a:ln>
            <a:solidFill>
              <a:srgbClr val="F7921E"/>
            </a:solidFill>
          </a:ln>
        </p:spPr>
      </p:pic>
      <p:pic>
        <p:nvPicPr>
          <p:cNvPr id="14" name="Picture 13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75155"/>
            <a:ext cx="4778154" cy="2476715"/>
          </a:xfrm>
          <a:prstGeom prst="rect">
            <a:avLst/>
          </a:prstGeom>
          <a:ln>
            <a:solidFill>
              <a:srgbClr val="F7921E"/>
            </a:solidFill>
          </a:ln>
        </p:spPr>
      </p:pic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5526"/>
            <a:ext cx="5441152" cy="3627435"/>
          </a:xfrm>
          <a:prstGeom prst="rect">
            <a:avLst/>
          </a:prstGeom>
          <a:ln>
            <a:solidFill>
              <a:srgbClr val="F7921E"/>
            </a:solidFill>
          </a:ln>
        </p:spPr>
      </p:pic>
      <p:pic>
        <p:nvPicPr>
          <p:cNvPr id="16" name="Picture 15">
            <a:hlinkClick r:id="rId3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2118"/>
            <a:ext cx="5128705" cy="4381880"/>
          </a:xfrm>
          <a:prstGeom prst="rect">
            <a:avLst/>
          </a:prstGeom>
          <a:ln>
            <a:solidFill>
              <a:srgbClr val="F7921E"/>
            </a:solidFill>
          </a:ln>
        </p:spPr>
      </p:pic>
      <p:sp>
        <p:nvSpPr>
          <p:cNvPr id="8" name="TextBox 7"/>
          <p:cNvSpPr txBox="1"/>
          <p:nvPr/>
        </p:nvSpPr>
        <p:spPr>
          <a:xfrm rot="16200000">
            <a:off x="6580889" y="2464029"/>
            <a:ext cx="48397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solidFill>
                  <a:srgbClr val="F7921E"/>
                </a:solidFill>
              </a:rPr>
              <a:t>https://data.4tu.nl/repository/uuid:3bc3591b-9d9e-4600-8705-5b7eba6aa3ed</a:t>
            </a:r>
          </a:p>
        </p:txBody>
      </p:sp>
    </p:spTree>
    <p:extLst>
      <p:ext uri="{BB962C8B-B14F-4D97-AF65-F5344CB8AC3E}">
        <p14:creationId xmlns:p14="http://schemas.microsoft.com/office/powerpoint/2010/main" val="10610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13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92331" y="1093845"/>
            <a:ext cx="3228747" cy="3064999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 err="1" smtClean="0">
                <a:hlinkClick r:id="rId2"/>
              </a:rPr>
              <a:t>Ingøya</a:t>
            </a:r>
            <a:r>
              <a:rPr lang="en-GB" sz="2400" dirty="0" smtClean="0">
                <a:hlinkClick r:id="rId2"/>
              </a:rPr>
              <a:t> Gaping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Average gaping activity per month of 16 specimens of </a:t>
            </a:r>
            <a:r>
              <a:rPr lang="en-GB" sz="2000" b="0" dirty="0" smtClean="0"/>
              <a:t>Arctic islandic </a:t>
            </a:r>
            <a:r>
              <a:rPr lang="en-GB" sz="2000" b="0" dirty="0"/>
              <a:t>+ </a:t>
            </a:r>
            <a:r>
              <a:rPr lang="en-GB" sz="2000" b="0" dirty="0" smtClean="0"/>
              <a:t>environmental </a:t>
            </a:r>
            <a:r>
              <a:rPr lang="en-GB" sz="2000" b="0" dirty="0"/>
              <a:t>factors </a:t>
            </a:r>
            <a:r>
              <a:rPr lang="en-GB" sz="2000" b="0" dirty="0" smtClean="0"/>
              <a:t>of </a:t>
            </a:r>
            <a:r>
              <a:rPr lang="en-GB" sz="2000" b="0" dirty="0" err="1"/>
              <a:t>Ingøya</a:t>
            </a:r>
            <a:r>
              <a:rPr lang="en-GB" sz="2000" b="0" dirty="0"/>
              <a:t>, northern Norway</a:t>
            </a:r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5" name="Group 4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14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" y="483518"/>
            <a:ext cx="7701004" cy="3829553"/>
          </a:xfrm>
          <a:prstGeom prst="rect">
            <a:avLst/>
          </a:prstGeom>
          <a:ln>
            <a:solidFill>
              <a:srgbClr val="F7921E"/>
            </a:solidFill>
          </a:ln>
        </p:spPr>
      </p:pic>
      <p:pic>
        <p:nvPicPr>
          <p:cNvPr id="14" name="Picture 13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1" y="195486"/>
            <a:ext cx="4462835" cy="4011910"/>
          </a:xfrm>
          <a:prstGeom prst="rect">
            <a:avLst/>
          </a:prstGeom>
          <a:ln>
            <a:solidFill>
              <a:srgbClr val="F7921E"/>
            </a:solidFill>
          </a:ln>
        </p:spPr>
      </p:pic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308"/>
            <a:ext cx="3749365" cy="4016088"/>
          </a:xfrm>
          <a:prstGeom prst="rect">
            <a:avLst/>
          </a:prstGeom>
          <a:ln>
            <a:solidFill>
              <a:srgbClr val="F7921E"/>
            </a:solidFill>
          </a:ln>
        </p:spPr>
      </p:pic>
      <p:pic>
        <p:nvPicPr>
          <p:cNvPr id="16" name="Picture 15">
            <a:hlinkClick r:id="rId3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77" y="987574"/>
            <a:ext cx="5033246" cy="3781321"/>
          </a:xfrm>
          <a:prstGeom prst="rect">
            <a:avLst/>
          </a:prstGeom>
          <a:ln>
            <a:solidFill>
              <a:srgbClr val="F7921E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84968" y="4838114"/>
            <a:ext cx="47740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solidFill>
                  <a:srgbClr val="F7921E"/>
                </a:solidFill>
              </a:rPr>
              <a:t>https://data.4tu.nl/repository/uuid:eb5bdbd9-10ee-4280-a4d7-65595ff8cbc5</a:t>
            </a:r>
          </a:p>
        </p:txBody>
      </p:sp>
    </p:spTree>
    <p:extLst>
      <p:ext uri="{BB962C8B-B14F-4D97-AF65-F5344CB8AC3E}">
        <p14:creationId xmlns:p14="http://schemas.microsoft.com/office/powerpoint/2010/main" val="3997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15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55777" y="803497"/>
            <a:ext cx="6109318" cy="2840322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>
                <a:hlinkClick r:id="rId2"/>
              </a:rPr>
              <a:t>Data Stewardship Programme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A Data Steward with expert knowledge about the research in the faculty </a:t>
            </a:r>
            <a:endParaRPr lang="en-GB" sz="20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 smtClean="0"/>
              <a:t>Improved </a:t>
            </a:r>
            <a:r>
              <a:rPr lang="en-GB" sz="2000" b="0" dirty="0"/>
              <a:t>knowledge about data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Eight faculties at TU Delft, one data steward </a:t>
            </a:r>
            <a:r>
              <a:rPr lang="en-GB" sz="2000" b="0" dirty="0" smtClean="0"/>
              <a:t>each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9" name="Group 8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16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55777" y="803497"/>
            <a:ext cx="6109318" cy="3446642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Data Stewardship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 smtClean="0"/>
              <a:t>Purpose </a:t>
            </a:r>
            <a:r>
              <a:rPr lang="en-GB" sz="2000" b="0" dirty="0"/>
              <a:t>and tasks</a:t>
            </a:r>
          </a:p>
          <a:p>
            <a:pPr marL="1252538" lvl="1" indent="-28575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Understand and facilitate data management needs</a:t>
            </a:r>
          </a:p>
          <a:p>
            <a:pPr marL="1252538" lvl="1" indent="-28575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Establish and implement best practices</a:t>
            </a:r>
          </a:p>
          <a:p>
            <a:pPr marL="1252538" lvl="1" indent="-28575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Change research culture towards Open Science</a:t>
            </a:r>
          </a:p>
          <a:p>
            <a:endParaRPr lang="nl-NL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9" name="Group 8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95" y="123477"/>
            <a:ext cx="6420389" cy="45848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17</a:t>
            </a:fld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6" name="Group 5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47049"/>
            <a:ext cx="796436" cy="10871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34320"/>
            <a:ext cx="899972" cy="12145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27138"/>
            <a:ext cx="971652" cy="12105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27138"/>
            <a:ext cx="852186" cy="1107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7" y="2730338"/>
            <a:ext cx="967670" cy="12185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211960" y="1851670"/>
            <a:ext cx="1512168" cy="34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u="sng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H.E.AndrewsMancilla@tudelft.nl</a:t>
            </a:r>
            <a:endParaRPr lang="en-GB" sz="800" u="sng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98110" y="3873883"/>
            <a:ext cx="504056" cy="377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Dijck</a:t>
            </a:r>
            <a:endParaRPr lang="en-GB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" y="0"/>
            <a:ext cx="9143669" cy="51640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18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450762">
            <a:off x="58063" y="2909422"/>
            <a:ext cx="317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Changes </a:t>
            </a:r>
          </a:p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Research Culture</a:t>
            </a:r>
          </a:p>
        </p:txBody>
      </p:sp>
      <p:sp>
        <p:nvSpPr>
          <p:cNvPr id="13" name="TextBox 12"/>
          <p:cNvSpPr txBox="1"/>
          <p:nvPr/>
        </p:nvSpPr>
        <p:spPr>
          <a:xfrm rot="21121359">
            <a:off x="4630695" y="2832181"/>
            <a:ext cx="2435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FAIR</a:t>
            </a:r>
          </a:p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b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</a:t>
            </a:r>
          </a:p>
        </p:txBody>
      </p:sp>
      <p:sp>
        <p:nvSpPr>
          <p:cNvPr id="14" name="TextBox 13"/>
          <p:cNvSpPr txBox="1"/>
          <p:nvPr/>
        </p:nvSpPr>
        <p:spPr>
          <a:xfrm rot="276364">
            <a:off x="1865131" y="1502192"/>
            <a:ext cx="2435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Stewardship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19" name="Group 18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5279" y="4201512"/>
            <a:ext cx="3078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Photo by </a:t>
            </a:r>
            <a:r>
              <a:rPr lang="en-GB" dirty="0" err="1">
                <a:solidFill>
                  <a:schemeClr val="bg1"/>
                </a:solidFill>
                <a:hlinkClick r:id="rId4"/>
              </a:rPr>
              <a:t>Petar</a:t>
            </a:r>
            <a:r>
              <a:rPr lang="en-GB" dirty="0">
                <a:solidFill>
                  <a:schemeClr val="bg1"/>
                </a:solidFill>
                <a:hlinkClick r:id="rId4"/>
              </a:rPr>
              <a:t> </a:t>
            </a:r>
            <a:r>
              <a:rPr lang="en-GB" dirty="0" err="1">
                <a:solidFill>
                  <a:schemeClr val="bg1"/>
                </a:solidFill>
                <a:hlinkClick r:id="rId4"/>
              </a:rPr>
              <a:t>Petkovski</a:t>
            </a:r>
            <a:r>
              <a:rPr lang="en-GB" dirty="0">
                <a:solidFill>
                  <a:schemeClr val="bg1"/>
                </a:solidFill>
              </a:rPr>
              <a:t> on </a:t>
            </a:r>
            <a:r>
              <a:rPr lang="en-GB" dirty="0" err="1">
                <a:solidFill>
                  <a:schemeClr val="bg1"/>
                </a:solidFill>
                <a:hlinkClick r:id="rId5"/>
              </a:rPr>
              <a:t>Unsplash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19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8347" y="969273"/>
            <a:ext cx="5357790" cy="3240432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From </a:t>
            </a:r>
            <a:r>
              <a:rPr lang="en-GB" sz="2400" u="sng" dirty="0"/>
              <a:t>Passive</a:t>
            </a:r>
            <a:r>
              <a:rPr lang="en-GB" sz="2400" dirty="0"/>
              <a:t> to Active</a:t>
            </a:r>
          </a:p>
          <a:p>
            <a:r>
              <a:rPr lang="en-GB" sz="2000" b="0" dirty="0"/>
              <a:t>Driver to improve services and infrastructure</a:t>
            </a:r>
          </a:p>
          <a:p>
            <a:pPr marL="1071563" lvl="1" indent="-34290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Current data archive is strong with </a:t>
            </a:r>
            <a:r>
              <a:rPr lang="en-GB" sz="1800" dirty="0" smtClean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GB" sz="1800" b="0" dirty="0" smtClean="0"/>
              <a:t> </a:t>
            </a:r>
            <a:r>
              <a:rPr lang="en-GB" sz="1800" b="0" dirty="0"/>
              <a:t>&amp; </a:t>
            </a:r>
            <a:r>
              <a:rPr lang="en-GB" sz="1800" dirty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GB" sz="1800" b="0" dirty="0"/>
              <a:t>and handles ‘passive’ research data</a:t>
            </a:r>
          </a:p>
          <a:p>
            <a:pPr marL="1071563" lvl="1" indent="-34290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Future data archive needs to amplify </a:t>
            </a:r>
            <a:r>
              <a:rPr lang="en-GB" sz="1800" dirty="0" smtClean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800" b="0" dirty="0" smtClean="0"/>
              <a:t> </a:t>
            </a:r>
            <a:r>
              <a:rPr lang="en-GB" sz="1800" b="0" dirty="0"/>
              <a:t>&amp; </a:t>
            </a:r>
            <a:r>
              <a:rPr lang="en-GB" sz="1800" dirty="0" smtClean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nl-NL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15" name="Rounded Rectangle 14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2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1501" y="1093718"/>
            <a:ext cx="4116523" cy="3517431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pPr lvl="1"/>
            <a:r>
              <a:rPr lang="en-GB" sz="2400" dirty="0"/>
              <a:t>175 years of TU </a:t>
            </a:r>
            <a:r>
              <a:rPr lang="en-GB" sz="2400" dirty="0" smtClean="0"/>
              <a:t>Delft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/>
              <a:t>Delft University of Technology </a:t>
            </a:r>
            <a:r>
              <a:rPr lang="en-GB" sz="2000" b="0" dirty="0" smtClean="0"/>
              <a:t> (</a:t>
            </a:r>
            <a:r>
              <a:rPr lang="en-GB" sz="2000" b="0" dirty="0"/>
              <a:t>TU Delft) currently celebrates its </a:t>
            </a:r>
            <a:r>
              <a:rPr lang="en-GB" sz="2000" b="0" dirty="0">
                <a:hlinkClick r:id="rId2"/>
              </a:rPr>
              <a:t>175th year of </a:t>
            </a:r>
            <a:r>
              <a:rPr lang="en-GB" sz="2000" b="0" dirty="0" smtClean="0">
                <a:hlinkClick r:id="rId2"/>
              </a:rPr>
              <a:t>existence</a:t>
            </a:r>
            <a:endParaRPr lang="en-GB" sz="2000" b="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/>
              <a:t>Comprehensive focus on engineering and technical subjects, high research intensity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4" name="Rounded Rectangle 3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PAST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20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8347" y="969273"/>
            <a:ext cx="5357790" cy="3762717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From Passive to </a:t>
            </a:r>
            <a:r>
              <a:rPr lang="en-GB" sz="2400" u="sng" dirty="0"/>
              <a:t>Active</a:t>
            </a:r>
          </a:p>
          <a:p>
            <a:r>
              <a:rPr lang="en-GB" sz="2000" b="0" dirty="0"/>
              <a:t>Driver to improve services and infrastructure</a:t>
            </a:r>
          </a:p>
          <a:p>
            <a:pPr marL="1071563" lvl="1" indent="-34290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 smtClean="0"/>
              <a:t>The </a:t>
            </a:r>
            <a:r>
              <a:rPr lang="en-GB" sz="1800" b="0" dirty="0"/>
              <a:t>demand on support for </a:t>
            </a:r>
            <a:r>
              <a:rPr lang="en-GB" sz="1800" dirty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project tenfold</a:t>
            </a:r>
            <a:r>
              <a:rPr lang="en-GB" sz="1800" b="0" dirty="0"/>
              <a:t> due to DMP demands </a:t>
            </a:r>
          </a:p>
          <a:p>
            <a:pPr marL="1071563" lvl="1" indent="-34290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Stewards </a:t>
            </a:r>
            <a:r>
              <a:rPr lang="en-GB" sz="1800" b="0" dirty="0"/>
              <a:t>built network to facilitate research and help with </a:t>
            </a:r>
            <a:r>
              <a:rPr lang="en-GB" sz="1800" dirty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‘active’ research data </a:t>
            </a:r>
            <a:r>
              <a:rPr lang="en-GB" sz="1800" b="0" dirty="0" smtClean="0"/>
              <a:t>management</a:t>
            </a:r>
            <a:endParaRPr lang="nl-NL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15" name="Rounded Rectangle 14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21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83768" y="843559"/>
            <a:ext cx="6037311" cy="3748263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Active Data Management</a:t>
            </a:r>
          </a:p>
          <a:p>
            <a:r>
              <a:rPr lang="en-GB" sz="2000" b="0" dirty="0"/>
              <a:t>Enable and support data management during the </a:t>
            </a:r>
            <a:r>
              <a:rPr lang="en-GB" sz="2000" b="0" dirty="0" smtClean="0"/>
              <a:t>project</a:t>
            </a:r>
          </a:p>
          <a:p>
            <a:pPr marL="803275" lvl="1" indent="-261938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 smtClean="0"/>
              <a:t>Automatic metadata generation</a:t>
            </a:r>
          </a:p>
          <a:p>
            <a:pPr marL="803275" lvl="1" indent="-261938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 smtClean="0"/>
              <a:t>Automatic </a:t>
            </a:r>
            <a:r>
              <a:rPr lang="en-GB" sz="1800" b="0" dirty="0"/>
              <a:t>tracking of versions and changes</a:t>
            </a:r>
          </a:p>
          <a:p>
            <a:pPr marL="803275" lvl="1" indent="-261938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 smtClean="0"/>
              <a:t>Synchronized </a:t>
            </a:r>
            <a:r>
              <a:rPr lang="en-GB" sz="1800" b="0" dirty="0"/>
              <a:t>and real-time editing of data</a:t>
            </a:r>
          </a:p>
          <a:p>
            <a:pPr marL="803275" lvl="1" indent="-261938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 smtClean="0"/>
              <a:t>‘</a:t>
            </a:r>
            <a:r>
              <a:rPr lang="en-GB" sz="1800" b="0" dirty="0"/>
              <a:t>One Click’ export and packaging for archival </a:t>
            </a:r>
            <a:r>
              <a:rPr lang="en-GB" sz="1800" b="0" dirty="0" smtClean="0"/>
              <a:t>purposes</a:t>
            </a:r>
            <a:endParaRPr lang="nl-NL" sz="1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19" name="Rounded Rectangle 18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22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528" y="803497"/>
            <a:ext cx="5400599" cy="4025262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Active Data Archive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Able to satisfy needs of several research subjects</a:t>
            </a:r>
          </a:p>
          <a:p>
            <a:pPr marL="1250950" lvl="1" indent="-28575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Subject-based </a:t>
            </a:r>
            <a:r>
              <a:rPr lang="en-GB" sz="1800" b="0" dirty="0" smtClean="0"/>
              <a:t>metadata + standardized documentation</a:t>
            </a:r>
            <a:endParaRPr lang="en-GB" sz="1800" b="0" dirty="0"/>
          </a:p>
          <a:p>
            <a:pPr marL="1250950" lvl="1" indent="-28575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Special features for special data types</a:t>
            </a:r>
          </a:p>
          <a:p>
            <a:pPr marL="1250950" lvl="1" indent="-28575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API layer to enable data visualisation and data querying </a:t>
            </a:r>
          </a:p>
          <a:p>
            <a:pPr marL="1250950" lvl="1" indent="-285750">
              <a:lnSpc>
                <a:spcPct val="100000"/>
              </a:lnSpc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Open / Linked / Semantic </a:t>
            </a:r>
            <a:r>
              <a:rPr lang="en-GB" sz="1800" b="0" dirty="0" smtClean="0"/>
              <a:t>Data</a:t>
            </a:r>
            <a:endParaRPr lang="nl-NL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13" name="Rounded Rectangle 12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23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03550" y="1093718"/>
            <a:ext cx="5700698" cy="3382009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Discussion: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Open </a:t>
            </a:r>
            <a:r>
              <a:rPr lang="en-GB" sz="2400" dirty="0"/>
              <a:t>Research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Currently all Data in 4TU.Centre for Research Data is openly available</a:t>
            </a:r>
            <a:br>
              <a:rPr lang="en-GB" sz="2000" b="0" dirty="0"/>
            </a:br>
            <a:r>
              <a:rPr lang="en-GB" sz="2000" b="0" dirty="0"/>
              <a:t/>
            </a:r>
            <a:br>
              <a:rPr lang="en-GB" sz="2000" b="0" dirty="0"/>
            </a:br>
            <a:r>
              <a:rPr lang="en-GB" sz="2000" b="0" dirty="0" smtClean="0"/>
              <a:t>	</a:t>
            </a:r>
            <a:r>
              <a:rPr lang="en-GB" sz="2000" dirty="0" smtClean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</a:t>
            </a:r>
            <a:r>
              <a:rPr lang="en-GB" sz="2000" dirty="0">
                <a:solidFill>
                  <a:srgbClr val="F792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vs. FAIR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Currently at stage of building critical mass of qualitative FAIR data</a:t>
            </a:r>
          </a:p>
          <a:p>
            <a:r>
              <a:rPr lang="en-GB" sz="2000" b="0" dirty="0"/>
              <a:t>    </a:t>
            </a:r>
            <a:r>
              <a:rPr lang="en-GB" sz="2000" b="0" dirty="0" smtClean="0"/>
              <a:t>	</a:t>
            </a:r>
            <a:r>
              <a:rPr lang="en-GB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REUSE of </a:t>
            </a:r>
            <a:r>
              <a:rPr lang="en-GB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en-GB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reality</a:t>
            </a:r>
            <a:endParaRPr lang="nl-NL" dirty="0"/>
          </a:p>
        </p:txBody>
      </p:sp>
      <p:grpSp>
        <p:nvGrpSpPr>
          <p:cNvPr id="8" name="Group 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9" name="Rounded Rectangle 8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24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08290" y="1093845"/>
            <a:ext cx="4957190" cy="2477146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Discussion: </a:t>
            </a:r>
            <a:br>
              <a:rPr lang="en-GB" sz="2400" dirty="0"/>
            </a:br>
            <a:r>
              <a:rPr lang="en-GB" sz="2400" dirty="0"/>
              <a:t>Motivation for Open Data / </a:t>
            </a:r>
            <a:r>
              <a:rPr lang="en-GB" sz="2400" dirty="0" smtClean="0"/>
              <a:t>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Availability of open data prevents waste of valuable </a:t>
            </a:r>
            <a:r>
              <a:rPr lang="en-GB" sz="2000" b="0" dirty="0" smtClean="0"/>
              <a:t>resources</a:t>
            </a:r>
            <a:br>
              <a:rPr lang="en-GB" sz="2000" b="0" dirty="0" smtClean="0"/>
            </a:br>
            <a:r>
              <a:rPr lang="en-GB" sz="2000" dirty="0">
                <a:solidFill>
                  <a:schemeClr val="accent1"/>
                </a:solidFill>
              </a:rPr>
              <a:t/>
            </a:r>
            <a:br>
              <a:rPr lang="en-GB" sz="2000" dirty="0">
                <a:solidFill>
                  <a:schemeClr val="accent1"/>
                </a:solidFill>
              </a:rPr>
            </a:br>
            <a:r>
              <a:rPr lang="en-GB" sz="2000" dirty="0" smtClean="0">
                <a:solidFill>
                  <a:schemeClr val="accent1"/>
                </a:solidFill>
              </a:rPr>
              <a:t>	</a:t>
            </a:r>
            <a:r>
              <a:rPr lang="en-GB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if trust is established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5" name="Rounded Rectangle 4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25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08290" y="1093845"/>
            <a:ext cx="4957190" cy="3163488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Discussion: </a:t>
            </a:r>
            <a:br>
              <a:rPr lang="en-GB" sz="2400" dirty="0"/>
            </a:br>
            <a:r>
              <a:rPr lang="en-GB" sz="2400" dirty="0"/>
              <a:t>Motivation for Open Data / </a:t>
            </a:r>
            <a:r>
              <a:rPr lang="en-GB" sz="2400" dirty="0" smtClean="0"/>
              <a:t>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 smtClean="0"/>
              <a:t>Published </a:t>
            </a:r>
            <a:r>
              <a:rPr lang="en-GB" sz="2000" b="0" dirty="0"/>
              <a:t>data enables new </a:t>
            </a:r>
            <a:r>
              <a:rPr lang="en-GB" sz="2000" b="0" dirty="0" smtClean="0"/>
              <a:t>research</a:t>
            </a:r>
            <a:br>
              <a:rPr lang="en-GB" sz="2000" b="0" dirty="0" smtClean="0"/>
            </a:br>
            <a:r>
              <a:rPr lang="en-GB" sz="2000" b="0" dirty="0" smtClean="0"/>
              <a:t/>
            </a:r>
            <a:br>
              <a:rPr lang="en-GB" sz="2000" b="0" dirty="0" smtClean="0"/>
            </a:br>
            <a:r>
              <a:rPr lang="en-GB" sz="2000" b="0" dirty="0" smtClean="0"/>
              <a:t>	</a:t>
            </a:r>
            <a:r>
              <a:rPr lang="en-GB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Gradual </a:t>
            </a:r>
            <a:r>
              <a:rPr lang="en-GB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steps: </a:t>
            </a:r>
            <a:br>
              <a:rPr lang="en-GB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</a:t>
            </a:r>
            <a:r>
              <a:rPr lang="en-GB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university </a:t>
            </a:r>
            <a:r>
              <a:rPr lang="en-GB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world</a:t>
            </a:r>
            <a:endParaRPr lang="en-GB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5" name="Rounded Rectangle 4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26</a:t>
            </a:fld>
            <a:endParaRPr lang="nl-NL" dirty="0"/>
          </a:p>
        </p:txBody>
      </p:sp>
      <p:grpSp>
        <p:nvGrpSpPr>
          <p:cNvPr id="3" name="Group 2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4" name="Rounded Rectangle 3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FUTURE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4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3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76307" y="927943"/>
            <a:ext cx="3888181" cy="2507903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TU Delft Library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b="0" dirty="0"/>
              <a:t>The </a:t>
            </a:r>
            <a:r>
              <a:rPr lang="en-GB" sz="2000" b="0" dirty="0" smtClean="0">
                <a:hlinkClick r:id="rId2"/>
              </a:rPr>
              <a:t>modern </a:t>
            </a:r>
            <a:r>
              <a:rPr lang="en-GB" sz="2000" b="0" dirty="0">
                <a:hlinkClick r:id="rId2"/>
              </a:rPr>
              <a:t>university library</a:t>
            </a:r>
            <a:r>
              <a:rPr lang="en-GB" sz="2000" b="0" dirty="0"/>
              <a:t> unites library-services with research and education support </a:t>
            </a:r>
            <a:r>
              <a:rPr lang="en-GB" sz="2000" b="0" dirty="0" smtClean="0"/>
              <a:t>services</a:t>
            </a:r>
            <a:endParaRPr lang="nl-NL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13" name="Rounded Rectangle 12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PAST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71501" y="1093718"/>
            <a:ext cx="3228747" cy="118551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4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71501" y="1093719"/>
            <a:ext cx="7644915" cy="2824933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 smtClean="0">
                <a:hlinkClick r:id="rId2"/>
              </a:rPr>
              <a:t>Research Data Services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Part of the Research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Provides support and advice on data management during the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Offers training for PhD students and above, and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14" name="Rounded Rectangle 13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PAST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5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1093847"/>
            <a:ext cx="8208912" cy="2594101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 smtClean="0">
                <a:hlinkClick r:id="rId2"/>
              </a:rPr>
              <a:t>4TU.Centre for Research Data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Certified and trusted long term archive for research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Central Data archive for the 4 Technological Universities of the Netherlands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Front offices in University of </a:t>
            </a:r>
            <a:r>
              <a:rPr lang="en-GB" sz="2000" b="0" dirty="0" err="1" smtClean="0"/>
              <a:t>Twente</a:t>
            </a:r>
            <a:r>
              <a:rPr lang="en-GB" sz="2000" b="0" dirty="0" smtClean="0"/>
              <a:t> and University </a:t>
            </a:r>
            <a:r>
              <a:rPr lang="en-GB" sz="2000" b="0" dirty="0"/>
              <a:t/>
            </a:r>
            <a:br>
              <a:rPr lang="en-GB" sz="2000" b="0" dirty="0"/>
            </a:br>
            <a:r>
              <a:rPr lang="en-GB" sz="2000" b="0" dirty="0" smtClean="0"/>
              <a:t>of Technology Eindhoven</a:t>
            </a:r>
            <a:endParaRPr lang="en-GB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21" name="Rounded Rectangle 20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PAST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37" y="2747011"/>
            <a:ext cx="975711" cy="18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6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1093846"/>
            <a:ext cx="8208912" cy="3055766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 smtClean="0"/>
              <a:t>4TU.Centre for Research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Specialised on technical and science research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>
                <a:hlinkClick r:id="rId2"/>
              </a:rPr>
              <a:t>Assigns DOI’s and applies Dublin Core metadata</a:t>
            </a:r>
            <a:endParaRPr lang="en-GB" sz="20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Curates deposited data before publishing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Guarantees at least 15 years of data findability and re-use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Complies to FAIR data demands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805014"/>
            <a:ext cx="998984" cy="99898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sp>
          <p:nvSpPr>
            <p:cNvPr id="14" name="Rounded Rectangle 13"/>
            <p:cNvSpPr/>
            <p:nvPr/>
          </p:nvSpPr>
          <p:spPr>
            <a:xfrm>
              <a:off x="1115616" y="4912010"/>
              <a:ext cx="3613901" cy="108012"/>
            </a:xfrm>
            <a:prstGeom prst="roundRect">
              <a:avLst/>
            </a:prstGeom>
            <a:solidFill>
              <a:srgbClr val="F7921E"/>
            </a:solidFill>
            <a:ln>
              <a:solidFill>
                <a:srgbClr val="F79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PAST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752020" y="4912010"/>
              <a:ext cx="3636404" cy="1080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572000" y="4824536"/>
              <a:ext cx="288032" cy="2674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" y="0"/>
            <a:ext cx="9143669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7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62537" y="555526"/>
            <a:ext cx="8219256" cy="1295284"/>
          </a:xfrm>
        </p:spPr>
        <p:txBody>
          <a:bodyPr/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Year of Change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6" name="Group 5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5279" y="4201512"/>
            <a:ext cx="3078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Photo by </a:t>
            </a:r>
            <a:r>
              <a:rPr lang="en-GB" dirty="0" err="1">
                <a:solidFill>
                  <a:schemeClr val="bg1"/>
                </a:solidFill>
                <a:hlinkClick r:id="rId5"/>
              </a:rPr>
              <a:t>Petar</a:t>
            </a:r>
            <a:r>
              <a:rPr lang="en-GB" dirty="0">
                <a:solidFill>
                  <a:schemeClr val="bg1"/>
                </a:solidFill>
                <a:hlinkClick r:id="rId5"/>
              </a:rPr>
              <a:t> </a:t>
            </a:r>
            <a:r>
              <a:rPr lang="en-GB" dirty="0" err="1">
                <a:solidFill>
                  <a:schemeClr val="bg1"/>
                </a:solidFill>
                <a:hlinkClick r:id="rId5"/>
              </a:rPr>
              <a:t>Petkovski</a:t>
            </a:r>
            <a:r>
              <a:rPr lang="en-GB" dirty="0">
                <a:solidFill>
                  <a:schemeClr val="bg1"/>
                </a:solidFill>
              </a:rPr>
              <a:t> on </a:t>
            </a:r>
            <a:r>
              <a:rPr lang="en-GB" dirty="0" err="1">
                <a:solidFill>
                  <a:schemeClr val="bg1"/>
                </a:solidFill>
                <a:hlinkClick r:id="rId6"/>
              </a:rPr>
              <a:t>Unsplash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6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8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1501" y="1093719"/>
            <a:ext cx="7500899" cy="3380470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Three </a:t>
            </a:r>
            <a:r>
              <a:rPr lang="en-GB" sz="2400" dirty="0" smtClean="0"/>
              <a:t>New Streams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New funding requirements for projects starting 2017</a:t>
            </a:r>
          </a:p>
          <a:p>
            <a:pPr marL="1252538" lvl="1" indent="-285750"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FAIR Data</a:t>
            </a:r>
          </a:p>
          <a:p>
            <a:pPr marL="1252538" lvl="1" indent="-285750"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1800" b="0" dirty="0"/>
              <a:t>Data Management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New Data Stewardship programme at the TU Delft</a:t>
            </a:r>
          </a:p>
          <a:p>
            <a:pPr marL="1250950" lvl="2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800" b="0" dirty="0"/>
              <a:t>8 new research data supporter across campus</a:t>
            </a:r>
          </a:p>
          <a:p>
            <a:endParaRPr lang="nl-NL" dirty="0"/>
          </a:p>
        </p:txBody>
      </p:sp>
      <p:grpSp>
        <p:nvGrpSpPr>
          <p:cNvPr id="8" name="Group 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9" name="Group 8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9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9792" y="1059583"/>
            <a:ext cx="5040560" cy="3717485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/>
              <a:t>FAIR Data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/>
              <a:t>Making research data </a:t>
            </a:r>
          </a:p>
          <a:p>
            <a:pPr marL="1250950" lvl="1" indent="-285750"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FINDABLE</a:t>
            </a:r>
          </a:p>
          <a:p>
            <a:pPr marL="1250950" lvl="1" indent="-285750"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ACCESSIBLE</a:t>
            </a:r>
          </a:p>
          <a:p>
            <a:pPr marL="1250950" lvl="1" indent="-285750"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INTEROPERABLE</a:t>
            </a:r>
          </a:p>
          <a:p>
            <a:pPr marL="1250950" lvl="1" indent="-285750">
              <a:buClr>
                <a:srgbClr val="F7921E"/>
              </a:buClr>
              <a:buFont typeface="Arial" panose="020B0604020202020204" pitchFamily="34" charset="0"/>
              <a:buChar char="•"/>
            </a:pPr>
            <a:r>
              <a:rPr lang="en-GB" sz="2000" b="0" dirty="0"/>
              <a:t>REUSABLE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dirty="0">
                <a:hlinkClick r:id="rId2"/>
              </a:rPr>
              <a:t>Evaluation of the ‘</a:t>
            </a:r>
            <a:r>
              <a:rPr lang="en-GB" sz="2000" b="0" dirty="0" err="1">
                <a:hlinkClick r:id="rId2"/>
              </a:rPr>
              <a:t>FAIRness</a:t>
            </a:r>
            <a:r>
              <a:rPr lang="en-GB" sz="2000" b="0" dirty="0">
                <a:hlinkClick r:id="rId2"/>
              </a:rPr>
              <a:t>’ of 37 Dutch data repositories and data archives done in November </a:t>
            </a:r>
            <a:r>
              <a:rPr lang="en-GB" sz="2000" b="0" dirty="0" smtClean="0">
                <a:hlinkClick r:id="rId2"/>
              </a:rPr>
              <a:t>2016</a:t>
            </a:r>
            <a:endParaRPr lang="nl-NL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1115616" y="4824536"/>
            <a:ext cx="7272808" cy="267494"/>
            <a:chOff x="1115616" y="4824536"/>
            <a:chExt cx="7272808" cy="267494"/>
          </a:xfrm>
        </p:grpSpPr>
        <p:grpSp>
          <p:nvGrpSpPr>
            <p:cNvPr id="9" name="Group 8"/>
            <p:cNvGrpSpPr/>
            <p:nvPr/>
          </p:nvGrpSpPr>
          <p:grpSpPr>
            <a:xfrm>
              <a:off x="1115616" y="4824536"/>
              <a:ext cx="7272808" cy="267494"/>
              <a:chOff x="1115616" y="4824536"/>
              <a:chExt cx="7272808" cy="26749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115616" y="4912010"/>
                <a:ext cx="3613901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752020" y="4912010"/>
                <a:ext cx="3636404" cy="108012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572000" y="4824536"/>
                <a:ext cx="288032" cy="267494"/>
              </a:xfrm>
              <a:prstGeom prst="ellipse">
                <a:avLst/>
              </a:prstGeom>
              <a:solidFill>
                <a:srgbClr val="F7921E"/>
              </a:solidFill>
              <a:ln w="12700">
                <a:solidFill>
                  <a:srgbClr val="F79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53384" y="4851333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en-GB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3TU.Datacentrum presentation 10122015">
  <a:themeElements>
    <a:clrScheme name="Huisstijl 3TU.D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7921E"/>
      </a:accent1>
      <a:accent2>
        <a:srgbClr val="979797"/>
      </a:accent2>
      <a:accent3>
        <a:srgbClr val="D7D1C8"/>
      </a:accent3>
      <a:accent4>
        <a:srgbClr val="DB2F36"/>
      </a:accent4>
      <a:accent5>
        <a:srgbClr val="FF670B"/>
      </a:accent5>
      <a:accent6>
        <a:srgbClr val="767BAD"/>
      </a:accent6>
      <a:hlink>
        <a:srgbClr val="979797"/>
      </a:hlink>
      <a:folHlink>
        <a:srgbClr val="969799"/>
      </a:folHlink>
    </a:clrScheme>
    <a:fontScheme name="3TU.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UDLIBdocument" ma:contentTypeID="0x01010016F1C7B450C4D64BBC7917A13DD3065600A39085ABF5808A4B84B744BA69843C97" ma:contentTypeVersion="4" ma:contentTypeDescription="" ma:contentTypeScope="" ma:versionID="8a572c959ff64db50e6f2b0dbb17794e">
  <xsd:schema xmlns:xsd="http://www.w3.org/2001/XMLSchema" xmlns:xs="http://www.w3.org/2001/XMLSchema" xmlns:p="http://schemas.microsoft.com/office/2006/metadata/properties" xmlns:ns2="4cb98678-5130-40b7-a8e9-e1b669d3c166" targetNamespace="http://schemas.microsoft.com/office/2006/metadata/properties" ma:root="true" ma:fieldsID="20703185fd6fe084621528d3a2d2f37c" ns2:_="">
    <xsd:import namespace="4cb98678-5130-40b7-a8e9-e1b669d3c166"/>
    <xsd:element name="properties">
      <xsd:complexType>
        <xsd:sequence>
          <xsd:element name="documentManagement">
            <xsd:complexType>
              <xsd:all>
                <xsd:element ref="ns2:mfa96787e54e44b2a16fa25ae42e3ac9" minOccurs="0"/>
                <xsd:element ref="ns2:TaxCatchAll" minOccurs="0"/>
                <xsd:element ref="ns2:TaxCatchAllLabel" minOccurs="0"/>
                <xsd:element ref="ns2:f2a044c83a9e49aa8997525b206453dd" minOccurs="0"/>
                <xsd:element ref="ns2:m1b2297192104d679a919b006e14cc1d" minOccurs="0"/>
                <xsd:element ref="ns2:TUDLDocumenttype" minOccurs="0"/>
                <xsd:element ref="ns2:UDLIB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98678-5130-40b7-a8e9-e1b669d3c166" elementFormDefault="qualified">
    <xsd:import namespace="http://schemas.microsoft.com/office/2006/documentManagement/types"/>
    <xsd:import namespace="http://schemas.microsoft.com/office/infopath/2007/PartnerControls"/>
    <xsd:element name="mfa96787e54e44b2a16fa25ae42e3ac9" ma:index="8" nillable="true" ma:taxonomy="true" ma:internalName="mfa96787e54e44b2a16fa25ae42e3ac9" ma:taxonomyFieldName="TUDLIBRON" ma:displayName="TUDLIBRON" ma:fieldId="{6fa96787-e54e-44b2-a16f-a25ae42e3ac9}" ma:sspId="185dc40b-9300-491c-a31d-6751a44a6ae7" ma:termSetId="c6df6329-6758-4f58-b409-9f102778d80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2c04e181-9dd0-454d-a501-6dbf26120458}" ma:internalName="TaxCatchAll" ma:showField="CatchAllData" ma:web="4cb98678-5130-40b7-a8e9-e1b669d3c1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2c04e181-9dd0-454d-a501-6dbf26120458}" ma:internalName="TaxCatchAllLabel" ma:readOnly="true" ma:showField="CatchAllDataLabel" ma:web="4cb98678-5130-40b7-a8e9-e1b669d3c1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2a044c83a9e49aa8997525b206453dd" ma:index="12" nillable="true" ma:taxonomy="true" ma:internalName="f2a044c83a9e49aa8997525b206453dd" ma:taxonomyFieldName="TUDLIBDOELGROEP" ma:displayName="TUDLIBDOELGROEP" ma:readOnly="false" ma:default="" ma:fieldId="{f2a044c8-3a9e-49aa-8997-525b206453dd}" ma:taxonomyMulti="true" ma:sspId="185dc40b-9300-491c-a31d-6751a44a6ae7" ma:termSetId="c6df6329-6758-4f58-b409-9f102778d80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1b2297192104d679a919b006e14cc1d" ma:index="14" nillable="true" ma:taxonomy="true" ma:internalName="m1b2297192104d679a919b006e14cc1d" ma:taxonomyFieldName="TUDLIBKEYWORDS" ma:displayName="TUDLIBKEYWORDS" ma:default="" ma:fieldId="{61b22971-9210-4d67-9a91-9b006e14cc1d}" ma:taxonomyMulti="true" ma:sspId="185dc40b-9300-491c-a31d-6751a44a6ae7" ma:termSetId="491ef53e-cdd6-4988-9634-d096535c6fa3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UDLDocumenttype" ma:index="16" nillable="true" ma:displayName="TUDLDocumenttype" ma:format="Dropdown" ma:internalName="TUDLDocumenttype">
      <xsd:simpleType>
        <xsd:restriction base="dms:Choice">
          <xsd:enumeration value="Advies"/>
          <xsd:enumeration value="Agenda"/>
          <xsd:enumeration value="Actielijst"/>
          <xsd:enumeration value="Beleidsstuk"/>
          <xsd:enumeration value="Contract"/>
          <xsd:enumeration value="Handleiding"/>
          <xsd:enumeration value="Offerte"/>
          <xsd:enumeration value="Onderwijsmateriaal"/>
          <xsd:enumeration value="Presentatie"/>
          <xsd:enumeration value="Presentielijst"/>
          <xsd:enumeration value="Procedure"/>
          <xsd:enumeration value="Procesbeschrijving (flowchart)"/>
          <xsd:enumeration value="Rapportage"/>
          <xsd:enumeration value="Richtlijn"/>
          <xsd:enumeration value="Technisch document"/>
          <xsd:enumeration value="Verslag"/>
          <xsd:enumeration value="Visie"/>
          <xsd:enumeration value="Werkinstructie"/>
        </xsd:restriction>
      </xsd:simpleType>
    </xsd:element>
    <xsd:element name="UDLIBStatus" ma:index="17" nillable="true" ma:displayName="UDLIBStatus" ma:default="Concept" ma:format="Dropdown" ma:internalName="UDLIBStatus">
      <xsd:simpleType>
        <xsd:restriction base="dms:Choice">
          <xsd:enumeration value="Concept"/>
          <xsd:enumeration value="Ter goedkeuring"/>
          <xsd:enumeration value="Definitief"/>
          <xsd:enumeration value="Afgeron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DLIBStatus xmlns="4cb98678-5130-40b7-a8e9-e1b669d3c166">Concept</UDLIBStatus>
    <m1b2297192104d679a919b006e14cc1d xmlns="4cb98678-5130-40b7-a8e9-e1b669d3c1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communicatie</TermName>
          <TermId xmlns="http://schemas.microsoft.com/office/infopath/2007/PartnerControls">c1707568-ce60-4a77-aeba-7afcc209ec41</TermId>
        </TermInfo>
      </Terms>
    </m1b2297192104d679a919b006e14cc1d>
    <TUDLDocumenttype xmlns="4cb98678-5130-40b7-a8e9-e1b669d3c166">Presentatie</TUDLDocumenttype>
    <mfa96787e54e44b2a16fa25ae42e3ac9 xmlns="4cb98678-5130-40b7-a8e9-e1b669d3c1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Research Data Services</TermName>
          <TermId xmlns="http://schemas.microsoft.com/office/infopath/2007/PartnerControls">2b12409f-597c-4615-b6a0-779f14b082e9</TermId>
        </TermInfo>
      </Terms>
    </mfa96787e54e44b2a16fa25ae42e3ac9>
    <TaxCatchAll xmlns="4cb98678-5130-40b7-a8e9-e1b669d3c166">
      <Value>108</Value>
      <Value>9</Value>
    </TaxCatchAll>
    <f2a044c83a9e49aa8997525b206453dd xmlns="4cb98678-5130-40b7-a8e9-e1b669d3c1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Research Data Services</TermName>
          <TermId xmlns="http://schemas.microsoft.com/office/infopath/2007/PartnerControls">2b12409f-597c-4615-b6a0-779f14b082e9</TermId>
        </TermInfo>
      </Terms>
    </f2a044c83a9e49aa8997525b206453dd>
  </documentManagement>
</p:properties>
</file>

<file path=customXml/itemProps1.xml><?xml version="1.0" encoding="utf-8"?>
<ds:datastoreItem xmlns:ds="http://schemas.openxmlformats.org/officeDocument/2006/customXml" ds:itemID="{D5CE6295-5217-475D-B65D-840400B6A7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b98678-5130-40b7-a8e9-e1b669d3c1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9C2B10-396F-44AD-825C-3F2AE174CD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1A2A59-D638-4318-9EBF-454ACC67E63A}">
  <ds:schemaRefs>
    <ds:schemaRef ds:uri="http://schemas.microsoft.com/office/2006/metadata/properties"/>
    <ds:schemaRef ds:uri="4cb98678-5130-40b7-a8e9-e1b669d3c166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3TU.Datacentrum presentation 10122015</Template>
  <TotalTime>769</TotalTime>
  <Words>575</Words>
  <Application>Microsoft Office PowerPoint</Application>
  <PresentationFormat>On-screen Show (16:9)</PresentationFormat>
  <Paragraphs>142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Template 3TU.Datacentrum presentation 10122015</vt:lpstr>
      <vt:lpstr>From Passive to Active  The Future of 4TU.Centre for Research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JKB;Robin Duinker</dc:creator>
  <cp:lastModifiedBy>Jasmin K. Böhmer</cp:lastModifiedBy>
  <cp:revision>182</cp:revision>
  <cp:lastPrinted>2015-09-14T13:12:25Z</cp:lastPrinted>
  <dcterms:created xsi:type="dcterms:W3CDTF">2016-08-10T08:15:56Z</dcterms:created>
  <dcterms:modified xsi:type="dcterms:W3CDTF">2018-03-30T16:51:58Z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0x01010016F1C7B450C4D64BBC7917A13DD3065600A39085ABF5808A4B84B744BA69843C97</vt:lpwstr>
  </property>
  <property fmtid="{D5CDD505-2E9C-101B-9397-08002B2CF9AE}" pid="3" name="TUDLIBRON">
    <vt:lpwstr>9</vt:lpwstr>
  </property>
  <property fmtid="{D5CDD505-2E9C-101B-9397-08002B2CF9AE}" pid="4" name="TUDLIBKEYWORDS">
    <vt:lpwstr>108;#communicatie|c1707568-ce60-4a77-aeba-7afcc209ec41</vt:lpwstr>
  </property>
  <property fmtid="{D5CDD505-2E9C-101B-9397-08002B2CF9AE}" pid="5" name="TUDLIBDOELGROEP">
    <vt:lpwstr>9;#Research Data Services|2b12409f-597c-4615-b6a0-779f14b082e9</vt:lpwstr>
  </property>
</Properties>
</file>