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318" r:id="rId3"/>
    <p:sldId id="317" r:id="rId4"/>
    <p:sldId id="322" r:id="rId5"/>
    <p:sldId id="282" r:id="rId6"/>
    <p:sldId id="296" r:id="rId7"/>
    <p:sldId id="319" r:id="rId8"/>
    <p:sldId id="311" r:id="rId9"/>
    <p:sldId id="320" r:id="rId10"/>
    <p:sldId id="321" r:id="rId11"/>
    <p:sldId id="294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ADC"/>
    <a:srgbClr val="696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776E4-FBE9-3046-9AEB-8F20030F2940}" v="1128" dt="2021-10-18T18:04:10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19CE-9754-0040-ABA2-C02D12B60B59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3454-3D7C-4948-8031-8518DC27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av-bann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3854" y="5551714"/>
            <a:ext cx="23001435" cy="1330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3456" y="1890537"/>
            <a:ext cx="6012544" cy="16028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56" y="3619513"/>
            <a:ext cx="6012544" cy="809399"/>
          </a:xfrm>
        </p:spPr>
        <p:txBody>
          <a:bodyPr>
            <a:normAutofit/>
          </a:bodyPr>
          <a:lstStyle>
            <a:lvl1pPr marL="0" indent="0" algn="l">
              <a:buNone/>
              <a:defRPr sz="2667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96761" y="5551714"/>
            <a:ext cx="12542761" cy="6095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 descr="Chameleon-FullColor-fulls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8" y="377915"/>
            <a:ext cx="4701091" cy="11954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60439" y="1525965"/>
            <a:ext cx="11592540" cy="60959"/>
          </a:xfrm>
          <a:prstGeom prst="rect">
            <a:avLst/>
          </a:prstGeom>
          <a:solidFill>
            <a:srgbClr val="2090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Picture 20" descr="NU_Logo_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53" y="5858971"/>
            <a:ext cx="986449" cy="591869"/>
          </a:xfrm>
          <a:prstGeom prst="rect">
            <a:avLst/>
          </a:prstGeom>
        </p:spPr>
      </p:pic>
      <p:pic>
        <p:nvPicPr>
          <p:cNvPr id="22" name="Picture 21" descr="University_of_Chicag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8" y="5924704"/>
            <a:ext cx="1653040" cy="330608"/>
          </a:xfrm>
          <a:prstGeom prst="rect">
            <a:avLst/>
          </a:prstGeom>
        </p:spPr>
      </p:pic>
      <p:pic>
        <p:nvPicPr>
          <p:cNvPr id="26" name="Picture 25" descr="TACC-Logo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42" y="5924705"/>
            <a:ext cx="1172220" cy="352273"/>
          </a:xfrm>
          <a:prstGeom prst="rect">
            <a:avLst/>
          </a:prstGeom>
        </p:spPr>
      </p:pic>
      <p:pic>
        <p:nvPicPr>
          <p:cNvPr id="27" name="Picture 26" descr="nsfb-[Converted]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80" y="5747065"/>
            <a:ext cx="669611" cy="6696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60440" y="1586923"/>
            <a:ext cx="32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rgbClr val="2090EB"/>
                </a:solidFill>
              </a:rPr>
              <a:t>www.chameleoncloud.org</a:t>
            </a:r>
            <a:endParaRPr lang="en-US" sz="1600">
              <a:solidFill>
                <a:srgbClr val="2090E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92" y="5309769"/>
            <a:ext cx="2031712" cy="15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av-bann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911"/>
            <a:ext cx="16517581" cy="9554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05068" y="6416676"/>
            <a:ext cx="32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rgbClr val="2090EB"/>
                </a:solidFill>
              </a:rPr>
              <a:t>www.chameleoncloud.org</a:t>
            </a:r>
            <a:endParaRPr lang="en-US" sz="1600">
              <a:solidFill>
                <a:srgbClr val="2090EB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7241" y="6416676"/>
            <a:ext cx="35624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78937"/>
            <a:ext cx="10363200" cy="4796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Chameleon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911"/>
            <a:ext cx="2699795" cy="6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av-bann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911"/>
            <a:ext cx="16517581" cy="9554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05068" y="6416676"/>
            <a:ext cx="32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rgbClr val="2090EB"/>
                </a:solidFill>
              </a:rPr>
              <a:t>www.chameleoncloud.org</a:t>
            </a:r>
            <a:endParaRPr lang="en-US" sz="1600">
              <a:solidFill>
                <a:srgbClr val="2090EB"/>
              </a:solidFill>
            </a:endParaRPr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7241" y="6416676"/>
            <a:ext cx="3562451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Chameleon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911"/>
            <a:ext cx="2699795" cy="685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144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400800" y="1536192"/>
            <a:ext cx="48768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51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8768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0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535113"/>
            <a:ext cx="48768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61" y="5412338"/>
            <a:ext cx="10140757" cy="927911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144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876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05068" y="6416676"/>
            <a:ext cx="32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rgbClr val="2090EB"/>
                </a:solidFill>
              </a:rPr>
              <a:t>www.chameleoncloud.org</a:t>
            </a:r>
            <a:endParaRPr lang="en-US" sz="1600">
              <a:solidFill>
                <a:srgbClr val="2090EB"/>
              </a:solidFill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7241" y="6416676"/>
            <a:ext cx="3562451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24" name="Picture 23" descr="Chameleon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911"/>
            <a:ext cx="2699795" cy="6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av-banner-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911"/>
            <a:ext cx="16517581" cy="9554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05068" y="6416676"/>
            <a:ext cx="324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err="1">
                <a:solidFill>
                  <a:srgbClr val="2090EB"/>
                </a:solidFill>
              </a:rPr>
              <a:t>www.chameleoncloud.org</a:t>
            </a:r>
            <a:endParaRPr lang="en-US" sz="1600">
              <a:solidFill>
                <a:srgbClr val="2090EB"/>
              </a:solidFill>
            </a:endParaRPr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7241" y="6416676"/>
            <a:ext cx="3562451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1" descr="Chameleon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911"/>
            <a:ext cx="2699795" cy="68509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609602"/>
            <a:ext cx="51816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3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2208" y="609600"/>
            <a:ext cx="4511040" cy="914400"/>
          </a:xfrm>
        </p:spPr>
        <p:txBody>
          <a:bodyPr anchor="b">
            <a:noAutofit/>
          </a:bodyPr>
          <a:lstStyle>
            <a:lvl1pPr algn="l">
              <a:defRPr sz="2933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02210" y="1524000"/>
            <a:ext cx="4508500" cy="3295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33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76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270C-738A-E642-A4CB-A5A3E145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9EE39-04F6-FE41-95EB-A234D4FDD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1ABA7-809B-A445-957A-813AC5B5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43985-BD76-664F-8F90-5E6F6F0D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49CC-3CDE-474A-AF52-F2FDCA5F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3E7F7-EC13-D342-9410-691ECAD5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6D1BC-B6D7-3449-98CF-E4ED708C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B907C-2F5A-A14E-98DC-713FF28D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7785"/>
            <a:ext cx="10363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67095"/>
            <a:ext cx="10363200" cy="48590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416676"/>
            <a:ext cx="2641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1200" kern="1200" cap="all" spc="147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43E7F3A-7777-BD44-B541-5791583500A2}" type="datetimeFigureOut">
              <a:rPr lang="en-US" smtClean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16676"/>
            <a:ext cx="38608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1200" cap="all" spc="147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416676"/>
            <a:ext cx="609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467" b="1" baseline="0">
                <a:solidFill>
                  <a:srgbClr val="4D4D4D"/>
                </a:solidFill>
              </a:defRPr>
            </a:lvl1pPr>
          </a:lstStyle>
          <a:p>
            <a:fld id="{C4F600B6-5514-B741-812A-066A8ED5B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48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219170" rtl="0" eaLnBrk="1" latinLnBrk="0" hangingPunct="1">
        <a:spcBef>
          <a:spcPct val="0"/>
        </a:spcBef>
        <a:buNone/>
        <a:defRPr sz="4267" kern="1200" cap="all" baseline="0">
          <a:solidFill>
            <a:srgbClr val="2090EB"/>
          </a:solidFill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2667" kern="1200" baseline="0">
          <a:solidFill>
            <a:schemeClr val="bg1"/>
          </a:solidFill>
          <a:latin typeface="Calibri"/>
          <a:ea typeface="+mn-ea"/>
          <a:cs typeface="Calibri"/>
        </a:defRPr>
      </a:lvl1pPr>
      <a:lvl2pPr marL="990575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2133" kern="1200" baseline="0">
          <a:solidFill>
            <a:schemeClr val="bg1"/>
          </a:solidFill>
          <a:latin typeface="Calibri"/>
          <a:ea typeface="+mn-ea"/>
          <a:cs typeface="Calibri"/>
        </a:defRPr>
      </a:lvl2pPr>
      <a:lvl3pPr marL="1523962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1867" kern="1200" baseline="0">
          <a:solidFill>
            <a:schemeClr val="bg1"/>
          </a:solidFill>
          <a:latin typeface="Calibri"/>
          <a:ea typeface="+mn-ea"/>
          <a:cs typeface="Calibri"/>
        </a:defRPr>
      </a:lvl3pPr>
      <a:lvl4pPr marL="2133547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1867" kern="1200" baseline="0">
          <a:solidFill>
            <a:schemeClr val="bg1"/>
          </a:solidFill>
          <a:latin typeface="Calibri"/>
          <a:ea typeface="+mn-ea"/>
          <a:cs typeface="Calibri"/>
        </a:defRPr>
      </a:lvl4pPr>
      <a:lvl5pPr marL="2743131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1867" kern="1200" baseline="0">
          <a:solidFill>
            <a:schemeClr val="bg1"/>
          </a:solidFill>
          <a:latin typeface="Calibri"/>
          <a:ea typeface="+mn-ea"/>
          <a:cs typeface="Calibri"/>
        </a:defRPr>
      </a:lvl5pPr>
      <a:lvl6pPr marL="3352716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65751" algn="l" defTabSz="1219170" rtl="0" eaLnBrk="1" latinLnBrk="0" hangingPunct="1">
        <a:lnSpc>
          <a:spcPct val="100000"/>
        </a:lnSpc>
        <a:spcBef>
          <a:spcPts val="933"/>
        </a:spcBef>
        <a:buClr>
          <a:schemeClr val="accent1"/>
        </a:buClr>
        <a:buSzPct val="85000"/>
        <a:buFont typeface="Wingdings 3" pitchFamily="18" charset="2"/>
        <a:buChar char="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hyperlink" Target="https://www.trustedci.org/guid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D2FE-8A4A-B646-9A23-5B67860C6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633" y="2164345"/>
            <a:ext cx="10058945" cy="1602856"/>
          </a:xfrm>
        </p:spPr>
        <p:txBody>
          <a:bodyPr>
            <a:normAutofit/>
          </a:bodyPr>
          <a:lstStyle/>
          <a:p>
            <a:r>
              <a:rPr lang="en-US" sz="4200" cap="none" dirty="0">
                <a:latin typeface="Calibri" panose="020F0502020204030204" pitchFamily="34" charset="0"/>
                <a:cs typeface="Calibri" panose="020F0502020204030204" pitchFamily="34" charset="0"/>
              </a:rPr>
              <a:t>Chameleon’s Security Approaches/Challenges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C4171-C0E8-7F49-8973-D8A3D6815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633" y="3892227"/>
            <a:ext cx="2873639" cy="1305413"/>
          </a:xfrm>
        </p:spPr>
        <p:txBody>
          <a:bodyPr>
            <a:noAutofit/>
          </a:bodyPr>
          <a:lstStyle/>
          <a:p>
            <a:pPr algn="l"/>
            <a:r>
              <a:rPr lang="en-US" sz="1800" b="1">
                <a:latin typeface="Calibri" panose="020F0502020204030204" pitchFamily="34" charset="0"/>
                <a:cs typeface="Calibri" panose="020F0502020204030204" pitchFamily="34" charset="0"/>
              </a:rPr>
              <a:t>Jason Anderson</a:t>
            </a:r>
            <a:b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>
                <a:latin typeface="Calibri" panose="020F0502020204030204" pitchFamily="34" charset="0"/>
                <a:cs typeface="Calibri" panose="020F0502020204030204" pitchFamily="34" charset="0"/>
              </a:rPr>
              <a:t>University of Chicago</a:t>
            </a:r>
            <a:b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jasonanderson@uchicago.edu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2C0296B-8132-FE41-A608-258AABABD3E1}"/>
              </a:ext>
            </a:extLst>
          </p:cNvPr>
          <p:cNvSpPr txBox="1">
            <a:spLocks/>
          </p:cNvSpPr>
          <p:nvPr/>
        </p:nvSpPr>
        <p:spPr>
          <a:xfrm>
            <a:off x="4154905" y="3892226"/>
            <a:ext cx="2873639" cy="13054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667" kern="1200" baseline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Calibri"/>
              </a:defRPr>
            </a:lvl1pPr>
            <a:lvl2pPr marL="609585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133" kern="1200" baseline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1219170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67" kern="1200" baseline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828754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67" kern="1200" baseline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2438339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67" kern="1200" baseline="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3047924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Kate </a:t>
            </a: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Keahey</a:t>
            </a: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 (PI)</a:t>
            </a:r>
            <a:b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Argonne National Laboratory</a:t>
            </a:r>
            <a:b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err="1">
                <a:latin typeface="Calibri" panose="020F0502020204030204" pitchFamily="34" charset="0"/>
                <a:cs typeface="Calibri" panose="020F0502020204030204" pitchFamily="34" charset="0"/>
              </a:rPr>
              <a:t>keahey@anl.gov</a:t>
            </a:r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39F-83C4-484E-9C44-8D1DFAD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Some things we do</a:t>
            </a:r>
            <a:endParaRPr lang="en-US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ECF4-3E8E-614B-AE45-B652683E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180785"/>
            <a:ext cx="10363200" cy="5024116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Centralize authentication and authorization.</a:t>
            </a:r>
            <a:endParaRPr lang="en-US"/>
          </a:p>
          <a:p>
            <a:pPr lvl="1"/>
            <a:r>
              <a:rPr lang="en-US"/>
              <a:t>We have one switch we toggle to terminate a user or project’s access across all Chameleon sites.</a:t>
            </a:r>
          </a:p>
          <a:p>
            <a:r>
              <a:rPr lang="en-US" b="1"/>
              <a:t>Provide secure defaults and incentivize following best practices.</a:t>
            </a:r>
          </a:p>
          <a:p>
            <a:pPr lvl="1"/>
            <a:r>
              <a:rPr lang="en-US"/>
              <a:t>Our base images come with default firewall rules and SSH configurations, which most users don’t change. We continuously release new base images with updates</a:t>
            </a:r>
          </a:p>
          <a:p>
            <a:r>
              <a:rPr lang="en-US" b="1"/>
              <a:t>Keep eyeballs on the big metrics.</a:t>
            </a:r>
            <a:endParaRPr lang="en-US"/>
          </a:p>
          <a:p>
            <a:pPr lvl="1"/>
            <a:r>
              <a:rPr lang="en-US"/>
              <a:t>Monitor network bandwidth and system load on your infrastructure and watch the dashboards! Put dashboards permanently in view (separate monitor).</a:t>
            </a:r>
          </a:p>
          <a:p>
            <a:pPr lvl="1"/>
            <a:r>
              <a:rPr lang="en-US"/>
              <a:t>Not feasible to do this for user machines.</a:t>
            </a:r>
          </a:p>
          <a:p>
            <a:r>
              <a:rPr lang="en-US" b="1"/>
              <a:t>Have clear policies up-front.</a:t>
            </a:r>
          </a:p>
          <a:p>
            <a:pPr lvl="1"/>
            <a:r>
              <a:rPr lang="en-US"/>
              <a:t>This makes it easier to punish transgressions later. Make sure users understand their mistakes, and the greater cost (to time, reputation, longevity of project.)</a:t>
            </a:r>
          </a:p>
          <a:p>
            <a:r>
              <a:rPr lang="en-US" b="1"/>
              <a:t>Discuss all support tickets weekly.</a:t>
            </a:r>
          </a:p>
          <a:p>
            <a:pPr lvl="1"/>
            <a:r>
              <a:rPr lang="en-US"/>
              <a:t>This includes security tickets</a:t>
            </a:r>
          </a:p>
        </p:txBody>
      </p:sp>
    </p:spTree>
    <p:extLst>
      <p:ext uri="{BB962C8B-B14F-4D97-AF65-F5344CB8AC3E}">
        <p14:creationId xmlns:p14="http://schemas.microsoft.com/office/powerpoint/2010/main" val="342970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39F-83C4-484E-9C44-8D1DFADE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37785"/>
            <a:ext cx="10363200" cy="1143000"/>
          </a:xfrm>
        </p:spPr>
        <p:txBody>
          <a:bodyPr/>
          <a:lstStyle/>
          <a:p>
            <a:r>
              <a:rPr lang="en-US"/>
              <a:t>Policies and documents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A6112F-C726-AC42-A960-56CC7B1D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1036049"/>
            <a:ext cx="10515600" cy="2279140"/>
          </a:xfrm>
        </p:spPr>
        <p:txBody>
          <a:bodyPr>
            <a:normAutofit/>
          </a:bodyPr>
          <a:lstStyle/>
          <a:p>
            <a:r>
              <a:rPr lang="en-US" b="1"/>
              <a:t>Descriptive:</a:t>
            </a:r>
            <a:r>
              <a:rPr lang="en-US"/>
              <a:t> Threat Model, Risk Assessment, Security Review</a:t>
            </a:r>
          </a:p>
          <a:p>
            <a:r>
              <a:rPr lang="en-US" b="1"/>
              <a:t>Reactive: </a:t>
            </a:r>
            <a:r>
              <a:rPr lang="en-US"/>
              <a:t>Security Incident Response Checklist, Triage Guide</a:t>
            </a:r>
          </a:p>
          <a:p>
            <a:r>
              <a:rPr lang="en-US" b="1"/>
              <a:t>User-facing</a:t>
            </a:r>
            <a:r>
              <a:rPr lang="en-US"/>
              <a:t>: Terms and Conditions, Privacy Policy</a:t>
            </a:r>
            <a:endParaRPr lang="en-US" b="1"/>
          </a:p>
          <a:p>
            <a:r>
              <a:rPr lang="en-US" b="1"/>
              <a:t>Historical:</a:t>
            </a:r>
            <a:r>
              <a:rPr lang="en-US"/>
              <a:t> Security Tickets</a:t>
            </a:r>
            <a:endParaRPr lang="en-US" b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350E99-6C12-B847-96B9-88F4244D9D97}"/>
              </a:ext>
            </a:extLst>
          </p:cNvPr>
          <p:cNvSpPr txBox="1">
            <a:spLocks/>
          </p:cNvSpPr>
          <p:nvPr/>
        </p:nvSpPr>
        <p:spPr>
          <a:xfrm>
            <a:off x="694944" y="3170452"/>
            <a:ext cx="103632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kern="1200" cap="all" baseline="0">
                <a:solidFill>
                  <a:srgbClr val="2090EB"/>
                </a:solidFill>
                <a:latin typeface="Calibri"/>
                <a:ea typeface="+mj-ea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New challenges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32DDCE05-99C2-2143-8B26-65F86AC14413}"/>
              </a:ext>
            </a:extLst>
          </p:cNvPr>
          <p:cNvSpPr txBox="1">
            <a:spLocks/>
          </p:cNvSpPr>
          <p:nvPr/>
        </p:nvSpPr>
        <p:spPr>
          <a:xfrm>
            <a:off x="618744" y="4165286"/>
            <a:ext cx="10515600" cy="22791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189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6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990575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133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523962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2133547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743131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3352716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How to transfer knowledge to Chameleon associate sites (CHI-in-a-Box)?</a:t>
            </a:r>
          </a:p>
          <a:p>
            <a:r>
              <a:rPr lang="en-US"/>
              <a:t>How to handle mixed hardware ownership model? (</a:t>
            </a:r>
            <a:r>
              <a:rPr lang="en-US" err="1"/>
              <a:t>CHI@Edge</a:t>
            </a:r>
            <a:r>
              <a:rPr lang="en-US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4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D2FE-8A4A-B646-9A23-5B67860C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364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39F-83C4-484E-9C44-8D1DFAD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Who are we protecting?</a:t>
            </a:r>
            <a:endParaRPr lang="en-US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ECF4-3E8E-614B-AE45-B652683E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0785"/>
            <a:ext cx="10363200" cy="4456091"/>
          </a:xfrm>
        </p:spPr>
        <p:txBody>
          <a:bodyPr>
            <a:normAutofit/>
          </a:bodyPr>
          <a:lstStyle/>
          <a:p>
            <a:r>
              <a:rPr lang="en-US" b="1"/>
              <a:t>Users from outside actors:</a:t>
            </a:r>
            <a:r>
              <a:rPr lang="en-US"/>
              <a:t> intrusion, denial of service, ransomware</a:t>
            </a:r>
          </a:p>
          <a:p>
            <a:r>
              <a:rPr lang="en-US" b="1"/>
              <a:t>Users from other users:</a:t>
            </a:r>
            <a:r>
              <a:rPr lang="en-US"/>
              <a:t> abuse, espionage, “noisy neighbors”</a:t>
            </a:r>
          </a:p>
          <a:p>
            <a:r>
              <a:rPr lang="en-US" b="1"/>
              <a:t>Users from themselves! </a:t>
            </a:r>
            <a:r>
              <a:rPr lang="en-US"/>
              <a:t>Data loss, data leaks</a:t>
            </a:r>
            <a:endParaRPr lang="en-US" b="1"/>
          </a:p>
          <a:p>
            <a:r>
              <a:rPr lang="en-US" b="1"/>
              <a:t>Users from operators: </a:t>
            </a:r>
            <a:r>
              <a:rPr lang="en-US"/>
              <a:t>abuse, experiment interference</a:t>
            </a:r>
          </a:p>
          <a:p>
            <a:r>
              <a:rPr lang="en-US" b="1"/>
              <a:t>Operators from users: </a:t>
            </a:r>
            <a:r>
              <a:rPr lang="en-US"/>
              <a:t>network attacks, privilege escalation, sniffing</a:t>
            </a:r>
          </a:p>
          <a:p>
            <a:r>
              <a:rPr lang="en-US" b="1"/>
              <a:t>Operators from outside actors: </a:t>
            </a:r>
            <a:r>
              <a:rPr lang="en-US"/>
              <a:t>RCE, host compromise, ransomware</a:t>
            </a:r>
            <a:endParaRPr lang="en-US" b="1"/>
          </a:p>
          <a:p>
            <a:r>
              <a:rPr lang="en-US" b="1"/>
              <a:t>Operators from themselves! </a:t>
            </a:r>
            <a:r>
              <a:rPr lang="en-US"/>
              <a:t>Misconfiguration, botched migrations, backups not working/tested, credential compromise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2269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39F-83C4-484E-9C44-8D1DFADE80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What are we protecting?</a:t>
            </a:r>
            <a:endParaRPr lang="en-US" i="1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49F7B2-AB89-F64F-A8F8-849929D162C7}"/>
              </a:ext>
            </a:extLst>
          </p:cNvPr>
          <p:cNvSpPr/>
          <p:nvPr/>
        </p:nvSpPr>
        <p:spPr>
          <a:xfrm>
            <a:off x="3808857" y="1628775"/>
            <a:ext cx="4574286" cy="394335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6274F-912E-8F48-A504-837574C770A2}"/>
              </a:ext>
            </a:extLst>
          </p:cNvPr>
          <p:cNvSpPr txBox="1"/>
          <p:nvPr/>
        </p:nvSpPr>
        <p:spPr>
          <a:xfrm>
            <a:off x="5243512" y="2129909"/>
            <a:ext cx="196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A773A-9196-D748-97A2-811AC8CDAE4A}"/>
              </a:ext>
            </a:extLst>
          </p:cNvPr>
          <p:cNvSpPr txBox="1"/>
          <p:nvPr/>
        </p:nvSpPr>
        <p:spPr>
          <a:xfrm>
            <a:off x="3695700" y="5044559"/>
            <a:ext cx="196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DC4F3-9654-604A-88B4-3EA22A01E2B7}"/>
              </a:ext>
            </a:extLst>
          </p:cNvPr>
          <p:cNvSpPr txBox="1"/>
          <p:nvPr/>
        </p:nvSpPr>
        <p:spPr>
          <a:xfrm>
            <a:off x="6486525" y="5073134"/>
            <a:ext cx="196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886A2-3530-5244-BB77-3207FA92CC23}"/>
              </a:ext>
            </a:extLst>
          </p:cNvPr>
          <p:cNvSpPr txBox="1"/>
          <p:nvPr/>
        </p:nvSpPr>
        <p:spPr>
          <a:xfrm>
            <a:off x="7210424" y="2115354"/>
            <a:ext cx="32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should have a reasonable expectation of privacy.</a:t>
            </a:r>
            <a:endParaRPr lang="en-US" sz="2400" i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A2FDD-9068-DE4D-BDDB-A06E9C38ED8B}"/>
              </a:ext>
            </a:extLst>
          </p:cNvPr>
          <p:cNvSpPr txBox="1"/>
          <p:nvPr/>
        </p:nvSpPr>
        <p:spPr>
          <a:xfrm>
            <a:off x="8557067" y="4002465"/>
            <a:ext cx="3200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 downtime to a minimum. Persist data users requested be persisted.</a:t>
            </a:r>
            <a:endParaRPr lang="en-US" sz="24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F609B7-C05B-4E43-A961-D8696C1839F6}"/>
              </a:ext>
            </a:extLst>
          </p:cNvPr>
          <p:cNvSpPr txBox="1"/>
          <p:nvPr/>
        </p:nvSpPr>
        <p:spPr>
          <a:xfrm>
            <a:off x="590884" y="4444394"/>
            <a:ext cx="353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Users and operators should trust that they are in control.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316276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39F-83C4-484E-9C44-8D1DFAD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(Some) Challenges posed by CISE testbeds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ECF4-3E8E-614B-AE45-B652683E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0785"/>
            <a:ext cx="10363200" cy="4862828"/>
          </a:xfrm>
        </p:spPr>
        <p:txBody>
          <a:bodyPr>
            <a:normAutofit/>
          </a:bodyPr>
          <a:lstStyle/>
          <a:p>
            <a:r>
              <a:rPr lang="en-US" b="1" dirty="0"/>
              <a:t>Little restrictions can be placed on user privileges.</a:t>
            </a:r>
            <a:endParaRPr lang="en-US" dirty="0"/>
          </a:p>
          <a:p>
            <a:pPr marL="624824" lvl="1" indent="0">
              <a:buNone/>
            </a:pPr>
            <a:r>
              <a:rPr lang="en-US" dirty="0"/>
              <a:t>Users need to deploy custom OS, kernel drivers, reconfigure network links, etc.</a:t>
            </a:r>
          </a:p>
          <a:p>
            <a:r>
              <a:rPr lang="en-US" b="1" dirty="0"/>
              <a:t>Few assumptions can be made about user environments.</a:t>
            </a:r>
          </a:p>
          <a:p>
            <a:pPr marL="624824" lvl="1" indent="0">
              <a:buNone/>
            </a:pPr>
            <a:r>
              <a:rPr lang="en-US" dirty="0"/>
              <a:t>Not much control on what software users run, or how it is configured. No endpoint detection/agents we can deploy.</a:t>
            </a:r>
          </a:p>
          <a:p>
            <a:r>
              <a:rPr lang="en-US" b="1" dirty="0"/>
              <a:t>Users want interactive access, and internet connectivity.</a:t>
            </a:r>
          </a:p>
          <a:p>
            <a:pPr marL="624824" lvl="1" indent="0">
              <a:buNone/>
            </a:pPr>
            <a:r>
              <a:rPr lang="en-US" dirty="0"/>
              <a:t>Research involves iteration and exploration; interactive sessions (e.g., not batch jobs) are useful to the point of being imperative. Researchers often need to download assets from the internet and expose services to the wide area.</a:t>
            </a:r>
          </a:p>
          <a:p>
            <a:r>
              <a:rPr lang="en-US" b="1" dirty="0"/>
              <a:t>Users (heavily) outnumber testbed operators.</a:t>
            </a:r>
          </a:p>
        </p:txBody>
      </p:sp>
    </p:spTree>
    <p:extLst>
      <p:ext uri="{BB962C8B-B14F-4D97-AF65-F5344CB8AC3E}">
        <p14:creationId xmlns:p14="http://schemas.microsoft.com/office/powerpoint/2010/main" val="126086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4A9360-A4C0-804C-BF2F-89EE8E5A9EA3}"/>
              </a:ext>
            </a:extLst>
          </p:cNvPr>
          <p:cNvSpPr txBox="1"/>
          <p:nvPr/>
        </p:nvSpPr>
        <p:spPr>
          <a:xfrm>
            <a:off x="291752" y="2535527"/>
            <a:ext cx="320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400" b="1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layers</a:t>
            </a:r>
            <a:r>
              <a:rPr lang="en-US" sz="2400" i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defenses do we have? What happens if one layer is breached? What can we solve with people, and what with structure?</a:t>
            </a:r>
            <a:endParaRPr lang="en-US" sz="2400" i="1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CA6FB07-A88E-5945-9A9B-5B633D509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853" y="946150"/>
            <a:ext cx="8808147" cy="57975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E3AC00-7836-6F42-A536-2AC46AF3C986}"/>
              </a:ext>
            </a:extLst>
          </p:cNvPr>
          <p:cNvSpPr txBox="1">
            <a:spLocks/>
          </p:cNvSpPr>
          <p:nvPr/>
        </p:nvSpPr>
        <p:spPr>
          <a:xfrm>
            <a:off x="914400" y="190575"/>
            <a:ext cx="10363200" cy="786041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4267" kern="1200" cap="all" baseline="0">
                <a:solidFill>
                  <a:srgbClr val="2090EB"/>
                </a:solidFill>
                <a:latin typeface="Calibri"/>
                <a:ea typeface="+mj-ea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Approach: Defense in depth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7DD6AA-3975-4843-9D57-EF8007B74C25}"/>
              </a:ext>
            </a:extLst>
          </p:cNvPr>
          <p:cNvSpPr/>
          <p:nvPr/>
        </p:nvSpPr>
        <p:spPr>
          <a:xfrm>
            <a:off x="3492151" y="976616"/>
            <a:ext cx="1701641" cy="913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5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E35A4EF6-1923-AD4A-8C09-3DCF4DB58DDA}"/>
              </a:ext>
            </a:extLst>
          </p:cNvPr>
          <p:cNvSpPr txBox="1">
            <a:spLocks/>
          </p:cNvSpPr>
          <p:nvPr/>
        </p:nvSpPr>
        <p:spPr>
          <a:xfrm>
            <a:off x="914400" y="190575"/>
            <a:ext cx="10363200" cy="786041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4267" kern="1200" cap="all" baseline="0">
                <a:solidFill>
                  <a:srgbClr val="2090EB"/>
                </a:solidFill>
                <a:latin typeface="Calibri"/>
                <a:ea typeface="+mj-ea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Approach: threat model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AD2BDAAC-B0D7-7A44-A5AB-9A6D28AC310D}"/>
              </a:ext>
            </a:extLst>
          </p:cNvPr>
          <p:cNvSpPr txBox="1">
            <a:spLocks/>
          </p:cNvSpPr>
          <p:nvPr/>
        </p:nvSpPr>
        <p:spPr>
          <a:xfrm>
            <a:off x="6096000" y="1196072"/>
            <a:ext cx="5615083" cy="5241304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6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990575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133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523962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2133547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743131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3352716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Threat models are a good “map” to your current layers of defense.</a:t>
            </a:r>
          </a:p>
          <a:p>
            <a:r>
              <a:rPr lang="en-US"/>
              <a:t>Enumerate </a:t>
            </a:r>
            <a:r>
              <a:rPr lang="en-US" b="1"/>
              <a:t>assets</a:t>
            </a:r>
            <a:r>
              <a:rPr lang="en-US"/>
              <a:t>, </a:t>
            </a:r>
            <a:r>
              <a:rPr lang="en-US" b="1"/>
              <a:t>actors</a:t>
            </a:r>
            <a:r>
              <a:rPr lang="en-US"/>
              <a:t>, and </a:t>
            </a:r>
            <a:r>
              <a:rPr lang="en-US" b="1"/>
              <a:t>processes</a:t>
            </a:r>
            <a:r>
              <a:rPr lang="en-US"/>
              <a:t> and their relation to </a:t>
            </a:r>
            <a:r>
              <a:rPr lang="en-US" b="1"/>
              <a:t>trust zones</a:t>
            </a:r>
            <a:r>
              <a:rPr lang="en-US"/>
              <a:t>.</a:t>
            </a:r>
          </a:p>
          <a:p>
            <a:r>
              <a:rPr lang="en-US"/>
              <a:t>Document existing controls and the area they fit.</a:t>
            </a:r>
          </a:p>
          <a:p>
            <a:r>
              <a:rPr lang="en-US"/>
              <a:t>This is documentary, not fiction! Put the weird stuff here.</a:t>
            </a:r>
          </a:p>
          <a:p>
            <a:r>
              <a:rPr lang="en-US"/>
              <a:t>Challenge your assumptions about what is and is not the case.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EC9EDBB-ECDF-C941-AE98-377860EE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93" y="1625600"/>
            <a:ext cx="5857107" cy="360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19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E35A4EF6-1923-AD4A-8C09-3DCF4DB58DDA}"/>
              </a:ext>
            </a:extLst>
          </p:cNvPr>
          <p:cNvSpPr txBox="1">
            <a:spLocks/>
          </p:cNvSpPr>
          <p:nvPr/>
        </p:nvSpPr>
        <p:spPr>
          <a:xfrm>
            <a:off x="914400" y="190575"/>
            <a:ext cx="10363200" cy="786041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4267" kern="1200" cap="all" baseline="0">
                <a:solidFill>
                  <a:srgbClr val="2090EB"/>
                </a:solidFill>
                <a:latin typeface="Calibri"/>
                <a:ea typeface="+mj-ea"/>
                <a:cs typeface="Calibri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Approach: Risk assessment</a:t>
            </a:r>
          </a:p>
        </p:txBody>
      </p:sp>
      <p:pic>
        <p:nvPicPr>
          <p:cNvPr id="3" name="Picture 2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E8D4D017-C93F-D442-B541-0DD990F6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9" y="1676069"/>
            <a:ext cx="7086600" cy="3850657"/>
          </a:xfrm>
          <a:prstGeom prst="rect">
            <a:avLst/>
          </a:prstGeom>
          <a:effectLst>
            <a:outerShdw blurRad="159687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47691C-4923-C84D-9AF2-8C5C13EC949E}"/>
              </a:ext>
            </a:extLst>
          </p:cNvPr>
          <p:cNvSpPr txBox="1">
            <a:spLocks/>
          </p:cNvSpPr>
          <p:nvPr/>
        </p:nvSpPr>
        <p:spPr>
          <a:xfrm>
            <a:off x="123826" y="1616696"/>
            <a:ext cx="4333874" cy="433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89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6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990575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133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2pPr>
            <a:lvl3pPr marL="1523962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3pPr>
            <a:lvl4pPr marL="2133547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4pPr>
            <a:lvl5pPr marL="2743131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5pPr>
            <a:lvl6pPr marL="3352716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65751" algn="l" defTabSz="1219170" rtl="0" eaLnBrk="1" latinLnBrk="0" hangingPunct="1">
              <a:lnSpc>
                <a:spcPct val="100000"/>
              </a:lnSpc>
              <a:spcBef>
                <a:spcPts val="933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Start with assets and work your way out to help make this exhaustive. Consider abstract assets like reputation!</a:t>
            </a:r>
          </a:p>
          <a:p>
            <a:r>
              <a:rPr lang="en-US"/>
              <a:t>Having a threat model makes this easier</a:t>
            </a:r>
          </a:p>
          <a:p>
            <a:r>
              <a:rPr lang="en-US"/>
              <a:t>Follow a good template (</a:t>
            </a:r>
            <a:r>
              <a:rPr lang="en-US">
                <a:hlinkClick r:id="rId4"/>
              </a:rPr>
              <a:t>TrustedCI Risk Assessment Table</a:t>
            </a:r>
            <a:r>
              <a:rPr lang="en-US"/>
              <a:t>)</a:t>
            </a:r>
          </a:p>
          <a:p>
            <a:r>
              <a:rPr lang="en-US"/>
              <a:t>Helps prioritize what you should be working 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061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39F-83C4-484E-9C44-8D1DFAD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Chameleon threat ”flavors”</a:t>
            </a:r>
            <a:endParaRPr lang="en-US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ECF4-3E8E-614B-AE45-B652683E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0785"/>
            <a:ext cx="10363200" cy="4862828"/>
          </a:xfrm>
        </p:spPr>
        <p:txBody>
          <a:bodyPr>
            <a:normAutofit/>
          </a:bodyPr>
          <a:lstStyle/>
          <a:p>
            <a:r>
              <a:rPr lang="en-US" b="1" dirty="0"/>
              <a:t>Good users behaving badly. </a:t>
            </a:r>
            <a:r>
              <a:rPr lang="en-US" dirty="0"/>
              <a:t>(see: Peter Parker Principle)</a:t>
            </a:r>
          </a:p>
          <a:p>
            <a:pPr marL="624824" lvl="1" indent="0">
              <a:buNone/>
            </a:pPr>
            <a:r>
              <a:rPr lang="en-US" dirty="0"/>
              <a:t>Assume user environments </a:t>
            </a:r>
            <a:r>
              <a:rPr lang="en-US" i="1" dirty="0"/>
              <a:t>will</a:t>
            </a:r>
            <a:r>
              <a:rPr lang="en-US" dirty="0"/>
              <a:t> be compromised and erect barriers accordingly.</a:t>
            </a:r>
          </a:p>
          <a:p>
            <a:r>
              <a:rPr lang="en-US" b="1" dirty="0"/>
              <a:t>Bad users behaving badly.</a:t>
            </a:r>
          </a:p>
          <a:p>
            <a:pPr marL="624824" lvl="1" indent="0">
              <a:buNone/>
            </a:pPr>
            <a:r>
              <a:rPr lang="en-US" dirty="0"/>
              <a:t>Social threats (creating bad experience for other users) vs. operational threats (doing bad things to/with Chameleon infrastructure.)</a:t>
            </a:r>
          </a:p>
          <a:p>
            <a:r>
              <a:rPr lang="en-US" b="1" dirty="0"/>
              <a:t>Operators behaving badly.</a:t>
            </a:r>
            <a:endParaRPr lang="en-US" dirty="0"/>
          </a:p>
          <a:p>
            <a:pPr marL="624824" lvl="1" indent="0">
              <a:buNone/>
            </a:pPr>
            <a:r>
              <a:rPr lang="en-US" dirty="0"/>
              <a:t>Risk of “privilege creep” and off-boarding</a:t>
            </a:r>
          </a:p>
          <a:p>
            <a:pPr marL="624824" lvl="1" indent="0">
              <a:buNone/>
            </a:pPr>
            <a:r>
              <a:rPr lang="en-US" dirty="0"/>
              <a:t>“Slippery slope” of bad hygiene around SSH, </a:t>
            </a:r>
            <a:r>
              <a:rPr lang="en-US" dirty="0" err="1"/>
              <a:t>sudo</a:t>
            </a:r>
            <a:endParaRPr lang="en-US" dirty="0"/>
          </a:p>
          <a:p>
            <a:pPr marL="624824" lvl="1" indent="0">
              <a:buNone/>
            </a:pPr>
            <a:endParaRPr lang="en-US" dirty="0"/>
          </a:p>
          <a:p>
            <a:pPr marL="91438" indent="0">
              <a:buNone/>
            </a:pPr>
            <a:r>
              <a:rPr lang="en-US" i="1" dirty="0"/>
              <a:t>In all cases, Chameleon’s reputation is the most vulnerable asset.</a:t>
            </a:r>
          </a:p>
        </p:txBody>
      </p:sp>
    </p:spTree>
    <p:extLst>
      <p:ext uri="{BB962C8B-B14F-4D97-AF65-F5344CB8AC3E}">
        <p14:creationId xmlns:p14="http://schemas.microsoft.com/office/powerpoint/2010/main" val="250659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7939F-83C4-484E-9C44-8D1DFADE8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Threats in practice</a:t>
            </a:r>
            <a:endParaRPr lang="en-US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ECF4-3E8E-614B-AE45-B652683E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80785"/>
            <a:ext cx="7175500" cy="4691378"/>
          </a:xfrm>
        </p:spPr>
        <p:txBody>
          <a:bodyPr>
            <a:normAutofit fontScale="85000" lnSpcReduction="10000"/>
          </a:bodyPr>
          <a:lstStyle/>
          <a:p>
            <a:r>
              <a:rPr lang="en-US" b="1" err="1"/>
              <a:t>Cryptojacking</a:t>
            </a:r>
            <a:r>
              <a:rPr lang="en-US" b="1"/>
              <a:t>! </a:t>
            </a:r>
            <a:r>
              <a:rPr lang="en-US"/>
              <a:t>Always with the </a:t>
            </a:r>
            <a:r>
              <a:rPr lang="en-US" err="1"/>
              <a:t>cryptojacking</a:t>
            </a:r>
            <a:r>
              <a:rPr lang="en-US"/>
              <a:t>.</a:t>
            </a:r>
          </a:p>
          <a:p>
            <a:pPr lvl="1"/>
            <a:r>
              <a:rPr lang="en-US"/>
              <a:t>Apache Spark in standalone is a common vector.</a:t>
            </a:r>
          </a:p>
          <a:p>
            <a:pPr lvl="1"/>
            <a:r>
              <a:rPr lang="en-US"/>
              <a:t>Insecure SSH credentials (often intentionally disabling stronger auth mechanisms.)</a:t>
            </a:r>
          </a:p>
          <a:p>
            <a:pPr lvl="1"/>
            <a:r>
              <a:rPr lang="en-US"/>
              <a:t>One incident of highly motivated and educated actor (!!); others likely drive-</a:t>
            </a:r>
            <a:r>
              <a:rPr lang="en-US" err="1"/>
              <a:t>bys</a:t>
            </a:r>
            <a:r>
              <a:rPr lang="en-US"/>
              <a:t>.</a:t>
            </a:r>
          </a:p>
          <a:p>
            <a:r>
              <a:rPr lang="en-US" b="1"/>
              <a:t>DDoS botnet enrollment</a:t>
            </a:r>
          </a:p>
          <a:p>
            <a:pPr lvl="1"/>
            <a:r>
              <a:rPr lang="en-US"/>
              <a:t>Similar pattern/mechanism to </a:t>
            </a:r>
            <a:r>
              <a:rPr lang="en-US" err="1"/>
              <a:t>cryptojacking</a:t>
            </a:r>
            <a:r>
              <a:rPr lang="en-US"/>
              <a:t>; sometimes both are present simultaneously.</a:t>
            </a:r>
          </a:p>
          <a:p>
            <a:pPr lvl="1"/>
            <a:r>
              <a:rPr lang="en-US" i="1"/>
              <a:t>MUCH worse impact on Chameleon </a:t>
            </a:r>
            <a:r>
              <a:rPr lang="en-US" i="1" err="1"/>
              <a:t>w.r.t.</a:t>
            </a:r>
            <a:r>
              <a:rPr lang="en-US" i="1"/>
              <a:t> reputation!</a:t>
            </a:r>
          </a:p>
          <a:p>
            <a:r>
              <a:rPr lang="en-US"/>
              <a:t>Threats detected with network IDS (we cannot force users to run host IDS).</a:t>
            </a:r>
          </a:p>
          <a:p>
            <a:r>
              <a:rPr lang="en-US"/>
              <a:t>We catalogue all incidents! We had </a:t>
            </a:r>
            <a:r>
              <a:rPr lang="en-US" b="1"/>
              <a:t>7</a:t>
            </a:r>
            <a:r>
              <a:rPr lang="en-US"/>
              <a:t> in the past year.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48CAAB7-D1CE-704C-A3EE-4E1B43B2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0" y="1180785"/>
            <a:ext cx="3540125" cy="28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502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7.4"/>
</p:tagLst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Chameleon SAB Jason</Template>
  <TotalTime>0</TotalTime>
  <Words>835</Words>
  <Application>Microsoft Macintosh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Gill Sans MT</vt:lpstr>
      <vt:lpstr>Wingdings 3</vt:lpstr>
      <vt:lpstr>Urban Pop</vt:lpstr>
      <vt:lpstr>Chameleon’s Security Approaches/Challenges</vt:lpstr>
      <vt:lpstr>Who are we protecting?</vt:lpstr>
      <vt:lpstr>What are we protecting?</vt:lpstr>
      <vt:lpstr>(Some) Challenges posed by CISE testbeds</vt:lpstr>
      <vt:lpstr>PowerPoint Presentation</vt:lpstr>
      <vt:lpstr>PowerPoint Presentation</vt:lpstr>
      <vt:lpstr>PowerPoint Presentation</vt:lpstr>
      <vt:lpstr>Chameleon threat ”flavors”</vt:lpstr>
      <vt:lpstr>Threats in practice</vt:lpstr>
      <vt:lpstr>Some things we do</vt:lpstr>
      <vt:lpstr>Policies and documents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for Integrating Experimental Containers with Notebooks</dc:title>
  <dc:creator>Jason Anderson</dc:creator>
  <cp:lastModifiedBy>Jason Anderson</cp:lastModifiedBy>
  <cp:revision>2</cp:revision>
  <dcterms:created xsi:type="dcterms:W3CDTF">2019-12-07T23:55:15Z</dcterms:created>
  <dcterms:modified xsi:type="dcterms:W3CDTF">2021-10-18T18:04:10Z</dcterms:modified>
</cp:coreProperties>
</file>