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media/image13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</p:sldMasterIdLst>
  <p:notesMasterIdLst>
    <p:notesMasterId r:id="rId59"/>
  </p:notesMasterIdLst>
  <p:sldIdLst>
    <p:sldId id="360" r:id="rId2"/>
    <p:sldId id="787" r:id="rId3"/>
    <p:sldId id="1527" r:id="rId4"/>
    <p:sldId id="3650" r:id="rId5"/>
    <p:sldId id="256" r:id="rId6"/>
    <p:sldId id="1551" r:id="rId7"/>
    <p:sldId id="1552" r:id="rId8"/>
    <p:sldId id="1553" r:id="rId9"/>
    <p:sldId id="1554" r:id="rId10"/>
    <p:sldId id="3651" r:id="rId11"/>
    <p:sldId id="1464" r:id="rId12"/>
    <p:sldId id="288" r:id="rId13"/>
    <p:sldId id="289" r:id="rId14"/>
    <p:sldId id="1532" r:id="rId15"/>
    <p:sldId id="1533" r:id="rId16"/>
    <p:sldId id="1536" r:id="rId17"/>
    <p:sldId id="1538" r:id="rId18"/>
    <p:sldId id="1537" r:id="rId19"/>
    <p:sldId id="292" r:id="rId20"/>
    <p:sldId id="293" r:id="rId21"/>
    <p:sldId id="294" r:id="rId22"/>
    <p:sldId id="295" r:id="rId23"/>
    <p:sldId id="1539" r:id="rId24"/>
    <p:sldId id="1541" r:id="rId25"/>
    <p:sldId id="3652" r:id="rId26"/>
    <p:sldId id="541" r:id="rId27"/>
    <p:sldId id="1506" r:id="rId28"/>
    <p:sldId id="1426" r:id="rId29"/>
    <p:sldId id="1476" r:id="rId30"/>
    <p:sldId id="1462" r:id="rId31"/>
    <p:sldId id="1528" r:id="rId32"/>
    <p:sldId id="1480" r:id="rId33"/>
    <p:sldId id="1479" r:id="rId34"/>
    <p:sldId id="1481" r:id="rId35"/>
    <p:sldId id="3654" r:id="rId36"/>
    <p:sldId id="1491" r:id="rId37"/>
    <p:sldId id="1493" r:id="rId38"/>
    <p:sldId id="3653" r:id="rId39"/>
    <p:sldId id="3656" r:id="rId40"/>
    <p:sldId id="884" r:id="rId41"/>
    <p:sldId id="358" r:id="rId42"/>
    <p:sldId id="3655" r:id="rId43"/>
    <p:sldId id="630" r:id="rId44"/>
    <p:sldId id="1470" r:id="rId45"/>
    <p:sldId id="1452" r:id="rId46"/>
    <p:sldId id="635" r:id="rId47"/>
    <p:sldId id="1513" r:id="rId48"/>
    <p:sldId id="770" r:id="rId49"/>
    <p:sldId id="471" r:id="rId50"/>
    <p:sldId id="1515" r:id="rId51"/>
    <p:sldId id="1526" r:id="rId52"/>
    <p:sldId id="800" r:id="rId53"/>
    <p:sldId id="1516" r:id="rId54"/>
    <p:sldId id="1517" r:id="rId55"/>
    <p:sldId id="1518" r:id="rId56"/>
    <p:sldId id="762" r:id="rId57"/>
    <p:sldId id="3657" r:id="rId5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1">
          <p15:clr>
            <a:srgbClr val="A4A3A4"/>
          </p15:clr>
        </p15:guide>
        <p15:guide id="2" orient="horz" pos="3092">
          <p15:clr>
            <a:srgbClr val="A4A3A4"/>
          </p15:clr>
        </p15:guide>
        <p15:guide id="3" orient="horz" pos="517">
          <p15:clr>
            <a:srgbClr val="A4A3A4"/>
          </p15:clr>
        </p15:guide>
        <p15:guide id="4" orient="horz" pos="895">
          <p15:clr>
            <a:srgbClr val="A4A3A4"/>
          </p15:clr>
        </p15:guide>
        <p15:guide id="5" orient="horz" pos="2387">
          <p15:clr>
            <a:srgbClr val="A4A3A4"/>
          </p15:clr>
        </p15:guide>
        <p15:guide id="6" pos="5565">
          <p15:clr>
            <a:srgbClr val="A4A3A4"/>
          </p15:clr>
        </p15:guide>
        <p15:guide id="7" pos="317">
          <p15:clr>
            <a:srgbClr val="A4A3A4"/>
          </p15:clr>
        </p15:guide>
        <p15:guide id="8" pos="15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A19C"/>
    <a:srgbClr val="ECAC00"/>
    <a:srgbClr val="0B1F8F"/>
    <a:srgbClr val="A12B2F"/>
    <a:srgbClr val="007836"/>
    <a:srgbClr val="ECAA00"/>
    <a:srgbClr val="76777B"/>
    <a:srgbClr val="00609C"/>
    <a:srgbClr val="0082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3209" autoAdjust="0"/>
    <p:restoredTop sz="93511" autoAdjust="0"/>
  </p:normalViewPr>
  <p:slideViewPr>
    <p:cSldViewPr snapToGrid="0" showGuides="1">
      <p:cViewPr>
        <p:scale>
          <a:sx n="100" d="100"/>
          <a:sy n="100" d="100"/>
        </p:scale>
        <p:origin x="336" y="1320"/>
      </p:cViewPr>
      <p:guideLst>
        <p:guide orient="horz" pos="271"/>
        <p:guide orient="horz" pos="3092"/>
        <p:guide orient="horz" pos="517"/>
        <p:guide orient="horz" pos="895"/>
        <p:guide orient="horz" pos="2387"/>
        <p:guide pos="5565"/>
        <p:guide pos="317"/>
        <p:guide pos="1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6/19/24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488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2185dde5c42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5" name="Google Shape;975;g2185dde5c42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3188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2185dde5c42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5" name="Google Shape;975;g2185dde5c42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7156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22560ec6fa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22560ec6faa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24485effd9c_0_5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24485effd9c_0_5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2185dde5c42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2185dde5c42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g2185dde5c42_0_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8" name="Google Shape;1068;g2185dde5c42_0_3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In order to deduce properties of battery interfaces, structures are critical. But at interfaces, there are often a large number of possible structures with similar energies. </a:t>
            </a:r>
            <a:r>
              <a:rPr lang="en-US" dirty="0"/>
              <a:t>One</a:t>
            </a:r>
            <a:r>
              <a:rPr lang="en-US" baseline="0" dirty="0"/>
              <a:t> important aspect of our work is the use of both characterization data and atomistic modeling to produce three-dimensional structures.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64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>
            <a:extLst>
              <a:ext uri="{FF2B5EF4-FFF2-40B4-BE49-F238E27FC236}">
                <a16:creationId xmlns:a16="http://schemas.microsoft.com/office/drawing/2014/main" id="{BD24B081-0F6E-56C2-9113-22EA68972F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Notes Placeholder 2">
            <a:extLst>
              <a:ext uri="{FF2B5EF4-FFF2-40B4-BE49-F238E27FC236}">
                <a16:creationId xmlns:a16="http://schemas.microsoft.com/office/drawing/2014/main" id="{934D3355-D921-3EB5-AE20-6282CA16BD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explicitly state that the spectra are not clearly separated (e.g. by edge position) so ML is needed</a:t>
            </a:r>
          </a:p>
        </p:txBody>
      </p:sp>
      <p:sp>
        <p:nvSpPr>
          <p:cNvPr id="40963" name="Slide Number Placeholder 3">
            <a:extLst>
              <a:ext uri="{FF2B5EF4-FFF2-40B4-BE49-F238E27FC236}">
                <a16:creationId xmlns:a16="http://schemas.microsoft.com/office/drawing/2014/main" id="{4148B6F0-9581-60D7-28C0-CC79720234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996600-4841-F64E-9671-44CF63B2F074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>
            <a:extLst>
              <a:ext uri="{FF2B5EF4-FFF2-40B4-BE49-F238E27FC236}">
                <a16:creationId xmlns:a16="http://schemas.microsoft.com/office/drawing/2014/main" id="{B003CAAA-B76A-0598-D397-796C8A9DF7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8" name="Notes Placeholder 2">
            <a:extLst>
              <a:ext uri="{FF2B5EF4-FFF2-40B4-BE49-F238E27FC236}">
                <a16:creationId xmlns:a16="http://schemas.microsoft.com/office/drawing/2014/main" id="{850B68D4-E9A8-1F7E-FB42-4130A9BA35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Can you put DUM, RIDGE… at the top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No values in cell </a:t>
            </a:r>
          </a:p>
        </p:txBody>
      </p:sp>
      <p:sp>
        <p:nvSpPr>
          <p:cNvPr id="45059" name="Slide Number Placeholder 3">
            <a:extLst>
              <a:ext uri="{FF2B5EF4-FFF2-40B4-BE49-F238E27FC236}">
                <a16:creationId xmlns:a16="http://schemas.microsoft.com/office/drawing/2014/main" id="{8FC1C0B6-D19C-9677-EEC1-BCEC866D0A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71F4B6-BBE6-7743-BBE2-DD22DC0A00A9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92588379-3CAA-F481-36EB-A055C492E3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14DBFB2-6117-CE3B-40FE-B06D8996D4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E07ABA84-66BC-5596-E924-3006835F08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1046949-1067-2643-81F9-99DCE5301908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019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713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facilitate the interpretation of multimodal data, we are developing a computational framework Fully-Automated Nanoscale To Atomistic Structure from Theory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(FANTASTX) which combines atomistic level modeling with an AI engine which samples configurational space and performs pattern matching. Density functional theory (DFT) and force field (FF) calculations allow high-throughput generation of realistic models of atomic arrangements in and out of equilibrium to perform the sampling of possibilities; various approaches are used to accurately compute corresponding scattering, microscopic, and spectroscopic signals. Machine learning, especially pattern recognition and multi-objective supervised learning, is then used to sift through possibilities and determine match to experimental signals, and propose new, related solutions. The result will be a powerful machinery that allows real-time interpretation of materials properties and processes from experiments performed at the CNM and elsewhere.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44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can observe three main regions in the images: spectral images, molecular structure image and TEM/SEM film images. Maybe add these classes to the text embeddings. Maybe have two different plots for image and text embeddings and show similar areas with the text tags.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449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1D0CE-87D7-AE4D-8093-525011C7BD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1D0CE-87D7-AE4D-8093-525011C7BD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25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2185dde5c42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2185dde5c42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24485effd9c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24485effd9c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g2185dde5c42_0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6" name="Google Shape;956;g2185dde5c42_0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2185dde5c42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5" name="Google Shape;975;g2185dde5c42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7781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2185dde5c42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5" name="Google Shape;975;g2185dde5c42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4436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61075" y="4843288"/>
            <a:ext cx="457200" cy="137160"/>
          </a:xfrm>
          <a:prstGeom prst="rect">
            <a:avLst/>
          </a:prstGeo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4604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>
          <a:xfrm>
            <a:off x="461075" y="4843288"/>
            <a:ext cx="457200" cy="137160"/>
          </a:xfrm>
          <a:prstGeom prst="rect">
            <a:avLst/>
          </a:prstGeo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61075" y="4843288"/>
            <a:ext cx="457200" cy="137160"/>
          </a:xfrm>
          <a:prstGeom prst="rect">
            <a:avLst/>
          </a:prstGeo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>
          <a:xfrm>
            <a:off x="461075" y="4843288"/>
            <a:ext cx="457200" cy="137160"/>
          </a:xfrm>
          <a:prstGeom prst="rect">
            <a:avLst/>
          </a:prstGeo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>
          <a:xfrm>
            <a:off x="461075" y="4843288"/>
            <a:ext cx="457200" cy="137160"/>
          </a:xfrm>
          <a:prstGeom prst="rect">
            <a:avLst/>
          </a:prstGeo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61075" y="4843288"/>
            <a:ext cx="457200" cy="137160"/>
          </a:xfrm>
          <a:prstGeom prst="rect">
            <a:avLst/>
          </a:prstGeo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85776" y="4739217"/>
            <a:ext cx="3711039" cy="404284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 userDrawn="1"/>
        </p:nvSpPr>
        <p:spPr>
          <a:xfrm>
            <a:off x="469900" y="4635018"/>
            <a:ext cx="1387624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www.anl.gov</a:t>
            </a:r>
          </a:p>
        </p:txBody>
      </p:sp>
      <p:pic>
        <p:nvPicPr>
          <p:cNvPr id="7" name="Picture 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314" y="408441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4570711"/>
            <a:ext cx="589449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>
          <a:xfrm>
            <a:off x="461075" y="4843288"/>
            <a:ext cx="457200" cy="137160"/>
          </a:xfrm>
          <a:prstGeom prst="rect">
            <a:avLst/>
          </a:prstGeo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4545002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-20265"/>
            <a:ext cx="9144000" cy="4508954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0265"/>
            <a:ext cx="9144000" cy="4508954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4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82331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4570711"/>
            <a:ext cx="589449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1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00961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170633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4570711"/>
            <a:ext cx="589449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5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61075" y="4843288"/>
            <a:ext cx="457200" cy="1371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61075" y="4843288"/>
            <a:ext cx="457200" cy="1371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8411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>
          <a:xfrm>
            <a:off x="461075" y="4843288"/>
            <a:ext cx="457200" cy="1371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>
          <a:xfrm>
            <a:off x="461075" y="4843288"/>
            <a:ext cx="457200" cy="1371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48406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>
          <a:xfrm>
            <a:off x="461075" y="4843288"/>
            <a:ext cx="457200" cy="1371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3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3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>
          <a:xfrm>
            <a:off x="461075" y="4843288"/>
            <a:ext cx="457200" cy="137160"/>
          </a:xfrm>
          <a:prstGeom prst="rect">
            <a:avLst/>
          </a:prstGeo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7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387" y="192024"/>
            <a:ext cx="8628678" cy="36356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948" y="1083564"/>
            <a:ext cx="4192528" cy="615893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948" y="1702750"/>
            <a:ext cx="4192528" cy="275595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 marL="1112044" indent="-166688">
              <a:buFont typeface="Arial" panose="020B0604020202020204" pitchFamily="34" charset="0"/>
              <a:buChar char="•"/>
              <a:defRPr sz="13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083564"/>
            <a:ext cx="4194175" cy="615893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702750"/>
            <a:ext cx="4194175" cy="275595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 marL="1112044" indent="-166688">
              <a:defRPr lang="en-US" sz="13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276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790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461075" y="4843288"/>
            <a:ext cx="457200" cy="137160"/>
          </a:xfrm>
          <a:prstGeom prst="rect">
            <a:avLst/>
          </a:prstGeo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1075" y="4843288"/>
            <a:ext cx="457200" cy="13716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7620000" cy="457200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rgbClr val="593E2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34304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2BB01-91DB-F390-A28B-49D9403D88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4E688-7439-4E9C-E78E-04B1E7B61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/>
              <a:t>APS March Meeting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7ABDE-6A75-2D7A-8DA0-97DAD5C12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E1577-CF91-5948-AFB8-8382308ED2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408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85465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61075" y="4843288"/>
            <a:ext cx="457200" cy="137160"/>
          </a:xfrm>
          <a:prstGeom prst="rect">
            <a:avLst/>
          </a:prstGeo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3028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28723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418007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61075" y="4843288"/>
            <a:ext cx="457200" cy="137160"/>
          </a:xfrm>
          <a:prstGeom prst="rect">
            <a:avLst/>
          </a:prstGeo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61075" y="4843288"/>
            <a:ext cx="457200" cy="137160"/>
          </a:xfrm>
          <a:prstGeom prst="rect">
            <a:avLst/>
          </a:prstGeom>
        </p:spPr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61075" y="4843288"/>
            <a:ext cx="457200" cy="137160"/>
          </a:xfrm>
          <a:prstGeom prst="rect">
            <a:avLst/>
          </a:prstGeom>
        </p:spPr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289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61075" y="4843288"/>
            <a:ext cx="457200" cy="137160"/>
          </a:xfrm>
          <a:prstGeom prst="rect">
            <a:avLst/>
          </a:prstGeo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61075" y="4843288"/>
            <a:ext cx="457200" cy="137160"/>
          </a:xfrm>
          <a:prstGeom prst="rect">
            <a:avLst/>
          </a:prstGeo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689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490" y="4799992"/>
            <a:ext cx="775768" cy="27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28600"/>
            <a:ext cx="8372901" cy="6217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003300"/>
            <a:ext cx="8372901" cy="370760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3DBC94-42FE-514E-BC58-6A8B9A5C5185}"/>
              </a:ext>
            </a:extLst>
          </p:cNvPr>
          <p:cNvSpPr txBox="1"/>
          <p:nvPr userDrawn="1"/>
        </p:nvSpPr>
        <p:spPr>
          <a:xfrm>
            <a:off x="4184542" y="4757980"/>
            <a:ext cx="3781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err="1">
                <a:solidFill>
                  <a:schemeClr val="accent1"/>
                </a:solidFill>
              </a:rPr>
              <a:t>mchan@anl.gov</a:t>
            </a:r>
            <a:endParaRPr lang="en-US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76" r:id="rId10"/>
    <p:sldLayoutId id="2147483709" r:id="rId11"/>
    <p:sldLayoutId id="2147483695" r:id="rId12"/>
    <p:sldLayoutId id="2147483739" r:id="rId13"/>
    <p:sldLayoutId id="2147483696" r:id="rId14"/>
    <p:sldLayoutId id="2147483689" r:id="rId15"/>
    <p:sldLayoutId id="2147483710" r:id="rId16"/>
    <p:sldLayoutId id="2147483706" r:id="rId17"/>
    <p:sldLayoutId id="2147483704" r:id="rId18"/>
    <p:sldLayoutId id="2147483769" r:id="rId19"/>
    <p:sldLayoutId id="2147483770" r:id="rId20"/>
    <p:sldLayoutId id="2147483771" r:id="rId21"/>
    <p:sldLayoutId id="2147483772" r:id="rId22"/>
    <p:sldLayoutId id="2147483761" r:id="rId23"/>
    <p:sldLayoutId id="2147483762" r:id="rId24"/>
    <p:sldLayoutId id="2147483763" r:id="rId25"/>
    <p:sldLayoutId id="2147483765" r:id="rId26"/>
    <p:sldLayoutId id="2147483766" r:id="rId27"/>
    <p:sldLayoutId id="2147483778" r:id="rId28"/>
    <p:sldLayoutId id="2147483784" r:id="rId29"/>
    <p:sldLayoutId id="2147483785" r:id="rId30"/>
    <p:sldLayoutId id="2147483786" r:id="rId31"/>
    <p:sldLayoutId id="2147483787" r:id="rId3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none" normalizeH="0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ingentaconnect.com/content/matthey/jmtr/2015/00000059/00000001/art00002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ingentaconnect.com/content/matthey/jmtr/2015/00000059/00000001/art00002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1.gif"/><Relationship Id="rId4" Type="http://schemas.openxmlformats.org/officeDocument/2006/relationships/image" Target="../media/image7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ingentaconnect.com/content/matthey/jmtr/2015/00000059/00000001/art00002" TargetMode="Externa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tif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52.png"/><Relationship Id="rId7" Type="http://schemas.openxmlformats.org/officeDocument/2006/relationships/image" Target="../media/image87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89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microsoft.com/office/2007/relationships/media" Target="../media/media2.mov"/><Relationship Id="rId7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video" Target="../media/media3.mp4"/><Relationship Id="rId11" Type="http://schemas.openxmlformats.org/officeDocument/2006/relationships/image" Target="../media/image93.tif"/><Relationship Id="rId5" Type="http://schemas.microsoft.com/office/2007/relationships/media" Target="../media/media3.mp4"/><Relationship Id="rId10" Type="http://schemas.openxmlformats.org/officeDocument/2006/relationships/image" Target="../media/image92.png"/><Relationship Id="rId4" Type="http://schemas.openxmlformats.org/officeDocument/2006/relationships/video" Target="../media/media2.mov"/><Relationship Id="rId9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ingentaconnect.com/content/matthey/jmtr/2015/00000059/00000001/art00002" TargetMode="Externa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g"/><Relationship Id="rId13" Type="http://schemas.openxmlformats.org/officeDocument/2006/relationships/image" Target="../media/image119.jpg"/><Relationship Id="rId18" Type="http://schemas.openxmlformats.org/officeDocument/2006/relationships/image" Target="../media/image124.jpg"/><Relationship Id="rId3" Type="http://schemas.openxmlformats.org/officeDocument/2006/relationships/image" Target="../media/image109.jpg"/><Relationship Id="rId7" Type="http://schemas.openxmlformats.org/officeDocument/2006/relationships/image" Target="../media/image113.jpg"/><Relationship Id="rId12" Type="http://schemas.openxmlformats.org/officeDocument/2006/relationships/image" Target="../media/image118.jpg"/><Relationship Id="rId17" Type="http://schemas.openxmlformats.org/officeDocument/2006/relationships/image" Target="../media/image123.jpg"/><Relationship Id="rId2" Type="http://schemas.openxmlformats.org/officeDocument/2006/relationships/image" Target="../media/image108.png"/><Relationship Id="rId16" Type="http://schemas.openxmlformats.org/officeDocument/2006/relationships/image" Target="../media/image122.jpg"/><Relationship Id="rId20" Type="http://schemas.openxmlformats.org/officeDocument/2006/relationships/image" Target="../media/image12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2.jpg"/><Relationship Id="rId11" Type="http://schemas.openxmlformats.org/officeDocument/2006/relationships/image" Target="../media/image117.jpg"/><Relationship Id="rId5" Type="http://schemas.openxmlformats.org/officeDocument/2006/relationships/image" Target="../media/image111.jpg"/><Relationship Id="rId15" Type="http://schemas.openxmlformats.org/officeDocument/2006/relationships/image" Target="../media/image121.jpg"/><Relationship Id="rId10" Type="http://schemas.openxmlformats.org/officeDocument/2006/relationships/image" Target="../media/image116.jpg"/><Relationship Id="rId19" Type="http://schemas.openxmlformats.org/officeDocument/2006/relationships/image" Target="../media/image125.jpg"/><Relationship Id="rId4" Type="http://schemas.openxmlformats.org/officeDocument/2006/relationships/image" Target="../media/image110.jpg"/><Relationship Id="rId9" Type="http://schemas.openxmlformats.org/officeDocument/2006/relationships/image" Target="../media/image115.jpg"/><Relationship Id="rId14" Type="http://schemas.openxmlformats.org/officeDocument/2006/relationships/image" Target="../media/image120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jp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aterialEyes" TargetMode="Externa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png"/><Relationship Id="rId5" Type="http://schemas.openxmlformats.org/officeDocument/2006/relationships/image" Target="../media/image139.emf"/><Relationship Id="rId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g"/><Relationship Id="rId13" Type="http://schemas.openxmlformats.org/officeDocument/2006/relationships/image" Target="../media/image152.jpeg"/><Relationship Id="rId3" Type="http://schemas.openxmlformats.org/officeDocument/2006/relationships/image" Target="../media/image142.wmf"/><Relationship Id="rId7" Type="http://schemas.openxmlformats.org/officeDocument/2006/relationships/image" Target="../media/image146.tiff"/><Relationship Id="rId12" Type="http://schemas.openxmlformats.org/officeDocument/2006/relationships/image" Target="../media/image151.jp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5.tif"/><Relationship Id="rId11" Type="http://schemas.openxmlformats.org/officeDocument/2006/relationships/image" Target="../media/image150.jpg"/><Relationship Id="rId5" Type="http://schemas.openxmlformats.org/officeDocument/2006/relationships/image" Target="../media/image144.png"/><Relationship Id="rId15" Type="http://schemas.openxmlformats.org/officeDocument/2006/relationships/image" Target="../media/image154.jpeg"/><Relationship Id="rId10" Type="http://schemas.openxmlformats.org/officeDocument/2006/relationships/image" Target="../media/image149.jpg"/><Relationship Id="rId4" Type="http://schemas.openxmlformats.org/officeDocument/2006/relationships/image" Target="../media/image143.jpeg"/><Relationship Id="rId9" Type="http://schemas.openxmlformats.org/officeDocument/2006/relationships/image" Target="../media/image148.gif"/><Relationship Id="rId14" Type="http://schemas.openxmlformats.org/officeDocument/2006/relationships/image" Target="../media/image153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png"/><Relationship Id="rId5" Type="http://schemas.openxmlformats.org/officeDocument/2006/relationships/image" Target="../media/image139.emf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vatar">
            <a:extLst>
              <a:ext uri="{FF2B5EF4-FFF2-40B4-BE49-F238E27FC236}">
                <a16:creationId xmlns:a16="http://schemas.microsoft.com/office/drawing/2014/main" id="{59623CC0-17A7-704D-A8B4-AACCB87ECDB9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1" b="6561"/>
          <a:stretch>
            <a:fillRect/>
          </a:stretch>
        </p:blipFill>
        <p:spPr bwMode="auto">
          <a:xfrm>
            <a:off x="6300788" y="1266825"/>
            <a:ext cx="2843212" cy="247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BB5E43D9-829A-CF48-9578-D18ABCABF21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39713" y="388238"/>
            <a:ext cx="6833704" cy="612650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/>
              <a:t>Recent Advances in Computer-aided X-ray Spectroscopy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8A2EDB-E847-0D41-BCCF-6B01990DA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6825"/>
            <a:ext cx="6307809" cy="2360958"/>
          </a:xfrm>
        </p:spPr>
        <p:txBody>
          <a:bodyPr>
            <a:normAutofit/>
          </a:bodyPr>
          <a:lstStyle/>
          <a:p>
            <a:r>
              <a:rPr lang="en-US" sz="3600" b="1" dirty="0">
                <a:effectLst/>
                <a:latin typeface="Helvetica Neue" panose="02000503000000020004" pitchFamily="2" charset="0"/>
              </a:rPr>
              <a:t>Data-driven capture and analysis of core-level spectra</a:t>
            </a:r>
            <a:endParaRPr lang="en-US" sz="3600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2C371E-9833-D64D-8894-CC03542272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1" y="1266825"/>
            <a:ext cx="239714" cy="2367528"/>
          </a:xfrm>
        </p:spPr>
        <p:txBody>
          <a:bodyPr/>
          <a:lstStyle/>
          <a:p>
            <a:endParaRPr lang="en-US" sz="1800" dirty="0">
              <a:solidFill>
                <a:schemeClr val="accent3"/>
              </a:solidFill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C74B3F42-8130-5842-BA62-338E632DBE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0022" y="3655871"/>
            <a:ext cx="8268676" cy="658434"/>
          </a:xfrm>
        </p:spPr>
        <p:txBody>
          <a:bodyPr>
            <a:normAutofit fontScale="92500" lnSpcReduction="10000"/>
          </a:bodyPr>
          <a:lstStyle/>
          <a:p>
            <a:r>
              <a:rPr lang="en-US" sz="1600" cap="none" dirty="0"/>
              <a:t>Samantha </a:t>
            </a:r>
            <a:r>
              <a:rPr lang="en-US" sz="1600" cap="none" dirty="0" err="1"/>
              <a:t>Tetef</a:t>
            </a:r>
            <a:r>
              <a:rPr lang="en-US" sz="1600" cap="none" dirty="0"/>
              <a:t>, </a:t>
            </a:r>
            <a:r>
              <a:rPr lang="en-US" sz="1600" cap="none" dirty="0" err="1"/>
              <a:t>Yiming</a:t>
            </a:r>
            <a:r>
              <a:rPr lang="en-US" sz="1600" cap="none" dirty="0"/>
              <a:t> Chen, </a:t>
            </a:r>
            <a:r>
              <a:rPr lang="en-US" sz="1600" cap="none" dirty="0" err="1"/>
              <a:t>Haili</a:t>
            </a:r>
            <a:r>
              <a:rPr lang="en-US" sz="1600" cap="none" dirty="0"/>
              <a:t> Jia, Davis Unruh, Chaitanya </a:t>
            </a:r>
            <a:r>
              <a:rPr lang="en-US" sz="1600" cap="none" dirty="0" err="1"/>
              <a:t>Kolluru</a:t>
            </a:r>
            <a:r>
              <a:rPr lang="en-US" sz="1600" cap="none" dirty="0"/>
              <a:t>, Zisheng Zhang, </a:t>
            </a:r>
            <a:r>
              <a:rPr lang="en-US" sz="1600" cap="none" dirty="0" err="1"/>
              <a:t>Joydeep</a:t>
            </a:r>
            <a:r>
              <a:rPr lang="en-US" sz="1600" cap="none" dirty="0"/>
              <a:t> Munshi, Eric Schwenker, Trevor </a:t>
            </a:r>
            <a:r>
              <a:rPr lang="en-US" sz="1600" cap="none" dirty="0" err="1"/>
              <a:t>Spreadbury</a:t>
            </a:r>
            <a:r>
              <a:rPr lang="en-US" sz="1600" cap="none" dirty="0"/>
              <a:t>, </a:t>
            </a:r>
            <a:r>
              <a:rPr lang="en-US" sz="1600" cap="none" dirty="0" err="1"/>
              <a:t>Weixin</a:t>
            </a:r>
            <a:r>
              <a:rPr lang="en-US" sz="1600" cap="none" dirty="0"/>
              <a:t> Jiang, Arun Baskaran, Arun </a:t>
            </a:r>
            <a:r>
              <a:rPr lang="en-US" sz="1600" cap="none" dirty="0" err="1"/>
              <a:t>Mannodi-Kannakithodi</a:t>
            </a:r>
            <a:r>
              <a:rPr lang="en-US" sz="1600" cap="none" dirty="0"/>
              <a:t>, Justin </a:t>
            </a:r>
            <a:r>
              <a:rPr lang="en-US" sz="1600" cap="none" dirty="0" err="1"/>
              <a:t>Pothoof</a:t>
            </a:r>
            <a:r>
              <a:rPr lang="en-US" sz="1600" cap="none" dirty="0"/>
              <a:t>, Spencer Hills, Liang Li, </a:t>
            </a:r>
            <a:r>
              <a:rPr lang="en-US" sz="1600" cap="none" dirty="0" err="1"/>
              <a:t>Fatih</a:t>
            </a:r>
            <a:r>
              <a:rPr lang="en-US" sz="1600" cap="none" dirty="0"/>
              <a:t> Sen, Maria Chan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0B19395-F396-FA42-A73A-4CD0B8D188D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0023" y="4370365"/>
            <a:ext cx="5873285" cy="685800"/>
          </a:xfrm>
        </p:spPr>
        <p:txBody>
          <a:bodyPr>
            <a:noAutofit/>
          </a:bodyPr>
          <a:lstStyle/>
          <a:p>
            <a:r>
              <a:rPr lang="en-US" sz="1600" dirty="0"/>
              <a:t>Center for Nanoscale Materials </a:t>
            </a:r>
          </a:p>
          <a:p>
            <a:r>
              <a:rPr lang="en-US" sz="1600" dirty="0"/>
              <a:t>Argonne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137231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426565-C243-90ED-9D1F-0A497E8DE0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91" t="57671" r="18443" b="7798"/>
          <a:stretch/>
        </p:blipFill>
        <p:spPr>
          <a:xfrm>
            <a:off x="3070662" y="79978"/>
            <a:ext cx="3176364" cy="1619251"/>
          </a:xfrm>
          <a:prstGeom prst="ellipse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1F1D28C-C0E7-C5C7-BCB8-749BCCB403A1}"/>
              </a:ext>
            </a:extLst>
          </p:cNvPr>
          <p:cNvSpPr/>
          <p:nvPr/>
        </p:nvSpPr>
        <p:spPr>
          <a:xfrm>
            <a:off x="1136375" y="827985"/>
            <a:ext cx="6096000" cy="4064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 sz="13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37915A-D31F-5BF5-5974-AED5075BC7A3}"/>
              </a:ext>
            </a:extLst>
          </p:cNvPr>
          <p:cNvSpPr txBox="1"/>
          <p:nvPr/>
        </p:nvSpPr>
        <p:spPr>
          <a:xfrm>
            <a:off x="3132829" y="1006130"/>
            <a:ext cx="3176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 Rounded MT Bold" panose="020F0704030504030204" pitchFamily="34" charset="77"/>
              </a:rPr>
              <a:t>Experimental Spectroscopy Data</a:t>
            </a:r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D4D7D36A-CBB5-6DAB-D424-EF96F8D9F1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902" t="27869" r="15990" b="7494"/>
          <a:stretch/>
        </p:blipFill>
        <p:spPr>
          <a:xfrm>
            <a:off x="4011733" y="1972878"/>
            <a:ext cx="1465007" cy="23105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D066F4-6C6A-2FBA-94BC-7935BA9879AC}"/>
              </a:ext>
            </a:extLst>
          </p:cNvPr>
          <p:cNvSpPr txBox="1"/>
          <p:nvPr/>
        </p:nvSpPr>
        <p:spPr>
          <a:xfrm>
            <a:off x="4237876" y="4342452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Oxygen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DEF2ED-DB77-44AA-5407-8199C34A91AB}"/>
              </a:ext>
            </a:extLst>
          </p:cNvPr>
          <p:cNvSpPr txBox="1"/>
          <p:nvPr/>
        </p:nvSpPr>
        <p:spPr>
          <a:xfrm>
            <a:off x="2114109" y="3973120"/>
            <a:ext cx="2132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Transition metal</a:t>
            </a:r>
          </a:p>
          <a:p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897DEB-38A7-D432-D288-C6F38B27DFBE}"/>
              </a:ext>
            </a:extLst>
          </p:cNvPr>
          <p:cNvSpPr txBox="1"/>
          <p:nvPr/>
        </p:nvSpPr>
        <p:spPr>
          <a:xfrm>
            <a:off x="2004622" y="2987332"/>
            <a:ext cx="2132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</a:rPr>
              <a:t>Lithium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D1D1674-4EB7-EE74-7350-CEAE23C75AB0}"/>
              </a:ext>
            </a:extLst>
          </p:cNvPr>
          <p:cNvSpPr/>
          <p:nvPr/>
        </p:nvSpPr>
        <p:spPr>
          <a:xfrm>
            <a:off x="5405980" y="849217"/>
            <a:ext cx="2946797" cy="2946797"/>
          </a:xfrm>
          <a:custGeom>
            <a:avLst/>
            <a:gdLst>
              <a:gd name="connsiteX0" fmla="*/ 0 w 3929062"/>
              <a:gd name="connsiteY0" fmla="*/ 2553890 h 3929062"/>
              <a:gd name="connsiteX1" fmla="*/ 982266 w 3929062"/>
              <a:gd name="connsiteY1" fmla="*/ 2553890 h 3929062"/>
              <a:gd name="connsiteX2" fmla="*/ 982266 w 3929062"/>
              <a:gd name="connsiteY2" fmla="*/ 0 h 3929062"/>
              <a:gd name="connsiteX3" fmla="*/ 2946797 w 3929062"/>
              <a:gd name="connsiteY3" fmla="*/ 0 h 3929062"/>
              <a:gd name="connsiteX4" fmla="*/ 2946797 w 3929062"/>
              <a:gd name="connsiteY4" fmla="*/ 2553890 h 3929062"/>
              <a:gd name="connsiteX5" fmla="*/ 3929062 w 3929062"/>
              <a:gd name="connsiteY5" fmla="*/ 2553890 h 3929062"/>
              <a:gd name="connsiteX6" fmla="*/ 1964531 w 3929062"/>
              <a:gd name="connsiteY6" fmla="*/ 3929062 h 3929062"/>
              <a:gd name="connsiteX7" fmla="*/ 0 w 3929062"/>
              <a:gd name="connsiteY7" fmla="*/ 2553890 h 392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9062" h="3929062">
                <a:moveTo>
                  <a:pt x="1375172" y="0"/>
                </a:moveTo>
                <a:lnTo>
                  <a:pt x="1375172" y="982266"/>
                </a:lnTo>
                <a:lnTo>
                  <a:pt x="3929062" y="982266"/>
                </a:lnTo>
                <a:lnTo>
                  <a:pt x="3929062" y="2946797"/>
                </a:lnTo>
                <a:lnTo>
                  <a:pt x="1375172" y="2946797"/>
                </a:lnTo>
                <a:lnTo>
                  <a:pt x="1375172" y="3929062"/>
                </a:lnTo>
                <a:lnTo>
                  <a:pt x="0" y="1964531"/>
                </a:lnTo>
                <a:lnTo>
                  <a:pt x="1375172" y="0"/>
                </a:lnTo>
                <a:close/>
              </a:path>
            </a:pathLst>
          </a:custGeom>
          <a:effectLst>
            <a:softEdge rad="127000"/>
          </a:effectLst>
          <a:scene3d>
            <a:camera prst="perspectiveHeroicExtremeRightFacing"/>
            <a:lightRig rig="threePt" dir="t"/>
          </a:scene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800891"/>
              <a:satOff val="-40777"/>
              <a:lumOff val="9608"/>
              <a:alphaOff val="0"/>
            </a:schemeClr>
          </a:fillRef>
          <a:effectRef idx="0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1722" tIns="992732" rIns="256031" bIns="992731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50" dirty="0">
                <a:latin typeface="Arial Rounded MT Bold" panose="020F0704030504030204" pitchFamily="34" charset="77"/>
              </a:rPr>
              <a:t>Data Driven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78A0C7-A195-FB69-A2B2-7B09705566E4}"/>
              </a:ext>
            </a:extLst>
          </p:cNvPr>
          <p:cNvSpPr txBox="1"/>
          <p:nvPr/>
        </p:nvSpPr>
        <p:spPr>
          <a:xfrm>
            <a:off x="181401" y="462028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Animation: </a:t>
            </a:r>
            <a:r>
              <a:rPr lang="en-US" sz="1400" i="1" dirty="0"/>
              <a:t>Johnson Matthey Technol. Rev.,</a:t>
            </a:r>
            <a:r>
              <a:rPr lang="en-US" sz="1400" dirty="0"/>
              <a:t> 2015, </a:t>
            </a:r>
            <a:br>
              <a:rPr lang="en-US" sz="1400" dirty="0"/>
            </a:br>
            <a:r>
              <a:rPr lang="en-US" sz="1400" dirty="0">
                <a:hlinkClick r:id="rId4"/>
              </a:rPr>
              <a:t>DOI: 10.1595/205651315x685445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3707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219FD-7C4D-4EA4-4F46-F90FCCD49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28600"/>
            <a:ext cx="8686799" cy="621711"/>
          </a:xfrm>
        </p:spPr>
        <p:txBody>
          <a:bodyPr/>
          <a:lstStyle/>
          <a:p>
            <a:r>
              <a:rPr lang="en-US" dirty="0"/>
              <a:t>XANES mapping – materials are messy</a:t>
            </a:r>
          </a:p>
        </p:txBody>
      </p:sp>
      <p:pic>
        <p:nvPicPr>
          <p:cNvPr id="2050" name="Picture 2" descr="Graphical abstract: In situ chemical mapping of a lithium-ion battery using full-field hard X-ray spectroscopic imaging">
            <a:extLst>
              <a:ext uri="{FF2B5EF4-FFF2-40B4-BE49-F238E27FC236}">
                <a16:creationId xmlns:a16="http://schemas.microsoft.com/office/drawing/2014/main" id="{0FC17EB8-1DE5-C125-D334-283DC152C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60" y="1067272"/>
            <a:ext cx="5255636" cy="286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C2378C-58D3-AE1A-A6A8-DA0CC28C77AA}"/>
              </a:ext>
            </a:extLst>
          </p:cNvPr>
          <p:cNvSpPr/>
          <p:nvPr/>
        </p:nvSpPr>
        <p:spPr>
          <a:xfrm>
            <a:off x="302521" y="4021704"/>
            <a:ext cx="86128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Wang et al, “</a:t>
            </a:r>
            <a:r>
              <a:rPr lang="en-US" sz="1400" i="1" dirty="0"/>
              <a:t>In situ</a:t>
            </a:r>
            <a:r>
              <a:rPr lang="en-US" sz="1400" dirty="0"/>
              <a:t> chemical mapping of a lithium-ion battery using full-field hard X-ray spectroscopic imaging”, 10.1039/C3CC42667J</a:t>
            </a:r>
          </a:p>
          <a:p>
            <a:r>
              <a:rPr lang="en-US" sz="1400" dirty="0"/>
              <a:t>https://</a:t>
            </a:r>
            <a:r>
              <a:rPr lang="en-US" sz="1400" dirty="0" err="1"/>
              <a:t>www.nanoscience.com</a:t>
            </a:r>
            <a:endParaRPr lang="en-US" sz="1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205C297-09FC-0ED2-2012-E79136DD9F14}"/>
              </a:ext>
            </a:extLst>
          </p:cNvPr>
          <p:cNvGrpSpPr/>
          <p:nvPr/>
        </p:nvGrpSpPr>
        <p:grpSpPr>
          <a:xfrm>
            <a:off x="5413358" y="1213648"/>
            <a:ext cx="3612525" cy="2428656"/>
            <a:chOff x="915364" y="2013382"/>
            <a:chExt cx="3425086" cy="257811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B354340-5BC5-78C4-7482-EFC4D8EEAC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907" y="2013382"/>
              <a:ext cx="3316543" cy="2578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C8C38BC-5457-73F0-6DAB-1962249CE3A0}"/>
                </a:ext>
              </a:extLst>
            </p:cNvPr>
            <p:cNvSpPr txBox="1"/>
            <p:nvPr/>
          </p:nvSpPr>
          <p:spPr>
            <a:xfrm>
              <a:off x="915364" y="2029150"/>
              <a:ext cx="2837826" cy="392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Inhomogeneous lithiation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701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45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372901" cy="6217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latin typeface="Arial" panose="020B0604020202020204" pitchFamily="34" charset="0"/>
                <a:cs typeface="Arial" panose="020B0604020202020204" pitchFamily="34" charset="0"/>
              </a:rPr>
              <a:t>Analysis of XANES mapping data is demanding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6A5B47-4950-6AEA-9665-22AF28DB41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4" name="Google Shape;914;p45"/>
          <p:cNvSpPr txBox="1"/>
          <p:nvPr/>
        </p:nvSpPr>
        <p:spPr>
          <a:xfrm>
            <a:off x="313897" y="4764356"/>
            <a:ext cx="3003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2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A. </a:t>
            </a:r>
            <a:r>
              <a:rPr lang="en" sz="900" dirty="0" err="1">
                <a:solidFill>
                  <a:schemeClr val="dk2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Pattammattel</a:t>
            </a:r>
            <a:r>
              <a:rPr lang="en" sz="900" dirty="0">
                <a:solidFill>
                  <a:schemeClr val="dk2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, </a:t>
            </a:r>
            <a:r>
              <a:rPr lang="en" sz="900" i="1" dirty="0">
                <a:solidFill>
                  <a:schemeClr val="dk2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Sci. Adv</a:t>
            </a:r>
            <a:r>
              <a:rPr lang="en" sz="900" dirty="0">
                <a:solidFill>
                  <a:schemeClr val="dk2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.</a:t>
            </a:r>
            <a:r>
              <a:rPr lang="en" sz="900" i="1" dirty="0">
                <a:solidFill>
                  <a:schemeClr val="dk2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, </a:t>
            </a:r>
            <a:r>
              <a:rPr lang="en" sz="900" dirty="0">
                <a:solidFill>
                  <a:schemeClr val="dk2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6, eabb3615 (2020)</a:t>
            </a:r>
            <a:endParaRPr sz="900" dirty="0">
              <a:solidFill>
                <a:schemeClr val="dk2"/>
              </a:solidFill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  <p:pic>
        <p:nvPicPr>
          <p:cNvPr id="915" name="Google Shape;91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088" y="826150"/>
            <a:ext cx="2561802" cy="18087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6" name="Google Shape;916;p45"/>
          <p:cNvGrpSpPr/>
          <p:nvPr/>
        </p:nvGrpSpPr>
        <p:grpSpPr>
          <a:xfrm>
            <a:off x="173100" y="1118688"/>
            <a:ext cx="5437800" cy="2453182"/>
            <a:chOff x="173100" y="1118688"/>
            <a:chExt cx="5437800" cy="2453182"/>
          </a:xfrm>
        </p:grpSpPr>
        <p:pic>
          <p:nvPicPr>
            <p:cNvPr id="917" name="Google Shape;917;p4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77500" y="1128735"/>
              <a:ext cx="1828801" cy="1203620"/>
            </a:xfrm>
            <a:prstGeom prst="rect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918" name="Google Shape;918;p45"/>
            <p:cNvSpPr txBox="1"/>
            <p:nvPr/>
          </p:nvSpPr>
          <p:spPr>
            <a:xfrm>
              <a:off x="173100" y="2556238"/>
              <a:ext cx="5437800" cy="10156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SzPts val="1400"/>
                <a:buFont typeface="Lato"/>
                <a:buAutoNum type="arabicPeriod"/>
              </a:pPr>
              <a:r>
                <a:rPr lang="en"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Lato"/>
                </a:rPr>
                <a:t>Each pixel is 150 nm wide and is one XANES spectrum.</a:t>
              </a:r>
              <a:endParaRPr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SzPts val="1400"/>
                <a:buFont typeface="Lato"/>
                <a:buAutoNum type="arabicPeriod"/>
              </a:pPr>
              <a:r>
                <a:rPr lang="en"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Lato"/>
                </a:rPr>
                <a:t>There are ~25,000 spectra in this image.</a:t>
              </a:r>
              <a:endParaRPr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</p:txBody>
        </p:sp>
        <p:sp>
          <p:nvSpPr>
            <p:cNvPr id="919" name="Google Shape;919;p45"/>
            <p:cNvSpPr/>
            <p:nvPr/>
          </p:nvSpPr>
          <p:spPr>
            <a:xfrm>
              <a:off x="1711375" y="1807638"/>
              <a:ext cx="98700" cy="78900"/>
            </a:xfrm>
            <a:prstGeom prst="rect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20" name="Google Shape;920;p45"/>
            <p:cNvCxnSpPr>
              <a:stCxn id="919" idx="3"/>
            </p:cNvCxnSpPr>
            <p:nvPr/>
          </p:nvCxnSpPr>
          <p:spPr>
            <a:xfrm rot="10800000" flipH="1">
              <a:off x="1810075" y="1118688"/>
              <a:ext cx="1268100" cy="7284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45"/>
            <p:cNvCxnSpPr>
              <a:stCxn id="919" idx="3"/>
            </p:cNvCxnSpPr>
            <p:nvPr/>
          </p:nvCxnSpPr>
          <p:spPr>
            <a:xfrm>
              <a:off x="1810075" y="1847088"/>
              <a:ext cx="1253700" cy="486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2" name="Google Shape;922;p45"/>
          <p:cNvSpPr txBox="1"/>
          <p:nvPr/>
        </p:nvSpPr>
        <p:spPr>
          <a:xfrm>
            <a:off x="214500" y="3345200"/>
            <a:ext cx="53550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Latest advancements:</a:t>
            </a:r>
            <a:endParaRPr b="1"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AutoNum type="arabicPeriod"/>
            </a:pPr>
            <a:r>
              <a:rPr lang="en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Improved photon brilliance</a:t>
            </a:r>
            <a:endParaRPr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AutoNum type="arabicPeriod"/>
            </a:pPr>
            <a:r>
              <a:rPr lang="en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Full-field imaging detectors / faster monochromators</a:t>
            </a:r>
            <a:endParaRPr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  <p:grpSp>
        <p:nvGrpSpPr>
          <p:cNvPr id="923" name="Google Shape;923;p45"/>
          <p:cNvGrpSpPr/>
          <p:nvPr/>
        </p:nvGrpSpPr>
        <p:grpSpPr>
          <a:xfrm>
            <a:off x="4847079" y="966620"/>
            <a:ext cx="4178687" cy="3266001"/>
            <a:chOff x="5344575" y="906181"/>
            <a:chExt cx="3473844" cy="2583044"/>
          </a:xfrm>
        </p:grpSpPr>
        <p:pic>
          <p:nvPicPr>
            <p:cNvPr id="924" name="Google Shape;924;p45"/>
            <p:cNvPicPr preferRelativeResize="0"/>
            <p:nvPr/>
          </p:nvPicPr>
          <p:blipFill rotWithShape="1">
            <a:blip r:embed="rId5">
              <a:alphaModFix/>
            </a:blip>
            <a:srcRect l="3448" r="4824" b="56929"/>
            <a:stretch/>
          </p:blipFill>
          <p:spPr>
            <a:xfrm>
              <a:off x="5423606" y="906181"/>
              <a:ext cx="3394813" cy="25830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5" name="Google Shape;925;p45"/>
            <p:cNvSpPr/>
            <p:nvPr/>
          </p:nvSpPr>
          <p:spPr>
            <a:xfrm>
              <a:off x="5344575" y="3095625"/>
              <a:ext cx="304800" cy="393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26" name="Google Shape;926;p45"/>
          <p:cNvSpPr/>
          <p:nvPr/>
        </p:nvSpPr>
        <p:spPr>
          <a:xfrm>
            <a:off x="261537" y="851225"/>
            <a:ext cx="4715487" cy="3701110"/>
          </a:xfrm>
          <a:prstGeom prst="rect">
            <a:avLst/>
          </a:prstGeom>
          <a:solidFill>
            <a:srgbClr val="FFFFFF">
              <a:alpha val="92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How to extract phase information from data? </a:t>
            </a:r>
            <a:endParaRPr sz="1600" dirty="0"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46"/>
          <p:cNvSpPr txBox="1">
            <a:spLocks noGrp="1"/>
          </p:cNvSpPr>
          <p:nvPr>
            <p:ph type="title"/>
          </p:nvPr>
        </p:nvSpPr>
        <p:spPr>
          <a:xfrm>
            <a:off x="457201" y="228600"/>
            <a:ext cx="8372901" cy="6217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latin typeface="Arial" panose="020B0604020202020204" pitchFamily="34" charset="0"/>
                <a:cs typeface="Arial" panose="020B0604020202020204" pitchFamily="34" charset="0"/>
              </a:rPr>
              <a:t>Linear combination fitting (LCF) XANES analysis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39" name="Google Shape;939;p46"/>
          <p:cNvGrpSpPr/>
          <p:nvPr/>
        </p:nvGrpSpPr>
        <p:grpSpPr>
          <a:xfrm>
            <a:off x="340249" y="895563"/>
            <a:ext cx="2794200" cy="3431695"/>
            <a:chOff x="173100" y="895563"/>
            <a:chExt cx="2794200" cy="3431695"/>
          </a:xfrm>
        </p:grpSpPr>
        <p:sp>
          <p:nvSpPr>
            <p:cNvPr id="940" name="Google Shape;940;p46"/>
            <p:cNvSpPr txBox="1"/>
            <p:nvPr/>
          </p:nvSpPr>
          <p:spPr>
            <a:xfrm>
              <a:off x="173100" y="895563"/>
              <a:ext cx="2794200" cy="923400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16350"/>
              </a:schemeClr>
            </a:solidFill>
            <a:ln w="19050" cap="flat" cmpd="sng">
              <a:solidFill>
                <a:srgbClr val="4B2E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Lato"/>
                </a:rPr>
                <a:t>Nano-XANES: every pixel (150 nm) has an associated XANES spectrum</a:t>
              </a:r>
              <a:endParaRPr sz="1600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</p:txBody>
        </p:sp>
        <p:sp>
          <p:nvSpPr>
            <p:cNvPr id="941" name="Google Shape;941;p46"/>
            <p:cNvSpPr txBox="1"/>
            <p:nvPr/>
          </p:nvSpPr>
          <p:spPr>
            <a:xfrm>
              <a:off x="193800" y="3588625"/>
              <a:ext cx="2752800" cy="738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Lato"/>
                </a:rPr>
                <a:t>… in this case Fe K-edge XANES</a:t>
              </a:r>
              <a:endParaRPr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</p:txBody>
        </p:sp>
        <p:pic>
          <p:nvPicPr>
            <p:cNvPr id="942" name="Google Shape;942;p4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9600" y="1901975"/>
              <a:ext cx="2541625" cy="17967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3" name="Google Shape;943;p46"/>
          <p:cNvGrpSpPr/>
          <p:nvPr/>
        </p:nvGrpSpPr>
        <p:grpSpPr>
          <a:xfrm>
            <a:off x="3048374" y="900983"/>
            <a:ext cx="3519725" cy="3218088"/>
            <a:chOff x="2881225" y="989475"/>
            <a:chExt cx="3519725" cy="3218088"/>
          </a:xfrm>
        </p:grpSpPr>
        <p:sp>
          <p:nvSpPr>
            <p:cNvPr id="944" name="Google Shape;944;p46"/>
            <p:cNvSpPr/>
            <p:nvPr/>
          </p:nvSpPr>
          <p:spPr>
            <a:xfrm>
              <a:off x="2881225" y="2293350"/>
              <a:ext cx="1167600" cy="1014000"/>
            </a:xfrm>
            <a:prstGeom prst="rightArrow">
              <a:avLst>
                <a:gd name="adj1" fmla="val 50000"/>
                <a:gd name="adj2" fmla="val 58422"/>
              </a:avLst>
            </a:prstGeom>
            <a:gradFill>
              <a:gsLst>
                <a:gs pos="0">
                  <a:schemeClr val="lt1"/>
                </a:gs>
                <a:gs pos="99000">
                  <a:schemeClr val="accent1">
                    <a:lumMod val="75000"/>
                  </a:scheme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5" name="Google Shape;945;p46"/>
            <p:cNvSpPr/>
            <p:nvPr/>
          </p:nvSpPr>
          <p:spPr>
            <a:xfrm>
              <a:off x="4100450" y="1818963"/>
              <a:ext cx="1772400" cy="2388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 dirty="0"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Lato"/>
                </a:rPr>
                <a:t>Stainless Steel</a:t>
              </a:r>
              <a:endParaRPr sz="1300" b="1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dirty="0"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Lato"/>
                </a:rPr>
                <a:t>Fe3P</a:t>
              </a:r>
              <a:endParaRPr sz="1300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 dirty="0"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Lato"/>
                </a:rPr>
                <a:t>Pyrite</a:t>
              </a:r>
              <a:endParaRPr sz="1300" b="1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 dirty="0" err="1"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Lato"/>
                </a:rPr>
                <a:t>LiFe</a:t>
              </a:r>
              <a:r>
                <a:rPr lang="en" sz="1300" b="1" dirty="0"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Lato"/>
                </a:rPr>
                <a:t>(II)PO4</a:t>
              </a:r>
              <a:endParaRPr sz="1300" b="1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dirty="0"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Lato"/>
                </a:rPr>
                <a:t>Magnetite</a:t>
              </a:r>
              <a:endParaRPr sz="1300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dirty="0"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Lato"/>
                </a:rPr>
                <a:t>Fe(III)SO4</a:t>
              </a:r>
              <a:endParaRPr sz="1300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dirty="0"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Lato"/>
                </a:rPr>
                <a:t>Fe(III)PO4</a:t>
              </a:r>
              <a:endParaRPr sz="1300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 dirty="0"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Lato"/>
                </a:rPr>
                <a:t>Hematite</a:t>
              </a:r>
              <a:endParaRPr sz="1300" b="1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dirty="0"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Lato"/>
                </a:rPr>
                <a:t>Maghemite</a:t>
              </a:r>
              <a:endParaRPr sz="1300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dirty="0"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Lato"/>
                </a:rPr>
                <a:t>Goethite</a:t>
              </a:r>
              <a:endParaRPr sz="1300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dirty="0"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Lato"/>
                </a:rPr>
                <a:t>HFO</a:t>
              </a:r>
              <a:endParaRPr sz="13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6" name="Google Shape;946;p46"/>
            <p:cNvSpPr txBox="1"/>
            <p:nvPr/>
          </p:nvSpPr>
          <p:spPr>
            <a:xfrm>
              <a:off x="3606750" y="989475"/>
              <a:ext cx="2794200" cy="677100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16350"/>
              </a:schemeClr>
            </a:solidFill>
            <a:ln w="19050" cap="flat" cmpd="sng">
              <a:solidFill>
                <a:srgbClr val="4B2E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Lato"/>
                </a:rPr>
                <a:t>Possible phases form</a:t>
              </a:r>
              <a:endParaRPr sz="1600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Lato"/>
                </a:rPr>
                <a:t>a reference library</a:t>
              </a:r>
              <a:endParaRPr sz="1600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</p:txBody>
        </p:sp>
      </p:grpSp>
      <p:grpSp>
        <p:nvGrpSpPr>
          <p:cNvPr id="947" name="Google Shape;947;p46"/>
          <p:cNvGrpSpPr/>
          <p:nvPr/>
        </p:nvGrpSpPr>
        <p:grpSpPr>
          <a:xfrm>
            <a:off x="6112161" y="900739"/>
            <a:ext cx="2953888" cy="2509875"/>
            <a:chOff x="5945012" y="1018725"/>
            <a:chExt cx="2953888" cy="2509875"/>
          </a:xfrm>
        </p:grpSpPr>
        <p:sp>
          <p:nvSpPr>
            <p:cNvPr id="948" name="Google Shape;948;p46"/>
            <p:cNvSpPr/>
            <p:nvPr/>
          </p:nvSpPr>
          <p:spPr>
            <a:xfrm>
              <a:off x="5945012" y="2293350"/>
              <a:ext cx="1147200" cy="1014000"/>
            </a:xfrm>
            <a:prstGeom prst="rightArrow">
              <a:avLst>
                <a:gd name="adj1" fmla="val 50000"/>
                <a:gd name="adj2" fmla="val 55280"/>
              </a:avLst>
            </a:prstGeom>
            <a:gradFill>
              <a:gsLst>
                <a:gs pos="0">
                  <a:schemeClr val="lt1"/>
                </a:gs>
                <a:gs pos="100000">
                  <a:schemeClr val="accent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9" name="Google Shape;949;p46"/>
            <p:cNvSpPr txBox="1"/>
            <p:nvPr/>
          </p:nvSpPr>
          <p:spPr>
            <a:xfrm>
              <a:off x="7126500" y="1018725"/>
              <a:ext cx="1701000" cy="677100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16350"/>
              </a:schemeClr>
            </a:solidFill>
            <a:ln w="19050" cap="flat" cmpd="sng">
              <a:solidFill>
                <a:srgbClr val="4B2E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Lato"/>
                </a:rPr>
                <a:t>Get phases from references</a:t>
              </a:r>
              <a:endParaRPr sz="1600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</p:txBody>
        </p:sp>
        <p:grpSp>
          <p:nvGrpSpPr>
            <p:cNvPr id="950" name="Google Shape;950;p46"/>
            <p:cNvGrpSpPr/>
            <p:nvPr/>
          </p:nvGrpSpPr>
          <p:grpSpPr>
            <a:xfrm>
              <a:off x="7126500" y="1734250"/>
              <a:ext cx="1772400" cy="1794350"/>
              <a:chOff x="7126500" y="1875288"/>
              <a:chExt cx="1772400" cy="1794350"/>
            </a:xfrm>
          </p:grpSpPr>
          <p:pic>
            <p:nvPicPr>
              <p:cNvPr id="951" name="Google Shape;951;p46"/>
              <p:cNvPicPr preferRelativeResize="0"/>
              <p:nvPr/>
            </p:nvPicPr>
            <p:blipFill rotWithShape="1">
              <a:blip r:embed="rId4">
                <a:alphaModFix/>
              </a:blip>
              <a:srcRect l="49997"/>
              <a:stretch/>
            </p:blipFill>
            <p:spPr>
              <a:xfrm>
                <a:off x="7126500" y="1875288"/>
                <a:ext cx="1772400" cy="17943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52" name="Google Shape;952;p46"/>
              <p:cNvPicPr preferRelativeResize="0"/>
              <p:nvPr/>
            </p:nvPicPr>
            <p:blipFill rotWithShape="1">
              <a:blip r:embed="rId5">
                <a:alphaModFix/>
              </a:blip>
              <a:srcRect l="82673" t="5794" r="1809" b="84125"/>
              <a:stretch/>
            </p:blipFill>
            <p:spPr>
              <a:xfrm>
                <a:off x="7994100" y="2008500"/>
                <a:ext cx="838200" cy="3936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953" name="Google Shape;953;p46"/>
          <p:cNvSpPr txBox="1"/>
          <p:nvPr/>
        </p:nvSpPr>
        <p:spPr>
          <a:xfrm>
            <a:off x="6777949" y="3750925"/>
            <a:ext cx="2038500" cy="92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What can go wrong here?</a:t>
            </a:r>
            <a:endParaRPr sz="2400" dirty="0"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47"/>
          <p:cNvSpPr txBox="1">
            <a:spLocks noGrp="1"/>
          </p:cNvSpPr>
          <p:nvPr>
            <p:ph type="title"/>
          </p:nvPr>
        </p:nvSpPr>
        <p:spPr>
          <a:xfrm>
            <a:off x="457201" y="228600"/>
            <a:ext cx="8372901" cy="6217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Problem 1: Identifying phases depends on LCF results</a:t>
            </a:r>
            <a:endParaRPr sz="2400" dirty="0"/>
          </a:p>
        </p:txBody>
      </p:sp>
      <p:grpSp>
        <p:nvGrpSpPr>
          <p:cNvPr id="960" name="Google Shape;960;p47"/>
          <p:cNvGrpSpPr/>
          <p:nvPr/>
        </p:nvGrpSpPr>
        <p:grpSpPr>
          <a:xfrm>
            <a:off x="354050" y="1526720"/>
            <a:ext cx="3451600" cy="3510000"/>
            <a:chOff x="115950" y="1697500"/>
            <a:chExt cx="3451600" cy="3510000"/>
          </a:xfrm>
        </p:grpSpPr>
        <p:pic>
          <p:nvPicPr>
            <p:cNvPr id="961" name="Google Shape;961;p47"/>
            <p:cNvPicPr preferRelativeResize="0"/>
            <p:nvPr/>
          </p:nvPicPr>
          <p:blipFill rotWithShape="1">
            <a:blip r:embed="rId3">
              <a:alphaModFix/>
            </a:blip>
            <a:srcRect r="66017" b="47492"/>
            <a:stretch/>
          </p:blipFill>
          <p:spPr>
            <a:xfrm>
              <a:off x="115950" y="1758825"/>
              <a:ext cx="3119436" cy="3448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2" name="Google Shape;962;p47"/>
            <p:cNvSpPr/>
            <p:nvPr/>
          </p:nvSpPr>
          <p:spPr>
            <a:xfrm>
              <a:off x="1186225" y="1697500"/>
              <a:ext cx="1362000" cy="8382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7"/>
            <p:cNvSpPr txBox="1"/>
            <p:nvPr/>
          </p:nvSpPr>
          <p:spPr>
            <a:xfrm>
              <a:off x="205150" y="1719150"/>
              <a:ext cx="33624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Lato"/>
                  <a:ea typeface="Lato"/>
                  <a:cs typeface="Lato"/>
                  <a:sym typeface="Lato"/>
                </a:rPr>
                <a:t>Problem:</a:t>
              </a:r>
              <a:endParaRPr sz="1600" b="1" dirty="0"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Lato"/>
                  <a:ea typeface="Lato"/>
                  <a:cs typeface="Lato"/>
                  <a:sym typeface="Lato"/>
                </a:rPr>
                <a:t>Reference spectra can be highly correlated</a:t>
              </a:r>
              <a:endParaRPr sz="1600" dirty="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965" name="Google Shape;965;p47"/>
          <p:cNvSpPr txBox="1"/>
          <p:nvPr/>
        </p:nvSpPr>
        <p:spPr>
          <a:xfrm>
            <a:off x="2902226" y="4035535"/>
            <a:ext cx="6241774" cy="1107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Instead, </a:t>
            </a:r>
            <a:r>
              <a:rPr lang="en" sz="2000" i="1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we flip the order</a:t>
            </a:r>
            <a:r>
              <a:rPr lang="en" sz="2000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, identifying similar regions in the image (image segmentation) and then perform LCF on the averages.</a:t>
            </a:r>
            <a:endParaRPr sz="2000" dirty="0"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  <p:grpSp>
        <p:nvGrpSpPr>
          <p:cNvPr id="966" name="Google Shape;966;p47"/>
          <p:cNvGrpSpPr/>
          <p:nvPr/>
        </p:nvGrpSpPr>
        <p:grpSpPr>
          <a:xfrm>
            <a:off x="3941100" y="1526708"/>
            <a:ext cx="5202900" cy="2821855"/>
            <a:chOff x="3703000" y="1545088"/>
            <a:chExt cx="5202900" cy="2821855"/>
          </a:xfrm>
        </p:grpSpPr>
        <p:sp>
          <p:nvSpPr>
            <p:cNvPr id="967" name="Google Shape;967;p47"/>
            <p:cNvSpPr txBox="1"/>
            <p:nvPr/>
          </p:nvSpPr>
          <p:spPr>
            <a:xfrm>
              <a:off x="3703000" y="1545088"/>
              <a:ext cx="52029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Lato"/>
                  <a:ea typeface="Lato"/>
                  <a:cs typeface="Lato"/>
                  <a:sym typeface="Lato"/>
                </a:rPr>
                <a:t>Problem:</a:t>
              </a:r>
              <a:r>
                <a:rPr lang="en" sz="1600" dirty="0">
                  <a:latin typeface="Lato"/>
                  <a:ea typeface="Lato"/>
                  <a:cs typeface="Lato"/>
                  <a:sym typeface="Lato"/>
                </a:rPr>
                <a:t> </a:t>
              </a:r>
              <a:endParaRPr sz="1600" dirty="0"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Lato"/>
                  <a:ea typeface="Lato"/>
                  <a:cs typeface="Lato"/>
                  <a:sym typeface="Lato"/>
                </a:rPr>
                <a:t>Pixel-by-pixel analysis can cause unphysical fluctuations</a:t>
              </a:r>
              <a:endParaRPr sz="1600" dirty="0"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968" name="Google Shape;968;p47"/>
            <p:cNvGrpSpPr/>
            <p:nvPr/>
          </p:nvGrpSpPr>
          <p:grpSpPr>
            <a:xfrm>
              <a:off x="4099491" y="2080852"/>
              <a:ext cx="4409916" cy="2286091"/>
              <a:chOff x="3703000" y="2339000"/>
              <a:chExt cx="4058828" cy="2103120"/>
            </a:xfrm>
          </p:grpSpPr>
          <p:pic>
            <p:nvPicPr>
              <p:cNvPr id="969" name="Google Shape;969;p47"/>
              <p:cNvPicPr preferRelativeResize="0"/>
              <p:nvPr/>
            </p:nvPicPr>
            <p:blipFill rotWithShape="1">
              <a:blip r:embed="rId4">
                <a:alphaModFix/>
              </a:blip>
              <a:srcRect r="69067" b="71485"/>
              <a:stretch/>
            </p:blipFill>
            <p:spPr>
              <a:xfrm>
                <a:off x="3703000" y="2339000"/>
                <a:ext cx="2313431" cy="21031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0" name="Google Shape;970;p47"/>
              <p:cNvPicPr preferRelativeResize="0"/>
              <p:nvPr/>
            </p:nvPicPr>
            <p:blipFill rotWithShape="1">
              <a:blip r:embed="rId4">
                <a:alphaModFix/>
              </a:blip>
              <a:srcRect l="76099" b="71485"/>
              <a:stretch/>
            </p:blipFill>
            <p:spPr>
              <a:xfrm>
                <a:off x="5974175" y="2339000"/>
                <a:ext cx="1787653" cy="210312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971" name="Google Shape;971;p47"/>
          <p:cNvSpPr txBox="1"/>
          <p:nvPr/>
        </p:nvSpPr>
        <p:spPr>
          <a:xfrm>
            <a:off x="463345" y="776557"/>
            <a:ext cx="8372400" cy="677100"/>
          </a:xfrm>
          <a:prstGeom prst="rect">
            <a:avLst/>
          </a:prstGeom>
          <a:solidFill>
            <a:schemeClr val="accent2">
              <a:lumMod val="20000"/>
              <a:lumOff val="80000"/>
              <a:alpha val="16350"/>
            </a:schemeClr>
          </a:solidFill>
          <a:ln w="19050" cap="flat" cmpd="sng">
            <a:solidFill>
              <a:srgbClr val="4B2E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The usual procedure is to take the XANES spectrum at every pixel and</a:t>
            </a:r>
            <a:r>
              <a:rPr lang="en" sz="1600" i="1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 independently </a:t>
            </a:r>
            <a:r>
              <a:rPr lang="en" sz="1600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perform linear combination fitting (LCF) onto a reference library. </a:t>
            </a:r>
            <a:endParaRPr sz="1600" dirty="0"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  <p:pic>
        <p:nvPicPr>
          <p:cNvPr id="972" name="Google Shape;972;p47"/>
          <p:cNvPicPr preferRelativeResize="0"/>
          <p:nvPr/>
        </p:nvPicPr>
        <p:blipFill rotWithShape="1">
          <a:blip r:embed="rId4">
            <a:alphaModFix/>
          </a:blip>
          <a:srcRect l="89727" t="19270" r="3520" b="74292"/>
          <a:stretch/>
        </p:blipFill>
        <p:spPr>
          <a:xfrm>
            <a:off x="6844450" y="2412420"/>
            <a:ext cx="1795099" cy="1688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48"/>
          <p:cNvSpPr txBox="1">
            <a:spLocks noGrp="1"/>
          </p:cNvSpPr>
          <p:nvPr>
            <p:ph type="sldNum" sz="quarter" idx="13"/>
          </p:nvPr>
        </p:nvSpPr>
        <p:spPr>
          <a:xfrm>
            <a:off x="514083" y="4843288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/>
          </a:p>
        </p:txBody>
      </p:sp>
      <p:pic>
        <p:nvPicPr>
          <p:cNvPr id="980" name="Google Shape;98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283" y="81350"/>
            <a:ext cx="3015251" cy="498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FA6F509-386E-7D8B-AD62-7E373801E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533" y="1325217"/>
            <a:ext cx="5682761" cy="200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48"/>
          <p:cNvSpPr txBox="1">
            <a:spLocks noGrp="1"/>
          </p:cNvSpPr>
          <p:nvPr>
            <p:ph type="sldNum" sz="quarter" idx="13"/>
          </p:nvPr>
        </p:nvSpPr>
        <p:spPr>
          <a:xfrm>
            <a:off x="514083" y="4843288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  <p:pic>
        <p:nvPicPr>
          <p:cNvPr id="980" name="Google Shape;98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283" y="81350"/>
            <a:ext cx="3015251" cy="498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11.png" descr="Chart&#10;&#10;Description automatically generated with low confidence">
            <a:extLst>
              <a:ext uri="{FF2B5EF4-FFF2-40B4-BE49-F238E27FC236}">
                <a16:creationId xmlns:a16="http://schemas.microsoft.com/office/drawing/2014/main" id="{575E60D1-6AB7-AE33-395C-CD63675AD8EA}"/>
              </a:ext>
            </a:extLst>
          </p:cNvPr>
          <p:cNvPicPr/>
          <p:nvPr/>
        </p:nvPicPr>
        <p:blipFill>
          <a:blip r:embed="rId4"/>
          <a:srcRect t="43" b="43"/>
          <a:stretch>
            <a:fillRect/>
          </a:stretch>
        </p:blipFill>
        <p:spPr>
          <a:xfrm>
            <a:off x="4049544" y="1167337"/>
            <a:ext cx="4700173" cy="3418425"/>
          </a:xfrm>
          <a:prstGeom prst="rect">
            <a:avLst/>
          </a:prstGeom>
          <a:ln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2046A7-3021-56C3-35C9-B87B737D1EFC}"/>
              </a:ext>
            </a:extLst>
          </p:cNvPr>
          <p:cNvSpPr/>
          <p:nvPr/>
        </p:nvSpPr>
        <p:spPr>
          <a:xfrm>
            <a:off x="781879" y="954156"/>
            <a:ext cx="1205948" cy="901147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434CF56-B26B-A00C-CF3D-4FFC60CE17E5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2093843" y="557738"/>
            <a:ext cx="2199861" cy="404557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21D2099-3861-C2DF-999B-E6C83AEFF823}"/>
              </a:ext>
            </a:extLst>
          </p:cNvPr>
          <p:cNvSpPr txBox="1"/>
          <p:nvPr/>
        </p:nvSpPr>
        <p:spPr>
          <a:xfrm>
            <a:off x="4293704" y="234572"/>
            <a:ext cx="4810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 principal components explain 97% of the variance of all spectra in the XANES map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956F5B-FFF0-6247-AAC7-3F2D8A64C395}"/>
              </a:ext>
            </a:extLst>
          </p:cNvPr>
          <p:cNvSpPr/>
          <p:nvPr/>
        </p:nvSpPr>
        <p:spPr>
          <a:xfrm>
            <a:off x="3409535" y="4612776"/>
            <a:ext cx="569470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/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Tetef</a:t>
            </a:r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“Manifold Projection Image Segmentation for Nano-XANES Imaging,” APL Machine Learning 1, 046119 (2023)</a:t>
            </a:r>
          </a:p>
        </p:txBody>
      </p:sp>
    </p:spTree>
    <p:extLst>
      <p:ext uri="{BB962C8B-B14F-4D97-AF65-F5344CB8AC3E}">
        <p14:creationId xmlns:p14="http://schemas.microsoft.com/office/powerpoint/2010/main" val="226791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48"/>
          <p:cNvSpPr txBox="1">
            <a:spLocks noGrp="1"/>
          </p:cNvSpPr>
          <p:nvPr>
            <p:ph type="sldNum" sz="quarter" idx="13"/>
          </p:nvPr>
        </p:nvSpPr>
        <p:spPr>
          <a:xfrm>
            <a:off x="514083" y="4843288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  <p:pic>
        <p:nvPicPr>
          <p:cNvPr id="980" name="Google Shape;98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283" y="81350"/>
            <a:ext cx="3015251" cy="49808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2046A7-3021-56C3-35C9-B87B737D1EFC}"/>
              </a:ext>
            </a:extLst>
          </p:cNvPr>
          <p:cNvSpPr/>
          <p:nvPr/>
        </p:nvSpPr>
        <p:spPr>
          <a:xfrm>
            <a:off x="781878" y="954156"/>
            <a:ext cx="2627655" cy="901147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434CF56-B26B-A00C-CF3D-4FFC60CE17E5}"/>
              </a:ext>
            </a:extLst>
          </p:cNvPr>
          <p:cNvCxnSpPr>
            <a:cxnSpLocks/>
            <a:stCxn id="3" idx="3"/>
            <a:endCxn id="7" idx="1"/>
          </p:cNvCxnSpPr>
          <p:nvPr/>
        </p:nvCxnSpPr>
        <p:spPr>
          <a:xfrm>
            <a:off x="3409533" y="1404730"/>
            <a:ext cx="811947" cy="307170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21D2099-3861-C2DF-999B-E6C83AEFF823}"/>
              </a:ext>
            </a:extLst>
          </p:cNvPr>
          <p:cNvSpPr txBox="1"/>
          <p:nvPr/>
        </p:nvSpPr>
        <p:spPr>
          <a:xfrm>
            <a:off x="4221480" y="557738"/>
            <a:ext cx="48827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Instead of simply including the spectra at each pixel, we embed </a:t>
            </a:r>
          </a:p>
          <a:p>
            <a:pPr marL="285750" indent="-285750">
              <a:buFontTx/>
              <a:buChar char="-"/>
            </a:pPr>
            <a:r>
              <a:rPr lang="en-US" dirty="0"/>
              <a:t>Principal components of spectra (6)</a:t>
            </a:r>
          </a:p>
          <a:p>
            <a:pPr marL="285750" indent="-285750">
              <a:buFontTx/>
              <a:buChar char="-"/>
            </a:pPr>
            <a:r>
              <a:rPr lang="en-US" dirty="0"/>
              <a:t>X-ray florescence signals of several elements</a:t>
            </a:r>
          </a:p>
          <a:p>
            <a:pPr marL="285750" indent="-285750">
              <a:buFontTx/>
              <a:buChar char="-"/>
            </a:pPr>
            <a:r>
              <a:rPr lang="en-US" dirty="0"/>
              <a:t>Spatial location (x, y)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Symbol" pitchFamily="2" charset="2"/>
              </a:rPr>
              <a:t>a</a:t>
            </a:r>
            <a:r>
              <a:rPr lang="en-US" dirty="0"/>
              <a:t> and </a:t>
            </a:r>
            <a:r>
              <a:rPr lang="en-US" dirty="0">
                <a:latin typeface="Symbol" pitchFamily="2" charset="2"/>
              </a:rPr>
              <a:t>b</a:t>
            </a:r>
            <a:r>
              <a:rPr lang="en-US" dirty="0"/>
              <a:t> are tuning parameters to determine the weight between the 3 different inputs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956F5B-FFF0-6247-AAC7-3F2D8A64C395}"/>
              </a:ext>
            </a:extLst>
          </p:cNvPr>
          <p:cNvSpPr/>
          <p:nvPr/>
        </p:nvSpPr>
        <p:spPr>
          <a:xfrm>
            <a:off x="3409535" y="4612776"/>
            <a:ext cx="569470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/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Tetef</a:t>
            </a:r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“Manifold Projection Image Segmentation for Nano-XANES Imaging,” APL Machine Learning 1, 046119 (2023)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7A541E-AEA1-353D-E590-15EFAB08D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289" y="3039637"/>
            <a:ext cx="5694711" cy="61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48"/>
          <p:cNvSpPr txBox="1">
            <a:spLocks noGrp="1"/>
          </p:cNvSpPr>
          <p:nvPr>
            <p:ph type="sldNum" sz="quarter" idx="13"/>
          </p:nvPr>
        </p:nvSpPr>
        <p:spPr>
          <a:xfrm>
            <a:off x="514083" y="4843288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  <p:pic>
        <p:nvPicPr>
          <p:cNvPr id="980" name="Google Shape;98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283" y="81350"/>
            <a:ext cx="3015251" cy="49808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2046A7-3021-56C3-35C9-B87B737D1EFC}"/>
              </a:ext>
            </a:extLst>
          </p:cNvPr>
          <p:cNvSpPr/>
          <p:nvPr/>
        </p:nvSpPr>
        <p:spPr>
          <a:xfrm>
            <a:off x="887894" y="1822084"/>
            <a:ext cx="2521639" cy="2166820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434CF56-B26B-A00C-CF3D-4FFC60CE17E5}"/>
              </a:ext>
            </a:extLst>
          </p:cNvPr>
          <p:cNvCxnSpPr>
            <a:cxnSpLocks/>
          </p:cNvCxnSpPr>
          <p:nvPr/>
        </p:nvCxnSpPr>
        <p:spPr>
          <a:xfrm flipV="1">
            <a:off x="3409533" y="2468168"/>
            <a:ext cx="645632" cy="642647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1956F5B-FFF0-6247-AAC7-3F2D8A64C395}"/>
              </a:ext>
            </a:extLst>
          </p:cNvPr>
          <p:cNvSpPr/>
          <p:nvPr/>
        </p:nvSpPr>
        <p:spPr>
          <a:xfrm>
            <a:off x="3409535" y="4612776"/>
            <a:ext cx="569470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/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Tetef</a:t>
            </a:r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“Manifold Projection Image Segmentation for Nano-XANES Imaging,” APL Machine Learning 1, 046119 (2023)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D9E0C-7339-BDA0-C6F6-4CDDB6184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144" y="874724"/>
            <a:ext cx="4953329" cy="358565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465F3-26B5-4622-ABA6-D7D0F0E6CD47}"/>
              </a:ext>
            </a:extLst>
          </p:cNvPr>
          <p:cNvSpPr txBox="1"/>
          <p:nvPr/>
        </p:nvSpPr>
        <p:spPr>
          <a:xfrm>
            <a:off x="3751817" y="100632"/>
            <a:ext cx="4810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UMAP+dbscan</a:t>
            </a:r>
            <a:r>
              <a:rPr lang="en-US" dirty="0"/>
              <a:t> provide cleaner clusters than </a:t>
            </a:r>
            <a:r>
              <a:rPr lang="en-US" dirty="0" err="1"/>
              <a:t>PC+kmeans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1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49"/>
          <p:cNvSpPr txBox="1">
            <a:spLocks noGrp="1"/>
          </p:cNvSpPr>
          <p:nvPr>
            <p:ph type="sldNum" sz="quarter" idx="13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  <p:pic>
        <p:nvPicPr>
          <p:cNvPr id="1000" name="Google Shape;100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275" y="81350"/>
            <a:ext cx="3015251" cy="4980801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p49"/>
          <p:cNvSpPr/>
          <p:nvPr/>
        </p:nvSpPr>
        <p:spPr>
          <a:xfrm>
            <a:off x="1807750" y="1117775"/>
            <a:ext cx="1451100" cy="59220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49"/>
          <p:cNvSpPr txBox="1"/>
          <p:nvPr/>
        </p:nvSpPr>
        <p:spPr>
          <a:xfrm>
            <a:off x="3409535" y="7504"/>
            <a:ext cx="3007294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Question:</a:t>
            </a:r>
            <a:endParaRPr sz="2000" b="1" dirty="0"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How does MPIS (without auxiliary XRF data) compare to the standard analysis procedure when there is a lot of noise in the experiment?</a:t>
            </a:r>
            <a:endParaRPr sz="2000" dirty="0"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  <p:grpSp>
        <p:nvGrpSpPr>
          <p:cNvPr id="1003" name="Google Shape;1003;p49"/>
          <p:cNvGrpSpPr/>
          <p:nvPr/>
        </p:nvGrpSpPr>
        <p:grpSpPr>
          <a:xfrm>
            <a:off x="3669318" y="0"/>
            <a:ext cx="5285217" cy="4640580"/>
            <a:chOff x="3324345" y="81341"/>
            <a:chExt cx="5760656" cy="5029253"/>
          </a:xfrm>
        </p:grpSpPr>
        <p:grpSp>
          <p:nvGrpSpPr>
            <p:cNvPr id="1006" name="Google Shape;1006;p49"/>
            <p:cNvGrpSpPr/>
            <p:nvPr/>
          </p:nvGrpSpPr>
          <p:grpSpPr>
            <a:xfrm>
              <a:off x="6319011" y="81341"/>
              <a:ext cx="2765990" cy="5029253"/>
              <a:chOff x="6209500" y="201250"/>
              <a:chExt cx="2602550" cy="4741000"/>
            </a:xfrm>
          </p:grpSpPr>
          <p:pic>
            <p:nvPicPr>
              <p:cNvPr id="1007" name="Google Shape;1007;p49"/>
              <p:cNvPicPr preferRelativeResize="0"/>
              <p:nvPr/>
            </p:nvPicPr>
            <p:blipFill rotWithShape="1">
              <a:blip r:embed="rId4">
                <a:alphaModFix/>
              </a:blip>
              <a:srcRect r="68776"/>
              <a:stretch/>
            </p:blipFill>
            <p:spPr>
              <a:xfrm>
                <a:off x="6209500" y="201250"/>
                <a:ext cx="1501900" cy="4741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08" name="Google Shape;1008;p49"/>
              <p:cNvPicPr preferRelativeResize="0"/>
              <p:nvPr/>
            </p:nvPicPr>
            <p:blipFill rotWithShape="1">
              <a:blip r:embed="rId4">
                <a:alphaModFix/>
              </a:blip>
              <a:srcRect l="75681"/>
              <a:stretch/>
            </p:blipFill>
            <p:spPr>
              <a:xfrm>
                <a:off x="7642301" y="201250"/>
                <a:ext cx="1169749" cy="4741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09" name="Google Shape;1009;p49"/>
            <p:cNvSpPr txBox="1"/>
            <p:nvPr/>
          </p:nvSpPr>
          <p:spPr>
            <a:xfrm>
              <a:off x="3324345" y="2682680"/>
              <a:ext cx="2831490" cy="18678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dirty="0"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Lato"/>
                </a:rPr>
                <a:t>Answer:</a:t>
              </a:r>
              <a:endParaRPr sz="2000" b="1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Lato"/>
                </a:rPr>
                <a:t>The identification of clusters remains the same, so MPIS is more robust.</a:t>
              </a:r>
              <a:endParaRPr sz="2000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BB2CA657-EA16-C1E5-87E5-51B9F83B60C7}"/>
              </a:ext>
            </a:extLst>
          </p:cNvPr>
          <p:cNvSpPr/>
          <p:nvPr/>
        </p:nvSpPr>
        <p:spPr>
          <a:xfrm>
            <a:off x="3409535" y="4612776"/>
            <a:ext cx="569470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/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Tetef</a:t>
            </a:r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“Manifold Projection Image Segmentation for Nano-XANES Imaging,” APL Machine Learning 1, 046119 (2023)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20E9570-C394-6544-B83C-3DE2C402E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372901" cy="621711"/>
          </a:xfrm>
        </p:spPr>
        <p:txBody>
          <a:bodyPr/>
          <a:lstStyle/>
          <a:p>
            <a:r>
              <a:rPr lang="en-US" dirty="0"/>
              <a:t>Collaborators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141A71-9B44-FD48-B068-B0A547B60325}"/>
              </a:ext>
            </a:extLst>
          </p:cNvPr>
          <p:cNvSpPr txBox="1"/>
          <p:nvPr/>
        </p:nvSpPr>
        <p:spPr>
          <a:xfrm>
            <a:off x="473824" y="690085"/>
            <a:ext cx="266007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4DSTEM </a:t>
            </a:r>
          </a:p>
          <a:p>
            <a:r>
              <a:rPr lang="en-US" sz="1400" dirty="0"/>
              <a:t>Colin </a:t>
            </a:r>
            <a:r>
              <a:rPr lang="en-US" sz="1400" dirty="0" err="1"/>
              <a:t>Ophus</a:t>
            </a:r>
            <a:r>
              <a:rPr lang="en-US" sz="1400" dirty="0"/>
              <a:t> (LBL)</a:t>
            </a:r>
          </a:p>
          <a:p>
            <a:r>
              <a:rPr lang="en-US" sz="1400" dirty="0"/>
              <a:t>Alex Rakowski (LBL)</a:t>
            </a:r>
          </a:p>
          <a:p>
            <a:r>
              <a:rPr lang="en-US" sz="1400" dirty="0"/>
              <a:t>Shreyas </a:t>
            </a:r>
            <a:r>
              <a:rPr lang="en-US" sz="1400" dirty="0" err="1"/>
              <a:t>Cholia</a:t>
            </a:r>
            <a:r>
              <a:rPr lang="en-US" sz="1400" dirty="0"/>
              <a:t> (LBL)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TEM/STEM</a:t>
            </a:r>
          </a:p>
          <a:p>
            <a:r>
              <a:rPr lang="en-US" sz="1400" dirty="0" err="1"/>
              <a:t>Xiaobing</a:t>
            </a:r>
            <a:r>
              <a:rPr lang="en-US" sz="1400" dirty="0"/>
              <a:t> Hu (Northwestern)</a:t>
            </a:r>
          </a:p>
          <a:p>
            <a:r>
              <a:rPr lang="en-US" sz="1400" dirty="0"/>
              <a:t>Vinayak </a:t>
            </a:r>
            <a:r>
              <a:rPr lang="en-US" sz="1400" dirty="0" err="1"/>
              <a:t>Dravid</a:t>
            </a:r>
            <a:r>
              <a:rPr lang="en-US" sz="1400" dirty="0"/>
              <a:t> (Northwestern)</a:t>
            </a:r>
          </a:p>
          <a:p>
            <a:r>
              <a:rPr lang="en-US" sz="1400" dirty="0" err="1"/>
              <a:t>Jinglong</a:t>
            </a:r>
            <a:r>
              <a:rPr lang="en-US" sz="1400" dirty="0"/>
              <a:t> Guo (UIC)</a:t>
            </a:r>
          </a:p>
          <a:p>
            <a:r>
              <a:rPr lang="en-US" sz="1400" dirty="0"/>
              <a:t>Robert </a:t>
            </a:r>
            <a:r>
              <a:rPr lang="en-US" sz="1400" dirty="0" err="1"/>
              <a:t>Klie</a:t>
            </a:r>
            <a:r>
              <a:rPr lang="en-US" sz="1400" dirty="0"/>
              <a:t> (UIC)</a:t>
            </a:r>
          </a:p>
          <a:p>
            <a:r>
              <a:rPr lang="en-US" sz="1400" dirty="0"/>
              <a:t>Peter Crozier (ASU)</a:t>
            </a:r>
          </a:p>
          <a:p>
            <a:r>
              <a:rPr lang="en-US" sz="1400" dirty="0"/>
              <a:t>Paul Voyles (UW-Madison)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STM</a:t>
            </a:r>
          </a:p>
          <a:p>
            <a:r>
              <a:rPr lang="en-US" sz="1400" dirty="0"/>
              <a:t>Rui Zhang (ANL)</a:t>
            </a:r>
          </a:p>
          <a:p>
            <a:r>
              <a:rPr lang="en-US" sz="1400" dirty="0"/>
              <a:t>Jeff Guest (ANL)</a:t>
            </a:r>
          </a:p>
          <a:p>
            <a:r>
              <a:rPr lang="en-US" sz="1400" dirty="0" err="1"/>
              <a:t>Qiucheng</a:t>
            </a:r>
            <a:r>
              <a:rPr lang="en-US" sz="1400" dirty="0"/>
              <a:t> Li (Northwestern)</a:t>
            </a:r>
          </a:p>
          <a:p>
            <a:r>
              <a:rPr lang="en-US" sz="1400" dirty="0"/>
              <a:t>Mark Hersam (Northwestern)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Literature data</a:t>
            </a:r>
          </a:p>
          <a:p>
            <a:r>
              <a:rPr lang="en-US" sz="1400" dirty="0"/>
              <a:t>Gerbrand Ceder (LBL)</a:t>
            </a:r>
          </a:p>
          <a:p>
            <a:r>
              <a:rPr lang="en-US" sz="1400" dirty="0"/>
              <a:t>Amalie Trewartha (LBL)</a:t>
            </a:r>
          </a:p>
          <a:p>
            <a:r>
              <a:rPr lang="en-US" sz="1400" dirty="0"/>
              <a:t>VISIMO </a:t>
            </a:r>
          </a:p>
          <a:p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AEB1CD-F69B-0B44-AA10-26D7CD92BD29}"/>
              </a:ext>
            </a:extLst>
          </p:cNvPr>
          <p:cNvSpPr txBox="1"/>
          <p:nvPr/>
        </p:nvSpPr>
        <p:spPr>
          <a:xfrm>
            <a:off x="3178230" y="690085"/>
            <a:ext cx="338051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XAS/XES/EELS</a:t>
            </a:r>
          </a:p>
          <a:p>
            <a:r>
              <a:rPr lang="en-US" sz="1400" dirty="0"/>
              <a:t>Jerry Seidler (UW)</a:t>
            </a:r>
          </a:p>
          <a:p>
            <a:r>
              <a:rPr lang="en-US" sz="1400" dirty="0"/>
              <a:t>Ajith </a:t>
            </a:r>
            <a:r>
              <a:rPr lang="en-US" sz="1400" dirty="0" err="1"/>
              <a:t>Pattammattel</a:t>
            </a:r>
            <a:r>
              <a:rPr lang="en-US" sz="1400" dirty="0"/>
              <a:t>/Yong Chu (BNL)</a:t>
            </a:r>
          </a:p>
          <a:p>
            <a:r>
              <a:rPr lang="en-US" sz="1400" dirty="0" err="1"/>
              <a:t>Inhui</a:t>
            </a:r>
            <a:r>
              <a:rPr lang="en-US" sz="1400" dirty="0"/>
              <a:t> Hwang/</a:t>
            </a:r>
            <a:r>
              <a:rPr lang="en-US" sz="1400" dirty="0" err="1"/>
              <a:t>Chengjun</a:t>
            </a:r>
            <a:r>
              <a:rPr lang="en-US" sz="1400" dirty="0"/>
              <a:t> Sun (ANL)</a:t>
            </a:r>
          </a:p>
          <a:p>
            <a:r>
              <a:rPr lang="en-US" sz="1400" dirty="0"/>
              <a:t>Eli </a:t>
            </a:r>
            <a:r>
              <a:rPr lang="en-US" sz="1400" dirty="0" err="1"/>
              <a:t>Stavitski</a:t>
            </a:r>
            <a:r>
              <a:rPr lang="en-US" sz="1400" dirty="0"/>
              <a:t> (BNL)</a:t>
            </a:r>
            <a:br>
              <a:rPr lang="en-US" sz="1400" dirty="0"/>
            </a:br>
            <a:r>
              <a:rPr lang="en-US" sz="1400" dirty="0" err="1"/>
              <a:t>Deyu</a:t>
            </a:r>
            <a:r>
              <a:rPr lang="en-US" sz="1400" dirty="0"/>
              <a:t> Lu (BNL)</a:t>
            </a:r>
          </a:p>
          <a:p>
            <a:r>
              <a:rPr lang="en-US" sz="1400" dirty="0" err="1"/>
              <a:t>Xiaohui</a:t>
            </a:r>
            <a:r>
              <a:rPr lang="en-US" sz="1400" dirty="0"/>
              <a:t> Qu (BNL)</a:t>
            </a:r>
          </a:p>
          <a:p>
            <a:r>
              <a:rPr lang="en-US" sz="1400" dirty="0" err="1"/>
              <a:t>Wanli</a:t>
            </a:r>
            <a:r>
              <a:rPr lang="en-US" sz="1400" dirty="0"/>
              <a:t> Yang (LBL)</a:t>
            </a:r>
          </a:p>
          <a:p>
            <a:r>
              <a:rPr lang="en-US" sz="1400" dirty="0" err="1"/>
              <a:t>Shyue</a:t>
            </a:r>
            <a:r>
              <a:rPr lang="en-US" sz="1400" dirty="0"/>
              <a:t> Ping Ong (UCSD)</a:t>
            </a:r>
          </a:p>
          <a:p>
            <a:r>
              <a:rPr lang="en-US" sz="1400" dirty="0"/>
              <a:t>Chi Chen (Microsoft)</a:t>
            </a:r>
          </a:p>
          <a:p>
            <a:r>
              <a:rPr lang="en-US" sz="1400" dirty="0"/>
              <a:t>Mariana </a:t>
            </a:r>
            <a:r>
              <a:rPr lang="en-US" sz="1400" dirty="0" err="1"/>
              <a:t>Bertoni</a:t>
            </a:r>
            <a:r>
              <a:rPr lang="en-US" sz="1400" dirty="0"/>
              <a:t> (Arizona State)</a:t>
            </a:r>
          </a:p>
          <a:p>
            <a:r>
              <a:rPr lang="en-US" sz="1400" dirty="0" err="1"/>
              <a:t>Srisuda</a:t>
            </a:r>
            <a:r>
              <a:rPr lang="en-US" sz="1400" dirty="0"/>
              <a:t> </a:t>
            </a:r>
            <a:r>
              <a:rPr lang="en-US" sz="1400" dirty="0" err="1"/>
              <a:t>Rojsatien</a:t>
            </a:r>
            <a:r>
              <a:rPr lang="en-US" sz="1400" dirty="0"/>
              <a:t> (Arizona State)</a:t>
            </a:r>
          </a:p>
          <a:p>
            <a:r>
              <a:rPr lang="en-US" sz="1400" dirty="0"/>
              <a:t>Eric Shirley (NIST)</a:t>
            </a:r>
          </a:p>
          <a:p>
            <a:r>
              <a:rPr lang="en-US" sz="1400" dirty="0"/>
              <a:t>John Vinson (NIST)</a:t>
            </a:r>
          </a:p>
          <a:p>
            <a:r>
              <a:rPr lang="en-US" sz="1400" dirty="0" err="1"/>
              <a:t>Yuzi</a:t>
            </a:r>
            <a:r>
              <a:rPr lang="en-US" sz="1400" dirty="0"/>
              <a:t> Liu (ANL)</a:t>
            </a:r>
          </a:p>
          <a:p>
            <a:r>
              <a:rPr lang="en-US" sz="1400" dirty="0"/>
              <a:t>Steve Heald (ANL)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XRD</a:t>
            </a:r>
          </a:p>
          <a:p>
            <a:r>
              <a:rPr lang="en-US" sz="1400" dirty="0"/>
              <a:t>Brian Toby (ANL)</a:t>
            </a:r>
          </a:p>
          <a:p>
            <a:r>
              <a:rPr lang="en-US" sz="1400" dirty="0"/>
              <a:t>Bob von </a:t>
            </a:r>
            <a:r>
              <a:rPr lang="en-US" sz="1400" dirty="0" err="1"/>
              <a:t>Dreele</a:t>
            </a:r>
            <a:r>
              <a:rPr lang="en-US" sz="1400" dirty="0"/>
              <a:t> (ANL)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007A37-1CEF-3842-904E-CCF7685AA12A}"/>
              </a:ext>
            </a:extLst>
          </p:cNvPr>
          <p:cNvSpPr/>
          <p:nvPr/>
        </p:nvSpPr>
        <p:spPr>
          <a:xfrm>
            <a:off x="6292645" y="690085"/>
            <a:ext cx="285135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Force fields/Digital Twins</a:t>
            </a:r>
          </a:p>
          <a:p>
            <a:r>
              <a:rPr lang="en-US" sz="1400" dirty="0"/>
              <a:t>Subramanian Sankaranarayanan (ANL)</a:t>
            </a:r>
          </a:p>
          <a:p>
            <a:r>
              <a:rPr lang="en-US" sz="1400" dirty="0"/>
              <a:t>Stephen Gray (ANL)</a:t>
            </a:r>
          </a:p>
          <a:p>
            <a:r>
              <a:rPr lang="en-US" sz="1400" dirty="0"/>
              <a:t>Mathew </a:t>
            </a:r>
            <a:r>
              <a:rPr lang="en-US" sz="1400" dirty="0" err="1"/>
              <a:t>Cherukara</a:t>
            </a:r>
            <a:r>
              <a:rPr lang="en-US" sz="1400" dirty="0"/>
              <a:t> (ANL)</a:t>
            </a:r>
          </a:p>
          <a:p>
            <a:r>
              <a:rPr lang="en-US" sz="1400" dirty="0"/>
              <a:t>Bobby Sumpter (ORNL)</a:t>
            </a:r>
          </a:p>
          <a:p>
            <a:r>
              <a:rPr lang="en-US" sz="1400" dirty="0"/>
              <a:t>Jan-Michel Carrillo (ORNL)</a:t>
            </a:r>
          </a:p>
          <a:p>
            <a:r>
              <a:rPr lang="en-US" sz="1400" dirty="0" err="1"/>
              <a:t>Haidan</a:t>
            </a:r>
            <a:r>
              <a:rPr lang="en-US" sz="1400" dirty="0"/>
              <a:t> Wan (ANL)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Data Science/Computer Vision</a:t>
            </a:r>
          </a:p>
          <a:p>
            <a:r>
              <a:rPr lang="en-US" sz="1400" dirty="0"/>
              <a:t>Michael Davis (ANL)</a:t>
            </a:r>
          </a:p>
          <a:p>
            <a:r>
              <a:rPr lang="en-US" sz="1400" dirty="0"/>
              <a:t>Ben </a:t>
            </a:r>
            <a:r>
              <a:rPr lang="en-US" sz="1400" dirty="0" err="1"/>
              <a:t>Blaiszik</a:t>
            </a:r>
            <a:r>
              <a:rPr lang="en-US" sz="1400" dirty="0"/>
              <a:t> (</a:t>
            </a:r>
            <a:r>
              <a:rPr lang="en-US" sz="1400" dirty="0" err="1"/>
              <a:t>UChicago</a:t>
            </a:r>
            <a:r>
              <a:rPr lang="en-US" sz="1400" dirty="0"/>
              <a:t>)</a:t>
            </a:r>
          </a:p>
          <a:p>
            <a:r>
              <a:rPr lang="en-US" sz="1400" dirty="0"/>
              <a:t>Nicola Ferrier (ANL)</a:t>
            </a:r>
          </a:p>
          <a:p>
            <a:r>
              <a:rPr lang="en-US" sz="1400" dirty="0"/>
              <a:t>Ollie </a:t>
            </a:r>
            <a:r>
              <a:rPr lang="en-US" sz="1400" dirty="0" err="1"/>
              <a:t>Cossairt</a:t>
            </a:r>
            <a:r>
              <a:rPr lang="en-US" sz="1400" dirty="0"/>
              <a:t> (Northwestern)</a:t>
            </a:r>
          </a:p>
        </p:txBody>
      </p:sp>
    </p:spTree>
    <p:extLst>
      <p:ext uri="{BB962C8B-B14F-4D97-AF65-F5344CB8AC3E}">
        <p14:creationId xmlns:p14="http://schemas.microsoft.com/office/powerpoint/2010/main" val="199344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50"/>
          <p:cNvSpPr txBox="1">
            <a:spLocks noGrp="1"/>
          </p:cNvSpPr>
          <p:nvPr>
            <p:ph type="sldNum" sz="quarter" idx="13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/>
          </a:p>
        </p:txBody>
      </p:sp>
      <p:sp>
        <p:nvSpPr>
          <p:cNvPr id="1015" name="Google Shape;1015;p50"/>
          <p:cNvSpPr txBox="1"/>
          <p:nvPr/>
        </p:nvSpPr>
        <p:spPr>
          <a:xfrm>
            <a:off x="3616900" y="516405"/>
            <a:ext cx="2978141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Question:</a:t>
            </a:r>
            <a:endParaRPr sz="2000" b="1" dirty="0"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How does incorporating auxiliary XRF data into the algorithm help?</a:t>
            </a:r>
            <a:endParaRPr sz="2000" dirty="0"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  <p:pic>
        <p:nvPicPr>
          <p:cNvPr id="1019" name="Google Shape;101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275" y="81350"/>
            <a:ext cx="3015251" cy="4980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0" name="Google Shape;1020;p50"/>
          <p:cNvGrpSpPr/>
          <p:nvPr/>
        </p:nvGrpSpPr>
        <p:grpSpPr>
          <a:xfrm>
            <a:off x="3742656" y="-42193"/>
            <a:ext cx="5373104" cy="4612776"/>
            <a:chOff x="3208173" y="-7675"/>
            <a:chExt cx="5876827" cy="5083800"/>
          </a:xfrm>
        </p:grpSpPr>
        <p:pic>
          <p:nvPicPr>
            <p:cNvPr id="1022" name="Google Shape;1022;p5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425945" y="-7675"/>
              <a:ext cx="2659055" cy="5083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3" name="Google Shape;1023;p50"/>
            <p:cNvSpPr txBox="1"/>
            <p:nvPr/>
          </p:nvSpPr>
          <p:spPr>
            <a:xfrm>
              <a:off x="3208173" y="2458742"/>
              <a:ext cx="3021814" cy="18995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dirty="0"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Lato"/>
                </a:rPr>
                <a:t>Answer:</a:t>
              </a:r>
              <a:endParaRPr sz="2000" b="1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Lato"/>
                </a:rPr>
                <a:t>The auxiliary XRF data helps recover the lost phase when noise is large.</a:t>
              </a:r>
              <a:endParaRPr sz="2000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918CF2ED-E8F4-B3BB-0F64-5B351651FEFB}"/>
              </a:ext>
            </a:extLst>
          </p:cNvPr>
          <p:cNvSpPr/>
          <p:nvPr/>
        </p:nvSpPr>
        <p:spPr>
          <a:xfrm>
            <a:off x="3409535" y="4612776"/>
            <a:ext cx="569470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/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Tetef</a:t>
            </a:r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“Manifold Projection Image Segmentation for Nano-XANES Imaging,” APL Machine Learning 1, 046119 (2023)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C46447-2AC3-EDD4-9D9A-704935910F27}"/>
              </a:ext>
            </a:extLst>
          </p:cNvPr>
          <p:cNvSpPr/>
          <p:nvPr/>
        </p:nvSpPr>
        <p:spPr>
          <a:xfrm>
            <a:off x="2276397" y="938916"/>
            <a:ext cx="1205948" cy="901147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51"/>
          <p:cNvSpPr txBox="1"/>
          <p:nvPr/>
        </p:nvSpPr>
        <p:spPr>
          <a:xfrm>
            <a:off x="3224100" y="3749109"/>
            <a:ext cx="5688223" cy="7386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Instead of sacrificing spatial points, we will take fewer energy measurements to achieve full spatial maps.</a:t>
            </a:r>
            <a:endParaRPr dirty="0"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  <p:sp>
        <p:nvSpPr>
          <p:cNvPr id="1031" name="Google Shape;1031;p51"/>
          <p:cNvSpPr txBox="1">
            <a:spLocks noGrp="1"/>
          </p:cNvSpPr>
          <p:nvPr>
            <p:ph type="title"/>
          </p:nvPr>
        </p:nvSpPr>
        <p:spPr>
          <a:xfrm>
            <a:off x="457201" y="228600"/>
            <a:ext cx="8372901" cy="6217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Problem 2: Imaging takes forever</a:t>
            </a: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3" name="Google Shape;1033;p51"/>
          <p:cNvSpPr txBox="1"/>
          <p:nvPr/>
        </p:nvSpPr>
        <p:spPr>
          <a:xfrm>
            <a:off x="414525" y="853395"/>
            <a:ext cx="2541600" cy="738633"/>
          </a:xfrm>
          <a:prstGeom prst="rect">
            <a:avLst/>
          </a:prstGeom>
          <a:solidFill>
            <a:schemeClr val="accent2">
              <a:lumMod val="20000"/>
              <a:lumOff val="80000"/>
              <a:alpha val="16350"/>
            </a:schemeClr>
          </a:solidFill>
          <a:ln w="19050" cap="flat" cmpd="sng">
            <a:solidFill>
              <a:srgbClr val="4B2E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This image has 24,800 XANES spectra.</a:t>
            </a:r>
            <a:endParaRPr dirty="0"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  <p:sp>
        <p:nvSpPr>
          <p:cNvPr id="1034" name="Google Shape;1034;p51"/>
          <p:cNvSpPr txBox="1"/>
          <p:nvPr/>
        </p:nvSpPr>
        <p:spPr>
          <a:xfrm>
            <a:off x="325500" y="3542088"/>
            <a:ext cx="27528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… in this case Fe K-edge XANES</a:t>
            </a:r>
            <a:endParaRPr dirty="0"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  <p:pic>
        <p:nvPicPr>
          <p:cNvPr id="1035" name="Google Shape;103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300" y="1855438"/>
            <a:ext cx="2541625" cy="1796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4422B3A-3898-1911-7AD0-5F0949EF38C9}"/>
              </a:ext>
            </a:extLst>
          </p:cNvPr>
          <p:cNvGrpSpPr/>
          <p:nvPr/>
        </p:nvGrpSpPr>
        <p:grpSpPr>
          <a:xfrm>
            <a:off x="3101926" y="853395"/>
            <a:ext cx="6194474" cy="2732983"/>
            <a:chOff x="3101926" y="853395"/>
            <a:chExt cx="6194474" cy="2732983"/>
          </a:xfrm>
        </p:grpSpPr>
        <p:pic>
          <p:nvPicPr>
            <p:cNvPr id="1042" name="Google Shape;1042;p51"/>
            <p:cNvPicPr preferRelativeResize="0"/>
            <p:nvPr/>
          </p:nvPicPr>
          <p:blipFill rotWithShape="1">
            <a:blip r:embed="rId4">
              <a:alphaModFix/>
            </a:blip>
            <a:srcRect l="39974" r="19623"/>
            <a:stretch/>
          </p:blipFill>
          <p:spPr>
            <a:xfrm>
              <a:off x="3796650" y="2291870"/>
              <a:ext cx="2722038" cy="129450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43" name="Google Shape;1043;p51"/>
            <p:cNvGrpSpPr/>
            <p:nvPr/>
          </p:nvGrpSpPr>
          <p:grpSpPr>
            <a:xfrm>
              <a:off x="7263806" y="2415756"/>
              <a:ext cx="1213329" cy="1046728"/>
              <a:chOff x="6625425" y="2099400"/>
              <a:chExt cx="989100" cy="944700"/>
            </a:xfrm>
          </p:grpSpPr>
          <p:sp>
            <p:nvSpPr>
              <p:cNvPr id="1044" name="Google Shape;1044;p51"/>
              <p:cNvSpPr/>
              <p:nvPr/>
            </p:nvSpPr>
            <p:spPr>
              <a:xfrm>
                <a:off x="6625425" y="2099400"/>
                <a:ext cx="989100" cy="944700"/>
              </a:xfrm>
              <a:prstGeom prst="rect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5" name="Google Shape;1045;p51"/>
              <p:cNvSpPr/>
              <p:nvPr/>
            </p:nvSpPr>
            <p:spPr>
              <a:xfrm>
                <a:off x="6701925" y="2151150"/>
                <a:ext cx="74100" cy="79200"/>
              </a:xfrm>
              <a:prstGeom prst="rect">
                <a:avLst/>
              </a:pr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6" name="Google Shape;1046;p51"/>
              <p:cNvSpPr/>
              <p:nvPr/>
            </p:nvSpPr>
            <p:spPr>
              <a:xfrm>
                <a:off x="6854325" y="2303550"/>
                <a:ext cx="74100" cy="79200"/>
              </a:xfrm>
              <a:prstGeom prst="rect">
                <a:avLst/>
              </a:pr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7" name="Google Shape;1047;p51"/>
              <p:cNvSpPr/>
              <p:nvPr/>
            </p:nvSpPr>
            <p:spPr>
              <a:xfrm>
                <a:off x="7006725" y="2455950"/>
                <a:ext cx="74100" cy="79200"/>
              </a:xfrm>
              <a:prstGeom prst="rect">
                <a:avLst/>
              </a:pr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8" name="Google Shape;1048;p51"/>
              <p:cNvSpPr/>
              <p:nvPr/>
            </p:nvSpPr>
            <p:spPr>
              <a:xfrm>
                <a:off x="7159125" y="2608350"/>
                <a:ext cx="74100" cy="79200"/>
              </a:xfrm>
              <a:prstGeom prst="rect">
                <a:avLst/>
              </a:pr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9" name="Google Shape;1049;p51"/>
              <p:cNvSpPr/>
              <p:nvPr/>
            </p:nvSpPr>
            <p:spPr>
              <a:xfrm>
                <a:off x="7311525" y="2760750"/>
                <a:ext cx="74100" cy="79200"/>
              </a:xfrm>
              <a:prstGeom prst="rect">
                <a:avLst/>
              </a:pr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0" name="Google Shape;1050;p51"/>
              <p:cNvSpPr/>
              <p:nvPr/>
            </p:nvSpPr>
            <p:spPr>
              <a:xfrm>
                <a:off x="7463925" y="2913150"/>
                <a:ext cx="74100" cy="79200"/>
              </a:xfrm>
              <a:prstGeom prst="rect">
                <a:avLst/>
              </a:pr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1" name="Google Shape;1051;p51"/>
              <p:cNvSpPr/>
              <p:nvPr/>
            </p:nvSpPr>
            <p:spPr>
              <a:xfrm>
                <a:off x="6701925" y="2477400"/>
                <a:ext cx="74100" cy="79200"/>
              </a:xfrm>
              <a:prstGeom prst="rect">
                <a:avLst/>
              </a:pr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2" name="Google Shape;1052;p51"/>
              <p:cNvSpPr/>
              <p:nvPr/>
            </p:nvSpPr>
            <p:spPr>
              <a:xfrm>
                <a:off x="6854325" y="2629800"/>
                <a:ext cx="74100" cy="79200"/>
              </a:xfrm>
              <a:prstGeom prst="rect">
                <a:avLst/>
              </a:pr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3" name="Google Shape;1053;p51"/>
              <p:cNvSpPr/>
              <p:nvPr/>
            </p:nvSpPr>
            <p:spPr>
              <a:xfrm>
                <a:off x="7006725" y="2782200"/>
                <a:ext cx="74100" cy="79200"/>
              </a:xfrm>
              <a:prstGeom prst="rect">
                <a:avLst/>
              </a:pr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4" name="Google Shape;1054;p51"/>
              <p:cNvSpPr/>
              <p:nvPr/>
            </p:nvSpPr>
            <p:spPr>
              <a:xfrm>
                <a:off x="7159125" y="2934600"/>
                <a:ext cx="74100" cy="79200"/>
              </a:xfrm>
              <a:prstGeom prst="rect">
                <a:avLst/>
              </a:pr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5" name="Google Shape;1055;p51"/>
              <p:cNvSpPr/>
              <p:nvPr/>
            </p:nvSpPr>
            <p:spPr>
              <a:xfrm>
                <a:off x="7006725" y="2172600"/>
                <a:ext cx="74100" cy="79200"/>
              </a:xfrm>
              <a:prstGeom prst="rect">
                <a:avLst/>
              </a:pr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6" name="Google Shape;1056;p51"/>
              <p:cNvSpPr/>
              <p:nvPr/>
            </p:nvSpPr>
            <p:spPr>
              <a:xfrm>
                <a:off x="7159125" y="2325000"/>
                <a:ext cx="74100" cy="79200"/>
              </a:xfrm>
              <a:prstGeom prst="rect">
                <a:avLst/>
              </a:pr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7" name="Google Shape;1057;p51"/>
              <p:cNvSpPr/>
              <p:nvPr/>
            </p:nvSpPr>
            <p:spPr>
              <a:xfrm>
                <a:off x="7311525" y="2477400"/>
                <a:ext cx="74100" cy="79200"/>
              </a:xfrm>
              <a:prstGeom prst="rect">
                <a:avLst/>
              </a:pr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8" name="Google Shape;1058;p51"/>
              <p:cNvSpPr/>
              <p:nvPr/>
            </p:nvSpPr>
            <p:spPr>
              <a:xfrm>
                <a:off x="7463925" y="2629800"/>
                <a:ext cx="74100" cy="79200"/>
              </a:xfrm>
              <a:prstGeom prst="rect">
                <a:avLst/>
              </a:pr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9" name="Google Shape;1059;p51"/>
              <p:cNvSpPr/>
              <p:nvPr/>
            </p:nvSpPr>
            <p:spPr>
              <a:xfrm>
                <a:off x="6682875" y="2782200"/>
                <a:ext cx="74100" cy="79200"/>
              </a:xfrm>
              <a:prstGeom prst="rect">
                <a:avLst/>
              </a:pr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0" name="Google Shape;1060;p51"/>
              <p:cNvSpPr/>
              <p:nvPr/>
            </p:nvSpPr>
            <p:spPr>
              <a:xfrm>
                <a:off x="6835275" y="2934600"/>
                <a:ext cx="74100" cy="79200"/>
              </a:xfrm>
              <a:prstGeom prst="rect">
                <a:avLst/>
              </a:pr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1" name="Google Shape;1061;p51"/>
              <p:cNvSpPr/>
              <p:nvPr/>
            </p:nvSpPr>
            <p:spPr>
              <a:xfrm>
                <a:off x="7323425" y="2172600"/>
                <a:ext cx="74100" cy="79200"/>
              </a:xfrm>
              <a:prstGeom prst="rect">
                <a:avLst/>
              </a:pr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2" name="Google Shape;1062;p51"/>
              <p:cNvSpPr/>
              <p:nvPr/>
            </p:nvSpPr>
            <p:spPr>
              <a:xfrm>
                <a:off x="7475825" y="2325000"/>
                <a:ext cx="74100" cy="79200"/>
              </a:xfrm>
              <a:prstGeom prst="rect">
                <a:avLst/>
              </a:pr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63" name="Google Shape;1063;p51"/>
            <p:cNvSpPr txBox="1"/>
            <p:nvPr/>
          </p:nvSpPr>
          <p:spPr>
            <a:xfrm>
              <a:off x="6692258" y="1637175"/>
              <a:ext cx="2604142" cy="738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Lato"/>
                </a:rPr>
                <a:t>Intelligent spatial sampling</a:t>
              </a:r>
              <a:endParaRPr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</p:txBody>
        </p:sp>
        <p:sp>
          <p:nvSpPr>
            <p:cNvPr id="1064" name="Google Shape;1064;p51"/>
            <p:cNvSpPr txBox="1"/>
            <p:nvPr/>
          </p:nvSpPr>
          <p:spPr>
            <a:xfrm>
              <a:off x="3101926" y="1637175"/>
              <a:ext cx="3989530" cy="738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Lato"/>
                </a:rPr>
                <a:t>Identifying Regions of Interest </a:t>
              </a:r>
              <a:br>
                <a:rPr lang="en" dirty="0"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Lato"/>
                </a:rPr>
              </a:br>
              <a:r>
                <a:rPr lang="en" dirty="0"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Lato"/>
                </a:rPr>
                <a:t>(ROIs) via XRF</a:t>
              </a:r>
              <a:endParaRPr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</p:txBody>
        </p:sp>
        <p:sp>
          <p:nvSpPr>
            <p:cNvPr id="1065" name="Google Shape;1065;p51"/>
            <p:cNvSpPr txBox="1"/>
            <p:nvPr/>
          </p:nvSpPr>
          <p:spPr>
            <a:xfrm>
              <a:off x="3637275" y="853395"/>
              <a:ext cx="5301000" cy="738633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16350"/>
              </a:schemeClr>
            </a:solidFill>
            <a:ln w="19050" cap="flat" cmpd="sng">
              <a:solidFill>
                <a:srgbClr val="4B2E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Lato"/>
                </a:rPr>
                <a:t>Strategies for reducing the required number of XANES spectra:</a:t>
              </a:r>
              <a:endParaRPr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83AADD4-6EC3-3BF5-0C86-98AE53F8F9FD}"/>
              </a:ext>
            </a:extLst>
          </p:cNvPr>
          <p:cNvSpPr/>
          <p:nvPr/>
        </p:nvSpPr>
        <p:spPr>
          <a:xfrm>
            <a:off x="414525" y="4504345"/>
            <a:ext cx="868971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Tetef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“Accelerating nano-XANES imaging via feature selection,” Digital Discovery 3, 201 (2024).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0" name="Google Shape;1070;p52"/>
          <p:cNvGrpSpPr/>
          <p:nvPr/>
        </p:nvGrpSpPr>
        <p:grpSpPr>
          <a:xfrm>
            <a:off x="385800" y="2709158"/>
            <a:ext cx="8372400" cy="1777790"/>
            <a:chOff x="338175" y="3148997"/>
            <a:chExt cx="8372400" cy="1777790"/>
          </a:xfrm>
        </p:grpSpPr>
        <p:sp>
          <p:nvSpPr>
            <p:cNvPr id="1071" name="Google Shape;1071;p52"/>
            <p:cNvSpPr/>
            <p:nvPr/>
          </p:nvSpPr>
          <p:spPr>
            <a:xfrm rot="5400000">
              <a:off x="4185825" y="2548247"/>
              <a:ext cx="677100" cy="1878600"/>
            </a:xfrm>
            <a:prstGeom prst="rightArrow">
              <a:avLst>
                <a:gd name="adj1" fmla="val 68333"/>
                <a:gd name="adj2" fmla="val 51359"/>
              </a:avLst>
            </a:prstGeom>
            <a:gradFill>
              <a:gsLst>
                <a:gs pos="0">
                  <a:srgbClr val="FFFFFF"/>
                </a:gs>
                <a:gs pos="100000">
                  <a:srgbClr val="B3B3B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2" name="Google Shape;1072;p52"/>
            <p:cNvSpPr txBox="1"/>
            <p:nvPr/>
          </p:nvSpPr>
          <p:spPr>
            <a:xfrm>
              <a:off x="338175" y="3818822"/>
              <a:ext cx="8372400" cy="1107965"/>
            </a:xfrm>
            <a:prstGeom prst="rect">
              <a:avLst/>
            </a:prstGeom>
            <a:solidFill>
              <a:srgbClr val="DDD3F1"/>
            </a:solidFill>
            <a:ln w="19050" cap="flat" cmpd="sng">
              <a:solidFill>
                <a:srgbClr val="4B2E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Lato"/>
                </a:rPr>
                <a:t>Thus, we will utilize our highly robust analysis procedure, which can handle the fewer energy spectra. We will determine the best energies to measure using feature selection.</a:t>
              </a:r>
              <a:endParaRPr sz="2000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</p:txBody>
        </p:sp>
      </p:grpSp>
      <p:grpSp>
        <p:nvGrpSpPr>
          <p:cNvPr id="1073" name="Google Shape;1073;p52"/>
          <p:cNvGrpSpPr/>
          <p:nvPr/>
        </p:nvGrpSpPr>
        <p:grpSpPr>
          <a:xfrm>
            <a:off x="385800" y="1439726"/>
            <a:ext cx="8372400" cy="1444648"/>
            <a:chOff x="338175" y="1879565"/>
            <a:chExt cx="8372400" cy="1444648"/>
          </a:xfrm>
        </p:grpSpPr>
        <p:sp>
          <p:nvSpPr>
            <p:cNvPr id="1074" name="Google Shape;1074;p52"/>
            <p:cNvSpPr/>
            <p:nvPr/>
          </p:nvSpPr>
          <p:spPr>
            <a:xfrm rot="5400000">
              <a:off x="4185825" y="1278815"/>
              <a:ext cx="677100" cy="1878600"/>
            </a:xfrm>
            <a:prstGeom prst="rightArrow">
              <a:avLst>
                <a:gd name="adj1" fmla="val 68333"/>
                <a:gd name="adj2" fmla="val 51359"/>
              </a:avLst>
            </a:prstGeom>
            <a:gradFill>
              <a:gsLst>
                <a:gs pos="0">
                  <a:srgbClr val="FFFFFF"/>
                </a:gs>
                <a:gs pos="100000">
                  <a:srgbClr val="B3B3B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" name="Google Shape;1075;p52"/>
            <p:cNvSpPr txBox="1"/>
            <p:nvPr/>
          </p:nvSpPr>
          <p:spPr>
            <a:xfrm>
              <a:off x="338175" y="2524024"/>
              <a:ext cx="8372400" cy="800189"/>
            </a:xfrm>
            <a:prstGeom prst="rect">
              <a:avLst/>
            </a:prstGeom>
            <a:solidFill>
              <a:srgbClr val="DDD3F1"/>
            </a:solidFill>
            <a:ln w="19050" cap="flat" cmpd="sng">
              <a:solidFill>
                <a:srgbClr val="4B2E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Lato"/>
                </a:rPr>
                <a:t>Fewer energies means less data, which might decrease the accuracy and increase uncertainties in analysis results.</a:t>
              </a:r>
              <a:endParaRPr sz="2000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</p:txBody>
        </p:sp>
      </p:grpSp>
      <p:sp>
        <p:nvSpPr>
          <p:cNvPr id="1078" name="Google Shape;1078;p52"/>
          <p:cNvSpPr txBox="1">
            <a:spLocks noGrp="1"/>
          </p:cNvSpPr>
          <p:nvPr>
            <p:ph type="title"/>
          </p:nvPr>
        </p:nvSpPr>
        <p:spPr>
          <a:xfrm>
            <a:off x="457201" y="228600"/>
            <a:ext cx="8372901" cy="6217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 dirty="0"/>
              <a:t>How to ensure robustness with fewer energies?</a:t>
            </a:r>
            <a:endParaRPr sz="2520" dirty="0"/>
          </a:p>
        </p:txBody>
      </p:sp>
      <p:sp>
        <p:nvSpPr>
          <p:cNvPr id="1079" name="Google Shape;1079;p52"/>
          <p:cNvSpPr txBox="1"/>
          <p:nvPr/>
        </p:nvSpPr>
        <p:spPr>
          <a:xfrm>
            <a:off x="385800" y="850311"/>
            <a:ext cx="8372400" cy="800189"/>
          </a:xfrm>
          <a:prstGeom prst="rect">
            <a:avLst/>
          </a:prstGeom>
          <a:solidFill>
            <a:srgbClr val="DDD3F1"/>
          </a:solidFill>
          <a:ln w="19050" cap="flat" cmpd="sng">
            <a:solidFill>
              <a:srgbClr val="4B2E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To tackle the fact that imaging takes forever, we want to intelligently sample energies.</a:t>
            </a:r>
            <a:endParaRPr sz="2000" dirty="0"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3F2133-3E05-CABC-0870-855752A1012F}"/>
              </a:ext>
            </a:extLst>
          </p:cNvPr>
          <p:cNvSpPr/>
          <p:nvPr/>
        </p:nvSpPr>
        <p:spPr>
          <a:xfrm>
            <a:off x="414525" y="4504345"/>
            <a:ext cx="868971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Tetef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“Accelerating nano-XANES imaging via feature selection,” Digital Discovery 3, 201 (2024).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C5F64C-F835-826C-DEB8-3D4E1608E7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28"/>
          <a:stretch/>
        </p:blipFill>
        <p:spPr>
          <a:xfrm>
            <a:off x="335008" y="715319"/>
            <a:ext cx="4962290" cy="3712862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E826CF6-B3A3-7687-11BB-1E9868805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28600"/>
            <a:ext cx="8372901" cy="621711"/>
          </a:xfrm>
        </p:spPr>
        <p:txBody>
          <a:bodyPr/>
          <a:lstStyle/>
          <a:p>
            <a:r>
              <a:rPr lang="en-US" dirty="0"/>
              <a:t>Recursive feature elimination to choose energies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426D98-BEA9-5251-F009-EE6F676018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83" r="66718"/>
          <a:stretch/>
        </p:blipFill>
        <p:spPr>
          <a:xfrm>
            <a:off x="5123690" y="1498600"/>
            <a:ext cx="3850654" cy="292958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3DE903A-8695-22A6-FC9D-8FD097F4E718}"/>
              </a:ext>
            </a:extLst>
          </p:cNvPr>
          <p:cNvSpPr/>
          <p:nvPr/>
        </p:nvSpPr>
        <p:spPr>
          <a:xfrm>
            <a:off x="414525" y="4504345"/>
            <a:ext cx="868971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Tetef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“Accelerating nano-XANES imaging via feature selection,” Digital Discovery 3, 201 (2024).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5A347D-A2C5-2EAD-377E-B37BFEEB3440}"/>
              </a:ext>
            </a:extLst>
          </p:cNvPr>
          <p:cNvSpPr txBox="1"/>
          <p:nvPr/>
        </p:nvSpPr>
        <p:spPr>
          <a:xfrm>
            <a:off x="5297298" y="850310"/>
            <a:ext cx="3677046" cy="648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~16 energy points would be sufficient</a:t>
            </a:r>
          </a:p>
        </p:txBody>
      </p:sp>
    </p:spTree>
    <p:extLst>
      <p:ext uri="{BB962C8B-B14F-4D97-AF65-F5344CB8AC3E}">
        <p14:creationId xmlns:p14="http://schemas.microsoft.com/office/powerpoint/2010/main" val="65617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E826CF6-B3A3-7687-11BB-1E9868805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28600"/>
            <a:ext cx="8372901" cy="621711"/>
          </a:xfrm>
        </p:spPr>
        <p:txBody>
          <a:bodyPr/>
          <a:lstStyle/>
          <a:p>
            <a:r>
              <a:rPr lang="en-US" dirty="0"/>
              <a:t>Spectra &amp; phases are well reconstructed with the subset of 16 energies. </a:t>
            </a:r>
          </a:p>
        </p:txBody>
      </p:sp>
      <p:pic>
        <p:nvPicPr>
          <p:cNvPr id="12" name="Picture 11" descr="A diagram of different types of blue and purple colors&#10;&#10;Description automatically generated">
            <a:extLst>
              <a:ext uri="{FF2B5EF4-FFF2-40B4-BE49-F238E27FC236}">
                <a16:creationId xmlns:a16="http://schemas.microsoft.com/office/drawing/2014/main" id="{0D7BB6BC-BE9E-425F-044E-0AF4F4B7EF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379" y="1098303"/>
            <a:ext cx="4305936" cy="3183061"/>
          </a:xfrm>
          <a:prstGeom prst="rect">
            <a:avLst/>
          </a:prstGeom>
        </p:spPr>
      </p:pic>
      <p:grpSp>
        <p:nvGrpSpPr>
          <p:cNvPr id="2" name="Google Shape;1089;p53">
            <a:extLst>
              <a:ext uri="{FF2B5EF4-FFF2-40B4-BE49-F238E27FC236}">
                <a16:creationId xmlns:a16="http://schemas.microsoft.com/office/drawing/2014/main" id="{A3756F08-EB09-CD5E-DEF9-7B0964CCC1F7}"/>
              </a:ext>
            </a:extLst>
          </p:cNvPr>
          <p:cNvGrpSpPr/>
          <p:nvPr/>
        </p:nvGrpSpPr>
        <p:grpSpPr>
          <a:xfrm>
            <a:off x="762001" y="1073292"/>
            <a:ext cx="2844800" cy="3208072"/>
            <a:chOff x="553151" y="1469575"/>
            <a:chExt cx="2202327" cy="3657601"/>
          </a:xfrm>
        </p:grpSpPr>
        <p:pic>
          <p:nvPicPr>
            <p:cNvPr id="3" name="Google Shape;1090;p53">
              <a:extLst>
                <a:ext uri="{FF2B5EF4-FFF2-40B4-BE49-F238E27FC236}">
                  <a16:creationId xmlns:a16="http://schemas.microsoft.com/office/drawing/2014/main" id="{CDB85B5F-A0DE-84AE-E7E2-FD687974E1A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4279" r="48169"/>
            <a:stretch/>
          </p:blipFill>
          <p:spPr>
            <a:xfrm>
              <a:off x="581550" y="1469575"/>
              <a:ext cx="2173926" cy="1828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091;p53">
              <a:extLst>
                <a:ext uri="{FF2B5EF4-FFF2-40B4-BE49-F238E27FC236}">
                  <a16:creationId xmlns:a16="http://schemas.microsoft.com/office/drawing/2014/main" id="{E46C4644-4145-2021-E715-ED71284190A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51830"/>
            <a:stretch/>
          </p:blipFill>
          <p:spPr>
            <a:xfrm>
              <a:off x="553151" y="3298375"/>
              <a:ext cx="2202327" cy="1828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F23C584-FB39-E271-CA4C-769B7ED7DFDA}"/>
              </a:ext>
            </a:extLst>
          </p:cNvPr>
          <p:cNvSpPr/>
          <p:nvPr/>
        </p:nvSpPr>
        <p:spPr>
          <a:xfrm>
            <a:off x="414525" y="4504345"/>
            <a:ext cx="868971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Tetef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“Accelerating nano-XANES imaging via feature selection,” Digital Discovery 3, 201 (2024).</a:t>
            </a:r>
          </a:p>
        </p:txBody>
      </p:sp>
    </p:spTree>
    <p:extLst>
      <p:ext uri="{BB962C8B-B14F-4D97-AF65-F5344CB8AC3E}">
        <p14:creationId xmlns:p14="http://schemas.microsoft.com/office/powerpoint/2010/main" val="10944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426565-C243-90ED-9D1F-0A497E8DE0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91" t="57671" r="18443" b="7798"/>
          <a:stretch/>
        </p:blipFill>
        <p:spPr>
          <a:xfrm>
            <a:off x="3070662" y="79978"/>
            <a:ext cx="3176364" cy="1619251"/>
          </a:xfrm>
          <a:prstGeom prst="ellipse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1F1D28C-C0E7-C5C7-BCB8-749BCCB403A1}"/>
              </a:ext>
            </a:extLst>
          </p:cNvPr>
          <p:cNvSpPr/>
          <p:nvPr/>
        </p:nvSpPr>
        <p:spPr>
          <a:xfrm>
            <a:off x="1136375" y="827985"/>
            <a:ext cx="6096000" cy="4064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 sz="135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A07896D1-CC89-E95A-7105-F3E73F912009}"/>
              </a:ext>
            </a:extLst>
          </p:cNvPr>
          <p:cNvSpPr/>
          <p:nvPr/>
        </p:nvSpPr>
        <p:spPr>
          <a:xfrm>
            <a:off x="925123" y="849217"/>
            <a:ext cx="2946797" cy="2946797"/>
          </a:xfrm>
          <a:custGeom>
            <a:avLst/>
            <a:gdLst>
              <a:gd name="connsiteX0" fmla="*/ 0 w 3929062"/>
              <a:gd name="connsiteY0" fmla="*/ 2553890 h 3929062"/>
              <a:gd name="connsiteX1" fmla="*/ 982266 w 3929062"/>
              <a:gd name="connsiteY1" fmla="*/ 2553890 h 3929062"/>
              <a:gd name="connsiteX2" fmla="*/ 982266 w 3929062"/>
              <a:gd name="connsiteY2" fmla="*/ 0 h 3929062"/>
              <a:gd name="connsiteX3" fmla="*/ 2946797 w 3929062"/>
              <a:gd name="connsiteY3" fmla="*/ 0 h 3929062"/>
              <a:gd name="connsiteX4" fmla="*/ 2946797 w 3929062"/>
              <a:gd name="connsiteY4" fmla="*/ 2553890 h 3929062"/>
              <a:gd name="connsiteX5" fmla="*/ 3929062 w 3929062"/>
              <a:gd name="connsiteY5" fmla="*/ 2553890 h 3929062"/>
              <a:gd name="connsiteX6" fmla="*/ 1964531 w 3929062"/>
              <a:gd name="connsiteY6" fmla="*/ 3929062 h 3929062"/>
              <a:gd name="connsiteX7" fmla="*/ 0 w 3929062"/>
              <a:gd name="connsiteY7" fmla="*/ 2553890 h 392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9062" h="3929062">
                <a:moveTo>
                  <a:pt x="2553890" y="3929062"/>
                </a:moveTo>
                <a:lnTo>
                  <a:pt x="2553890" y="2946796"/>
                </a:lnTo>
                <a:lnTo>
                  <a:pt x="0" y="2946796"/>
                </a:lnTo>
                <a:lnTo>
                  <a:pt x="0" y="982265"/>
                </a:lnTo>
                <a:lnTo>
                  <a:pt x="2553890" y="982265"/>
                </a:lnTo>
                <a:lnTo>
                  <a:pt x="2553890" y="0"/>
                </a:lnTo>
                <a:lnTo>
                  <a:pt x="3929062" y="1964531"/>
                </a:lnTo>
                <a:lnTo>
                  <a:pt x="2553890" y="3929062"/>
                </a:lnTo>
                <a:close/>
              </a:path>
            </a:pathLst>
          </a:custGeom>
          <a:effectLst>
            <a:softEdge rad="127000"/>
          </a:effectLst>
          <a:scene3d>
            <a:camera prst="perspectiveHeroicExtremeLeftFacing"/>
            <a:lightRig rig="threePt" dir="t"/>
          </a:scene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6033" tIns="992731" rIns="771721" bIns="992732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50" dirty="0">
                <a:latin typeface="Arial Rounded MT Bold" panose="020F0704030504030204" pitchFamily="34" charset="77"/>
              </a:rPr>
              <a:t>Theory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37915A-D31F-5BF5-5974-AED5075BC7A3}"/>
              </a:ext>
            </a:extLst>
          </p:cNvPr>
          <p:cNvSpPr txBox="1"/>
          <p:nvPr/>
        </p:nvSpPr>
        <p:spPr>
          <a:xfrm>
            <a:off x="3132829" y="1006130"/>
            <a:ext cx="3176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 Rounded MT Bold" panose="020F0704030504030204" pitchFamily="34" charset="77"/>
              </a:rPr>
              <a:t>Experimental Spectroscopy Data</a:t>
            </a:r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D4D7D36A-CBB5-6DAB-D424-EF96F8D9F1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902" t="27869" r="15990" b="7494"/>
          <a:stretch/>
        </p:blipFill>
        <p:spPr>
          <a:xfrm>
            <a:off x="4011733" y="1972878"/>
            <a:ext cx="1465007" cy="23105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D066F4-6C6A-2FBA-94BC-7935BA9879AC}"/>
              </a:ext>
            </a:extLst>
          </p:cNvPr>
          <p:cNvSpPr txBox="1"/>
          <p:nvPr/>
        </p:nvSpPr>
        <p:spPr>
          <a:xfrm>
            <a:off x="4237876" y="4342452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Oxygen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DEF2ED-DB77-44AA-5407-8199C34A91AB}"/>
              </a:ext>
            </a:extLst>
          </p:cNvPr>
          <p:cNvSpPr txBox="1"/>
          <p:nvPr/>
        </p:nvSpPr>
        <p:spPr>
          <a:xfrm>
            <a:off x="2114109" y="3973120"/>
            <a:ext cx="2132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Transition metal</a:t>
            </a:r>
          </a:p>
          <a:p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897DEB-38A7-D432-D288-C6F38B27DFBE}"/>
              </a:ext>
            </a:extLst>
          </p:cNvPr>
          <p:cNvSpPr txBox="1"/>
          <p:nvPr/>
        </p:nvSpPr>
        <p:spPr>
          <a:xfrm>
            <a:off x="2004622" y="2987332"/>
            <a:ext cx="2132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</a:rPr>
              <a:t>Lithium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D1D1674-4EB7-EE74-7350-CEAE23C75AB0}"/>
              </a:ext>
            </a:extLst>
          </p:cNvPr>
          <p:cNvSpPr/>
          <p:nvPr/>
        </p:nvSpPr>
        <p:spPr>
          <a:xfrm>
            <a:off x="5405980" y="849217"/>
            <a:ext cx="2946797" cy="2946797"/>
          </a:xfrm>
          <a:custGeom>
            <a:avLst/>
            <a:gdLst>
              <a:gd name="connsiteX0" fmla="*/ 0 w 3929062"/>
              <a:gd name="connsiteY0" fmla="*/ 2553890 h 3929062"/>
              <a:gd name="connsiteX1" fmla="*/ 982266 w 3929062"/>
              <a:gd name="connsiteY1" fmla="*/ 2553890 h 3929062"/>
              <a:gd name="connsiteX2" fmla="*/ 982266 w 3929062"/>
              <a:gd name="connsiteY2" fmla="*/ 0 h 3929062"/>
              <a:gd name="connsiteX3" fmla="*/ 2946797 w 3929062"/>
              <a:gd name="connsiteY3" fmla="*/ 0 h 3929062"/>
              <a:gd name="connsiteX4" fmla="*/ 2946797 w 3929062"/>
              <a:gd name="connsiteY4" fmla="*/ 2553890 h 3929062"/>
              <a:gd name="connsiteX5" fmla="*/ 3929062 w 3929062"/>
              <a:gd name="connsiteY5" fmla="*/ 2553890 h 3929062"/>
              <a:gd name="connsiteX6" fmla="*/ 1964531 w 3929062"/>
              <a:gd name="connsiteY6" fmla="*/ 3929062 h 3929062"/>
              <a:gd name="connsiteX7" fmla="*/ 0 w 3929062"/>
              <a:gd name="connsiteY7" fmla="*/ 2553890 h 392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9062" h="3929062">
                <a:moveTo>
                  <a:pt x="1375172" y="0"/>
                </a:moveTo>
                <a:lnTo>
                  <a:pt x="1375172" y="982266"/>
                </a:lnTo>
                <a:lnTo>
                  <a:pt x="3929062" y="982266"/>
                </a:lnTo>
                <a:lnTo>
                  <a:pt x="3929062" y="2946797"/>
                </a:lnTo>
                <a:lnTo>
                  <a:pt x="1375172" y="2946797"/>
                </a:lnTo>
                <a:lnTo>
                  <a:pt x="1375172" y="3929062"/>
                </a:lnTo>
                <a:lnTo>
                  <a:pt x="0" y="1964531"/>
                </a:lnTo>
                <a:lnTo>
                  <a:pt x="1375172" y="0"/>
                </a:lnTo>
                <a:close/>
              </a:path>
            </a:pathLst>
          </a:custGeom>
          <a:effectLst>
            <a:softEdge rad="127000"/>
          </a:effectLst>
          <a:scene3d>
            <a:camera prst="perspectiveHeroicExtremeRightFacing"/>
            <a:lightRig rig="threePt" dir="t"/>
          </a:scene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800891"/>
              <a:satOff val="-40777"/>
              <a:lumOff val="9608"/>
              <a:alphaOff val="0"/>
            </a:schemeClr>
          </a:fillRef>
          <a:effectRef idx="0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1722" tIns="992732" rIns="256031" bIns="992731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50" dirty="0">
                <a:latin typeface="Arial Rounded MT Bold" panose="020F0704030504030204" pitchFamily="34" charset="77"/>
              </a:rPr>
              <a:t>Data Driven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78A0C7-A195-FB69-A2B2-7B09705566E4}"/>
              </a:ext>
            </a:extLst>
          </p:cNvPr>
          <p:cNvSpPr txBox="1"/>
          <p:nvPr/>
        </p:nvSpPr>
        <p:spPr>
          <a:xfrm>
            <a:off x="181401" y="462028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Animation: </a:t>
            </a:r>
            <a:r>
              <a:rPr lang="en-US" sz="1400" i="1" dirty="0"/>
              <a:t>Johnson Matthey Technol. Rev.,</a:t>
            </a:r>
            <a:r>
              <a:rPr lang="en-US" sz="1400" dirty="0"/>
              <a:t> 2015, </a:t>
            </a:r>
            <a:br>
              <a:rPr lang="en-US" sz="1400" dirty="0"/>
            </a:br>
            <a:r>
              <a:rPr lang="en-US" sz="1400" dirty="0">
                <a:hlinkClick r:id="rId4"/>
              </a:rPr>
              <a:t>DOI: 10.1595/205651315x685445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717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76187" y="1734764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Helvetica"/>
                <a:cs typeface="Helvetica"/>
              </a:rPr>
              <a:t>???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7000"/>
                    </a14:imgEffect>
                    <a14:imgEffect>
                      <a14:colorTemperature colorTemp="6494"/>
                    </a14:imgEffect>
                    <a14:imgEffect>
                      <a14:saturation sat="72000"/>
                    </a14:imgEffect>
                    <a14:imgEffect>
                      <a14:brightnessContrast bright="4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767" y="2300902"/>
            <a:ext cx="891539" cy="1188720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24" name="Right Arrow 23"/>
          <p:cNvSpPr/>
          <p:nvPr/>
        </p:nvSpPr>
        <p:spPr>
          <a:xfrm>
            <a:off x="2047859" y="2758102"/>
            <a:ext cx="548640" cy="27432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Helvetica"/>
              <a:cs typeface="Helvetic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8574" y="2300902"/>
            <a:ext cx="1900135" cy="118872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9" name="TextBox 28"/>
          <p:cNvSpPr txBox="1"/>
          <p:nvPr/>
        </p:nvSpPr>
        <p:spPr>
          <a:xfrm>
            <a:off x="2473947" y="3505615"/>
            <a:ext cx="30289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"/>
                <a:cs typeface="Helvetica"/>
              </a:rPr>
              <a:t>X-ray</a:t>
            </a:r>
          </a:p>
          <a:p>
            <a:pPr algn="ctr"/>
            <a:r>
              <a:rPr lang="en-US" b="1" dirty="0">
                <a:latin typeface="Helvetica"/>
                <a:cs typeface="Helvetica"/>
              </a:rPr>
              <a:t>Electron</a:t>
            </a:r>
          </a:p>
          <a:p>
            <a:pPr algn="ctr"/>
            <a:r>
              <a:rPr lang="en-US" b="1" dirty="0">
                <a:latin typeface="Helvetica"/>
                <a:cs typeface="Helvetica"/>
              </a:rPr>
              <a:t>Atom</a:t>
            </a:r>
          </a:p>
          <a:p>
            <a:pPr algn="ctr"/>
            <a:r>
              <a:rPr lang="en-US" b="1" dirty="0">
                <a:latin typeface="Helvetica"/>
                <a:cs typeface="Helvetica"/>
              </a:rPr>
              <a:t>Laser</a:t>
            </a:r>
          </a:p>
          <a:p>
            <a:pPr algn="ctr"/>
            <a:r>
              <a:rPr lang="en-US" b="1" dirty="0" err="1">
                <a:latin typeface="Helvetica"/>
                <a:cs typeface="Helvetica"/>
              </a:rPr>
              <a:t>etc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962290" y="3141980"/>
            <a:ext cx="473702" cy="473702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 extrusionH="50800" contourW="12700" prstMaterial="dkEdge">
            <a:bevelT w="304800" h="304800"/>
            <a:bevelB w="304800" h="304800"/>
            <a:extrusionClr>
              <a:srgbClr val="00CC00"/>
            </a:extrusionClr>
            <a:contourClr>
              <a:srgbClr val="00CC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Oval 32"/>
          <p:cNvSpPr/>
          <p:nvPr/>
        </p:nvSpPr>
        <p:spPr>
          <a:xfrm>
            <a:off x="1513039" y="2497068"/>
            <a:ext cx="406232" cy="423889"/>
          </a:xfrm>
          <a:prstGeom prst="ellipse">
            <a:avLst/>
          </a:prstGeom>
          <a:solidFill>
            <a:srgbClr val="00CC00"/>
          </a:solidFill>
          <a:ln>
            <a:noFill/>
          </a:ln>
          <a:scene3d>
            <a:camera prst="orthographicFront"/>
            <a:lightRig rig="threePt" dir="t"/>
          </a:scene3d>
          <a:sp3d extrusionH="50800" contourW="12700" prstMaterial="dkEdge">
            <a:bevelT w="304800" h="304800"/>
            <a:bevelB w="304800" h="304800"/>
            <a:extrusionClr>
              <a:srgbClr val="00CC00"/>
            </a:extrusionClr>
            <a:contourClr>
              <a:srgbClr val="00CC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Oval 33"/>
          <p:cNvSpPr/>
          <p:nvPr/>
        </p:nvSpPr>
        <p:spPr>
          <a:xfrm rot="17045825">
            <a:off x="409820" y="2977301"/>
            <a:ext cx="423889" cy="406232"/>
          </a:xfrm>
          <a:prstGeom prst="ellipse">
            <a:avLst/>
          </a:prstGeom>
          <a:solidFill>
            <a:srgbClr val="00CC00"/>
          </a:solidFill>
          <a:ln>
            <a:noFill/>
          </a:ln>
          <a:scene3d>
            <a:camera prst="orthographicFront"/>
            <a:lightRig rig="threePt" dir="t"/>
          </a:scene3d>
          <a:sp3d extrusionH="50800" contourW="12700" prstMaterial="dkEdge">
            <a:bevelT w="304800" h="304800"/>
            <a:bevelB w="304800" h="304800"/>
            <a:extrusionClr>
              <a:srgbClr val="00CC00"/>
            </a:extrusionClr>
            <a:contourClr>
              <a:srgbClr val="00CC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Oval 34"/>
          <p:cNvSpPr/>
          <p:nvPr/>
        </p:nvSpPr>
        <p:spPr>
          <a:xfrm>
            <a:off x="1572735" y="3137061"/>
            <a:ext cx="406232" cy="423889"/>
          </a:xfrm>
          <a:prstGeom prst="ellipse">
            <a:avLst/>
          </a:prstGeom>
          <a:solidFill>
            <a:srgbClr val="00CC00"/>
          </a:solidFill>
          <a:ln>
            <a:noFill/>
          </a:ln>
          <a:scene3d>
            <a:camera prst="orthographicFront"/>
            <a:lightRig rig="threePt" dir="t"/>
          </a:scene3d>
          <a:sp3d extrusionH="50800" contourW="12700" prstMaterial="dkEdge">
            <a:bevelT w="304800" h="304800"/>
            <a:bevelB w="304800" h="304800"/>
            <a:extrusionClr>
              <a:srgbClr val="00CC00"/>
            </a:extrusionClr>
            <a:contourClr>
              <a:srgbClr val="00CC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Oval 35"/>
          <p:cNvSpPr/>
          <p:nvPr/>
        </p:nvSpPr>
        <p:spPr>
          <a:xfrm>
            <a:off x="761975" y="2287109"/>
            <a:ext cx="473702" cy="473702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 extrusionH="50800" contourW="12700" prstMaterial="dkEdge">
            <a:bevelT w="304800" h="304800"/>
            <a:bevelB w="304800" h="304800"/>
            <a:extrusionClr>
              <a:srgbClr val="00CC00"/>
            </a:extrusionClr>
            <a:contourClr>
              <a:srgbClr val="00CC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A9E200-4A77-9D05-E0A3-48403DBF086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188" y="1812165"/>
            <a:ext cx="3017520" cy="3017520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F0AA98D5-0420-3BFC-8D03-F4378BBCF564}"/>
              </a:ext>
            </a:extLst>
          </p:cNvPr>
          <p:cNvSpPr/>
          <p:nvPr/>
        </p:nvSpPr>
        <p:spPr>
          <a:xfrm>
            <a:off x="5388976" y="2758102"/>
            <a:ext cx="548640" cy="27432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Helvetica"/>
              <a:cs typeface="Helvetic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8539" y="1177523"/>
            <a:ext cx="8905461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marL="257175" indent="-257175" algn="ctr">
              <a:spcBef>
                <a:spcPts val="1200"/>
              </a:spcBef>
              <a:spcAft>
                <a:spcPts val="1200"/>
              </a:spcAft>
              <a:buFont typeface="Wingdings" charset="2"/>
              <a:buChar char="ß"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Helvetica"/>
                <a:cs typeface="Helvetica"/>
                <a:sym typeface="Wingdings"/>
              </a:rPr>
              <a:t>How do we invert characterization data to get atomic structures?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1C5724-ED08-F207-D2CE-C53108BC1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28600"/>
            <a:ext cx="8372901" cy="621711"/>
          </a:xfrm>
        </p:spPr>
        <p:txBody>
          <a:bodyPr/>
          <a:lstStyle/>
          <a:p>
            <a:r>
              <a:rPr lang="en-US" dirty="0"/>
              <a:t>Advanced, multimodal, operando/in-situ characterization increasingly used</a:t>
            </a:r>
          </a:p>
        </p:txBody>
      </p:sp>
    </p:spTree>
    <p:extLst>
      <p:ext uri="{BB962C8B-B14F-4D97-AF65-F5344CB8AC3E}">
        <p14:creationId xmlns:p14="http://schemas.microsoft.com/office/powerpoint/2010/main" val="201061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3E496B-9A5D-7386-4D62-E593D31FD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18" y="966552"/>
            <a:ext cx="4141882" cy="17395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B06092-12A1-4F12-E672-C8BE0B0E4247}"/>
              </a:ext>
            </a:extLst>
          </p:cNvPr>
          <p:cNvSpPr txBox="1"/>
          <p:nvPr/>
        </p:nvSpPr>
        <p:spPr>
          <a:xfrm>
            <a:off x="708556" y="597220"/>
            <a:ext cx="3471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Core level spectra - Accuracy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21E86D-E82B-CC97-D903-AD8CDBA7FE4C}"/>
              </a:ext>
            </a:extLst>
          </p:cNvPr>
          <p:cNvGrpSpPr/>
          <p:nvPr/>
        </p:nvGrpSpPr>
        <p:grpSpPr>
          <a:xfrm>
            <a:off x="5447017" y="597220"/>
            <a:ext cx="3383085" cy="2277492"/>
            <a:chOff x="2289" y="515"/>
            <a:chExt cx="15423449" cy="1021384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CFAD256-B18E-0C34-3E5A-98C01219DE3C}"/>
                </a:ext>
              </a:extLst>
            </p:cNvPr>
            <p:cNvGrpSpPr/>
            <p:nvPr/>
          </p:nvGrpSpPr>
          <p:grpSpPr>
            <a:xfrm>
              <a:off x="2289" y="515"/>
              <a:ext cx="15423449" cy="10213848"/>
              <a:chOff x="2289" y="515"/>
              <a:chExt cx="15423449" cy="10213848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81201928-E20D-6B57-0B2C-E33F103413E0}"/>
                  </a:ext>
                </a:extLst>
              </p:cNvPr>
              <p:cNvGrpSpPr/>
              <p:nvPr/>
            </p:nvGrpSpPr>
            <p:grpSpPr>
              <a:xfrm>
                <a:off x="2289" y="515"/>
                <a:ext cx="15423449" cy="10213848"/>
                <a:chOff x="2289" y="515"/>
                <a:chExt cx="15423449" cy="10213460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AD24FEEB-8A87-7524-CE92-CE034D02D416}"/>
                    </a:ext>
                  </a:extLst>
                </p:cNvPr>
                <p:cNvSpPr/>
                <p:nvPr/>
              </p:nvSpPr>
              <p:spPr>
                <a:xfrm>
                  <a:off x="2289" y="515"/>
                  <a:ext cx="15423449" cy="102134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b="1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4970AB53-6D82-FD23-238D-3DF33FF6CD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16200000">
                  <a:off x="13554774" y="8956877"/>
                  <a:ext cx="286441" cy="903548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B93830FD-D999-AFA3-5C50-2810543C09E0}"/>
                  </a:ext>
                </a:extLst>
              </p:cNvPr>
              <p:cNvGrpSpPr/>
              <p:nvPr/>
            </p:nvGrpSpPr>
            <p:grpSpPr>
              <a:xfrm>
                <a:off x="457200" y="274320"/>
                <a:ext cx="14789020" cy="9922857"/>
                <a:chOff x="457201" y="457217"/>
                <a:chExt cx="14789020" cy="9922857"/>
              </a:xfrm>
            </p:grpSpPr>
            <p:pic>
              <p:nvPicPr>
                <p:cNvPr id="10" name="Content Placeholder 81">
                  <a:extLst>
                    <a:ext uri="{FF2B5EF4-FFF2-40B4-BE49-F238E27FC236}">
                      <a16:creationId xmlns:a16="http://schemas.microsoft.com/office/drawing/2014/main" id="{0076A7A5-AB54-1B82-22F7-DA9F98B8A4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57201" y="457217"/>
                  <a:ext cx="14789020" cy="9922857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3AFAC618-A368-608F-B27A-D9B19BBA1B9B}"/>
                    </a:ext>
                  </a:extLst>
                </p:cNvPr>
                <p:cNvSpPr/>
                <p:nvPr/>
              </p:nvSpPr>
              <p:spPr>
                <a:xfrm>
                  <a:off x="14547729" y="4465320"/>
                  <a:ext cx="698492" cy="4575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b="1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45E663B-95FB-0294-FCAC-8E6397E6FD5C}"/>
                </a:ext>
              </a:extLst>
            </p:cNvPr>
            <p:cNvSpPr/>
            <p:nvPr/>
          </p:nvSpPr>
          <p:spPr>
            <a:xfrm>
              <a:off x="13348749" y="9265781"/>
              <a:ext cx="698492" cy="4575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4686564-BCC3-AADD-272E-D560E239BD8D}"/>
              </a:ext>
            </a:extLst>
          </p:cNvPr>
          <p:cNvSpPr/>
          <p:nvPr/>
        </p:nvSpPr>
        <p:spPr>
          <a:xfrm>
            <a:off x="4415247" y="27396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600" dirty="0"/>
              <a:t>https://</a:t>
            </a:r>
            <a:r>
              <a:rPr lang="en-US" sz="1600" dirty="0" err="1"/>
              <a:t>github.com</a:t>
            </a:r>
            <a:r>
              <a:rPr lang="en-US" sz="1600" dirty="0"/>
              <a:t>/</a:t>
            </a:r>
            <a:r>
              <a:rPr lang="en-US" sz="1600" dirty="0" err="1"/>
              <a:t>MaterialEyes</a:t>
            </a:r>
            <a:r>
              <a:rPr lang="en-US" sz="1600" dirty="0"/>
              <a:t>/</a:t>
            </a:r>
            <a:r>
              <a:rPr lang="en-US" sz="1600" dirty="0" err="1"/>
              <a:t>atomagined</a:t>
            </a:r>
            <a:endParaRPr lang="en-US" sz="1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D67C7A-6425-931B-EF80-F2501B0B2B15}"/>
              </a:ext>
            </a:extLst>
          </p:cNvPr>
          <p:cNvSpPr txBox="1"/>
          <p:nvPr/>
        </p:nvSpPr>
        <p:spPr>
          <a:xfrm>
            <a:off x="4900754" y="615953"/>
            <a:ext cx="2531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Electron microscopy </a:t>
            </a:r>
          </a:p>
          <a:p>
            <a:r>
              <a:rPr lang="en-US" b="1" dirty="0">
                <a:solidFill>
                  <a:schemeClr val="accent2"/>
                </a:solidFill>
              </a:rPr>
              <a:t>– realistic noise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1A8E3B-0BBF-B9AA-70A8-C1AB7EB0AE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40" r="1580" b="2937"/>
          <a:stretch/>
        </p:blipFill>
        <p:spPr>
          <a:xfrm>
            <a:off x="430118" y="3045881"/>
            <a:ext cx="6857650" cy="1482429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1399A077-0284-10DE-8212-97ABE69C3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28600"/>
            <a:ext cx="8372901" cy="621711"/>
          </a:xfrm>
        </p:spPr>
        <p:txBody>
          <a:bodyPr/>
          <a:lstStyle/>
          <a:p>
            <a:r>
              <a:rPr lang="en-US" sz="2800" b="1" dirty="0"/>
              <a:t>Forward simulations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B17411D-1FF5-211F-5B5D-DD762E6DC3A2}"/>
              </a:ext>
            </a:extLst>
          </p:cNvPr>
          <p:cNvSpPr txBox="1"/>
          <p:nvPr/>
        </p:nvSpPr>
        <p:spPr>
          <a:xfrm>
            <a:off x="793283" y="2676549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Raman spectra – speed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901C0C-00B6-082A-F97C-F58362C71442}"/>
              </a:ext>
            </a:extLst>
          </p:cNvPr>
          <p:cNvSpPr txBox="1"/>
          <p:nvPr/>
        </p:nvSpPr>
        <p:spPr>
          <a:xfrm>
            <a:off x="430118" y="4755878"/>
            <a:ext cx="4767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Liang Li, Eric Schwenker, Nina </a:t>
            </a:r>
            <a:r>
              <a:rPr lang="en-US" b="1" dirty="0" err="1"/>
              <a:t>Andrejevic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6318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51BF691C-0280-92A3-E087-760AA56CC0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205979"/>
            <a:ext cx="7447360" cy="621506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400"/>
              <a:t>Benchmark for Ni XANES references </a:t>
            </a:r>
          </a:p>
        </p:txBody>
      </p:sp>
      <p:sp>
        <p:nvSpPr>
          <p:cNvPr id="36866" name="TextBox 5">
            <a:extLst>
              <a:ext uri="{FF2B5EF4-FFF2-40B4-BE49-F238E27FC236}">
                <a16:creationId xmlns:a16="http://schemas.microsoft.com/office/drawing/2014/main" id="{9D1058B8-8324-BCEA-39B8-F228FA803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4001691"/>
            <a:ext cx="6563916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650"/>
              <a:t>FEFF and VASP perform similarly in terms of Pearson correlation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650"/>
              <a:t>Ni K-edge spectra are simulated using VASP</a:t>
            </a:r>
          </a:p>
        </p:txBody>
      </p:sp>
      <p:sp>
        <p:nvSpPr>
          <p:cNvPr id="36867" name="TextBox 2">
            <a:extLst>
              <a:ext uri="{FF2B5EF4-FFF2-40B4-BE49-F238E27FC236}">
                <a16:creationId xmlns:a16="http://schemas.microsoft.com/office/drawing/2014/main" id="{5AC8B547-621A-DF48-6BD0-7681F8F11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565547"/>
            <a:ext cx="674965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650"/>
              <a:t>Using Pearson correlation to quantify similarity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650"/>
              <a:t>Fixed energy range for all spectra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9920AF-0837-2BFC-2966-0D5F9F7FE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36869" name="Picture 4">
            <a:extLst>
              <a:ext uri="{FF2B5EF4-FFF2-40B4-BE49-F238E27FC236}">
                <a16:creationId xmlns:a16="http://schemas.microsoft.com/office/drawing/2014/main" id="{CF88F706-4EF8-8F9E-40ED-94D4450DA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240631"/>
            <a:ext cx="8542735" cy="263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B5DAA7-CCEA-D790-BDD8-E0AEA2946B96}"/>
              </a:ext>
            </a:extLst>
          </p:cNvPr>
          <p:cNvSpPr txBox="1"/>
          <p:nvPr/>
        </p:nvSpPr>
        <p:spPr>
          <a:xfrm>
            <a:off x="374072" y="4708205"/>
            <a:ext cx="15867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Yiming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Chen</a:t>
            </a: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0662C-FC2F-F144-A742-C5AEAE7FB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05979"/>
            <a:ext cx="5757861" cy="621711"/>
          </a:xfrm>
        </p:spPr>
        <p:txBody>
          <a:bodyPr anchor="t">
            <a:noAutofit/>
          </a:bodyPr>
          <a:lstStyle/>
          <a:p>
            <a:r>
              <a:rPr lang="en-US" sz="2400" dirty="0"/>
              <a:t>Variance among experimental data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28DA6D-6B0C-D143-AF5E-7E81FC5B6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343E49-B423-6045-A1ED-E0BA703460DE}"/>
              </a:ext>
            </a:extLst>
          </p:cNvPr>
          <p:cNvSpPr txBox="1"/>
          <p:nvPr/>
        </p:nvSpPr>
        <p:spPr>
          <a:xfrm>
            <a:off x="6073118" y="220888"/>
            <a:ext cx="316996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[1] You, Bo, et al. </a:t>
            </a:r>
            <a:r>
              <a:rPr lang="en-US" sz="900" i="1" dirty="0"/>
              <a:t>Chemistry of Materials</a:t>
            </a:r>
            <a:r>
              <a:rPr lang="en-US" sz="900" dirty="0"/>
              <a:t> 27.22 (2015): 7636-7642.</a:t>
            </a:r>
          </a:p>
          <a:p>
            <a:r>
              <a:rPr lang="en-US" sz="900" dirty="0"/>
              <a:t>[2] Sa, Young </a:t>
            </a:r>
            <a:r>
              <a:rPr lang="en-US" sz="900" dirty="0" err="1"/>
              <a:t>Jin</a:t>
            </a:r>
            <a:r>
              <a:rPr lang="en-US" sz="900" dirty="0"/>
              <a:t>, et al. </a:t>
            </a:r>
            <a:r>
              <a:rPr lang="en-US" sz="900" i="1" dirty="0"/>
              <a:t>ACS Catalysis</a:t>
            </a:r>
            <a:r>
              <a:rPr lang="en-US" sz="900" dirty="0"/>
              <a:t> 9.1 (2018): 83-97.</a:t>
            </a:r>
          </a:p>
          <a:p>
            <a:r>
              <a:rPr lang="en-US" sz="900" dirty="0"/>
              <a:t>[3] Zheng, </a:t>
            </a:r>
            <a:r>
              <a:rPr lang="en-US" sz="900" dirty="0" err="1"/>
              <a:t>Xusheng</a:t>
            </a:r>
            <a:r>
              <a:rPr lang="en-US" sz="900" dirty="0"/>
              <a:t>, et al. </a:t>
            </a:r>
            <a:r>
              <a:rPr lang="en-US" sz="900" i="1" dirty="0"/>
              <a:t>Journal of Physics: Conference Series</a:t>
            </a:r>
            <a:r>
              <a:rPr lang="en-US" sz="900" dirty="0"/>
              <a:t>. Vol. 430. No. 1. IOP Publishing, 2013.</a:t>
            </a:r>
          </a:p>
          <a:p>
            <a:r>
              <a:rPr lang="en-US" sz="900" dirty="0"/>
              <a:t>[4] Chen, Liliang, et al. </a:t>
            </a:r>
            <a:r>
              <a:rPr lang="en-US" sz="900" i="1" dirty="0"/>
              <a:t>Nanotechnology</a:t>
            </a:r>
            <a:r>
              <a:rPr lang="en-US" sz="900" dirty="0"/>
              <a:t> 24.4 (2013): 045602.</a:t>
            </a:r>
          </a:p>
          <a:p>
            <a:r>
              <a:rPr lang="en-US" sz="900" dirty="0"/>
              <a:t>[5] Chou, Shih-Cheng, et al. </a:t>
            </a:r>
            <a:r>
              <a:rPr lang="en-US" sz="900" i="1" dirty="0"/>
              <a:t>Materials</a:t>
            </a:r>
            <a:r>
              <a:rPr lang="en-US" sz="900" dirty="0"/>
              <a:t> 13.12 (2020): 2703.</a:t>
            </a:r>
          </a:p>
          <a:p>
            <a:r>
              <a:rPr lang="en-US" sz="900" dirty="0"/>
              <a:t>[6] Jia, </a:t>
            </a:r>
            <a:r>
              <a:rPr lang="en-US" sz="900" dirty="0" err="1"/>
              <a:t>Mingwen</a:t>
            </a:r>
            <a:r>
              <a:rPr lang="en-US" sz="900" dirty="0"/>
              <a:t>, et al. </a:t>
            </a:r>
            <a:r>
              <a:rPr lang="en-US" sz="900" i="1" dirty="0"/>
              <a:t>Chemical science</a:t>
            </a:r>
            <a:r>
              <a:rPr lang="en-US" sz="900" dirty="0"/>
              <a:t> 9.47 (2018): 8775-8780.</a:t>
            </a:r>
          </a:p>
          <a:p>
            <a:r>
              <a:rPr lang="en-US" sz="900" dirty="0"/>
              <a:t>[7] Wang, </a:t>
            </a:r>
            <a:r>
              <a:rPr lang="en-US" sz="900" dirty="0" err="1"/>
              <a:t>Dewen</a:t>
            </a:r>
            <a:r>
              <a:rPr lang="en-US" sz="900" dirty="0"/>
              <a:t>, et al. </a:t>
            </a:r>
            <a:r>
              <a:rPr lang="en-US" sz="900" i="1" dirty="0"/>
              <a:t>ACS central science</a:t>
            </a:r>
            <a:r>
              <a:rPr lang="en-US" sz="900" dirty="0"/>
              <a:t> 4.1 (2018): 112-119.</a:t>
            </a:r>
          </a:p>
          <a:p>
            <a:r>
              <a:rPr lang="en-US" sz="900" dirty="0"/>
              <a:t>[8] Xu, </a:t>
            </a:r>
            <a:r>
              <a:rPr lang="en-US" sz="900" dirty="0" err="1"/>
              <a:t>Yingqi</a:t>
            </a:r>
            <a:r>
              <a:rPr lang="en-US" sz="900" dirty="0"/>
              <a:t>, et al. </a:t>
            </a:r>
            <a:r>
              <a:rPr lang="en-US" sz="900" i="1" dirty="0"/>
              <a:t>Frontiers in Materials</a:t>
            </a:r>
            <a:r>
              <a:rPr lang="en-US" sz="900" dirty="0"/>
              <a:t> 6 (2019): 271.</a:t>
            </a:r>
          </a:p>
          <a:p>
            <a:r>
              <a:rPr lang="en-US" sz="900" dirty="0"/>
              <a:t>[9] Yan, </a:t>
            </a:r>
            <a:r>
              <a:rPr lang="en-US" sz="900" dirty="0" err="1"/>
              <a:t>Binhang</a:t>
            </a:r>
            <a:r>
              <a:rPr lang="en-US" sz="900" dirty="0"/>
              <a:t>, et al. </a:t>
            </a:r>
            <a:r>
              <a:rPr lang="en-US" sz="900" i="1" dirty="0"/>
              <a:t>Proceedings of the National Academy of Sciences</a:t>
            </a:r>
            <a:r>
              <a:rPr lang="en-US" sz="900" dirty="0"/>
              <a:t> 115.33 (2018): 8278-8283.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E30DD8-C468-3445-BFF5-39DCC692A931}"/>
              </a:ext>
            </a:extLst>
          </p:cNvPr>
          <p:cNvSpPr txBox="1"/>
          <p:nvPr/>
        </p:nvSpPr>
        <p:spPr>
          <a:xfrm>
            <a:off x="546620" y="4461561"/>
            <a:ext cx="745189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50" dirty="0"/>
              <a:t>The Pearson correlation within experimental data is around 0.99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AC854A-4D2C-0C47-9E42-D56E78FE9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20" y="2614840"/>
            <a:ext cx="2743200" cy="173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C4459B8-89B6-DA44-B769-78139B32A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8" y="2614840"/>
            <a:ext cx="2743200" cy="173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71BE388-8A3C-7F4C-9FC6-A936AEB60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20" y="733557"/>
            <a:ext cx="2743200" cy="173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1C9951F-858F-1C47-95A5-5620B8E5D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8" y="733557"/>
            <a:ext cx="2743200" cy="173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A363AF-71EA-A2A9-B255-F2A92EF873B0}"/>
              </a:ext>
            </a:extLst>
          </p:cNvPr>
          <p:cNvSpPr txBox="1"/>
          <p:nvPr/>
        </p:nvSpPr>
        <p:spPr>
          <a:xfrm>
            <a:off x="1514104" y="1375016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0.993-1.000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789F62-1542-163F-EFCB-9C01B28D7C2F}"/>
              </a:ext>
            </a:extLst>
          </p:cNvPr>
          <p:cNvSpPr txBox="1"/>
          <p:nvPr/>
        </p:nvSpPr>
        <p:spPr>
          <a:xfrm>
            <a:off x="4432463" y="1818856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0.979-0.997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F28F3A-E254-69AC-8A51-9C7A44613A67}"/>
              </a:ext>
            </a:extLst>
          </p:cNvPr>
          <p:cNvSpPr txBox="1"/>
          <p:nvPr/>
        </p:nvSpPr>
        <p:spPr>
          <a:xfrm>
            <a:off x="1514104" y="337280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67C6A9-54D2-B9E8-0FEB-78F561C4BFB9}"/>
              </a:ext>
            </a:extLst>
          </p:cNvPr>
          <p:cNvSpPr txBox="1"/>
          <p:nvPr/>
        </p:nvSpPr>
        <p:spPr>
          <a:xfrm>
            <a:off x="4432463" y="362998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0.995-0.999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B3455D-FFE8-46D3-D45D-31BDA91FBDBA}"/>
              </a:ext>
            </a:extLst>
          </p:cNvPr>
          <p:cNvSpPr txBox="1"/>
          <p:nvPr/>
        </p:nvSpPr>
        <p:spPr>
          <a:xfrm>
            <a:off x="374072" y="4708205"/>
            <a:ext cx="143058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chemeClr val="tx1">
                    <a:lumMod val="50000"/>
                  </a:schemeClr>
                </a:solidFill>
              </a:rPr>
              <a:t>Yiming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 Chen</a:t>
            </a:r>
          </a:p>
        </p:txBody>
      </p:sp>
    </p:spTree>
    <p:extLst>
      <p:ext uri="{BB962C8B-B14F-4D97-AF65-F5344CB8AC3E}">
        <p14:creationId xmlns:p14="http://schemas.microsoft.com/office/powerpoint/2010/main" val="2764001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undefined">
            <a:extLst>
              <a:ext uri="{FF2B5EF4-FFF2-40B4-BE49-F238E27FC236}">
                <a16:creationId xmlns:a16="http://schemas.microsoft.com/office/drawing/2014/main" id="{7601678B-2813-9329-101E-EDFDAB97F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660" y="2851103"/>
            <a:ext cx="2454392" cy="184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DDDDFF-5BFF-741E-AD53-D054C9FE6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28600"/>
            <a:ext cx="8686799" cy="621711"/>
          </a:xfrm>
        </p:spPr>
        <p:txBody>
          <a:bodyPr/>
          <a:lstStyle/>
          <a:p>
            <a:r>
              <a:rPr lang="en-US" dirty="0"/>
              <a:t>Focus: Nanoscale structures for energy materials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1CCA7C-8F47-8878-ED40-537EF488E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548" y="803777"/>
            <a:ext cx="1390174" cy="20117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5D847B-1E76-5328-D526-0CBC53AC0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03" y="803777"/>
            <a:ext cx="1390175" cy="2001458"/>
          </a:xfrm>
          <a:prstGeom prst="rect">
            <a:avLst/>
          </a:prstGeom>
        </p:spPr>
      </p:pic>
      <p:pic>
        <p:nvPicPr>
          <p:cNvPr id="8" name="Picture 7" descr="A black and white image of clouds&#10;&#10;Description automatically generated with low confidence">
            <a:extLst>
              <a:ext uri="{FF2B5EF4-FFF2-40B4-BE49-F238E27FC236}">
                <a16:creationId xmlns:a16="http://schemas.microsoft.com/office/drawing/2014/main" id="{4183BD08-828E-2B56-3861-018DC247D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3855" y="2851103"/>
            <a:ext cx="1502123" cy="19202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987016-DFAB-16DE-362D-1EBBF20055C3}"/>
              </a:ext>
            </a:extLst>
          </p:cNvPr>
          <p:cNvSpPr txBox="1"/>
          <p:nvPr/>
        </p:nvSpPr>
        <p:spPr>
          <a:xfrm>
            <a:off x="321303" y="2790606"/>
            <a:ext cx="2640121" cy="19082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0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Batteries</a:t>
            </a:r>
          </a:p>
          <a:p>
            <a:r>
              <a:rPr lang="en-GB" sz="1400" b="1" kern="1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Xiang Liu, </a:t>
            </a:r>
            <a:r>
              <a:rPr lang="en-GB" sz="1400" b="1" kern="1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Gui</a:t>
            </a:r>
            <a:r>
              <a:rPr lang="en-GB" sz="1400" b="1" kern="1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-Liang Xu,</a:t>
            </a:r>
            <a:r>
              <a:rPr lang="en-GB" sz="1400" b="1" kern="100" baseline="30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400" b="1" kern="1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Chaitanya </a:t>
            </a:r>
            <a:r>
              <a:rPr lang="en-GB" sz="1400" b="1" kern="1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Kolluru</a:t>
            </a:r>
            <a:r>
              <a:rPr lang="en-US" sz="1400" b="1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al, “</a:t>
            </a:r>
            <a:r>
              <a:rPr lang="en-GB" sz="1400" b="1" kern="1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Origin and regulation of oxygen redox instability in high-voltage battery cathodes”, Nature Energy (2022).</a:t>
            </a:r>
            <a:endParaRPr lang="en-US" sz="1400" b="1" kern="100" dirty="0">
              <a:solidFill>
                <a:schemeClr val="tx2"/>
              </a:solidFill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14729-341A-3466-A020-40AFE311DB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203" y="803777"/>
            <a:ext cx="3026998" cy="170431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E022C3-4055-DFF9-6317-4EBE12A465C2}"/>
              </a:ext>
            </a:extLst>
          </p:cNvPr>
          <p:cNvSpPr txBox="1"/>
          <p:nvPr/>
        </p:nvSpPr>
        <p:spPr>
          <a:xfrm>
            <a:off x="3259082" y="803777"/>
            <a:ext cx="2640121" cy="16927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Catalysis</a:t>
            </a:r>
            <a:endParaRPr lang="en-US" sz="2000" b="1" dirty="0">
              <a:solidFill>
                <a:schemeClr val="tx2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L. Chong, J. </a:t>
            </a:r>
            <a:r>
              <a:rPr lang="en-US" sz="1400" b="1" dirty="0" err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Kubal</a:t>
            </a:r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F. Sen et al, “Ultralow-loading platinum-cobalt fuel cell catalysts derived from imidazolate frameworks,” Science (2018).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DCDF5D-1E41-E649-6349-4AC266463915}"/>
              </a:ext>
            </a:extLst>
          </p:cNvPr>
          <p:cNvSpPr txBox="1"/>
          <p:nvPr/>
        </p:nvSpPr>
        <p:spPr>
          <a:xfrm>
            <a:off x="6325978" y="2790606"/>
            <a:ext cx="2504124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Photovoltaics</a:t>
            </a:r>
          </a:p>
          <a:p>
            <a:r>
              <a:rPr lang="en-US" sz="14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J Guo et al, “Effect of selenium and chlorine </a:t>
            </a:r>
            <a:r>
              <a:rPr lang="en-US" sz="1400" b="1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copassivation</a:t>
            </a:r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in polycrystalline </a:t>
            </a:r>
            <a:r>
              <a:rPr lang="en-US" sz="1400" b="1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CdSeTe</a:t>
            </a:r>
            <a:r>
              <a:rPr lang="en-US" sz="14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devices,” Applied Physics Letters (2019).</a:t>
            </a:r>
            <a:endParaRPr lang="en-US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82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374C3-02EB-56C2-7A6A-84EE793A5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28600"/>
            <a:ext cx="8372901" cy="621711"/>
          </a:xfrm>
        </p:spPr>
        <p:txBody>
          <a:bodyPr/>
          <a:lstStyle/>
          <a:p>
            <a:r>
              <a:rPr lang="en-US" dirty="0"/>
              <a:t>Pretrained model – core-level spectroscopy </a:t>
            </a:r>
            <a:br>
              <a:rPr lang="en-US" dirty="0"/>
            </a:br>
            <a:r>
              <a:rPr lang="en-US" dirty="0"/>
              <a:t>How to represent spectra?</a:t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 descr="Facial Recognition Tech: 2018 Could Be Crunch Year | Stylus">
            <a:extLst>
              <a:ext uri="{FF2B5EF4-FFF2-40B4-BE49-F238E27FC236}">
                <a16:creationId xmlns:a16="http://schemas.microsoft.com/office/drawing/2014/main" id="{798F0716-81DF-E773-C933-F2607D52C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57" y="1907433"/>
            <a:ext cx="3502602" cy="196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80B07F-6F62-C9A9-B85D-D023C674E1D1}"/>
              </a:ext>
            </a:extLst>
          </p:cNvPr>
          <p:cNvSpPr txBox="1"/>
          <p:nvPr/>
        </p:nvSpPr>
        <p:spPr>
          <a:xfrm>
            <a:off x="457201" y="1125690"/>
            <a:ext cx="3915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Featurization: turning input data into a “better” form for machine learning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FED0737E-BA24-39C3-F9E7-08E7404479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8" t="1626" r="-901" b="77"/>
          <a:stretch/>
        </p:blipFill>
        <p:spPr>
          <a:xfrm>
            <a:off x="4513811" y="1391697"/>
            <a:ext cx="4289368" cy="29177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E9D569-984D-C91A-690B-DC5A908C07B5}"/>
              </a:ext>
            </a:extLst>
          </p:cNvPr>
          <p:cNvSpPr txBox="1"/>
          <p:nvPr/>
        </p:nvSpPr>
        <p:spPr>
          <a:xfrm>
            <a:off x="7074131" y="1848897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CBE6DC-DEBC-E361-7BA5-8B93743346B7}"/>
              </a:ext>
            </a:extLst>
          </p:cNvPr>
          <p:cNvSpPr txBox="1"/>
          <p:nvPr/>
        </p:nvSpPr>
        <p:spPr>
          <a:xfrm>
            <a:off x="4630189" y="4292839"/>
            <a:ext cx="3976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3000 Ni K-edge simulated with VASP</a:t>
            </a:r>
          </a:p>
        </p:txBody>
      </p:sp>
    </p:spTree>
    <p:extLst>
      <p:ext uri="{BB962C8B-B14F-4D97-AF65-F5344CB8AC3E}">
        <p14:creationId xmlns:p14="http://schemas.microsoft.com/office/powerpoint/2010/main" val="125231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diagram of a process&#10;&#10;Description automatically generated">
            <a:extLst>
              <a:ext uri="{FF2B5EF4-FFF2-40B4-BE49-F238E27FC236}">
                <a16:creationId xmlns:a16="http://schemas.microsoft.com/office/drawing/2014/main" id="{FB101531-E531-D4B7-9CDA-766E7BCEC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1" y="1039976"/>
            <a:ext cx="8610769" cy="270202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DF1332-F05E-2943-0564-A62B0A35D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28600"/>
            <a:ext cx="8372901" cy="621711"/>
          </a:xfrm>
        </p:spPr>
        <p:txBody>
          <a:bodyPr/>
          <a:lstStyle/>
          <a:p>
            <a:r>
              <a:rPr lang="en-US" dirty="0"/>
              <a:t>Featurization + ML workflow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D3409F-CE89-6875-6623-9DFD9BC019DD}"/>
              </a:ext>
            </a:extLst>
          </p:cNvPr>
          <p:cNvSpPr txBox="1"/>
          <p:nvPr/>
        </p:nvSpPr>
        <p:spPr>
          <a:xfrm>
            <a:off x="338266" y="4567770"/>
            <a:ext cx="861076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Yiming</a:t>
            </a:r>
            <a:r>
              <a:rPr lang="en-US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Chen et al, “Robust Machine Learning Inference from X‑ray Absorption Near</a:t>
            </a:r>
          </a:p>
          <a:p>
            <a:r>
              <a:rPr lang="en-US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Edge Spectra through Featurization,” Chemistry of Materials 36, 2304 (2024)</a:t>
            </a:r>
            <a:endParaRPr lang="en-US" sz="1400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8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CFAC4-BE03-2F22-5CF9-1ADC570D9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28600"/>
            <a:ext cx="8372901" cy="621711"/>
          </a:xfrm>
        </p:spPr>
        <p:txBody>
          <a:bodyPr anchor="t"/>
          <a:lstStyle/>
          <a:p>
            <a:r>
              <a:rPr lang="en-US" dirty="0"/>
              <a:t>Featurization approaches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9BCDAC-A80E-2244-B2A1-2D6852C1544A}"/>
              </a:ext>
            </a:extLst>
          </p:cNvPr>
          <p:cNvGrpSpPr/>
          <p:nvPr/>
        </p:nvGrpSpPr>
        <p:grpSpPr>
          <a:xfrm>
            <a:off x="772297" y="2342841"/>
            <a:ext cx="7599406" cy="2373191"/>
            <a:chOff x="187569" y="3366907"/>
            <a:chExt cx="7446996" cy="176989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CBE666-77E2-7F7C-D172-790EE22DA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69" y="3366908"/>
              <a:ext cx="2639121" cy="175941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45B08B-81AD-03C7-FC6D-C0848D060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5443" y="3366907"/>
              <a:ext cx="2639122" cy="175941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9CD0A78-02B0-D7E9-F2ED-F9F8432A8B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75"/>
            <a:stretch/>
          </p:blipFill>
          <p:spPr>
            <a:xfrm>
              <a:off x="2590537" y="3377387"/>
              <a:ext cx="2404905" cy="1759414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EB5E143-3735-4DDE-D097-333EEA0B3560}"/>
              </a:ext>
            </a:extLst>
          </p:cNvPr>
          <p:cNvSpPr txBox="1"/>
          <p:nvPr/>
        </p:nvSpPr>
        <p:spPr>
          <a:xfrm>
            <a:off x="342900" y="685801"/>
            <a:ext cx="8801100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50" dirty="0"/>
              <a:t>Intensity ([1, 100])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50" dirty="0"/>
              <a:t>Cumulative distribution function ([1, 100])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50" dirty="0"/>
              <a:t>Peak feature ([1,60])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50" dirty="0"/>
              <a:t>Decompose the spectroscopy into addition of 20 gaussian peaks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50" dirty="0"/>
              <a:t>Continuous wavelet transform ([10,100])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650" dirty="0"/>
              <a:t>An overcomplete representation of signal by varying the parameters of wavelets, common to EXAFS analysis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1555D2-54A9-4572-6508-16B16BFB9F8B}"/>
              </a:ext>
            </a:extLst>
          </p:cNvPr>
          <p:cNvSpPr txBox="1"/>
          <p:nvPr/>
        </p:nvSpPr>
        <p:spPr>
          <a:xfrm>
            <a:off x="374072" y="4708205"/>
            <a:ext cx="567533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chemeClr val="tx1">
                    <a:lumMod val="50000"/>
                  </a:schemeClr>
                </a:solidFill>
              </a:rPr>
              <a:t>Yiming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 Chen, Michael Davis, Chi Chen, </a:t>
            </a:r>
            <a:r>
              <a:rPr lang="en-US" sz="1600" b="1" dirty="0" err="1">
                <a:solidFill>
                  <a:schemeClr val="tx1">
                    <a:lumMod val="50000"/>
                  </a:schemeClr>
                </a:solidFill>
              </a:rPr>
              <a:t>Shyue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 Ping Ong </a:t>
            </a:r>
          </a:p>
        </p:txBody>
      </p:sp>
    </p:spTree>
    <p:extLst>
      <p:ext uri="{BB962C8B-B14F-4D97-AF65-F5344CB8AC3E}">
        <p14:creationId xmlns:p14="http://schemas.microsoft.com/office/powerpoint/2010/main" val="237007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9E2EBD48-3D47-16F3-8901-5E91C34E45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205979"/>
            <a:ext cx="8372475" cy="621506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400" dirty="0"/>
              <a:t>Test system: Li(</a:t>
            </a:r>
            <a:r>
              <a:rPr lang="en-US" altLang="en-US" sz="2400" dirty="0" err="1"/>
              <a:t>Ni,Mn,Co</a:t>
            </a:r>
            <a:r>
              <a:rPr lang="en-US" altLang="en-US" sz="2400" dirty="0"/>
              <a:t>)O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battery materials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2B1B2-F0F5-EA06-FE55-B01EA5B44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39939" name="Picture 11" descr="Chart, bar chart, histogram&#10;&#10;Description automatically generated">
            <a:extLst>
              <a:ext uri="{FF2B5EF4-FFF2-40B4-BE49-F238E27FC236}">
                <a16:creationId xmlns:a16="http://schemas.microsoft.com/office/drawing/2014/main" id="{DBB97012-3820-AE98-E686-10C8F9877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135" y="1507346"/>
            <a:ext cx="845410" cy="290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12">
            <a:extLst>
              <a:ext uri="{FF2B5EF4-FFF2-40B4-BE49-F238E27FC236}">
                <a16:creationId xmlns:a16="http://schemas.microsoft.com/office/drawing/2014/main" id="{C87A8289-6E0A-662C-EE6E-D59B22685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66"/>
          <a:stretch>
            <a:fillRect/>
          </a:stretch>
        </p:blipFill>
        <p:spPr bwMode="auto">
          <a:xfrm>
            <a:off x="342900" y="1112840"/>
            <a:ext cx="4372267" cy="357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TextBox 18">
            <a:extLst>
              <a:ext uri="{FF2B5EF4-FFF2-40B4-BE49-F238E27FC236}">
                <a16:creationId xmlns:a16="http://schemas.microsoft.com/office/drawing/2014/main" id="{07EE2962-E4A0-0CA7-A5F6-6E538F2A8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685800"/>
            <a:ext cx="83724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 dirty="0"/>
              <a:t>Generated ~2800 Ni K-edge XANES spectra for 700 NMC structures including different NMC compositions and Li contents.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2000" dirty="0"/>
          </a:p>
        </p:txBody>
      </p:sp>
      <p:sp>
        <p:nvSpPr>
          <p:cNvPr id="39946" name="TextBox 3">
            <a:extLst>
              <a:ext uri="{FF2B5EF4-FFF2-40B4-BE49-F238E27FC236}">
                <a16:creationId xmlns:a16="http://schemas.microsoft.com/office/drawing/2014/main" id="{CF8B04AC-2114-FA9B-48B9-CD5F79473E5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163276" y="2793995"/>
            <a:ext cx="2770584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cs typeface="Arial" panose="020B0604020202020204" pitchFamily="34" charset="0"/>
              </a:rPr>
              <a:t>Average bond length (</a:t>
            </a:r>
            <a:r>
              <a:rPr lang="en-US" altLang="en-US" sz="1600" dirty="0" err="1">
                <a:cs typeface="Arial" panose="020B0604020202020204" pitchFamily="34" charset="0"/>
              </a:rPr>
              <a:t>Å</a:t>
            </a:r>
            <a:r>
              <a:rPr lang="en-US" altLang="en-US" sz="1600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4CA0EF7E-5968-F69C-907E-6FEAB3E708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902" t="27869" r="15990" b="7494"/>
          <a:stretch/>
        </p:blipFill>
        <p:spPr>
          <a:xfrm>
            <a:off x="7293336" y="1539880"/>
            <a:ext cx="1465007" cy="23105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7F661F-5310-C29B-6089-1DB922350EFB}"/>
              </a:ext>
            </a:extLst>
          </p:cNvPr>
          <p:cNvSpPr txBox="1"/>
          <p:nvPr/>
        </p:nvSpPr>
        <p:spPr>
          <a:xfrm>
            <a:off x="7519479" y="390945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Oxygen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1BA249-FD6D-43E6-BD7C-EE6C36465D48}"/>
              </a:ext>
            </a:extLst>
          </p:cNvPr>
          <p:cNvSpPr txBox="1"/>
          <p:nvPr/>
        </p:nvSpPr>
        <p:spPr>
          <a:xfrm>
            <a:off x="5224617" y="3527296"/>
            <a:ext cx="2132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432FF"/>
                </a:solidFill>
              </a:rPr>
              <a:t>Ni, Mn, Co</a:t>
            </a:r>
          </a:p>
          <a:p>
            <a:pPr algn="r"/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1F1669-0D0A-0E76-B96C-3A450F2A21BF}"/>
              </a:ext>
            </a:extLst>
          </p:cNvPr>
          <p:cNvSpPr txBox="1"/>
          <p:nvPr/>
        </p:nvSpPr>
        <p:spPr>
          <a:xfrm>
            <a:off x="5286225" y="2554334"/>
            <a:ext cx="2132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</a:rPr>
              <a:t>Lithium</a:t>
            </a:r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86454AB5-82B1-4634-1102-A6767E37E3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205979"/>
            <a:ext cx="8372475" cy="621506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400"/>
              <a:t>Test case 1 – classification of oxidation states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6AC5FE-E23F-8FFC-3A53-54134FFA8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CA040F-3E31-8B45-B68B-CE42DA2B283A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44035" name="TextBox 8">
            <a:extLst>
              <a:ext uri="{FF2B5EF4-FFF2-40B4-BE49-F238E27FC236}">
                <a16:creationId xmlns:a16="http://schemas.microsoft.com/office/drawing/2014/main" id="{45256ABD-192F-C8C0-60E1-9FB823590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685800"/>
            <a:ext cx="837247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50"/>
              <a:t>Oxidation state was determined from integrated spin around Ni absorbing atom</a:t>
            </a: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AA24E292-CCD4-D33B-F16B-4FFFF070DE2D}"/>
              </a:ext>
            </a:extLst>
          </p:cNvPr>
          <p:cNvSpPr/>
          <p:nvPr/>
        </p:nvSpPr>
        <p:spPr>
          <a:xfrm>
            <a:off x="6565107" y="1347788"/>
            <a:ext cx="946547" cy="390525"/>
          </a:xfrm>
          <a:prstGeom prst="rtTriangl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600" dirty="0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D4F84C2B-0FD2-EE5F-104E-C9BCF21D2A86}"/>
              </a:ext>
            </a:extLst>
          </p:cNvPr>
          <p:cNvSpPr/>
          <p:nvPr/>
        </p:nvSpPr>
        <p:spPr>
          <a:xfrm rot="10800000">
            <a:off x="6565107" y="1347788"/>
            <a:ext cx="946547" cy="390525"/>
          </a:xfrm>
          <a:prstGeom prst="rtTriangl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600" dirty="0"/>
          </a:p>
        </p:txBody>
      </p:sp>
      <p:sp>
        <p:nvSpPr>
          <p:cNvPr id="44038" name="TextBox 14">
            <a:extLst>
              <a:ext uri="{FF2B5EF4-FFF2-40B4-BE49-F238E27FC236}">
                <a16:creationId xmlns:a16="http://schemas.microsoft.com/office/drawing/2014/main" id="{606453B7-FA02-4B5E-E8B2-EC104E06A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1325" y="1307306"/>
            <a:ext cx="111085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50"/>
              <a:t>Train error</a:t>
            </a:r>
          </a:p>
        </p:txBody>
      </p:sp>
      <p:sp>
        <p:nvSpPr>
          <p:cNvPr id="44039" name="TextBox 15">
            <a:extLst>
              <a:ext uri="{FF2B5EF4-FFF2-40B4-BE49-F238E27FC236}">
                <a16:creationId xmlns:a16="http://schemas.microsoft.com/office/drawing/2014/main" id="{0A1AD4F5-297B-4B0E-EEAC-677FE5130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5106" y="1522810"/>
            <a:ext cx="111085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50"/>
              <a:t>Test error</a:t>
            </a:r>
          </a:p>
        </p:txBody>
      </p:sp>
      <p:pic>
        <p:nvPicPr>
          <p:cNvPr id="44040" name="Picture 6">
            <a:extLst>
              <a:ext uri="{FF2B5EF4-FFF2-40B4-BE49-F238E27FC236}">
                <a16:creationId xmlns:a16="http://schemas.microsoft.com/office/drawing/2014/main" id="{23C77DB6-DCF2-7B52-F8EE-17DD79EC5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69" y="1008460"/>
            <a:ext cx="3907631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0CD09364-2AF5-C47E-B7BA-DF278F56BB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205979"/>
            <a:ext cx="8372475" cy="621506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400"/>
              <a:t>Test case 2 – regression of average bond length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A1FED2-8805-0A90-3E2E-06DDF5BEE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AC165-814B-1B46-A9FC-E91768B2A9FE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46083" name="TextBox 5">
            <a:extLst>
              <a:ext uri="{FF2B5EF4-FFF2-40B4-BE49-F238E27FC236}">
                <a16:creationId xmlns:a16="http://schemas.microsoft.com/office/drawing/2014/main" id="{1A014ED2-5812-A9F8-5577-E95EF69DC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204" y="1283494"/>
            <a:ext cx="3963590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500"/>
              <a:t>In both test cases, CDF features can achieve comparable performance as compared to baseline intensity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500"/>
              <a:t>Tree-based ML algorithms outperform others, consistent with previous works</a:t>
            </a:r>
            <a:r>
              <a:rPr lang="en-US" altLang="en-US" sz="1500" baseline="30000"/>
              <a:t>[1-3]</a:t>
            </a:r>
          </a:p>
        </p:txBody>
      </p:sp>
      <p:sp>
        <p:nvSpPr>
          <p:cNvPr id="46084" name="TextBox 6">
            <a:extLst>
              <a:ext uri="{FF2B5EF4-FFF2-40B4-BE49-F238E27FC236}">
                <a16:creationId xmlns:a16="http://schemas.microsoft.com/office/drawing/2014/main" id="{869EF5A8-E659-6A5F-7AFC-68BE9E61C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9491" y="3879056"/>
            <a:ext cx="351948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50"/>
              <a:t>[1] Zheng, C., Chen, C., Chen, Y., &amp; Ong, S. P. (2020) </a:t>
            </a:r>
            <a:r>
              <a:rPr lang="en-US" altLang="en-US" sz="750" i="1"/>
              <a:t>Patterns</a:t>
            </a:r>
            <a:r>
              <a:rPr lang="en-US" altLang="en-US" sz="750"/>
              <a:t>, </a:t>
            </a:r>
            <a:r>
              <a:rPr lang="en-US" altLang="en-US" sz="750" i="1"/>
              <a:t>1</a:t>
            </a:r>
            <a:r>
              <a:rPr lang="en-US" altLang="en-US" sz="750"/>
              <a:t>(2), 100013.</a:t>
            </a:r>
          </a:p>
          <a:p>
            <a:pPr eaLnBrk="1" hangingPunct="1"/>
            <a:r>
              <a:rPr lang="en-US" altLang="en-US" sz="750"/>
              <a:t>[2] Torrisi, S. B., Carbone, M. R., Rohr, B. A., Montoya, J. H., Ha, Y., Yano, J., ... &amp; Hung, L. (2020). </a:t>
            </a:r>
            <a:r>
              <a:rPr lang="en-US" altLang="en-US" sz="750" i="1"/>
              <a:t>npj Computational Materials</a:t>
            </a:r>
            <a:r>
              <a:rPr lang="en-US" altLang="en-US" sz="750"/>
              <a:t>, </a:t>
            </a:r>
            <a:r>
              <a:rPr lang="en-US" altLang="en-US" sz="750" i="1"/>
              <a:t>6</a:t>
            </a:r>
            <a:r>
              <a:rPr lang="en-US" altLang="en-US" sz="750"/>
              <a:t>(1), 1-11.</a:t>
            </a:r>
          </a:p>
          <a:p>
            <a:pPr eaLnBrk="1" hangingPunct="1"/>
            <a:r>
              <a:rPr lang="en-US" altLang="en-US" sz="750"/>
              <a:t>[3] Kozyr, E. G., Bugaev, A. L., Guda, S. A., Guda, A. A., Lomachenko, K. A., Janssens, K., ... &amp; Soldatov, A. V. (2021). </a:t>
            </a:r>
            <a:r>
              <a:rPr lang="en-US" altLang="en-US" sz="750" i="1"/>
              <a:t>The Journal of Physical Chemistry C</a:t>
            </a:r>
            <a:r>
              <a:rPr lang="en-US" altLang="en-US" sz="750"/>
              <a:t>, </a:t>
            </a:r>
            <a:r>
              <a:rPr lang="en-US" altLang="en-US" sz="750" i="1"/>
              <a:t>125</a:t>
            </a:r>
            <a:r>
              <a:rPr lang="en-US" altLang="en-US" sz="750"/>
              <a:t>(50), 27844-27852.</a:t>
            </a:r>
          </a:p>
        </p:txBody>
      </p:sp>
      <p:sp>
        <p:nvSpPr>
          <p:cNvPr id="46085" name="TextBox 8">
            <a:extLst>
              <a:ext uri="{FF2B5EF4-FFF2-40B4-BE49-F238E27FC236}">
                <a16:creationId xmlns:a16="http://schemas.microsoft.com/office/drawing/2014/main" id="{396FB6A2-3351-D94F-56FF-3D96819C0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685800"/>
            <a:ext cx="84582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50"/>
              <a:t>For a Ni in octahedron environment, the average bond length is the mean of 6 Ni-O bonds  </a:t>
            </a:r>
          </a:p>
        </p:txBody>
      </p:sp>
      <p:pic>
        <p:nvPicPr>
          <p:cNvPr id="46086" name="Picture 3">
            <a:extLst>
              <a:ext uri="{FF2B5EF4-FFF2-40B4-BE49-F238E27FC236}">
                <a16:creationId xmlns:a16="http://schemas.microsoft.com/office/drawing/2014/main" id="{A01B407E-CCC3-B3A0-DFF9-2C17ABEA3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91" y="1031082"/>
            <a:ext cx="3808809" cy="3708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Box 15">
            <a:extLst>
              <a:ext uri="{FF2B5EF4-FFF2-40B4-BE49-F238E27FC236}">
                <a16:creationId xmlns:a16="http://schemas.microsoft.com/office/drawing/2014/main" id="{F315479E-195A-1B41-C4CB-2E0C5EA0B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3751660"/>
            <a:ext cx="8526066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650" dirty="0"/>
              <a:t>Performed linear combination of computational spectra to mimic the site-averaged nature of experimental spectra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650" dirty="0"/>
              <a:t>Prediction based on CDF feature delivers qualitative agreement with theory</a:t>
            </a:r>
          </a:p>
        </p:txBody>
      </p:sp>
      <p:sp>
        <p:nvSpPr>
          <p:cNvPr id="48132" name="TextBox 6">
            <a:extLst>
              <a:ext uri="{FF2B5EF4-FFF2-40B4-BE49-F238E27FC236}">
                <a16:creationId xmlns:a16="http://schemas.microsoft.com/office/drawing/2014/main" id="{8AD809B8-4EE4-D61B-6571-7D922A556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1742" y="1356122"/>
            <a:ext cx="118229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350">
                <a:cs typeface="Arial" panose="020B0604020202020204" pitchFamily="34" charset="0"/>
              </a:rPr>
              <a:t>(b)</a:t>
            </a:r>
          </a:p>
        </p:txBody>
      </p:sp>
      <p:sp>
        <p:nvSpPr>
          <p:cNvPr id="48133" name="TextBox 8">
            <a:extLst>
              <a:ext uri="{FF2B5EF4-FFF2-40B4-BE49-F238E27FC236}">
                <a16:creationId xmlns:a16="http://schemas.microsoft.com/office/drawing/2014/main" id="{50BCFC10-609B-9AF4-2A02-CF31AE2B1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1356122"/>
            <a:ext cx="118229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350">
                <a:cs typeface="Arial" panose="020B0604020202020204" pitchFamily="34" charset="0"/>
              </a:rPr>
              <a:t>(a)</a:t>
            </a:r>
          </a:p>
        </p:txBody>
      </p:sp>
      <p:sp>
        <p:nvSpPr>
          <p:cNvPr id="48134" name="TextBox 5">
            <a:extLst>
              <a:ext uri="{FF2B5EF4-FFF2-40B4-BE49-F238E27FC236}">
                <a16:creationId xmlns:a16="http://schemas.microsoft.com/office/drawing/2014/main" id="{2368EE25-33B6-DE7E-B964-E65AC85BE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558404"/>
            <a:ext cx="838152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650" dirty="0"/>
              <a:t>Experimental data from Advanced Photon Source, Argonne National Laboratory (US)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650" dirty="0"/>
              <a:t>Training dataset: Site-averaged spectra for NMC622(~170)</a:t>
            </a:r>
          </a:p>
        </p:txBody>
      </p:sp>
      <p:pic>
        <p:nvPicPr>
          <p:cNvPr id="48135" name="Picture 2">
            <a:extLst>
              <a:ext uri="{FF2B5EF4-FFF2-40B4-BE49-F238E27FC236}">
                <a16:creationId xmlns:a16="http://schemas.microsoft.com/office/drawing/2014/main" id="{7FDC2E10-91CD-5A9C-657C-CB751B12E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53" y="1231106"/>
            <a:ext cx="3613547" cy="252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16">
            <a:extLst>
              <a:ext uri="{FF2B5EF4-FFF2-40B4-BE49-F238E27FC236}">
                <a16:creationId xmlns:a16="http://schemas.microsoft.com/office/drawing/2014/main" id="{26736A59-D20D-FE0B-966F-DD1210E53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239441"/>
            <a:ext cx="4126706" cy="251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5D4F813-9C3E-FE43-D0B3-1CD2AD97CFAE}"/>
              </a:ext>
            </a:extLst>
          </p:cNvPr>
          <p:cNvSpPr txBox="1">
            <a:spLocks/>
          </p:cNvSpPr>
          <p:nvPr/>
        </p:nvSpPr>
        <p:spPr>
          <a:xfrm>
            <a:off x="365760" y="228600"/>
            <a:ext cx="8372901" cy="6217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none" normalizeH="0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Experimental Ni K-edge XANES </a:t>
            </a:r>
            <a:r>
              <a:rPr lang="en-US" sz="2400" dirty="0">
                <a:sym typeface="Wingdings" pitchFamily="2" charset="2"/>
              </a:rPr>
              <a:t> Ni Oxidation state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C471B4-9E3E-C6A1-D15A-1CA02C2B298F}"/>
              </a:ext>
            </a:extLst>
          </p:cNvPr>
          <p:cNvSpPr/>
          <p:nvPr/>
        </p:nvSpPr>
        <p:spPr>
          <a:xfrm>
            <a:off x="386367" y="4599712"/>
            <a:ext cx="751193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Yiming</a:t>
            </a:r>
            <a:r>
              <a:rPr lang="en-US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Chen et al, “Robust Machine Learning Inference from X‑ray Absorption Near</a:t>
            </a:r>
          </a:p>
          <a:p>
            <a:r>
              <a:rPr lang="en-US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Edge Spectra through Featurization,” Chemistry of Materials 36, 2304 (2024)</a:t>
            </a:r>
            <a:endParaRPr lang="en-US" sz="1400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B64D8-9AF7-ED37-1BA8-B5D85BE29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28600"/>
            <a:ext cx="8372901" cy="621711"/>
          </a:xfrm>
        </p:spPr>
        <p:txBody>
          <a:bodyPr anchor="t"/>
          <a:lstStyle/>
          <a:p>
            <a:r>
              <a:rPr lang="en-US" sz="2400" dirty="0"/>
              <a:t>Experimental Ni K-edge XANES </a:t>
            </a:r>
            <a:r>
              <a:rPr lang="en-US" sz="2400" dirty="0">
                <a:sym typeface="Wingdings" pitchFamily="2" charset="2"/>
              </a:rPr>
              <a:t> Ni-O bond length</a:t>
            </a: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3E5C8A-F130-52ED-E1D3-BFE8CCEFC7B4}"/>
              </a:ext>
            </a:extLst>
          </p:cNvPr>
          <p:cNvSpPr txBox="1"/>
          <p:nvPr/>
        </p:nvSpPr>
        <p:spPr>
          <a:xfrm>
            <a:off x="323902" y="3814277"/>
            <a:ext cx="83729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50" dirty="0"/>
              <a:t>Prediction based on CDF feature also delivers qualitative agreement with EXAFS analysis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9B122C-FDF0-B717-2E39-0545E182C7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4"/>
          <a:stretch/>
        </p:blipFill>
        <p:spPr>
          <a:xfrm>
            <a:off x="447198" y="850311"/>
            <a:ext cx="4425000" cy="27942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51C31F-BA28-FD5B-AA35-0567053C9006}"/>
              </a:ext>
            </a:extLst>
          </p:cNvPr>
          <p:cNvSpPr/>
          <p:nvPr/>
        </p:nvSpPr>
        <p:spPr>
          <a:xfrm>
            <a:off x="1089700" y="844804"/>
            <a:ext cx="1027749" cy="13854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7620A6-C469-1090-8A63-2256E720AC9C}"/>
              </a:ext>
            </a:extLst>
          </p:cNvPr>
          <p:cNvSpPr txBox="1"/>
          <p:nvPr/>
        </p:nvSpPr>
        <p:spPr>
          <a:xfrm>
            <a:off x="2450019" y="2757648"/>
            <a:ext cx="178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/>
              <a:t>Inhui</a:t>
            </a:r>
            <a:r>
              <a:rPr lang="en-US" sz="1400" dirty="0"/>
              <a:t> Hwang and </a:t>
            </a:r>
            <a:r>
              <a:rPr lang="en-US" sz="1400" dirty="0" err="1"/>
              <a:t>Chengjun</a:t>
            </a:r>
            <a:r>
              <a:rPr lang="en-US" sz="1400" dirty="0"/>
              <a:t> Sun</a:t>
            </a:r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5F243BC1-228E-6C85-610C-6D985378E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448" y="844805"/>
            <a:ext cx="4061880" cy="29107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07D923-8BAC-18E8-6ED2-9DA0F2B588D3}"/>
              </a:ext>
            </a:extLst>
          </p:cNvPr>
          <p:cNvSpPr txBox="1"/>
          <p:nvPr/>
        </p:nvSpPr>
        <p:spPr>
          <a:xfrm>
            <a:off x="1089700" y="909055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NMC 622</a:t>
            </a:r>
          </a:p>
          <a:p>
            <a:r>
              <a:rPr lang="en-US" b="1" dirty="0"/>
              <a:t>Ni K-edge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2C8594-F429-FEDB-6BF6-FDA3734AAD9C}"/>
              </a:ext>
            </a:extLst>
          </p:cNvPr>
          <p:cNvSpPr/>
          <p:nvPr/>
        </p:nvSpPr>
        <p:spPr>
          <a:xfrm>
            <a:off x="386367" y="4523512"/>
            <a:ext cx="751193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Yiming</a:t>
            </a:r>
            <a:r>
              <a:rPr lang="en-US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Chen et al, “Robust Machine Learning Inference from X‑ray Absorption Near</a:t>
            </a:r>
          </a:p>
          <a:p>
            <a:r>
              <a:rPr lang="en-US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Edge Spectra through Featurization,” Chemistry of Materials 36, 2304 (2024)</a:t>
            </a:r>
            <a:endParaRPr lang="en-US" sz="1400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40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950CD-7855-3C94-739B-69C1BC9EA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28600"/>
            <a:ext cx="8372901" cy="621711"/>
          </a:xfrm>
        </p:spPr>
        <p:txBody>
          <a:bodyPr/>
          <a:lstStyle/>
          <a:p>
            <a:r>
              <a:rPr lang="en-US" dirty="0"/>
              <a:t>Is this CDF thing a fluke? Look at soft x-ray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F9C5E-A6B8-BA70-46C8-3789A4F4A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2" y="830751"/>
            <a:ext cx="8372900" cy="389467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Trained on simulated O K-edge and Ni L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-edge </a:t>
            </a:r>
          </a:p>
          <a:p>
            <a:pPr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Inference based on experimental soft x-ray spectra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Wanli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Yang,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Gyheok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Lee) </a:t>
            </a:r>
          </a:p>
          <a:p>
            <a:pPr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CDF gives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more reasonable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 content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2DE5D-F020-BB2A-2756-659D8401F65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graph with lines and dots&#10;&#10;Description automatically generated with medium confidence">
            <a:extLst>
              <a:ext uri="{FF2B5EF4-FFF2-40B4-BE49-F238E27FC236}">
                <a16:creationId xmlns:a16="http://schemas.microsoft.com/office/drawing/2014/main" id="{543EEE39-2B14-D9F0-FE4D-CD2BC307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570" y="1720747"/>
            <a:ext cx="5564915" cy="33330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CB4ACC-0A69-FEE3-4AEB-D5ABBE7C3BF6}"/>
              </a:ext>
            </a:extLst>
          </p:cNvPr>
          <p:cNvSpPr txBox="1"/>
          <p:nvPr/>
        </p:nvSpPr>
        <p:spPr>
          <a:xfrm rot="16200000">
            <a:off x="7794004" y="2945227"/>
            <a:ext cx="227337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Lithium content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3CD9F5A-D3C2-4687-2FD1-08020DF2F5FE}"/>
              </a:ext>
            </a:extLst>
          </p:cNvPr>
          <p:cNvCxnSpPr/>
          <p:nvPr/>
        </p:nvCxnSpPr>
        <p:spPr>
          <a:xfrm flipH="1">
            <a:off x="3597202" y="3722914"/>
            <a:ext cx="413095" cy="0"/>
          </a:xfrm>
          <a:prstGeom prst="straightConnector1">
            <a:avLst/>
          </a:prstGeom>
          <a:ln w="5715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EFD56B7-982B-63F1-80F7-96CDD55DD343}"/>
              </a:ext>
            </a:extLst>
          </p:cNvPr>
          <p:cNvCxnSpPr>
            <a:cxnSpLocks/>
          </p:cNvCxnSpPr>
          <p:nvPr/>
        </p:nvCxnSpPr>
        <p:spPr>
          <a:xfrm>
            <a:off x="7733773" y="3336694"/>
            <a:ext cx="62645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80FE2B6-198E-CE9C-1F58-71B847ACB41E}"/>
              </a:ext>
            </a:extLst>
          </p:cNvPr>
          <p:cNvSpPr txBox="1"/>
          <p:nvPr/>
        </p:nvSpPr>
        <p:spPr>
          <a:xfrm rot="16200000">
            <a:off x="2470725" y="2955602"/>
            <a:ext cx="170816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Voltage (V)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BAA093-5B25-F788-B149-B34856F1DE63}"/>
              </a:ext>
            </a:extLst>
          </p:cNvPr>
          <p:cNvSpPr txBox="1"/>
          <p:nvPr/>
        </p:nvSpPr>
        <p:spPr>
          <a:xfrm>
            <a:off x="374072" y="4708205"/>
            <a:ext cx="10567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Haili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Jia</a:t>
            </a:r>
          </a:p>
        </p:txBody>
      </p:sp>
    </p:spTree>
    <p:extLst>
      <p:ext uri="{BB962C8B-B14F-4D97-AF65-F5344CB8AC3E}">
        <p14:creationId xmlns:p14="http://schemas.microsoft.com/office/powerpoint/2010/main" val="198910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D2EF8-D598-8859-2FA4-00E5A5F24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having multiple edges help? </a:t>
            </a:r>
          </a:p>
        </p:txBody>
      </p:sp>
      <p:pic>
        <p:nvPicPr>
          <p:cNvPr id="6" name="Picture 5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D4A73C1F-BDA3-FD69-2CC0-9CAE78C11F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8" y="706608"/>
            <a:ext cx="8102599" cy="25242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630AAD-5B78-BDE6-37C1-4D0938386C31}"/>
              </a:ext>
            </a:extLst>
          </p:cNvPr>
          <p:cNvSpPr txBox="1"/>
          <p:nvPr/>
        </p:nvSpPr>
        <p:spPr>
          <a:xfrm>
            <a:off x="313899" y="3385722"/>
            <a:ext cx="8830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Experimental values are bulk averages inferred from total current that passed through the system.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9F1588-169F-119A-7CD3-88AEE81E69B0}"/>
              </a:ext>
            </a:extLst>
          </p:cNvPr>
          <p:cNvSpPr txBox="1"/>
          <p:nvPr/>
        </p:nvSpPr>
        <p:spPr>
          <a:xfrm>
            <a:off x="374072" y="4708205"/>
            <a:ext cx="10567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Haili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Jia</a:t>
            </a:r>
          </a:p>
        </p:txBody>
      </p:sp>
    </p:spTree>
    <p:extLst>
      <p:ext uri="{BB962C8B-B14F-4D97-AF65-F5344CB8AC3E}">
        <p14:creationId xmlns:p14="http://schemas.microsoft.com/office/powerpoint/2010/main" val="201123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426565-C243-90ED-9D1F-0A497E8DE0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91" t="57671" r="18443" b="7798"/>
          <a:stretch/>
        </p:blipFill>
        <p:spPr>
          <a:xfrm>
            <a:off x="2300376" y="74584"/>
            <a:ext cx="3176364" cy="1619251"/>
          </a:xfrm>
          <a:prstGeom prst="ellipse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1F1D28C-C0E7-C5C7-BCB8-749BCCB403A1}"/>
              </a:ext>
            </a:extLst>
          </p:cNvPr>
          <p:cNvSpPr/>
          <p:nvPr/>
        </p:nvSpPr>
        <p:spPr>
          <a:xfrm>
            <a:off x="1136375" y="827985"/>
            <a:ext cx="6096000" cy="4064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 sz="13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37915A-D31F-5BF5-5974-AED5075BC7A3}"/>
              </a:ext>
            </a:extLst>
          </p:cNvPr>
          <p:cNvSpPr txBox="1"/>
          <p:nvPr/>
        </p:nvSpPr>
        <p:spPr>
          <a:xfrm>
            <a:off x="3132829" y="1006130"/>
            <a:ext cx="3176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 Rounded MT Bold" panose="020F0704030504030204" pitchFamily="34" charset="77"/>
              </a:rPr>
              <a:t>Experimental</a:t>
            </a:r>
          </a:p>
          <a:p>
            <a:pPr algn="ctr"/>
            <a:r>
              <a:rPr lang="en-US" sz="2400" dirty="0">
                <a:latin typeface="Arial Rounded MT Bold" panose="020F0704030504030204" pitchFamily="34" charset="77"/>
              </a:rPr>
              <a:t>Characterization data</a:t>
            </a:r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D4D7D36A-CBB5-6DAB-D424-EF96F8D9F1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902" t="27869" r="15990" b="7494"/>
          <a:stretch/>
        </p:blipFill>
        <p:spPr>
          <a:xfrm>
            <a:off x="4011733" y="2176078"/>
            <a:ext cx="1465007" cy="23105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D066F4-6C6A-2FBA-94BC-7935BA9879AC}"/>
              </a:ext>
            </a:extLst>
          </p:cNvPr>
          <p:cNvSpPr txBox="1"/>
          <p:nvPr/>
        </p:nvSpPr>
        <p:spPr>
          <a:xfrm>
            <a:off x="4237876" y="4545652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Oxygen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DEF2ED-DB77-44AA-5407-8199C34A91AB}"/>
              </a:ext>
            </a:extLst>
          </p:cNvPr>
          <p:cNvSpPr txBox="1"/>
          <p:nvPr/>
        </p:nvSpPr>
        <p:spPr>
          <a:xfrm>
            <a:off x="2114109" y="4176320"/>
            <a:ext cx="2132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Transition metal</a:t>
            </a:r>
          </a:p>
          <a:p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897DEB-38A7-D432-D288-C6F38B27DFBE}"/>
              </a:ext>
            </a:extLst>
          </p:cNvPr>
          <p:cNvSpPr txBox="1"/>
          <p:nvPr/>
        </p:nvSpPr>
        <p:spPr>
          <a:xfrm>
            <a:off x="2004622" y="3190532"/>
            <a:ext cx="2132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</a:rPr>
              <a:t>Lithium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272B24-DC10-FAD7-B08D-570AE51DE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495117" y="-155333"/>
            <a:ext cx="1045750" cy="1505584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DF8598CB-E28F-7A10-1914-CA00B8F9F9EE}"/>
              </a:ext>
            </a:extLst>
          </p:cNvPr>
          <p:cNvSpPr/>
          <p:nvPr/>
        </p:nvSpPr>
        <p:spPr>
          <a:xfrm>
            <a:off x="5405980" y="849217"/>
            <a:ext cx="2946797" cy="2946797"/>
          </a:xfrm>
          <a:custGeom>
            <a:avLst/>
            <a:gdLst>
              <a:gd name="connsiteX0" fmla="*/ 0 w 3929062"/>
              <a:gd name="connsiteY0" fmla="*/ 2553890 h 3929062"/>
              <a:gd name="connsiteX1" fmla="*/ 982266 w 3929062"/>
              <a:gd name="connsiteY1" fmla="*/ 2553890 h 3929062"/>
              <a:gd name="connsiteX2" fmla="*/ 982266 w 3929062"/>
              <a:gd name="connsiteY2" fmla="*/ 0 h 3929062"/>
              <a:gd name="connsiteX3" fmla="*/ 2946797 w 3929062"/>
              <a:gd name="connsiteY3" fmla="*/ 0 h 3929062"/>
              <a:gd name="connsiteX4" fmla="*/ 2946797 w 3929062"/>
              <a:gd name="connsiteY4" fmla="*/ 2553890 h 3929062"/>
              <a:gd name="connsiteX5" fmla="*/ 3929062 w 3929062"/>
              <a:gd name="connsiteY5" fmla="*/ 2553890 h 3929062"/>
              <a:gd name="connsiteX6" fmla="*/ 1964531 w 3929062"/>
              <a:gd name="connsiteY6" fmla="*/ 3929062 h 3929062"/>
              <a:gd name="connsiteX7" fmla="*/ 0 w 3929062"/>
              <a:gd name="connsiteY7" fmla="*/ 2553890 h 392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9062" h="3929062">
                <a:moveTo>
                  <a:pt x="1375172" y="0"/>
                </a:moveTo>
                <a:lnTo>
                  <a:pt x="1375172" y="982266"/>
                </a:lnTo>
                <a:lnTo>
                  <a:pt x="3929062" y="982266"/>
                </a:lnTo>
                <a:lnTo>
                  <a:pt x="3929062" y="2946797"/>
                </a:lnTo>
                <a:lnTo>
                  <a:pt x="1375172" y="2946797"/>
                </a:lnTo>
                <a:lnTo>
                  <a:pt x="1375172" y="3929062"/>
                </a:lnTo>
                <a:lnTo>
                  <a:pt x="0" y="1964531"/>
                </a:lnTo>
                <a:lnTo>
                  <a:pt x="1375172" y="0"/>
                </a:lnTo>
                <a:close/>
              </a:path>
            </a:pathLst>
          </a:custGeom>
          <a:effectLst>
            <a:softEdge rad="127000"/>
          </a:effectLst>
          <a:scene3d>
            <a:camera prst="perspectiveHeroicExtremeRightFacing"/>
            <a:lightRig rig="threePt" dir="t"/>
          </a:scene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800891"/>
              <a:satOff val="-40777"/>
              <a:lumOff val="9608"/>
              <a:alphaOff val="0"/>
            </a:schemeClr>
          </a:fillRef>
          <a:effectRef idx="0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1722" tIns="992732" rIns="256031" bIns="992731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50" dirty="0">
                <a:latin typeface="Arial Rounded MT Bold" panose="020F0704030504030204" pitchFamily="34" charset="77"/>
              </a:rPr>
              <a:t>Data Driven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B64A931-F46D-DDDB-1D6D-3874BA0C8323}"/>
              </a:ext>
            </a:extLst>
          </p:cNvPr>
          <p:cNvSpPr/>
          <p:nvPr/>
        </p:nvSpPr>
        <p:spPr>
          <a:xfrm>
            <a:off x="925123" y="849217"/>
            <a:ext cx="2946797" cy="2946797"/>
          </a:xfrm>
          <a:custGeom>
            <a:avLst/>
            <a:gdLst>
              <a:gd name="connsiteX0" fmla="*/ 0 w 3929062"/>
              <a:gd name="connsiteY0" fmla="*/ 2553890 h 3929062"/>
              <a:gd name="connsiteX1" fmla="*/ 982266 w 3929062"/>
              <a:gd name="connsiteY1" fmla="*/ 2553890 h 3929062"/>
              <a:gd name="connsiteX2" fmla="*/ 982266 w 3929062"/>
              <a:gd name="connsiteY2" fmla="*/ 0 h 3929062"/>
              <a:gd name="connsiteX3" fmla="*/ 2946797 w 3929062"/>
              <a:gd name="connsiteY3" fmla="*/ 0 h 3929062"/>
              <a:gd name="connsiteX4" fmla="*/ 2946797 w 3929062"/>
              <a:gd name="connsiteY4" fmla="*/ 2553890 h 3929062"/>
              <a:gd name="connsiteX5" fmla="*/ 3929062 w 3929062"/>
              <a:gd name="connsiteY5" fmla="*/ 2553890 h 3929062"/>
              <a:gd name="connsiteX6" fmla="*/ 1964531 w 3929062"/>
              <a:gd name="connsiteY6" fmla="*/ 3929062 h 3929062"/>
              <a:gd name="connsiteX7" fmla="*/ 0 w 3929062"/>
              <a:gd name="connsiteY7" fmla="*/ 2553890 h 392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9062" h="3929062">
                <a:moveTo>
                  <a:pt x="2553890" y="3929062"/>
                </a:moveTo>
                <a:lnTo>
                  <a:pt x="2553890" y="2946796"/>
                </a:lnTo>
                <a:lnTo>
                  <a:pt x="0" y="2946796"/>
                </a:lnTo>
                <a:lnTo>
                  <a:pt x="0" y="982265"/>
                </a:lnTo>
                <a:lnTo>
                  <a:pt x="2553890" y="982265"/>
                </a:lnTo>
                <a:lnTo>
                  <a:pt x="2553890" y="0"/>
                </a:lnTo>
                <a:lnTo>
                  <a:pt x="3929062" y="1964531"/>
                </a:lnTo>
                <a:lnTo>
                  <a:pt x="2553890" y="3929062"/>
                </a:lnTo>
                <a:close/>
              </a:path>
            </a:pathLst>
          </a:custGeom>
          <a:effectLst>
            <a:softEdge rad="127000"/>
          </a:effectLst>
          <a:scene3d>
            <a:camera prst="perspectiveHeroicExtremeLeftFacing"/>
            <a:lightRig rig="threePt" dir="t"/>
          </a:scene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6033" tIns="992731" rIns="771721" bIns="992732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50" dirty="0">
                <a:latin typeface="Arial Rounded MT Bold" panose="020F0704030504030204" pitchFamily="34" charset="77"/>
              </a:rPr>
              <a:t>Theory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0B8F3B8-8420-F60F-1544-1EF94BDDD1C4}"/>
              </a:ext>
            </a:extLst>
          </p:cNvPr>
          <p:cNvCxnSpPr/>
          <p:nvPr/>
        </p:nvCxnSpPr>
        <p:spPr>
          <a:xfrm>
            <a:off x="5265200" y="74584"/>
            <a:ext cx="1505584" cy="104575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AF75F4-5B1A-CA99-A68C-1B1A1F190BF2}"/>
              </a:ext>
            </a:extLst>
          </p:cNvPr>
          <p:cNvCxnSpPr>
            <a:cxnSpLocks/>
          </p:cNvCxnSpPr>
          <p:nvPr/>
        </p:nvCxnSpPr>
        <p:spPr>
          <a:xfrm flipH="1">
            <a:off x="5265200" y="63648"/>
            <a:ext cx="1505584" cy="104575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12AD42-3B14-028C-9BD5-B5E9CB286F53}"/>
              </a:ext>
            </a:extLst>
          </p:cNvPr>
          <p:cNvSpPr txBox="1"/>
          <p:nvPr/>
        </p:nvSpPr>
        <p:spPr>
          <a:xfrm>
            <a:off x="181401" y="462028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Animation: </a:t>
            </a:r>
            <a:r>
              <a:rPr lang="en-US" sz="1400" i="1" dirty="0"/>
              <a:t>Johnson Matthey Technol. Rev.,</a:t>
            </a:r>
            <a:r>
              <a:rPr lang="en-US" sz="1400" dirty="0"/>
              <a:t> 2015, </a:t>
            </a:r>
            <a:br>
              <a:rPr lang="en-US" sz="1400" dirty="0"/>
            </a:br>
            <a:r>
              <a:rPr lang="en-US" sz="1400" dirty="0">
                <a:hlinkClick r:id="rId5"/>
              </a:rPr>
              <a:t>DOI: 10.1595/205651315x685445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7405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0836279-44D0-5792-68C5-DEAB77251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28600"/>
            <a:ext cx="8372901" cy="62171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Oxygen vacancies from multimodal spectra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60523D2-EE8C-8897-A0A5-3E694948F744}"/>
              </a:ext>
            </a:extLst>
          </p:cNvPr>
          <p:cNvSpPr txBox="1">
            <a:spLocks/>
          </p:cNvSpPr>
          <p:nvPr/>
        </p:nvSpPr>
        <p:spPr>
          <a:xfrm>
            <a:off x="457201" y="720762"/>
            <a:ext cx="3981235" cy="3785831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92C74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92C7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DFT simulated oxygen vacancy defect structures with different NMC ratio and Li contents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Train ML model (</a:t>
            </a:r>
            <a:r>
              <a:rPr lang="en-US" sz="18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XGBoost</a:t>
            </a:r>
            <a:r>
              <a:rPr lang="en-US" sz="18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to determine oxygen vacancy from O K-edge and TM L-edge spectra (EELS with spatial resolution)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 is more sensitive to oxygen vacancies than Ni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Multimodal approach significant boosts the performance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8691" indent="-285750">
              <a:lnSpc>
                <a:spcPct val="100000"/>
              </a:lnSpc>
              <a:spcBef>
                <a:spcPts val="0"/>
              </a:spcBef>
            </a:pPr>
            <a:endParaRPr lang="en-US" sz="18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group of triangles with red and blue spheres&#10;&#10;Description automatically generated">
            <a:extLst>
              <a:ext uri="{FF2B5EF4-FFF2-40B4-BE49-F238E27FC236}">
                <a16:creationId xmlns:a16="http://schemas.microsoft.com/office/drawing/2014/main" id="{70464AC4-B698-8315-07B5-A4A480D7E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310" y="3581707"/>
            <a:ext cx="2387225" cy="1132402"/>
          </a:xfrm>
          <a:prstGeom prst="rect">
            <a:avLst/>
          </a:prstGeom>
        </p:spPr>
      </p:pic>
      <p:pic>
        <p:nvPicPr>
          <p:cNvPr id="5" name="Picture 4" descr="A structure of a molecule&#10;&#10;Description automatically generated with medium confidence">
            <a:extLst>
              <a:ext uri="{FF2B5EF4-FFF2-40B4-BE49-F238E27FC236}">
                <a16:creationId xmlns:a16="http://schemas.microsoft.com/office/drawing/2014/main" id="{712BFA9B-6F9F-FACA-C1BB-373A11469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828" y="3599762"/>
            <a:ext cx="2387227" cy="11324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5A3791-003D-2F50-E551-7FAF52D2FC19}"/>
              </a:ext>
            </a:extLst>
          </p:cNvPr>
          <p:cNvSpPr txBox="1"/>
          <p:nvPr/>
        </p:nvSpPr>
        <p:spPr>
          <a:xfrm>
            <a:off x="4828854" y="3322763"/>
            <a:ext cx="942619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Pristine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9210F8-C8C5-06F3-771D-9AC9EBE070A7}"/>
              </a:ext>
            </a:extLst>
          </p:cNvPr>
          <p:cNvSpPr txBox="1"/>
          <p:nvPr/>
        </p:nvSpPr>
        <p:spPr>
          <a:xfrm>
            <a:off x="6677042" y="3344283"/>
            <a:ext cx="231386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5% Oxygen vacancy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F880A16-FA62-2B0A-A058-9778F63CC006}"/>
              </a:ext>
            </a:extLst>
          </p:cNvPr>
          <p:cNvSpPr/>
          <p:nvPr/>
        </p:nvSpPr>
        <p:spPr>
          <a:xfrm>
            <a:off x="7743003" y="3790635"/>
            <a:ext cx="476725" cy="476725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16F849-8829-29FE-5D59-E662983ACB1D}"/>
              </a:ext>
            </a:extLst>
          </p:cNvPr>
          <p:cNvSpPr txBox="1"/>
          <p:nvPr/>
        </p:nvSpPr>
        <p:spPr>
          <a:xfrm>
            <a:off x="457200" y="4767245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Haili</a:t>
            </a:r>
            <a:r>
              <a:rPr lang="en-US" b="1" dirty="0"/>
              <a:t> Jia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624A57-2D09-787A-491D-BDF9D763C2BB}"/>
              </a:ext>
            </a:extLst>
          </p:cNvPr>
          <p:cNvGrpSpPr/>
          <p:nvPr/>
        </p:nvGrpSpPr>
        <p:grpSpPr>
          <a:xfrm>
            <a:off x="4572001" y="720762"/>
            <a:ext cx="4413961" cy="2520283"/>
            <a:chOff x="6333238" y="1596444"/>
            <a:chExt cx="2649524" cy="156546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3ED6A52-B0E6-A5DD-FC57-385BC24756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127" b="10236"/>
            <a:stretch/>
          </p:blipFill>
          <p:spPr>
            <a:xfrm>
              <a:off x="6333238" y="1596444"/>
              <a:ext cx="2644721" cy="143572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4E1A56-DBA7-CD10-B72C-AEC6D0B6E121}"/>
                </a:ext>
              </a:extLst>
            </p:cNvPr>
            <p:cNvSpPr txBox="1"/>
            <p:nvPr/>
          </p:nvSpPr>
          <p:spPr>
            <a:xfrm>
              <a:off x="6593510" y="1603594"/>
              <a:ext cx="1773561" cy="229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Oxygen vacancy prediction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6A14F4-79AD-D23A-98EF-B31A33FDD017}"/>
                </a:ext>
              </a:extLst>
            </p:cNvPr>
            <p:cNvSpPr txBox="1"/>
            <p:nvPr/>
          </p:nvSpPr>
          <p:spPr>
            <a:xfrm>
              <a:off x="6684682" y="2792577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Mn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1A446DF-3D91-4097-8A07-8F112884AEF8}"/>
                </a:ext>
              </a:extLst>
            </p:cNvPr>
            <p:cNvSpPr txBox="1"/>
            <p:nvPr/>
          </p:nvSpPr>
          <p:spPr>
            <a:xfrm>
              <a:off x="7185386" y="2792577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Ni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E4E3C7-1C92-0409-6651-617721EF6A2A}"/>
                </a:ext>
              </a:extLst>
            </p:cNvPr>
            <p:cNvSpPr txBox="1"/>
            <p:nvPr/>
          </p:nvSpPr>
          <p:spPr>
            <a:xfrm>
              <a:off x="7603730" y="2792577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Co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935F138-2DD5-CB87-6622-690FB23D5813}"/>
                </a:ext>
              </a:extLst>
            </p:cNvPr>
            <p:cNvSpPr txBox="1"/>
            <p:nvPr/>
          </p:nvSpPr>
          <p:spPr>
            <a:xfrm>
              <a:off x="8121264" y="2792577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407B4DA-11E5-A6B4-1C19-CA471C626714}"/>
                </a:ext>
              </a:extLst>
            </p:cNvPr>
            <p:cNvSpPr txBox="1"/>
            <p:nvPr/>
          </p:nvSpPr>
          <p:spPr>
            <a:xfrm>
              <a:off x="8503144" y="2792577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All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27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5760" y="228600"/>
            <a:ext cx="8372901" cy="621711"/>
          </a:xfrm>
        </p:spPr>
        <p:txBody>
          <a:bodyPr/>
          <a:lstStyle/>
          <a:p>
            <a:r>
              <a:rPr lang="en-US" dirty="0"/>
              <a:t>FANTASTX – structures from theory +  (multimodal) experiments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E6105F-8696-EB4C-9086-14E7439AC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5627" y="998330"/>
            <a:ext cx="3891259" cy="22785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7A5356-3D80-AC42-99DE-621E362A2E25}"/>
              </a:ext>
            </a:extLst>
          </p:cNvPr>
          <p:cNvSpPr txBox="1"/>
          <p:nvPr/>
        </p:nvSpPr>
        <p:spPr>
          <a:xfrm>
            <a:off x="3024865" y="1251020"/>
            <a:ext cx="59292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/>
                </a:solidFill>
              </a:rPr>
              <a:t>Have: </a:t>
            </a:r>
            <a:r>
              <a:rPr lang="en-US" dirty="0">
                <a:solidFill>
                  <a:schemeClr val="accent2"/>
                </a:solidFill>
              </a:rPr>
              <a:t>characterization data</a:t>
            </a:r>
            <a:r>
              <a:rPr lang="en-US" b="1" dirty="0">
                <a:solidFill>
                  <a:schemeClr val="accent2"/>
                </a:solidFill>
              </a:rPr>
              <a:t>; Want: </a:t>
            </a:r>
            <a:r>
              <a:rPr lang="en-US" dirty="0">
                <a:solidFill>
                  <a:schemeClr val="accent2"/>
                </a:solidFill>
              </a:rPr>
              <a:t>nanoscale atomistic structure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/>
              <a:t>Scope</a:t>
            </a:r>
            <a:r>
              <a:rPr lang="en-US" dirty="0"/>
              <a:t>: X-ray, electron microscopy, scanning probe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/>
              <a:t>Challenge</a:t>
            </a:r>
            <a:r>
              <a:rPr lang="en-US" dirty="0"/>
              <a:t>: non-unique mapping, </a:t>
            </a:r>
            <a:r>
              <a:rPr lang="en-US" dirty="0" err="1"/>
              <a:t>underconstrained</a:t>
            </a:r>
            <a:r>
              <a:rPr lang="en-US" dirty="0"/>
              <a:t> space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/>
              <a:t>Approach</a:t>
            </a:r>
            <a:r>
              <a:rPr lang="en-US" dirty="0"/>
              <a:t>: use physics (Hamiltonian) to constrain solutions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127855-5B72-8642-968E-B86C890E7577}"/>
              </a:ext>
            </a:extLst>
          </p:cNvPr>
          <p:cNvSpPr txBox="1"/>
          <p:nvPr/>
        </p:nvSpPr>
        <p:spPr>
          <a:xfrm>
            <a:off x="299705" y="3343078"/>
            <a:ext cx="90017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FANTASTX</a:t>
            </a:r>
            <a:r>
              <a:rPr lang="en-US" sz="1600" dirty="0"/>
              <a:t> – Fully Automated Nanoscale To Atomistic Structure from Theory and </a:t>
            </a:r>
            <a:r>
              <a:rPr lang="en-US" sz="1600" dirty="0" err="1"/>
              <a:t>eXperiment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5ABF2D-CBB3-8A44-8628-8CE955788140}"/>
              </a:ext>
            </a:extLst>
          </p:cNvPr>
          <p:cNvSpPr txBox="1"/>
          <p:nvPr/>
        </p:nvSpPr>
        <p:spPr>
          <a:xfrm>
            <a:off x="3024865" y="3719518"/>
            <a:ext cx="31733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Chaitanya </a:t>
            </a:r>
            <a:r>
              <a:rPr lang="en-US" dirty="0" err="1"/>
              <a:t>Kolluru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Davis Unruh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Zisheng</a:t>
            </a:r>
            <a:r>
              <a:rPr lang="en-US" dirty="0"/>
              <a:t> Zhang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Former: Spencer Hills, Eric Schwenker, </a:t>
            </a:r>
            <a:r>
              <a:rPr lang="en-US" dirty="0" err="1"/>
              <a:t>Fatih</a:t>
            </a:r>
            <a:r>
              <a:rPr lang="en-US" dirty="0"/>
              <a:t> Sen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9FE4C-CD26-BA4A-BAC5-043A8761D5F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0070" y="3799260"/>
            <a:ext cx="1559864" cy="7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0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0"/>
          <p:cNvSpPr/>
          <p:nvPr/>
        </p:nvSpPr>
        <p:spPr>
          <a:xfrm rot="11112511">
            <a:off x="2180566" y="316811"/>
            <a:ext cx="4800600" cy="4800600"/>
          </a:xfrm>
          <a:prstGeom prst="leftCircularArrow">
            <a:avLst>
              <a:gd name="adj1" fmla="val 4156"/>
              <a:gd name="adj2" fmla="val 1142322"/>
              <a:gd name="adj3" fmla="val 6310569"/>
              <a:gd name="adj4" fmla="val 4495044"/>
              <a:gd name="adj5" fmla="val 4074"/>
            </a:avLst>
          </a:prstGeom>
          <a:solidFill>
            <a:srgbClr val="2EFFF8">
              <a:alpha val="40000"/>
            </a:srgb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4489982"/>
              <a:satOff val="0"/>
              <a:lumOff val="-9215"/>
              <a:alphaOff val="0"/>
            </a:schemeClr>
          </a:fillRef>
          <a:effectRef idx="2">
            <a:schemeClr val="accent4">
              <a:hueOff val="4489982"/>
              <a:satOff val="0"/>
              <a:lumOff val="-9215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3869" y="224183"/>
            <a:ext cx="7527131" cy="4344591"/>
          </a:xfrm>
          <a:prstGeom prst="rect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4700440" y="1395087"/>
            <a:ext cx="1162022" cy="580871"/>
          </a:xfrm>
          <a:custGeom>
            <a:avLst/>
            <a:gdLst>
              <a:gd name="connsiteX0" fmla="*/ 0 w 1549362"/>
              <a:gd name="connsiteY0" fmla="*/ 0 h 774495"/>
              <a:gd name="connsiteX1" fmla="*/ 1549362 w 1549362"/>
              <a:gd name="connsiteY1" fmla="*/ 0 h 774495"/>
              <a:gd name="connsiteX2" fmla="*/ 1549362 w 1549362"/>
              <a:gd name="connsiteY2" fmla="*/ 774495 h 774495"/>
              <a:gd name="connsiteX3" fmla="*/ 0 w 1549362"/>
              <a:gd name="connsiteY3" fmla="*/ 774495 h 774495"/>
              <a:gd name="connsiteX4" fmla="*/ 0 w 1549362"/>
              <a:gd name="connsiteY4" fmla="*/ 0 h 77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9362" h="774495">
                <a:moveTo>
                  <a:pt x="0" y="0"/>
                </a:moveTo>
                <a:lnTo>
                  <a:pt x="1549362" y="0"/>
                </a:lnTo>
                <a:lnTo>
                  <a:pt x="1549362" y="774495"/>
                </a:lnTo>
                <a:lnTo>
                  <a:pt x="0" y="7744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b="1" dirty="0">
                <a:solidFill>
                  <a:schemeClr val="accent4">
                    <a:lumMod val="50000"/>
                  </a:schemeClr>
                </a:solidFill>
              </a:rPr>
              <a:t>Energies</a:t>
            </a:r>
          </a:p>
        </p:txBody>
      </p:sp>
      <p:sp>
        <p:nvSpPr>
          <p:cNvPr id="15" name="Shape 14"/>
          <p:cNvSpPr/>
          <p:nvPr/>
        </p:nvSpPr>
        <p:spPr>
          <a:xfrm>
            <a:off x="2820269" y="889292"/>
            <a:ext cx="2091167" cy="2091486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20212673"/>
              <a:gd name="adj5" fmla="val 12500"/>
            </a:avLst>
          </a:prstGeom>
          <a:solidFill>
            <a:srgbClr val="92D050">
              <a:alpha val="60000"/>
            </a:srgb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4489982"/>
              <a:satOff val="0"/>
              <a:lumOff val="-9215"/>
              <a:alphaOff val="0"/>
            </a:schemeClr>
          </a:fillRef>
          <a:effectRef idx="2">
            <a:schemeClr val="accent4">
              <a:hueOff val="4489982"/>
              <a:satOff val="0"/>
              <a:lumOff val="-9215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sz="1350" dirty="0"/>
          </a:p>
        </p:txBody>
      </p:sp>
      <p:sp>
        <p:nvSpPr>
          <p:cNvPr id="16" name="Freeform 15"/>
          <p:cNvSpPr/>
          <p:nvPr/>
        </p:nvSpPr>
        <p:spPr>
          <a:xfrm>
            <a:off x="3217791" y="1881327"/>
            <a:ext cx="1229254" cy="836768"/>
          </a:xfrm>
          <a:custGeom>
            <a:avLst/>
            <a:gdLst>
              <a:gd name="connsiteX0" fmla="*/ 0 w 1672934"/>
              <a:gd name="connsiteY0" fmla="*/ 0 h 1115690"/>
              <a:gd name="connsiteX1" fmla="*/ 1672934 w 1672934"/>
              <a:gd name="connsiteY1" fmla="*/ 0 h 1115690"/>
              <a:gd name="connsiteX2" fmla="*/ 1672934 w 1672934"/>
              <a:gd name="connsiteY2" fmla="*/ 1115690 h 1115690"/>
              <a:gd name="connsiteX3" fmla="*/ 0 w 1672934"/>
              <a:gd name="connsiteY3" fmla="*/ 1115690 h 1115690"/>
              <a:gd name="connsiteX4" fmla="*/ 0 w 1672934"/>
              <a:gd name="connsiteY4" fmla="*/ 0 h 111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934" h="1115690">
                <a:moveTo>
                  <a:pt x="0" y="0"/>
                </a:moveTo>
                <a:lnTo>
                  <a:pt x="1672934" y="0"/>
                </a:lnTo>
                <a:lnTo>
                  <a:pt x="1672934" y="1115690"/>
                </a:lnTo>
                <a:lnTo>
                  <a:pt x="0" y="111569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25" tIns="9525" rIns="9525" bIns="9525" numCol="1" spcCol="1270" anchor="t" anchorCtr="0">
            <a:noAutofit/>
          </a:bodyPr>
          <a:lstStyle/>
          <a:p>
            <a:pPr marL="0" lvl="1" algn="ctr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350" b="1" dirty="0">
                <a:solidFill>
                  <a:schemeClr val="accent1"/>
                </a:solidFill>
              </a:rPr>
              <a:t>S/TEM</a:t>
            </a:r>
          </a:p>
          <a:p>
            <a:pPr marL="0" lvl="1" algn="ctr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350" b="1" dirty="0">
                <a:solidFill>
                  <a:schemeClr val="accent1"/>
                </a:solidFill>
              </a:rPr>
              <a:t>XRD/PDF/XR</a:t>
            </a:r>
          </a:p>
          <a:p>
            <a:pPr marL="0" lvl="1" algn="ctr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350" b="1" dirty="0">
                <a:solidFill>
                  <a:schemeClr val="accent1"/>
                </a:solidFill>
              </a:rPr>
              <a:t>XAS/EELS</a:t>
            </a:r>
          </a:p>
        </p:txBody>
      </p:sp>
      <p:sp>
        <p:nvSpPr>
          <p:cNvPr id="17" name="Freeform 16"/>
          <p:cNvSpPr/>
          <p:nvPr/>
        </p:nvSpPr>
        <p:spPr>
          <a:xfrm>
            <a:off x="3251407" y="1395087"/>
            <a:ext cx="1162022" cy="580871"/>
          </a:xfrm>
          <a:custGeom>
            <a:avLst/>
            <a:gdLst>
              <a:gd name="connsiteX0" fmla="*/ 0 w 1549362"/>
              <a:gd name="connsiteY0" fmla="*/ 0 h 774495"/>
              <a:gd name="connsiteX1" fmla="*/ 1549362 w 1549362"/>
              <a:gd name="connsiteY1" fmla="*/ 0 h 774495"/>
              <a:gd name="connsiteX2" fmla="*/ 1549362 w 1549362"/>
              <a:gd name="connsiteY2" fmla="*/ 774495 h 774495"/>
              <a:gd name="connsiteX3" fmla="*/ 0 w 1549362"/>
              <a:gd name="connsiteY3" fmla="*/ 774495 h 774495"/>
              <a:gd name="connsiteX4" fmla="*/ 0 w 1549362"/>
              <a:gd name="connsiteY4" fmla="*/ 0 h 77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9362" h="774495">
                <a:moveTo>
                  <a:pt x="0" y="0"/>
                </a:moveTo>
                <a:lnTo>
                  <a:pt x="1549362" y="0"/>
                </a:lnTo>
                <a:lnTo>
                  <a:pt x="1549362" y="774495"/>
                </a:lnTo>
                <a:lnTo>
                  <a:pt x="0" y="7744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25" tIns="9525" rIns="9525" bIns="9525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b="1" dirty="0">
                <a:solidFill>
                  <a:schemeClr val="accent1">
                    <a:lumMod val="50000"/>
                  </a:schemeClr>
                </a:solidFill>
              </a:rPr>
              <a:t>Match to experiments</a:t>
            </a:r>
          </a:p>
        </p:txBody>
      </p:sp>
      <p:sp>
        <p:nvSpPr>
          <p:cNvPr id="19" name="Freeform 18"/>
          <p:cNvSpPr/>
          <p:nvPr/>
        </p:nvSpPr>
        <p:spPr>
          <a:xfrm>
            <a:off x="3205320" y="3928861"/>
            <a:ext cx="2751092" cy="836768"/>
          </a:xfrm>
          <a:custGeom>
            <a:avLst/>
            <a:gdLst>
              <a:gd name="connsiteX0" fmla="*/ 0 w 1672934"/>
              <a:gd name="connsiteY0" fmla="*/ 0 h 1115690"/>
              <a:gd name="connsiteX1" fmla="*/ 1672934 w 1672934"/>
              <a:gd name="connsiteY1" fmla="*/ 0 h 1115690"/>
              <a:gd name="connsiteX2" fmla="*/ 1672934 w 1672934"/>
              <a:gd name="connsiteY2" fmla="*/ 1115690 h 1115690"/>
              <a:gd name="connsiteX3" fmla="*/ 0 w 1672934"/>
              <a:gd name="connsiteY3" fmla="*/ 1115690 h 1115690"/>
              <a:gd name="connsiteX4" fmla="*/ 0 w 1672934"/>
              <a:gd name="connsiteY4" fmla="*/ 0 h 111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934" h="1115690">
                <a:moveTo>
                  <a:pt x="0" y="0"/>
                </a:moveTo>
                <a:lnTo>
                  <a:pt x="1672934" y="0"/>
                </a:lnTo>
                <a:lnTo>
                  <a:pt x="1672934" y="1115690"/>
                </a:lnTo>
                <a:lnTo>
                  <a:pt x="0" y="111569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25" tIns="9525" rIns="9525" bIns="9525" numCol="1" spcCol="1270" anchor="t" anchorCtr="0">
            <a:noAutofit/>
          </a:bodyPr>
          <a:lstStyle/>
          <a:p>
            <a:pPr marL="0" lvl="1" algn="ctr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35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GNN based generative models </a:t>
            </a:r>
          </a:p>
          <a:p>
            <a:pPr marL="0" lvl="1" algn="ctr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35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Genetic algorithms</a:t>
            </a:r>
          </a:p>
          <a:p>
            <a:pPr marL="0" lvl="1" algn="ctr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35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Basin hopping</a:t>
            </a:r>
          </a:p>
          <a:p>
            <a:pPr marL="0" lvl="1" algn="ctr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35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Monte Carlo</a:t>
            </a:r>
          </a:p>
        </p:txBody>
      </p:sp>
      <p:sp>
        <p:nvSpPr>
          <p:cNvPr id="20" name="Freeform 19"/>
          <p:cNvSpPr/>
          <p:nvPr/>
        </p:nvSpPr>
        <p:spPr>
          <a:xfrm>
            <a:off x="3610083" y="4416633"/>
            <a:ext cx="1917839" cy="580871"/>
          </a:xfrm>
          <a:custGeom>
            <a:avLst/>
            <a:gdLst>
              <a:gd name="connsiteX0" fmla="*/ 0 w 1549362"/>
              <a:gd name="connsiteY0" fmla="*/ 0 h 774495"/>
              <a:gd name="connsiteX1" fmla="*/ 1549362 w 1549362"/>
              <a:gd name="connsiteY1" fmla="*/ 0 h 774495"/>
              <a:gd name="connsiteX2" fmla="*/ 1549362 w 1549362"/>
              <a:gd name="connsiteY2" fmla="*/ 774495 h 774495"/>
              <a:gd name="connsiteX3" fmla="*/ 0 w 1549362"/>
              <a:gd name="connsiteY3" fmla="*/ 774495 h 774495"/>
              <a:gd name="connsiteX4" fmla="*/ 0 w 1549362"/>
              <a:gd name="connsiteY4" fmla="*/ 0 h 77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9362" h="774495">
                <a:moveTo>
                  <a:pt x="0" y="0"/>
                </a:moveTo>
                <a:lnTo>
                  <a:pt x="1549362" y="0"/>
                </a:lnTo>
                <a:lnTo>
                  <a:pt x="1549362" y="774495"/>
                </a:lnTo>
                <a:lnTo>
                  <a:pt x="0" y="7744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1" vert="horz" wrap="square" lIns="9525" tIns="9525" rIns="9525" bIns="9525" numCol="1" spcCol="1270" anchor="ctr" anchorCtr="0">
            <a:prstTxWarp prst="textArchDown">
              <a:avLst/>
            </a:prstTxWarp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b="1" dirty="0">
                <a:solidFill>
                  <a:schemeClr val="tx2"/>
                </a:solidFill>
              </a:rPr>
              <a:t>Iterative sampling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0716" y="2710766"/>
            <a:ext cx="1157027" cy="1157027"/>
          </a:xfrm>
          <a:prstGeom prst="ellipse">
            <a:avLst/>
          </a:prstGeom>
        </p:spPr>
      </p:pic>
      <p:sp>
        <p:nvSpPr>
          <p:cNvPr id="9" name="Curved Down Arrow 8"/>
          <p:cNvSpPr/>
          <p:nvPr/>
        </p:nvSpPr>
        <p:spPr>
          <a:xfrm>
            <a:off x="4301914" y="2982184"/>
            <a:ext cx="416689" cy="260430"/>
          </a:xfrm>
          <a:prstGeom prst="curvedDownArrow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2" name="Circular Arrow 11"/>
          <p:cNvSpPr/>
          <p:nvPr/>
        </p:nvSpPr>
        <p:spPr>
          <a:xfrm>
            <a:off x="4238841" y="878432"/>
            <a:ext cx="2091167" cy="2091486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1942307"/>
              <a:gd name="adj5" fmla="val 12500"/>
            </a:avLst>
          </a:prstGeom>
          <a:solidFill>
            <a:schemeClr val="accent4">
              <a:alpha val="7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sz="1350" dirty="0"/>
          </a:p>
        </p:txBody>
      </p:sp>
      <p:sp>
        <p:nvSpPr>
          <p:cNvPr id="13" name="Freeform 12"/>
          <p:cNvSpPr/>
          <p:nvPr/>
        </p:nvSpPr>
        <p:spPr>
          <a:xfrm>
            <a:off x="4654101" y="1881327"/>
            <a:ext cx="1254701" cy="836768"/>
          </a:xfrm>
          <a:custGeom>
            <a:avLst/>
            <a:gdLst>
              <a:gd name="connsiteX0" fmla="*/ 0 w 1672934"/>
              <a:gd name="connsiteY0" fmla="*/ 0 h 1115690"/>
              <a:gd name="connsiteX1" fmla="*/ 1672934 w 1672934"/>
              <a:gd name="connsiteY1" fmla="*/ 0 h 1115690"/>
              <a:gd name="connsiteX2" fmla="*/ 1672934 w 1672934"/>
              <a:gd name="connsiteY2" fmla="*/ 1115690 h 1115690"/>
              <a:gd name="connsiteX3" fmla="*/ 0 w 1672934"/>
              <a:gd name="connsiteY3" fmla="*/ 1115690 h 1115690"/>
              <a:gd name="connsiteX4" fmla="*/ 0 w 1672934"/>
              <a:gd name="connsiteY4" fmla="*/ 0 h 111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934" h="1115690">
                <a:moveTo>
                  <a:pt x="0" y="0"/>
                </a:moveTo>
                <a:lnTo>
                  <a:pt x="1672934" y="0"/>
                </a:lnTo>
                <a:lnTo>
                  <a:pt x="1672934" y="1115690"/>
                </a:lnTo>
                <a:lnTo>
                  <a:pt x="0" y="111569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t" anchorCtr="0">
            <a:noAutofit/>
          </a:bodyPr>
          <a:lstStyle/>
          <a:p>
            <a:pPr marL="0" lvl="1" algn="ctr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350" b="1" dirty="0">
                <a:solidFill>
                  <a:schemeClr val="accent4"/>
                </a:solidFill>
              </a:rPr>
              <a:t>DFT</a:t>
            </a:r>
          </a:p>
          <a:p>
            <a:pPr marL="0" lvl="1" algn="ctr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350" b="1" dirty="0">
                <a:solidFill>
                  <a:schemeClr val="accent4"/>
                </a:solidFill>
              </a:rPr>
              <a:t>Interatomic potentials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4091" y="3811513"/>
            <a:ext cx="1401748" cy="7237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84759" y="1137543"/>
            <a:ext cx="1330530" cy="11701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484758" y="660005"/>
            <a:ext cx="16830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Computer vision image comparison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47" l="0" r="96697">
                        <a14:foregroundMark x1="60367" y1="51429" x2="60367" y2="51429"/>
                        <a14:foregroundMark x1="55596" y1="52857" x2="55596" y2="52857"/>
                        <a14:foregroundMark x1="47890" y1="37959" x2="47890" y2="37959"/>
                        <a14:foregroundMark x1="47890" y1="45510" x2="47890" y2="45510"/>
                        <a14:foregroundMark x1="40734" y1="45510" x2="40734" y2="45510"/>
                        <a14:foregroundMark x1="61651" y1="46531" x2="61651" y2="46531"/>
                        <a14:foregroundMark x1="66789" y1="47551" x2="66789" y2="47551"/>
                        <a14:foregroundMark x1="55596" y1="37959" x2="55596" y2="37959"/>
                        <a14:foregroundMark x1="68440" y1="38367" x2="68440" y2="38367"/>
                        <a14:foregroundMark x1="41468" y1="38571" x2="41468" y2="38571"/>
                        <a14:foregroundMark x1="56147" y1="45714" x2="56147" y2="45714"/>
                        <a14:foregroundMark x1="62385" y1="37143" x2="62385" y2="37143"/>
                        <a14:foregroundMark x1="67706" y1="44082" x2="67706" y2="44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7655" y="2354860"/>
            <a:ext cx="1608270" cy="1445192"/>
          </a:xfrm>
          <a:prstGeom prst="rect">
            <a:avLst/>
          </a:prstGeom>
        </p:spPr>
      </p:pic>
      <p:pic>
        <p:nvPicPr>
          <p:cNvPr id="27" name="Picture 26" descr="new-tersoff_v5.pdf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39" r="53387" b="65"/>
          <a:stretch/>
        </p:blipFill>
        <p:spPr>
          <a:xfrm>
            <a:off x="6658363" y="2870527"/>
            <a:ext cx="1212335" cy="1180109"/>
          </a:xfrm>
          <a:prstGeom prst="rect">
            <a:avLst/>
          </a:prstGeom>
        </p:spPr>
      </p:pic>
      <p:pic>
        <p:nvPicPr>
          <p:cNvPr id="1026" name="Picture 2" descr="https://latex.codecogs.com/png.latex?%5Cdpi%7B300%7D%20%5Chuge%20H%5Cpsi%20%3D%20E%5Cps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816" y="798871"/>
            <a:ext cx="1116883" cy="24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ge result for hpc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382" y="1137543"/>
            <a:ext cx="1831316" cy="104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6187672" y="2183499"/>
            <a:ext cx="168302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/>
              <a:t>Potential parameters fit to DFT data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82683" y="-7195"/>
            <a:ext cx="7249886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chemeClr val="accent2"/>
                </a:solidFill>
              </a:rPr>
              <a:t>FANTASTX </a:t>
            </a:r>
          </a:p>
          <a:p>
            <a:pPr algn="ctr"/>
            <a:r>
              <a:rPr lang="en-US" sz="1350" b="1" dirty="0">
                <a:solidFill>
                  <a:schemeClr val="accent2"/>
                </a:solidFill>
              </a:rPr>
              <a:t>Fully Automated Nanoscale To Atomistic Structure from Theory &amp; </a:t>
            </a:r>
            <a:r>
              <a:rPr lang="en-US" sz="1350" b="1" dirty="0" err="1">
                <a:solidFill>
                  <a:schemeClr val="accent2"/>
                </a:solidFill>
              </a:rPr>
              <a:t>eXperiment</a:t>
            </a:r>
            <a:endParaRPr lang="en-US" sz="135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9687" r="7836"/>
          <a:stretch/>
        </p:blipFill>
        <p:spPr>
          <a:xfrm>
            <a:off x="4572000" y="691116"/>
            <a:ext cx="2890434" cy="1999116"/>
          </a:xfrm>
          <a:prstGeom prst="rect">
            <a:avLst/>
          </a:prstGeom>
        </p:spPr>
      </p:pic>
      <p:pic>
        <p:nvPicPr>
          <p:cNvPr id="4" name="02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69311" y="2692361"/>
            <a:ext cx="2902153" cy="2073831"/>
          </a:xfrm>
          <a:prstGeom prst="rect">
            <a:avLst/>
          </a:prstGeom>
        </p:spPr>
      </p:pic>
      <p:pic>
        <p:nvPicPr>
          <p:cNvPr id="5" name="01.mp4">
            <a:hlinkClick r:id="" action="ppaction://media"/>
          </p:cNvPr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60289" y="614792"/>
            <a:ext cx="2902154" cy="20738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519" y="2701385"/>
            <a:ext cx="2902153" cy="207383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145722" y="4481856"/>
            <a:ext cx="1407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Simulated image</a:t>
            </a:r>
            <a:endParaRPr lang="en-US" sz="1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09877" y="4481856"/>
            <a:ext cx="12554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Original image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FF9E34-475C-E249-86EE-8987E6760FC1}"/>
              </a:ext>
            </a:extLst>
          </p:cNvPr>
          <p:cNvSpPr txBox="1"/>
          <p:nvPr/>
        </p:nvSpPr>
        <p:spPr>
          <a:xfrm>
            <a:off x="4622955" y="4766192"/>
            <a:ext cx="3068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Robert </a:t>
            </a:r>
            <a:r>
              <a:rPr lang="en-US" sz="1600" dirty="0" err="1"/>
              <a:t>Klie</a:t>
            </a:r>
            <a:r>
              <a:rPr lang="en-US" sz="1600" dirty="0"/>
              <a:t>, </a:t>
            </a:r>
            <a:r>
              <a:rPr lang="en-US" sz="1600" dirty="0" err="1"/>
              <a:t>Jinglong</a:t>
            </a:r>
            <a:r>
              <a:rPr lang="en-US" sz="1600" dirty="0"/>
              <a:t> Guo (UIC)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8600"/>
            <a:ext cx="8372901" cy="621711"/>
          </a:xfrm>
        </p:spPr>
        <p:txBody>
          <a:bodyPr/>
          <a:lstStyle/>
          <a:p>
            <a:r>
              <a:rPr lang="en-US" dirty="0"/>
              <a:t>FANTASTX in action – STEM</a:t>
            </a:r>
            <a:br>
              <a:rPr lang="en-US" dirty="0"/>
            </a:b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FAF338-D775-0E91-B3A6-12BC93B14B26}"/>
              </a:ext>
            </a:extLst>
          </p:cNvPr>
          <p:cNvSpPr txBox="1"/>
          <p:nvPr/>
        </p:nvSpPr>
        <p:spPr>
          <a:xfrm>
            <a:off x="342174" y="4782547"/>
            <a:ext cx="171232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Eric Schwenker</a:t>
            </a:r>
          </a:p>
        </p:txBody>
      </p:sp>
    </p:spTree>
    <p:extLst>
      <p:ext uri="{BB962C8B-B14F-4D97-AF65-F5344CB8AC3E}">
        <p14:creationId xmlns:p14="http://schemas.microsoft.com/office/powerpoint/2010/main" val="94679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4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83BC87A-205D-02E9-57AA-F690EA0D3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28600"/>
            <a:ext cx="8372901" cy="621711"/>
          </a:xfrm>
        </p:spPr>
        <p:txBody>
          <a:bodyPr/>
          <a:lstStyle/>
          <a:p>
            <a:r>
              <a:rPr lang="en-US" dirty="0"/>
              <a:t>XRD: </a:t>
            </a:r>
            <a:r>
              <a:rPr lang="en-US" dirty="0" err="1">
                <a:effectLst/>
                <a:latin typeface="Arial" panose="020B0604020202020204" pitchFamily="34" charset="0"/>
              </a:rPr>
              <a:t>lonsdaleite</a:t>
            </a:r>
            <a:r>
              <a:rPr lang="en-US" dirty="0">
                <a:effectLst/>
                <a:latin typeface="Arial" panose="020B0604020202020204" pitchFamily="34" charset="0"/>
              </a:rPr>
              <a:t> silicon </a:t>
            </a:r>
            <a:r>
              <a:rPr lang="en-US" dirty="0">
                <a:latin typeface="Arial" panose="020B0604020202020204" pitchFamily="34" charset="0"/>
              </a:rPr>
              <a:t>&amp; rutile </a:t>
            </a:r>
            <a:r>
              <a:rPr lang="en-US" dirty="0"/>
              <a:t>titania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EB7C4E-9279-ED3F-DF0B-C6A4D10B7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672" y="2759744"/>
            <a:ext cx="5486400" cy="19826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4A1117-08C6-6F1D-F894-1A094E31C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672" y="731407"/>
            <a:ext cx="5486400" cy="190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819E25-0E86-72A3-4D65-78B9906C8D29}"/>
              </a:ext>
            </a:extLst>
          </p:cNvPr>
          <p:cNvSpPr txBox="1"/>
          <p:nvPr/>
        </p:nvSpPr>
        <p:spPr>
          <a:xfrm>
            <a:off x="266008" y="4752853"/>
            <a:ext cx="193532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err="1"/>
              <a:t>Zisheng</a:t>
            </a:r>
            <a:r>
              <a:rPr lang="en-US" sz="1800" b="1" dirty="0"/>
              <a:t> Zhang</a:t>
            </a:r>
            <a:endParaRPr lang="en-US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DB110E-F26C-65E4-86B2-9F9CD96EE59C}"/>
              </a:ext>
            </a:extLst>
          </p:cNvPr>
          <p:cNvSpPr/>
          <p:nvPr/>
        </p:nvSpPr>
        <p:spPr>
          <a:xfrm>
            <a:off x="4572000" y="756745"/>
            <a:ext cx="374073" cy="3741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1C11C3-B460-0F6C-F8F3-44F15DDBD824}"/>
              </a:ext>
            </a:extLst>
          </p:cNvPr>
          <p:cNvSpPr/>
          <p:nvPr/>
        </p:nvSpPr>
        <p:spPr>
          <a:xfrm>
            <a:off x="4456614" y="2815818"/>
            <a:ext cx="374073" cy="3741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9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C996B-526E-1FE0-81DF-B569FE991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28600"/>
            <a:ext cx="8372901" cy="621711"/>
          </a:xfrm>
        </p:spPr>
        <p:txBody>
          <a:bodyPr/>
          <a:lstStyle/>
          <a:p>
            <a:r>
              <a:rPr lang="en-US" dirty="0"/>
              <a:t>Pair distribution function: Iridium oxide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30C51C-815C-8143-CC85-F80274418119}"/>
              </a:ext>
            </a:extLst>
          </p:cNvPr>
          <p:cNvSpPr txBox="1"/>
          <p:nvPr/>
        </p:nvSpPr>
        <p:spPr>
          <a:xfrm>
            <a:off x="266008" y="4752853"/>
            <a:ext cx="45720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/>
              <a:t>Davis Unruh</a:t>
            </a:r>
            <a:endParaRPr lang="en-US" b="1" dirty="0"/>
          </a:p>
        </p:txBody>
      </p:sp>
      <p:pic>
        <p:nvPicPr>
          <p:cNvPr id="11" name="Picture 1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DA765CD-214D-2FBD-361E-FC8452A82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3" y="609007"/>
            <a:ext cx="5301532" cy="16474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B85EB31-CD80-B690-E5B3-CD321359E904}"/>
              </a:ext>
            </a:extLst>
          </p:cNvPr>
          <p:cNvGrpSpPr/>
          <p:nvPr/>
        </p:nvGrpSpPr>
        <p:grpSpPr>
          <a:xfrm>
            <a:off x="2455333" y="897467"/>
            <a:ext cx="6436514" cy="3766332"/>
            <a:chOff x="831272" y="694103"/>
            <a:chExt cx="7069975" cy="3977409"/>
          </a:xfrm>
        </p:grpSpPr>
        <p:pic>
          <p:nvPicPr>
            <p:cNvPr id="4" name="Picture 3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53C0F83-2D15-B925-B04B-E964C84E5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1272" y="694103"/>
              <a:ext cx="7069975" cy="397740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2F7FF50-183F-28BF-478F-3FAD93685641}"/>
                </a:ext>
              </a:extLst>
            </p:cNvPr>
            <p:cNvSpPr/>
            <p:nvPr/>
          </p:nvSpPr>
          <p:spPr>
            <a:xfrm>
              <a:off x="1119986" y="844927"/>
              <a:ext cx="245533" cy="2893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60B127E-5A16-F4C8-4090-D17DAC91A4F9}"/>
                </a:ext>
              </a:extLst>
            </p:cNvPr>
            <p:cNvSpPr/>
            <p:nvPr/>
          </p:nvSpPr>
          <p:spPr>
            <a:xfrm>
              <a:off x="1119985" y="2538120"/>
              <a:ext cx="245533" cy="2893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CE2CDB-5783-2F6B-4F18-67E118F46969}"/>
                </a:ext>
              </a:extLst>
            </p:cNvPr>
            <p:cNvSpPr/>
            <p:nvPr/>
          </p:nvSpPr>
          <p:spPr>
            <a:xfrm>
              <a:off x="4766043" y="885598"/>
              <a:ext cx="245533" cy="2893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2D6AAFD-8D77-06B9-1B12-934B81C92A84}"/>
                </a:ext>
              </a:extLst>
            </p:cNvPr>
            <p:cNvSpPr/>
            <p:nvPr/>
          </p:nvSpPr>
          <p:spPr>
            <a:xfrm>
              <a:off x="6088112" y="840615"/>
              <a:ext cx="388888" cy="2893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F0E5D1-61E2-6548-EF1F-AE22309FF293}"/>
                </a:ext>
              </a:extLst>
            </p:cNvPr>
            <p:cNvSpPr/>
            <p:nvPr/>
          </p:nvSpPr>
          <p:spPr>
            <a:xfrm>
              <a:off x="4784671" y="2581860"/>
              <a:ext cx="245533" cy="2893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719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7873F3-E065-2941-9630-B2D8666CF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28600"/>
            <a:ext cx="8372901" cy="621711"/>
          </a:xfrm>
        </p:spPr>
        <p:txBody>
          <a:bodyPr/>
          <a:lstStyle/>
          <a:p>
            <a:r>
              <a:rPr lang="en-US" dirty="0"/>
              <a:t>XANES: Iron Tris-Bipyridine</a:t>
            </a:r>
            <a:br>
              <a:rPr lang="en-US" dirty="0"/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74D6B1-CF85-D3CB-2380-9269317BA6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he Advanced Photon Source (APS)">
            <a:extLst>
              <a:ext uri="{FF2B5EF4-FFF2-40B4-BE49-F238E27FC236}">
                <a16:creationId xmlns:a16="http://schemas.microsoft.com/office/drawing/2014/main" id="{4F22C138-E9ED-48F6-BA5D-0510E73C4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407" y="4741602"/>
            <a:ext cx="1149593" cy="40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F31FD3E5-1FF8-4B67-AC42-EF27137FDA6B}"/>
              </a:ext>
            </a:extLst>
          </p:cNvPr>
          <p:cNvSpPr/>
          <p:nvPr/>
        </p:nvSpPr>
        <p:spPr>
          <a:xfrm>
            <a:off x="8161460" y="830073"/>
            <a:ext cx="759802" cy="2183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F2B335-6003-4AEC-8BCF-0EAEA52EC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842" y="1166884"/>
            <a:ext cx="1515312" cy="16597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71353A-D197-40F2-B350-AE7327530AB8}"/>
              </a:ext>
            </a:extLst>
          </p:cNvPr>
          <p:cNvSpPr txBox="1"/>
          <p:nvPr/>
        </p:nvSpPr>
        <p:spPr>
          <a:xfrm>
            <a:off x="1411694" y="816703"/>
            <a:ext cx="2025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[Fe(</a:t>
            </a:r>
            <a:r>
              <a:rPr lang="en-US" b="1" dirty="0" err="1"/>
              <a:t>Dipy</a:t>
            </a:r>
            <a:r>
              <a:rPr lang="en-US" b="1" dirty="0"/>
              <a:t>)3]</a:t>
            </a:r>
            <a:r>
              <a:rPr lang="en-US" b="1" baseline="30000" dirty="0"/>
              <a:t>2+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D517949-5961-4770-95CC-446F1F883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52816">
            <a:off x="1660212" y="3061869"/>
            <a:ext cx="792572" cy="9689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00C64EF-4AD5-40C3-BC7F-E834A2798E68}"/>
              </a:ext>
            </a:extLst>
          </p:cNvPr>
          <p:cNvSpPr txBox="1"/>
          <p:nvPr/>
        </p:nvSpPr>
        <p:spPr>
          <a:xfrm>
            <a:off x="1062220" y="4071054"/>
            <a:ext cx="22431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Fragments: pyridine rings with varying hydrogenation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A81FB1-0BEC-49E2-A573-8AAA71F236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6" r="5935" b="1905"/>
          <a:stretch/>
        </p:blipFill>
        <p:spPr>
          <a:xfrm>
            <a:off x="4025043" y="830073"/>
            <a:ext cx="4056737" cy="38451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0842D1-21FF-5E25-3B79-2D5B81B4179D}"/>
              </a:ext>
            </a:extLst>
          </p:cNvPr>
          <p:cNvSpPr txBox="1"/>
          <p:nvPr/>
        </p:nvSpPr>
        <p:spPr>
          <a:xfrm>
            <a:off x="266008" y="4752853"/>
            <a:ext cx="45720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/>
              <a:t>Davis Unruh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2973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5A80BD-7D13-1105-919D-3ECC350E0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451262"/>
            <a:ext cx="8372901" cy="4274166"/>
          </a:xfrm>
        </p:spPr>
        <p:txBody>
          <a:bodyPr/>
          <a:lstStyle/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b="1" dirty="0"/>
          </a:p>
          <a:p>
            <a:pPr marL="0" indent="0" algn="ctr">
              <a:buNone/>
            </a:pPr>
            <a:r>
              <a:rPr lang="en-US" sz="3200" b="1" dirty="0"/>
              <a:t>“From Data to Wisdom”</a:t>
            </a:r>
          </a:p>
        </p:txBody>
      </p:sp>
    </p:spTree>
    <p:extLst>
      <p:ext uri="{BB962C8B-B14F-4D97-AF65-F5344CB8AC3E}">
        <p14:creationId xmlns:p14="http://schemas.microsoft.com/office/powerpoint/2010/main" val="307377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44049D0-6439-9E24-1AF8-53078ECF5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28600"/>
            <a:ext cx="8372901" cy="621711"/>
          </a:xfrm>
        </p:spPr>
        <p:txBody>
          <a:bodyPr/>
          <a:lstStyle/>
          <a:p>
            <a:r>
              <a:rPr lang="en-US" dirty="0"/>
              <a:t>Gathering microscopy &amp; spectroscopy data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C883C-5911-8C44-949C-9F81845F6FE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023CF1-3CCC-6E42-BC32-D0361DE2DEF2}"/>
              </a:ext>
            </a:extLst>
          </p:cNvPr>
          <p:cNvSpPr/>
          <p:nvPr/>
        </p:nvSpPr>
        <p:spPr>
          <a:xfrm>
            <a:off x="457199" y="2084214"/>
            <a:ext cx="81087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EXSCLAIM! </a:t>
            </a:r>
            <a:r>
              <a:rPr lang="en-US" sz="1600" b="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EX</a:t>
            </a:r>
            <a:r>
              <a:rPr lang="en-US" sz="16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traction</a:t>
            </a:r>
            <a:r>
              <a:rPr lang="en-US" sz="1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6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S</a:t>
            </a:r>
            <a:r>
              <a:rPr lang="en-US" sz="1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eparation, and </a:t>
            </a:r>
            <a:r>
              <a:rPr lang="en-US" sz="16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</a:t>
            </a:r>
            <a:r>
              <a:rPr lang="en-US" sz="1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aption-based natural </a:t>
            </a:r>
            <a:r>
              <a:rPr lang="en-US" sz="16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L</a:t>
            </a:r>
            <a:r>
              <a:rPr lang="en-US" sz="1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anguage </a:t>
            </a:r>
            <a:r>
              <a:rPr lang="en-US" sz="16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A</a:t>
            </a:r>
            <a:r>
              <a:rPr lang="en-US" sz="1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nnotation of </a:t>
            </a:r>
            <a:r>
              <a:rPr lang="en-US" sz="1600" b="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IM</a:t>
            </a:r>
            <a:r>
              <a:rPr lang="en-US" sz="16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ages</a:t>
            </a:r>
            <a:r>
              <a:rPr lang="en-US" sz="1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from scientific literature</a:t>
            </a:r>
            <a:r>
              <a:rPr lang="en-US" sz="1600" dirty="0">
                <a:latin typeface="+mj-lt"/>
              </a:rPr>
              <a:t> </a:t>
            </a:r>
          </a:p>
        </p:txBody>
      </p:sp>
      <p:pic>
        <p:nvPicPr>
          <p:cNvPr id="6" name="Picture Placeholder 16">
            <a:extLst>
              <a:ext uri="{FF2B5EF4-FFF2-40B4-BE49-F238E27FC236}">
                <a16:creationId xmlns:a16="http://schemas.microsoft.com/office/drawing/2014/main" id="{711C1626-AB12-154C-ADED-C71ADE6B37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60" r="-4522" b="-1284"/>
          <a:stretch/>
        </p:blipFill>
        <p:spPr>
          <a:xfrm>
            <a:off x="572483" y="597947"/>
            <a:ext cx="1564711" cy="146304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10316D-083E-634B-9C77-1C5965B9AF64}"/>
              </a:ext>
            </a:extLst>
          </p:cNvPr>
          <p:cNvSpPr txBox="1"/>
          <p:nvPr/>
        </p:nvSpPr>
        <p:spPr>
          <a:xfrm>
            <a:off x="2774949" y="609945"/>
            <a:ext cx="6252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Problem</a:t>
            </a:r>
            <a:r>
              <a:rPr lang="en-US" sz="1600" dirty="0"/>
              <a:t>: lack of microscopy images data (limited small databases)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1B4B0E-26C6-2B4C-AFD4-145C7F15FCF9}"/>
              </a:ext>
            </a:extLst>
          </p:cNvPr>
          <p:cNvSpPr txBox="1"/>
          <p:nvPr/>
        </p:nvSpPr>
        <p:spPr>
          <a:xfrm>
            <a:off x="3087540" y="867295"/>
            <a:ext cx="60564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b="1" dirty="0"/>
              <a:t>Scope</a:t>
            </a:r>
            <a:r>
              <a:rPr lang="en-US" sz="1600" dirty="0"/>
              <a:t>: any data presented in figures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b="1" dirty="0"/>
              <a:t>Challenge</a:t>
            </a:r>
            <a:r>
              <a:rPr lang="en-US" sz="1600" dirty="0"/>
              <a:t>: figure separation, caption distribution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b="1" dirty="0"/>
              <a:t>Approach</a:t>
            </a:r>
            <a:r>
              <a:rPr lang="en-US" sz="1600" dirty="0"/>
              <a:t>: neural networks for figure separation and classification, natural language processing for caption distribution</a:t>
            </a:r>
          </a:p>
        </p:txBody>
      </p:sp>
      <p:pic>
        <p:nvPicPr>
          <p:cNvPr id="9" name="Picture 8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8869C8BD-348A-B04A-A55B-04F897781A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517" y="2664779"/>
            <a:ext cx="2437663" cy="1508397"/>
          </a:xfrm>
          <a:prstGeom prst="rect">
            <a:avLst/>
          </a:prstGeom>
        </p:spPr>
      </p:pic>
      <p:pic>
        <p:nvPicPr>
          <p:cNvPr id="10" name="Picture 9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00466A34-CBBC-8648-81AC-AE6DDB1C12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0549" y="2664779"/>
            <a:ext cx="2467464" cy="1508397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A238506D-229F-B842-B1EB-7A3DECA83B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18553"/>
          <a:stretch/>
        </p:blipFill>
        <p:spPr>
          <a:xfrm>
            <a:off x="5780690" y="2664779"/>
            <a:ext cx="3279227" cy="15083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787FACA-D001-EFD4-C7E5-C2B8504F6C15}"/>
              </a:ext>
            </a:extLst>
          </p:cNvPr>
          <p:cNvSpPr/>
          <p:nvPr/>
        </p:nvSpPr>
        <p:spPr>
          <a:xfrm>
            <a:off x="410653" y="4609933"/>
            <a:ext cx="852806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E. Schwenker, W Jiang, T </a:t>
            </a:r>
            <a:r>
              <a:rPr lang="en-US" sz="1200" b="1" dirty="0" err="1">
                <a:solidFill>
                  <a:schemeClr val="tx2"/>
                </a:solidFill>
              </a:rPr>
              <a:t>Spreadbury</a:t>
            </a:r>
            <a:r>
              <a:rPr lang="en-US" sz="1200" b="1" dirty="0">
                <a:solidFill>
                  <a:schemeClr val="tx2"/>
                </a:solidFill>
              </a:rPr>
              <a:t>, O </a:t>
            </a:r>
            <a:r>
              <a:rPr lang="en-US" sz="1200" b="1" dirty="0" err="1">
                <a:solidFill>
                  <a:schemeClr val="tx2"/>
                </a:solidFill>
              </a:rPr>
              <a:t>Cossairt</a:t>
            </a:r>
            <a:r>
              <a:rPr lang="en-US" sz="1200" b="1" dirty="0">
                <a:solidFill>
                  <a:schemeClr val="tx2"/>
                </a:solidFill>
              </a:rPr>
              <a:t>, MKY Chan, “EXSCLAIM!--An automated pipeline for the construction of labeled materials imaging datasets from literature” arXiv:2103.10631, Patterns, 2023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A1A3C3-4F91-DDBA-2242-58487AE53635}"/>
              </a:ext>
            </a:extLst>
          </p:cNvPr>
          <p:cNvSpPr txBox="1"/>
          <p:nvPr/>
        </p:nvSpPr>
        <p:spPr>
          <a:xfrm>
            <a:off x="410653" y="4240601"/>
            <a:ext cx="564301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/>
              <a:t>Eric Schwenker, Trevor </a:t>
            </a:r>
            <a:r>
              <a:rPr lang="en-US" sz="1800" b="1" dirty="0" err="1"/>
              <a:t>Spreadbury</a:t>
            </a:r>
            <a:r>
              <a:rPr lang="en-US" sz="1800" b="1" dirty="0"/>
              <a:t>, </a:t>
            </a:r>
            <a:r>
              <a:rPr lang="en-US" sz="1800" b="1" dirty="0" err="1"/>
              <a:t>Weixin</a:t>
            </a:r>
            <a:r>
              <a:rPr lang="en-US" sz="1800" b="1" dirty="0"/>
              <a:t> Jiang</a:t>
            </a: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8A8253-1856-3D73-7307-0C228F296FF1}"/>
              </a:ext>
            </a:extLst>
          </p:cNvPr>
          <p:cNvSpPr txBox="1"/>
          <p:nvPr/>
        </p:nvSpPr>
        <p:spPr>
          <a:xfrm>
            <a:off x="5057471" y="3038321"/>
            <a:ext cx="2362832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="1" dirty="0" err="1">
                <a:solidFill>
                  <a:schemeClr val="tx2"/>
                </a:solidFill>
              </a:rPr>
              <a:t>Weixin</a:t>
            </a:r>
            <a:r>
              <a:rPr lang="en-US" sz="1200" b="1" dirty="0">
                <a:solidFill>
                  <a:schemeClr val="tx2"/>
                </a:solidFill>
              </a:rPr>
              <a:t> Jiang, et al “A Two-stage Framework for Compound Figure Separation,” 2021 IEEE International Conference on Image Processing (ICIP)</a:t>
            </a:r>
          </a:p>
        </p:txBody>
      </p:sp>
    </p:spTree>
    <p:extLst>
      <p:ext uri="{BB962C8B-B14F-4D97-AF65-F5344CB8AC3E}">
        <p14:creationId xmlns:p14="http://schemas.microsoft.com/office/powerpoint/2010/main" val="35599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95E8F-ACFE-A17D-BEF0-432301ABE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849374" cy="384777"/>
          </a:xfrm>
        </p:spPr>
        <p:txBody>
          <a:bodyPr/>
          <a:lstStyle/>
          <a:p>
            <a:r>
              <a:rPr lang="en-GB" sz="2400" dirty="0"/>
              <a:t>Image and text embeddings </a:t>
            </a:r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D78434AC-AC6B-0BCC-81F5-04B6B0FDB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65" y="625135"/>
            <a:ext cx="4333112" cy="41177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F6B77C-ADFC-58A8-F255-F138367DD8B1}"/>
              </a:ext>
            </a:extLst>
          </p:cNvPr>
          <p:cNvSpPr txBox="1"/>
          <p:nvPr/>
        </p:nvSpPr>
        <p:spPr>
          <a:xfrm>
            <a:off x="5793581" y="702615"/>
            <a:ext cx="3350419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50" b="1" dirty="0"/>
              <a:t>Query</a:t>
            </a:r>
            <a:r>
              <a:rPr lang="en-GB" sz="1350" dirty="0"/>
              <a:t> = ‘Absorption Spectra'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B6E146-817E-23D7-6A5A-ED642BCB8D3C}"/>
              </a:ext>
            </a:extLst>
          </p:cNvPr>
          <p:cNvSpPr txBox="1"/>
          <p:nvPr/>
        </p:nvSpPr>
        <p:spPr>
          <a:xfrm>
            <a:off x="5301536" y="1068421"/>
            <a:ext cx="3350419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50" b="1" dirty="0"/>
              <a:t>Output:</a:t>
            </a:r>
            <a:endParaRPr lang="en-GB" sz="135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87B1B6-DEE8-DE7A-9CFB-BD5B9C483527}"/>
              </a:ext>
            </a:extLst>
          </p:cNvPr>
          <p:cNvGrpSpPr/>
          <p:nvPr/>
        </p:nvGrpSpPr>
        <p:grpSpPr>
          <a:xfrm>
            <a:off x="5150187" y="1087351"/>
            <a:ext cx="3765658" cy="3193337"/>
            <a:chOff x="5244230" y="1368503"/>
            <a:chExt cx="3765658" cy="3193337"/>
          </a:xfrm>
          <a:scene3d>
            <a:camera prst="isometricOffAxis1Right"/>
            <a:lightRig rig="threePt" dir="t"/>
          </a:scene3d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98F0A32-5237-473A-80CA-5B1012BC1115}"/>
                </a:ext>
              </a:extLst>
            </p:cNvPr>
            <p:cNvGrpSpPr/>
            <p:nvPr/>
          </p:nvGrpSpPr>
          <p:grpSpPr>
            <a:xfrm>
              <a:off x="5301536" y="1368503"/>
              <a:ext cx="3647392" cy="3193337"/>
              <a:chOff x="5301536" y="1368503"/>
              <a:chExt cx="3647392" cy="3193337"/>
            </a:xfrm>
          </p:grpSpPr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id="{0703EADA-978F-BCC5-C370-FEE43A06DD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47" r="9187"/>
              <a:stretch/>
            </p:blipFill>
            <p:spPr bwMode="auto">
              <a:xfrm>
                <a:off x="5301536" y="1368503"/>
                <a:ext cx="3590086" cy="3193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8244656-7FCF-5A91-43F7-94EE837A23F0}"/>
                  </a:ext>
                </a:extLst>
              </p:cNvPr>
              <p:cNvSpPr/>
              <p:nvPr/>
            </p:nvSpPr>
            <p:spPr>
              <a:xfrm>
                <a:off x="5724144" y="1374599"/>
                <a:ext cx="3224784" cy="1554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5C7E6DE-CCF7-8703-B452-212D00446F0A}"/>
                </a:ext>
              </a:extLst>
            </p:cNvPr>
            <p:cNvSpPr/>
            <p:nvPr/>
          </p:nvSpPr>
          <p:spPr>
            <a:xfrm>
              <a:off x="5244230" y="3038323"/>
              <a:ext cx="3765658" cy="1554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rapezoid 15">
            <a:extLst>
              <a:ext uri="{FF2B5EF4-FFF2-40B4-BE49-F238E27FC236}">
                <a16:creationId xmlns:a16="http://schemas.microsoft.com/office/drawing/2014/main" id="{EF541BFF-B20A-5B61-6208-B934AD026D3C}"/>
              </a:ext>
            </a:extLst>
          </p:cNvPr>
          <p:cNvSpPr/>
          <p:nvPr/>
        </p:nvSpPr>
        <p:spPr>
          <a:xfrm rot="16200000">
            <a:off x="4150289" y="2101293"/>
            <a:ext cx="1346343" cy="1256460"/>
          </a:xfrm>
          <a:prstGeom prst="trapezoid">
            <a:avLst>
              <a:gd name="adj" fmla="val 41794"/>
            </a:avLst>
          </a:prstGeom>
          <a:noFill/>
          <a:ln w="28575">
            <a:solidFill>
              <a:schemeClr val="bg1">
                <a:lumMod val="65000"/>
              </a:schemeClr>
            </a:solidFill>
          </a:ln>
          <a:effectLst/>
          <a:scene3d>
            <a:camera prst="perspectiveBelow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B84427-7ABB-8CA6-DDE3-318E41E7E6A5}"/>
              </a:ext>
            </a:extLst>
          </p:cNvPr>
          <p:cNvSpPr txBox="1"/>
          <p:nvPr/>
        </p:nvSpPr>
        <p:spPr>
          <a:xfrm>
            <a:off x="342174" y="4782547"/>
            <a:ext cx="154228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Katerina </a:t>
            </a:r>
            <a:r>
              <a:rPr lang="en-US" sz="1600" b="1" dirty="0" err="1"/>
              <a:t>Vriza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360512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426565-C243-90ED-9D1F-0A497E8DE0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91" t="57671" r="18443" b="7798"/>
          <a:stretch/>
        </p:blipFill>
        <p:spPr>
          <a:xfrm>
            <a:off x="3070662" y="79978"/>
            <a:ext cx="3176364" cy="1619251"/>
          </a:xfrm>
          <a:prstGeom prst="ellipse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1F1D28C-C0E7-C5C7-BCB8-749BCCB403A1}"/>
              </a:ext>
            </a:extLst>
          </p:cNvPr>
          <p:cNvSpPr/>
          <p:nvPr/>
        </p:nvSpPr>
        <p:spPr>
          <a:xfrm>
            <a:off x="1136375" y="827985"/>
            <a:ext cx="6096000" cy="4064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 sz="135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A07896D1-CC89-E95A-7105-F3E73F912009}"/>
              </a:ext>
            </a:extLst>
          </p:cNvPr>
          <p:cNvSpPr/>
          <p:nvPr/>
        </p:nvSpPr>
        <p:spPr>
          <a:xfrm>
            <a:off x="925123" y="849217"/>
            <a:ext cx="2946797" cy="2946797"/>
          </a:xfrm>
          <a:custGeom>
            <a:avLst/>
            <a:gdLst>
              <a:gd name="connsiteX0" fmla="*/ 0 w 3929062"/>
              <a:gd name="connsiteY0" fmla="*/ 2553890 h 3929062"/>
              <a:gd name="connsiteX1" fmla="*/ 982266 w 3929062"/>
              <a:gd name="connsiteY1" fmla="*/ 2553890 h 3929062"/>
              <a:gd name="connsiteX2" fmla="*/ 982266 w 3929062"/>
              <a:gd name="connsiteY2" fmla="*/ 0 h 3929062"/>
              <a:gd name="connsiteX3" fmla="*/ 2946797 w 3929062"/>
              <a:gd name="connsiteY3" fmla="*/ 0 h 3929062"/>
              <a:gd name="connsiteX4" fmla="*/ 2946797 w 3929062"/>
              <a:gd name="connsiteY4" fmla="*/ 2553890 h 3929062"/>
              <a:gd name="connsiteX5" fmla="*/ 3929062 w 3929062"/>
              <a:gd name="connsiteY5" fmla="*/ 2553890 h 3929062"/>
              <a:gd name="connsiteX6" fmla="*/ 1964531 w 3929062"/>
              <a:gd name="connsiteY6" fmla="*/ 3929062 h 3929062"/>
              <a:gd name="connsiteX7" fmla="*/ 0 w 3929062"/>
              <a:gd name="connsiteY7" fmla="*/ 2553890 h 392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9062" h="3929062">
                <a:moveTo>
                  <a:pt x="2553890" y="3929062"/>
                </a:moveTo>
                <a:lnTo>
                  <a:pt x="2553890" y="2946796"/>
                </a:lnTo>
                <a:lnTo>
                  <a:pt x="0" y="2946796"/>
                </a:lnTo>
                <a:lnTo>
                  <a:pt x="0" y="982265"/>
                </a:lnTo>
                <a:lnTo>
                  <a:pt x="2553890" y="982265"/>
                </a:lnTo>
                <a:lnTo>
                  <a:pt x="2553890" y="0"/>
                </a:lnTo>
                <a:lnTo>
                  <a:pt x="3929062" y="1964531"/>
                </a:lnTo>
                <a:lnTo>
                  <a:pt x="2553890" y="3929062"/>
                </a:lnTo>
                <a:close/>
              </a:path>
            </a:pathLst>
          </a:custGeom>
          <a:effectLst>
            <a:softEdge rad="127000"/>
          </a:effectLst>
          <a:scene3d>
            <a:camera prst="perspectiveHeroicExtremeLeftFacing"/>
            <a:lightRig rig="threePt" dir="t"/>
          </a:scene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6033" tIns="992731" rIns="771721" bIns="992732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50" dirty="0">
                <a:latin typeface="Arial Rounded MT Bold" panose="020F0704030504030204" pitchFamily="34" charset="77"/>
              </a:rPr>
              <a:t>Theory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37915A-D31F-5BF5-5974-AED5075BC7A3}"/>
              </a:ext>
            </a:extLst>
          </p:cNvPr>
          <p:cNvSpPr txBox="1"/>
          <p:nvPr/>
        </p:nvSpPr>
        <p:spPr>
          <a:xfrm>
            <a:off x="3132829" y="1006130"/>
            <a:ext cx="3176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 Rounded MT Bold" panose="020F0704030504030204" pitchFamily="34" charset="77"/>
              </a:rPr>
              <a:t>Experimental Spectroscopy Data</a:t>
            </a:r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D4D7D36A-CBB5-6DAB-D424-EF96F8D9F1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902" t="27869" r="15990" b="7494"/>
          <a:stretch/>
        </p:blipFill>
        <p:spPr>
          <a:xfrm>
            <a:off x="4011733" y="1972878"/>
            <a:ext cx="1465007" cy="23105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D066F4-6C6A-2FBA-94BC-7935BA9879AC}"/>
              </a:ext>
            </a:extLst>
          </p:cNvPr>
          <p:cNvSpPr txBox="1"/>
          <p:nvPr/>
        </p:nvSpPr>
        <p:spPr>
          <a:xfrm>
            <a:off x="4237876" y="4342452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Oxygen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DEF2ED-DB77-44AA-5407-8199C34A91AB}"/>
              </a:ext>
            </a:extLst>
          </p:cNvPr>
          <p:cNvSpPr txBox="1"/>
          <p:nvPr/>
        </p:nvSpPr>
        <p:spPr>
          <a:xfrm>
            <a:off x="2114109" y="3973120"/>
            <a:ext cx="2132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Transition metal</a:t>
            </a:r>
          </a:p>
          <a:p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897DEB-38A7-D432-D288-C6F38B27DFBE}"/>
              </a:ext>
            </a:extLst>
          </p:cNvPr>
          <p:cNvSpPr txBox="1"/>
          <p:nvPr/>
        </p:nvSpPr>
        <p:spPr>
          <a:xfrm>
            <a:off x="2004622" y="2987332"/>
            <a:ext cx="2132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</a:rPr>
              <a:t>Lithium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A69A4C-1131-53DA-8245-3E821A1BA5FC}"/>
              </a:ext>
            </a:extLst>
          </p:cNvPr>
          <p:cNvSpPr txBox="1"/>
          <p:nvPr/>
        </p:nvSpPr>
        <p:spPr>
          <a:xfrm>
            <a:off x="181401" y="462028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Animation: </a:t>
            </a:r>
            <a:r>
              <a:rPr lang="en-US" sz="1400" i="1" dirty="0"/>
              <a:t>Johnson Matthey Technol. Rev.,</a:t>
            </a:r>
            <a:r>
              <a:rPr lang="en-US" sz="1400" dirty="0"/>
              <a:t> 2015, </a:t>
            </a:r>
            <a:br>
              <a:rPr lang="en-US" sz="1400" dirty="0"/>
            </a:br>
            <a:r>
              <a:rPr lang="en-US" sz="1400" dirty="0">
                <a:hlinkClick r:id="rId4"/>
              </a:rPr>
              <a:t>DOI: 10.1595/205651315x685445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3324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C297D6-1D69-5F33-6ED4-74C88CD09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378" y="791853"/>
            <a:ext cx="4628560" cy="378604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DAAC04C-5E34-6D93-D4E5-295CE116C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28600"/>
            <a:ext cx="8372901" cy="621711"/>
          </a:xfrm>
        </p:spPr>
        <p:txBody>
          <a:bodyPr/>
          <a:lstStyle/>
          <a:p>
            <a:r>
              <a:rPr lang="en-US" dirty="0"/>
              <a:t>Automated digitization of spectra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C18EC4-5E78-4443-9CCC-683707B53EF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50</a:t>
            </a:fld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33670DF-4E0A-3845-95E0-5B77ABC3956F}"/>
              </a:ext>
            </a:extLst>
          </p:cNvPr>
          <p:cNvGrpSpPr>
            <a:grpSpLocks noChangeAspect="1"/>
          </p:cNvGrpSpPr>
          <p:nvPr/>
        </p:nvGrpSpPr>
        <p:grpSpPr>
          <a:xfrm>
            <a:off x="550333" y="712433"/>
            <a:ext cx="4809852" cy="3523853"/>
            <a:chOff x="52964" y="115352"/>
            <a:chExt cx="12093586" cy="5837624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8B3DA2B-3AAB-B347-BA62-C1EC3C98A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19614" y="2075355"/>
              <a:ext cx="1529542" cy="182880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5ED4BA1-6463-EB44-BD6C-EA1AD8C41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40691" y="4124176"/>
              <a:ext cx="1332614" cy="182880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15CA757-C51F-CB40-A591-55047D77A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19591" y="2075355"/>
              <a:ext cx="2396359" cy="182880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DCA34BB-5677-9449-A55B-2426AD5D6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964" y="2075355"/>
              <a:ext cx="1762963" cy="182880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AC662B2F-B6CD-8144-A286-E485CAE68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57142" y="2075355"/>
              <a:ext cx="2189408" cy="182880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020F799-C843-BC42-876F-41FBAFC62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87372" y="115352"/>
              <a:ext cx="2299063" cy="182880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3BC6F93-5EF0-8E41-BD07-F8BE5E9B7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964" y="4124176"/>
              <a:ext cx="2183907" cy="18288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4F73540-8D75-EF42-B1A6-BED011347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739252" y="115352"/>
              <a:ext cx="2407298" cy="182880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69B1518-89DA-664D-BC91-AD6C10195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042484" y="2075355"/>
              <a:ext cx="1910993" cy="182880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C865C89-2879-7344-B61E-C1AE3D9A3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181001" y="4124176"/>
              <a:ext cx="1974273" cy="182880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B0751D4-2E28-3E4F-A6CB-6942B6266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455892" y="115352"/>
              <a:ext cx="819302" cy="182880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4392057-8611-A74D-8FA8-1278F1BA1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998613" y="115352"/>
              <a:ext cx="1561822" cy="182880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C13F635-D45E-8943-B4AB-8237CD162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752820" y="2075355"/>
              <a:ext cx="2286000" cy="182880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1969DC1-20D6-C04E-BAAB-CB96A08FC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772613" y="115352"/>
              <a:ext cx="1754459" cy="18288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05F40922-483A-3843-A0E1-EB04D1AA8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2964" y="115352"/>
              <a:ext cx="2190750" cy="182880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49E296A-29A3-5441-90B5-079F58B01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099404" y="4124176"/>
              <a:ext cx="2369976" cy="1828800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32F841C-95B1-F347-9E8C-2819A1F91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217436" y="4124176"/>
              <a:ext cx="1929114" cy="1828800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24FB850-DD07-F445-A1FC-5DCD9535B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413510" y="4124176"/>
              <a:ext cx="2583051" cy="1828800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EF83E9EC-1251-A819-3981-A23F8017327A}"/>
              </a:ext>
            </a:extLst>
          </p:cNvPr>
          <p:cNvSpPr/>
          <p:nvPr/>
        </p:nvSpPr>
        <p:spPr>
          <a:xfrm>
            <a:off x="448360" y="4600505"/>
            <a:ext cx="852806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="1" dirty="0" err="1">
                <a:solidFill>
                  <a:schemeClr val="tx2"/>
                </a:solidFill>
              </a:rPr>
              <a:t>Weixin</a:t>
            </a:r>
            <a:r>
              <a:rPr lang="en-US" sz="1200" b="1" dirty="0">
                <a:solidFill>
                  <a:schemeClr val="tx2"/>
                </a:solidFill>
              </a:rPr>
              <a:t> Jiang, E. Schwenker, T </a:t>
            </a:r>
            <a:r>
              <a:rPr lang="en-US" sz="1200" b="1" dirty="0" err="1">
                <a:solidFill>
                  <a:schemeClr val="tx2"/>
                </a:solidFill>
              </a:rPr>
              <a:t>Spreadbury</a:t>
            </a:r>
            <a:r>
              <a:rPr lang="en-US" sz="1200" b="1" dirty="0">
                <a:solidFill>
                  <a:schemeClr val="tx2"/>
                </a:solidFill>
              </a:rPr>
              <a:t>, K Li, O </a:t>
            </a:r>
            <a:r>
              <a:rPr lang="en-US" sz="1200" b="1" dirty="0" err="1">
                <a:solidFill>
                  <a:schemeClr val="tx2"/>
                </a:solidFill>
              </a:rPr>
              <a:t>Cossairt</a:t>
            </a:r>
            <a:r>
              <a:rPr lang="en-US" sz="1200" b="1" dirty="0">
                <a:solidFill>
                  <a:schemeClr val="tx2"/>
                </a:solidFill>
              </a:rPr>
              <a:t>, MKY Chan, “Plot2Spectra: an Automatic Spectra Extraction Tool,” Digital Discovery 2022.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3F18D0-0A1B-3890-45E1-D0A21396ABFD}"/>
              </a:ext>
            </a:extLst>
          </p:cNvPr>
          <p:cNvSpPr txBox="1"/>
          <p:nvPr/>
        </p:nvSpPr>
        <p:spPr>
          <a:xfrm>
            <a:off x="410653" y="4240601"/>
            <a:ext cx="193532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err="1"/>
              <a:t>Weixin</a:t>
            </a:r>
            <a:r>
              <a:rPr lang="en-US" sz="1800" b="1" dirty="0"/>
              <a:t> Jiang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6928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B810279-800F-AB80-0B9F-8690725A40FF}"/>
              </a:ext>
            </a:extLst>
          </p:cNvPr>
          <p:cNvGrpSpPr/>
          <p:nvPr/>
        </p:nvGrpSpPr>
        <p:grpSpPr>
          <a:xfrm>
            <a:off x="304978" y="1178873"/>
            <a:ext cx="2495798" cy="1848100"/>
            <a:chOff x="198529" y="1321503"/>
            <a:chExt cx="4859059" cy="331829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FB45769-E7DE-0559-692D-4401C4675156}"/>
                </a:ext>
              </a:extLst>
            </p:cNvPr>
            <p:cNvGrpSpPr/>
            <p:nvPr/>
          </p:nvGrpSpPr>
          <p:grpSpPr>
            <a:xfrm>
              <a:off x="382478" y="1321503"/>
              <a:ext cx="4675110" cy="3318297"/>
              <a:chOff x="431965" y="791004"/>
              <a:chExt cx="5333041" cy="3657171"/>
            </a:xfrm>
          </p:grpSpPr>
          <p:sp>
            <p:nvSpPr>
              <p:cNvPr id="8" name="Rectangle: Rounded Corners 34">
                <a:extLst>
                  <a:ext uri="{FF2B5EF4-FFF2-40B4-BE49-F238E27FC236}">
                    <a16:creationId xmlns:a16="http://schemas.microsoft.com/office/drawing/2014/main" id="{2C6D5D3F-31F2-D200-F675-6DD6641F0248}"/>
                  </a:ext>
                </a:extLst>
              </p:cNvPr>
              <p:cNvSpPr/>
              <p:nvPr/>
            </p:nvSpPr>
            <p:spPr>
              <a:xfrm>
                <a:off x="431965" y="791004"/>
                <a:ext cx="5333041" cy="3657171"/>
              </a:xfrm>
              <a:prstGeom prst="roundRect">
                <a:avLst/>
              </a:prstGeom>
              <a:noFill/>
              <a:ln w="19050">
                <a:solidFill>
                  <a:srgbClr val="00B050"/>
                </a:solidFill>
                <a:prstDash val="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E2BB13D7-9F1B-7684-79A3-B88EF2061E2B}"/>
                  </a:ext>
                </a:extLst>
              </p:cNvPr>
              <p:cNvCxnSpPr/>
              <p:nvPr/>
            </p:nvCxnSpPr>
            <p:spPr>
              <a:xfrm>
                <a:off x="2228850" y="1200150"/>
                <a:ext cx="0" cy="2874305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35A8DDB-EE6A-F32F-42AB-5BE6677BD085}"/>
                  </a:ext>
                </a:extLst>
              </p:cNvPr>
              <p:cNvCxnSpPr/>
              <p:nvPr/>
            </p:nvCxnSpPr>
            <p:spPr>
              <a:xfrm>
                <a:off x="4143375" y="1200150"/>
                <a:ext cx="0" cy="2874305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65A1865-AD6D-F922-C620-02BE432CB9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9534" y="1624072"/>
                <a:ext cx="1684092" cy="1428927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78E1AE7-4FD5-6BE0-C551-2E2E558EFD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17928" y="1640319"/>
                <a:ext cx="1158144" cy="757864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9036A30-C59E-1F52-9139-6DD299788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16460" y="1685639"/>
                <a:ext cx="1116233" cy="1091427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242A41C-852B-57E0-19E5-B825747557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28711" y="2777066"/>
                <a:ext cx="1212545" cy="1170106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A209C7EE-82C1-7E88-C248-C4A42E8C46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45200" y="3271919"/>
                <a:ext cx="1277460" cy="463983"/>
              </a:xfrm>
              <a:prstGeom prst="rect">
                <a:avLst/>
              </a:prstGeom>
            </p:spPr>
          </p:pic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51C8550-F1A0-6CDF-4807-060F7F644570}"/>
                  </a:ext>
                </a:extLst>
              </p:cNvPr>
              <p:cNvSpPr/>
              <p:nvPr/>
            </p:nvSpPr>
            <p:spPr>
              <a:xfrm>
                <a:off x="476614" y="1495663"/>
                <a:ext cx="5111673" cy="1512531"/>
              </a:xfrm>
              <a:prstGeom prst="ellipse">
                <a:avLst/>
              </a:prstGeom>
              <a:noFill/>
              <a:ln w="12700">
                <a:solidFill>
                  <a:schemeClr val="accent3">
                    <a:lumMod val="60000"/>
                    <a:lumOff val="40000"/>
                  </a:schemeClr>
                </a:solidFill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92A52A7-EB91-C4A4-F780-AAD6D3A6E0F3}"/>
                </a:ext>
              </a:extLst>
            </p:cNvPr>
            <p:cNvSpPr/>
            <p:nvPr/>
          </p:nvSpPr>
          <p:spPr>
            <a:xfrm rot="2326566">
              <a:off x="198529" y="2466334"/>
              <a:ext cx="3324115" cy="1512531"/>
            </a:xfrm>
            <a:prstGeom prst="ellipse">
              <a:avLst/>
            </a:prstGeom>
            <a:noFill/>
            <a:ln w="12700">
              <a:solidFill>
                <a:srgbClr val="00B0F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</p:grpSp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9E5AEC02-9AB0-F856-F338-88F4AD4F32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85" r="67572"/>
          <a:stretch/>
        </p:blipFill>
        <p:spPr>
          <a:xfrm>
            <a:off x="3065809" y="1188794"/>
            <a:ext cx="2235397" cy="19874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A8F1710-9E2E-18A3-1428-95AFDF4DDEAC}"/>
              </a:ext>
            </a:extLst>
          </p:cNvPr>
          <p:cNvSpPr txBox="1"/>
          <p:nvPr/>
        </p:nvSpPr>
        <p:spPr>
          <a:xfrm>
            <a:off x="544567" y="665826"/>
            <a:ext cx="237177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Extract molecular information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782E2A-0A0D-0FFB-E190-78C4B1A4B6CC}"/>
              </a:ext>
            </a:extLst>
          </p:cNvPr>
          <p:cNvSpPr txBox="1"/>
          <p:nvPr/>
        </p:nvSpPr>
        <p:spPr>
          <a:xfrm>
            <a:off x="3037747" y="665826"/>
            <a:ext cx="237177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Digitize absorption spectra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9243E4-3251-9F42-39E9-5D4EF5D3B7BE}"/>
              </a:ext>
            </a:extLst>
          </p:cNvPr>
          <p:cNvGrpSpPr/>
          <p:nvPr/>
        </p:nvGrpSpPr>
        <p:grpSpPr>
          <a:xfrm>
            <a:off x="5445640" y="565839"/>
            <a:ext cx="3561138" cy="2206146"/>
            <a:chOff x="548808" y="1799001"/>
            <a:chExt cx="4946897" cy="288498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86479C7-C45D-70BC-0959-5276B4B9C124}"/>
                </a:ext>
              </a:extLst>
            </p:cNvPr>
            <p:cNvGrpSpPr/>
            <p:nvPr/>
          </p:nvGrpSpPr>
          <p:grpSpPr>
            <a:xfrm>
              <a:off x="548808" y="1799001"/>
              <a:ext cx="4946897" cy="2884986"/>
              <a:chOff x="435616" y="1624945"/>
              <a:chExt cx="4625327" cy="2745888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734806DD-F1F2-F7A1-370F-C3FBB750056C}"/>
                  </a:ext>
                </a:extLst>
              </p:cNvPr>
              <p:cNvGrpSpPr/>
              <p:nvPr/>
            </p:nvGrpSpPr>
            <p:grpSpPr>
              <a:xfrm>
                <a:off x="529394" y="1624945"/>
                <a:ext cx="4531549" cy="2745888"/>
                <a:chOff x="1905443" y="5131791"/>
                <a:chExt cx="4531549" cy="2745888"/>
              </a:xfrm>
            </p:grpSpPr>
            <p:pic>
              <p:nvPicPr>
                <p:cNvPr id="33" name="Picture 32" descr="A graph with different colored squares and dots&#10;&#10;Description automatically generated">
                  <a:extLst>
                    <a:ext uri="{FF2B5EF4-FFF2-40B4-BE49-F238E27FC236}">
                      <a16:creationId xmlns:a16="http://schemas.microsoft.com/office/drawing/2014/main" id="{F667AACC-B6BE-57DB-5345-3FA87C3EBD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0317"/>
                <a:stretch/>
              </p:blipFill>
              <p:spPr>
                <a:xfrm>
                  <a:off x="1905443" y="5131791"/>
                  <a:ext cx="4531549" cy="2745888"/>
                </a:xfrm>
                <a:prstGeom prst="rect">
                  <a:avLst/>
                </a:prstGeom>
              </p:spPr>
            </p:pic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0A7C939-FA2C-B1ED-92AB-92DA9A344A7E}"/>
                    </a:ext>
                  </a:extLst>
                </p:cNvPr>
                <p:cNvSpPr txBox="1"/>
                <p:nvPr/>
              </p:nvSpPr>
              <p:spPr>
                <a:xfrm rot="16200000">
                  <a:off x="2007384" y="6052322"/>
                  <a:ext cx="1483655" cy="59962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sz="1200" b="1" dirty="0">
                      <a:solidFill>
                        <a:schemeClr val="tx2"/>
                      </a:solidFill>
                    </a:rPr>
                    <a:t>Set transformer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ED7C3DFD-E28D-CA7F-CF09-E21ECEAC1C2D}"/>
                    </a:ext>
                  </a:extLst>
                </p:cNvPr>
                <p:cNvSpPr txBox="1"/>
                <p:nvPr/>
              </p:nvSpPr>
              <p:spPr>
                <a:xfrm rot="16200000">
                  <a:off x="3171456" y="5871802"/>
                  <a:ext cx="1122613" cy="5996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sz="1200" b="1" dirty="0">
                      <a:solidFill>
                        <a:schemeClr val="tx2"/>
                      </a:solidFill>
                    </a:rPr>
                    <a:t>Random Forest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1F9E20F-879A-BE02-1027-586FDD6554FF}"/>
                    </a:ext>
                  </a:extLst>
                </p:cNvPr>
                <p:cNvSpPr txBox="1"/>
                <p:nvPr/>
              </p:nvSpPr>
              <p:spPr>
                <a:xfrm rot="16200000">
                  <a:off x="3713199" y="5991727"/>
                  <a:ext cx="1122613" cy="359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sz="1200" b="1" dirty="0" err="1">
                      <a:solidFill>
                        <a:schemeClr val="tx2"/>
                      </a:solidFill>
                    </a:rPr>
                    <a:t>XGBoost</a:t>
                  </a:r>
                  <a:endParaRPr lang="en-GB" sz="1200" b="1" dirty="0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4C63E35-2F84-B92A-E503-7972D72898FA}"/>
                  </a:ext>
                </a:extLst>
              </p:cNvPr>
              <p:cNvSpPr txBox="1"/>
              <p:nvPr/>
            </p:nvSpPr>
            <p:spPr>
              <a:xfrm rot="16200000">
                <a:off x="-90768" y="2821627"/>
                <a:ext cx="1483655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100" dirty="0"/>
                  <a:t>Absolute error on L*a*b*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AEE2E64-879D-A878-999B-968EBED2730F}"/>
                  </a:ext>
                </a:extLst>
              </p:cNvPr>
              <p:cNvSpPr txBox="1"/>
              <p:nvPr/>
            </p:nvSpPr>
            <p:spPr>
              <a:xfrm rot="16200000">
                <a:off x="3434282" y="2271361"/>
                <a:ext cx="695572" cy="359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200" b="1" dirty="0">
                    <a:solidFill>
                      <a:schemeClr val="tx2"/>
                    </a:solidFill>
                  </a:rPr>
                  <a:t>KNN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3555B68-89B8-54FA-9768-7FBB9F32C077}"/>
                  </a:ext>
                </a:extLst>
              </p:cNvPr>
              <p:cNvSpPr txBox="1"/>
              <p:nvPr/>
            </p:nvSpPr>
            <p:spPr>
              <a:xfrm rot="16200000">
                <a:off x="3876091" y="2271361"/>
                <a:ext cx="695572" cy="359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200" b="1" dirty="0">
                    <a:solidFill>
                      <a:schemeClr val="tx2"/>
                    </a:solidFill>
                  </a:rPr>
                  <a:t>GPR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AC7AF0E-A02B-6B61-9C80-FC78D78717B9}"/>
                  </a:ext>
                </a:extLst>
              </p:cNvPr>
              <p:cNvSpPr txBox="1"/>
              <p:nvPr/>
            </p:nvSpPr>
            <p:spPr>
              <a:xfrm rot="16200000">
                <a:off x="2916664" y="2347170"/>
                <a:ext cx="847195" cy="359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200" b="1" dirty="0">
                    <a:solidFill>
                      <a:schemeClr val="tx2"/>
                    </a:solidFill>
                  </a:rPr>
                  <a:t>Lasso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06FAD86-712A-936F-EF8D-EB0B48B5DC1F}"/>
                </a:ext>
              </a:extLst>
            </p:cNvPr>
            <p:cNvSpPr txBox="1"/>
            <p:nvPr/>
          </p:nvSpPr>
          <p:spPr>
            <a:xfrm rot="16200000">
              <a:off x="1682406" y="2451015"/>
              <a:ext cx="683303" cy="384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b="1" dirty="0">
                  <a:solidFill>
                    <a:schemeClr val="tx2"/>
                  </a:solidFill>
                </a:rPr>
                <a:t>ANN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3B1DD5D-8EEE-DBA7-F71D-E9B5DE8C29C3}"/>
              </a:ext>
            </a:extLst>
          </p:cNvPr>
          <p:cNvSpPr txBox="1"/>
          <p:nvPr/>
        </p:nvSpPr>
        <p:spPr>
          <a:xfrm>
            <a:off x="6587313" y="665826"/>
            <a:ext cx="2371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Train models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54FCFF-3EB9-19A4-A79B-E1C9E4681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28600"/>
            <a:ext cx="8372901" cy="621711"/>
          </a:xfrm>
        </p:spPr>
        <p:txBody>
          <a:bodyPr/>
          <a:lstStyle/>
          <a:p>
            <a:r>
              <a:rPr lang="en-US" dirty="0"/>
              <a:t>Application towards electrochromic polymers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EA2501-C31B-ED31-C1B6-8060F02E67B7}"/>
              </a:ext>
            </a:extLst>
          </p:cNvPr>
          <p:cNvSpPr txBox="1"/>
          <p:nvPr/>
        </p:nvSpPr>
        <p:spPr>
          <a:xfrm>
            <a:off x="342174" y="4782547"/>
            <a:ext cx="352679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Katerina </a:t>
            </a:r>
            <a:r>
              <a:rPr lang="en-US" sz="1600" b="1" dirty="0" err="1"/>
              <a:t>Vriza</a:t>
            </a:r>
            <a:r>
              <a:rPr lang="en-US" sz="1600" b="1" dirty="0"/>
              <a:t>, </a:t>
            </a:r>
            <a:r>
              <a:rPr lang="en-US" sz="1600" b="1" u="sng" dirty="0"/>
              <a:t>Henry Chan</a:t>
            </a:r>
            <a:r>
              <a:rPr lang="en-US" sz="1600" b="1" dirty="0"/>
              <a:t>, </a:t>
            </a:r>
            <a:r>
              <a:rPr lang="en-US" sz="1600" b="1" u="sng" dirty="0" err="1"/>
              <a:t>Jie</a:t>
            </a:r>
            <a:r>
              <a:rPr lang="en-US" sz="1600" b="1" u="sng" dirty="0"/>
              <a:t> Xu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DD88DDE-F606-4BED-F8EC-319B976EE3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3752" y="3212890"/>
            <a:ext cx="2743200" cy="154305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2D980C02-C523-186F-6C32-98E1CDE49EB4}"/>
              </a:ext>
            </a:extLst>
          </p:cNvPr>
          <p:cNvSpPr txBox="1"/>
          <p:nvPr/>
        </p:nvSpPr>
        <p:spPr>
          <a:xfrm>
            <a:off x="3205046" y="3381014"/>
            <a:ext cx="161890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Autonomous synthesis 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1913136-B510-F442-8721-E636E88C05D5}"/>
              </a:ext>
            </a:extLst>
          </p:cNvPr>
          <p:cNvGrpSpPr>
            <a:grpSpLocks noChangeAspect="1"/>
          </p:cNvGrpSpPr>
          <p:nvPr/>
        </p:nvGrpSpPr>
        <p:grpSpPr>
          <a:xfrm>
            <a:off x="5479979" y="2801760"/>
            <a:ext cx="3526799" cy="2319342"/>
            <a:chOff x="5590004" y="2716711"/>
            <a:chExt cx="5622639" cy="3697637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5BEB614-9EA8-8ABF-C4DF-B7E8C8993021}"/>
                </a:ext>
              </a:extLst>
            </p:cNvPr>
            <p:cNvGrpSpPr/>
            <p:nvPr/>
          </p:nvGrpSpPr>
          <p:grpSpPr>
            <a:xfrm>
              <a:off x="5590004" y="2716711"/>
              <a:ext cx="5595752" cy="3697637"/>
              <a:chOff x="580103" y="1610438"/>
              <a:chExt cx="8047240" cy="4869020"/>
            </a:xfrm>
          </p:grpSpPr>
          <p:pic>
            <p:nvPicPr>
              <p:cNvPr id="47" name="Picture 2">
                <a:extLst>
                  <a:ext uri="{FF2B5EF4-FFF2-40B4-BE49-F238E27FC236}">
                    <a16:creationId xmlns:a16="http://schemas.microsoft.com/office/drawing/2014/main" id="{C76BDF7E-5933-B1D6-01F9-BDDD94AE55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40"/>
              <a:stretch/>
            </p:blipFill>
            <p:spPr bwMode="auto">
              <a:xfrm>
                <a:off x="580103" y="1610438"/>
                <a:ext cx="8047240" cy="4869020"/>
              </a:xfrm>
              <a:prstGeom prst="foldedCorner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2972A7AA-E4F7-33F5-11BF-6F7763FFF7B8}"/>
                  </a:ext>
                </a:extLst>
              </p:cNvPr>
              <p:cNvCxnSpPr/>
              <p:nvPr/>
            </p:nvCxnSpPr>
            <p:spPr>
              <a:xfrm flipH="1">
                <a:off x="4001729" y="2884524"/>
                <a:ext cx="176981" cy="1769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6B5BFC40-122E-23FE-8277-F1BA3533CD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9093" y="2973014"/>
                <a:ext cx="0" cy="35511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7533653-D493-FE34-5686-350CCF09BE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49831" r="84935" b="25112"/>
            <a:stretch/>
          </p:blipFill>
          <p:spPr>
            <a:xfrm>
              <a:off x="10356663" y="3664402"/>
              <a:ext cx="855980" cy="2663881"/>
            </a:xfrm>
            <a:prstGeom prst="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C2374181-861A-6BD0-2958-A8A61D10891C}"/>
              </a:ext>
            </a:extLst>
          </p:cNvPr>
          <p:cNvSpPr txBox="1"/>
          <p:nvPr/>
        </p:nvSpPr>
        <p:spPr>
          <a:xfrm>
            <a:off x="4014500" y="4104216"/>
            <a:ext cx="161890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2"/>
                </a:solidFill>
              </a:rPr>
              <a:t>Create new materials</a:t>
            </a:r>
          </a:p>
        </p:txBody>
      </p:sp>
    </p:spTree>
    <p:extLst>
      <p:ext uri="{BB962C8B-B14F-4D97-AF65-F5344CB8AC3E}">
        <p14:creationId xmlns:p14="http://schemas.microsoft.com/office/powerpoint/2010/main" val="207064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7C56A-2861-8D4B-8279-4AE837803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/>
              <a:t>MaterialEyes</a:t>
            </a:r>
            <a:br>
              <a:rPr lang="en-US" cap="none" dirty="0"/>
            </a:br>
            <a:endParaRPr lang="en-US" cap="non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E4F6C6-4C21-6C40-B486-8EB1F131CE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34" b="14635"/>
          <a:stretch/>
        </p:blipFill>
        <p:spPr>
          <a:xfrm>
            <a:off x="4798661" y="0"/>
            <a:ext cx="434534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E4DC04-4106-9541-9625-721FC0BEB887}"/>
              </a:ext>
            </a:extLst>
          </p:cNvPr>
          <p:cNvSpPr txBox="1"/>
          <p:nvPr/>
        </p:nvSpPr>
        <p:spPr>
          <a:xfrm>
            <a:off x="441703" y="798163"/>
            <a:ext cx="4378270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hlinkClick r:id="rId3"/>
              </a:rPr>
              <a:t>https://github.com/MaterialEyes</a:t>
            </a:r>
            <a:endParaRPr lang="en-US" sz="1500" dirty="0"/>
          </a:p>
          <a:p>
            <a:r>
              <a:rPr lang="en-US" sz="1500" b="1" dirty="0"/>
              <a:t>Software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 err="1">
                <a:solidFill>
                  <a:schemeClr val="accent3"/>
                </a:solidFill>
              </a:rPr>
              <a:t>exsclaim</a:t>
            </a:r>
            <a:r>
              <a:rPr lang="en-US" sz="1500" dirty="0"/>
              <a:t> – collect images from literature (</a:t>
            </a:r>
            <a:r>
              <a:rPr lang="en-US" sz="1500" dirty="0">
                <a:solidFill>
                  <a:schemeClr val="accent2"/>
                </a:solidFill>
              </a:rPr>
              <a:t>Trevor </a:t>
            </a:r>
            <a:r>
              <a:rPr lang="en-US" sz="1500" dirty="0" err="1">
                <a:solidFill>
                  <a:schemeClr val="accent2"/>
                </a:solidFill>
              </a:rPr>
              <a:t>Spreadbury</a:t>
            </a:r>
            <a:r>
              <a:rPr lang="en-US" sz="1500" dirty="0">
                <a:solidFill>
                  <a:schemeClr val="accent2"/>
                </a:solidFill>
              </a:rPr>
              <a:t>, Eric Schwenker, </a:t>
            </a:r>
            <a:r>
              <a:rPr lang="en-US" sz="1500" dirty="0" err="1">
                <a:solidFill>
                  <a:schemeClr val="accent2"/>
                </a:solidFill>
              </a:rPr>
              <a:t>Weixin</a:t>
            </a:r>
            <a:r>
              <a:rPr lang="en-US" sz="1500" dirty="0">
                <a:solidFill>
                  <a:schemeClr val="accent2"/>
                </a:solidFill>
              </a:rPr>
              <a:t> Jiang</a:t>
            </a:r>
            <a:r>
              <a:rPr lang="en-US" sz="15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 err="1">
                <a:solidFill>
                  <a:schemeClr val="accent3"/>
                </a:solidFill>
              </a:rPr>
              <a:t>fantastx</a:t>
            </a:r>
            <a:r>
              <a:rPr lang="en-US" sz="1500" dirty="0"/>
              <a:t> – determine nanoscale structures from theory and experiments (</a:t>
            </a:r>
            <a:r>
              <a:rPr lang="en-US" sz="1500" dirty="0">
                <a:solidFill>
                  <a:schemeClr val="accent2"/>
                </a:solidFill>
              </a:rPr>
              <a:t>Chaitanya </a:t>
            </a:r>
            <a:r>
              <a:rPr lang="en-US" sz="1500" dirty="0" err="1">
                <a:solidFill>
                  <a:schemeClr val="accent2"/>
                </a:solidFill>
              </a:rPr>
              <a:t>Kolluru</a:t>
            </a:r>
            <a:r>
              <a:rPr lang="en-US" sz="1500" dirty="0">
                <a:solidFill>
                  <a:schemeClr val="accent2"/>
                </a:solidFill>
              </a:rPr>
              <a:t>, Spencer Hills, Eric Schwenker</a:t>
            </a:r>
            <a:r>
              <a:rPr lang="en-US" sz="15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accent3"/>
                </a:solidFill>
              </a:rPr>
              <a:t>ingrained</a:t>
            </a:r>
            <a:r>
              <a:rPr lang="en-US" sz="1500" dirty="0"/>
              <a:t> – match simulated &amp; experimental TEM/STM images (</a:t>
            </a:r>
            <a:r>
              <a:rPr lang="en-US" sz="1500" dirty="0">
                <a:solidFill>
                  <a:schemeClr val="accent2"/>
                </a:solidFill>
              </a:rPr>
              <a:t>Eric Schwenker, Chaitanya </a:t>
            </a:r>
            <a:r>
              <a:rPr lang="en-US" sz="1500" dirty="0" err="1">
                <a:solidFill>
                  <a:schemeClr val="accent2"/>
                </a:solidFill>
              </a:rPr>
              <a:t>Kolluru</a:t>
            </a:r>
            <a:r>
              <a:rPr lang="en-US" sz="1500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 err="1">
                <a:solidFill>
                  <a:schemeClr val="accent1"/>
                </a:solidFill>
              </a:rPr>
              <a:t>manipulatt</a:t>
            </a:r>
            <a:r>
              <a:rPr lang="en-US" sz="1500" dirty="0"/>
              <a:t> – manipulate lattice structures (</a:t>
            </a:r>
            <a:r>
              <a:rPr lang="en-US" sz="1500" dirty="0" err="1">
                <a:solidFill>
                  <a:schemeClr val="accent2"/>
                </a:solidFill>
              </a:rPr>
              <a:t>Joydeep</a:t>
            </a:r>
            <a:r>
              <a:rPr lang="en-US" sz="1500" dirty="0">
                <a:solidFill>
                  <a:schemeClr val="accent2"/>
                </a:solidFill>
              </a:rPr>
              <a:t> Munshi</a:t>
            </a:r>
            <a:r>
              <a:rPr lang="en-US" sz="1500" dirty="0"/>
              <a:t>)</a:t>
            </a:r>
          </a:p>
          <a:p>
            <a:r>
              <a:rPr lang="en-US" sz="1500" b="1" dirty="0"/>
              <a:t>Dataset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 err="1">
                <a:solidFill>
                  <a:schemeClr val="accent1"/>
                </a:solidFill>
              </a:rPr>
              <a:t>atomagined</a:t>
            </a:r>
            <a:r>
              <a:rPr lang="en-US" sz="1500" b="1" dirty="0"/>
              <a:t> </a:t>
            </a:r>
            <a:r>
              <a:rPr lang="en-US" sz="1500" dirty="0"/>
              <a:t>– Simulated STEM dataset (</a:t>
            </a:r>
            <a:r>
              <a:rPr lang="en-US" sz="1500" dirty="0">
                <a:solidFill>
                  <a:schemeClr val="accent2"/>
                </a:solidFill>
              </a:rPr>
              <a:t>Eric Schwenker</a:t>
            </a:r>
            <a:r>
              <a:rPr lang="en-US" sz="1500" dirty="0"/>
              <a:t>)</a:t>
            </a:r>
            <a:br>
              <a:rPr lang="en-US" sz="1500" dirty="0"/>
            </a:br>
            <a:r>
              <a:rPr lang="en-US" sz="1500" dirty="0"/>
              <a:t>https://</a:t>
            </a:r>
            <a:r>
              <a:rPr lang="en-US" sz="1500" dirty="0" err="1"/>
              <a:t>doi.org</a:t>
            </a:r>
            <a:r>
              <a:rPr lang="en-US" sz="1500" dirty="0"/>
              <a:t>/10.18126/szeq-yde5 </a:t>
            </a:r>
          </a:p>
        </p:txBody>
      </p:sp>
    </p:spTree>
    <p:extLst>
      <p:ext uri="{BB962C8B-B14F-4D97-AF65-F5344CB8AC3E}">
        <p14:creationId xmlns:p14="http://schemas.microsoft.com/office/powerpoint/2010/main" val="289829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structure&#10;&#10;Description automatically generated">
            <a:extLst>
              <a:ext uri="{FF2B5EF4-FFF2-40B4-BE49-F238E27FC236}">
                <a16:creationId xmlns:a16="http://schemas.microsoft.com/office/drawing/2014/main" id="{0A8581CA-74A5-DAB8-B4D3-5A545E972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728" y="391628"/>
            <a:ext cx="2484991" cy="15950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A55324-0B5A-5542-8B39-72613DD9DBC2}"/>
              </a:ext>
            </a:extLst>
          </p:cNvPr>
          <p:cNvSpPr txBox="1"/>
          <p:nvPr/>
        </p:nvSpPr>
        <p:spPr>
          <a:xfrm>
            <a:off x="261281" y="4804946"/>
            <a:ext cx="592004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postdoc + internship positions available! (</a:t>
            </a:r>
            <a:r>
              <a:rPr lang="en-US" sz="1600" b="1" dirty="0" err="1">
                <a:solidFill>
                  <a:schemeClr val="accent1"/>
                </a:solidFill>
              </a:rPr>
              <a:t>mchan@anl.gov</a:t>
            </a:r>
            <a:r>
              <a:rPr lang="en-US" sz="1600" b="1" dirty="0">
                <a:solidFill>
                  <a:schemeClr val="accent1"/>
                </a:solidFill>
              </a:rPr>
              <a:t>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DF5368-C0A9-405E-FD35-B0DC3A627BCA}"/>
              </a:ext>
            </a:extLst>
          </p:cNvPr>
          <p:cNvSpPr txBox="1"/>
          <p:nvPr/>
        </p:nvSpPr>
        <p:spPr>
          <a:xfrm>
            <a:off x="261281" y="97270"/>
            <a:ext cx="896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tx2"/>
                </a:solidFill>
              </a:rPr>
              <a:t>Theory+Data-driven</a:t>
            </a:r>
            <a:r>
              <a:rPr lang="en-US" b="1" dirty="0">
                <a:solidFill>
                  <a:schemeClr val="tx2"/>
                </a:solidFill>
              </a:rPr>
              <a:t> approaches </a:t>
            </a:r>
            <a:r>
              <a:rPr lang="en-US" b="1" dirty="0">
                <a:solidFill>
                  <a:schemeClr val="tx2"/>
                </a:solidFill>
                <a:sym typeface="Wingdings" pitchFamily="2" charset="2"/>
              </a:rPr>
              <a:t> x-ray spectroscopy analysis/acquisition 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825C38E2-C569-5556-5E40-4951D79EF3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92" t="2667" r="3872" b="64622"/>
          <a:stretch/>
        </p:blipFill>
        <p:spPr>
          <a:xfrm>
            <a:off x="342900" y="466602"/>
            <a:ext cx="2880079" cy="16717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97A104F-AC7C-4325-91D5-7A76CB8F1343}"/>
              </a:ext>
            </a:extLst>
          </p:cNvPr>
          <p:cNvSpPr txBox="1"/>
          <p:nvPr/>
        </p:nvSpPr>
        <p:spPr>
          <a:xfrm>
            <a:off x="261281" y="1892418"/>
            <a:ext cx="304644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- Computational spectroscopy explains features</a:t>
            </a:r>
          </a:p>
        </p:txBody>
      </p:sp>
      <p:pic>
        <p:nvPicPr>
          <p:cNvPr id="21" name="Picture 20" descr="A diagram of different types of blue and purple colors&#10;&#10;Description automatically generated">
            <a:extLst>
              <a:ext uri="{FF2B5EF4-FFF2-40B4-BE49-F238E27FC236}">
                <a16:creationId xmlns:a16="http://schemas.microsoft.com/office/drawing/2014/main" id="{AF8F4AFD-F13E-A791-2F29-2735C9FAAF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6" t="51589"/>
          <a:stretch/>
        </p:blipFill>
        <p:spPr>
          <a:xfrm>
            <a:off x="6290683" y="2041793"/>
            <a:ext cx="2815885" cy="152006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790FDD3-ACEB-54B1-1B4A-8E4FD99B36A4}"/>
              </a:ext>
            </a:extLst>
          </p:cNvPr>
          <p:cNvSpPr txBox="1"/>
          <p:nvPr/>
        </p:nvSpPr>
        <p:spPr>
          <a:xfrm>
            <a:off x="3274332" y="479825"/>
            <a:ext cx="298861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- Manifold projection image segmentation enables robust phase recognition in XANES mapping</a:t>
            </a:r>
          </a:p>
          <a:p>
            <a:r>
              <a:rPr lang="en-US" sz="1600" dirty="0"/>
              <a:t>- Recursive feature elimination accelerates data capture using fewer energy points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8CD9F9E-EB9D-FEDE-A892-9C65CC0F1C2E}"/>
              </a:ext>
            </a:extLst>
          </p:cNvPr>
          <p:cNvSpPr/>
          <p:nvPr/>
        </p:nvSpPr>
        <p:spPr>
          <a:xfrm>
            <a:off x="3785766" y="2426778"/>
            <a:ext cx="267019" cy="2296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A89765C-D8F2-B0D1-C711-80D6D2684822}"/>
              </a:ext>
            </a:extLst>
          </p:cNvPr>
          <p:cNvSpPr/>
          <p:nvPr/>
        </p:nvSpPr>
        <p:spPr>
          <a:xfrm>
            <a:off x="2058566" y="2413464"/>
            <a:ext cx="267019" cy="2296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47F076EC-A9F7-21E1-43FC-3D09C7469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3"/>
          <a:stretch>
            <a:fillRect/>
          </a:stretch>
        </p:blipFill>
        <p:spPr bwMode="auto">
          <a:xfrm>
            <a:off x="342900" y="2507652"/>
            <a:ext cx="6054828" cy="1770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A16E1C-E07E-E87D-6C42-071E2EE5E377}"/>
              </a:ext>
            </a:extLst>
          </p:cNvPr>
          <p:cNvSpPr txBox="1"/>
          <p:nvPr/>
        </p:nvSpPr>
        <p:spPr>
          <a:xfrm>
            <a:off x="261281" y="4269051"/>
            <a:ext cx="592004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- Comprehensive featurization tests show cumulative distribution function to be superior </a:t>
            </a:r>
          </a:p>
        </p:txBody>
      </p:sp>
      <p:pic>
        <p:nvPicPr>
          <p:cNvPr id="8" name="Picture 7" descr="A graph of graph with text&#10;&#10;Description automatically generated with medium confidence">
            <a:extLst>
              <a:ext uri="{FF2B5EF4-FFF2-40B4-BE49-F238E27FC236}">
                <a16:creationId xmlns:a16="http://schemas.microsoft.com/office/drawing/2014/main" id="{564FB563-B9B2-D7F5-92C9-0946CD0781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6150" y="3561857"/>
            <a:ext cx="2887850" cy="15751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B78398-CDEA-574E-45BE-3C4363513E43}"/>
              </a:ext>
            </a:extLst>
          </p:cNvPr>
          <p:cNvSpPr txBox="1"/>
          <p:nvPr/>
        </p:nvSpPr>
        <p:spPr>
          <a:xfrm>
            <a:off x="6667500" y="3668131"/>
            <a:ext cx="190949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- Multimodal: our greatest hope?</a:t>
            </a:r>
          </a:p>
        </p:txBody>
      </p:sp>
    </p:spTree>
    <p:extLst>
      <p:ext uri="{BB962C8B-B14F-4D97-AF65-F5344CB8AC3E}">
        <p14:creationId xmlns:p14="http://schemas.microsoft.com/office/powerpoint/2010/main" val="208039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1" y="356616"/>
            <a:ext cx="8372901" cy="621711"/>
          </a:xfrm>
        </p:spPr>
        <p:txBody>
          <a:bodyPr/>
          <a:lstStyle/>
          <a:p>
            <a:r>
              <a:rPr lang="en-US" dirty="0"/>
              <a:t>Acknowledgements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type="body" sz="quarter" idx="12"/>
          </p:nvPr>
        </p:nvSpPr>
        <p:spPr>
          <a:xfrm>
            <a:off x="457201" y="894747"/>
            <a:ext cx="8372901" cy="374786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en-US" sz="1400" b="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</a:p>
          <a:p>
            <a:pPr algn="just">
              <a:spcBef>
                <a:spcPts val="0"/>
              </a:spcBef>
            </a:pPr>
            <a:r>
              <a:rPr lang="en-US" sz="14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for Nanoscale Materials</a:t>
            </a:r>
          </a:p>
          <a:p>
            <a:pPr algn="just">
              <a:spcBef>
                <a:spcPts val="0"/>
              </a:spcBef>
            </a:pPr>
            <a:r>
              <a:rPr lang="en-US" sz="14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 Early Career award</a:t>
            </a:r>
          </a:p>
          <a:p>
            <a:pPr algn="just">
              <a:spcBef>
                <a:spcPts val="0"/>
              </a:spcBef>
            </a:pPr>
            <a:r>
              <a:rPr lang="en-US" sz="14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Data/AI/ML at SUF grants (4DCamera, AIMM, Digital Twin)</a:t>
            </a:r>
          </a:p>
          <a:p>
            <a:pPr algn="just">
              <a:spcBef>
                <a:spcPts val="0"/>
              </a:spcBef>
            </a:pPr>
            <a:r>
              <a:rPr lang="en-US" sz="14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for Electrochemical Energy Science, a DOE Energy Frontier Research Center (EFRC)</a:t>
            </a:r>
          </a:p>
          <a:p>
            <a:pPr algn="just">
              <a:spcBef>
                <a:spcPts val="0"/>
              </a:spcBef>
            </a:pPr>
            <a:r>
              <a:rPr lang="en-US" sz="14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 Directed Research and Development (LDRD) funding from Argonne National Laboratory </a:t>
            </a:r>
          </a:p>
          <a:p>
            <a:pPr algn="just">
              <a:spcBef>
                <a:spcPts val="0"/>
              </a:spcBef>
            </a:pPr>
            <a:r>
              <a:rPr lang="en-US" sz="14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 EERE SunShot BRIDGE and PVRD programs</a:t>
            </a:r>
          </a:p>
          <a:p>
            <a:pPr algn="just">
              <a:spcBef>
                <a:spcPts val="0"/>
              </a:spcBef>
            </a:pPr>
            <a:r>
              <a:rPr lang="en-US" sz="14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NSF MRSEC</a:t>
            </a:r>
          </a:p>
          <a:p>
            <a:pPr algn="just">
              <a:spcBef>
                <a:spcPts val="0"/>
              </a:spcBef>
            </a:pPr>
            <a:endParaRPr lang="en-US" sz="14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400" b="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Computational resources </a:t>
            </a:r>
          </a:p>
          <a:p>
            <a:pPr algn="just">
              <a:spcBef>
                <a:spcPts val="0"/>
              </a:spcBef>
            </a:pPr>
            <a:r>
              <a:rPr lang="en-US" sz="14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CNM Carbon Cluster </a:t>
            </a:r>
          </a:p>
          <a:p>
            <a:pPr algn="just">
              <a:spcBef>
                <a:spcPts val="0"/>
              </a:spcBef>
            </a:pPr>
            <a:r>
              <a:rPr lang="en-US" sz="14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Energy Research Scientific Computing Center (NERSC)</a:t>
            </a:r>
          </a:p>
          <a:p>
            <a:pPr algn="just">
              <a:spcBef>
                <a:spcPts val="0"/>
              </a:spcBef>
            </a:pPr>
            <a:r>
              <a:rPr lang="en-US" sz="14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 Computing Resource Center (LCRC) at Argonne National Laboratory</a:t>
            </a:r>
          </a:p>
          <a:p>
            <a:pPr algn="just">
              <a:spcBef>
                <a:spcPts val="0"/>
              </a:spcBef>
            </a:pPr>
            <a:r>
              <a:rPr lang="en-US" sz="14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 Laboratory for System Evaluation (JLSE) at Argonne National Laboratory.</a:t>
            </a:r>
          </a:p>
          <a:p>
            <a:pPr algn="just">
              <a:spcBef>
                <a:spcPts val="0"/>
              </a:spcBef>
            </a:pPr>
            <a:endParaRPr lang="en-US" sz="14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0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talk has been created by </a:t>
            </a:r>
            <a:r>
              <a:rPr lang="en-US" sz="10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UChicago</a:t>
            </a:r>
            <a:r>
              <a:rPr lang="en-US" sz="10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Argonne, LLC, Operator of Argonne National Laboratory ("Argonne"). Argonne, a U.S. Department of Energy Office of Science laboratory, is operated under Contract No. DE-AC02-06CH11357.  The U.S. Government retains for itself, and others acting on its behalf, a paid-up, nonexclusive, irrevocable worldwide license in said article to reproduce, prepare derivative works, distribute copies to the public, and perform publicly and display publicly, by or on behalf of the Government.</a:t>
            </a:r>
          </a:p>
        </p:txBody>
      </p:sp>
    </p:spTree>
    <p:extLst>
      <p:ext uri="{BB962C8B-B14F-4D97-AF65-F5344CB8AC3E}">
        <p14:creationId xmlns:p14="http://schemas.microsoft.com/office/powerpoint/2010/main" val="246084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579033" y="3898900"/>
            <a:ext cx="6457950" cy="85725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50445" y="1384300"/>
            <a:ext cx="1900238" cy="257175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64984" y="1384300"/>
            <a:ext cx="4403927" cy="24003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7423" y="254730"/>
            <a:ext cx="6545260" cy="427617"/>
          </a:xfrm>
        </p:spPr>
        <p:txBody>
          <a:bodyPr/>
          <a:lstStyle/>
          <a:p>
            <a:pPr algn="ctr"/>
            <a:r>
              <a:rPr lang="en-US" sz="135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The DOE Nanoscale Science Research Centers: </a:t>
            </a:r>
            <a:br>
              <a:rPr lang="en-US" sz="135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en-US" sz="135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User Facilities for Creating, Characterizing, and Understanding Nanomaterials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4733" y="1477238"/>
            <a:ext cx="1885950" cy="330143"/>
          </a:xfrm>
        </p:spPr>
        <p:txBody>
          <a:bodyPr/>
          <a:lstStyle/>
          <a:p>
            <a:r>
              <a:rPr lang="en-US" sz="1350" dirty="0">
                <a:solidFill>
                  <a:schemeClr val="accent1">
                    <a:lumMod val="75000"/>
                  </a:schemeClr>
                </a:solidFill>
              </a:rPr>
              <a:t>About the Center for Nanoscale Materials: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78711" y="1771628"/>
            <a:ext cx="1814822" cy="2124014"/>
          </a:xfrm>
        </p:spPr>
        <p:txBody>
          <a:bodyPr/>
          <a:lstStyle/>
          <a:p>
            <a:pPr marL="128588" indent="-128588">
              <a:spcBef>
                <a:spcPts val="750"/>
              </a:spcBef>
            </a:pPr>
            <a:r>
              <a:rPr lang="en-US" sz="1050" dirty="0"/>
              <a:t>Free access to staff expertise and equipment (if intent is to publish)</a:t>
            </a:r>
          </a:p>
          <a:p>
            <a:pPr marL="128588" indent="-128588">
              <a:spcBef>
                <a:spcPts val="750"/>
              </a:spcBef>
            </a:pPr>
            <a:r>
              <a:rPr lang="en-US" sz="1050" dirty="0"/>
              <a:t>Three annual proposal calls; short-term projects are accepted continuously</a:t>
            </a:r>
          </a:p>
          <a:p>
            <a:pPr marL="128588" indent="-128588">
              <a:spcBef>
                <a:spcPts val="750"/>
              </a:spcBef>
            </a:pPr>
            <a:r>
              <a:rPr lang="en-US" sz="1050" dirty="0"/>
              <a:t>Simple 2-page proposal</a:t>
            </a:r>
          </a:p>
          <a:p>
            <a:pPr marL="128588" indent="-128588">
              <a:spcBef>
                <a:spcPts val="750"/>
              </a:spcBef>
            </a:pPr>
            <a:r>
              <a:rPr lang="en-US" sz="1050" dirty="0"/>
              <a:t>Co-located with Advanced Photon Source and Argonne Leadership Computing Facility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22133" y="1318475"/>
            <a:ext cx="3829050" cy="330143"/>
          </a:xfrm>
        </p:spPr>
        <p:txBody>
          <a:bodyPr/>
          <a:lstStyle/>
          <a:p>
            <a:r>
              <a:rPr lang="en-US" sz="1350" dirty="0">
                <a:solidFill>
                  <a:schemeClr val="accent1">
                    <a:lumMod val="75000"/>
                  </a:schemeClr>
                </a:solidFill>
              </a:rPr>
              <a:t>Center for Nanoscale Materials Capabilities: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22133" y="1639154"/>
            <a:ext cx="4346778" cy="2066864"/>
          </a:xfrm>
        </p:spPr>
        <p:txBody>
          <a:bodyPr/>
          <a:lstStyle/>
          <a:p>
            <a:pPr marL="128588" indent="-128588">
              <a:spcBef>
                <a:spcPts val="450"/>
              </a:spcBef>
            </a:pPr>
            <a:r>
              <a:rPr lang="en-US" sz="1050" b="1" dirty="0"/>
              <a:t>Synthesis –</a:t>
            </a:r>
            <a:r>
              <a:rPr lang="en-US" sz="1050" dirty="0"/>
              <a:t> 2D materials, </a:t>
            </a:r>
            <a:r>
              <a:rPr lang="en-US" sz="1050" dirty="0" err="1"/>
              <a:t>biofunctional</a:t>
            </a:r>
            <a:r>
              <a:rPr lang="en-US" sz="1050" dirty="0"/>
              <a:t> structures, diamond/CNT, colloidal chemistry, self-assembly, quantum and energy materials</a:t>
            </a:r>
          </a:p>
          <a:p>
            <a:pPr marL="128588" indent="-128588">
              <a:spcBef>
                <a:spcPts val="450"/>
              </a:spcBef>
            </a:pPr>
            <a:r>
              <a:rPr lang="en-US" sz="1050" b="1" dirty="0"/>
              <a:t>Nanofabrication – </a:t>
            </a:r>
            <a:r>
              <a:rPr lang="en-US" sz="1050" dirty="0"/>
              <a:t>11,000 sq. ft. cleanroom, direct-write fabrication, nonlinear phenomena, nanoscale interaction manipulation, device integration, NEMS/MEMS, flat lens optics</a:t>
            </a:r>
          </a:p>
          <a:p>
            <a:pPr marL="128588" indent="-128588">
              <a:spcBef>
                <a:spcPts val="450"/>
              </a:spcBef>
            </a:pPr>
            <a:r>
              <a:rPr lang="en-US" sz="1050" b="1" dirty="0"/>
              <a:t>Advanced Microscopy – </a:t>
            </a:r>
            <a:r>
              <a:rPr lang="en-US" sz="1050" dirty="0"/>
              <a:t>synchrotron hard x-ray </a:t>
            </a:r>
            <a:r>
              <a:rPr lang="en-US" sz="1050" dirty="0" err="1"/>
              <a:t>nanoprobe</a:t>
            </a:r>
            <a:r>
              <a:rPr lang="en-US" sz="1050" dirty="0"/>
              <a:t>, </a:t>
            </a:r>
            <a:r>
              <a:rPr lang="en-US" sz="1050" dirty="0" err="1"/>
              <a:t>ptychography</a:t>
            </a:r>
            <a:r>
              <a:rPr lang="en-US" sz="1050" dirty="0"/>
              <a:t>, AFM/STM (LT, SP, UHV, optical, synchrotron x-ray), aberration-corrected and in-situ TEM/STEM</a:t>
            </a:r>
          </a:p>
          <a:p>
            <a:pPr marL="128588" indent="-128588">
              <a:spcBef>
                <a:spcPts val="450"/>
              </a:spcBef>
            </a:pPr>
            <a:r>
              <a:rPr lang="en-US" sz="1050" b="1" dirty="0" err="1"/>
              <a:t>Nanophotonics</a:t>
            </a:r>
            <a:r>
              <a:rPr lang="en-US" sz="1050" b="1" dirty="0"/>
              <a:t> – </a:t>
            </a:r>
            <a:r>
              <a:rPr lang="en-US" sz="1050" dirty="0"/>
              <a:t>ultrafast transient absorption and emission spectroscopy and microscopy; UV-to-THz</a:t>
            </a:r>
          </a:p>
          <a:p>
            <a:pPr marL="128588" indent="-128588">
              <a:spcBef>
                <a:spcPts val="450"/>
              </a:spcBef>
            </a:pPr>
            <a:r>
              <a:rPr lang="en-US" sz="1050" b="1" dirty="0"/>
              <a:t>Theory/Modeling – </a:t>
            </a:r>
            <a:r>
              <a:rPr lang="en-US" sz="1050" dirty="0"/>
              <a:t>electronic structure calculations, atomistic studies, electrodynamics, </a:t>
            </a:r>
            <a:r>
              <a:rPr lang="en-US" sz="1050" dirty="0" err="1"/>
              <a:t>multiscale</a:t>
            </a:r>
            <a:r>
              <a:rPr lang="en-US" sz="1050" dirty="0"/>
              <a:t> approaches, machine learning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8763" y="740581"/>
            <a:ext cx="818633" cy="30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1412" y="726293"/>
            <a:ext cx="376559" cy="376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Straight Connector 26"/>
          <p:cNvCxnSpPr/>
          <p:nvPr/>
        </p:nvCxnSpPr>
        <p:spPr>
          <a:xfrm>
            <a:off x="1350433" y="691356"/>
            <a:ext cx="65722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350433" y="1148556"/>
            <a:ext cx="65722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CNM_H_RG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13" y="777450"/>
            <a:ext cx="1085850" cy="272632"/>
          </a:xfrm>
          <a:prstGeom prst="rect">
            <a:avLst/>
          </a:prstGeom>
        </p:spPr>
      </p:pic>
      <p:pic>
        <p:nvPicPr>
          <p:cNvPr id="30" name="Picture 29" descr="NFD flat len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707" y="3892384"/>
            <a:ext cx="628650" cy="628650"/>
          </a:xfrm>
          <a:prstGeom prst="rect">
            <a:avLst/>
          </a:prstGeom>
          <a:ln w="12700" cmpd="sng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 descr="PlasmonicCoupling-GoldNanoAntennas_Nestor.t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12300" r="22230" b="25865"/>
          <a:stretch/>
        </p:blipFill>
        <p:spPr>
          <a:xfrm>
            <a:off x="5775461" y="3882291"/>
            <a:ext cx="647238" cy="628649"/>
          </a:xfrm>
          <a:prstGeom prst="rect">
            <a:avLst/>
          </a:prstGeom>
          <a:ln w="12700" cmpd="sng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 descr="DOE highlight Fig 1 copy.tif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07"/>
          <a:stretch/>
        </p:blipFill>
        <p:spPr>
          <a:xfrm>
            <a:off x="5214216" y="4215443"/>
            <a:ext cx="672704" cy="628650"/>
          </a:xfrm>
          <a:prstGeom prst="rect">
            <a:avLst/>
          </a:prstGeom>
          <a:ln w="12700" cmpd="sng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472" y="3898901"/>
            <a:ext cx="1827761" cy="7911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84387" y="41334"/>
            <a:ext cx="176362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err="1"/>
              <a:t>mchan@anl.gov</a:t>
            </a:r>
            <a:endParaRPr lang="en-US" sz="16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C498C0-2B4F-D640-BF92-77640BC2F8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22531"/>
          <a:stretch/>
        </p:blipFill>
        <p:spPr>
          <a:xfrm>
            <a:off x="4483127" y="3905416"/>
            <a:ext cx="731090" cy="6156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60D2F5-9241-BD49-B09A-76A631098C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543" y="4235696"/>
            <a:ext cx="656186" cy="65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031923-9624-3443-A885-7AF51AA9862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11"/>
          <a:stretch/>
        </p:blipFill>
        <p:spPr>
          <a:xfrm>
            <a:off x="7087931" y="3907302"/>
            <a:ext cx="764858" cy="627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AE6F6E-3A65-394C-AC71-9C04B1C7577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" r="13565"/>
          <a:stretch/>
        </p:blipFill>
        <p:spPr>
          <a:xfrm>
            <a:off x="6422699" y="4235696"/>
            <a:ext cx="698171" cy="6259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68D2DAC-69AB-DA4B-8ECE-E49079C1BB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113" y="715275"/>
            <a:ext cx="852462" cy="42623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55CCB19-1977-B342-B530-CE3EAC3EF74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3236" y="959754"/>
            <a:ext cx="652150" cy="17720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F56F005-9E29-CE45-814A-37A219D9410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8388" y="721136"/>
            <a:ext cx="671744" cy="25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420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A874DE-610B-A843-B76E-6E5F969211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THank</a:t>
            </a:r>
            <a:r>
              <a:rPr lang="en-US" dirty="0"/>
              <a:t>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98152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structure&#10;&#10;Description automatically generated">
            <a:extLst>
              <a:ext uri="{FF2B5EF4-FFF2-40B4-BE49-F238E27FC236}">
                <a16:creationId xmlns:a16="http://schemas.microsoft.com/office/drawing/2014/main" id="{0A8581CA-74A5-DAB8-B4D3-5A545E972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728" y="391628"/>
            <a:ext cx="2484991" cy="15950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A55324-0B5A-5542-8B39-72613DD9DBC2}"/>
              </a:ext>
            </a:extLst>
          </p:cNvPr>
          <p:cNvSpPr txBox="1"/>
          <p:nvPr/>
        </p:nvSpPr>
        <p:spPr>
          <a:xfrm>
            <a:off x="261281" y="4804946"/>
            <a:ext cx="592004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postdoc + internship positions available! (</a:t>
            </a:r>
            <a:r>
              <a:rPr lang="en-US" sz="1600" b="1" dirty="0" err="1">
                <a:solidFill>
                  <a:schemeClr val="accent1"/>
                </a:solidFill>
              </a:rPr>
              <a:t>mchan@anl.gov</a:t>
            </a:r>
            <a:r>
              <a:rPr lang="en-US" sz="1600" b="1" dirty="0">
                <a:solidFill>
                  <a:schemeClr val="accent1"/>
                </a:solidFill>
              </a:rPr>
              <a:t>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DF5368-C0A9-405E-FD35-B0DC3A627BCA}"/>
              </a:ext>
            </a:extLst>
          </p:cNvPr>
          <p:cNvSpPr txBox="1"/>
          <p:nvPr/>
        </p:nvSpPr>
        <p:spPr>
          <a:xfrm>
            <a:off x="261281" y="97270"/>
            <a:ext cx="896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tx2"/>
                </a:solidFill>
              </a:rPr>
              <a:t>Theory+Data-driven</a:t>
            </a:r>
            <a:r>
              <a:rPr lang="en-US" b="1" dirty="0">
                <a:solidFill>
                  <a:schemeClr val="tx2"/>
                </a:solidFill>
              </a:rPr>
              <a:t> approaches </a:t>
            </a:r>
            <a:r>
              <a:rPr lang="en-US" b="1" dirty="0">
                <a:solidFill>
                  <a:schemeClr val="tx2"/>
                </a:solidFill>
                <a:sym typeface="Wingdings" pitchFamily="2" charset="2"/>
              </a:rPr>
              <a:t> x-ray spectroscopy analysis/acquisition 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825C38E2-C569-5556-5E40-4951D79EF3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92" t="2667" r="3872" b="64622"/>
          <a:stretch/>
        </p:blipFill>
        <p:spPr>
          <a:xfrm>
            <a:off x="342900" y="466602"/>
            <a:ext cx="2880079" cy="16717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97A104F-AC7C-4325-91D5-7A76CB8F1343}"/>
              </a:ext>
            </a:extLst>
          </p:cNvPr>
          <p:cNvSpPr txBox="1"/>
          <p:nvPr/>
        </p:nvSpPr>
        <p:spPr>
          <a:xfrm>
            <a:off x="261281" y="1892418"/>
            <a:ext cx="304644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- Computational spectroscopy explains features</a:t>
            </a:r>
          </a:p>
        </p:txBody>
      </p:sp>
      <p:pic>
        <p:nvPicPr>
          <p:cNvPr id="21" name="Picture 20" descr="A diagram of different types of blue and purple colors&#10;&#10;Description automatically generated">
            <a:extLst>
              <a:ext uri="{FF2B5EF4-FFF2-40B4-BE49-F238E27FC236}">
                <a16:creationId xmlns:a16="http://schemas.microsoft.com/office/drawing/2014/main" id="{AF8F4AFD-F13E-A791-2F29-2735C9FAAF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6" t="51589"/>
          <a:stretch/>
        </p:blipFill>
        <p:spPr>
          <a:xfrm>
            <a:off x="6290683" y="2041793"/>
            <a:ext cx="2815885" cy="152006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790FDD3-ACEB-54B1-1B4A-8E4FD99B36A4}"/>
              </a:ext>
            </a:extLst>
          </p:cNvPr>
          <p:cNvSpPr txBox="1"/>
          <p:nvPr/>
        </p:nvSpPr>
        <p:spPr>
          <a:xfrm>
            <a:off x="3274332" y="479825"/>
            <a:ext cx="298861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- Manifold projection image segmentation enables robust phase recognition in XANES mapping</a:t>
            </a:r>
          </a:p>
          <a:p>
            <a:r>
              <a:rPr lang="en-US" sz="1600" dirty="0"/>
              <a:t>- Recursive feature elimination accelerates data capture using fewer energy points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8CD9F9E-EB9D-FEDE-A892-9C65CC0F1C2E}"/>
              </a:ext>
            </a:extLst>
          </p:cNvPr>
          <p:cNvSpPr/>
          <p:nvPr/>
        </p:nvSpPr>
        <p:spPr>
          <a:xfrm>
            <a:off x="3785766" y="2426778"/>
            <a:ext cx="267019" cy="2296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A89765C-D8F2-B0D1-C711-80D6D2684822}"/>
              </a:ext>
            </a:extLst>
          </p:cNvPr>
          <p:cNvSpPr/>
          <p:nvPr/>
        </p:nvSpPr>
        <p:spPr>
          <a:xfrm>
            <a:off x="2058566" y="2413464"/>
            <a:ext cx="267019" cy="2296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47F076EC-A9F7-21E1-43FC-3D09C7469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3"/>
          <a:stretch>
            <a:fillRect/>
          </a:stretch>
        </p:blipFill>
        <p:spPr bwMode="auto">
          <a:xfrm>
            <a:off x="342900" y="2507652"/>
            <a:ext cx="6054828" cy="1770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A16E1C-E07E-E87D-6C42-071E2EE5E377}"/>
              </a:ext>
            </a:extLst>
          </p:cNvPr>
          <p:cNvSpPr txBox="1"/>
          <p:nvPr/>
        </p:nvSpPr>
        <p:spPr>
          <a:xfrm>
            <a:off x="261281" y="4269051"/>
            <a:ext cx="592004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- Comprehensive featurization tests show cumulative distribution function to be superior </a:t>
            </a:r>
          </a:p>
        </p:txBody>
      </p:sp>
      <p:pic>
        <p:nvPicPr>
          <p:cNvPr id="8" name="Picture 7" descr="A graph of graph with text&#10;&#10;Description automatically generated with medium confidence">
            <a:extLst>
              <a:ext uri="{FF2B5EF4-FFF2-40B4-BE49-F238E27FC236}">
                <a16:creationId xmlns:a16="http://schemas.microsoft.com/office/drawing/2014/main" id="{564FB563-B9B2-D7F5-92C9-0946CD0781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6150" y="3561857"/>
            <a:ext cx="2887850" cy="15751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B78398-CDEA-574E-45BE-3C4363513E43}"/>
              </a:ext>
            </a:extLst>
          </p:cNvPr>
          <p:cNvSpPr txBox="1"/>
          <p:nvPr/>
        </p:nvSpPr>
        <p:spPr>
          <a:xfrm>
            <a:off x="6667500" y="3668131"/>
            <a:ext cx="190949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- Multimodal: our greatest hope?</a:t>
            </a:r>
          </a:p>
        </p:txBody>
      </p:sp>
    </p:spTree>
    <p:extLst>
      <p:ext uri="{BB962C8B-B14F-4D97-AF65-F5344CB8AC3E}">
        <p14:creationId xmlns:p14="http://schemas.microsoft.com/office/powerpoint/2010/main" val="273293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352E94B-48CB-A14E-BAC7-A4EB4F63F757}"/>
              </a:ext>
            </a:extLst>
          </p:cNvPr>
          <p:cNvGrpSpPr/>
          <p:nvPr/>
        </p:nvGrpSpPr>
        <p:grpSpPr>
          <a:xfrm>
            <a:off x="493013" y="1415891"/>
            <a:ext cx="1398615" cy="1422192"/>
            <a:chOff x="188865" y="2053645"/>
            <a:chExt cx="900703" cy="9017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25BAF73-903B-5049-80F1-5B0B2196B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865" y="2053645"/>
              <a:ext cx="384269" cy="9017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16E9E1F-F978-D947-A862-AC57C7E386A6}"/>
                </a:ext>
              </a:extLst>
            </p:cNvPr>
            <p:cNvSpPr/>
            <p:nvPr/>
          </p:nvSpPr>
          <p:spPr>
            <a:xfrm>
              <a:off x="508577" y="2090772"/>
              <a:ext cx="580991" cy="8586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</a:rPr>
                <a:t>Li</a:t>
              </a:r>
            </a:p>
            <a:p>
              <a:pPr>
                <a:spcBef>
                  <a:spcPts val="600"/>
                </a:spcBef>
              </a:pPr>
              <a:r>
                <a:rPr lang="en-US" sz="2400" b="1" dirty="0">
                  <a:solidFill>
                    <a:srgbClr val="FF0000"/>
                  </a:solidFill>
                </a:rPr>
                <a:t>O</a:t>
              </a:r>
            </a:p>
            <a:p>
              <a:pPr>
                <a:spcBef>
                  <a:spcPts val="600"/>
                </a:spcBef>
              </a:pPr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</a:rPr>
                <a:t>Fe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F96F134-0DC9-2F46-B797-48C2D8215BBE}"/>
              </a:ext>
            </a:extLst>
          </p:cNvPr>
          <p:cNvGrpSpPr/>
          <p:nvPr/>
        </p:nvGrpSpPr>
        <p:grpSpPr>
          <a:xfrm>
            <a:off x="3865336" y="2232060"/>
            <a:ext cx="5290194" cy="1893498"/>
            <a:chOff x="2232310" y="2738782"/>
            <a:chExt cx="7053590" cy="2524665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6A8C449-F89D-6249-8CBA-58E19140FA10}"/>
                </a:ext>
              </a:extLst>
            </p:cNvPr>
            <p:cNvGrpSpPr/>
            <p:nvPr/>
          </p:nvGrpSpPr>
          <p:grpSpPr>
            <a:xfrm>
              <a:off x="2232310" y="2738782"/>
              <a:ext cx="4631744" cy="2500611"/>
              <a:chOff x="2232310" y="2738782"/>
              <a:chExt cx="4631744" cy="2500611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B8AFA019-E96D-D747-9A91-5788A4CFB9BF}"/>
                  </a:ext>
                </a:extLst>
              </p:cNvPr>
              <p:cNvGrpSpPr/>
              <p:nvPr/>
            </p:nvGrpSpPr>
            <p:grpSpPr>
              <a:xfrm>
                <a:off x="2232310" y="2738782"/>
                <a:ext cx="4631744" cy="2500611"/>
                <a:chOff x="2232310" y="2738782"/>
                <a:chExt cx="4631744" cy="2500611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B348F4DE-93F4-1242-BE89-D944459BF4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16211" y="2738782"/>
                  <a:ext cx="1747843" cy="2500611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pic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7EDF5576-94F0-5045-98ED-807E69940577}"/>
                    </a:ext>
                  </a:extLst>
                </p:cNvPr>
                <p:cNvGrpSpPr/>
                <p:nvPr/>
              </p:nvGrpSpPr>
              <p:grpSpPr>
                <a:xfrm>
                  <a:off x="2232310" y="3134034"/>
                  <a:ext cx="2941649" cy="724698"/>
                  <a:chOff x="2771340" y="2897026"/>
                  <a:chExt cx="2941649" cy="724698"/>
                </a:xfrm>
              </p:grpSpPr>
              <p:cxnSp>
                <p:nvCxnSpPr>
                  <p:cNvPr id="16" name="Straight Arrow Connector 15">
                    <a:extLst>
                      <a:ext uri="{FF2B5EF4-FFF2-40B4-BE49-F238E27FC236}">
                        <a16:creationId xmlns:a16="http://schemas.microsoft.com/office/drawing/2014/main" id="{589827BC-487D-A34D-881E-66783C2BEE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3141332" y="3012123"/>
                    <a:ext cx="1371600" cy="609601"/>
                  </a:xfrm>
                  <a:prstGeom prst="straightConnector1">
                    <a:avLst/>
                  </a:prstGeom>
                  <a:noFill/>
                  <a:ln w="603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0D530731-DADA-0A4C-BC63-D076B1CE23FA}"/>
                      </a:ext>
                    </a:extLst>
                  </p:cNvPr>
                  <p:cNvSpPr txBox="1"/>
                  <p:nvPr/>
                </p:nvSpPr>
                <p:spPr>
                  <a:xfrm rot="1514730">
                    <a:off x="2771340" y="2897026"/>
                    <a:ext cx="2941649" cy="4924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/>
                      <a:t>cation disordering</a:t>
                    </a:r>
                    <a:endParaRPr lang="en-US" b="1" baseline="30000" dirty="0"/>
                  </a:p>
                </p:txBody>
              </p:sp>
            </p:grp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A340F83-6840-1946-8F1A-EF2F88201D6E}"/>
                  </a:ext>
                </a:extLst>
              </p:cNvPr>
              <p:cNvSpPr txBox="1"/>
              <p:nvPr/>
            </p:nvSpPr>
            <p:spPr>
              <a:xfrm rot="1514730">
                <a:off x="2696661" y="3547651"/>
                <a:ext cx="1102105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-2 Li</a:t>
                </a:r>
                <a:endParaRPr lang="en-US" b="1" baseline="30000" dirty="0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CCC307-6352-374A-BD5B-9553925C28DE}"/>
                </a:ext>
              </a:extLst>
            </p:cNvPr>
            <p:cNvSpPr/>
            <p:nvPr/>
          </p:nvSpPr>
          <p:spPr>
            <a:xfrm>
              <a:off x="6844858" y="4032340"/>
              <a:ext cx="2441042" cy="1231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/>
                <a:t>Li</a:t>
              </a:r>
              <a:r>
                <a:rPr lang="en-US" b="1" baseline="-25000" dirty="0"/>
                <a:t>3</a:t>
              </a:r>
              <a:r>
                <a:rPr lang="en-US" b="1" dirty="0"/>
                <a:t>FeO</a:t>
              </a:r>
              <a:r>
                <a:rPr lang="en-US" b="1" baseline="-25000" dirty="0"/>
                <a:t>3.5</a:t>
              </a:r>
            </a:p>
            <a:p>
              <a:pPr algn="ctr"/>
              <a:r>
                <a:rPr lang="en-US" dirty="0"/>
                <a:t>cation-disordered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D0D000F-FA13-534B-BA5B-5A192257F725}"/>
              </a:ext>
            </a:extLst>
          </p:cNvPr>
          <p:cNvGrpSpPr/>
          <p:nvPr/>
        </p:nvGrpSpPr>
        <p:grpSpPr>
          <a:xfrm>
            <a:off x="1536534" y="1090911"/>
            <a:ext cx="2396838" cy="3004626"/>
            <a:chOff x="1440819" y="1143000"/>
            <a:chExt cx="1679592" cy="2215753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EEEAD748-8CF3-6441-AC7F-57FB16AAD6C2}"/>
                </a:ext>
              </a:extLst>
            </p:cNvPr>
            <p:cNvSpPr/>
            <p:nvPr/>
          </p:nvSpPr>
          <p:spPr>
            <a:xfrm>
              <a:off x="1440819" y="1143000"/>
              <a:ext cx="1679592" cy="1575910"/>
            </a:xfrm>
            <a:custGeom>
              <a:avLst/>
              <a:gdLst>
                <a:gd name="connsiteX0" fmla="*/ 0 w 1645920"/>
                <a:gd name="connsiteY0" fmla="*/ 274325 h 1645920"/>
                <a:gd name="connsiteX1" fmla="*/ 274325 w 1645920"/>
                <a:gd name="connsiteY1" fmla="*/ 0 h 1645920"/>
                <a:gd name="connsiteX2" fmla="*/ 1371595 w 1645920"/>
                <a:gd name="connsiteY2" fmla="*/ 0 h 1645920"/>
                <a:gd name="connsiteX3" fmla="*/ 1645920 w 1645920"/>
                <a:gd name="connsiteY3" fmla="*/ 274325 h 1645920"/>
                <a:gd name="connsiteX4" fmla="*/ 1645920 w 1645920"/>
                <a:gd name="connsiteY4" fmla="*/ 1371595 h 1645920"/>
                <a:gd name="connsiteX5" fmla="*/ 1371595 w 1645920"/>
                <a:gd name="connsiteY5" fmla="*/ 1645920 h 1645920"/>
                <a:gd name="connsiteX6" fmla="*/ 274325 w 1645920"/>
                <a:gd name="connsiteY6" fmla="*/ 1645920 h 1645920"/>
                <a:gd name="connsiteX7" fmla="*/ 0 w 1645920"/>
                <a:gd name="connsiteY7" fmla="*/ 1371595 h 1645920"/>
                <a:gd name="connsiteX8" fmla="*/ 0 w 1645920"/>
                <a:gd name="connsiteY8" fmla="*/ 274325 h 16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5920" h="1645920">
                  <a:moveTo>
                    <a:pt x="0" y="274325"/>
                  </a:moveTo>
                  <a:cubicBezTo>
                    <a:pt x="0" y="122819"/>
                    <a:pt x="122819" y="0"/>
                    <a:pt x="274325" y="0"/>
                  </a:cubicBezTo>
                  <a:lnTo>
                    <a:pt x="1371595" y="0"/>
                  </a:lnTo>
                  <a:cubicBezTo>
                    <a:pt x="1523101" y="0"/>
                    <a:pt x="1645920" y="122819"/>
                    <a:pt x="1645920" y="274325"/>
                  </a:cubicBezTo>
                  <a:lnTo>
                    <a:pt x="1645920" y="1371595"/>
                  </a:lnTo>
                  <a:cubicBezTo>
                    <a:pt x="1645920" y="1523101"/>
                    <a:pt x="1523101" y="1645920"/>
                    <a:pt x="1371595" y="1645920"/>
                  </a:cubicBezTo>
                  <a:lnTo>
                    <a:pt x="274325" y="1645920"/>
                  </a:lnTo>
                  <a:cubicBezTo>
                    <a:pt x="122819" y="1645920"/>
                    <a:pt x="0" y="1523101"/>
                    <a:pt x="0" y="1371595"/>
                  </a:cubicBezTo>
                  <a:lnTo>
                    <a:pt x="0" y="274325"/>
                  </a:lnTo>
                  <a:close/>
                </a:path>
              </a:pathLst>
            </a:custGeom>
            <a:blipFill rotWithShape="0">
              <a:blip r:embed="rId5" cstate="print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690" tIns="71690" rIns="71690" bIns="7169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998F063-93FC-504B-BAA8-58F3383C7AAE}"/>
                </a:ext>
              </a:extLst>
            </p:cNvPr>
            <p:cNvSpPr txBox="1"/>
            <p:nvPr/>
          </p:nvSpPr>
          <p:spPr>
            <a:xfrm>
              <a:off x="1559774" y="2743200"/>
              <a:ext cx="144168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Li</a:t>
              </a:r>
              <a:r>
                <a:rPr lang="en-US" sz="1200" b="1" baseline="-25000" dirty="0"/>
                <a:t>5</a:t>
              </a:r>
              <a:r>
                <a:rPr lang="en-US" sz="1200" b="1" dirty="0"/>
                <a:t>FeO</a:t>
              </a:r>
              <a:r>
                <a:rPr lang="en-US" sz="1200" b="1" baseline="-25000" dirty="0"/>
                <a:t>4</a:t>
              </a:r>
              <a:r>
                <a:rPr lang="en-US" sz="1200" baseline="-25000" dirty="0"/>
                <a:t> </a:t>
              </a:r>
            </a:p>
            <a:p>
              <a:pPr algn="ctr"/>
              <a:r>
                <a:rPr lang="en-US" sz="1200" dirty="0"/>
                <a:t>anti-fluoride</a:t>
              </a:r>
              <a:endParaRPr lang="en-US" sz="1200" baseline="-25000" dirty="0"/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4D3691D-8647-E84A-96EC-90FAE51894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641" y="625171"/>
            <a:ext cx="3491961" cy="1517042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6492C86C-B16F-1346-BAED-D92D458B47E7}"/>
              </a:ext>
            </a:extLst>
          </p:cNvPr>
          <p:cNvGrpSpPr/>
          <p:nvPr/>
        </p:nvGrpSpPr>
        <p:grpSpPr>
          <a:xfrm>
            <a:off x="6509166" y="1708995"/>
            <a:ext cx="2298166" cy="1241234"/>
            <a:chOff x="5738466" y="2396765"/>
            <a:chExt cx="3064221" cy="1654977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3FA695D-AF46-504E-A8B2-8D208550603D}"/>
                </a:ext>
              </a:extLst>
            </p:cNvPr>
            <p:cNvSpPr/>
            <p:nvPr/>
          </p:nvSpPr>
          <p:spPr bwMode="auto">
            <a:xfrm rot="15884669">
              <a:off x="5748668" y="3434503"/>
              <a:ext cx="607037" cy="627442"/>
            </a:xfrm>
            <a:prstGeom prst="ellipse">
              <a:avLst/>
            </a:prstGeom>
            <a:noFill/>
            <a:ln w="444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Calibri" pitchFamily="34" charset="0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9B7BFFF-DFEF-EE46-8418-8A910DEB270A}"/>
                </a:ext>
              </a:extLst>
            </p:cNvPr>
            <p:cNvCxnSpPr>
              <a:cxnSpLocks/>
              <a:endCxn id="33" idx="2"/>
            </p:cNvCxnSpPr>
            <p:nvPr/>
          </p:nvCxnSpPr>
          <p:spPr bwMode="auto">
            <a:xfrm flipV="1">
              <a:off x="6052186" y="3938723"/>
              <a:ext cx="1827499" cy="110420"/>
            </a:xfrm>
            <a:prstGeom prst="line">
              <a:avLst/>
            </a:prstGeom>
            <a:noFill/>
            <a:ln w="349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B9EE671-A27C-264F-9DD2-529A6DB25EF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105452" y="2665698"/>
              <a:ext cx="1438348" cy="783280"/>
            </a:xfrm>
            <a:prstGeom prst="line">
              <a:avLst/>
            </a:prstGeom>
            <a:noFill/>
            <a:ln w="349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58EEE33-3964-B94A-BC46-F8D5250C8F7C}"/>
                </a:ext>
              </a:extLst>
            </p:cNvPr>
            <p:cNvGrpSpPr/>
            <p:nvPr/>
          </p:nvGrpSpPr>
          <p:grpSpPr>
            <a:xfrm>
              <a:off x="7314048" y="2396765"/>
              <a:ext cx="1488639" cy="1541958"/>
              <a:chOff x="7314048" y="2396765"/>
              <a:chExt cx="1488639" cy="154195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A70E05BA-B570-F54D-8D17-6372CC960D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14048" y="2396765"/>
                <a:ext cx="1131273" cy="1541958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17946A8-5B32-4549-B612-33DE0777B532}"/>
                  </a:ext>
                </a:extLst>
              </p:cNvPr>
              <p:cNvSpPr txBox="1"/>
              <p:nvPr/>
            </p:nvSpPr>
            <p:spPr>
              <a:xfrm>
                <a:off x="8015305" y="3532489"/>
                <a:ext cx="787382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b="1" dirty="0"/>
                  <a:t>Li</a:t>
                </a:r>
                <a:r>
                  <a:rPr lang="en-US" sz="1350" b="1" baseline="-25000" dirty="0"/>
                  <a:t>6</a:t>
                </a:r>
                <a:r>
                  <a:rPr lang="en-US" sz="1350" b="1" dirty="0"/>
                  <a:t>-O</a:t>
                </a:r>
                <a:endParaRPr lang="en-US" sz="1350" b="1" baseline="30000" dirty="0"/>
              </a:p>
            </p:txBody>
          </p:sp>
        </p:grp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22542896-5368-0245-BD5D-9D9865AC38A9}"/>
              </a:ext>
            </a:extLst>
          </p:cNvPr>
          <p:cNvSpPr txBox="1">
            <a:spLocks/>
          </p:cNvSpPr>
          <p:nvPr/>
        </p:nvSpPr>
        <p:spPr>
          <a:xfrm>
            <a:off x="457199" y="228600"/>
            <a:ext cx="8958649" cy="37822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1500" b="1" i="0" kern="1200" cap="all" baseline="0">
                <a:solidFill>
                  <a:srgbClr val="75553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cap="none" dirty="0">
                <a:solidFill>
                  <a:schemeClr val="tx1">
                    <a:lumMod val="50000"/>
                  </a:schemeClr>
                </a:solidFill>
              </a:rPr>
              <a:t>What is the coordination of oxygen in Li</a:t>
            </a:r>
            <a:r>
              <a:rPr lang="en-US" sz="2800" cap="none" baseline="-25000" dirty="0">
                <a:solidFill>
                  <a:schemeClr val="tx1">
                    <a:lumMod val="50000"/>
                  </a:schemeClr>
                </a:solidFill>
              </a:rPr>
              <a:t>5-x</a:t>
            </a:r>
            <a:r>
              <a:rPr lang="en-US" sz="2800" cap="none" dirty="0">
                <a:solidFill>
                  <a:schemeClr val="tx1">
                    <a:lumMod val="50000"/>
                  </a:schemeClr>
                </a:solidFill>
              </a:rPr>
              <a:t>FeO</a:t>
            </a:r>
            <a:r>
              <a:rPr lang="en-US" sz="2800" cap="none" baseline="-25000" dirty="0">
                <a:solidFill>
                  <a:schemeClr val="tx1">
                    <a:lumMod val="50000"/>
                  </a:schemeClr>
                </a:solidFill>
              </a:rPr>
              <a:t>4</a:t>
            </a:r>
            <a:r>
              <a:rPr lang="en-US" sz="2800" cap="none" dirty="0">
                <a:solidFill>
                  <a:schemeClr val="tx1">
                    <a:lumMod val="50000"/>
                  </a:schemeClr>
                </a:solidFill>
              </a:rPr>
              <a:t>?</a:t>
            </a:r>
            <a:endParaRPr lang="en-US" sz="2800" cap="non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1C48DB-5FE1-2349-8009-4A86A43C18CF}"/>
              </a:ext>
            </a:extLst>
          </p:cNvPr>
          <p:cNvSpPr/>
          <p:nvPr/>
        </p:nvSpPr>
        <p:spPr>
          <a:xfrm>
            <a:off x="457200" y="4098176"/>
            <a:ext cx="8429106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C. Zhan, et al, “Enabling the high capacity of lithium-rich anti-fluorite lithium iron oxide by simultaneous anionic and cationic redox,” Nature Energy 2, 963–971 (2017). </a:t>
            </a:r>
          </a:p>
          <a:p>
            <a:r>
              <a:rPr lang="en-US" sz="1400" b="1" dirty="0" err="1">
                <a:solidFill>
                  <a:schemeClr val="tx2"/>
                </a:solidFill>
              </a:rPr>
              <a:t>Zhenpeng</a:t>
            </a:r>
            <a:r>
              <a:rPr lang="en-US" sz="1400" b="1" dirty="0">
                <a:solidFill>
                  <a:schemeClr val="tx2"/>
                </a:solidFill>
              </a:rPr>
              <a:t> Yao et al, "Exploring the Origin of Anionic Redox Activity in Super Li-Rich Iron Oxide-Based High-Energy-Density Cathode Materials." Chemistry of Materials (2022).</a:t>
            </a:r>
            <a:endParaRPr lang="en-US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018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E095D7F-D2FE-4946-96BB-ADE292444EDA}"/>
              </a:ext>
            </a:extLst>
          </p:cNvPr>
          <p:cNvGrpSpPr/>
          <p:nvPr/>
        </p:nvGrpSpPr>
        <p:grpSpPr>
          <a:xfrm>
            <a:off x="4191000" y="971550"/>
            <a:ext cx="730181" cy="843821"/>
            <a:chOff x="-181663" y="1953638"/>
            <a:chExt cx="1109666" cy="128236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C6DA954-9A05-3E44-BE80-FF85FB4F7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1663" y="1961636"/>
              <a:ext cx="514768" cy="1207923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B61E487-76F9-D048-B9B0-977BC924E7C2}"/>
                </a:ext>
              </a:extLst>
            </p:cNvPr>
            <p:cNvSpPr/>
            <p:nvPr/>
          </p:nvSpPr>
          <p:spPr>
            <a:xfrm>
              <a:off x="322231" y="1953638"/>
              <a:ext cx="605772" cy="12823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450"/>
                </a:spcBef>
              </a:pPr>
              <a:r>
                <a:rPr lang="en-US" sz="1350" b="1" dirty="0"/>
                <a:t>Li</a:t>
              </a:r>
            </a:p>
            <a:p>
              <a:pPr>
                <a:spcBef>
                  <a:spcPts val="450"/>
                </a:spcBef>
              </a:pPr>
              <a:r>
                <a:rPr lang="en-US" sz="1350" b="1" dirty="0"/>
                <a:t>O</a:t>
              </a:r>
            </a:p>
            <a:p>
              <a:pPr>
                <a:spcBef>
                  <a:spcPts val="450"/>
                </a:spcBef>
              </a:pPr>
              <a:r>
                <a:rPr lang="en-US" sz="1350" b="1" dirty="0"/>
                <a:t>Fe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29A4EC9-D931-DB47-97BE-8C160E2D993F}"/>
              </a:ext>
            </a:extLst>
          </p:cNvPr>
          <p:cNvGrpSpPr/>
          <p:nvPr/>
        </p:nvGrpSpPr>
        <p:grpSpPr>
          <a:xfrm>
            <a:off x="457200" y="971550"/>
            <a:ext cx="3624944" cy="2958154"/>
            <a:chOff x="424542" y="932240"/>
            <a:chExt cx="4568638" cy="372826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D4510CA-4E15-F448-BA88-3E8198F51FB0}"/>
                </a:ext>
              </a:extLst>
            </p:cNvPr>
            <p:cNvGrpSpPr/>
            <p:nvPr/>
          </p:nvGrpSpPr>
          <p:grpSpPr>
            <a:xfrm>
              <a:off x="424542" y="2868684"/>
              <a:ext cx="4544611" cy="1791816"/>
              <a:chOff x="873078" y="2366780"/>
              <a:chExt cx="3715947" cy="1465096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6C6CFC6-5022-0E4A-BB83-EF17C5707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859"/>
              <a:stretch/>
            </p:blipFill>
            <p:spPr>
              <a:xfrm>
                <a:off x="945447" y="2366780"/>
                <a:ext cx="3643578" cy="1423278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08F9F84-D891-9841-89C2-F0D685CE7E69}"/>
                  </a:ext>
                </a:extLst>
              </p:cNvPr>
              <p:cNvSpPr txBox="1"/>
              <p:nvPr/>
            </p:nvSpPr>
            <p:spPr>
              <a:xfrm>
                <a:off x="873078" y="3576091"/>
                <a:ext cx="1729838" cy="25578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13" b="1" dirty="0">
                    <a:solidFill>
                      <a:srgbClr val="303030"/>
                    </a:solidFill>
                  </a:rPr>
                  <a:t>AIMD at 15 </a:t>
                </a:r>
                <a:r>
                  <a:rPr lang="en-US" sz="1013" b="1" dirty="0" err="1">
                    <a:solidFill>
                      <a:srgbClr val="303030"/>
                    </a:solidFill>
                  </a:rPr>
                  <a:t>ps</a:t>
                </a:r>
                <a:r>
                  <a:rPr lang="en-US" sz="1013" b="1" dirty="0">
                    <a:solidFill>
                      <a:srgbClr val="303030"/>
                    </a:solidFill>
                  </a:rPr>
                  <a:t> 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D77C584-8468-CE43-BC4A-31BCC77E1D1A}"/>
                  </a:ext>
                </a:extLst>
              </p:cNvPr>
              <p:cNvSpPr txBox="1"/>
              <p:nvPr/>
            </p:nvSpPr>
            <p:spPr>
              <a:xfrm>
                <a:off x="2767236" y="3576091"/>
                <a:ext cx="1801402" cy="25578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13" b="1" dirty="0">
                    <a:solidFill>
                      <a:srgbClr val="303030"/>
                    </a:solidFill>
                  </a:rPr>
                  <a:t>AIMD at 20 </a:t>
                </a:r>
                <a:r>
                  <a:rPr lang="en-US" sz="1013" b="1" dirty="0" err="1">
                    <a:solidFill>
                      <a:srgbClr val="303030"/>
                    </a:solidFill>
                  </a:rPr>
                  <a:t>ps</a:t>
                </a:r>
                <a:r>
                  <a:rPr lang="en-US" sz="1013" b="1" dirty="0">
                    <a:solidFill>
                      <a:srgbClr val="303030"/>
                    </a:solidFill>
                  </a:rPr>
                  <a:t> </a:t>
                </a: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BF96493-091B-7342-B196-7DBA3458B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215"/>
            <a:stretch/>
          </p:blipFill>
          <p:spPr>
            <a:xfrm>
              <a:off x="537076" y="932240"/>
              <a:ext cx="4456104" cy="179889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C0F8FA9-C2C9-1842-819B-0BC2C8CF1AA5}"/>
              </a:ext>
            </a:extLst>
          </p:cNvPr>
          <p:cNvGrpSpPr/>
          <p:nvPr/>
        </p:nvGrpSpPr>
        <p:grpSpPr>
          <a:xfrm>
            <a:off x="5029200" y="895350"/>
            <a:ext cx="1546364" cy="1230437"/>
            <a:chOff x="7483273" y="1004275"/>
            <a:chExt cx="1546529" cy="123056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83B27B3-A0E7-3E44-97E5-8B14A3EF5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3273" y="1004275"/>
              <a:ext cx="902818" cy="123056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D76DDF2-1871-9945-BF3D-C81C1C741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0087" y="1409515"/>
              <a:ext cx="539715" cy="526355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09A2BA5F-BC8D-CB47-929D-C8DB1D4B68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4905" y="700779"/>
            <a:ext cx="1074530" cy="12184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D3A482C-D0DA-F04F-A351-BC6C288D28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6285" y="2484039"/>
            <a:ext cx="1106750" cy="137389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B681227-6A27-7342-B5A4-6B5F284B64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0268" y="2446884"/>
            <a:ext cx="1081196" cy="13454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94C3857-6A40-BE42-9C69-1EB529026C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4088" y="2489723"/>
            <a:ext cx="1002522" cy="127128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2681B36-93B3-764C-A432-4B80A40E610E}"/>
              </a:ext>
            </a:extLst>
          </p:cNvPr>
          <p:cNvSpPr txBox="1"/>
          <p:nvPr/>
        </p:nvSpPr>
        <p:spPr>
          <a:xfrm>
            <a:off x="5579082" y="1983051"/>
            <a:ext cx="9373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/>
              <a:t>N</a:t>
            </a:r>
            <a:r>
              <a:rPr lang="en-US" sz="1350" baseline="-25000" dirty="0" err="1"/>
              <a:t>Fe</a:t>
            </a:r>
            <a:r>
              <a:rPr lang="en-US" sz="1350" dirty="0"/>
              <a:t> = 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575710D-985D-8F42-85F8-70890F3A4DBB}"/>
              </a:ext>
            </a:extLst>
          </p:cNvPr>
          <p:cNvSpPr txBox="1"/>
          <p:nvPr/>
        </p:nvSpPr>
        <p:spPr>
          <a:xfrm>
            <a:off x="7819697" y="1958814"/>
            <a:ext cx="86945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/>
              <a:t>N</a:t>
            </a:r>
            <a:r>
              <a:rPr lang="en-US" sz="1350" baseline="-25000" dirty="0" err="1"/>
              <a:t>Fe</a:t>
            </a:r>
            <a:r>
              <a:rPr lang="en-US" sz="1350" dirty="0"/>
              <a:t> = 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93E5775-9CD8-7E4A-BEB2-128DD56E073B}"/>
              </a:ext>
            </a:extLst>
          </p:cNvPr>
          <p:cNvSpPr txBox="1"/>
          <p:nvPr/>
        </p:nvSpPr>
        <p:spPr>
          <a:xfrm>
            <a:off x="4680541" y="3857935"/>
            <a:ext cx="9635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/>
              <a:t>N</a:t>
            </a:r>
            <a:r>
              <a:rPr lang="en-US" sz="1350" baseline="-25000" dirty="0" err="1"/>
              <a:t>Fe</a:t>
            </a:r>
            <a:r>
              <a:rPr lang="en-US" sz="1350" dirty="0"/>
              <a:t> = 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61084E7-6889-CB45-87B2-1615D0D388AF}"/>
              </a:ext>
            </a:extLst>
          </p:cNvPr>
          <p:cNvSpPr txBox="1"/>
          <p:nvPr/>
        </p:nvSpPr>
        <p:spPr>
          <a:xfrm>
            <a:off x="6523880" y="3857935"/>
            <a:ext cx="9069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/>
              <a:t>N</a:t>
            </a:r>
            <a:r>
              <a:rPr lang="en-US" sz="1350" baseline="-25000" dirty="0" err="1"/>
              <a:t>Fe</a:t>
            </a:r>
            <a:r>
              <a:rPr lang="en-US" sz="1350" dirty="0"/>
              <a:t> = 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602B089-FB12-7E42-98A6-2D236E3C552D}"/>
              </a:ext>
            </a:extLst>
          </p:cNvPr>
          <p:cNvSpPr txBox="1"/>
          <p:nvPr/>
        </p:nvSpPr>
        <p:spPr>
          <a:xfrm>
            <a:off x="8019393" y="3857935"/>
            <a:ext cx="9291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/>
              <a:t>N</a:t>
            </a:r>
            <a:r>
              <a:rPr lang="en-US" sz="1350" baseline="-25000" dirty="0" err="1"/>
              <a:t>Fe</a:t>
            </a:r>
            <a:r>
              <a:rPr lang="en-US" sz="1350" dirty="0"/>
              <a:t> = 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4DADABC-841B-BC4E-9E09-940320B1C320}"/>
              </a:ext>
            </a:extLst>
          </p:cNvPr>
          <p:cNvSpPr txBox="1"/>
          <p:nvPr/>
        </p:nvSpPr>
        <p:spPr>
          <a:xfrm>
            <a:off x="318417" y="4231746"/>
            <a:ext cx="5534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b="1" dirty="0"/>
              <a:t>Fe coordination is an indicator of oxygen electronic structure and capacity due to oxygen activity.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D8304B-49BB-BE4B-A4D9-BE8C4DE8A080}"/>
              </a:ext>
            </a:extLst>
          </p:cNvPr>
          <p:cNvSpPr txBox="1"/>
          <p:nvPr/>
        </p:nvSpPr>
        <p:spPr>
          <a:xfrm>
            <a:off x="5917916" y="732427"/>
            <a:ext cx="21166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cutoff radius = 2.6 </a:t>
            </a:r>
            <a:r>
              <a:rPr lang="en-US" sz="1500" b="1" dirty="0" err="1"/>
              <a:t>Å</a:t>
            </a:r>
            <a:endParaRPr lang="en-US" sz="1500" b="1" dirty="0"/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5BA24636-608D-6347-A8F1-487EA49AC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7620000" cy="350420"/>
          </a:xfrm>
        </p:spPr>
        <p:txBody>
          <a:bodyPr/>
          <a:lstStyle/>
          <a:p>
            <a:r>
              <a:rPr lang="en-US" cap="none" dirty="0"/>
              <a:t>Oxygen Local Environments in Li</a:t>
            </a:r>
            <a:r>
              <a:rPr lang="en-US" cap="none" baseline="-25000" dirty="0"/>
              <a:t>3</a:t>
            </a:r>
            <a:r>
              <a:rPr lang="en-US" cap="none" dirty="0"/>
              <a:t>FeO</a:t>
            </a:r>
            <a:r>
              <a:rPr lang="en-US" cap="none" baseline="-25000" dirty="0"/>
              <a:t>3.5</a:t>
            </a:r>
          </a:p>
        </p:txBody>
      </p:sp>
    </p:spTree>
    <p:extLst>
      <p:ext uri="{BB962C8B-B14F-4D97-AF65-F5344CB8AC3E}">
        <p14:creationId xmlns:p14="http://schemas.microsoft.com/office/powerpoint/2010/main" val="175457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6EE4B41-F11D-F34B-91D5-BFBF9C90D1EA}"/>
              </a:ext>
            </a:extLst>
          </p:cNvPr>
          <p:cNvSpPr/>
          <p:nvPr/>
        </p:nvSpPr>
        <p:spPr>
          <a:xfrm>
            <a:off x="3446562" y="1176860"/>
            <a:ext cx="1349772" cy="1930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69E4E07-C56C-5041-856E-50EEF109AE33}"/>
              </a:ext>
            </a:extLst>
          </p:cNvPr>
          <p:cNvGrpSpPr/>
          <p:nvPr/>
        </p:nvGrpSpPr>
        <p:grpSpPr>
          <a:xfrm>
            <a:off x="446454" y="2906823"/>
            <a:ext cx="870075" cy="248293"/>
            <a:chOff x="3274051" y="1255605"/>
            <a:chExt cx="1435601" cy="409677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BEE636F-8B34-3848-8E6A-3A7629943A1D}"/>
                </a:ext>
              </a:extLst>
            </p:cNvPr>
            <p:cNvSpPr/>
            <p:nvPr/>
          </p:nvSpPr>
          <p:spPr>
            <a:xfrm>
              <a:off x="3274051" y="1255605"/>
              <a:ext cx="437013" cy="3185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89B36D4-BE7A-8E42-808D-2CD713375907}"/>
                </a:ext>
              </a:extLst>
            </p:cNvPr>
            <p:cNvSpPr/>
            <p:nvPr/>
          </p:nvSpPr>
          <p:spPr>
            <a:xfrm>
              <a:off x="3881284" y="1346726"/>
              <a:ext cx="828368" cy="3185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7E9AF2FE-B046-F249-A96F-C5DD941AE026}"/>
              </a:ext>
            </a:extLst>
          </p:cNvPr>
          <p:cNvSpPr/>
          <p:nvPr/>
        </p:nvSpPr>
        <p:spPr>
          <a:xfrm>
            <a:off x="473853" y="2879306"/>
            <a:ext cx="274853" cy="2003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DDBC7B7-172C-5946-BFAE-273709A621A4}"/>
              </a:ext>
            </a:extLst>
          </p:cNvPr>
          <p:cNvSpPr/>
          <p:nvPr/>
        </p:nvSpPr>
        <p:spPr>
          <a:xfrm>
            <a:off x="824858" y="2930144"/>
            <a:ext cx="1349772" cy="1930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AD0F965-7F28-C24A-B538-04714EEA121F}"/>
              </a:ext>
            </a:extLst>
          </p:cNvPr>
          <p:cNvSpPr/>
          <p:nvPr/>
        </p:nvSpPr>
        <p:spPr>
          <a:xfrm>
            <a:off x="5971886" y="1062863"/>
            <a:ext cx="343415" cy="275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Title 2">
            <a:extLst>
              <a:ext uri="{FF2B5EF4-FFF2-40B4-BE49-F238E27FC236}">
                <a16:creationId xmlns:a16="http://schemas.microsoft.com/office/drawing/2014/main" id="{A3EFC605-7AFA-494A-92CA-F34C10CC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7620000" cy="350420"/>
          </a:xfrm>
        </p:spPr>
        <p:txBody>
          <a:bodyPr/>
          <a:lstStyle/>
          <a:p>
            <a:r>
              <a:rPr lang="en-US" cap="none" dirty="0"/>
              <a:t>Simulated O K-edge XANES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6185034-D8F3-64FF-A53B-A71F182C95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92" t="2666" r="3872" b="623"/>
          <a:stretch/>
        </p:blipFill>
        <p:spPr>
          <a:xfrm>
            <a:off x="5980176" y="169164"/>
            <a:ext cx="2898648" cy="49743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76BFAC-30E3-A93F-B946-05799689D76A}"/>
              </a:ext>
            </a:extLst>
          </p:cNvPr>
          <p:cNvSpPr txBox="1"/>
          <p:nvPr/>
        </p:nvSpPr>
        <p:spPr>
          <a:xfrm>
            <a:off x="356616" y="905256"/>
            <a:ext cx="50017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Simulations of original Li</a:t>
            </a:r>
            <a:r>
              <a:rPr lang="en-US" sz="2000" baseline="-25000" dirty="0">
                <a:solidFill>
                  <a:srgbClr val="FF0000"/>
                </a:solidFill>
              </a:rPr>
              <a:t>5</a:t>
            </a:r>
            <a:r>
              <a:rPr lang="en-US" sz="2000" dirty="0">
                <a:solidFill>
                  <a:srgbClr val="FF0000"/>
                </a:solidFill>
              </a:rPr>
              <a:t>FeO</a:t>
            </a:r>
            <a:r>
              <a:rPr lang="en-US" sz="2000" baseline="-25000" dirty="0">
                <a:solidFill>
                  <a:srgbClr val="FF0000"/>
                </a:solidFill>
              </a:rPr>
              <a:t>4</a:t>
            </a:r>
            <a:r>
              <a:rPr lang="en-US" sz="2000" dirty="0">
                <a:solidFill>
                  <a:srgbClr val="FF0000"/>
                </a:solidFill>
              </a:rPr>
              <a:t> matches experiments of pre-cycled material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Upon charging to Li</a:t>
            </a:r>
            <a:r>
              <a:rPr lang="en-US" sz="2000" baseline="-25000" dirty="0"/>
              <a:t>3</a:t>
            </a:r>
            <a:r>
              <a:rPr lang="en-US" sz="2000" dirty="0"/>
              <a:t>FeO</a:t>
            </a:r>
            <a:r>
              <a:rPr lang="en-US" sz="2000" baseline="-25000" dirty="0"/>
              <a:t>3.5</a:t>
            </a:r>
            <a:r>
              <a:rPr lang="en-US" sz="2000" dirty="0"/>
              <a:t>, spectra from structures with </a:t>
            </a:r>
            <a:r>
              <a:rPr lang="en-US" sz="2000" dirty="0" err="1"/>
              <a:t>peroxo</a:t>
            </a:r>
            <a:r>
              <a:rPr lang="en-US" sz="2000" dirty="0"/>
              <a:t>/</a:t>
            </a:r>
            <a:r>
              <a:rPr lang="en-US" sz="2000" dirty="0" err="1"/>
              <a:t>superoxo</a:t>
            </a:r>
            <a:r>
              <a:rPr lang="en-US" sz="2000" dirty="0"/>
              <a:t> match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</a:rPr>
              <a:t>Is this pre-edge feature from O-O?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C978534-5F52-9216-66BC-ED4E5C0A6B0D}"/>
              </a:ext>
            </a:extLst>
          </p:cNvPr>
          <p:cNvSpPr/>
          <p:nvPr/>
        </p:nvSpPr>
        <p:spPr>
          <a:xfrm>
            <a:off x="6409944" y="822960"/>
            <a:ext cx="576072" cy="1042416"/>
          </a:xfrm>
          <a:prstGeom prst="ellipse">
            <a:avLst/>
          </a:prstGeom>
          <a:noFill/>
          <a:ln w="762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AD7C9D-5C59-314B-8F0A-DE2B78F43CE6}"/>
              </a:ext>
            </a:extLst>
          </p:cNvPr>
          <p:cNvSpPr/>
          <p:nvPr/>
        </p:nvSpPr>
        <p:spPr>
          <a:xfrm>
            <a:off x="627915" y="793944"/>
            <a:ext cx="1039621" cy="1859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Li</a:t>
            </a:r>
            <a:r>
              <a:rPr lang="en-US" sz="1600" b="1" baseline="-25000" dirty="0">
                <a:solidFill>
                  <a:schemeClr val="tx1"/>
                </a:solidFill>
              </a:rPr>
              <a:t>3</a:t>
            </a:r>
            <a:r>
              <a:rPr lang="en-US" sz="1600" b="1" dirty="0">
                <a:solidFill>
                  <a:schemeClr val="tx1"/>
                </a:solidFill>
              </a:rPr>
              <a:t>FeO</a:t>
            </a:r>
            <a:r>
              <a:rPr lang="en-US" sz="1600" b="1" baseline="-25000" dirty="0">
                <a:solidFill>
                  <a:schemeClr val="tx1"/>
                </a:solidFill>
              </a:rPr>
              <a:t>3.5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9C8A05-E6C4-524F-A960-1D9854F7639E}"/>
              </a:ext>
            </a:extLst>
          </p:cNvPr>
          <p:cNvGrpSpPr/>
          <p:nvPr/>
        </p:nvGrpSpPr>
        <p:grpSpPr>
          <a:xfrm>
            <a:off x="412177" y="1093261"/>
            <a:ext cx="2689904" cy="1572058"/>
            <a:chOff x="3274051" y="1186781"/>
            <a:chExt cx="4438273" cy="259385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BD13243-35EB-0A42-8E87-67D84E0A7E4A}"/>
                </a:ext>
              </a:extLst>
            </p:cNvPr>
            <p:cNvGrpSpPr/>
            <p:nvPr/>
          </p:nvGrpSpPr>
          <p:grpSpPr>
            <a:xfrm>
              <a:off x="3274051" y="1186781"/>
              <a:ext cx="4438273" cy="2593855"/>
              <a:chOff x="3193712" y="1172859"/>
              <a:chExt cx="4438273" cy="2593855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C4FB934D-9CBA-944E-866C-F23B184401F0}"/>
                  </a:ext>
                </a:extLst>
              </p:cNvPr>
              <p:cNvGrpSpPr/>
              <p:nvPr/>
            </p:nvGrpSpPr>
            <p:grpSpPr>
              <a:xfrm>
                <a:off x="3247619" y="1172859"/>
                <a:ext cx="4384366" cy="2593855"/>
                <a:chOff x="3915649" y="1310685"/>
                <a:chExt cx="4156633" cy="2459125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F2759217-0D4A-A243-B649-DFD0D20E00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915649" y="1310685"/>
                  <a:ext cx="4117305" cy="1997655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A0072C03-2990-0B41-98C7-C763B85749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202016" y="3307061"/>
                  <a:ext cx="3870266" cy="462749"/>
                </a:xfrm>
                <a:prstGeom prst="rect">
                  <a:avLst/>
                </a:prstGeom>
              </p:spPr>
            </p:pic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23BAD6F-7B18-364C-AD1F-1D15D4D9786D}"/>
                  </a:ext>
                </a:extLst>
              </p:cNvPr>
              <p:cNvSpPr/>
              <p:nvPr/>
            </p:nvSpPr>
            <p:spPr>
              <a:xfrm>
                <a:off x="3193712" y="1241683"/>
                <a:ext cx="437013" cy="3185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77F5D4B-A67C-8442-B114-E82ED473A1E1}"/>
                </a:ext>
              </a:extLst>
            </p:cNvPr>
            <p:cNvSpPr/>
            <p:nvPr/>
          </p:nvSpPr>
          <p:spPr>
            <a:xfrm>
              <a:off x="3881284" y="1346726"/>
              <a:ext cx="828368" cy="3185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D7B2466-A331-4446-AF4C-6529C5EFE588}"/>
              </a:ext>
            </a:extLst>
          </p:cNvPr>
          <p:cNvSpPr/>
          <p:nvPr/>
        </p:nvSpPr>
        <p:spPr>
          <a:xfrm>
            <a:off x="3387060" y="793944"/>
            <a:ext cx="3767501" cy="2193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chemeClr val="tx1"/>
                </a:solidFill>
              </a:rPr>
              <a:t>with </a:t>
            </a:r>
            <a:r>
              <a:rPr lang="en-US" sz="1600" b="1" dirty="0" err="1">
                <a:solidFill>
                  <a:schemeClr val="tx1"/>
                </a:solidFill>
              </a:rPr>
              <a:t>peroxo</a:t>
            </a:r>
            <a:r>
              <a:rPr lang="en-US" sz="1600" b="1" dirty="0">
                <a:solidFill>
                  <a:schemeClr val="tx1"/>
                </a:solidFill>
              </a:rPr>
              <a:t> O-O dimer </a:t>
            </a:r>
            <a:endParaRPr lang="en-US" sz="1600" b="1" baseline="-25000" dirty="0">
              <a:solidFill>
                <a:schemeClr val="tx1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E1A2389-2A81-EF4D-9248-DC49FF6A0B47}"/>
              </a:ext>
            </a:extLst>
          </p:cNvPr>
          <p:cNvGrpSpPr/>
          <p:nvPr/>
        </p:nvGrpSpPr>
        <p:grpSpPr>
          <a:xfrm>
            <a:off x="3068158" y="1153540"/>
            <a:ext cx="2707781" cy="1542263"/>
            <a:chOff x="3274051" y="1255605"/>
            <a:chExt cx="4467770" cy="254469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1B74E12-1DBC-1B4F-AFE8-ECB6F8386AF3}"/>
                </a:ext>
              </a:extLst>
            </p:cNvPr>
            <p:cNvGrpSpPr/>
            <p:nvPr/>
          </p:nvGrpSpPr>
          <p:grpSpPr>
            <a:xfrm>
              <a:off x="3274051" y="1255605"/>
              <a:ext cx="4467770" cy="2544695"/>
              <a:chOff x="3193712" y="1241683"/>
              <a:chExt cx="4467770" cy="2544695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1D30C9D9-453B-0040-A6E5-8558E869A7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79172" y="3298276"/>
                <a:ext cx="4082310" cy="488102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CC9C31E-48A2-C542-ACE2-4199A927B9B4}"/>
                  </a:ext>
                </a:extLst>
              </p:cNvPr>
              <p:cNvSpPr/>
              <p:nvPr/>
            </p:nvSpPr>
            <p:spPr>
              <a:xfrm>
                <a:off x="3193712" y="1241683"/>
                <a:ext cx="437013" cy="3185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C4DF6A0-3299-D342-8EB6-16D37EEE1A9D}"/>
                </a:ext>
              </a:extLst>
            </p:cNvPr>
            <p:cNvSpPr/>
            <p:nvPr/>
          </p:nvSpPr>
          <p:spPr>
            <a:xfrm>
              <a:off x="3881284" y="1346726"/>
              <a:ext cx="828368" cy="3185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86ED258-9B01-A448-8ED6-A14512335388}"/>
              </a:ext>
            </a:extLst>
          </p:cNvPr>
          <p:cNvGrpSpPr/>
          <p:nvPr/>
        </p:nvGrpSpPr>
        <p:grpSpPr>
          <a:xfrm>
            <a:off x="3095557" y="1126022"/>
            <a:ext cx="2701447" cy="1281098"/>
            <a:chOff x="3417059" y="1178441"/>
            <a:chExt cx="4295265" cy="203692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50EA2CF-8211-9746-A3B9-E1D4D1CDA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9043" y="1189809"/>
              <a:ext cx="4253281" cy="2025561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D6BA912-58F7-1843-866E-9434DA100431}"/>
                </a:ext>
              </a:extLst>
            </p:cNvPr>
            <p:cNvSpPr/>
            <p:nvPr/>
          </p:nvSpPr>
          <p:spPr>
            <a:xfrm>
              <a:off x="3417059" y="1178441"/>
              <a:ext cx="437013" cy="3185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6EE4B41-F11D-F34B-91D5-BFBF9C90D1EA}"/>
              </a:ext>
            </a:extLst>
          </p:cNvPr>
          <p:cNvSpPr/>
          <p:nvPr/>
        </p:nvSpPr>
        <p:spPr>
          <a:xfrm>
            <a:off x="3446562" y="1176860"/>
            <a:ext cx="1349772" cy="1930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FD2585A-D46D-DE4C-8957-25E7A022F159}"/>
              </a:ext>
            </a:extLst>
          </p:cNvPr>
          <p:cNvSpPr/>
          <p:nvPr/>
        </p:nvSpPr>
        <p:spPr>
          <a:xfrm>
            <a:off x="6307243" y="793944"/>
            <a:ext cx="2713189" cy="2810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/>
                </a:solidFill>
              </a:rPr>
              <a:t>with </a:t>
            </a:r>
            <a:r>
              <a:rPr lang="en-US" sz="1600" b="1" dirty="0" err="1">
                <a:solidFill>
                  <a:schemeClr val="tx1"/>
                </a:solidFill>
              </a:rPr>
              <a:t>superoxo</a:t>
            </a:r>
            <a:r>
              <a:rPr lang="en-US" sz="1600" b="1" dirty="0">
                <a:solidFill>
                  <a:schemeClr val="tx1"/>
                </a:solidFill>
              </a:rPr>
              <a:t> O-O dimer </a:t>
            </a:r>
            <a:endParaRPr lang="en-US" sz="1600" b="1" baseline="-25000" dirty="0">
              <a:solidFill>
                <a:schemeClr val="tx1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69E4E07-C56C-5041-856E-50EEF109AE33}"/>
              </a:ext>
            </a:extLst>
          </p:cNvPr>
          <p:cNvGrpSpPr/>
          <p:nvPr/>
        </p:nvGrpSpPr>
        <p:grpSpPr>
          <a:xfrm>
            <a:off x="446454" y="2906823"/>
            <a:ext cx="870075" cy="248293"/>
            <a:chOff x="3274051" y="1255605"/>
            <a:chExt cx="1435601" cy="409677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BEE636F-8B34-3848-8E6A-3A7629943A1D}"/>
                </a:ext>
              </a:extLst>
            </p:cNvPr>
            <p:cNvSpPr/>
            <p:nvPr/>
          </p:nvSpPr>
          <p:spPr>
            <a:xfrm>
              <a:off x="3274051" y="1255605"/>
              <a:ext cx="437013" cy="3185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89B36D4-BE7A-8E42-808D-2CD713375907}"/>
                </a:ext>
              </a:extLst>
            </p:cNvPr>
            <p:cNvSpPr/>
            <p:nvPr/>
          </p:nvSpPr>
          <p:spPr>
            <a:xfrm>
              <a:off x="3881284" y="1346726"/>
              <a:ext cx="828368" cy="3185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7E9AF2FE-B046-F249-A96F-C5DD941AE026}"/>
              </a:ext>
            </a:extLst>
          </p:cNvPr>
          <p:cNvSpPr/>
          <p:nvPr/>
        </p:nvSpPr>
        <p:spPr>
          <a:xfrm>
            <a:off x="473853" y="2879306"/>
            <a:ext cx="274853" cy="2003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DDBC7B7-172C-5946-BFAE-273709A621A4}"/>
              </a:ext>
            </a:extLst>
          </p:cNvPr>
          <p:cNvSpPr/>
          <p:nvPr/>
        </p:nvSpPr>
        <p:spPr>
          <a:xfrm>
            <a:off x="824858" y="2930144"/>
            <a:ext cx="1349772" cy="1930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7ED587A-4759-C642-A70A-3EB3F9A61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2740" y="1130445"/>
            <a:ext cx="2665606" cy="1567565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6AD0F965-7F28-C24A-B538-04714EEA121F}"/>
              </a:ext>
            </a:extLst>
          </p:cNvPr>
          <p:cNvSpPr/>
          <p:nvPr/>
        </p:nvSpPr>
        <p:spPr>
          <a:xfrm>
            <a:off x="5971886" y="1062863"/>
            <a:ext cx="343415" cy="275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24481B-789B-B944-859A-42E58A5491FA}"/>
              </a:ext>
            </a:extLst>
          </p:cNvPr>
          <p:cNvSpPr/>
          <p:nvPr/>
        </p:nvSpPr>
        <p:spPr>
          <a:xfrm>
            <a:off x="520900" y="4530436"/>
            <a:ext cx="52761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 Li, E.J. Lee, J. Freeland, T. </a:t>
            </a:r>
            <a:r>
              <a:rPr lang="en-US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Fister</a:t>
            </a:r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M. Thackeray. M.K. Y. Chan, </a:t>
            </a:r>
            <a:r>
              <a:rPr lang="en-US" sz="14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Phys. Chem. Lett.</a:t>
            </a:r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10, 806 (2019)</a:t>
            </a:r>
          </a:p>
        </p:txBody>
      </p:sp>
      <p:sp>
        <p:nvSpPr>
          <p:cNvPr id="41" name="Title 2">
            <a:extLst>
              <a:ext uri="{FF2B5EF4-FFF2-40B4-BE49-F238E27FC236}">
                <a16:creationId xmlns:a16="http://schemas.microsoft.com/office/drawing/2014/main" id="{A3EFC605-7AFA-494A-92CA-F34C10CC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7620000" cy="350420"/>
          </a:xfrm>
        </p:spPr>
        <p:txBody>
          <a:bodyPr/>
          <a:lstStyle/>
          <a:p>
            <a:r>
              <a:rPr lang="en-US" cap="none" dirty="0"/>
              <a:t>Simulated O K-edge XANES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6185034-D8F3-64FF-A53B-A71F182C955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892" t="2667" r="3872" b="64622"/>
          <a:stretch/>
        </p:blipFill>
        <p:spPr>
          <a:xfrm>
            <a:off x="5989320" y="2743200"/>
            <a:ext cx="2898648" cy="168249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5486BCF-7F1E-F24E-16D6-3F9ADBA1B15E}"/>
              </a:ext>
            </a:extLst>
          </p:cNvPr>
          <p:cNvSpPr txBox="1"/>
          <p:nvPr/>
        </p:nvSpPr>
        <p:spPr>
          <a:xfrm>
            <a:off x="502920" y="2679192"/>
            <a:ext cx="5001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Decomposing spectra from different types of oxygen shows it’s actually Li</a:t>
            </a:r>
            <a:r>
              <a:rPr lang="en-US" sz="2000" baseline="-25000" dirty="0"/>
              <a:t>6</a:t>
            </a:r>
            <a:r>
              <a:rPr lang="en-US" sz="2000" dirty="0"/>
              <a:t>O units, not O-O, that give rise to pre-edge feature</a:t>
            </a:r>
          </a:p>
        </p:txBody>
      </p:sp>
    </p:spTree>
    <p:extLst>
      <p:ext uri="{BB962C8B-B14F-4D97-AF65-F5344CB8AC3E}">
        <p14:creationId xmlns:p14="http://schemas.microsoft.com/office/powerpoint/2010/main" val="5449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presentation_16x9</Template>
  <TotalTime>11380</TotalTime>
  <Words>3845</Words>
  <Application>Microsoft Macintosh PowerPoint</Application>
  <PresentationFormat>On-screen Show (16:9)</PresentationFormat>
  <Paragraphs>467</Paragraphs>
  <Slides>57</Slides>
  <Notes>22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6" baseType="lpstr">
      <vt:lpstr>Arial</vt:lpstr>
      <vt:lpstr>Arial Rounded MT Bold</vt:lpstr>
      <vt:lpstr>Calibri</vt:lpstr>
      <vt:lpstr>Helvetica</vt:lpstr>
      <vt:lpstr>Helvetica Neue</vt:lpstr>
      <vt:lpstr>Lato</vt:lpstr>
      <vt:lpstr>Symbol</vt:lpstr>
      <vt:lpstr>Wingdings</vt:lpstr>
      <vt:lpstr>presentation_16x9</vt:lpstr>
      <vt:lpstr>Data-driven capture and analysis of core-level spectra</vt:lpstr>
      <vt:lpstr>Collaborators</vt:lpstr>
      <vt:lpstr>Focus: Nanoscale structures for energy materials</vt:lpstr>
      <vt:lpstr>PowerPoint Presentation</vt:lpstr>
      <vt:lpstr>PowerPoint Presentation</vt:lpstr>
      <vt:lpstr>PowerPoint Presentation</vt:lpstr>
      <vt:lpstr>Oxygen Local Environments in Li3FeO3.5</vt:lpstr>
      <vt:lpstr>Simulated O K-edge XANES</vt:lpstr>
      <vt:lpstr>Simulated O K-edge XANES</vt:lpstr>
      <vt:lpstr>PowerPoint Presentation</vt:lpstr>
      <vt:lpstr>XANES mapping – materials are messy</vt:lpstr>
      <vt:lpstr>Analysis of XANES mapping data is demanding</vt:lpstr>
      <vt:lpstr>Linear combination fitting (LCF) XANES analysis</vt:lpstr>
      <vt:lpstr>Problem 1: Identifying phases depends on LCF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 2: Imaging takes forever</vt:lpstr>
      <vt:lpstr>How to ensure robustness with fewer energies?</vt:lpstr>
      <vt:lpstr>Recursive feature elimination to choose energies</vt:lpstr>
      <vt:lpstr>Spectra &amp; phases are well reconstructed with the subset of 16 energies. </vt:lpstr>
      <vt:lpstr>PowerPoint Presentation</vt:lpstr>
      <vt:lpstr>Advanced, multimodal, operando/in-situ characterization increasingly used</vt:lpstr>
      <vt:lpstr>Forward simulations</vt:lpstr>
      <vt:lpstr>Benchmark for Ni XANES references </vt:lpstr>
      <vt:lpstr>Variance among experimental data </vt:lpstr>
      <vt:lpstr>Pretrained model – core-level spectroscopy  How to represent spectra? </vt:lpstr>
      <vt:lpstr>Featurization + ML workflow</vt:lpstr>
      <vt:lpstr>Featurization approaches</vt:lpstr>
      <vt:lpstr>Test system: Li(Ni,Mn,Co)O2 battery materials</vt:lpstr>
      <vt:lpstr>Test case 1 – classification of oxidation states</vt:lpstr>
      <vt:lpstr>Test case 2 – regression of average bond length</vt:lpstr>
      <vt:lpstr>PowerPoint Presentation</vt:lpstr>
      <vt:lpstr>Experimental Ni K-edge XANES  Ni-O bond length</vt:lpstr>
      <vt:lpstr>Is this CDF thing a fluke? Look at soft x-ray</vt:lpstr>
      <vt:lpstr>Does having multiple edges help? </vt:lpstr>
      <vt:lpstr>Oxygen vacancies from multimodal spectra</vt:lpstr>
      <vt:lpstr>FANTASTX – structures from theory +  (multimodal) experiments </vt:lpstr>
      <vt:lpstr>PowerPoint Presentation</vt:lpstr>
      <vt:lpstr>FANTASTX in action – STEM </vt:lpstr>
      <vt:lpstr>XRD: lonsdaleite silicon &amp; rutile titania </vt:lpstr>
      <vt:lpstr>Pair distribution function: Iridium oxide </vt:lpstr>
      <vt:lpstr>XANES: Iron Tris-Bipyridine </vt:lpstr>
      <vt:lpstr>PowerPoint Presentation</vt:lpstr>
      <vt:lpstr>Gathering microscopy &amp; spectroscopy data </vt:lpstr>
      <vt:lpstr>Image and text embeddings </vt:lpstr>
      <vt:lpstr>Automated digitization of spectra </vt:lpstr>
      <vt:lpstr>Application towards electrochromic polymers</vt:lpstr>
      <vt:lpstr>MaterialEyes </vt:lpstr>
      <vt:lpstr>PowerPoint Presentation</vt:lpstr>
      <vt:lpstr>Acknowledgements </vt:lpstr>
      <vt:lpstr>The DOE Nanoscale Science Research Centers:  User Facilities for Creating, Characterizing, and Understanding Nanomaterials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Schwarz, Nicholas</dc:creator>
  <cp:lastModifiedBy>Maria Chan</cp:lastModifiedBy>
  <cp:revision>798</cp:revision>
  <cp:lastPrinted>2015-09-08T15:35:42Z</cp:lastPrinted>
  <dcterms:created xsi:type="dcterms:W3CDTF">2020-04-17T19:54:08Z</dcterms:created>
  <dcterms:modified xsi:type="dcterms:W3CDTF">2024-06-20T05:41:08Z</dcterms:modified>
</cp:coreProperties>
</file>