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 id="2147483684" r:id="rId5"/>
    <p:sldMasterId id="2147483661" r:id="rId6"/>
  </p:sldMasterIdLst>
  <p:notesMasterIdLst>
    <p:notesMasterId r:id="rId37"/>
  </p:notesMasterIdLst>
  <p:handoutMasterIdLst>
    <p:handoutMasterId r:id="rId38"/>
  </p:handoutMasterIdLst>
  <p:sldIdLst>
    <p:sldId id="272" r:id="rId7"/>
    <p:sldId id="274" r:id="rId8"/>
    <p:sldId id="276" r:id="rId9"/>
    <p:sldId id="277" r:id="rId10"/>
    <p:sldId id="280" r:id="rId11"/>
    <p:sldId id="281" r:id="rId12"/>
    <p:sldId id="294" r:id="rId13"/>
    <p:sldId id="283" r:id="rId14"/>
    <p:sldId id="297" r:id="rId15"/>
    <p:sldId id="306" r:id="rId16"/>
    <p:sldId id="299" r:id="rId17"/>
    <p:sldId id="298" r:id="rId18"/>
    <p:sldId id="307" r:id="rId19"/>
    <p:sldId id="300" r:id="rId20"/>
    <p:sldId id="309" r:id="rId21"/>
    <p:sldId id="296" r:id="rId22"/>
    <p:sldId id="303" r:id="rId23"/>
    <p:sldId id="312" r:id="rId24"/>
    <p:sldId id="302" r:id="rId25"/>
    <p:sldId id="273" r:id="rId26"/>
    <p:sldId id="290" r:id="rId27"/>
    <p:sldId id="304" r:id="rId28"/>
    <p:sldId id="314" r:id="rId29"/>
    <p:sldId id="295" r:id="rId30"/>
    <p:sldId id="301" r:id="rId31"/>
    <p:sldId id="289" r:id="rId32"/>
    <p:sldId id="310" r:id="rId33"/>
    <p:sldId id="288" r:id="rId34"/>
    <p:sldId id="311" r:id="rId35"/>
    <p:sldId id="293" r:id="rId36"/>
  </p:sldIdLst>
  <p:sldSz cx="9144000" cy="6858000" type="screen4x3"/>
  <p:notesSz cx="7315200" cy="9601200"/>
  <p:defaultTextStyle>
    <a:defPPr>
      <a:defRPr lang="en-US"/>
    </a:defPPr>
    <a:lvl1pPr algn="r" rtl="0" fontAlgn="base">
      <a:spcBef>
        <a:spcPct val="0"/>
      </a:spcBef>
      <a:spcAft>
        <a:spcPct val="0"/>
      </a:spcAft>
      <a:defRPr sz="1000" kern="1200">
        <a:solidFill>
          <a:schemeClr val="tx1"/>
        </a:solidFill>
        <a:latin typeface="HelveticaNeue-Light" pitchFamily="34" charset="0"/>
        <a:ea typeface="+mn-ea"/>
        <a:cs typeface="+mn-cs"/>
      </a:defRPr>
    </a:lvl1pPr>
    <a:lvl2pPr marL="457200" algn="r" rtl="0" fontAlgn="base">
      <a:spcBef>
        <a:spcPct val="0"/>
      </a:spcBef>
      <a:spcAft>
        <a:spcPct val="0"/>
      </a:spcAft>
      <a:defRPr sz="1000" kern="1200">
        <a:solidFill>
          <a:schemeClr val="tx1"/>
        </a:solidFill>
        <a:latin typeface="HelveticaNeue-Light" pitchFamily="34" charset="0"/>
        <a:ea typeface="+mn-ea"/>
        <a:cs typeface="+mn-cs"/>
      </a:defRPr>
    </a:lvl2pPr>
    <a:lvl3pPr marL="914400" algn="r" rtl="0" fontAlgn="base">
      <a:spcBef>
        <a:spcPct val="0"/>
      </a:spcBef>
      <a:spcAft>
        <a:spcPct val="0"/>
      </a:spcAft>
      <a:defRPr sz="1000" kern="1200">
        <a:solidFill>
          <a:schemeClr val="tx1"/>
        </a:solidFill>
        <a:latin typeface="HelveticaNeue-Light" pitchFamily="34" charset="0"/>
        <a:ea typeface="+mn-ea"/>
        <a:cs typeface="+mn-cs"/>
      </a:defRPr>
    </a:lvl3pPr>
    <a:lvl4pPr marL="1371600" algn="r" rtl="0" fontAlgn="base">
      <a:spcBef>
        <a:spcPct val="0"/>
      </a:spcBef>
      <a:spcAft>
        <a:spcPct val="0"/>
      </a:spcAft>
      <a:defRPr sz="1000" kern="1200">
        <a:solidFill>
          <a:schemeClr val="tx1"/>
        </a:solidFill>
        <a:latin typeface="HelveticaNeue-Light" pitchFamily="34" charset="0"/>
        <a:ea typeface="+mn-ea"/>
        <a:cs typeface="+mn-cs"/>
      </a:defRPr>
    </a:lvl4pPr>
    <a:lvl5pPr marL="1828800" algn="r" rtl="0" fontAlgn="base">
      <a:spcBef>
        <a:spcPct val="0"/>
      </a:spcBef>
      <a:spcAft>
        <a:spcPct val="0"/>
      </a:spcAft>
      <a:defRPr sz="1000" kern="1200">
        <a:solidFill>
          <a:schemeClr val="tx1"/>
        </a:solidFill>
        <a:latin typeface="HelveticaNeue-Light" pitchFamily="34" charset="0"/>
        <a:ea typeface="+mn-ea"/>
        <a:cs typeface="+mn-cs"/>
      </a:defRPr>
    </a:lvl5pPr>
    <a:lvl6pPr marL="2286000" algn="l" defTabSz="914400" rtl="0" eaLnBrk="1" latinLnBrk="0" hangingPunct="1">
      <a:defRPr sz="1000" kern="1200">
        <a:solidFill>
          <a:schemeClr val="tx1"/>
        </a:solidFill>
        <a:latin typeface="HelveticaNeue-Light" pitchFamily="34" charset="0"/>
        <a:ea typeface="+mn-ea"/>
        <a:cs typeface="+mn-cs"/>
      </a:defRPr>
    </a:lvl6pPr>
    <a:lvl7pPr marL="2743200" algn="l" defTabSz="914400" rtl="0" eaLnBrk="1" latinLnBrk="0" hangingPunct="1">
      <a:defRPr sz="1000" kern="1200">
        <a:solidFill>
          <a:schemeClr val="tx1"/>
        </a:solidFill>
        <a:latin typeface="HelveticaNeue-Light" pitchFamily="34" charset="0"/>
        <a:ea typeface="+mn-ea"/>
        <a:cs typeface="+mn-cs"/>
      </a:defRPr>
    </a:lvl7pPr>
    <a:lvl8pPr marL="3200400" algn="l" defTabSz="914400" rtl="0" eaLnBrk="1" latinLnBrk="0" hangingPunct="1">
      <a:defRPr sz="1000" kern="1200">
        <a:solidFill>
          <a:schemeClr val="tx1"/>
        </a:solidFill>
        <a:latin typeface="HelveticaNeue-Light" pitchFamily="34" charset="0"/>
        <a:ea typeface="+mn-ea"/>
        <a:cs typeface="+mn-cs"/>
      </a:defRPr>
    </a:lvl8pPr>
    <a:lvl9pPr marL="3657600" algn="l" defTabSz="914400" rtl="0" eaLnBrk="1" latinLnBrk="0" hangingPunct="1">
      <a:defRPr sz="1000" kern="1200">
        <a:solidFill>
          <a:schemeClr val="tx1"/>
        </a:solidFill>
        <a:latin typeface="HelveticaNeue-Light" pitchFamily="34" charset="0"/>
        <a:ea typeface="+mn-ea"/>
        <a:cs typeface="+mn-cs"/>
      </a:defRPr>
    </a:lvl9pPr>
  </p:defaultTextStyle>
  <p:extLst>
    <p:ext uri="{EFAFB233-063F-42B5-8137-9DF3F51BA10A}">
      <p15:sldGuideLst xmlns:p15="http://schemas.microsoft.com/office/powerpoint/2012/main">
        <p15:guide id="1" orient="horz" pos="153">
          <p15:clr>
            <a:srgbClr val="A4A3A4"/>
          </p15:clr>
        </p15:guide>
        <p15:guide id="2" pos="556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1736B9"/>
    <a:srgbClr val="BBE0E3"/>
    <a:srgbClr val="0069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12" autoAdjust="0"/>
    <p:restoredTop sz="70072" autoAdjust="0"/>
  </p:normalViewPr>
  <p:slideViewPr>
    <p:cSldViewPr>
      <p:cViewPr varScale="1">
        <p:scale>
          <a:sx n="76" d="100"/>
          <a:sy n="76" d="100"/>
        </p:scale>
        <p:origin x="2334" y="84"/>
      </p:cViewPr>
      <p:guideLst>
        <p:guide orient="horz" pos="153"/>
        <p:guide pos="55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5" d="100"/>
          <a:sy n="75" d="100"/>
        </p:scale>
        <p:origin x="-1482" y="-102"/>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149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defRPr>
            </a:lvl1pPr>
          </a:lstStyle>
          <a:p>
            <a:pPr>
              <a:defRPr/>
            </a:pPr>
            <a:endParaRPr lang="en-US"/>
          </a:p>
        </p:txBody>
      </p:sp>
      <p:sp>
        <p:nvSpPr>
          <p:cNvPr id="191491"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191492"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pPr>
              <a:defRPr/>
            </a:pPr>
            <a:endParaRPr lang="en-US"/>
          </a:p>
        </p:txBody>
      </p:sp>
      <p:sp>
        <p:nvSpPr>
          <p:cNvPr id="191493"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fld id="{187A9E20-411F-4F5B-816C-DC9D1F2CA41B}" type="slidenum">
              <a:rPr lang="en-US"/>
              <a:pPr>
                <a:defRPr/>
              </a:pPr>
              <a:t>‹#›</a:t>
            </a:fld>
            <a:endParaRPr lang="en-US"/>
          </a:p>
        </p:txBody>
      </p:sp>
    </p:spTree>
    <p:extLst>
      <p:ext uri="{BB962C8B-B14F-4D97-AF65-F5344CB8AC3E}">
        <p14:creationId xmlns:p14="http://schemas.microsoft.com/office/powerpoint/2010/main" val="2252975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872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defTabSz="966788">
              <a:defRPr sz="1300">
                <a:latin typeface="Arial" charset="0"/>
              </a:defRPr>
            </a:lvl1pPr>
          </a:lstStyle>
          <a:p>
            <a:pPr>
              <a:defRPr/>
            </a:pPr>
            <a:endParaRPr lang="en-US"/>
          </a:p>
        </p:txBody>
      </p:sp>
      <p:sp>
        <p:nvSpPr>
          <p:cNvPr id="158723"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158725"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8726"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defTabSz="966788">
              <a:defRPr sz="1300">
                <a:latin typeface="Arial" charset="0"/>
              </a:defRPr>
            </a:lvl1pPr>
          </a:lstStyle>
          <a:p>
            <a:pPr>
              <a:defRPr/>
            </a:pPr>
            <a:endParaRPr lang="en-US"/>
          </a:p>
        </p:txBody>
      </p:sp>
      <p:sp>
        <p:nvSpPr>
          <p:cNvPr id="158727"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charset="0"/>
              </a:defRPr>
            </a:lvl1pPr>
          </a:lstStyle>
          <a:p>
            <a:pPr>
              <a:defRPr/>
            </a:pPr>
            <a:fld id="{6E1BDD16-6E2C-4FD9-A13E-5A17109C9703}" type="slidenum">
              <a:rPr lang="en-US"/>
              <a:pPr>
                <a:defRPr/>
              </a:pPr>
              <a:t>‹#›</a:t>
            </a:fld>
            <a:endParaRPr lang="en-US"/>
          </a:p>
        </p:txBody>
      </p:sp>
    </p:spTree>
    <p:extLst>
      <p:ext uri="{BB962C8B-B14F-4D97-AF65-F5344CB8AC3E}">
        <p14:creationId xmlns:p14="http://schemas.microsoft.com/office/powerpoint/2010/main" val="20681668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niso.org/workrooms/openurlquality"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endParaRPr lang="en-US" dirty="0">
              <a:latin typeface="Arial" pitchFamily="34" charset="0"/>
            </a:endParaRPr>
          </a:p>
        </p:txBody>
      </p:sp>
      <p:sp>
        <p:nvSpPr>
          <p:cNvPr id="23556" name="Slide Number Placeholder 3"/>
          <p:cNvSpPr>
            <a:spLocks noGrp="1"/>
          </p:cNvSpPr>
          <p:nvPr>
            <p:ph type="sldNum" sz="quarter" idx="5"/>
          </p:nvPr>
        </p:nvSpPr>
        <p:spPr>
          <a:noFill/>
        </p:spPr>
        <p:txBody>
          <a:bodyPr/>
          <a:lstStyle/>
          <a:p>
            <a:fld id="{F9D54A35-7714-424A-B995-CC0E9D69B84D}" type="slidenum">
              <a:rPr lang="en-US" smtClean="0">
                <a:latin typeface="Arial" pitchFamily="34" charset="0"/>
              </a:rPr>
              <a:pPr/>
              <a:t>1</a:t>
            </a:fld>
            <a:endParaRPr lang="en-US">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Mary: </a:t>
            </a:r>
            <a:r>
              <a:rPr lang="en-US" sz="1200" kern="0" dirty="0">
                <a:solidFill>
                  <a:schemeClr val="tx1"/>
                </a:solidFill>
                <a:latin typeface="Arial" charset="0"/>
                <a:ea typeface="+mn-ea"/>
                <a:cs typeface="+mn-cs"/>
              </a:rPr>
              <a:t>Recent Developments in Cross Sector</a:t>
            </a:r>
            <a:r>
              <a:rPr lang="en-US" sz="1200" kern="0" baseline="0" dirty="0">
                <a:solidFill>
                  <a:schemeClr val="tx1"/>
                </a:solidFill>
                <a:latin typeface="Arial" charset="0"/>
                <a:ea typeface="+mn-ea"/>
                <a:cs typeface="+mn-cs"/>
              </a:rPr>
              <a:t> </a:t>
            </a:r>
            <a:r>
              <a:rPr lang="en-US" sz="1200" kern="0" dirty="0">
                <a:solidFill>
                  <a:schemeClr val="tx1"/>
                </a:solidFill>
                <a:latin typeface="Arial" charset="0"/>
                <a:ea typeface="+mn-ea"/>
                <a:cs typeface="+mn-cs"/>
              </a:rPr>
              <a:t>Communication and Collaboration (continued)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0" dirty="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0" dirty="0">
                <a:solidFill>
                  <a:schemeClr val="tx1"/>
                </a:solidFill>
                <a:latin typeface="Arial" charset="0"/>
                <a:ea typeface="+mn-ea"/>
                <a:cs typeface="+mn-cs"/>
              </a:rPr>
              <a:t>KBART</a:t>
            </a:r>
            <a:r>
              <a:rPr lang="en-US" sz="1200" kern="0" baseline="0" dirty="0">
                <a:solidFill>
                  <a:schemeClr val="tx1"/>
                </a:solidFill>
                <a:latin typeface="Arial" charset="0"/>
                <a:ea typeface="+mn-ea"/>
                <a:cs typeface="+mn-cs"/>
              </a:rPr>
              <a:t> - http://www.uksg.org/kbart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0" dirty="0">
                <a:solidFill>
                  <a:schemeClr val="tx1"/>
                </a:solidFill>
                <a:latin typeface="Arial" charset="0"/>
                <a:ea typeface="+mn-ea"/>
                <a:cs typeface="+mn-cs"/>
              </a:rPr>
              <a:t>Phase 2</a:t>
            </a:r>
            <a:r>
              <a:rPr lang="en-US" sz="1200" kern="0" baseline="0" dirty="0">
                <a:solidFill>
                  <a:schemeClr val="tx1"/>
                </a:solidFill>
                <a:latin typeface="Arial" charset="0"/>
                <a:ea typeface="+mn-ea"/>
                <a:cs typeface="+mn-cs"/>
              </a:rPr>
              <a:t> info - </a:t>
            </a:r>
            <a:r>
              <a:rPr lang="en-US" sz="1200" kern="0" dirty="0">
                <a:solidFill>
                  <a:schemeClr val="tx1"/>
                </a:solidFill>
                <a:latin typeface="Arial" charset="0"/>
                <a:ea typeface="+mn-ea"/>
                <a:cs typeface="+mn-cs"/>
              </a:rPr>
              <a:t>http://www.slideshare.net/BaltimoreNISO/kbart-phase-ii-the-next-step-towards-better-metadata</a:t>
            </a:r>
            <a:br>
              <a:rPr lang="en-US" sz="1200" kern="0" dirty="0">
                <a:solidFill>
                  <a:schemeClr val="tx1"/>
                </a:solidFill>
                <a:latin typeface="Arial" charset="0"/>
                <a:ea typeface="+mn-ea"/>
                <a:cs typeface="+mn-cs"/>
              </a:rPr>
            </a:br>
            <a:endParaRPr lang="en-US" dirty="0"/>
          </a:p>
        </p:txBody>
      </p:sp>
      <p:sp>
        <p:nvSpPr>
          <p:cNvPr id="4" name="Slide Number Placeholder 3"/>
          <p:cNvSpPr>
            <a:spLocks noGrp="1"/>
          </p:cNvSpPr>
          <p:nvPr>
            <p:ph type="sldNum" sz="quarter" idx="10"/>
          </p:nvPr>
        </p:nvSpPr>
        <p:spPr/>
        <p:txBody>
          <a:bodyPr/>
          <a:lstStyle/>
          <a:p>
            <a:pPr>
              <a:defRPr/>
            </a:pPr>
            <a:fld id="{6E1BDD16-6E2C-4FD9-A13E-5A17109C9703}" type="slidenum">
              <a:rPr lang="en-US" smtClean="0"/>
              <a:pPr>
                <a:defRPr/>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Mary: </a:t>
            </a:r>
            <a:r>
              <a:rPr lang="en-US" sz="1200" kern="0" dirty="0">
                <a:solidFill>
                  <a:schemeClr val="tx1"/>
                </a:solidFill>
                <a:latin typeface="Arial" charset="0"/>
                <a:ea typeface="+mn-ea"/>
                <a:cs typeface="+mn-cs"/>
              </a:rPr>
              <a:t>Recent Developments in Cross Sector</a:t>
            </a:r>
            <a:r>
              <a:rPr lang="en-US" sz="1200" kern="0" baseline="0" dirty="0">
                <a:solidFill>
                  <a:schemeClr val="tx1"/>
                </a:solidFill>
                <a:latin typeface="Arial" charset="0"/>
                <a:ea typeface="+mn-ea"/>
                <a:cs typeface="+mn-cs"/>
              </a:rPr>
              <a:t> </a:t>
            </a:r>
            <a:r>
              <a:rPr lang="en-US" sz="1200" kern="0" dirty="0">
                <a:solidFill>
                  <a:schemeClr val="tx1"/>
                </a:solidFill>
                <a:latin typeface="Arial" charset="0"/>
                <a:ea typeface="+mn-ea"/>
                <a:cs typeface="+mn-cs"/>
              </a:rPr>
              <a:t>Communication and Collaboration (continued)</a:t>
            </a:r>
          </a:p>
          <a:p>
            <a:r>
              <a:rPr lang="en-US" sz="1200" kern="1200" dirty="0">
                <a:solidFill>
                  <a:schemeClr val="tx1"/>
                </a:solidFill>
                <a:latin typeface="Arial" charset="0"/>
                <a:ea typeface="+mn-ea"/>
                <a:cs typeface="+mn-cs"/>
              </a:rPr>
              <a:t>The National Information Standards Organization (NISO) announces the publication of a new recommended practice, </a:t>
            </a:r>
            <a:r>
              <a:rPr lang="en-US" sz="1200" i="1" kern="1200" dirty="0">
                <a:solidFill>
                  <a:schemeClr val="tx1"/>
                </a:solidFill>
                <a:latin typeface="Arial" charset="0"/>
                <a:ea typeface="+mn-ea"/>
                <a:cs typeface="+mn-cs"/>
              </a:rPr>
              <a:t>Improving </a:t>
            </a:r>
            <a:r>
              <a:rPr lang="en-US" sz="1200" i="1" kern="1200" dirty="0" err="1">
                <a:solidFill>
                  <a:schemeClr val="tx1"/>
                </a:solidFill>
                <a:latin typeface="Arial" charset="0"/>
                <a:ea typeface="+mn-ea"/>
                <a:cs typeface="+mn-cs"/>
              </a:rPr>
              <a:t>OpenURLs</a:t>
            </a:r>
            <a:r>
              <a:rPr lang="en-US" sz="1200" i="1" kern="1200" dirty="0">
                <a:solidFill>
                  <a:schemeClr val="tx1"/>
                </a:solidFill>
                <a:latin typeface="Arial" charset="0"/>
                <a:ea typeface="+mn-ea"/>
                <a:cs typeface="+mn-cs"/>
              </a:rPr>
              <a:t> Through Analytics (IOTA): Recommendations for Link Resolver Providers</a:t>
            </a:r>
            <a:r>
              <a:rPr lang="en-US" sz="1200" kern="1200" dirty="0">
                <a:solidFill>
                  <a:schemeClr val="tx1"/>
                </a:solidFill>
                <a:latin typeface="Arial" charset="0"/>
                <a:ea typeface="+mn-ea"/>
                <a:cs typeface="+mn-cs"/>
              </a:rPr>
              <a:t> (NISO RP-21-2013). These recommendations are the result of a three-year study performed by the NISO IOTA Working Group in which millions of </a:t>
            </a:r>
            <a:r>
              <a:rPr lang="en-US" sz="1200" kern="1200" dirty="0" err="1">
                <a:solidFill>
                  <a:schemeClr val="tx1"/>
                </a:solidFill>
                <a:latin typeface="Arial" charset="0"/>
                <a:ea typeface="+mn-ea"/>
                <a:cs typeface="+mn-cs"/>
              </a:rPr>
              <a:t>OpenURLs</a:t>
            </a:r>
            <a:r>
              <a:rPr lang="en-US" sz="1200" kern="1200" dirty="0">
                <a:solidFill>
                  <a:schemeClr val="tx1"/>
                </a:solidFill>
                <a:latin typeface="Arial" charset="0"/>
                <a:ea typeface="+mn-ea"/>
                <a:cs typeface="+mn-cs"/>
              </a:rPr>
              <a:t> were analyzed and a Completeness Index was developed as a means of quantifying OpenURL quality. By applying this Completeness Index to their OpenURL data and following the recommendations, providers of link resolvers can monitor the quality of their </a:t>
            </a:r>
            <a:r>
              <a:rPr lang="en-US" sz="1200" kern="1200" dirty="0" err="1">
                <a:solidFill>
                  <a:schemeClr val="tx1"/>
                </a:solidFill>
                <a:latin typeface="Arial" charset="0"/>
                <a:ea typeface="+mn-ea"/>
                <a:cs typeface="+mn-cs"/>
              </a:rPr>
              <a:t>OpenURLs</a:t>
            </a:r>
            <a:r>
              <a:rPr lang="en-US" sz="1200" kern="1200" dirty="0">
                <a:solidFill>
                  <a:schemeClr val="tx1"/>
                </a:solidFill>
                <a:latin typeface="Arial" charset="0"/>
                <a:ea typeface="+mn-ea"/>
                <a:cs typeface="+mn-cs"/>
              </a:rPr>
              <a:t> and work with content providers to improve the provided metadata—ultimately resulting in a higher success rate for end users. The project is summarized in a technical report, </a:t>
            </a:r>
            <a:r>
              <a:rPr lang="en-US" sz="1200" i="1" kern="1200" dirty="0">
                <a:solidFill>
                  <a:schemeClr val="tx1"/>
                </a:solidFill>
                <a:latin typeface="Arial" charset="0"/>
                <a:ea typeface="+mn-ea"/>
                <a:cs typeface="+mn-cs"/>
              </a:rPr>
              <a:t>IOTA Working Group Summary of Activities and Outcomes</a:t>
            </a:r>
            <a:r>
              <a:rPr lang="en-US" sz="1200" kern="1200" dirty="0">
                <a:solidFill>
                  <a:schemeClr val="tx1"/>
                </a:solidFill>
                <a:latin typeface="Arial" charset="0"/>
                <a:ea typeface="+mn-ea"/>
                <a:cs typeface="+mn-cs"/>
              </a:rPr>
              <a:t> (NISO TR-05-2013), which was published along with the recommended practice.</a:t>
            </a:r>
          </a:p>
          <a:p>
            <a:r>
              <a:rPr lang="en-US" sz="1200" kern="1200" dirty="0">
                <a:solidFill>
                  <a:schemeClr val="tx1"/>
                </a:solidFill>
                <a:latin typeface="Arial" charset="0"/>
                <a:ea typeface="+mn-ea"/>
                <a:cs typeface="+mn-cs"/>
              </a:rPr>
              <a:t>“</a:t>
            </a:r>
            <a:r>
              <a:rPr lang="en-US" sz="1200" kern="1200" dirty="0" err="1">
                <a:solidFill>
                  <a:schemeClr val="tx1"/>
                </a:solidFill>
                <a:latin typeface="Arial" charset="0"/>
                <a:ea typeface="+mn-ea"/>
                <a:cs typeface="+mn-cs"/>
              </a:rPr>
              <a:t>OpenURLs</a:t>
            </a:r>
            <a:r>
              <a:rPr lang="en-US" sz="1200" kern="1200" dirty="0">
                <a:solidFill>
                  <a:schemeClr val="tx1"/>
                </a:solidFill>
                <a:latin typeface="Arial" charset="0"/>
                <a:ea typeface="+mn-ea"/>
                <a:cs typeface="+mn-cs"/>
              </a:rPr>
              <a:t> are context-sensitive URLs widely used by publishers and libraries to allow end users to connect to the full-text of e-resources discovered during a search,” explains </a:t>
            </a:r>
            <a:r>
              <a:rPr lang="en-US" sz="1200" kern="1200" dirty="0" err="1">
                <a:solidFill>
                  <a:schemeClr val="tx1"/>
                </a:solidFill>
                <a:latin typeface="Arial" charset="0"/>
                <a:ea typeface="+mn-ea"/>
                <a:cs typeface="+mn-cs"/>
              </a:rPr>
              <a:t>Aron</a:t>
            </a:r>
            <a:r>
              <a:rPr lang="en-US" sz="1200" kern="1200" dirty="0">
                <a:solidFill>
                  <a:schemeClr val="tx1"/>
                </a:solidFill>
                <a:latin typeface="Arial" charset="0"/>
                <a:ea typeface="+mn-ea"/>
                <a:cs typeface="+mn-cs"/>
              </a:rPr>
              <a:t> Wolf, Data Program Analyst with Serials Solutions and member of the IOTA Working Group. “To ensure that the user accesses the most appropriate copy of a resource (one that is preferably free to the user due to a subscription through the user’s library), the OpenURL link connects to a link resolver knowledgebase. The metadata embedded within the OpenURL is compared through the link resolver with what is held in or licensed through the library and the end user is then presented with the available full-text access options. At a typical academic library, thousands of OpenURL requests are initiated by patrons each week. The problem is that too often these links do not work as expected because the metadata in the OpenURL is incorrect or incomplete, leaving users unable to access the resources they need.”</a:t>
            </a:r>
          </a:p>
          <a:p>
            <a:r>
              <a:rPr lang="en-US" sz="1200" kern="1200" dirty="0">
                <a:solidFill>
                  <a:schemeClr val="tx1"/>
                </a:solidFill>
                <a:latin typeface="Arial" charset="0"/>
                <a:ea typeface="+mn-ea"/>
                <a:cs typeface="+mn-cs"/>
              </a:rPr>
              <a:t>“Through our analysis, the IOTA Working Group found that there was a pattern to the failures in </a:t>
            </a:r>
            <a:r>
              <a:rPr lang="en-US" sz="1200" kern="1200" dirty="0" err="1">
                <a:solidFill>
                  <a:schemeClr val="tx1"/>
                </a:solidFill>
                <a:latin typeface="Arial" charset="0"/>
                <a:ea typeface="+mn-ea"/>
                <a:cs typeface="+mn-cs"/>
              </a:rPr>
              <a:t>OpenURLs</a:t>
            </a:r>
            <a:r>
              <a:rPr lang="en-US" sz="1200" kern="1200" dirty="0">
                <a:solidFill>
                  <a:schemeClr val="tx1"/>
                </a:solidFill>
                <a:latin typeface="Arial" charset="0"/>
                <a:ea typeface="+mn-ea"/>
                <a:cs typeface="+mn-cs"/>
              </a:rPr>
              <a:t>,” states Adam Chandler, Electronic Resources User Experience Librarian at Cornell University Library and Chair of the IOTA Working Group. “The Completeness Index was developed as a method of predicting the success of </a:t>
            </a:r>
            <a:r>
              <a:rPr lang="en-US" sz="1200" kern="1200" dirty="0" err="1">
                <a:solidFill>
                  <a:schemeClr val="tx1"/>
                </a:solidFill>
                <a:latin typeface="Arial" charset="0"/>
                <a:ea typeface="+mn-ea"/>
                <a:cs typeface="+mn-cs"/>
              </a:rPr>
              <a:t>OpenURLs</a:t>
            </a:r>
            <a:r>
              <a:rPr lang="en-US" sz="1200" kern="1200" dirty="0">
                <a:solidFill>
                  <a:schemeClr val="tx1"/>
                </a:solidFill>
                <a:latin typeface="Arial" charset="0"/>
                <a:ea typeface="+mn-ea"/>
                <a:cs typeface="+mn-cs"/>
              </a:rPr>
              <a:t> from a given provider by examining the data elements that provider includes in the </a:t>
            </a:r>
            <a:r>
              <a:rPr lang="en-US" sz="1200" kern="1200" dirty="0" err="1">
                <a:solidFill>
                  <a:schemeClr val="tx1"/>
                </a:solidFill>
                <a:latin typeface="Arial" charset="0"/>
                <a:ea typeface="+mn-ea"/>
                <a:cs typeface="+mn-cs"/>
              </a:rPr>
              <a:t>OpenURLs</a:t>
            </a:r>
            <a:r>
              <a:rPr lang="en-US" sz="1200" kern="1200" dirty="0">
                <a:solidFill>
                  <a:schemeClr val="tx1"/>
                </a:solidFill>
                <a:latin typeface="Arial" charset="0"/>
                <a:ea typeface="+mn-ea"/>
                <a:cs typeface="+mn-cs"/>
              </a:rPr>
              <a:t> from its site. This metric can serve as a tool to help determine which content providers are more likely to cause linking problems due to missing data elements in their </a:t>
            </a:r>
            <a:r>
              <a:rPr lang="en-US" sz="1200" kern="1200" dirty="0" err="1">
                <a:solidFill>
                  <a:schemeClr val="tx1"/>
                </a:solidFill>
                <a:latin typeface="Arial" charset="0"/>
                <a:ea typeface="+mn-ea"/>
                <a:cs typeface="+mn-cs"/>
              </a:rPr>
              <a:t>OpenURLs</a:t>
            </a:r>
            <a:r>
              <a:rPr lang="en-US" sz="1200" kern="1200" dirty="0">
                <a:solidFill>
                  <a:schemeClr val="tx1"/>
                </a:solidFill>
                <a:latin typeface="Arial" charset="0"/>
                <a:ea typeface="+mn-ea"/>
                <a:cs typeface="+mn-cs"/>
              </a:rPr>
              <a:t> and can identify exactly what the problems are. The Recommended Practice explains how to implement the measures so that problems can be clearly identified and steps taken with the content providers to improve the quality of the metadata.”</a:t>
            </a:r>
          </a:p>
          <a:p>
            <a:r>
              <a:rPr lang="en-US" sz="1200" kern="1200" dirty="0">
                <a:solidFill>
                  <a:schemeClr val="tx1"/>
                </a:solidFill>
                <a:latin typeface="Arial" charset="0"/>
                <a:ea typeface="+mn-ea"/>
                <a:cs typeface="+mn-cs"/>
              </a:rPr>
              <a:t>“The IOTA Recommended Practice is a perfect complement to the NISO/UKSG KBART Recommended Practice (NISO RP-9-2010),” states Todd Carpenter, NISO’s Executive Director. “While KBART recommends how to improve the data within the link resolver knowledgebase, IOTA is focused on the metadata passed in the OpenURL itself. Together, these recommendations can ensure that </a:t>
            </a:r>
            <a:r>
              <a:rPr lang="en-US" sz="1200" kern="1200" dirty="0" err="1">
                <a:solidFill>
                  <a:schemeClr val="tx1"/>
                </a:solidFill>
                <a:latin typeface="Arial" charset="0"/>
                <a:ea typeface="+mn-ea"/>
                <a:cs typeface="+mn-cs"/>
              </a:rPr>
              <a:t>OpenURLs</a:t>
            </a:r>
            <a:r>
              <a:rPr lang="en-US" sz="1200" kern="1200" dirty="0">
                <a:solidFill>
                  <a:schemeClr val="tx1"/>
                </a:solidFill>
                <a:latin typeface="Arial" charset="0"/>
                <a:ea typeface="+mn-ea"/>
                <a:cs typeface="+mn-cs"/>
              </a:rPr>
              <a:t> will consistently provide the results that libraries, publishers, and end users have come to expect from this technology.”</a:t>
            </a:r>
          </a:p>
          <a:p>
            <a:r>
              <a:rPr lang="en-US" sz="1200" kern="1200" dirty="0">
                <a:solidFill>
                  <a:schemeClr val="tx1"/>
                </a:solidFill>
                <a:latin typeface="Arial" charset="0"/>
                <a:ea typeface="+mn-ea"/>
                <a:cs typeface="+mn-cs"/>
              </a:rPr>
              <a:t>The IOTA Recommended Practice and Technical Report are both available for free download from the IOTA Working Group’s page on the NISO website at: </a:t>
            </a:r>
            <a:r>
              <a:rPr lang="en-US" sz="1200" u="sng" kern="1200" dirty="0">
                <a:solidFill>
                  <a:schemeClr val="tx1"/>
                </a:solidFill>
                <a:latin typeface="Arial" charset="0"/>
                <a:ea typeface="+mn-ea"/>
                <a:cs typeface="+mn-cs"/>
                <a:hlinkClick r:id="rId3"/>
              </a:rPr>
              <a:t>www.niso.org/workrooms/openurlquality</a:t>
            </a:r>
            <a:r>
              <a:rPr lang="en-US" sz="1200" kern="1200" dirty="0">
                <a:solidFill>
                  <a:schemeClr val="tx1"/>
                </a:solidFill>
                <a:latin typeface="Arial" charset="0"/>
                <a:ea typeface="+mn-ea"/>
                <a:cs typeface="+mn-cs"/>
              </a:rPr>
              <a:t>.</a:t>
            </a:r>
          </a:p>
          <a:p>
            <a:endParaRPr lang="en-US" sz="1200" kern="1200" dirty="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6E1BDD16-6E2C-4FD9-A13E-5A17109C9703}" type="slidenum">
              <a:rPr lang="en-US" smtClean="0"/>
              <a:pPr>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Mary</a:t>
            </a:r>
            <a:r>
              <a:rPr lang="en-US" baseline="0" dirty="0"/>
              <a:t> – next audience question – we want to know</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“Will compliance with technical standards for library e-resource fulfillment and access improve discovery?”</a:t>
            </a:r>
          </a:p>
          <a:p>
            <a:endParaRPr lang="en-US" dirty="0"/>
          </a:p>
        </p:txBody>
      </p:sp>
      <p:sp>
        <p:nvSpPr>
          <p:cNvPr id="4" name="Slide Number Placeholder 3"/>
          <p:cNvSpPr>
            <a:spLocks noGrp="1"/>
          </p:cNvSpPr>
          <p:nvPr>
            <p:ph type="sldNum" sz="quarter" idx="10"/>
          </p:nvPr>
        </p:nvSpPr>
        <p:spPr/>
        <p:txBody>
          <a:bodyPr/>
          <a:lstStyle/>
          <a:p>
            <a:pPr>
              <a:defRPr/>
            </a:pPr>
            <a:fld id="{6E1BDD16-6E2C-4FD9-A13E-5A17109C9703}" type="slidenum">
              <a:rPr lang="en-US" smtClean="0"/>
              <a:pPr>
                <a:defRPr/>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Mary: </a:t>
            </a:r>
            <a:r>
              <a:rPr lang="en-US" sz="1200" kern="0" dirty="0">
                <a:solidFill>
                  <a:schemeClr val="tx1"/>
                </a:solidFill>
                <a:latin typeface="Arial" charset="0"/>
                <a:ea typeface="+mn-ea"/>
                <a:cs typeface="+mn-cs"/>
              </a:rPr>
              <a:t>Recent Developments in Cross Sector</a:t>
            </a:r>
            <a:r>
              <a:rPr lang="en-US" sz="1200" kern="0" baseline="0" dirty="0">
                <a:solidFill>
                  <a:schemeClr val="tx1"/>
                </a:solidFill>
                <a:latin typeface="Arial" charset="0"/>
                <a:ea typeface="+mn-ea"/>
                <a:cs typeface="+mn-cs"/>
              </a:rPr>
              <a:t> </a:t>
            </a:r>
            <a:r>
              <a:rPr lang="en-US" sz="1200" kern="0" dirty="0">
                <a:solidFill>
                  <a:schemeClr val="tx1"/>
                </a:solidFill>
                <a:latin typeface="Arial" charset="0"/>
                <a:ea typeface="+mn-ea"/>
                <a:cs typeface="+mn-cs"/>
              </a:rPr>
              <a:t>Communication and Collaboration (continued)</a:t>
            </a:r>
            <a:endParaRPr lang="en-US" dirty="0"/>
          </a:p>
        </p:txBody>
      </p:sp>
      <p:sp>
        <p:nvSpPr>
          <p:cNvPr id="4" name="Slide Number Placeholder 3"/>
          <p:cNvSpPr>
            <a:spLocks noGrp="1"/>
          </p:cNvSpPr>
          <p:nvPr>
            <p:ph type="sldNum" sz="quarter" idx="10"/>
          </p:nvPr>
        </p:nvSpPr>
        <p:spPr/>
        <p:txBody>
          <a:bodyPr/>
          <a:lstStyle/>
          <a:p>
            <a:pPr>
              <a:defRPr/>
            </a:pPr>
            <a:fld id="{6E1BDD16-6E2C-4FD9-A13E-5A17109C9703}" type="slidenum">
              <a:rPr lang="en-US" smtClean="0"/>
              <a:pPr>
                <a:defRPr/>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Mary</a:t>
            </a:r>
            <a:r>
              <a:rPr lang="en-US" baseline="0" dirty="0"/>
              <a:t> – next audience question – we want to know</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“Will new mobile solutions for access to library-supplied resources improve discovery?”</a:t>
            </a:r>
          </a:p>
          <a:p>
            <a:endParaRPr lang="en-US" dirty="0"/>
          </a:p>
        </p:txBody>
      </p:sp>
      <p:sp>
        <p:nvSpPr>
          <p:cNvPr id="4" name="Slide Number Placeholder 3"/>
          <p:cNvSpPr>
            <a:spLocks noGrp="1"/>
          </p:cNvSpPr>
          <p:nvPr>
            <p:ph type="sldNum" sz="quarter" idx="10"/>
          </p:nvPr>
        </p:nvSpPr>
        <p:spPr/>
        <p:txBody>
          <a:bodyPr/>
          <a:lstStyle/>
          <a:p>
            <a:pPr>
              <a:defRPr/>
            </a:pPr>
            <a:fld id="{6E1BDD16-6E2C-4FD9-A13E-5A17109C9703}" type="slidenum">
              <a:rPr lang="en-US" smtClean="0"/>
              <a:pPr>
                <a:defRPr/>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Lettie</a:t>
            </a:r>
            <a:r>
              <a:rPr lang="en-US" baseline="0" dirty="0"/>
              <a:t> – At the time of the whitepaper, we had not identified a new approach to understanding the discovery experience. Growing numbers of libraries, publishers, and other knowledge orgs adopting innovative product and website design tactics that have a direct impact on discoverability. </a:t>
            </a:r>
          </a:p>
          <a:p>
            <a:pPr>
              <a:buFont typeface="Arial" pitchFamily="34" charset="0"/>
              <a:buChar char="•"/>
            </a:pPr>
            <a:r>
              <a:rPr lang="en-US" baseline="0" dirty="0"/>
              <a:t> Chief among them are user-centered (or human focused) theories that turn the focus to the student, faculty, practitioner or other reader of scholarly content. </a:t>
            </a:r>
          </a:p>
          <a:p>
            <a:pPr>
              <a:buFont typeface="Arial" pitchFamily="34" charset="0"/>
              <a:buChar char="•"/>
            </a:pPr>
            <a:r>
              <a:rPr lang="en-US" baseline="0" dirty="0"/>
              <a:t> For example, when redesigning a new catalog website, Library Journal’s Adam Schmidt believes traditional catalog designs are backwards and that “prioritizing the collection, not people, results in a user-hostile interaction design and a poor user experience.” He advocates for the reverse, that catalogs be designed to be “a tool that prioritizes helping people accomplish their tasks, whereby bibliographic data exists quietly in the background and is exposed only when useful.”</a:t>
            </a:r>
          </a:p>
          <a:p>
            <a:pPr>
              <a:buFont typeface="Arial" pitchFamily="34" charset="0"/>
              <a:buChar char="•"/>
            </a:pPr>
            <a:r>
              <a:rPr lang="en-US" baseline="0" dirty="0"/>
              <a:t>The “Jobs to be done” approach was articulated by Clayton Christensen, Harvard Business School professor, in a Sloan Management Review article (Spring 2007) … “if you understand the jobs your customers want done, you gain new market insights and create viable growth strategies”</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6E1BDD16-6E2C-4FD9-A13E-5A17109C9703}" type="slidenum">
              <a:rPr lang="en-US" smtClean="0"/>
              <a:pPr>
                <a:defRPr/>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Lettie</a:t>
            </a:r>
            <a:r>
              <a:rPr lang="en-US" baseline="0" dirty="0"/>
              <a:t> – next audience question – we want to know</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“Do you / does your organization take a user-centered or jobs-to-be-done approach to improving discovery?”</a:t>
            </a:r>
          </a:p>
          <a:p>
            <a:endParaRPr lang="en-US" dirty="0"/>
          </a:p>
        </p:txBody>
      </p:sp>
      <p:sp>
        <p:nvSpPr>
          <p:cNvPr id="4" name="Slide Number Placeholder 3"/>
          <p:cNvSpPr>
            <a:spLocks noGrp="1"/>
          </p:cNvSpPr>
          <p:nvPr>
            <p:ph type="sldNum" sz="quarter" idx="10"/>
          </p:nvPr>
        </p:nvSpPr>
        <p:spPr/>
        <p:txBody>
          <a:bodyPr/>
          <a:lstStyle/>
          <a:p>
            <a:pPr>
              <a:defRPr/>
            </a:pPr>
            <a:fld id="{6E1BDD16-6E2C-4FD9-A13E-5A17109C9703}" type="slidenum">
              <a:rPr lang="en-US" smtClean="0"/>
              <a:pPr>
                <a:defRPr/>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Lettie – A number of new studies and initiatives presented in published literature are</a:t>
            </a:r>
            <a:r>
              <a:rPr lang="en-US" baseline="0" dirty="0"/>
              <a:t> adopting a JTBD approach. For example…</a:t>
            </a:r>
          </a:p>
          <a:p>
            <a:pPr>
              <a:buFont typeface="Arial" pitchFamily="34" charset="0"/>
              <a:buChar char="•"/>
            </a:pPr>
            <a:r>
              <a:rPr lang="en-US" baseline="0" dirty="0"/>
              <a:t> Andrew Asher at </a:t>
            </a:r>
            <a:r>
              <a:rPr lang="en-US" baseline="0" dirty="0" err="1"/>
              <a:t>Bucknell</a:t>
            </a:r>
            <a:r>
              <a:rPr lang="en-US" baseline="0" dirty="0"/>
              <a:t> University lead a comparative study of students at two campuses using various discovery services and search engines, how they rank performance, etc., now published in the College &amp; Research </a:t>
            </a:r>
            <a:r>
              <a:rPr lang="en-US" baseline="0" dirty="0" err="1"/>
              <a:t>Libs</a:t>
            </a:r>
            <a:r>
              <a:rPr lang="en-US" baseline="0" dirty="0"/>
              <a:t> journal </a:t>
            </a:r>
          </a:p>
          <a:p>
            <a:pPr>
              <a:buFont typeface="Arial" pitchFamily="34" charset="0"/>
              <a:buChar char="•"/>
            </a:pPr>
            <a:r>
              <a:rPr lang="en-US" baseline="0" dirty="0"/>
              <a:t> Also published in CRL, Cory </a:t>
            </a:r>
            <a:r>
              <a:rPr lang="en-US" baseline="0" dirty="0" err="1"/>
              <a:t>Lown</a:t>
            </a:r>
            <a:r>
              <a:rPr lang="en-US" baseline="0" dirty="0"/>
              <a:t> and others from the North Carolina State University libraries use 2 semesters’ worth of what they call “real world data” to explore opportunities for improvements to unified search solutions.</a:t>
            </a:r>
          </a:p>
          <a:p>
            <a:pPr>
              <a:buFont typeface="Arial" pitchFamily="34" charset="0"/>
              <a:buChar char="•"/>
            </a:pPr>
            <a:r>
              <a:rPr lang="en-US" baseline="0" dirty="0"/>
              <a:t> And notable research groups – like OCLC Research and PIL – are leading the way with student-focused research that aim to inform the scholarly community of what jobs our users need to perform.</a:t>
            </a:r>
          </a:p>
        </p:txBody>
      </p:sp>
      <p:sp>
        <p:nvSpPr>
          <p:cNvPr id="4" name="Slide Number Placeholder 3"/>
          <p:cNvSpPr>
            <a:spLocks noGrp="1"/>
          </p:cNvSpPr>
          <p:nvPr>
            <p:ph type="sldNum" sz="quarter" idx="10"/>
          </p:nvPr>
        </p:nvSpPr>
        <p:spPr/>
        <p:txBody>
          <a:bodyPr/>
          <a:lstStyle/>
          <a:p>
            <a:pPr>
              <a:defRPr/>
            </a:pPr>
            <a:fld id="{6E1BDD16-6E2C-4FD9-A13E-5A17109C9703}" type="slidenum">
              <a:rPr lang="en-US" smtClean="0"/>
              <a:pPr>
                <a:defRPr/>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 Dr. Somerville and I tried our hand at this approach in a study conducted last year and presented at the 2013 annual meeting of the Association of College and Research Libraries, part of the American Library Assoc.</a:t>
            </a:r>
          </a:p>
          <a:p>
            <a:endParaRPr lang="en-US" dirty="0"/>
          </a:p>
          <a:p>
            <a:r>
              <a:rPr lang="en-US" dirty="0"/>
              <a:t>Original research undertaken in advance of 2013 ACRL annual meeting.</a:t>
            </a:r>
          </a:p>
          <a:p>
            <a:endParaRPr lang="en-US" dirty="0"/>
          </a:p>
          <a:p>
            <a:r>
              <a:rPr lang="en-US" dirty="0"/>
              <a:t>Purpose: </a:t>
            </a:r>
            <a:r>
              <a:rPr lang="en-GB" sz="1200" kern="1200" dirty="0">
                <a:solidFill>
                  <a:schemeClr val="tx1"/>
                </a:solidFill>
                <a:latin typeface="Arial" charset="0"/>
                <a:ea typeface="+mn-ea"/>
                <a:cs typeface="+mn-cs"/>
              </a:rPr>
              <a:t>to graphically represent typical research workflows of advanced students in the social sciences during their literature review</a:t>
            </a:r>
            <a:r>
              <a:rPr lang="en-US" sz="1200" kern="1200" dirty="0">
                <a:solidFill>
                  <a:schemeClr val="tx1"/>
                </a:solidFill>
                <a:latin typeface="Arial" charset="0"/>
                <a:ea typeface="+mn-ea"/>
                <a:cs typeface="+mn-cs"/>
              </a:rPr>
              <a:t>; our goal was to </a:t>
            </a:r>
            <a:r>
              <a:rPr lang="en-GB" sz="1200" kern="1200" dirty="0">
                <a:solidFill>
                  <a:schemeClr val="tx1"/>
                </a:solidFill>
                <a:latin typeface="Arial" charset="0"/>
                <a:ea typeface="+mn-ea"/>
                <a:cs typeface="+mn-cs"/>
              </a:rPr>
              <a:t>depict activity beyond the walls of a single academic database or website</a:t>
            </a:r>
          </a:p>
          <a:p>
            <a:endParaRPr lang="en-US" sz="1200" kern="1200" dirty="0">
              <a:solidFill>
                <a:schemeClr val="tx1"/>
              </a:solidFill>
              <a:latin typeface="Arial" charset="0"/>
              <a:ea typeface="+mn-ea"/>
              <a:cs typeface="+mn-cs"/>
            </a:endParaRPr>
          </a:p>
          <a:p>
            <a:r>
              <a:rPr lang="en-US" sz="1200" kern="1200" dirty="0">
                <a:solidFill>
                  <a:schemeClr val="tx1"/>
                </a:solidFill>
                <a:latin typeface="Arial" charset="0"/>
                <a:ea typeface="+mn-ea"/>
                <a:cs typeface="+mn-cs"/>
              </a:rPr>
              <a:t>Method:</a:t>
            </a:r>
            <a:r>
              <a:rPr lang="en-US" sz="1200" kern="1200" baseline="0" dirty="0">
                <a:solidFill>
                  <a:schemeClr val="tx1"/>
                </a:solidFill>
                <a:latin typeface="Arial" charset="0"/>
                <a:ea typeface="+mn-ea"/>
                <a:cs typeface="+mn-cs"/>
              </a:rPr>
              <a:t> </a:t>
            </a:r>
            <a:r>
              <a:rPr lang="en-GB" sz="1200" kern="1200" dirty="0">
                <a:solidFill>
                  <a:schemeClr val="tx1"/>
                </a:solidFill>
                <a:latin typeface="Arial" charset="0"/>
                <a:ea typeface="+mn-ea"/>
                <a:cs typeface="+mn-cs"/>
              </a:rPr>
              <a:t>we conducted interviews and observational research</a:t>
            </a:r>
            <a:r>
              <a:rPr lang="en-GB" sz="1200" kern="1200" baseline="0" dirty="0">
                <a:solidFill>
                  <a:schemeClr val="tx1"/>
                </a:solidFill>
                <a:latin typeface="Arial" charset="0"/>
                <a:ea typeface="+mn-ea"/>
                <a:cs typeface="+mn-cs"/>
              </a:rPr>
              <a:t> with 11 social science masters or PhD candidates in the US and UK</a:t>
            </a:r>
            <a:endParaRPr lang="en-US" sz="1200" kern="1200" baseline="0" dirty="0">
              <a:solidFill>
                <a:schemeClr val="tx1"/>
              </a:solidFill>
              <a:latin typeface="Arial" charset="0"/>
              <a:ea typeface="+mn-ea"/>
              <a:cs typeface="+mn-cs"/>
            </a:endParaRPr>
          </a:p>
          <a:p>
            <a:endParaRPr lang="en-US" sz="1200" kern="1200" baseline="0" dirty="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latin typeface="Arial" charset="0"/>
                <a:ea typeface="+mn-ea"/>
                <a:cs typeface="+mn-cs"/>
              </a:rPr>
              <a:t>Findings: we</a:t>
            </a:r>
            <a:r>
              <a:rPr lang="en-GB" sz="1200" kern="1200" baseline="0" dirty="0">
                <a:solidFill>
                  <a:schemeClr val="tx1"/>
                </a:solidFill>
                <a:latin typeface="Arial" charset="0"/>
                <a:ea typeface="+mn-ea"/>
                <a:cs typeface="+mn-cs"/>
              </a:rPr>
              <a:t> used observational</a:t>
            </a:r>
            <a:r>
              <a:rPr lang="en-GB" sz="1200" kern="1200" dirty="0">
                <a:solidFill>
                  <a:schemeClr val="tx1"/>
                </a:solidFill>
                <a:latin typeface="Arial" charset="0"/>
                <a:ea typeface="+mn-ea"/>
                <a:cs typeface="+mn-cs"/>
              </a:rPr>
              <a:t> data to generate a Google Analytics-like flow diagram, which I’ll show you in a moment. At</a:t>
            </a:r>
            <a:r>
              <a:rPr lang="en-GB" sz="1200" kern="1200" baseline="0" dirty="0">
                <a:solidFill>
                  <a:schemeClr val="tx1"/>
                </a:solidFill>
                <a:latin typeface="Arial" charset="0"/>
                <a:ea typeface="+mn-ea"/>
                <a:cs typeface="+mn-cs"/>
              </a:rPr>
              <a:t> the ACRL meeting next month,</a:t>
            </a:r>
            <a:r>
              <a:rPr lang="en-GB" sz="1200" kern="1200" dirty="0">
                <a:solidFill>
                  <a:schemeClr val="tx1"/>
                </a:solidFill>
                <a:latin typeface="Arial" charset="0"/>
                <a:ea typeface="+mn-ea"/>
                <a:cs typeface="+mn-cs"/>
              </a:rPr>
              <a:t> we will</a:t>
            </a:r>
            <a:r>
              <a:rPr lang="en-GB" sz="1200" kern="1200" baseline="0" dirty="0">
                <a:solidFill>
                  <a:schemeClr val="tx1"/>
                </a:solidFill>
                <a:latin typeface="Arial" charset="0"/>
                <a:ea typeface="+mn-ea"/>
                <a:cs typeface="+mn-cs"/>
              </a:rPr>
              <a:t> present new insights </a:t>
            </a:r>
            <a:r>
              <a:rPr lang="en-GB" sz="1200" kern="1200" dirty="0">
                <a:solidFill>
                  <a:schemeClr val="tx1"/>
                </a:solidFill>
                <a:latin typeface="Arial" charset="0"/>
                <a:ea typeface="+mn-ea"/>
                <a:cs typeface="+mn-cs"/>
              </a:rPr>
              <a:t>into how this type of student navigates the web and offer recommendations for cross-sector ventures by publishers, libraries and related vendors to adapt their products and services to better support this important scholarly activity.</a:t>
            </a:r>
            <a:endParaRPr lang="en-US" sz="1200" kern="1200" dirty="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6E1BDD16-6E2C-4FD9-A13E-5A17109C9703}" type="slidenum">
              <a:rPr lang="en-US" smtClean="0"/>
              <a:pPr>
                <a:defRPr/>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And this is the resulting user pathway chart, using the Sanky program</a:t>
            </a:r>
            <a:r>
              <a:rPr lang="en-US" baseline="0" dirty="0"/>
              <a:t> developed by Mike Bostok. The purpose of this diagram is to demonstrate dominant trends in how social science students navigate the web in search of scholarly material.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For example, </a:t>
            </a:r>
            <a:r>
              <a:rPr lang="en-US" sz="1200" kern="1200" dirty="0">
                <a:solidFill>
                  <a:schemeClr val="tx1"/>
                </a:solidFill>
                <a:latin typeface="Arial" charset="0"/>
                <a:ea typeface="+mn-ea"/>
                <a:cs typeface="+mn-cs"/>
              </a:rPr>
              <a:t>open-web or mainstream search activity lead participants to a wide range of resources -- from primary source materials and key research groups, as well as academic materials. </a:t>
            </a:r>
          </a:p>
        </p:txBody>
      </p:sp>
      <p:sp>
        <p:nvSpPr>
          <p:cNvPr id="4" name="Slide Number Placeholder 3"/>
          <p:cNvSpPr>
            <a:spLocks noGrp="1"/>
          </p:cNvSpPr>
          <p:nvPr>
            <p:ph type="sldNum" sz="quarter" idx="10"/>
          </p:nvPr>
        </p:nvSpPr>
        <p:spPr/>
        <p:txBody>
          <a:bodyPr/>
          <a:lstStyle/>
          <a:p>
            <a:pPr>
              <a:defRPr/>
            </a:pPr>
            <a:fld id="{6E1BDD16-6E2C-4FD9-A13E-5A17109C9703}" type="slidenum">
              <a:rPr lang="en-US" smtClean="0"/>
              <a:pPr>
                <a:defRPr/>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Mary starts – our</a:t>
            </a:r>
            <a:r>
              <a:rPr lang="en-US" baseline="0" dirty="0"/>
              <a:t> agenda</a:t>
            </a:r>
          </a:p>
          <a:p>
            <a:endParaRPr lang="en-US" baseline="0" dirty="0"/>
          </a:p>
          <a:p>
            <a:r>
              <a:rPr lang="en-US" baseline="0" dirty="0"/>
              <a:t>We’d like to try audience participation, on-the-fly research</a:t>
            </a:r>
          </a:p>
          <a:p>
            <a:endParaRPr lang="en-US" baseline="0" dirty="0"/>
          </a:p>
          <a:p>
            <a:r>
              <a:rPr lang="en-US" baseline="0" dirty="0"/>
              <a:t>Save time for Q/A</a:t>
            </a:r>
            <a:r>
              <a:rPr lang="en-US" sz="1200" kern="1200" dirty="0">
                <a:solidFill>
                  <a:schemeClr val="tx1"/>
                </a:solidFill>
                <a:latin typeface="Arial" charset="0"/>
                <a:ea typeface="+mn-ea"/>
                <a:cs typeface="+mn-cs"/>
              </a:rPr>
              <a:t> </a:t>
            </a:r>
          </a:p>
          <a:p>
            <a:endParaRPr lang="en-US" dirty="0"/>
          </a:p>
        </p:txBody>
      </p:sp>
      <p:sp>
        <p:nvSpPr>
          <p:cNvPr id="4" name="Slide Number Placeholder 3"/>
          <p:cNvSpPr>
            <a:spLocks noGrp="1"/>
          </p:cNvSpPr>
          <p:nvPr>
            <p:ph type="sldNum" sz="quarter" idx="10"/>
          </p:nvPr>
        </p:nvSpPr>
        <p:spPr/>
        <p:txBody>
          <a:bodyPr/>
          <a:lstStyle/>
          <a:p>
            <a:pPr>
              <a:defRPr/>
            </a:pPr>
            <a:fld id="{3C216EB2-2717-448F-ACC0-B52C25B57E75}"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Lettie – There are new product and service offerings, some from big-name primary content providers,</a:t>
            </a:r>
            <a:r>
              <a:rPr lang="en-US" baseline="0" dirty="0"/>
              <a:t> that are clearly adopting a user-centered approach.</a:t>
            </a:r>
          </a:p>
          <a:p>
            <a:pPr>
              <a:buFont typeface="Arial" pitchFamily="34" charset="0"/>
              <a:buChar char="•"/>
            </a:pPr>
            <a:r>
              <a:rPr lang="en-US" baseline="0" dirty="0"/>
              <a:t> There’s a bit of a ‘publisher as service provider’ trend at hand here</a:t>
            </a:r>
          </a:p>
          <a:p>
            <a:pPr>
              <a:buFont typeface="Arial" pitchFamily="34" charset="0"/>
              <a:buChar char="•"/>
            </a:pPr>
            <a:r>
              <a:rPr lang="en-US" baseline="0" dirty="0"/>
              <a:t> For purposes of this talk, the important element here is how they are focused on the research process and related tasks, adding new ‘state of the art’ tools to support their ‘jobs to be done.’</a:t>
            </a:r>
          </a:p>
          <a:p>
            <a:pPr>
              <a:buFont typeface="Arial" pitchFamily="34" charset="0"/>
              <a:buChar char="•"/>
            </a:pPr>
            <a:r>
              <a:rPr lang="en-US" baseline="0" dirty="0"/>
              <a:t> For example *cue animation* Credo Reference exposes related content in a variety of databases via topic pages; Zotero intends to be a cloud solution to traditional citation mgmt apps; ReadCube leverages linked open to enable a number of researcher needs.</a:t>
            </a:r>
          </a:p>
          <a:p>
            <a:pPr>
              <a:buFont typeface="Arial" pitchFamily="34" charset="0"/>
              <a:buChar char="•"/>
            </a:pPr>
            <a:r>
              <a:rPr lang="en-US" baseline="0" dirty="0"/>
              <a:t> *cue animation* Perhaps most notable is Digital Science, just down the road here…They aim to provide software or services for each significant step within the researcher workflow</a:t>
            </a:r>
            <a:endParaRPr lang="en-US" dirty="0"/>
          </a:p>
        </p:txBody>
      </p:sp>
      <p:sp>
        <p:nvSpPr>
          <p:cNvPr id="4" name="Slide Number Placeholder 3"/>
          <p:cNvSpPr>
            <a:spLocks noGrp="1"/>
          </p:cNvSpPr>
          <p:nvPr>
            <p:ph type="sldNum" sz="quarter" idx="10"/>
          </p:nvPr>
        </p:nvSpPr>
        <p:spPr/>
        <p:txBody>
          <a:bodyPr/>
          <a:lstStyle/>
          <a:p>
            <a:pPr>
              <a:defRPr/>
            </a:pPr>
            <a:fld id="{6E1BDD16-6E2C-4FD9-A13E-5A17109C9703}" type="slidenum">
              <a:rPr lang="en-US" smtClean="0"/>
              <a:pPr>
                <a:defRPr/>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GB" dirty="0"/>
              <a:t>Lettie</a:t>
            </a:r>
            <a:r>
              <a:rPr lang="en-GB" baseline="0" dirty="0"/>
              <a:t> – You’ll be familiar with a number of these products, just recently on the market and taking off fast. Digital Science aims to develop or provide incubation for </a:t>
            </a:r>
            <a:r>
              <a:rPr lang="en-GB" dirty="0"/>
              <a:t>development of a workflow-oriented line portfolio of products. They took</a:t>
            </a:r>
            <a:r>
              <a:rPr lang="en-GB" baseline="0" dirty="0"/>
              <a:t> a user-focused approach and </a:t>
            </a:r>
            <a:r>
              <a:rPr lang="en-GB" dirty="0"/>
              <a:t>analyzed</a:t>
            </a:r>
            <a:r>
              <a:rPr lang="en-GB" baseline="0" dirty="0"/>
              <a:t> the cycle for common scientific researcher / academic, are now investing in products to support each of these areas.</a:t>
            </a:r>
          </a:p>
        </p:txBody>
      </p:sp>
      <p:sp>
        <p:nvSpPr>
          <p:cNvPr id="4" name="Slide Number Placeholder 3"/>
          <p:cNvSpPr>
            <a:spLocks noGrp="1"/>
          </p:cNvSpPr>
          <p:nvPr>
            <p:ph type="sldNum" sz="quarter" idx="10"/>
          </p:nvPr>
        </p:nvSpPr>
        <p:spPr/>
        <p:txBody>
          <a:bodyPr/>
          <a:lstStyle/>
          <a:p>
            <a:fld id="{6DDEC8B7-FB1C-457D-AF90-769AD908E442}" type="slidenum">
              <a:rPr lang="en-GB" smtClean="0"/>
              <a:pPr/>
              <a:t>23</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Handover</a:t>
            </a:r>
            <a:r>
              <a:rPr lang="en-US" baseline="0" dirty="0"/>
              <a:t> to </a:t>
            </a:r>
            <a:r>
              <a:rPr lang="en-US" dirty="0"/>
              <a:t>Lettie</a:t>
            </a:r>
          </a:p>
        </p:txBody>
      </p:sp>
      <p:sp>
        <p:nvSpPr>
          <p:cNvPr id="4" name="Slide Number Placeholder 3"/>
          <p:cNvSpPr>
            <a:spLocks noGrp="1"/>
          </p:cNvSpPr>
          <p:nvPr>
            <p:ph type="sldNum" sz="quarter" idx="10"/>
          </p:nvPr>
        </p:nvSpPr>
        <p:spPr/>
        <p:txBody>
          <a:bodyPr/>
          <a:lstStyle/>
          <a:p>
            <a:pPr>
              <a:defRPr/>
            </a:pPr>
            <a:fld id="{6E1BDD16-6E2C-4FD9-A13E-5A17109C9703}" type="slidenum">
              <a:rPr lang="en-US" smtClean="0"/>
              <a:pPr>
                <a:defRPr/>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Lettie</a:t>
            </a:r>
            <a:r>
              <a:rPr lang="en-US" baseline="0" dirty="0"/>
              <a:t> – We didn’t elaborate on structured data in the whitepaper, so we wanted to share some observations.</a:t>
            </a:r>
          </a:p>
          <a:p>
            <a:pPr>
              <a:buFont typeface="Arial" pitchFamily="34" charset="0"/>
              <a:buChar char="•"/>
            </a:pPr>
            <a:r>
              <a:rPr lang="en-US" baseline="0" dirty="0"/>
              <a:t> Structured metadata is no snap to achieve for a content provider, but it is critical for the exchange of data necessary for a reader discover publications. </a:t>
            </a:r>
          </a:p>
          <a:p>
            <a:pPr>
              <a:buFont typeface="Arial" pitchFamily="34" charset="0"/>
              <a:buChar char="•"/>
            </a:pPr>
            <a:r>
              <a:rPr lang="en-US" dirty="0"/>
              <a:t> Exposing structure – or schema – of content enables more relevant, precise search</a:t>
            </a:r>
          </a:p>
          <a:p>
            <a:pPr>
              <a:buFont typeface="Arial" pitchFamily="34" charset="0"/>
              <a:buChar char="•"/>
            </a:pPr>
            <a:r>
              <a:rPr lang="en-US" baseline="0" dirty="0"/>
              <a:t> Structured data are the building blocks of today’s academic search tools</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a:t> *cue animation* It is for this reason that Google provides information about how to structure data to enable discovery of content as well as enhanced options like “rich snippets” – like this one *cue animation* for music by Leonard Cohen that embed links to specific songs.</a:t>
            </a:r>
          </a:p>
          <a:p>
            <a:pPr>
              <a:buFont typeface="Arial" pitchFamily="34" charset="0"/>
              <a:buChar char="•"/>
            </a:pPr>
            <a:r>
              <a:rPr lang="en-US" baseline="0" dirty="0"/>
              <a:t> For scholarly structured d</a:t>
            </a:r>
            <a:r>
              <a:rPr lang="en-US" dirty="0"/>
              <a:t>ata, moderated standards are well</a:t>
            </a:r>
            <a:r>
              <a:rPr lang="en-US" baseline="0" dirty="0"/>
              <a:t> established</a:t>
            </a:r>
            <a:endParaRPr lang="en-US" dirty="0"/>
          </a:p>
          <a:p>
            <a:pPr>
              <a:buFont typeface="Arial" pitchFamily="34" charset="0"/>
              <a:buChar char="•"/>
            </a:pPr>
            <a:r>
              <a:rPr lang="en-US" baseline="0" dirty="0"/>
              <a:t> Aug 2012 – JATS, formerly known at the NLM DTD, became a NISO standard. It provides 3 sets of tags today, at various levels of schema control.</a:t>
            </a:r>
          </a:p>
          <a:p>
            <a:pPr>
              <a:buFont typeface="Arial" pitchFamily="34" charset="0"/>
              <a:buChar char="•"/>
            </a:pPr>
            <a:r>
              <a:rPr lang="en-US" baseline="0" dirty="0"/>
              <a:t> Mar 2013 – NISO approved recommendations for the “Presentation and identification of e-journals” or Pie-J</a:t>
            </a:r>
          </a:p>
        </p:txBody>
      </p:sp>
      <p:sp>
        <p:nvSpPr>
          <p:cNvPr id="4" name="Slide Number Placeholder 3"/>
          <p:cNvSpPr>
            <a:spLocks noGrp="1"/>
          </p:cNvSpPr>
          <p:nvPr>
            <p:ph type="sldNum" sz="quarter" idx="10"/>
          </p:nvPr>
        </p:nvSpPr>
        <p:spPr/>
        <p:txBody>
          <a:bodyPr/>
          <a:lstStyle/>
          <a:p>
            <a:pPr>
              <a:defRPr/>
            </a:pPr>
            <a:fld id="{6E1BDD16-6E2C-4FD9-A13E-5A17109C9703}" type="slidenum">
              <a:rPr lang="en-US" smtClean="0"/>
              <a:pPr>
                <a:defRPr/>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Lettie - Also, since the publication of the SAGE white</a:t>
            </a:r>
            <a:r>
              <a:rPr lang="en-US" baseline="0" dirty="0"/>
              <a:t> paper, the concept of improving information retrieval via linked and open metadata has surged.</a:t>
            </a:r>
          </a:p>
          <a:p>
            <a:endParaRPr lang="en-US" baseline="0" dirty="0"/>
          </a:p>
          <a:p>
            <a:r>
              <a:rPr lang="en-US" baseline="0" dirty="0"/>
              <a:t>Linked data is a term coined by Tim Berners-Lee when developing the idea of the Semantic Web, where metadata on the web is s</a:t>
            </a:r>
            <a:r>
              <a:rPr lang="en-US" dirty="0"/>
              <a:t>tructured so that it can be interlinked and become more useful. Building on web standards</a:t>
            </a:r>
            <a:r>
              <a:rPr lang="en-US" baseline="0" dirty="0"/>
              <a:t> like HTTP and URIs</a:t>
            </a:r>
            <a:r>
              <a:rPr lang="en-US" dirty="0"/>
              <a:t>, enables data from different sources to be connected and queried.</a:t>
            </a:r>
          </a:p>
          <a:p>
            <a:endParaRPr lang="en-US" dirty="0"/>
          </a:p>
          <a:p>
            <a:r>
              <a:rPr lang="en-US" dirty="0"/>
              <a:t>The concept that this type of interconnected metadata should also</a:t>
            </a:r>
            <a:r>
              <a:rPr lang="en-US" baseline="0" dirty="0"/>
              <a:t> be open has grown in popularity over these last few years and is being leveraged by content providers of scholarly publications. The idea is not unlike open source movements in software development – “standing on the shoulders of giants,” the basic premise being that we must build upon existing routines and standards to progress knowledge and elevate our work. The same is true about published research data – and there are options for content providers to participate in the semantic web of linked open data without giving away core assets.</a:t>
            </a:r>
          </a:p>
          <a:p>
            <a:endParaRPr lang="en-US" baseline="0" dirty="0"/>
          </a:p>
          <a:p>
            <a:r>
              <a:rPr lang="en-US" baseline="0" dirty="0" err="1"/>
              <a:t>Oppys</a:t>
            </a:r>
            <a:r>
              <a:rPr lang="en-US" baseline="0" dirty="0"/>
              <a:t> and risks…</a:t>
            </a:r>
            <a:endParaRPr lang="en-US" dirty="0"/>
          </a:p>
        </p:txBody>
      </p:sp>
      <p:sp>
        <p:nvSpPr>
          <p:cNvPr id="4" name="Slide Number Placeholder 3"/>
          <p:cNvSpPr>
            <a:spLocks noGrp="1"/>
          </p:cNvSpPr>
          <p:nvPr>
            <p:ph type="sldNum" sz="quarter" idx="10"/>
          </p:nvPr>
        </p:nvSpPr>
        <p:spPr/>
        <p:txBody>
          <a:bodyPr/>
          <a:lstStyle/>
          <a:p>
            <a:pPr>
              <a:defRPr/>
            </a:pPr>
            <a:fld id="{6E1BDD16-6E2C-4FD9-A13E-5A17109C9703}" type="slidenum">
              <a:rPr lang="en-US" smtClean="0"/>
              <a:pPr>
                <a:defRPr/>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Lettie </a:t>
            </a:r>
            <a:r>
              <a:rPr lang="en-US" baseline="0" dirty="0"/>
              <a:t>– next audience question – we want to know</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“Will compliance with further standards for structured and linked open metadata improve discovery?”</a:t>
            </a:r>
          </a:p>
          <a:p>
            <a:endParaRPr lang="en-US" dirty="0"/>
          </a:p>
        </p:txBody>
      </p:sp>
      <p:sp>
        <p:nvSpPr>
          <p:cNvPr id="4" name="Slide Number Placeholder 3"/>
          <p:cNvSpPr>
            <a:spLocks noGrp="1"/>
          </p:cNvSpPr>
          <p:nvPr>
            <p:ph type="sldNum" sz="quarter" idx="10"/>
          </p:nvPr>
        </p:nvSpPr>
        <p:spPr/>
        <p:txBody>
          <a:bodyPr/>
          <a:lstStyle/>
          <a:p>
            <a:pPr>
              <a:defRPr/>
            </a:pPr>
            <a:fld id="{6E1BDD16-6E2C-4FD9-A13E-5A17109C9703}" type="slidenum">
              <a:rPr lang="en-US" smtClean="0"/>
              <a:pPr>
                <a:defRPr/>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Lettie – new</a:t>
            </a:r>
            <a:r>
              <a:rPr lang="en-US" baseline="0" dirty="0"/>
              <a:t> cross-sector developments found in new events and collaborative opportunities…</a:t>
            </a:r>
          </a:p>
          <a:p>
            <a:r>
              <a:rPr lang="en-US" baseline="0" dirty="0"/>
              <a:t>1. For example, linked </a:t>
            </a:r>
            <a:r>
              <a:rPr lang="en-US" dirty="0"/>
              <a:t>open data was a key theme of the 2013 Discovery summit, held just last month in London.</a:t>
            </a:r>
            <a:r>
              <a:rPr lang="en-US" baseline="0" dirty="0"/>
              <a:t> </a:t>
            </a:r>
            <a:r>
              <a:rPr lang="en-US" dirty="0" err="1"/>
              <a:t>Jisc</a:t>
            </a:r>
            <a:r>
              <a:rPr lang="en-US" dirty="0"/>
              <a:t> and the British Library jointly</a:t>
            </a:r>
            <a:r>
              <a:rPr lang="en-US" baseline="0" dirty="0"/>
              <a:t> hosted </a:t>
            </a:r>
            <a:r>
              <a:rPr lang="en-US" dirty="0"/>
              <a:t>a meeting “to share ideas and approaches to resource discovery in teaching and learning to uncover commonalities and new lessons. The aim of the meeting is to assess if we can collaborate on addressing the common technical, political and social challenges that are preventing us realizing our grand visions for better resource discovery.” Outcome</a:t>
            </a:r>
            <a:r>
              <a:rPr lang="en-US" baseline="0" dirty="0"/>
              <a:t> was a list of priority actions to improve scholarly resource discovery – two of which are directly aligned with the SAGE whitepaper: “</a:t>
            </a:r>
            <a:r>
              <a:rPr lang="en-US" dirty="0"/>
              <a:t>Initiative to aggregate and distribute skills, knowledge and expertise across the sector - librarians, curators, archivists and developers;” and “Engage and understand end users (and how they add value).”</a:t>
            </a:r>
          </a:p>
          <a:p>
            <a:r>
              <a:rPr lang="en-US" dirty="0"/>
              <a:t>2. Also related are </a:t>
            </a:r>
            <a:r>
              <a:rPr lang="en-US" dirty="0" err="1"/>
              <a:t>Jisc</a:t>
            </a:r>
            <a:r>
              <a:rPr lang="en-US" dirty="0"/>
              <a:t>-funded</a:t>
            </a:r>
            <a:r>
              <a:rPr lang="en-US" baseline="0" dirty="0"/>
              <a:t> events like the one co-hosted with SCONUL (UK-based coalition of state colleges and universities) last spring: the Discovery Business Care &amp; Landscape Workshop aimed “</a:t>
            </a:r>
            <a:r>
              <a:rPr lang="en-US" sz="1200" kern="1200" baseline="0" dirty="0">
                <a:solidFill>
                  <a:schemeClr val="tx1"/>
                </a:solidFill>
                <a:latin typeface="Arial" charset="0"/>
                <a:ea typeface="+mn-ea"/>
                <a:cs typeface="+mn-cs"/>
              </a:rPr>
              <a:t>to establish the appetite for a new generation of highly flexible services based on the possibilities of open data and cost-effective aggregation, not limited by traditional boundaries between libraries, archives, museums and repositories and potentially extending to domains such as teaching and learning resources and research data.”</a:t>
            </a:r>
            <a:endParaRPr lang="en-US" baseline="0" dirty="0"/>
          </a:p>
          <a:p>
            <a:r>
              <a:rPr lang="en-US" baseline="0" dirty="0"/>
              <a:t>3. And initiatives like the Discovery Project, which states: “Discovery is not about finding a single solution, platform or infrastructure for aggregating and serving metadata. Instead we are striving to create the conditions that embrace different approaches to aggregating data, reduce technical and licensing barriers, and enable the creation of value-added services.”</a:t>
            </a:r>
            <a:endParaRPr lang="en-US" dirty="0"/>
          </a:p>
          <a:p>
            <a:r>
              <a:rPr lang="en-US" dirty="0"/>
              <a:t>4.</a:t>
            </a:r>
            <a:r>
              <a:rPr lang="en-US" baseline="0" dirty="0"/>
              <a:t> *cue animation* Another </a:t>
            </a:r>
            <a:r>
              <a:rPr lang="en-US" dirty="0"/>
              <a:t>example</a:t>
            </a:r>
            <a:r>
              <a:rPr lang="en-US" baseline="0" dirty="0"/>
              <a:t> of cross-sector collaboration to ensure discoverability: ALPSP hosting expert from Google Scholar to advise content providers how to avoid indexing problems when a journal moves from one publisher to another.</a:t>
            </a:r>
            <a:endParaRPr lang="en-US" dirty="0"/>
          </a:p>
        </p:txBody>
      </p:sp>
      <p:sp>
        <p:nvSpPr>
          <p:cNvPr id="4" name="Slide Number Placeholder 3"/>
          <p:cNvSpPr>
            <a:spLocks noGrp="1"/>
          </p:cNvSpPr>
          <p:nvPr>
            <p:ph type="sldNum" sz="quarter" idx="10"/>
          </p:nvPr>
        </p:nvSpPr>
        <p:spPr/>
        <p:txBody>
          <a:bodyPr/>
          <a:lstStyle/>
          <a:p>
            <a:pPr>
              <a:defRPr/>
            </a:pPr>
            <a:fld id="{6E1BDD16-6E2C-4FD9-A13E-5A17109C9703}" type="slidenum">
              <a:rPr lang="en-US" smtClean="0"/>
              <a:pPr>
                <a:defRPr/>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Lettie </a:t>
            </a:r>
            <a:r>
              <a:rPr lang="en-US" baseline="0" dirty="0"/>
              <a:t>– next audience question – we want to know</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“Are we doing enough boundary crossing to improve discovery?”</a:t>
            </a:r>
            <a:r>
              <a:rPr lang="en-US" baseline="0" dirty="0"/>
              <a:t>  -- time permitting, return to this after?</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6E1BDD16-6E2C-4FD9-A13E-5A17109C9703}"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Mary</a:t>
            </a:r>
          </a:p>
        </p:txBody>
      </p:sp>
      <p:sp>
        <p:nvSpPr>
          <p:cNvPr id="4" name="Slide Number Placeholder 3"/>
          <p:cNvSpPr>
            <a:spLocks noGrp="1"/>
          </p:cNvSpPr>
          <p:nvPr>
            <p:ph type="sldNum" sz="quarter" idx="10"/>
          </p:nvPr>
        </p:nvSpPr>
        <p:spPr/>
        <p:txBody>
          <a:bodyPr/>
          <a:lstStyle/>
          <a:p>
            <a:pPr>
              <a:defRPr/>
            </a:pPr>
            <a:fld id="{3C216EB2-2717-448F-ACC0-B52C25B57E75}"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Mary</a:t>
            </a:r>
          </a:p>
        </p:txBody>
      </p:sp>
      <p:sp>
        <p:nvSpPr>
          <p:cNvPr id="4" name="Slide Number Placeholder 3"/>
          <p:cNvSpPr>
            <a:spLocks noGrp="1"/>
          </p:cNvSpPr>
          <p:nvPr>
            <p:ph type="sldNum" sz="quarter" idx="10"/>
          </p:nvPr>
        </p:nvSpPr>
        <p:spPr/>
        <p:txBody>
          <a:bodyPr/>
          <a:lstStyle/>
          <a:p>
            <a:pPr>
              <a:defRPr/>
            </a:pPr>
            <a:fld id="{3C216EB2-2717-448F-ACC0-B52C25B57E75}"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Mary</a:t>
            </a:r>
          </a:p>
        </p:txBody>
      </p:sp>
      <p:sp>
        <p:nvSpPr>
          <p:cNvPr id="4" name="Slide Number Placeholder 3"/>
          <p:cNvSpPr>
            <a:spLocks noGrp="1"/>
          </p:cNvSpPr>
          <p:nvPr>
            <p:ph type="sldNum" sz="quarter" idx="10"/>
          </p:nvPr>
        </p:nvSpPr>
        <p:spPr/>
        <p:txBody>
          <a:bodyPr/>
          <a:lstStyle/>
          <a:p>
            <a:pPr>
              <a:defRPr/>
            </a:pPr>
            <a:fld id="{3C216EB2-2717-448F-ACC0-B52C25B57E75}"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Mary</a:t>
            </a:r>
          </a:p>
        </p:txBody>
      </p:sp>
      <p:sp>
        <p:nvSpPr>
          <p:cNvPr id="4" name="Slide Number Placeholder 3"/>
          <p:cNvSpPr>
            <a:spLocks noGrp="1"/>
          </p:cNvSpPr>
          <p:nvPr>
            <p:ph type="sldNum" sz="quarter" idx="10"/>
          </p:nvPr>
        </p:nvSpPr>
        <p:spPr/>
        <p:txBody>
          <a:bodyPr/>
          <a:lstStyle/>
          <a:p>
            <a:pPr>
              <a:defRPr/>
            </a:pPr>
            <a:fld id="{3C216EB2-2717-448F-ACC0-B52C25B57E75}"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defRPr/>
            </a:pPr>
            <a:r>
              <a:rPr lang="en-US" dirty="0"/>
              <a:t>Mary -</a:t>
            </a:r>
            <a:r>
              <a:rPr lang="en-US" sz="1200" kern="0" dirty="0">
                <a:solidFill>
                  <a:schemeClr val="tx1"/>
                </a:solidFill>
                <a:latin typeface="Arial" charset="0"/>
                <a:ea typeface="+mn-ea"/>
                <a:cs typeface="+mn-cs"/>
              </a:rPr>
              <a:t>Recent Developments in Cross Sector Communication and Collaboration </a:t>
            </a:r>
            <a:br>
              <a:rPr lang="en-US" sz="1200" kern="0" dirty="0">
                <a:solidFill>
                  <a:schemeClr val="tx1"/>
                </a:solidFill>
                <a:latin typeface="Arial" charset="0"/>
                <a:ea typeface="+mn-ea"/>
                <a:cs typeface="+mn-cs"/>
              </a:rPr>
            </a:br>
            <a:r>
              <a:rPr lang="en-US" dirty="0"/>
              <a:t>Since the whitepaper published, there have been several notable developments</a:t>
            </a:r>
            <a:r>
              <a:rPr lang="en-US" baseline="0" dirty="0"/>
              <a:t> in cross-sector collaboration toward improved discoverability practices.</a:t>
            </a:r>
            <a:endParaRPr lang="en-US" dirty="0"/>
          </a:p>
          <a:p>
            <a:r>
              <a:rPr lang="en-US" sz="1200" dirty="0"/>
              <a:t>ODI, </a:t>
            </a:r>
            <a:r>
              <a:rPr lang="en-US" sz="1200" baseline="0" dirty="0"/>
              <a:t>formed in 2011</a:t>
            </a:r>
          </a:p>
          <a:p>
            <a:pPr algn="l">
              <a:buFont typeface="Arial" pitchFamily="34" charset="0"/>
              <a:buChar char="•"/>
            </a:pPr>
            <a:r>
              <a:rPr lang="en-US" sz="1200" dirty="0"/>
              <a:t> aims at “defining standards and/or best practices for the new generation of library discovery services that are based on indexed search”</a:t>
            </a:r>
          </a:p>
          <a:p>
            <a:pPr algn="l">
              <a:buFont typeface="Arial" pitchFamily="34" charset="0"/>
              <a:buChar char="•"/>
            </a:pPr>
            <a:r>
              <a:rPr lang="en-US" sz="1200" baseline="0" dirty="0"/>
              <a:t> </a:t>
            </a:r>
            <a:r>
              <a:rPr lang="en-US" sz="1200" dirty="0"/>
              <a:t>specifically,</a:t>
            </a:r>
            <a:r>
              <a:rPr lang="en-US" sz="1200" baseline="0" dirty="0"/>
              <a:t> they site the need as “g</a:t>
            </a:r>
            <a:r>
              <a:rPr lang="en-US" sz="1200" dirty="0"/>
              <a:t>iven the growing interest and activity in the interactions between information providers and discovery services, this group is interested in establishing a more standard set of practices for the ways that content is represented in discovery services and for the interactions between the creators of these services and the information providers whose resources they represent.”</a:t>
            </a:r>
          </a:p>
          <a:p>
            <a:r>
              <a:rPr lang="en-US" sz="1200" dirty="0"/>
              <a:t> relevant to this session, an</a:t>
            </a:r>
            <a:r>
              <a:rPr lang="en-US" sz="1200" baseline="0" dirty="0"/>
              <a:t> ODI </a:t>
            </a:r>
            <a:r>
              <a:rPr lang="en-US" sz="1200" dirty="0"/>
              <a:t>survey last fall noted</a:t>
            </a:r>
            <a:r>
              <a:rPr lang="en-US" sz="1200" baseline="0" dirty="0"/>
              <a:t> a top barrier to content provider participation  in pre-index discovery services is intellectual property concerns, “</a:t>
            </a:r>
            <a:r>
              <a:rPr lang="en-US" sz="1200" kern="1200" baseline="0" dirty="0">
                <a:solidFill>
                  <a:schemeClr val="tx1"/>
                </a:solidFill>
                <a:latin typeface="Arial" charset="0"/>
                <a:ea typeface="+mn-ea"/>
                <a:cs typeface="+mn-cs"/>
              </a:rPr>
              <a:t>majority of these respondents reported perceived risk to the value-added data available in their abstracting / indexing (A&amp;I) databases and the need for identification of supplied content in the databases.”</a:t>
            </a:r>
            <a:endParaRPr lang="en-US" sz="1200" dirty="0"/>
          </a:p>
          <a:p>
            <a:pPr algn="l"/>
            <a:endParaRPr lang="en-US" sz="1200" dirty="0"/>
          </a:p>
        </p:txBody>
      </p:sp>
      <p:sp>
        <p:nvSpPr>
          <p:cNvPr id="4" name="Slide Number Placeholder 3"/>
          <p:cNvSpPr>
            <a:spLocks noGrp="1"/>
          </p:cNvSpPr>
          <p:nvPr>
            <p:ph type="sldNum" sz="quarter" idx="10"/>
          </p:nvPr>
        </p:nvSpPr>
        <p:spPr/>
        <p:txBody>
          <a:bodyPr/>
          <a:lstStyle/>
          <a:p>
            <a:pPr>
              <a:defRPr/>
            </a:pPr>
            <a:fld id="{6E1BDD16-6E2C-4FD9-A13E-5A17109C9703}"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defRPr/>
            </a:pPr>
            <a:r>
              <a:rPr lang="en-US" dirty="0"/>
              <a:t>Mary: </a:t>
            </a:r>
            <a:r>
              <a:rPr lang="en-US" sz="1200" kern="0" dirty="0">
                <a:solidFill>
                  <a:schemeClr val="tx1"/>
                </a:solidFill>
                <a:latin typeface="Arial" charset="0"/>
                <a:ea typeface="+mn-ea"/>
                <a:cs typeface="+mn-cs"/>
              </a:rPr>
              <a:t>Recent Developments in Cross Sector</a:t>
            </a:r>
            <a:r>
              <a:rPr lang="en-US" sz="1200" kern="0" baseline="0" dirty="0">
                <a:solidFill>
                  <a:schemeClr val="tx1"/>
                </a:solidFill>
                <a:latin typeface="Arial" charset="0"/>
                <a:ea typeface="+mn-ea"/>
                <a:cs typeface="+mn-cs"/>
              </a:rPr>
              <a:t> </a:t>
            </a:r>
            <a:r>
              <a:rPr lang="en-US" sz="1200" kern="0" dirty="0">
                <a:solidFill>
                  <a:schemeClr val="tx1"/>
                </a:solidFill>
                <a:latin typeface="Arial" charset="0"/>
                <a:ea typeface="+mn-ea"/>
                <a:cs typeface="+mn-cs"/>
              </a:rPr>
              <a:t>Communication and Collaboration (continued)</a:t>
            </a:r>
            <a:br>
              <a:rPr lang="en-US" sz="1200" kern="0" dirty="0">
                <a:solidFill>
                  <a:schemeClr val="tx1"/>
                </a:solidFill>
                <a:latin typeface="Arial" charset="0"/>
                <a:ea typeface="+mn-ea"/>
                <a:cs typeface="+mn-cs"/>
              </a:rPr>
            </a:br>
            <a:endParaRPr lang="en-US" dirty="0"/>
          </a:p>
        </p:txBody>
      </p:sp>
      <p:sp>
        <p:nvSpPr>
          <p:cNvPr id="4" name="Slide Number Placeholder 3"/>
          <p:cNvSpPr>
            <a:spLocks noGrp="1"/>
          </p:cNvSpPr>
          <p:nvPr>
            <p:ph type="sldNum" sz="quarter" idx="10"/>
          </p:nvPr>
        </p:nvSpPr>
        <p:spPr/>
        <p:txBody>
          <a:bodyPr/>
          <a:lstStyle/>
          <a:p>
            <a:pPr>
              <a:defRPr/>
            </a:pPr>
            <a:fld id="{6E1BDD16-6E2C-4FD9-A13E-5A17109C9703}"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Mary</a:t>
            </a:r>
            <a:r>
              <a:rPr lang="en-US" baseline="0" dirty="0"/>
              <a:t> – next audience question – we want to know</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“Will compliance with technical and / or business practice standards for pre-indexed library search services improve discovery?”</a:t>
            </a:r>
          </a:p>
          <a:p>
            <a:endParaRPr lang="en-US" dirty="0"/>
          </a:p>
        </p:txBody>
      </p:sp>
      <p:sp>
        <p:nvSpPr>
          <p:cNvPr id="4" name="Slide Number Placeholder 3"/>
          <p:cNvSpPr>
            <a:spLocks noGrp="1"/>
          </p:cNvSpPr>
          <p:nvPr>
            <p:ph type="sldNum" sz="quarter" idx="10"/>
          </p:nvPr>
        </p:nvSpPr>
        <p:spPr/>
        <p:txBody>
          <a:bodyPr/>
          <a:lstStyle/>
          <a:p>
            <a:pPr>
              <a:defRPr/>
            </a:pPr>
            <a:fld id="{6E1BDD16-6E2C-4FD9-A13E-5A17109C9703}"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27088" y="2312988"/>
            <a:ext cx="3848100" cy="370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27588" y="2312988"/>
            <a:ext cx="3848100" cy="370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3538" y="947738"/>
            <a:ext cx="1962150" cy="50736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27088" y="947738"/>
            <a:ext cx="5734050" cy="50736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70004" name="Rectangle 20"/>
          <p:cNvSpPr>
            <a:spLocks noChangeArrowheads="1"/>
          </p:cNvSpPr>
          <p:nvPr/>
        </p:nvSpPr>
        <p:spPr bwMode="auto">
          <a:xfrm>
            <a:off x="5795963" y="6092825"/>
            <a:ext cx="2735262" cy="288925"/>
          </a:xfrm>
          <a:prstGeom prst="rect">
            <a:avLst/>
          </a:prstGeom>
          <a:noFill/>
          <a:ln w="9525">
            <a:noFill/>
            <a:miter lim="800000"/>
            <a:headEnd/>
            <a:tailEnd/>
          </a:ln>
          <a:effectLst/>
        </p:spPr>
        <p:txBody>
          <a:bodyPr anchor="ctr"/>
          <a:lstStyle/>
          <a:p>
            <a:pPr algn="ctr">
              <a:defRPr/>
            </a:pPr>
            <a:r>
              <a:rPr lang="en-GB">
                <a:solidFill>
                  <a:schemeClr val="bg1"/>
                </a:solidFill>
                <a:latin typeface="Arial" charset="0"/>
              </a:rPr>
              <a:t>Los Angeles | London | New Delhi</a:t>
            </a:r>
          </a:p>
          <a:p>
            <a:pPr algn="ctr">
              <a:defRPr/>
            </a:pPr>
            <a:r>
              <a:rPr lang="en-GB">
                <a:solidFill>
                  <a:schemeClr val="bg1"/>
                </a:solidFill>
                <a:latin typeface="Arial" charset="0"/>
              </a:rPr>
              <a:t>Singapore | Washington DC</a:t>
            </a:r>
            <a:endParaRPr lang="en-US">
              <a:solidFill>
                <a:schemeClr val="bg1"/>
              </a:solidFill>
              <a:latin typeface="Arial" charset="0"/>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70004" name="Rectangle 20"/>
          <p:cNvSpPr>
            <a:spLocks noChangeArrowheads="1"/>
          </p:cNvSpPr>
          <p:nvPr/>
        </p:nvSpPr>
        <p:spPr bwMode="auto">
          <a:xfrm>
            <a:off x="5795963" y="6092825"/>
            <a:ext cx="2735262" cy="288925"/>
          </a:xfrm>
          <a:prstGeom prst="rect">
            <a:avLst/>
          </a:prstGeom>
          <a:noFill/>
          <a:ln w="9525">
            <a:noFill/>
            <a:miter lim="800000"/>
            <a:headEnd/>
            <a:tailEnd/>
          </a:ln>
          <a:effectLst/>
        </p:spPr>
        <p:txBody>
          <a:bodyPr anchor="ctr"/>
          <a:lstStyle/>
          <a:p>
            <a:pPr algn="ctr">
              <a:defRPr/>
            </a:pPr>
            <a:r>
              <a:rPr lang="en-GB">
                <a:solidFill>
                  <a:schemeClr val="bg1"/>
                </a:solidFill>
                <a:latin typeface="Arial" charset="0"/>
              </a:rPr>
              <a:t>Los Angeles | London | New Delhi</a:t>
            </a:r>
          </a:p>
          <a:p>
            <a:pPr algn="ctr">
              <a:defRPr/>
            </a:pPr>
            <a:r>
              <a:rPr lang="en-GB">
                <a:solidFill>
                  <a:schemeClr val="bg1"/>
                </a:solidFill>
                <a:latin typeface="Arial" charset="0"/>
              </a:rPr>
              <a:t>Singapore | Washington DC</a:t>
            </a:r>
            <a:endParaRPr lang="en-US">
              <a:solidFill>
                <a:schemeClr val="bg1"/>
              </a:solidFill>
              <a:latin typeface="Arial" charset="0"/>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8"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idx="1"/>
          </p:nvPr>
        </p:nvSpPr>
        <p:spPr bwMode="auto">
          <a:xfrm>
            <a:off x="827088" y="2312988"/>
            <a:ext cx="7848600" cy="3708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1" name="Rectangle 3"/>
          <p:cNvSpPr>
            <a:spLocks noGrp="1" noChangeArrowheads="1"/>
          </p:cNvSpPr>
          <p:nvPr>
            <p:ph type="title"/>
          </p:nvPr>
        </p:nvSpPr>
        <p:spPr bwMode="auto">
          <a:xfrm>
            <a:off x="827088" y="947738"/>
            <a:ext cx="7848600" cy="12144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9173" name="Rectangle 5"/>
          <p:cNvSpPr>
            <a:spLocks noChangeArrowheads="1"/>
          </p:cNvSpPr>
          <p:nvPr/>
        </p:nvSpPr>
        <p:spPr bwMode="auto">
          <a:xfrm>
            <a:off x="6300788" y="6235700"/>
            <a:ext cx="2735262" cy="288925"/>
          </a:xfrm>
          <a:prstGeom prst="rect">
            <a:avLst/>
          </a:prstGeom>
          <a:noFill/>
          <a:ln w="9525">
            <a:noFill/>
            <a:miter lim="800000"/>
            <a:headEnd/>
            <a:tailEnd/>
          </a:ln>
          <a:effectLst/>
        </p:spPr>
        <p:txBody>
          <a:bodyPr anchor="ctr"/>
          <a:lstStyle/>
          <a:p>
            <a:pPr algn="ctr">
              <a:defRPr/>
            </a:pPr>
            <a:r>
              <a:rPr lang="en-GB" b="1">
                <a:latin typeface="Arial" charset="0"/>
              </a:rPr>
              <a:t>Los Angeles | London</a:t>
            </a:r>
            <a:r>
              <a:rPr lang="en-GB"/>
              <a:t> | </a:t>
            </a:r>
            <a:r>
              <a:rPr lang="en-GB" b="1">
                <a:latin typeface="Arial" charset="0"/>
              </a:rPr>
              <a:t>New Delhi</a:t>
            </a:r>
          </a:p>
          <a:p>
            <a:pPr algn="ctr">
              <a:defRPr/>
            </a:pPr>
            <a:r>
              <a:rPr lang="en-GB" b="1">
                <a:latin typeface="Arial" charset="0"/>
              </a:rPr>
              <a:t>Singapore</a:t>
            </a:r>
            <a:r>
              <a:rPr lang="en-GB"/>
              <a:t> | </a:t>
            </a:r>
            <a:r>
              <a:rPr lang="en-GB" b="1">
                <a:latin typeface="Arial" charset="0"/>
              </a:rPr>
              <a:t>Washington DC</a:t>
            </a:r>
            <a:endParaRPr lang="en-US" b="1">
              <a:latin typeface="Arial"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96" r:id="rId12"/>
    <p:sldLayoutId id="2147483697" r:id="rId13"/>
    <p:sldLayoutId id="2147483698" r:id="rId14"/>
    <p:sldLayoutId id="2147483700" r:id="rId15"/>
    <p:sldLayoutId id="2147483701" r:id="rId16"/>
  </p:sldLayoutIdLst>
  <p:txStyles>
    <p:titleStyle>
      <a:lvl1pPr algn="l" rtl="0" eaLnBrk="0" fontAlgn="base" hangingPunct="0">
        <a:spcBef>
          <a:spcPct val="0"/>
        </a:spcBef>
        <a:spcAft>
          <a:spcPct val="0"/>
        </a:spcAft>
        <a:defRPr sz="3400" b="1">
          <a:solidFill>
            <a:srgbClr val="1736B9"/>
          </a:solidFill>
          <a:latin typeface="+mj-lt"/>
          <a:ea typeface="+mj-ea"/>
          <a:cs typeface="+mj-cs"/>
        </a:defRPr>
      </a:lvl1pPr>
      <a:lvl2pPr algn="l" rtl="0" eaLnBrk="0" fontAlgn="base" hangingPunct="0">
        <a:spcBef>
          <a:spcPct val="0"/>
        </a:spcBef>
        <a:spcAft>
          <a:spcPct val="0"/>
        </a:spcAft>
        <a:defRPr sz="3400" b="1">
          <a:solidFill>
            <a:srgbClr val="1736B9"/>
          </a:solidFill>
          <a:latin typeface="Arial" charset="0"/>
        </a:defRPr>
      </a:lvl2pPr>
      <a:lvl3pPr algn="l" rtl="0" eaLnBrk="0" fontAlgn="base" hangingPunct="0">
        <a:spcBef>
          <a:spcPct val="0"/>
        </a:spcBef>
        <a:spcAft>
          <a:spcPct val="0"/>
        </a:spcAft>
        <a:defRPr sz="3400" b="1">
          <a:solidFill>
            <a:srgbClr val="1736B9"/>
          </a:solidFill>
          <a:latin typeface="Arial" charset="0"/>
        </a:defRPr>
      </a:lvl3pPr>
      <a:lvl4pPr algn="l" rtl="0" eaLnBrk="0" fontAlgn="base" hangingPunct="0">
        <a:spcBef>
          <a:spcPct val="0"/>
        </a:spcBef>
        <a:spcAft>
          <a:spcPct val="0"/>
        </a:spcAft>
        <a:defRPr sz="3400" b="1">
          <a:solidFill>
            <a:srgbClr val="1736B9"/>
          </a:solidFill>
          <a:latin typeface="Arial" charset="0"/>
        </a:defRPr>
      </a:lvl4pPr>
      <a:lvl5pPr algn="l" rtl="0" eaLnBrk="0" fontAlgn="base" hangingPunct="0">
        <a:spcBef>
          <a:spcPct val="0"/>
        </a:spcBef>
        <a:spcAft>
          <a:spcPct val="0"/>
        </a:spcAft>
        <a:defRPr sz="3400" b="1">
          <a:solidFill>
            <a:srgbClr val="1736B9"/>
          </a:solidFill>
          <a:latin typeface="Arial" charset="0"/>
        </a:defRPr>
      </a:lvl5pPr>
      <a:lvl6pPr marL="457200" algn="l" rtl="0" fontAlgn="base">
        <a:spcBef>
          <a:spcPct val="0"/>
        </a:spcBef>
        <a:spcAft>
          <a:spcPct val="0"/>
        </a:spcAft>
        <a:defRPr sz="3400" b="1">
          <a:solidFill>
            <a:srgbClr val="1736B9"/>
          </a:solidFill>
          <a:latin typeface="Arial" charset="0"/>
        </a:defRPr>
      </a:lvl6pPr>
      <a:lvl7pPr marL="914400" algn="l" rtl="0" fontAlgn="base">
        <a:spcBef>
          <a:spcPct val="0"/>
        </a:spcBef>
        <a:spcAft>
          <a:spcPct val="0"/>
        </a:spcAft>
        <a:defRPr sz="3400" b="1">
          <a:solidFill>
            <a:srgbClr val="1736B9"/>
          </a:solidFill>
          <a:latin typeface="Arial" charset="0"/>
        </a:defRPr>
      </a:lvl7pPr>
      <a:lvl8pPr marL="1371600" algn="l" rtl="0" fontAlgn="base">
        <a:spcBef>
          <a:spcPct val="0"/>
        </a:spcBef>
        <a:spcAft>
          <a:spcPct val="0"/>
        </a:spcAft>
        <a:defRPr sz="3400" b="1">
          <a:solidFill>
            <a:srgbClr val="1736B9"/>
          </a:solidFill>
          <a:latin typeface="Arial" charset="0"/>
        </a:defRPr>
      </a:lvl8pPr>
      <a:lvl9pPr marL="1828800" algn="l" rtl="0" fontAlgn="base">
        <a:spcBef>
          <a:spcPct val="0"/>
        </a:spcBef>
        <a:spcAft>
          <a:spcPct val="0"/>
        </a:spcAft>
        <a:defRPr sz="3400" b="1">
          <a:solidFill>
            <a:srgbClr val="1736B9"/>
          </a:solidFill>
          <a:latin typeface="Arial" charset="0"/>
        </a:defRPr>
      </a:lvl9pPr>
    </p:titleStyle>
    <p:bodyStyle>
      <a:lvl1pPr marL="342900" indent="-342900" algn="l" rtl="0" eaLnBrk="0" fontAlgn="base" hangingPunct="0">
        <a:spcBef>
          <a:spcPct val="20000"/>
        </a:spcBef>
        <a:spcAft>
          <a:spcPct val="0"/>
        </a:spcAft>
        <a:buClr>
          <a:srgbClr val="1736B9"/>
        </a:buClr>
        <a:buFont typeface="Arial" pitchFamily="34" charset="0"/>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rgbClr val="1736B9"/>
        </a:buClr>
        <a:buChar char="•"/>
        <a:defRPr sz="2400">
          <a:solidFill>
            <a:schemeClr val="tx1"/>
          </a:solidFill>
          <a:latin typeface="+mn-lt"/>
        </a:defRPr>
      </a:lvl2pPr>
      <a:lvl3pPr marL="1143000" indent="-228600" algn="l" rtl="0" eaLnBrk="0" fontAlgn="base" hangingPunct="0">
        <a:spcBef>
          <a:spcPct val="20000"/>
        </a:spcBef>
        <a:spcAft>
          <a:spcPct val="0"/>
        </a:spcAft>
        <a:buClr>
          <a:srgbClr val="1736B9"/>
        </a:buClr>
        <a:buChar char="•"/>
        <a:defRPr sz="2000">
          <a:solidFill>
            <a:schemeClr val="tx1"/>
          </a:solidFill>
          <a:latin typeface="+mn-lt"/>
        </a:defRPr>
      </a:lvl3pPr>
      <a:lvl4pPr marL="1600200" indent="-228600" algn="l" rtl="0" eaLnBrk="0" fontAlgn="base" hangingPunct="0">
        <a:spcBef>
          <a:spcPct val="20000"/>
        </a:spcBef>
        <a:spcAft>
          <a:spcPct val="0"/>
        </a:spcAft>
        <a:buClr>
          <a:srgbClr val="1736B9"/>
        </a:buClr>
        <a:buChar char="•"/>
        <a:defRPr>
          <a:solidFill>
            <a:schemeClr val="tx1"/>
          </a:solidFill>
          <a:latin typeface="+mn-lt"/>
        </a:defRPr>
      </a:lvl4pPr>
      <a:lvl5pPr marL="2057400" indent="-228600" algn="l" rtl="0" eaLnBrk="0" fontAlgn="base" hangingPunct="0">
        <a:spcBef>
          <a:spcPct val="20000"/>
        </a:spcBef>
        <a:spcAft>
          <a:spcPct val="0"/>
        </a:spcAft>
        <a:buClr>
          <a:srgbClr val="1736B9"/>
        </a:buClr>
        <a:buChar char="•"/>
        <a:defRPr sz="1600">
          <a:solidFill>
            <a:schemeClr val="tx1"/>
          </a:solidFill>
          <a:latin typeface="+mn-lt"/>
        </a:defRPr>
      </a:lvl5pPr>
      <a:lvl6pPr marL="2514600" indent="-228600" algn="l" rtl="0" fontAlgn="base">
        <a:spcBef>
          <a:spcPct val="20000"/>
        </a:spcBef>
        <a:spcAft>
          <a:spcPct val="0"/>
        </a:spcAft>
        <a:buClr>
          <a:srgbClr val="1736B9"/>
        </a:buClr>
        <a:buChar char="•"/>
        <a:defRPr sz="1600">
          <a:solidFill>
            <a:schemeClr val="tx1"/>
          </a:solidFill>
          <a:latin typeface="+mn-lt"/>
        </a:defRPr>
      </a:lvl6pPr>
      <a:lvl7pPr marL="2971800" indent="-228600" algn="l" rtl="0" fontAlgn="base">
        <a:spcBef>
          <a:spcPct val="20000"/>
        </a:spcBef>
        <a:spcAft>
          <a:spcPct val="0"/>
        </a:spcAft>
        <a:buClr>
          <a:srgbClr val="1736B9"/>
        </a:buClr>
        <a:buChar char="•"/>
        <a:defRPr sz="1600">
          <a:solidFill>
            <a:schemeClr val="tx1"/>
          </a:solidFill>
          <a:latin typeface="+mn-lt"/>
        </a:defRPr>
      </a:lvl7pPr>
      <a:lvl8pPr marL="3429000" indent="-228600" algn="l" rtl="0" fontAlgn="base">
        <a:spcBef>
          <a:spcPct val="20000"/>
        </a:spcBef>
        <a:spcAft>
          <a:spcPct val="0"/>
        </a:spcAft>
        <a:buClr>
          <a:srgbClr val="1736B9"/>
        </a:buClr>
        <a:buChar char="•"/>
        <a:defRPr sz="1600">
          <a:solidFill>
            <a:schemeClr val="tx1"/>
          </a:solidFill>
          <a:latin typeface="+mn-lt"/>
        </a:defRPr>
      </a:lvl8pPr>
      <a:lvl9pPr marL="3886200" indent="-228600" algn="l" rtl="0" fontAlgn="base">
        <a:spcBef>
          <a:spcPct val="20000"/>
        </a:spcBef>
        <a:spcAft>
          <a:spcPct val="0"/>
        </a:spcAft>
        <a:buClr>
          <a:srgbClr val="1736B9"/>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8.gif"/></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4.xml"/><Relationship Id="rId5" Type="http://schemas.openxmlformats.org/officeDocument/2006/relationships/image" Target="../media/image12.pn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hyperlink" Target="http://lj.libraryjournal.com/author/aschmidt/" TargetMode="External"/><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hyperlink" Target="http://crl.acrl.org/" TargetMode="External"/><Relationship Id="rId2" Type="http://schemas.openxmlformats.org/officeDocument/2006/relationships/notesSlide" Target="../notesSlides/notesSlide17.xml"/><Relationship Id="rId1" Type="http://schemas.openxmlformats.org/officeDocument/2006/relationships/slideLayout" Target="../slideLayouts/slideLayout24.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8.xml"/><Relationship Id="rId4" Type="http://schemas.openxmlformats.org/officeDocument/2006/relationships/hyperlink" Target="http://ramblings.mcpher.com/Home/excelquirks/d3/sankey"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4.xml"/><Relationship Id="rId6" Type="http://schemas.openxmlformats.org/officeDocument/2006/relationships/image" Target="../media/image19.jpeg"/><Relationship Id="rId5" Type="http://schemas.openxmlformats.org/officeDocument/2006/relationships/image" Target="../media/image18.gif"/><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4.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2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hyperlink" Target="http://www.sagepub.com/repository/binaries/librarian/DiscoverabilityWhitePaper/" TargetMode="External"/><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hyperlink" Target="http://www.collaborativelibrarianship.org/" TargetMode="External"/><Relationship Id="rId2" Type="http://schemas.openxmlformats.org/officeDocument/2006/relationships/hyperlink" Target="http://www.sagepub.com/repository/binaries/librarian/DiscoverabilityWhitePaper/" TargetMode="Externa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hyperlink" Target="http://www.flickr.com/photos/mirkogarufi/514406103/" TargetMode="External"/><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ChangeArrowheads="1"/>
          </p:cNvSpPr>
          <p:nvPr/>
        </p:nvSpPr>
        <p:spPr bwMode="auto">
          <a:xfrm>
            <a:off x="755576" y="4221088"/>
            <a:ext cx="7561262" cy="1728787"/>
          </a:xfrm>
          <a:prstGeom prst="rect">
            <a:avLst/>
          </a:prstGeom>
          <a:noFill/>
          <a:ln w="9525">
            <a:noFill/>
            <a:miter lim="800000"/>
            <a:headEnd/>
            <a:tailEnd/>
          </a:ln>
        </p:spPr>
        <p:txBody>
          <a:bodyPr/>
          <a:lstStyle/>
          <a:p>
            <a:pPr>
              <a:spcBef>
                <a:spcPct val="20000"/>
              </a:spcBef>
            </a:pPr>
            <a:endParaRPr lang="en-US" sz="2000" b="1" dirty="0">
              <a:solidFill>
                <a:schemeClr val="bg1"/>
              </a:solidFill>
              <a:latin typeface="Arial" pitchFamily="34" charset="0"/>
            </a:endParaRPr>
          </a:p>
        </p:txBody>
      </p:sp>
      <p:sp>
        <p:nvSpPr>
          <p:cNvPr id="3075" name="Rectangle 7"/>
          <p:cNvSpPr>
            <a:spLocks noChangeArrowheads="1"/>
          </p:cNvSpPr>
          <p:nvPr/>
        </p:nvSpPr>
        <p:spPr bwMode="auto">
          <a:xfrm>
            <a:off x="755650" y="1916113"/>
            <a:ext cx="7488238" cy="3529012"/>
          </a:xfrm>
          <a:prstGeom prst="rect">
            <a:avLst/>
          </a:prstGeom>
          <a:noFill/>
          <a:ln w="9525">
            <a:noFill/>
            <a:miter lim="800000"/>
            <a:headEnd/>
            <a:tailEnd/>
          </a:ln>
        </p:spPr>
        <p:txBody>
          <a:bodyPr anchor="ctr"/>
          <a:lstStyle/>
          <a:p>
            <a:pPr algn="l"/>
            <a:endParaRPr lang="en-US" sz="3600" b="1" dirty="0">
              <a:solidFill>
                <a:schemeClr val="bg1"/>
              </a:solidFill>
              <a:latin typeface="Arial" pitchFamily="34" charset="0"/>
            </a:endParaRPr>
          </a:p>
          <a:p>
            <a:pPr algn="l"/>
            <a:endParaRPr lang="en-US" sz="3600" b="1" dirty="0">
              <a:solidFill>
                <a:schemeClr val="bg1"/>
              </a:solidFill>
              <a:latin typeface="Arial" pitchFamily="34" charset="0"/>
            </a:endParaRPr>
          </a:p>
        </p:txBody>
      </p:sp>
      <p:sp>
        <p:nvSpPr>
          <p:cNvPr id="8" name="Rectangle 7"/>
          <p:cNvSpPr>
            <a:spLocks noChangeArrowheads="1"/>
          </p:cNvSpPr>
          <p:nvPr/>
        </p:nvSpPr>
        <p:spPr bwMode="auto">
          <a:xfrm>
            <a:off x="-1044624" y="2348507"/>
            <a:ext cx="9324528" cy="3960813"/>
          </a:xfrm>
          <a:prstGeom prst="rect">
            <a:avLst/>
          </a:prstGeom>
          <a:noFill/>
          <a:ln w="9525">
            <a:noFill/>
            <a:miter lim="800000"/>
            <a:headEnd/>
            <a:tailEnd/>
          </a:ln>
        </p:spPr>
        <p:txBody>
          <a:bodyPr anchor="ctr"/>
          <a:lstStyle/>
          <a:p>
            <a:pPr algn="ctr"/>
            <a:endParaRPr lang="en-US" sz="2000" b="1" dirty="0"/>
          </a:p>
          <a:p>
            <a:pPr lvl="3" algn="l"/>
            <a:endParaRPr lang="en-US" sz="2000" b="1" dirty="0">
              <a:solidFill>
                <a:schemeClr val="bg1"/>
              </a:solidFill>
            </a:endParaRPr>
          </a:p>
          <a:p>
            <a:pPr lvl="3" algn="l"/>
            <a:endParaRPr lang="en-US" sz="2000" b="1" dirty="0">
              <a:solidFill>
                <a:schemeClr val="bg1"/>
              </a:solidFill>
            </a:endParaRPr>
          </a:p>
          <a:p>
            <a:pPr lvl="3" algn="l"/>
            <a:endParaRPr lang="en-US" sz="2000" b="1" dirty="0">
              <a:solidFill>
                <a:schemeClr val="bg1"/>
              </a:solidFill>
            </a:endParaRPr>
          </a:p>
          <a:p>
            <a:pPr lvl="3" algn="l"/>
            <a:endParaRPr lang="en-US" sz="2000" b="1" dirty="0">
              <a:solidFill>
                <a:schemeClr val="bg1"/>
              </a:solidFill>
            </a:endParaRPr>
          </a:p>
          <a:p>
            <a:pPr lvl="3" algn="ctr"/>
            <a:r>
              <a:rPr lang="en-US" sz="2400" b="1" dirty="0">
                <a:solidFill>
                  <a:schemeClr val="bg1"/>
                </a:solidFill>
              </a:rPr>
              <a:t>Scholarly ecosystem collaboration potentialities: a SAGE white paper update</a:t>
            </a:r>
          </a:p>
          <a:p>
            <a:pPr lvl="3" algn="ctr"/>
            <a:endParaRPr lang="en-US" dirty="0">
              <a:solidFill>
                <a:schemeClr val="bg1"/>
              </a:solidFill>
            </a:endParaRPr>
          </a:p>
          <a:p>
            <a:pPr lvl="3" algn="ctr"/>
            <a:r>
              <a:rPr lang="en-US" sz="1600" dirty="0">
                <a:solidFill>
                  <a:schemeClr val="bg1"/>
                </a:solidFill>
              </a:rPr>
              <a:t>ISKO UK Biennial Conference</a:t>
            </a:r>
          </a:p>
          <a:p>
            <a:pPr lvl="3" algn="ctr"/>
            <a:r>
              <a:rPr lang="en-US" sz="1600" i="1" dirty="0">
                <a:solidFill>
                  <a:schemeClr val="bg1"/>
                </a:solidFill>
              </a:rPr>
              <a:t>Knowledge Organization – Pushing the Boundaries</a:t>
            </a:r>
          </a:p>
          <a:p>
            <a:pPr lvl="3" algn="ctr"/>
            <a:r>
              <a:rPr lang="en-US" sz="1600" dirty="0">
                <a:solidFill>
                  <a:schemeClr val="bg1"/>
                </a:solidFill>
              </a:rPr>
              <a:t>July 8, 2013</a:t>
            </a:r>
          </a:p>
          <a:p>
            <a:pPr lvl="3" algn="ctr"/>
            <a:endParaRPr lang="en-US" dirty="0">
              <a:solidFill>
                <a:schemeClr val="bg1"/>
              </a:solidFill>
            </a:endParaRPr>
          </a:p>
          <a:p>
            <a:pPr lvl="3" algn="ctr"/>
            <a:r>
              <a:rPr lang="en-US" sz="1800" b="1" dirty="0">
                <a:solidFill>
                  <a:schemeClr val="bg1"/>
                </a:solidFill>
              </a:rPr>
              <a:t>Mary M. Somerville, MLS, MA, PhD</a:t>
            </a:r>
          </a:p>
          <a:p>
            <a:pPr lvl="3" algn="ctr"/>
            <a:r>
              <a:rPr lang="en-US" sz="1400" dirty="0">
                <a:solidFill>
                  <a:schemeClr val="bg1"/>
                </a:solidFill>
              </a:rPr>
              <a:t>University of Colorado Denver, USA</a:t>
            </a:r>
          </a:p>
          <a:p>
            <a:pPr lvl="3" algn="ctr"/>
            <a:endParaRPr lang="en-US" dirty="0">
              <a:solidFill>
                <a:schemeClr val="bg1"/>
              </a:solidFill>
            </a:endParaRPr>
          </a:p>
          <a:p>
            <a:pPr lvl="3" algn="ctr"/>
            <a:r>
              <a:rPr lang="en-US" sz="1800" b="1" dirty="0">
                <a:solidFill>
                  <a:schemeClr val="bg1"/>
                </a:solidFill>
              </a:rPr>
              <a:t>Lettie Y. Conrad, MA</a:t>
            </a:r>
          </a:p>
          <a:p>
            <a:pPr lvl="3" algn="ctr"/>
            <a:r>
              <a:rPr lang="en-US" sz="1400" dirty="0">
                <a:solidFill>
                  <a:schemeClr val="bg1"/>
                </a:solidFill>
              </a:rPr>
              <a:t>SAGE Publications</a:t>
            </a:r>
          </a:p>
          <a:p>
            <a:pPr algn="ctr"/>
            <a:endParaRPr lang="en-US" sz="2000" dirty="0">
              <a:solidFill>
                <a:schemeClr val="bg1"/>
              </a:solidFill>
            </a:endParaRPr>
          </a:p>
          <a:p>
            <a:pPr algn="ctr"/>
            <a:endParaRPr lang="en-US" sz="2000" dirty="0"/>
          </a:p>
          <a:p>
            <a:pPr algn="ctr"/>
            <a:endParaRPr lang="en-US" sz="2000" dirty="0"/>
          </a:p>
          <a:p>
            <a:pPr algn="ctr"/>
            <a:endParaRPr lang="en-US" sz="2000" dirty="0"/>
          </a:p>
          <a:p>
            <a:pPr algn="l"/>
            <a:endParaRPr lang="en-US" sz="3600" b="1" dirty="0">
              <a:solidFill>
                <a:schemeClr val="bg1"/>
              </a:solidFill>
              <a:latin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Question for you!</a:t>
            </a:r>
          </a:p>
        </p:txBody>
      </p:sp>
      <p:sp>
        <p:nvSpPr>
          <p:cNvPr id="3" name="Subtitle 2"/>
          <p:cNvSpPr>
            <a:spLocks noGrp="1"/>
          </p:cNvSpPr>
          <p:nvPr>
            <p:ph type="subTitle" idx="1"/>
          </p:nvPr>
        </p:nvSpPr>
        <p:spPr>
          <a:xfrm>
            <a:off x="1083568" y="3886200"/>
            <a:ext cx="6944816" cy="1752600"/>
          </a:xfrm>
        </p:spPr>
        <p:txBody>
          <a:bodyPr/>
          <a:lstStyle/>
          <a:p>
            <a:r>
              <a:rPr lang="en-US" dirty="0"/>
              <a:t>Will compliance with technical and / or business practice standards for pre-indexed library search services improve discovery?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7904" y="1412776"/>
            <a:ext cx="4896272" cy="864096"/>
          </a:xfrm>
        </p:spPr>
        <p:txBody>
          <a:bodyPr/>
          <a:lstStyle/>
          <a:p>
            <a:r>
              <a:rPr lang="en-US" sz="2400" i="1" dirty="0"/>
              <a:t>Knowledge Bases And Related Tools working group</a:t>
            </a:r>
          </a:p>
        </p:txBody>
      </p:sp>
      <p:sp>
        <p:nvSpPr>
          <p:cNvPr id="3" name="Content Placeholder 2"/>
          <p:cNvSpPr>
            <a:spLocks noGrp="1"/>
          </p:cNvSpPr>
          <p:nvPr>
            <p:ph idx="1"/>
          </p:nvPr>
        </p:nvSpPr>
        <p:spPr>
          <a:xfrm>
            <a:off x="827088" y="2492796"/>
            <a:ext cx="7848600" cy="2592388"/>
          </a:xfrm>
        </p:spPr>
        <p:txBody>
          <a:bodyPr/>
          <a:lstStyle/>
          <a:p>
            <a:r>
              <a:rPr lang="en-US" dirty="0"/>
              <a:t>NISO / UKSG initiative “exploring data problems within the OpenURL supply chain”, launched 2008</a:t>
            </a:r>
          </a:p>
        </p:txBody>
      </p:sp>
      <p:pic>
        <p:nvPicPr>
          <p:cNvPr id="80898" name="Picture 2" descr="http://www.uksg.org/sites/uksg.org/files/images/discovery.preview.JPG"/>
          <p:cNvPicPr>
            <a:picLocks noChangeAspect="1" noChangeArrowheads="1"/>
          </p:cNvPicPr>
          <p:nvPr/>
        </p:nvPicPr>
        <p:blipFill>
          <a:blip r:embed="rId3" cstate="print"/>
          <a:srcRect/>
          <a:stretch>
            <a:fillRect/>
          </a:stretch>
        </p:blipFill>
        <p:spPr bwMode="auto">
          <a:xfrm>
            <a:off x="3491880" y="4129728"/>
            <a:ext cx="5472608" cy="2539632"/>
          </a:xfrm>
          <a:prstGeom prst="rect">
            <a:avLst/>
          </a:prstGeom>
          <a:noFill/>
        </p:spPr>
      </p:pic>
      <p:pic>
        <p:nvPicPr>
          <p:cNvPr id="80904" name="Picture 8" descr="http://www.against-the-grain.com/wp-content/uploads/2012/10/KBartLogoFINAL-www.niso_.org_.gif"/>
          <p:cNvPicPr>
            <a:picLocks noChangeAspect="1" noChangeArrowheads="1"/>
          </p:cNvPicPr>
          <p:nvPr/>
        </p:nvPicPr>
        <p:blipFill>
          <a:blip r:embed="rId4" cstate="print"/>
          <a:srcRect/>
          <a:stretch>
            <a:fillRect/>
          </a:stretch>
        </p:blipFill>
        <p:spPr bwMode="auto">
          <a:xfrm>
            <a:off x="539552" y="1043954"/>
            <a:ext cx="2571750" cy="1304926"/>
          </a:xfrm>
          <a:prstGeom prst="rect">
            <a:avLst/>
          </a:prstGeom>
          <a:noFill/>
        </p:spPr>
      </p:pic>
      <p:sp>
        <p:nvSpPr>
          <p:cNvPr id="8" name="Content Placeholder 2"/>
          <p:cNvSpPr txBox="1">
            <a:spLocks/>
          </p:cNvSpPr>
          <p:nvPr/>
        </p:nvSpPr>
        <p:spPr bwMode="auto">
          <a:xfrm>
            <a:off x="907480" y="4005064"/>
            <a:ext cx="5320704" cy="12241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1736B9"/>
              </a:buClr>
              <a:buSzTx/>
              <a:buFont typeface="Arial" pitchFamily="34" charset="0"/>
              <a:buChar char="●"/>
              <a:tabLst/>
              <a:defRPr/>
            </a:pPr>
            <a:r>
              <a:rPr kumimoji="0" lang="en-US" sz="2800" b="1" i="0" u="none" strike="noStrike" kern="0" cap="none" spc="0" normalizeH="0" baseline="0" noProof="0">
                <a:ln>
                  <a:noFill/>
                </a:ln>
                <a:solidFill>
                  <a:schemeClr val="tx1"/>
                </a:solidFill>
                <a:effectLst/>
                <a:uLnTx/>
                <a:uFillTx/>
                <a:latin typeface="+mn-lt"/>
                <a:ea typeface="+mn-ea"/>
                <a:cs typeface="+mn-cs"/>
              </a:rPr>
              <a:t>Phase II </a:t>
            </a:r>
            <a:r>
              <a:rPr kumimoji="0" lang="en-US" sz="2800" b="1" i="0" u="none" strike="noStrike" kern="0" cap="none" spc="0" normalizeH="0" baseline="0" noProof="0" dirty="0">
                <a:ln>
                  <a:noFill/>
                </a:ln>
                <a:solidFill>
                  <a:schemeClr val="tx1"/>
                </a:solidFill>
                <a:effectLst/>
                <a:uLnTx/>
                <a:uFillTx/>
                <a:latin typeface="+mn-lt"/>
                <a:ea typeface="+mn-ea"/>
                <a:cs typeface="+mn-cs"/>
              </a:rPr>
              <a:t>recommendations published 2012</a:t>
            </a:r>
          </a:p>
          <a:p>
            <a:pPr marL="342900" marR="0" lvl="0" indent="-342900" algn="l" defTabSz="914400" rtl="0" eaLnBrk="0" fontAlgn="base" latinLnBrk="0" hangingPunct="0">
              <a:lnSpc>
                <a:spcPct val="100000"/>
              </a:lnSpc>
              <a:spcBef>
                <a:spcPct val="20000"/>
              </a:spcBef>
              <a:spcAft>
                <a:spcPct val="0"/>
              </a:spcAft>
              <a:buClr>
                <a:srgbClr val="1736B9"/>
              </a:buClr>
              <a:buSzTx/>
              <a:buFont typeface="Arial" pitchFamily="34" charset="0"/>
              <a:buChar char="●"/>
              <a:tabLst/>
              <a:defRPr/>
            </a:pPr>
            <a:endParaRPr kumimoji="0" lang="en-US" sz="2800" b="1"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2" y="1235670"/>
            <a:ext cx="8280152" cy="1214437"/>
          </a:xfrm>
        </p:spPr>
        <p:txBody>
          <a:bodyPr/>
          <a:lstStyle/>
          <a:p>
            <a:r>
              <a:rPr lang="en-US" dirty="0"/>
              <a:t>NISO IOTA project</a:t>
            </a:r>
            <a:br>
              <a:rPr lang="en-US" dirty="0"/>
            </a:br>
            <a:r>
              <a:rPr lang="en-US" sz="2800" i="1" dirty="0"/>
              <a:t>Recommendations for Link Resolver Providers </a:t>
            </a:r>
          </a:p>
        </p:txBody>
      </p:sp>
      <p:sp>
        <p:nvSpPr>
          <p:cNvPr id="3" name="Content Placeholder 2"/>
          <p:cNvSpPr>
            <a:spLocks noGrp="1"/>
          </p:cNvSpPr>
          <p:nvPr>
            <p:ph idx="1"/>
          </p:nvPr>
        </p:nvSpPr>
        <p:spPr>
          <a:xfrm>
            <a:off x="827088" y="2600920"/>
            <a:ext cx="7848600" cy="3708400"/>
          </a:xfrm>
        </p:spPr>
        <p:txBody>
          <a:bodyPr/>
          <a:lstStyle/>
          <a:p>
            <a:r>
              <a:rPr lang="en-US" dirty="0"/>
              <a:t>Context-sensitive URLs widely used </a:t>
            </a:r>
          </a:p>
          <a:p>
            <a:pPr>
              <a:buNone/>
            </a:pPr>
            <a:endParaRPr lang="en-US" dirty="0"/>
          </a:p>
          <a:p>
            <a:r>
              <a:rPr lang="en-US" dirty="0"/>
              <a:t>Detect OpenURL errors via analytics</a:t>
            </a:r>
          </a:p>
          <a:p>
            <a:pPr>
              <a:buNone/>
            </a:pPr>
            <a:endParaRPr lang="en-US" dirty="0"/>
          </a:p>
          <a:p>
            <a:r>
              <a:rPr lang="en-US" dirty="0"/>
              <a:t>Complement to the KBART</a:t>
            </a:r>
          </a:p>
        </p:txBody>
      </p:sp>
      <p:pic>
        <p:nvPicPr>
          <p:cNvPr id="78850" name="Picture 2"/>
          <p:cNvPicPr>
            <a:picLocks noChangeAspect="1" noChangeArrowheads="1"/>
          </p:cNvPicPr>
          <p:nvPr/>
        </p:nvPicPr>
        <p:blipFill>
          <a:blip r:embed="rId3" cstate="print"/>
          <a:srcRect/>
          <a:stretch>
            <a:fillRect/>
          </a:stretch>
        </p:blipFill>
        <p:spPr bwMode="auto">
          <a:xfrm>
            <a:off x="3161481" y="5730577"/>
            <a:ext cx="5514975" cy="866775"/>
          </a:xfrm>
          <a:prstGeom prst="rect">
            <a:avLst/>
          </a:prstGeom>
          <a:noFill/>
          <a:ln w="9525">
            <a:solidFill>
              <a:srgbClr val="0070C0"/>
            </a:solid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Question for you!</a:t>
            </a:r>
          </a:p>
        </p:txBody>
      </p:sp>
      <p:sp>
        <p:nvSpPr>
          <p:cNvPr id="3" name="Subtitle 2"/>
          <p:cNvSpPr>
            <a:spLocks noGrp="1"/>
          </p:cNvSpPr>
          <p:nvPr>
            <p:ph type="subTitle" idx="1"/>
          </p:nvPr>
        </p:nvSpPr>
        <p:spPr>
          <a:xfrm>
            <a:off x="867544" y="3886200"/>
            <a:ext cx="7376864" cy="1752600"/>
          </a:xfrm>
        </p:spPr>
        <p:txBody>
          <a:bodyPr/>
          <a:lstStyle/>
          <a:p>
            <a:r>
              <a:rPr lang="en-US" dirty="0"/>
              <a:t>Will compliance with technical standards for library e-resource fulfillment and access improve discovery?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6" name="Picture 4" descr="http://farm8.staticflickr.com/7031/6757574955_10f031285b.jpg"/>
          <p:cNvPicPr>
            <a:picLocks noChangeAspect="1" noChangeArrowheads="1"/>
          </p:cNvPicPr>
          <p:nvPr/>
        </p:nvPicPr>
        <p:blipFill>
          <a:blip r:embed="rId3" cstate="print"/>
          <a:srcRect/>
          <a:stretch>
            <a:fillRect/>
          </a:stretch>
        </p:blipFill>
        <p:spPr bwMode="auto">
          <a:xfrm>
            <a:off x="4716016" y="1844824"/>
            <a:ext cx="3356094" cy="2577480"/>
          </a:xfrm>
          <a:prstGeom prst="rect">
            <a:avLst/>
          </a:prstGeom>
          <a:noFill/>
        </p:spPr>
      </p:pic>
      <p:sp>
        <p:nvSpPr>
          <p:cNvPr id="2" name="Title 1"/>
          <p:cNvSpPr>
            <a:spLocks noGrp="1"/>
          </p:cNvSpPr>
          <p:nvPr>
            <p:ph type="title"/>
          </p:nvPr>
        </p:nvSpPr>
        <p:spPr>
          <a:xfrm>
            <a:off x="0" y="620688"/>
            <a:ext cx="9144000" cy="1214437"/>
          </a:xfrm>
        </p:spPr>
        <p:txBody>
          <a:bodyPr/>
          <a:lstStyle/>
          <a:p>
            <a:pPr algn="ctr"/>
            <a:r>
              <a:rPr lang="en-US" sz="4000" dirty="0"/>
              <a:t>Mobile discovery</a:t>
            </a:r>
          </a:p>
        </p:txBody>
      </p:sp>
      <p:sp>
        <p:nvSpPr>
          <p:cNvPr id="3" name="Content Placeholder 2"/>
          <p:cNvSpPr>
            <a:spLocks noGrp="1"/>
          </p:cNvSpPr>
          <p:nvPr>
            <p:ph idx="1"/>
          </p:nvPr>
        </p:nvSpPr>
        <p:spPr>
          <a:xfrm>
            <a:off x="611560" y="3284884"/>
            <a:ext cx="4824536" cy="3096444"/>
          </a:xfrm>
        </p:spPr>
        <p:txBody>
          <a:bodyPr/>
          <a:lstStyle/>
          <a:p>
            <a:r>
              <a:rPr lang="en-US" dirty="0"/>
              <a:t>Apps for library discovery tools and databases</a:t>
            </a:r>
          </a:p>
          <a:p>
            <a:r>
              <a:rPr lang="en-US" dirty="0"/>
              <a:t>“Vouchers” for off-campus reading</a:t>
            </a:r>
          </a:p>
          <a:p>
            <a:r>
              <a:rPr lang="en-US" dirty="0"/>
              <a:t>COUNTER 4 includes mobile usage standards</a:t>
            </a:r>
          </a:p>
        </p:txBody>
      </p:sp>
      <p:pic>
        <p:nvPicPr>
          <p:cNvPr id="84994" name="Picture 2" descr="https://encrypted-tbn2.gstatic.com/images?q=tbn:ANd9GcSpmFGsfd2pQbsuaz0AdJjnTxaoe9vGOdtGRzKluGXU20o7xuYs"/>
          <p:cNvPicPr>
            <a:picLocks noChangeAspect="1" noChangeArrowheads="1"/>
          </p:cNvPicPr>
          <p:nvPr/>
        </p:nvPicPr>
        <p:blipFill>
          <a:blip r:embed="rId4" cstate="print"/>
          <a:srcRect/>
          <a:stretch>
            <a:fillRect/>
          </a:stretch>
        </p:blipFill>
        <p:spPr bwMode="auto">
          <a:xfrm>
            <a:off x="5148064" y="4518630"/>
            <a:ext cx="3672408" cy="2078722"/>
          </a:xfrm>
          <a:prstGeom prst="rect">
            <a:avLst/>
          </a:prstGeom>
          <a:noFill/>
        </p:spPr>
      </p:pic>
      <p:pic>
        <p:nvPicPr>
          <p:cNvPr id="84997" name="Picture 5"/>
          <p:cNvPicPr>
            <a:picLocks noChangeAspect="1" noChangeArrowheads="1"/>
          </p:cNvPicPr>
          <p:nvPr/>
        </p:nvPicPr>
        <p:blipFill>
          <a:blip r:embed="rId5" cstate="print"/>
          <a:srcRect/>
          <a:stretch>
            <a:fillRect/>
          </a:stretch>
        </p:blipFill>
        <p:spPr bwMode="auto">
          <a:xfrm>
            <a:off x="611560" y="1460376"/>
            <a:ext cx="2533650" cy="17526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Question for you!</a:t>
            </a:r>
          </a:p>
        </p:txBody>
      </p:sp>
      <p:sp>
        <p:nvSpPr>
          <p:cNvPr id="3" name="Subtitle 2"/>
          <p:cNvSpPr>
            <a:spLocks noGrp="1"/>
          </p:cNvSpPr>
          <p:nvPr>
            <p:ph type="subTitle" idx="1"/>
          </p:nvPr>
        </p:nvSpPr>
        <p:spPr/>
        <p:txBody>
          <a:bodyPr/>
          <a:lstStyle/>
          <a:p>
            <a:r>
              <a:rPr lang="en-US" dirty="0"/>
              <a:t>Will new mobile solutions for access to library-supplied resources improve discovery?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workflows and “jobs to be done”</a:t>
            </a:r>
          </a:p>
        </p:txBody>
      </p:sp>
      <p:sp>
        <p:nvSpPr>
          <p:cNvPr id="3" name="Text Placeholder 2"/>
          <p:cNvSpPr>
            <a:spLocks noGrp="1"/>
          </p:cNvSpPr>
          <p:nvPr>
            <p:ph type="body" idx="1"/>
          </p:nvPr>
        </p:nvSpPr>
        <p:spPr/>
        <p:txBody>
          <a:bodyPr/>
          <a:lstStyle/>
          <a:p>
            <a:r>
              <a:rPr lang="en-US" dirty="0"/>
              <a:t>Boundary-crossing discovery initiatives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808" y="947738"/>
            <a:ext cx="8675688" cy="1214437"/>
          </a:xfrm>
        </p:spPr>
        <p:txBody>
          <a:bodyPr/>
          <a:lstStyle/>
          <a:p>
            <a:r>
              <a:rPr lang="en-US" dirty="0"/>
              <a:t>Understanding the Discovery Experience</a:t>
            </a:r>
          </a:p>
        </p:txBody>
      </p:sp>
      <p:sp>
        <p:nvSpPr>
          <p:cNvPr id="3" name="Content Placeholder 2"/>
          <p:cNvSpPr>
            <a:spLocks noGrp="1"/>
          </p:cNvSpPr>
          <p:nvPr>
            <p:ph idx="1"/>
          </p:nvPr>
        </p:nvSpPr>
        <p:spPr/>
        <p:txBody>
          <a:bodyPr/>
          <a:lstStyle/>
          <a:p>
            <a:r>
              <a:rPr lang="en-US" dirty="0"/>
              <a:t>User-centered design tactics</a:t>
            </a:r>
          </a:p>
          <a:p>
            <a:pPr>
              <a:buNone/>
            </a:pPr>
            <a:endParaRPr lang="en-US" dirty="0"/>
          </a:p>
          <a:p>
            <a:r>
              <a:rPr lang="en-US" dirty="0"/>
              <a:t>Adam Schmidt, </a:t>
            </a:r>
            <a:r>
              <a:rPr lang="en-US" i="1" dirty="0"/>
              <a:t>Library Journal </a:t>
            </a:r>
            <a:r>
              <a:rPr lang="en-US" sz="2400" i="1" dirty="0">
                <a:hlinkClick r:id="rId3"/>
              </a:rPr>
              <a:t>http://lj.libraryjournal.com/author/aschmidt/</a:t>
            </a:r>
            <a:endParaRPr lang="en-US" sz="2400" i="1" dirty="0"/>
          </a:p>
          <a:p>
            <a:pPr>
              <a:buNone/>
            </a:pPr>
            <a:endParaRPr lang="en-US" sz="2400" i="1" dirty="0"/>
          </a:p>
          <a:p>
            <a:r>
              <a:rPr lang="en-US" dirty="0"/>
              <a:t>Jobs To Be Done (JTBD)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Question for you!</a:t>
            </a:r>
          </a:p>
        </p:txBody>
      </p:sp>
      <p:sp>
        <p:nvSpPr>
          <p:cNvPr id="3" name="Subtitle 2"/>
          <p:cNvSpPr>
            <a:spLocks noGrp="1"/>
          </p:cNvSpPr>
          <p:nvPr>
            <p:ph type="subTitle" idx="1"/>
          </p:nvPr>
        </p:nvSpPr>
        <p:spPr/>
        <p:txBody>
          <a:bodyPr/>
          <a:lstStyle/>
          <a:p>
            <a:r>
              <a:rPr lang="en-US" dirty="0"/>
              <a:t>Do you / does your organization take a user-centered or jobs to be done approach to improving discovery?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8" y="620688"/>
            <a:ext cx="7848600" cy="1214437"/>
          </a:xfrm>
        </p:spPr>
        <p:txBody>
          <a:bodyPr/>
          <a:lstStyle/>
          <a:p>
            <a:r>
              <a:rPr lang="en-US" dirty="0"/>
              <a:t>Discovery studies in the literature</a:t>
            </a:r>
          </a:p>
        </p:txBody>
      </p:sp>
      <p:sp>
        <p:nvSpPr>
          <p:cNvPr id="3" name="Content Placeholder 2"/>
          <p:cNvSpPr>
            <a:spLocks noGrp="1"/>
          </p:cNvSpPr>
          <p:nvPr>
            <p:ph idx="1"/>
          </p:nvPr>
        </p:nvSpPr>
        <p:spPr>
          <a:xfrm>
            <a:off x="539552" y="1805806"/>
            <a:ext cx="8136136" cy="3708400"/>
          </a:xfrm>
        </p:spPr>
        <p:txBody>
          <a:bodyPr/>
          <a:lstStyle/>
          <a:p>
            <a:r>
              <a:rPr lang="en-US" i="1" dirty="0"/>
              <a:t>Paths of Discovery,</a:t>
            </a:r>
            <a:r>
              <a:rPr lang="en-US" dirty="0"/>
              <a:t> Asher, et al.</a:t>
            </a:r>
          </a:p>
          <a:p>
            <a:r>
              <a:rPr lang="en-US" i="1" dirty="0"/>
              <a:t>How users search the library from a single search box, </a:t>
            </a:r>
            <a:r>
              <a:rPr lang="en-US" dirty="0" err="1"/>
              <a:t>Lown</a:t>
            </a:r>
            <a:r>
              <a:rPr lang="en-US" dirty="0"/>
              <a:t>, et al.</a:t>
            </a:r>
          </a:p>
          <a:p>
            <a:pPr lvl="1">
              <a:buFont typeface="Wingdings" pitchFamily="2" charset="2"/>
              <a:buChar char="Ø"/>
            </a:pPr>
            <a:r>
              <a:rPr lang="en-US" sz="2800" dirty="0"/>
              <a:t>Both found at </a:t>
            </a:r>
            <a:r>
              <a:rPr lang="en-US" sz="2800" b="1" dirty="0">
                <a:hlinkClick r:id="rId3"/>
              </a:rPr>
              <a:t>http://crl.acrl.org/</a:t>
            </a:r>
            <a:endParaRPr lang="en-US" sz="2800" b="1" dirty="0"/>
          </a:p>
          <a:p>
            <a:r>
              <a:rPr lang="en-US" i="1" dirty="0"/>
              <a:t>Blazing New Paths</a:t>
            </a:r>
            <a:r>
              <a:rPr lang="en-US" dirty="0"/>
              <a:t>, Conrad and Somerville</a:t>
            </a:r>
          </a:p>
          <a:p>
            <a:pPr>
              <a:buNone/>
            </a:pPr>
            <a:endParaRPr lang="en-US" dirty="0"/>
          </a:p>
          <a:p>
            <a:endParaRPr lang="en-US" i="1" dirty="0"/>
          </a:p>
        </p:txBody>
      </p:sp>
      <p:pic>
        <p:nvPicPr>
          <p:cNvPr id="7170" name="Picture 2" descr="http://www.oclc.org/content/dam/research/design-images/oclc-research-logo.png"/>
          <p:cNvPicPr>
            <a:picLocks noChangeAspect="1" noChangeArrowheads="1"/>
          </p:cNvPicPr>
          <p:nvPr/>
        </p:nvPicPr>
        <p:blipFill>
          <a:blip r:embed="rId4" cstate="print"/>
          <a:srcRect/>
          <a:stretch>
            <a:fillRect/>
          </a:stretch>
        </p:blipFill>
        <p:spPr bwMode="auto">
          <a:xfrm>
            <a:off x="755576" y="4365104"/>
            <a:ext cx="4118580" cy="788666"/>
          </a:xfrm>
          <a:prstGeom prst="rect">
            <a:avLst/>
          </a:prstGeom>
          <a:noFill/>
        </p:spPr>
      </p:pic>
      <p:pic>
        <p:nvPicPr>
          <p:cNvPr id="7171" name="Picture 3"/>
          <p:cNvPicPr>
            <a:picLocks noChangeAspect="1" noChangeArrowheads="1"/>
          </p:cNvPicPr>
          <p:nvPr/>
        </p:nvPicPr>
        <p:blipFill>
          <a:blip r:embed="rId5" cstate="print"/>
          <a:srcRect/>
          <a:stretch>
            <a:fillRect/>
          </a:stretch>
        </p:blipFill>
        <p:spPr bwMode="auto">
          <a:xfrm>
            <a:off x="3380184" y="5260429"/>
            <a:ext cx="4648200" cy="904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additive="base">
                                        <p:cTn id="7" dur="500" fill="hold"/>
                                        <p:tgtEl>
                                          <p:spTgt spid="7171"/>
                                        </p:tgtEl>
                                        <p:attrNameLst>
                                          <p:attrName>ppt_x</p:attrName>
                                        </p:attrNameLst>
                                      </p:cBhvr>
                                      <p:tavLst>
                                        <p:tav tm="0">
                                          <p:val>
                                            <p:strVal val="#ppt_x"/>
                                          </p:val>
                                        </p:tav>
                                        <p:tav tm="100000">
                                          <p:val>
                                            <p:strVal val="#ppt_x"/>
                                          </p:val>
                                        </p:tav>
                                      </p:tavLst>
                                    </p:anim>
                                    <p:anim calcmode="lin" valueType="num">
                                      <p:cBhvr additive="base">
                                        <p:cTn id="8" dur="500" fill="hold"/>
                                        <p:tgtEl>
                                          <p:spTgt spid="717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170"/>
                                        </p:tgtEl>
                                        <p:attrNameLst>
                                          <p:attrName>style.visibility</p:attrName>
                                        </p:attrNameLst>
                                      </p:cBhvr>
                                      <p:to>
                                        <p:strVal val="visible"/>
                                      </p:to>
                                    </p:set>
                                    <p:anim calcmode="lin" valueType="num">
                                      <p:cBhvr additive="base">
                                        <p:cTn id="11" dur="500" fill="hold"/>
                                        <p:tgtEl>
                                          <p:spTgt spid="7170"/>
                                        </p:tgtEl>
                                        <p:attrNameLst>
                                          <p:attrName>ppt_x</p:attrName>
                                        </p:attrNameLst>
                                      </p:cBhvr>
                                      <p:tavLst>
                                        <p:tav tm="0">
                                          <p:val>
                                            <p:strVal val="#ppt_x"/>
                                          </p:val>
                                        </p:tav>
                                        <p:tav tm="100000">
                                          <p:val>
                                            <p:strVal val="#ppt_x"/>
                                          </p:val>
                                        </p:tav>
                                      </p:tavLst>
                                    </p:anim>
                                    <p:anim calcmode="lin" valueType="num">
                                      <p:cBhvr additive="base">
                                        <p:cTn id="12"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2195240"/>
            <a:ext cx="7848600" cy="2961952"/>
          </a:xfrm>
        </p:spPr>
        <p:txBody>
          <a:bodyPr/>
          <a:lstStyle/>
          <a:p>
            <a:pPr>
              <a:spcAft>
                <a:spcPts val="1800"/>
              </a:spcAft>
            </a:pPr>
            <a:r>
              <a:rPr lang="en-US" sz="2000" dirty="0"/>
              <a:t>SAGE discoverability white paper</a:t>
            </a:r>
          </a:p>
          <a:p>
            <a:pPr>
              <a:spcAft>
                <a:spcPts val="1800"/>
              </a:spcAft>
            </a:pPr>
            <a:r>
              <a:rPr lang="en-US" sz="2000" dirty="0"/>
              <a:t>Boundary-crossing discovery initiatives</a:t>
            </a:r>
          </a:p>
          <a:p>
            <a:pPr lvl="1">
              <a:spcAft>
                <a:spcPts val="1800"/>
              </a:spcAft>
            </a:pPr>
            <a:r>
              <a:rPr lang="en-US" sz="1600" dirty="0"/>
              <a:t>Web-scale discovery in libraries</a:t>
            </a:r>
          </a:p>
          <a:p>
            <a:pPr lvl="1">
              <a:spcAft>
                <a:spcPts val="1800"/>
              </a:spcAft>
            </a:pPr>
            <a:r>
              <a:rPr lang="en-US" sz="1600" dirty="0"/>
              <a:t>Research workflow and the “jobs to be done”</a:t>
            </a:r>
          </a:p>
          <a:p>
            <a:pPr lvl="1">
              <a:spcAft>
                <a:spcPts val="1800"/>
              </a:spcAft>
            </a:pPr>
            <a:r>
              <a:rPr lang="en-US" sz="1600" dirty="0"/>
              <a:t>Search quality essentials</a:t>
            </a:r>
          </a:p>
          <a:p>
            <a:pPr>
              <a:spcAft>
                <a:spcPts val="1800"/>
              </a:spcAft>
            </a:pPr>
            <a:r>
              <a:rPr lang="en-US" sz="2000" dirty="0"/>
              <a:t>Discussion</a:t>
            </a:r>
          </a:p>
        </p:txBody>
      </p:sp>
      <p:sp>
        <p:nvSpPr>
          <p:cNvPr id="3" name="Title 1"/>
          <p:cNvSpPr txBox="1">
            <a:spLocks/>
          </p:cNvSpPr>
          <p:nvPr/>
        </p:nvSpPr>
        <p:spPr>
          <a:xfrm>
            <a:off x="971872" y="1269579"/>
            <a:ext cx="7848600" cy="854075"/>
          </a:xfrm>
          <a:prstGeom prst="rect">
            <a:avLst/>
          </a:prstGeom>
        </p:spPr>
        <p:txBody>
          <a:bodyPr/>
          <a:lstStyle/>
          <a:p>
            <a:pPr algn="l" eaLnBrk="0" hangingPunct="0">
              <a:defRPr/>
            </a:pPr>
            <a:r>
              <a:rPr lang="en-US" sz="2800" b="1" kern="0" dirty="0">
                <a:solidFill>
                  <a:srgbClr val="1736B9"/>
                </a:solidFill>
                <a:latin typeface="HelveticaNeue-Light"/>
                <a:ea typeface="+mj-ea"/>
                <a:cs typeface="+mj-cs"/>
              </a:rPr>
              <a:t>Session Outline</a:t>
            </a:r>
          </a:p>
        </p:txBody>
      </p:sp>
      <p:pic>
        <p:nvPicPr>
          <p:cNvPr id="1028" name="Picture 4" descr="C:\Users\lconrad\AppData\Local\Microsoft\Windows\Temporary Internet Files\Content.IE5\0IQP0NJ1\MC900287556[1].wmf"/>
          <p:cNvPicPr>
            <a:picLocks noChangeAspect="1" noChangeArrowheads="1"/>
          </p:cNvPicPr>
          <p:nvPr/>
        </p:nvPicPr>
        <p:blipFill>
          <a:blip r:embed="rId3" cstate="print"/>
          <a:srcRect/>
          <a:stretch>
            <a:fillRect/>
          </a:stretch>
        </p:blipFill>
        <p:spPr bwMode="auto">
          <a:xfrm>
            <a:off x="6148152" y="1340768"/>
            <a:ext cx="2168264" cy="1728218"/>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8" y="1091754"/>
            <a:ext cx="7848600" cy="1214437"/>
          </a:xfrm>
        </p:spPr>
        <p:txBody>
          <a:bodyPr/>
          <a:lstStyle/>
          <a:p>
            <a:r>
              <a:rPr lang="en-US" dirty="0"/>
              <a:t>“Blazing New Paths: Charting Advanced Researcher Patterns”</a:t>
            </a:r>
          </a:p>
        </p:txBody>
      </p:sp>
      <p:sp>
        <p:nvSpPr>
          <p:cNvPr id="3" name="Content Placeholder 2"/>
          <p:cNvSpPr>
            <a:spLocks noGrp="1"/>
          </p:cNvSpPr>
          <p:nvPr>
            <p:ph idx="1"/>
          </p:nvPr>
        </p:nvSpPr>
        <p:spPr>
          <a:xfrm>
            <a:off x="467544" y="2564904"/>
            <a:ext cx="7848600" cy="3708400"/>
          </a:xfrm>
        </p:spPr>
        <p:txBody>
          <a:bodyPr/>
          <a:lstStyle/>
          <a:p>
            <a:r>
              <a:rPr lang="en-US" dirty="0"/>
              <a:t>Purpose</a:t>
            </a:r>
            <a:r>
              <a:rPr lang="en-US" b="0" dirty="0"/>
              <a:t>: graphic for </a:t>
            </a:r>
            <a:r>
              <a:rPr lang="en-GB" b="0" dirty="0"/>
              <a:t>social science scholar workflow</a:t>
            </a:r>
          </a:p>
          <a:p>
            <a:pPr>
              <a:buNone/>
            </a:pPr>
            <a:endParaRPr lang="en-US" sz="900" b="0" dirty="0"/>
          </a:p>
          <a:p>
            <a:r>
              <a:rPr lang="en-US" dirty="0"/>
              <a:t>Methods</a:t>
            </a:r>
            <a:r>
              <a:rPr lang="en-US" b="0" dirty="0"/>
              <a:t>: observation, interview, data analysis</a:t>
            </a:r>
          </a:p>
          <a:p>
            <a:pPr>
              <a:buNone/>
            </a:pPr>
            <a:endParaRPr lang="en-US" sz="900" b="0" dirty="0"/>
          </a:p>
          <a:p>
            <a:r>
              <a:rPr lang="en-US" dirty="0"/>
              <a:t>Findings</a:t>
            </a:r>
            <a:r>
              <a:rPr lang="en-US" b="0" dirty="0"/>
              <a:t>: new insights into web navigation patterns and recommendations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3" cstate="print"/>
          <a:srcRect l="13250" t="6430" r="12376" b="4449"/>
          <a:stretch>
            <a:fillRect/>
          </a:stretch>
        </p:blipFill>
        <p:spPr bwMode="auto">
          <a:xfrm>
            <a:off x="467544" y="1268760"/>
            <a:ext cx="8160907" cy="4320480"/>
          </a:xfrm>
          <a:prstGeom prst="rect">
            <a:avLst/>
          </a:prstGeom>
          <a:noFill/>
          <a:ln w="9525">
            <a:solidFill>
              <a:srgbClr val="0033CC"/>
            </a:solidFill>
            <a:miter lim="800000"/>
            <a:headEnd/>
            <a:tailEnd/>
          </a:ln>
        </p:spPr>
      </p:pic>
      <p:sp>
        <p:nvSpPr>
          <p:cNvPr id="4" name="TextBox 3"/>
          <p:cNvSpPr txBox="1"/>
          <p:nvPr/>
        </p:nvSpPr>
        <p:spPr>
          <a:xfrm>
            <a:off x="491838" y="5661248"/>
            <a:ext cx="7824578" cy="246221"/>
          </a:xfrm>
          <a:prstGeom prst="rect">
            <a:avLst/>
          </a:prstGeom>
          <a:noFill/>
        </p:spPr>
        <p:txBody>
          <a:bodyPr wrap="none" rtlCol="0">
            <a:spAutoFit/>
          </a:bodyPr>
          <a:lstStyle/>
          <a:p>
            <a:r>
              <a:rPr lang="en-US" dirty="0"/>
              <a:t>Mike Bostok, “Sanky Diagrams from Excel,” accessed on February 9, 2013: </a:t>
            </a:r>
            <a:r>
              <a:rPr lang="en-US" u="sng" dirty="0">
                <a:hlinkClick r:id="rId4"/>
              </a:rPr>
              <a:t>http://ramblings.mcpher.com/Home/excelquirks/d3/sankey</a:t>
            </a:r>
            <a:r>
              <a:rPr lang="en-US" dirty="0"/>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JTBD Products</a:t>
            </a:r>
          </a:p>
        </p:txBody>
      </p:sp>
      <p:sp>
        <p:nvSpPr>
          <p:cNvPr id="3" name="Content Placeholder 2"/>
          <p:cNvSpPr>
            <a:spLocks noGrp="1"/>
          </p:cNvSpPr>
          <p:nvPr>
            <p:ph idx="1"/>
          </p:nvPr>
        </p:nvSpPr>
        <p:spPr/>
        <p:txBody>
          <a:bodyPr/>
          <a:lstStyle/>
          <a:p>
            <a:r>
              <a:rPr lang="en-US" dirty="0"/>
              <a:t>Publisher as service provider</a:t>
            </a:r>
          </a:p>
          <a:p>
            <a:r>
              <a:rPr lang="en-US" dirty="0"/>
              <a:t>Workflow tools leverage state-of-the-art </a:t>
            </a:r>
          </a:p>
        </p:txBody>
      </p:sp>
      <p:pic>
        <p:nvPicPr>
          <p:cNvPr id="2050" name="Picture 2" descr="https://encrypted-tbn0.gstatic.com/images?q=tbn:ANd9GcT0KvU62W1ML7wCeQa5H_PJlexAA7xvnCQMMbRUwqU_sKci-AC-HQ"/>
          <p:cNvPicPr>
            <a:picLocks noChangeAspect="1" noChangeArrowheads="1"/>
          </p:cNvPicPr>
          <p:nvPr/>
        </p:nvPicPr>
        <p:blipFill>
          <a:blip r:embed="rId3" cstate="print"/>
          <a:srcRect/>
          <a:stretch>
            <a:fillRect/>
          </a:stretch>
        </p:blipFill>
        <p:spPr bwMode="auto">
          <a:xfrm>
            <a:off x="1043608" y="4149080"/>
            <a:ext cx="4202832" cy="1050708"/>
          </a:xfrm>
          <a:prstGeom prst="rect">
            <a:avLst/>
          </a:prstGeom>
          <a:noFill/>
        </p:spPr>
      </p:pic>
      <p:pic>
        <p:nvPicPr>
          <p:cNvPr id="2052" name="Picture 4" descr="Zotero"/>
          <p:cNvPicPr>
            <a:picLocks noChangeAspect="1" noChangeArrowheads="1"/>
          </p:cNvPicPr>
          <p:nvPr/>
        </p:nvPicPr>
        <p:blipFill>
          <a:blip r:embed="rId4" cstate="print"/>
          <a:srcRect/>
          <a:stretch>
            <a:fillRect/>
          </a:stretch>
        </p:blipFill>
        <p:spPr bwMode="auto">
          <a:xfrm>
            <a:off x="4572000" y="3510905"/>
            <a:ext cx="2867025" cy="638175"/>
          </a:xfrm>
          <a:prstGeom prst="rect">
            <a:avLst/>
          </a:prstGeom>
          <a:noFill/>
        </p:spPr>
      </p:pic>
      <p:pic>
        <p:nvPicPr>
          <p:cNvPr id="2054" name="Picture 6" descr="Credo Reference logo"/>
          <p:cNvPicPr>
            <a:picLocks noChangeAspect="1" noChangeArrowheads="1"/>
          </p:cNvPicPr>
          <p:nvPr/>
        </p:nvPicPr>
        <p:blipFill>
          <a:blip r:embed="rId5" cstate="print"/>
          <a:srcRect/>
          <a:stretch>
            <a:fillRect/>
          </a:stretch>
        </p:blipFill>
        <p:spPr bwMode="auto">
          <a:xfrm>
            <a:off x="2483768" y="5373216"/>
            <a:ext cx="4061251" cy="720080"/>
          </a:xfrm>
          <a:prstGeom prst="rect">
            <a:avLst/>
          </a:prstGeom>
          <a:noFill/>
        </p:spPr>
      </p:pic>
      <p:pic>
        <p:nvPicPr>
          <p:cNvPr id="2056" name="Picture 8" descr="https://encrypted-tbn1.gstatic.com/images?q=tbn:ANd9GcRdUb7BbLyzTYv4OMQjPJUWzKtjBsbTchdqoqXi8r-QV1dGv5Z6cg"/>
          <p:cNvPicPr>
            <a:picLocks noChangeAspect="1" noChangeArrowheads="1"/>
          </p:cNvPicPr>
          <p:nvPr/>
        </p:nvPicPr>
        <p:blipFill>
          <a:blip r:embed="rId6" cstate="print"/>
          <a:srcRect/>
          <a:stretch>
            <a:fillRect/>
          </a:stretch>
        </p:blipFill>
        <p:spPr bwMode="auto">
          <a:xfrm>
            <a:off x="5868144" y="4437112"/>
            <a:ext cx="2695575" cy="7810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ppt_x"/>
                                          </p:val>
                                        </p:tav>
                                        <p:tav tm="100000">
                                          <p:val>
                                            <p:strVal val="#ppt_x"/>
                                          </p:val>
                                        </p:tav>
                                      </p:tavLst>
                                    </p:anim>
                                    <p:anim calcmode="lin" valueType="num">
                                      <p:cBhvr additive="base">
                                        <p:cTn id="8" dur="500" fill="hold"/>
                                        <p:tgtEl>
                                          <p:spTgt spid="205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fill="hold"/>
                                        <p:tgtEl>
                                          <p:spTgt spid="2050"/>
                                        </p:tgtEl>
                                        <p:attrNameLst>
                                          <p:attrName>ppt_x</p:attrName>
                                        </p:attrNameLst>
                                      </p:cBhvr>
                                      <p:tavLst>
                                        <p:tav tm="0">
                                          <p:val>
                                            <p:strVal val="#ppt_x"/>
                                          </p:val>
                                        </p:tav>
                                        <p:tav tm="100000">
                                          <p:val>
                                            <p:strVal val="#ppt_x"/>
                                          </p:val>
                                        </p:tav>
                                      </p:tavLst>
                                    </p:anim>
                                    <p:anim calcmode="lin" valueType="num">
                                      <p:cBhvr additive="base">
                                        <p:cTn id="12" dur="500" fill="hold"/>
                                        <p:tgtEl>
                                          <p:spTgt spid="205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54"/>
                                        </p:tgtEl>
                                        <p:attrNameLst>
                                          <p:attrName>style.visibility</p:attrName>
                                        </p:attrNameLst>
                                      </p:cBhvr>
                                      <p:to>
                                        <p:strVal val="visible"/>
                                      </p:to>
                                    </p:set>
                                    <p:anim calcmode="lin" valueType="num">
                                      <p:cBhvr additive="base">
                                        <p:cTn id="15" dur="500" fill="hold"/>
                                        <p:tgtEl>
                                          <p:spTgt spid="2054"/>
                                        </p:tgtEl>
                                        <p:attrNameLst>
                                          <p:attrName>ppt_x</p:attrName>
                                        </p:attrNameLst>
                                      </p:cBhvr>
                                      <p:tavLst>
                                        <p:tav tm="0">
                                          <p:val>
                                            <p:strVal val="#ppt_x"/>
                                          </p:val>
                                        </p:tav>
                                        <p:tav tm="100000">
                                          <p:val>
                                            <p:strVal val="#ppt_x"/>
                                          </p:val>
                                        </p:tav>
                                      </p:tavLst>
                                    </p:anim>
                                    <p:anim calcmode="lin" valueType="num">
                                      <p:cBhvr additive="base">
                                        <p:cTn id="16"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056"/>
                                        </p:tgtEl>
                                        <p:attrNameLst>
                                          <p:attrName>style.visibility</p:attrName>
                                        </p:attrNameLst>
                                      </p:cBhvr>
                                      <p:to>
                                        <p:strVal val="visible"/>
                                      </p:to>
                                    </p:set>
                                    <p:anim calcmode="lin" valueType="num">
                                      <p:cBhvr additive="base">
                                        <p:cTn id="21" dur="500" fill="hold"/>
                                        <p:tgtEl>
                                          <p:spTgt spid="2056"/>
                                        </p:tgtEl>
                                        <p:attrNameLst>
                                          <p:attrName>ppt_x</p:attrName>
                                        </p:attrNameLst>
                                      </p:cBhvr>
                                      <p:tavLst>
                                        <p:tav tm="0">
                                          <p:val>
                                            <p:strVal val="#ppt_x"/>
                                          </p:val>
                                        </p:tav>
                                        <p:tav tm="100000">
                                          <p:val>
                                            <p:strVal val="#ppt_x"/>
                                          </p:val>
                                        </p:tav>
                                      </p:tavLst>
                                    </p:anim>
                                    <p:anim calcmode="lin" valueType="num">
                                      <p:cBhvr additive="base">
                                        <p:cTn id="22"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image.slidesharecdn.com/policylunchboxthaney-110803091011-phpapp02/95/slide-9-728.jpg?1312380823"/>
          <p:cNvPicPr>
            <a:picLocks noChangeAspect="1" noChangeArrowheads="1"/>
          </p:cNvPicPr>
          <p:nvPr/>
        </p:nvPicPr>
        <p:blipFill>
          <a:blip r:embed="rId3" cstate="print"/>
          <a:srcRect/>
          <a:stretch>
            <a:fillRect/>
          </a:stretch>
        </p:blipFill>
        <p:spPr bwMode="auto">
          <a:xfrm>
            <a:off x="251520" y="26621"/>
            <a:ext cx="8568952" cy="6426715"/>
          </a:xfrm>
          <a:prstGeom prst="rect">
            <a:avLst/>
          </a:prstGeom>
          <a:noFill/>
        </p:spPr>
      </p:pic>
      <p:pic>
        <p:nvPicPr>
          <p:cNvPr id="13" name="Picture 2" descr="Product Labguru Medium"/>
          <p:cNvPicPr>
            <a:picLocks noChangeAspect="1" noChangeArrowheads="1"/>
          </p:cNvPicPr>
          <p:nvPr/>
        </p:nvPicPr>
        <p:blipFill>
          <a:blip r:embed="rId4" cstate="print"/>
          <a:srcRect/>
          <a:stretch>
            <a:fillRect/>
          </a:stretch>
        </p:blipFill>
        <p:spPr bwMode="auto">
          <a:xfrm>
            <a:off x="6948264" y="5301208"/>
            <a:ext cx="1368152" cy="720081"/>
          </a:xfrm>
          <a:prstGeom prst="rect">
            <a:avLst/>
          </a:prstGeom>
          <a:noFill/>
        </p:spPr>
      </p:pic>
      <p:pic>
        <p:nvPicPr>
          <p:cNvPr id="14" name="Picture 4" descr="Product Figshare Medium"/>
          <p:cNvPicPr>
            <a:picLocks noChangeAspect="1" noChangeArrowheads="1"/>
          </p:cNvPicPr>
          <p:nvPr/>
        </p:nvPicPr>
        <p:blipFill>
          <a:blip r:embed="rId5" cstate="print"/>
          <a:srcRect/>
          <a:stretch>
            <a:fillRect/>
          </a:stretch>
        </p:blipFill>
        <p:spPr bwMode="auto">
          <a:xfrm>
            <a:off x="2339752" y="2996952"/>
            <a:ext cx="1440160" cy="757980"/>
          </a:xfrm>
          <a:prstGeom prst="rect">
            <a:avLst/>
          </a:prstGeom>
          <a:noFill/>
        </p:spPr>
      </p:pic>
      <p:pic>
        <p:nvPicPr>
          <p:cNvPr id="15" name="Picture 6" descr="Product Readcube Medium"/>
          <p:cNvPicPr>
            <a:picLocks noChangeAspect="1" noChangeArrowheads="1"/>
          </p:cNvPicPr>
          <p:nvPr/>
        </p:nvPicPr>
        <p:blipFill>
          <a:blip r:embed="rId6" cstate="print"/>
          <a:srcRect/>
          <a:stretch>
            <a:fillRect/>
          </a:stretch>
        </p:blipFill>
        <p:spPr bwMode="auto">
          <a:xfrm>
            <a:off x="6228184" y="1734916"/>
            <a:ext cx="1440160" cy="757980"/>
          </a:xfrm>
          <a:prstGeom prst="rect">
            <a:avLst/>
          </a:prstGeom>
          <a:noFill/>
        </p:spPr>
      </p:pic>
      <p:pic>
        <p:nvPicPr>
          <p:cNvPr id="17" name="Picture 14" descr="Product 1degreebio Medium"/>
          <p:cNvPicPr>
            <a:picLocks noChangeAspect="1" noChangeArrowheads="1"/>
          </p:cNvPicPr>
          <p:nvPr/>
        </p:nvPicPr>
        <p:blipFill>
          <a:blip r:embed="rId7" cstate="print"/>
          <a:srcRect/>
          <a:stretch>
            <a:fillRect/>
          </a:stretch>
        </p:blipFill>
        <p:spPr bwMode="auto">
          <a:xfrm>
            <a:off x="4355976" y="3356992"/>
            <a:ext cx="1627379" cy="856516"/>
          </a:xfrm>
          <a:prstGeom prst="rect">
            <a:avLst/>
          </a:prstGeom>
          <a:noFill/>
        </p:spPr>
      </p:pic>
      <p:pic>
        <p:nvPicPr>
          <p:cNvPr id="18" name="Picture 10" descr="Sure Chem Medium White"/>
          <p:cNvPicPr>
            <a:picLocks noChangeAspect="1" noChangeArrowheads="1"/>
          </p:cNvPicPr>
          <p:nvPr/>
        </p:nvPicPr>
        <p:blipFill>
          <a:blip r:embed="rId8" cstate="print"/>
          <a:srcRect/>
          <a:stretch>
            <a:fillRect/>
          </a:stretch>
        </p:blipFill>
        <p:spPr bwMode="auto">
          <a:xfrm>
            <a:off x="7020272" y="2996952"/>
            <a:ext cx="1296144" cy="682182"/>
          </a:xfrm>
          <a:prstGeom prst="rect">
            <a:avLst/>
          </a:prstGeom>
          <a:noFill/>
        </p:spPr>
      </p:pic>
      <p:pic>
        <p:nvPicPr>
          <p:cNvPr id="19" name="Picture 8" descr="Symplectic Medium White"/>
          <p:cNvPicPr>
            <a:picLocks noChangeAspect="1" noChangeArrowheads="1"/>
          </p:cNvPicPr>
          <p:nvPr/>
        </p:nvPicPr>
        <p:blipFill>
          <a:blip r:embed="rId9" cstate="print"/>
          <a:srcRect/>
          <a:stretch>
            <a:fillRect/>
          </a:stretch>
        </p:blipFill>
        <p:spPr bwMode="auto">
          <a:xfrm>
            <a:off x="467544" y="1772816"/>
            <a:ext cx="1368152" cy="720080"/>
          </a:xfrm>
          <a:prstGeom prst="rect">
            <a:avLst/>
          </a:prstGeom>
          <a:noFill/>
        </p:spPr>
      </p:pic>
      <p:pic>
        <p:nvPicPr>
          <p:cNvPr id="20" name="Picture 16" descr="Altmetric Logo 266px"/>
          <p:cNvPicPr>
            <a:picLocks noChangeAspect="1" noChangeArrowheads="1"/>
          </p:cNvPicPr>
          <p:nvPr/>
        </p:nvPicPr>
        <p:blipFill>
          <a:blip r:embed="rId10" cstate="print"/>
          <a:srcRect/>
          <a:stretch>
            <a:fillRect/>
          </a:stretch>
        </p:blipFill>
        <p:spPr bwMode="auto">
          <a:xfrm>
            <a:off x="467544" y="2996952"/>
            <a:ext cx="1368152" cy="720081"/>
          </a:xfrm>
          <a:prstGeom prst="rect">
            <a:avLst/>
          </a:prstGeom>
          <a:noFill/>
        </p:spPr>
      </p:pic>
      <p:pic>
        <p:nvPicPr>
          <p:cNvPr id="21" name="Picture 20" descr="Bio Raft Medium White"/>
          <p:cNvPicPr>
            <a:picLocks noChangeAspect="1" noChangeArrowheads="1"/>
          </p:cNvPicPr>
          <p:nvPr/>
        </p:nvPicPr>
        <p:blipFill>
          <a:blip r:embed="rId11" cstate="print"/>
          <a:srcRect/>
          <a:stretch>
            <a:fillRect/>
          </a:stretch>
        </p:blipFill>
        <p:spPr bwMode="auto">
          <a:xfrm>
            <a:off x="7596336" y="4581128"/>
            <a:ext cx="1152128" cy="606384"/>
          </a:xfrm>
          <a:prstGeom prst="rect">
            <a:avLst/>
          </a:prstGeom>
          <a:noFill/>
        </p:spPr>
      </p:pic>
      <p:sp>
        <p:nvSpPr>
          <p:cNvPr id="22" name="Rectangle 21"/>
          <p:cNvSpPr/>
          <p:nvPr/>
        </p:nvSpPr>
        <p:spPr>
          <a:xfrm>
            <a:off x="2051720" y="5445224"/>
            <a:ext cx="1440160" cy="648072"/>
          </a:xfrm>
          <a:prstGeom prst="rect">
            <a:avLst/>
          </a:prstGeom>
          <a:solidFill>
            <a:schemeClr val="bg1"/>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4" descr="Product Projects Large"/>
          <p:cNvPicPr>
            <a:picLocks noChangeAspect="1" noChangeArrowheads="1"/>
          </p:cNvPicPr>
          <p:nvPr/>
        </p:nvPicPr>
        <p:blipFill>
          <a:blip r:embed="rId12" cstate="print"/>
          <a:srcRect/>
          <a:stretch>
            <a:fillRect/>
          </a:stretch>
        </p:blipFill>
        <p:spPr bwMode="auto">
          <a:xfrm>
            <a:off x="2195736" y="5661248"/>
            <a:ext cx="1152128" cy="318755"/>
          </a:xfrm>
          <a:prstGeom prst="rect">
            <a:avLst/>
          </a:prstGeom>
          <a:noFill/>
        </p:spPr>
      </p:pic>
    </p:spTree>
    <p:extLst>
      <p:ext uri="{BB962C8B-B14F-4D97-AF65-F5344CB8AC3E}">
        <p14:creationId xmlns:p14="http://schemas.microsoft.com/office/powerpoint/2010/main" val="173912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1000"/>
                                        <p:tgtEl>
                                          <p:spTgt spid="14"/>
                                        </p:tgtEl>
                                      </p:cBhvr>
                                    </p:animEffect>
                                  </p:childTnLst>
                                </p:cTn>
                              </p:par>
                              <p:par>
                                <p:cTn id="8" presetID="4" presetClass="entr" presetSubtype="16"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ox(in)">
                                      <p:cBhvr>
                                        <p:cTn id="10" dur="1000"/>
                                        <p:tgtEl>
                                          <p:spTgt spid="19"/>
                                        </p:tgtEl>
                                      </p:cBhvr>
                                    </p:animEffect>
                                  </p:childTnLst>
                                </p:cTn>
                              </p:par>
                              <p:par>
                                <p:cTn id="11" presetID="4" presetClass="entr" presetSubtype="16"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ox(in)">
                                      <p:cBhvr>
                                        <p:cTn id="13" dur="1000"/>
                                        <p:tgtEl>
                                          <p:spTgt spid="20"/>
                                        </p:tgtEl>
                                      </p:cBhvr>
                                    </p:animEffect>
                                  </p:childTnLst>
                                </p:cTn>
                              </p:par>
                              <p:par>
                                <p:cTn id="14" presetID="4" presetClass="entr" presetSubtype="16"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ox(in)">
                                      <p:cBhvr>
                                        <p:cTn id="16" dur="1000"/>
                                        <p:tgtEl>
                                          <p:spTgt spid="17"/>
                                        </p:tgtEl>
                                      </p:cBhvr>
                                    </p:animEffect>
                                  </p:childTnLst>
                                </p:cTn>
                              </p:par>
                              <p:par>
                                <p:cTn id="17" presetID="4" presetClass="entr" presetSubtype="16"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ox(in)">
                                      <p:cBhvr>
                                        <p:cTn id="19" dur="1000"/>
                                        <p:tgtEl>
                                          <p:spTgt spid="23"/>
                                        </p:tgtEl>
                                      </p:cBhvr>
                                    </p:animEffect>
                                  </p:childTnLst>
                                </p:cTn>
                              </p:par>
                              <p:par>
                                <p:cTn id="20" presetID="4" presetClass="entr" presetSubtype="16"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ox(in)">
                                      <p:cBhvr>
                                        <p:cTn id="22" dur="1000"/>
                                        <p:tgtEl>
                                          <p:spTgt spid="13"/>
                                        </p:tgtEl>
                                      </p:cBhvr>
                                    </p:animEffect>
                                  </p:childTnLst>
                                </p:cTn>
                              </p:par>
                              <p:par>
                                <p:cTn id="23" presetID="4" presetClass="entr" presetSubtype="16"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ox(in)">
                                      <p:cBhvr>
                                        <p:cTn id="25" dur="1000"/>
                                        <p:tgtEl>
                                          <p:spTgt spid="15"/>
                                        </p:tgtEl>
                                      </p:cBhvr>
                                    </p:animEffect>
                                  </p:childTnLst>
                                </p:cTn>
                              </p:par>
                              <p:par>
                                <p:cTn id="26" presetID="4" presetClass="entr" presetSubtype="16"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ox(in)">
                                      <p:cBhvr>
                                        <p:cTn id="28" dur="1000"/>
                                        <p:tgtEl>
                                          <p:spTgt spid="18"/>
                                        </p:tgtEl>
                                      </p:cBhvr>
                                    </p:animEffect>
                                  </p:childTnLst>
                                </p:cTn>
                              </p:par>
                              <p:par>
                                <p:cTn id="29" presetID="4" presetClass="entr" presetSubtype="16"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ox(in)">
                                      <p:cBhvr>
                                        <p:cTn id="31" dur="1000"/>
                                        <p:tgtEl>
                                          <p:spTgt spid="21"/>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box(in)">
                                      <p:cBhvr>
                                        <p:cTn id="34"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06900"/>
            <a:ext cx="8027169" cy="1362075"/>
          </a:xfrm>
        </p:spPr>
        <p:txBody>
          <a:bodyPr/>
          <a:lstStyle/>
          <a:p>
            <a:r>
              <a:rPr lang="en-US" dirty="0"/>
              <a:t>Search quality essentials</a:t>
            </a:r>
          </a:p>
        </p:txBody>
      </p:sp>
      <p:sp>
        <p:nvSpPr>
          <p:cNvPr id="3" name="Text Placeholder 2"/>
          <p:cNvSpPr>
            <a:spLocks noGrp="1"/>
          </p:cNvSpPr>
          <p:nvPr>
            <p:ph type="body" idx="1"/>
          </p:nvPr>
        </p:nvSpPr>
        <p:spPr/>
        <p:txBody>
          <a:bodyPr/>
          <a:lstStyle/>
          <a:p>
            <a:r>
              <a:rPr lang="en-US" dirty="0"/>
              <a:t>Boundary-crossing discovery initiatives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774403"/>
            <a:ext cx="7848600" cy="1214437"/>
          </a:xfrm>
        </p:spPr>
        <p:txBody>
          <a:bodyPr/>
          <a:lstStyle/>
          <a:p>
            <a:r>
              <a:rPr lang="en-US" sz="4000" dirty="0"/>
              <a:t>Structured data </a:t>
            </a:r>
          </a:p>
        </p:txBody>
      </p:sp>
      <p:sp>
        <p:nvSpPr>
          <p:cNvPr id="3" name="Content Placeholder 2"/>
          <p:cNvSpPr>
            <a:spLocks noGrp="1"/>
          </p:cNvSpPr>
          <p:nvPr>
            <p:ph idx="1"/>
          </p:nvPr>
        </p:nvSpPr>
        <p:spPr>
          <a:xfrm>
            <a:off x="467544" y="2312988"/>
            <a:ext cx="7848600" cy="3708400"/>
          </a:xfrm>
        </p:spPr>
        <p:txBody>
          <a:bodyPr/>
          <a:lstStyle/>
          <a:p>
            <a:r>
              <a:rPr lang="en-US" dirty="0"/>
              <a:t>SEO – mainstream and academic</a:t>
            </a:r>
          </a:p>
          <a:p>
            <a:pPr>
              <a:buNone/>
            </a:pPr>
            <a:endParaRPr lang="en-US" dirty="0"/>
          </a:p>
          <a:p>
            <a:r>
              <a:rPr lang="en-US" dirty="0"/>
              <a:t>Data standards</a:t>
            </a:r>
          </a:p>
        </p:txBody>
      </p:sp>
      <p:pic>
        <p:nvPicPr>
          <p:cNvPr id="14342" name="Picture 6"/>
          <p:cNvPicPr>
            <a:picLocks noChangeAspect="1" noChangeArrowheads="1"/>
          </p:cNvPicPr>
          <p:nvPr/>
        </p:nvPicPr>
        <p:blipFill>
          <a:blip r:embed="rId3" cstate="print"/>
          <a:srcRect/>
          <a:stretch>
            <a:fillRect/>
          </a:stretch>
        </p:blipFill>
        <p:spPr bwMode="auto">
          <a:xfrm>
            <a:off x="4283968" y="2996952"/>
            <a:ext cx="4495800" cy="2809875"/>
          </a:xfrm>
          <a:prstGeom prst="rect">
            <a:avLst/>
          </a:prstGeom>
          <a:noFill/>
          <a:ln w="9525">
            <a:noFill/>
            <a:miter lim="800000"/>
            <a:headEnd/>
            <a:tailEnd/>
          </a:ln>
        </p:spPr>
      </p:pic>
      <p:pic>
        <p:nvPicPr>
          <p:cNvPr id="14343" name="Picture 7"/>
          <p:cNvPicPr>
            <a:picLocks noChangeAspect="1" noChangeArrowheads="1"/>
          </p:cNvPicPr>
          <p:nvPr/>
        </p:nvPicPr>
        <p:blipFill>
          <a:blip r:embed="rId4" cstate="print"/>
          <a:srcRect/>
          <a:stretch>
            <a:fillRect/>
          </a:stretch>
        </p:blipFill>
        <p:spPr bwMode="auto">
          <a:xfrm>
            <a:off x="4066029" y="1052736"/>
            <a:ext cx="4826451" cy="1694681"/>
          </a:xfrm>
          <a:prstGeom prst="rect">
            <a:avLst/>
          </a:prstGeom>
          <a:noFill/>
          <a:ln w="9525">
            <a:noFill/>
            <a:miter lim="800000"/>
            <a:headEnd/>
            <a:tailEnd/>
          </a:ln>
        </p:spPr>
      </p:pic>
      <p:grpSp>
        <p:nvGrpSpPr>
          <p:cNvPr id="12" name="Group 11"/>
          <p:cNvGrpSpPr/>
          <p:nvPr/>
        </p:nvGrpSpPr>
        <p:grpSpPr>
          <a:xfrm>
            <a:off x="253603" y="2004814"/>
            <a:ext cx="3814341" cy="3800450"/>
            <a:chOff x="253603" y="1700808"/>
            <a:chExt cx="3814341" cy="3800450"/>
          </a:xfrm>
        </p:grpSpPr>
        <p:sp>
          <p:nvSpPr>
            <p:cNvPr id="10" name="TextBox 9"/>
            <p:cNvSpPr txBox="1"/>
            <p:nvPr/>
          </p:nvSpPr>
          <p:spPr>
            <a:xfrm>
              <a:off x="467544" y="2023383"/>
              <a:ext cx="3600400" cy="3477875"/>
            </a:xfrm>
            <a:prstGeom prst="rect">
              <a:avLst/>
            </a:prstGeom>
            <a:solidFill>
              <a:schemeClr val="bg1"/>
            </a:solidFill>
          </p:spPr>
          <p:txBody>
            <a:bodyPr wrap="square" rtlCol="0">
              <a:spAutoFit/>
            </a:bodyPr>
            <a:lstStyle/>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z</a:t>
              </a:r>
            </a:p>
          </p:txBody>
        </p:sp>
        <p:pic>
          <p:nvPicPr>
            <p:cNvPr id="14339" name="Picture 3"/>
            <p:cNvPicPr>
              <a:picLocks noChangeAspect="1" noChangeArrowheads="1"/>
            </p:cNvPicPr>
            <p:nvPr/>
          </p:nvPicPr>
          <p:blipFill>
            <a:blip r:embed="rId5" cstate="print"/>
            <a:srcRect/>
            <a:stretch>
              <a:fillRect/>
            </a:stretch>
          </p:blipFill>
          <p:spPr bwMode="auto">
            <a:xfrm>
              <a:off x="253603" y="1700808"/>
              <a:ext cx="2086149" cy="1175620"/>
            </a:xfrm>
            <a:prstGeom prst="rect">
              <a:avLst/>
            </a:prstGeom>
            <a:noFill/>
            <a:ln w="9525">
              <a:noFill/>
              <a:miter lim="800000"/>
              <a:headEnd/>
              <a:tailEnd/>
            </a:ln>
          </p:spPr>
        </p:pic>
        <p:pic>
          <p:nvPicPr>
            <p:cNvPr id="14341" name="Picture 5"/>
            <p:cNvPicPr>
              <a:picLocks noChangeAspect="1" noChangeArrowheads="1"/>
            </p:cNvPicPr>
            <p:nvPr/>
          </p:nvPicPr>
          <p:blipFill>
            <a:blip r:embed="rId6" cstate="print"/>
            <a:srcRect/>
            <a:stretch>
              <a:fillRect/>
            </a:stretch>
          </p:blipFill>
          <p:spPr bwMode="auto">
            <a:xfrm>
              <a:off x="683568" y="2996952"/>
              <a:ext cx="2790825" cy="2000250"/>
            </a:xfrm>
            <a:prstGeom prst="rect">
              <a:avLst/>
            </a:prstGeom>
            <a:noFill/>
            <a:ln w="9525">
              <a:noFill/>
              <a:miter lim="800000"/>
              <a:headEnd/>
              <a:tailEnd/>
            </a:ln>
          </p:spPr>
        </p:pic>
      </p:grpSp>
      <p:pic>
        <p:nvPicPr>
          <p:cNvPr id="14338" name="Picture 2" descr="https://encrypted-tbn0.gstatic.com/images?q=tbn:ANd9GcQ_JOpsAiowIS5hs1gqFqFvIYKegcXR1KqGHASTT9uZSM6x3r1GxQ"/>
          <p:cNvPicPr>
            <a:picLocks noChangeAspect="1" noChangeArrowheads="1"/>
          </p:cNvPicPr>
          <p:nvPr/>
        </p:nvPicPr>
        <p:blipFill>
          <a:blip r:embed="rId7" cstate="print"/>
          <a:srcRect/>
          <a:stretch>
            <a:fillRect/>
          </a:stretch>
        </p:blipFill>
        <p:spPr bwMode="auto">
          <a:xfrm>
            <a:off x="2484859" y="5229200"/>
            <a:ext cx="1367061" cy="136706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42"/>
                                        </p:tgtEl>
                                        <p:attrNameLst>
                                          <p:attrName>style.visibility</p:attrName>
                                        </p:attrNameLst>
                                      </p:cBhvr>
                                      <p:to>
                                        <p:strVal val="visible"/>
                                      </p:to>
                                    </p:set>
                                    <p:anim calcmode="lin" valueType="num">
                                      <p:cBhvr additive="base">
                                        <p:cTn id="7" dur="500" fill="hold"/>
                                        <p:tgtEl>
                                          <p:spTgt spid="14342"/>
                                        </p:tgtEl>
                                        <p:attrNameLst>
                                          <p:attrName>ppt_x</p:attrName>
                                        </p:attrNameLst>
                                      </p:cBhvr>
                                      <p:tavLst>
                                        <p:tav tm="0">
                                          <p:val>
                                            <p:strVal val="#ppt_x"/>
                                          </p:val>
                                        </p:tav>
                                        <p:tav tm="100000">
                                          <p:val>
                                            <p:strVal val="#ppt_x"/>
                                          </p:val>
                                        </p:tav>
                                      </p:tavLst>
                                    </p:anim>
                                    <p:anim calcmode="lin" valueType="num">
                                      <p:cBhvr additive="base">
                                        <p:cTn id="8" dur="500" fill="hold"/>
                                        <p:tgtEl>
                                          <p:spTgt spid="143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343"/>
                                        </p:tgtEl>
                                        <p:attrNameLst>
                                          <p:attrName>style.visibility</p:attrName>
                                        </p:attrNameLst>
                                      </p:cBhvr>
                                      <p:to>
                                        <p:strVal val="visible"/>
                                      </p:to>
                                    </p:set>
                                    <p:anim calcmode="lin" valueType="num">
                                      <p:cBhvr additive="base">
                                        <p:cTn id="13" dur="500" fill="hold"/>
                                        <p:tgtEl>
                                          <p:spTgt spid="14343"/>
                                        </p:tgtEl>
                                        <p:attrNameLst>
                                          <p:attrName>ppt_x</p:attrName>
                                        </p:attrNameLst>
                                      </p:cBhvr>
                                      <p:tavLst>
                                        <p:tav tm="0">
                                          <p:val>
                                            <p:strVal val="#ppt_x"/>
                                          </p:val>
                                        </p:tav>
                                        <p:tav tm="100000">
                                          <p:val>
                                            <p:strVal val="#ppt_x"/>
                                          </p:val>
                                        </p:tav>
                                      </p:tavLst>
                                    </p:anim>
                                    <p:anim calcmode="lin" valueType="num">
                                      <p:cBhvr additive="base">
                                        <p:cTn id="14" dur="500" fill="hold"/>
                                        <p:tgtEl>
                                          <p:spTgt spid="1434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338"/>
                                        </p:tgtEl>
                                        <p:attrNameLst>
                                          <p:attrName>style.visibility</p:attrName>
                                        </p:attrNameLst>
                                      </p:cBhvr>
                                      <p:to>
                                        <p:strVal val="visible"/>
                                      </p:to>
                                    </p:set>
                                    <p:anim calcmode="lin" valueType="num">
                                      <p:cBhvr additive="base">
                                        <p:cTn id="25" dur="500" fill="hold"/>
                                        <p:tgtEl>
                                          <p:spTgt spid="14338"/>
                                        </p:tgtEl>
                                        <p:attrNameLst>
                                          <p:attrName>ppt_x</p:attrName>
                                        </p:attrNameLst>
                                      </p:cBhvr>
                                      <p:tavLst>
                                        <p:tav tm="0">
                                          <p:val>
                                            <p:strVal val="#ppt_x"/>
                                          </p:val>
                                        </p:tav>
                                        <p:tav tm="100000">
                                          <p:val>
                                            <p:strVal val="#ppt_x"/>
                                          </p:val>
                                        </p:tav>
                                      </p:tavLst>
                                    </p:anim>
                                    <p:anim calcmode="lin" valueType="num">
                                      <p:cBhvr additive="base">
                                        <p:cTn id="26"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2696"/>
            <a:ext cx="9144000" cy="1214437"/>
          </a:xfrm>
        </p:spPr>
        <p:txBody>
          <a:bodyPr/>
          <a:lstStyle/>
          <a:p>
            <a:pPr algn="ctr"/>
            <a:r>
              <a:rPr lang="en-US" dirty="0"/>
              <a:t>Linked Data / Open Data</a:t>
            </a:r>
          </a:p>
        </p:txBody>
      </p:sp>
      <p:pic>
        <p:nvPicPr>
          <p:cNvPr id="3" name="Picture 2"/>
          <p:cNvPicPr>
            <a:picLocks noChangeAspect="1" noChangeArrowheads="1"/>
          </p:cNvPicPr>
          <p:nvPr/>
        </p:nvPicPr>
        <p:blipFill>
          <a:blip r:embed="rId3" cstate="print"/>
          <a:srcRect/>
          <a:stretch>
            <a:fillRect/>
          </a:stretch>
        </p:blipFill>
        <p:spPr bwMode="auto">
          <a:xfrm>
            <a:off x="1763688" y="1700808"/>
            <a:ext cx="5688632" cy="4266474"/>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Question for you!</a:t>
            </a:r>
          </a:p>
        </p:txBody>
      </p:sp>
      <p:sp>
        <p:nvSpPr>
          <p:cNvPr id="3" name="Subtitle 2"/>
          <p:cNvSpPr>
            <a:spLocks noGrp="1"/>
          </p:cNvSpPr>
          <p:nvPr>
            <p:ph type="subTitle" idx="1"/>
          </p:nvPr>
        </p:nvSpPr>
        <p:spPr/>
        <p:txBody>
          <a:bodyPr/>
          <a:lstStyle/>
          <a:p>
            <a:r>
              <a:rPr lang="en-US" dirty="0"/>
              <a:t>Will compliance with further standards for linked open metadata improve discovery?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49113" y="1052736"/>
            <a:ext cx="8715375" cy="1008112"/>
          </a:xfrm>
          <a:prstGeom prst="rect">
            <a:avLst/>
          </a:prstGeom>
        </p:spPr>
        <p:txBody>
          <a:bodyPr/>
          <a:lstStyle/>
          <a:p>
            <a:pPr algn="l">
              <a:defRPr/>
            </a:pPr>
            <a:r>
              <a:rPr lang="en-US" sz="2800" b="1" dirty="0">
                <a:solidFill>
                  <a:srgbClr val="1736B9"/>
                </a:solidFill>
                <a:latin typeface="HelveticaNeue-Light"/>
                <a:ea typeface="+mj-ea"/>
                <a:cs typeface="+mj-cs"/>
              </a:rPr>
              <a:t>Recent Developments in Cross Sector</a:t>
            </a:r>
          </a:p>
          <a:p>
            <a:pPr algn="l">
              <a:defRPr/>
            </a:pPr>
            <a:r>
              <a:rPr lang="en-US" sz="2800" b="1" i="1" dirty="0">
                <a:solidFill>
                  <a:srgbClr val="1736B9"/>
                </a:solidFill>
                <a:latin typeface="HelveticaNeue-Light"/>
                <a:ea typeface="+mj-ea"/>
                <a:cs typeface="+mj-cs"/>
              </a:rPr>
              <a:t>Communication and Collaboration</a:t>
            </a:r>
            <a:br>
              <a:rPr lang="en-US" sz="2000" kern="0" dirty="0">
                <a:latin typeface="+mj-lt"/>
                <a:ea typeface="+mj-ea"/>
                <a:cs typeface="+mj-cs"/>
              </a:rPr>
            </a:br>
            <a:br>
              <a:rPr lang="en-US" sz="2000" kern="0" dirty="0">
                <a:ea typeface="+mj-ea"/>
                <a:cs typeface="+mj-cs"/>
              </a:rPr>
            </a:br>
            <a:br>
              <a:rPr lang="en-US" sz="2000" kern="0" dirty="0">
                <a:ea typeface="+mj-ea"/>
                <a:cs typeface="+mj-cs"/>
              </a:rPr>
            </a:br>
            <a:br>
              <a:rPr lang="en-US" sz="2000" kern="0" dirty="0">
                <a:ea typeface="+mj-ea"/>
                <a:cs typeface="+mj-cs"/>
              </a:rPr>
            </a:br>
            <a:br>
              <a:rPr lang="en-US" sz="2000" kern="0" dirty="0">
                <a:ea typeface="+mj-ea"/>
                <a:cs typeface="+mj-cs"/>
              </a:rPr>
            </a:br>
            <a:br>
              <a:rPr lang="en-US" sz="2000" kern="0" dirty="0">
                <a:ea typeface="+mj-ea"/>
                <a:cs typeface="+mj-cs"/>
              </a:rPr>
            </a:br>
            <a:br>
              <a:rPr lang="en-US" sz="2000" kern="0" dirty="0">
                <a:latin typeface="+mj-lt"/>
                <a:ea typeface="+mj-ea"/>
                <a:cs typeface="+mj-cs"/>
              </a:rPr>
            </a:br>
            <a:br>
              <a:rPr lang="en-US" sz="2000" kern="0" dirty="0">
                <a:ea typeface="+mj-ea"/>
                <a:cs typeface="+mj-cs"/>
              </a:rPr>
            </a:br>
            <a:endParaRPr lang="en-US" sz="2000" kern="0" dirty="0">
              <a:latin typeface="+mj-lt"/>
              <a:ea typeface="+mj-ea"/>
              <a:cs typeface="+mj-cs"/>
            </a:endParaRPr>
          </a:p>
        </p:txBody>
      </p:sp>
      <p:sp>
        <p:nvSpPr>
          <p:cNvPr id="5" name="Content Placeholder 2"/>
          <p:cNvSpPr txBox="1">
            <a:spLocks/>
          </p:cNvSpPr>
          <p:nvPr/>
        </p:nvSpPr>
        <p:spPr>
          <a:xfrm>
            <a:off x="827088" y="2312988"/>
            <a:ext cx="7848600" cy="37084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
                <a:srgbClr val="1736B9"/>
              </a:buClr>
              <a:buSzTx/>
              <a:buFont typeface="Arial" pitchFamily="34" charset="0"/>
              <a:buChar char="●"/>
              <a:tabLst/>
              <a:defRPr/>
            </a:pPr>
            <a:r>
              <a:rPr kumimoji="0" lang="en-US" sz="2800" b="1" i="0" u="none" strike="noStrike" kern="0" cap="none" spc="0" normalizeH="0" baseline="0" noProof="0" dirty="0">
                <a:ln>
                  <a:noFill/>
                </a:ln>
                <a:solidFill>
                  <a:schemeClr val="tx1"/>
                </a:solidFill>
                <a:effectLst/>
                <a:uLnTx/>
                <a:uFillTx/>
                <a:latin typeface="+mn-lt"/>
                <a:ea typeface="+mn-ea"/>
                <a:cs typeface="+mn-cs"/>
              </a:rPr>
              <a:t>JISC / BL: Discovery Summit 2013</a:t>
            </a:r>
          </a:p>
          <a:p>
            <a:pPr marL="342900" marR="0" lvl="0" indent="-342900" algn="l" defTabSz="914400" rtl="0" eaLnBrk="0" fontAlgn="base" latinLnBrk="0" hangingPunct="0">
              <a:lnSpc>
                <a:spcPct val="100000"/>
              </a:lnSpc>
              <a:spcBef>
                <a:spcPct val="20000"/>
              </a:spcBef>
              <a:spcAft>
                <a:spcPct val="0"/>
              </a:spcAft>
              <a:buClr>
                <a:srgbClr val="1736B9"/>
              </a:buClr>
              <a:buSzTx/>
              <a:tabLst/>
              <a:defRPr/>
            </a:pPr>
            <a:endParaRPr kumimoji="0" lang="en-US" sz="2800" b="1" i="0" u="none" strike="noStrike" kern="0" cap="none" spc="0" normalizeH="0" baseline="0" noProof="0" dirty="0">
              <a:ln>
                <a:noFill/>
              </a:ln>
              <a:solidFill>
                <a:schemeClr val="tx1"/>
              </a:solidFill>
              <a:effectLst/>
              <a:uLnTx/>
              <a:uFillTx/>
              <a:latin typeface="+mn-lt"/>
              <a:ea typeface="+mn-ea"/>
              <a:cs typeface="+mn-cs"/>
            </a:endParaRPr>
          </a:p>
          <a:p>
            <a:pPr marL="342900" lvl="0" indent="-342900" algn="l" eaLnBrk="0" hangingPunct="0">
              <a:spcBef>
                <a:spcPct val="20000"/>
              </a:spcBef>
              <a:buClr>
                <a:srgbClr val="1736B9"/>
              </a:buClr>
              <a:buFont typeface="Arial" pitchFamily="34" charset="0"/>
              <a:buChar char="●"/>
            </a:pPr>
            <a:r>
              <a:rPr lang="en-US" sz="2800" b="1" kern="0" dirty="0">
                <a:latin typeface="+mn-lt"/>
              </a:rPr>
              <a:t>SCONUL Discovery Business Case &amp; Landscape Workshops (Spring 2012)</a:t>
            </a:r>
          </a:p>
          <a:p>
            <a:pPr marL="342900" lvl="0" indent="-342900" algn="l" eaLnBrk="0" hangingPunct="0">
              <a:spcBef>
                <a:spcPct val="20000"/>
              </a:spcBef>
              <a:buClr>
                <a:srgbClr val="1736B9"/>
              </a:buClr>
            </a:pPr>
            <a:endParaRPr lang="en-US" sz="2800" b="1" kern="0" dirty="0">
              <a:latin typeface="+mn-lt"/>
            </a:endParaRPr>
          </a:p>
          <a:p>
            <a:pPr marL="342900" lvl="0" indent="-342900" algn="l" eaLnBrk="0" hangingPunct="0">
              <a:spcBef>
                <a:spcPct val="20000"/>
              </a:spcBef>
              <a:buClr>
                <a:srgbClr val="1736B9"/>
              </a:buClr>
              <a:buFont typeface="Arial" pitchFamily="34" charset="0"/>
              <a:buChar char="●"/>
            </a:pPr>
            <a:r>
              <a:rPr lang="en-US" sz="2800" b="1" kern="0" dirty="0">
                <a:latin typeface="+mn-lt"/>
              </a:rPr>
              <a:t>The Discovery Project</a:t>
            </a:r>
          </a:p>
          <a:p>
            <a:pPr marL="342900" lvl="0" indent="-342900" algn="l" eaLnBrk="0" hangingPunct="0">
              <a:spcBef>
                <a:spcPct val="20000"/>
              </a:spcBef>
              <a:buClr>
                <a:srgbClr val="1736B9"/>
              </a:buClr>
              <a:buFont typeface="Arial" pitchFamily="34" charset="0"/>
              <a:buChar char="●"/>
            </a:pPr>
            <a:endParaRPr kumimoji="0" lang="en-US" sz="2800" b="1" i="0" u="none" strike="noStrike" kern="0" cap="none" spc="0" normalizeH="0" baseline="0" noProof="0" dirty="0">
              <a:ln>
                <a:noFill/>
              </a:ln>
              <a:solidFill>
                <a:schemeClr val="tx1"/>
              </a:solidFill>
              <a:effectLst/>
              <a:uLnTx/>
              <a:uFillTx/>
              <a:latin typeface="+mn-lt"/>
              <a:ea typeface="+mn-ea"/>
              <a:cs typeface="+mn-cs"/>
            </a:endParaRPr>
          </a:p>
        </p:txBody>
      </p:sp>
      <p:pic>
        <p:nvPicPr>
          <p:cNvPr id="2050" name="Picture 2"/>
          <p:cNvPicPr>
            <a:picLocks noChangeAspect="1" noChangeArrowheads="1"/>
          </p:cNvPicPr>
          <p:nvPr/>
        </p:nvPicPr>
        <p:blipFill>
          <a:blip r:embed="rId3" cstate="print"/>
          <a:srcRect l="18209" t="50000" r="19025" b="2169"/>
          <a:stretch>
            <a:fillRect/>
          </a:stretch>
        </p:blipFill>
        <p:spPr bwMode="auto">
          <a:xfrm>
            <a:off x="179512" y="2420888"/>
            <a:ext cx="8736971" cy="2808312"/>
          </a:xfrm>
          <a:prstGeom prst="rect">
            <a:avLst/>
          </a:prstGeom>
          <a:noFill/>
          <a:ln w="9525">
            <a:solidFill>
              <a:srgbClr val="0070C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Question for you!</a:t>
            </a:r>
          </a:p>
        </p:txBody>
      </p:sp>
      <p:sp>
        <p:nvSpPr>
          <p:cNvPr id="3" name="Subtitle 2"/>
          <p:cNvSpPr>
            <a:spLocks noGrp="1"/>
          </p:cNvSpPr>
          <p:nvPr>
            <p:ph type="subTitle" idx="1"/>
          </p:nvPr>
        </p:nvSpPr>
        <p:spPr/>
        <p:txBody>
          <a:bodyPr/>
          <a:lstStyle/>
          <a:p>
            <a:r>
              <a:rPr lang="en-US" dirty="0"/>
              <a:t>Are we doing enough boundary crossing to improve discovery?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395536" y="5229200"/>
            <a:ext cx="8064500" cy="1125563"/>
          </a:xfrm>
        </p:spPr>
        <p:txBody>
          <a:bodyPr/>
          <a:lstStyle/>
          <a:p>
            <a:pPr>
              <a:buFont typeface="Arial" charset="0"/>
              <a:buNone/>
            </a:pPr>
            <a:endParaRPr lang="en-US" sz="1200" dirty="0">
              <a:latin typeface="HelveticaNeue-Light" pitchFamily="34" charset="0"/>
            </a:endParaRPr>
          </a:p>
          <a:p>
            <a:pPr>
              <a:buFont typeface="Arial" charset="0"/>
              <a:buNone/>
            </a:pPr>
            <a:r>
              <a:rPr lang="en-US" sz="1200" dirty="0">
                <a:latin typeface="HelveticaNeue-Light" pitchFamily="34" charset="0"/>
              </a:rPr>
              <a:t> Source: Somerville, M. M., Schader, B. J., and Sack, J. R. </a:t>
            </a:r>
            <a:r>
              <a:rPr lang="en-US" sz="1200" i="1" dirty="0">
                <a:latin typeface="HelveticaNeue-Light" pitchFamily="34" charset="0"/>
              </a:rPr>
              <a:t>Improving Discoverability of Scholarly Content in the Twenty-First  Century: Collaboration Opportunities for Librarians, Publishers, and Vendors. </a:t>
            </a:r>
            <a:r>
              <a:rPr lang="en-US" sz="1200" dirty="0">
                <a:latin typeface="HelveticaNeue-Light" pitchFamily="34" charset="0"/>
              </a:rPr>
              <a:t>A White Paper commissioned by SAGE.</a:t>
            </a:r>
            <a:r>
              <a:rPr lang="en-US" sz="1200" i="1" dirty="0">
                <a:latin typeface="HelveticaNeue-Light" pitchFamily="34" charset="0"/>
              </a:rPr>
              <a:t> </a:t>
            </a:r>
            <a:r>
              <a:rPr lang="en-US" sz="1200" dirty="0">
                <a:latin typeface="HelveticaNeue-Light" pitchFamily="34" charset="0"/>
              </a:rPr>
              <a:t>Thousand Oaks, CA: SAGE, 2012. </a:t>
            </a:r>
            <a:r>
              <a:rPr lang="en-US" sz="1200" dirty="0">
                <a:latin typeface="HelveticaNeue-Light" pitchFamily="34" charset="0"/>
                <a:hlinkClick r:id="rId3"/>
              </a:rPr>
              <a:t>http://www.sagepub.com/repository/binaries/librarian/DiscoverabilityWhitePaper/</a:t>
            </a:r>
            <a:endParaRPr lang="en-US" sz="1200" dirty="0">
              <a:latin typeface="HelveticaNeue-Light" pitchFamily="34" charset="0"/>
            </a:endParaRPr>
          </a:p>
        </p:txBody>
      </p:sp>
      <p:sp>
        <p:nvSpPr>
          <p:cNvPr id="4098" name="Rectangle 2"/>
          <p:cNvSpPr>
            <a:spLocks noGrp="1" noChangeArrowheads="1"/>
          </p:cNvSpPr>
          <p:nvPr>
            <p:ph type="title" idx="4294967295"/>
          </p:nvPr>
        </p:nvSpPr>
        <p:spPr>
          <a:xfrm>
            <a:off x="395536" y="782391"/>
            <a:ext cx="8175823" cy="990426"/>
          </a:xfrm>
        </p:spPr>
        <p:txBody>
          <a:bodyPr>
            <a:normAutofit/>
          </a:bodyPr>
          <a:lstStyle/>
          <a:p>
            <a:pPr eaLnBrk="1" hangingPunct="1"/>
            <a:r>
              <a:rPr lang="en-US" sz="2800" dirty="0">
                <a:latin typeface="HelveticaNeue-Light"/>
              </a:rPr>
              <a:t>SAGE Discoverability White Paper</a:t>
            </a:r>
            <a:endParaRPr lang="en-US" sz="2000" dirty="0">
              <a:solidFill>
                <a:schemeClr val="tx1"/>
              </a:solidFill>
            </a:endParaRPr>
          </a:p>
        </p:txBody>
      </p:sp>
      <p:sp>
        <p:nvSpPr>
          <p:cNvPr id="4" name="Content Placeholder 2"/>
          <p:cNvSpPr txBox="1">
            <a:spLocks/>
          </p:cNvSpPr>
          <p:nvPr/>
        </p:nvSpPr>
        <p:spPr bwMode="auto">
          <a:xfrm>
            <a:off x="611561" y="1853952"/>
            <a:ext cx="5040560" cy="2727176"/>
          </a:xfrm>
          <a:prstGeom prst="rect">
            <a:avLst/>
          </a:prstGeom>
          <a:noFill/>
          <a:ln w="9525">
            <a:noFill/>
            <a:miter lim="800000"/>
            <a:headEnd/>
            <a:tailEnd/>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342900" indent="-342900" algn="l" eaLnBrk="0" hangingPunct="0">
              <a:spcBef>
                <a:spcPct val="20000"/>
              </a:spcBef>
              <a:buClr>
                <a:srgbClr val="1736B9"/>
              </a:buClr>
              <a:buFont typeface="Arial" charset="0"/>
              <a:buChar char="●"/>
              <a:defRPr/>
            </a:pPr>
            <a:r>
              <a:rPr lang="en-US" sz="1800" b="1" dirty="0"/>
              <a:t>Best practices for access and discovery of content in libraries</a:t>
            </a:r>
          </a:p>
          <a:p>
            <a:pPr marL="342900" indent="-342900" algn="l" eaLnBrk="0" hangingPunct="0">
              <a:spcBef>
                <a:spcPct val="20000"/>
              </a:spcBef>
              <a:buClr>
                <a:srgbClr val="1736B9"/>
              </a:buClr>
              <a:defRPr/>
            </a:pPr>
            <a:endParaRPr lang="en-US" sz="1800" b="1" dirty="0"/>
          </a:p>
          <a:p>
            <a:pPr marL="342900" indent="-342900" algn="l" eaLnBrk="0" hangingPunct="0">
              <a:spcBef>
                <a:spcPct val="20000"/>
              </a:spcBef>
              <a:buClr>
                <a:srgbClr val="1736B9"/>
              </a:buClr>
              <a:buFont typeface="Arial" charset="0"/>
              <a:buChar char="●"/>
              <a:defRPr/>
            </a:pPr>
            <a:r>
              <a:rPr lang="en-US" sz="1800" b="1" dirty="0"/>
              <a:t>Big problems that publishers, vendors, and libraries need to solve</a:t>
            </a:r>
          </a:p>
          <a:p>
            <a:pPr marL="342900" indent="-342900" algn="l" eaLnBrk="0" hangingPunct="0">
              <a:spcBef>
                <a:spcPct val="20000"/>
              </a:spcBef>
              <a:buClr>
                <a:srgbClr val="1736B9"/>
              </a:buClr>
              <a:defRPr/>
            </a:pPr>
            <a:r>
              <a:rPr lang="en-US" sz="1800" b="1" dirty="0"/>
              <a:t> </a:t>
            </a:r>
          </a:p>
          <a:p>
            <a:pPr marL="342900" indent="-342900" algn="l" eaLnBrk="0" hangingPunct="0">
              <a:spcBef>
                <a:spcPct val="20000"/>
              </a:spcBef>
              <a:buClr>
                <a:srgbClr val="1736B9"/>
              </a:buClr>
              <a:buFont typeface="Arial" charset="0"/>
              <a:buChar char="●"/>
              <a:defRPr/>
            </a:pPr>
            <a:r>
              <a:rPr lang="en-US" sz="1800" b="1" dirty="0"/>
              <a:t>Real solutions that librarians and publishers can implement</a:t>
            </a:r>
          </a:p>
          <a:p>
            <a:pPr marL="342900" indent="-342900" algn="l" eaLnBrk="0" hangingPunct="0">
              <a:spcBef>
                <a:spcPct val="20000"/>
              </a:spcBef>
              <a:buClr>
                <a:srgbClr val="1736B9"/>
              </a:buClr>
              <a:defRPr/>
            </a:pPr>
            <a:endParaRPr lang="en-US" sz="1800" b="1" dirty="0"/>
          </a:p>
          <a:p>
            <a:pPr marL="342900" indent="-342900" algn="l" eaLnBrk="0" hangingPunct="0">
              <a:spcBef>
                <a:spcPct val="20000"/>
              </a:spcBef>
              <a:buClr>
                <a:srgbClr val="1736B9"/>
              </a:buClr>
              <a:buFont typeface="Arial" charset="0"/>
              <a:buChar char="●"/>
              <a:defRPr/>
            </a:pPr>
            <a:r>
              <a:rPr lang="en-US" sz="1800" b="1" dirty="0"/>
              <a:t>Further observations for improving discoverability and visibility</a:t>
            </a:r>
            <a:br>
              <a:rPr lang="en-US" sz="1800" b="1" dirty="0"/>
            </a:br>
            <a:endParaRPr lang="en-US" sz="1800" b="1" kern="0" dirty="0">
              <a:latin typeface="+mn-lt"/>
            </a:endParaRPr>
          </a:p>
        </p:txBody>
      </p:sp>
      <p:pic>
        <p:nvPicPr>
          <p:cNvPr id="5" name="Picture 2"/>
          <p:cNvPicPr>
            <a:picLocks noChangeAspect="1" noChangeArrowheads="1"/>
          </p:cNvPicPr>
          <p:nvPr/>
        </p:nvPicPr>
        <p:blipFill>
          <a:blip r:embed="rId4" cstate="print"/>
          <a:srcRect/>
          <a:stretch>
            <a:fillRect/>
          </a:stretch>
        </p:blipFill>
        <p:spPr bwMode="auto">
          <a:xfrm>
            <a:off x="5724128" y="1656184"/>
            <a:ext cx="2590747" cy="3429000"/>
          </a:xfrm>
          <a:prstGeom prst="rect">
            <a:avLst/>
          </a:prstGeom>
          <a:noFill/>
          <a:ln w="9525" cap="flat" cmpd="sng" algn="ctr">
            <a:noFill/>
            <a:prstDash val="solid"/>
            <a:miter lim="800000"/>
            <a:headEnd/>
            <a:tailEnd/>
          </a:ln>
          <a:scene3d>
            <a:camera prst="orthographicFront"/>
            <a:lightRig rig="threePt" dir="t"/>
          </a:scene3d>
          <a:sp3d extrusionH="76200" contourW="12700">
            <a:bevelB w="152400" h="50800" prst="softRound"/>
            <a:extrusionClr>
              <a:schemeClr val="tx1">
                <a:lumMod val="50000"/>
                <a:lumOff val="50000"/>
              </a:schemeClr>
            </a:extrusionClr>
            <a:contourClr>
              <a:schemeClr val="tx1">
                <a:lumMod val="50000"/>
                <a:lumOff val="50000"/>
              </a:schemeClr>
            </a:contourClr>
          </a:sp3d>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92696"/>
            <a:ext cx="7848600" cy="1214437"/>
          </a:xfrm>
        </p:spPr>
        <p:txBody>
          <a:bodyPr/>
          <a:lstStyle/>
          <a:p>
            <a:r>
              <a:rPr lang="en-US" dirty="0"/>
              <a:t>For more information…</a:t>
            </a:r>
          </a:p>
        </p:txBody>
      </p:sp>
      <p:sp>
        <p:nvSpPr>
          <p:cNvPr id="3" name="Content Placeholder 2"/>
          <p:cNvSpPr>
            <a:spLocks noGrp="1"/>
          </p:cNvSpPr>
          <p:nvPr>
            <p:ph idx="1"/>
          </p:nvPr>
        </p:nvSpPr>
        <p:spPr>
          <a:xfrm>
            <a:off x="611832" y="1772816"/>
            <a:ext cx="7848600" cy="4752528"/>
          </a:xfrm>
        </p:spPr>
        <p:txBody>
          <a:bodyPr/>
          <a:lstStyle/>
          <a:p>
            <a:pPr>
              <a:spcAft>
                <a:spcPts val="1200"/>
              </a:spcAft>
            </a:pPr>
            <a:r>
              <a:rPr lang="en-US" sz="1800" dirty="0"/>
              <a:t>ACRL 2013 Conference: Conrad, L. Y., &amp; Somerville, M. M. (2013). Blazing new paths: Charting advanced researcher patterns. </a:t>
            </a:r>
            <a:r>
              <a:rPr lang="en-US" sz="1800" i="1" dirty="0"/>
              <a:t>Proceedings of the Association of College &amp; Research Libraries Conference (ACRL 2013)</a:t>
            </a:r>
            <a:r>
              <a:rPr lang="en-US" sz="1800" dirty="0"/>
              <a:t>, Indianapolis, Indiana, in press.</a:t>
            </a:r>
          </a:p>
          <a:p>
            <a:pPr>
              <a:spcAft>
                <a:spcPts val="1200"/>
              </a:spcAft>
            </a:pPr>
            <a:r>
              <a:rPr lang="en-US" sz="1800" dirty="0"/>
              <a:t>Somerville, M. M., Schader, B. J., &amp; Sack, J. R. (2012). </a:t>
            </a:r>
            <a:r>
              <a:rPr lang="en-US" sz="1800" i="1" dirty="0"/>
              <a:t>Improving the discoverability of scholarly content in the Twenty-First Century: Collaboration opportunities for librarians, publishers, and vendors</a:t>
            </a:r>
            <a:r>
              <a:rPr lang="en-US" sz="1800" dirty="0"/>
              <a:t>. White Paper commissioned by SAGE. Available:  </a:t>
            </a:r>
            <a:r>
              <a:rPr lang="en-US" sz="1800" dirty="0">
                <a:hlinkClick r:id="rId2"/>
              </a:rPr>
              <a:t>http://www.sagepub.com/repository/binaries/librarian/DiscoverabilityWhitePaper/</a:t>
            </a:r>
            <a:r>
              <a:rPr lang="en-US" sz="1800" dirty="0"/>
              <a:t> </a:t>
            </a:r>
          </a:p>
          <a:p>
            <a:pPr>
              <a:spcAft>
                <a:spcPts val="1200"/>
              </a:spcAft>
            </a:pPr>
            <a:r>
              <a:rPr lang="en-US" sz="1800" dirty="0"/>
              <a:t>Somerville, M. M., &amp; Conrad, L. Y. (2013). Discoverability challenges and collaboration opportunities within the scholarly communications ecosystem: A SAGE white paper update. </a:t>
            </a:r>
            <a:r>
              <a:rPr lang="en-US" sz="1800" i="1" dirty="0"/>
              <a:t>Collaborative Librarianship,</a:t>
            </a:r>
            <a:r>
              <a:rPr lang="en-US" sz="1800" dirty="0"/>
              <a:t> 5(2, Spring), in press. </a:t>
            </a:r>
            <a:r>
              <a:rPr lang="en-US" sz="1800" u="sng" dirty="0">
                <a:hlinkClick r:id="rId3"/>
              </a:rPr>
              <a:t>http://www.collaborativelibrarianship.org</a:t>
            </a:r>
            <a:r>
              <a:rPr lang="en-US" sz="1800" dirty="0"/>
              <a:t>/</a:t>
            </a:r>
          </a:p>
          <a:p>
            <a:pPr>
              <a:spcAft>
                <a:spcPts val="1200"/>
              </a:spcAft>
              <a:buNone/>
            </a:pPr>
            <a:endParaRPr lang="en-US"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755576" y="1214438"/>
            <a:ext cx="7959799" cy="3025775"/>
          </a:xfrm>
        </p:spPr>
        <p:txBody>
          <a:bodyPr>
            <a:normAutofit fontScale="90000"/>
          </a:bodyPr>
          <a:lstStyle/>
          <a:p>
            <a:pPr eaLnBrk="1" hangingPunct="1"/>
            <a:br>
              <a:rPr lang="en-US" sz="1600" dirty="0">
                <a:solidFill>
                  <a:schemeClr val="tx1"/>
                </a:solidFill>
                <a:latin typeface="HelveticaNeue-Light" pitchFamily="34" charset="0"/>
              </a:rPr>
            </a:br>
            <a:br>
              <a:rPr lang="en-US" sz="1600" dirty="0">
                <a:solidFill>
                  <a:schemeClr val="tx1"/>
                </a:solidFill>
                <a:latin typeface="HelveticaNeue-Light" pitchFamily="34" charset="0"/>
              </a:rPr>
            </a:br>
            <a:br>
              <a:rPr lang="en-US" sz="1600" dirty="0">
                <a:solidFill>
                  <a:schemeClr val="tx1"/>
                </a:solidFill>
                <a:latin typeface="HelveticaNeue-Light" pitchFamily="34" charset="0"/>
              </a:rPr>
            </a:br>
            <a:r>
              <a:rPr lang="en-US" sz="3100" dirty="0">
                <a:latin typeface="HelveticaNeue-Light"/>
              </a:rPr>
              <a:t>Symbiotic (but  disrupted and fragmented) Scholarly Ecosystem</a:t>
            </a:r>
            <a:br>
              <a:rPr lang="en-US" sz="2000" dirty="0">
                <a:solidFill>
                  <a:schemeClr val="tx1"/>
                </a:solidFill>
              </a:rPr>
            </a:br>
            <a:br>
              <a:rPr lang="en-US" sz="2000" dirty="0">
                <a:solidFill>
                  <a:schemeClr val="tx1"/>
                </a:solidFill>
                <a:latin typeface="HelveticaNeue-Light" pitchFamily="34" charset="0"/>
              </a:rPr>
            </a:br>
            <a:br>
              <a:rPr lang="en-US" sz="2000" dirty="0">
                <a:solidFill>
                  <a:schemeClr val="tx1"/>
                </a:solidFill>
                <a:latin typeface="HelveticaNeue-Light" pitchFamily="34" charset="0"/>
              </a:rPr>
            </a:br>
            <a:br>
              <a:rPr lang="en-US" sz="2000" dirty="0">
                <a:solidFill>
                  <a:schemeClr val="tx1"/>
                </a:solidFill>
                <a:latin typeface="HelveticaNeue-Light" pitchFamily="34" charset="0"/>
              </a:rPr>
            </a:br>
            <a:br>
              <a:rPr lang="en-US" sz="2000" dirty="0">
                <a:solidFill>
                  <a:schemeClr val="tx1"/>
                </a:solidFill>
                <a:latin typeface="HelveticaNeue-Light" pitchFamily="34" charset="0"/>
              </a:rPr>
            </a:br>
            <a:br>
              <a:rPr lang="en-US" sz="2000" dirty="0">
                <a:solidFill>
                  <a:schemeClr val="tx1"/>
                </a:solidFill>
                <a:latin typeface="HelveticaNeue-Light" pitchFamily="34" charset="0"/>
              </a:rPr>
            </a:br>
            <a:br>
              <a:rPr lang="en-US" sz="2000" dirty="0">
                <a:solidFill>
                  <a:schemeClr val="tx1"/>
                </a:solidFill>
              </a:rPr>
            </a:br>
            <a:br>
              <a:rPr lang="en-US" sz="2000" dirty="0">
                <a:solidFill>
                  <a:schemeClr val="tx1"/>
                </a:solidFill>
                <a:latin typeface="HelveticaNeue-Light" pitchFamily="34" charset="0"/>
              </a:rPr>
            </a:br>
            <a:endParaRPr lang="en-US" sz="2000" dirty="0">
              <a:solidFill>
                <a:schemeClr val="tx1"/>
              </a:solidFill>
            </a:endParaRPr>
          </a:p>
        </p:txBody>
      </p:sp>
      <p:sp>
        <p:nvSpPr>
          <p:cNvPr id="7" name="Content Placeholder 2"/>
          <p:cNvSpPr>
            <a:spLocks noGrp="1"/>
          </p:cNvSpPr>
          <p:nvPr>
            <p:ph idx="1"/>
          </p:nvPr>
        </p:nvSpPr>
        <p:spPr>
          <a:xfrm>
            <a:off x="121013" y="4214068"/>
            <a:ext cx="8771467" cy="2527300"/>
          </a:xfrm>
          <a:solidFill>
            <a:srgbClr val="FFFFFF"/>
          </a:solidFill>
        </p:spPr>
        <p:txBody>
          <a:bodyPr>
            <a:normAutofit fontScale="25000" lnSpcReduction="20000"/>
          </a:bodyPr>
          <a:lstStyle/>
          <a:p>
            <a:pPr>
              <a:buNone/>
            </a:pPr>
            <a:r>
              <a:rPr lang="en-US" sz="7200" dirty="0">
                <a:latin typeface="Helvetica"/>
                <a:cs typeface="Helvetica"/>
              </a:rPr>
              <a:t>In the symbiotic (but fragmented and disrupted) scholarly ecosystem:</a:t>
            </a:r>
          </a:p>
          <a:p>
            <a:r>
              <a:rPr lang="en-US" sz="7200" dirty="0">
                <a:latin typeface="Helvetica"/>
                <a:cs typeface="Helvetica"/>
              </a:rPr>
              <a:t>Librarians manage systems for institutional collection, dissemination, and retrieval of scholarly corpus</a:t>
            </a:r>
          </a:p>
          <a:p>
            <a:r>
              <a:rPr lang="en-US" sz="7200" dirty="0">
                <a:latin typeface="Helvetica"/>
                <a:cs typeface="Helvetica"/>
              </a:rPr>
              <a:t>Publishers produce and promote authors’ work through indexing formats findable on the open web and in library catalogs</a:t>
            </a:r>
          </a:p>
          <a:p>
            <a:r>
              <a:rPr lang="en-US" sz="7200" dirty="0">
                <a:latin typeface="Helvetica"/>
                <a:cs typeface="Helvetica"/>
              </a:rPr>
              <a:t>Publishers’ technology vendors supply e-pub platforms and strategic SEO advice</a:t>
            </a:r>
            <a:endParaRPr lang="en-US" sz="7200" dirty="0">
              <a:solidFill>
                <a:srgbClr val="FF0000"/>
              </a:solidFill>
              <a:latin typeface="Helvetica"/>
              <a:cs typeface="Helvetica"/>
            </a:endParaRPr>
          </a:p>
          <a:p>
            <a:r>
              <a:rPr lang="en-US" sz="7200" dirty="0">
                <a:latin typeface="Helvetica"/>
                <a:cs typeface="Helvetica"/>
              </a:rPr>
              <a:t>Libraries’ technology vendors connect publishers’ digital content to OPACs through ERMs and web-scale discovery services</a:t>
            </a:r>
          </a:p>
          <a:p>
            <a:pPr>
              <a:buNone/>
            </a:pPr>
            <a:endParaRPr lang="en-US" sz="3600" dirty="0"/>
          </a:p>
          <a:p>
            <a:pPr>
              <a:buNone/>
            </a:pPr>
            <a:r>
              <a:rPr lang="en-US" sz="2200" dirty="0">
                <a:latin typeface="Helvetica" pitchFamily="34" charset="0"/>
                <a:cs typeface="Helvetica" pitchFamily="34" charset="0"/>
              </a:rPr>
              <a:t>  </a:t>
            </a:r>
          </a:p>
          <a:p>
            <a:pPr>
              <a:buNone/>
            </a:pPr>
            <a:endParaRPr lang="en-US" sz="1800" dirty="0">
              <a:solidFill>
                <a:srgbClr val="3366FF"/>
              </a:solidFill>
              <a:latin typeface="Helvetica"/>
              <a:cs typeface="Helvetica"/>
            </a:endParaRPr>
          </a:p>
        </p:txBody>
      </p:sp>
      <p:sp>
        <p:nvSpPr>
          <p:cNvPr id="6" name="TextBox 5"/>
          <p:cNvSpPr txBox="1"/>
          <p:nvPr/>
        </p:nvSpPr>
        <p:spPr>
          <a:xfrm>
            <a:off x="3707904" y="6567155"/>
            <a:ext cx="5400600" cy="246221"/>
          </a:xfrm>
          <a:prstGeom prst="rect">
            <a:avLst/>
          </a:prstGeom>
          <a:noFill/>
        </p:spPr>
        <p:txBody>
          <a:bodyPr wrap="square" rtlCol="0">
            <a:spAutoFit/>
          </a:bodyPr>
          <a:lstStyle/>
          <a:p>
            <a:pPr algn="l"/>
            <a:r>
              <a:rPr lang="en-US" dirty="0"/>
              <a:t>Photo credit: Globe&lt;</a:t>
            </a:r>
            <a:r>
              <a:rPr lang="en-US" u="sng" dirty="0">
                <a:hlinkClick r:id="rId3"/>
              </a:rPr>
              <a:t>http://www.flickr.com/photos/mirkogarufi/514406103/</a:t>
            </a:r>
            <a:r>
              <a:rPr lang="en-US" dirty="0"/>
              <a:t>&gt; by _</a:t>
            </a:r>
            <a:r>
              <a:rPr lang="en-US" dirty="0" err="1"/>
              <a:t>fLeMmA</a:t>
            </a:r>
            <a:r>
              <a:rPr lang="en-US" dirty="0"/>
              <a:t>_</a:t>
            </a:r>
          </a:p>
        </p:txBody>
      </p:sp>
      <p:sp>
        <p:nvSpPr>
          <p:cNvPr id="2" name="TextBox 1">
            <a:extLst>
              <a:ext uri="{FF2B5EF4-FFF2-40B4-BE49-F238E27FC236}">
                <a16:creationId xmlns:a16="http://schemas.microsoft.com/office/drawing/2014/main" id="{69301D85-9F2C-11D6-6D7E-7C1A3DBA061A}"/>
              </a:ext>
            </a:extLst>
          </p:cNvPr>
          <p:cNvSpPr txBox="1"/>
          <p:nvPr/>
        </p:nvSpPr>
        <p:spPr>
          <a:xfrm>
            <a:off x="2465294" y="2675965"/>
            <a:ext cx="4213412" cy="1506070"/>
          </a:xfrm>
          <a:prstGeom prst="rect">
            <a:avLst/>
          </a:prstGeom>
          <a:noFill/>
        </p:spPr>
        <p:txBody>
          <a:bodyPr wrap="square" lIns="0" tIns="0" rIns="0" bIns="0" rtlCol="0">
            <a:no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GB" sz="2800" dirty="0">
                <a:solidFill>
                  <a:srgbClr val="FF0000"/>
                </a:solidFill>
              </a:rPr>
              <a:t>Images removed for copyright reason</a:t>
            </a:r>
          </a:p>
          <a:p>
            <a:endParaRPr lang="en-GB" sz="2800" dirty="0">
              <a:gradFill>
                <a:gsLst>
                  <a:gs pos="0">
                    <a:schemeClr val="tx1"/>
                  </a:gs>
                  <a:gs pos="86000">
                    <a:schemeClr val="tx1"/>
                  </a:gs>
                </a:gsLst>
                <a:lin ang="5400000" scaled="0"/>
              </a:gradFill>
              <a:latin typeface="Segoe UI Light"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467544" y="908720"/>
            <a:ext cx="7959799" cy="3025775"/>
          </a:xfrm>
        </p:spPr>
        <p:txBody>
          <a:bodyPr>
            <a:normAutofit fontScale="90000"/>
          </a:bodyPr>
          <a:lstStyle/>
          <a:p>
            <a:pPr eaLnBrk="1" hangingPunct="1"/>
            <a:br>
              <a:rPr lang="en-US" sz="1600" dirty="0">
                <a:solidFill>
                  <a:schemeClr val="tx1"/>
                </a:solidFill>
                <a:latin typeface="HelveticaNeue-Light" pitchFamily="34" charset="0"/>
              </a:rPr>
            </a:br>
            <a:br>
              <a:rPr lang="en-US" sz="1600" dirty="0">
                <a:solidFill>
                  <a:schemeClr val="tx1"/>
                </a:solidFill>
                <a:latin typeface="HelveticaNeue-Light" pitchFamily="34" charset="0"/>
              </a:rPr>
            </a:br>
            <a:r>
              <a:rPr lang="en-US" sz="3100" dirty="0">
                <a:latin typeface="HelveticaNeue-Light"/>
              </a:rPr>
              <a:t>Conversation Starters</a:t>
            </a:r>
            <a:br>
              <a:rPr lang="en-US" sz="1600" dirty="0">
                <a:solidFill>
                  <a:schemeClr val="tx1"/>
                </a:solidFill>
                <a:latin typeface="HelveticaNeue-Light" pitchFamily="34" charset="0"/>
              </a:rPr>
            </a:br>
            <a:r>
              <a:rPr lang="en-US" sz="2000" dirty="0">
                <a:solidFill>
                  <a:schemeClr val="tx1"/>
                </a:solidFill>
              </a:rPr>
              <a:t>“…to improve discoverability and visibility, access and discovery, and usage and creation of the scholarly corpus:”</a:t>
            </a:r>
            <a:br>
              <a:rPr lang="en-US" sz="2000" dirty="0"/>
            </a:br>
            <a:br>
              <a:rPr lang="en-US" sz="2000" dirty="0">
                <a:solidFill>
                  <a:schemeClr val="tx1"/>
                </a:solidFill>
                <a:latin typeface="HelveticaNeue-Light" pitchFamily="34" charset="0"/>
              </a:rPr>
            </a:br>
            <a:br>
              <a:rPr lang="en-US" sz="2000" dirty="0">
                <a:solidFill>
                  <a:schemeClr val="tx1"/>
                </a:solidFill>
                <a:latin typeface="HelveticaNeue-Light" pitchFamily="34" charset="0"/>
              </a:rPr>
            </a:br>
            <a:br>
              <a:rPr lang="en-US" sz="2000" dirty="0">
                <a:solidFill>
                  <a:schemeClr val="tx1"/>
                </a:solidFill>
                <a:latin typeface="HelveticaNeue-Light" pitchFamily="34" charset="0"/>
              </a:rPr>
            </a:br>
            <a:br>
              <a:rPr lang="en-US" sz="2000" dirty="0">
                <a:solidFill>
                  <a:schemeClr val="tx1"/>
                </a:solidFill>
                <a:latin typeface="HelveticaNeue-Light" pitchFamily="34" charset="0"/>
              </a:rPr>
            </a:br>
            <a:br>
              <a:rPr lang="en-US" sz="2000" dirty="0">
                <a:solidFill>
                  <a:schemeClr val="tx1"/>
                </a:solidFill>
                <a:latin typeface="HelveticaNeue-Light" pitchFamily="34" charset="0"/>
              </a:rPr>
            </a:br>
            <a:br>
              <a:rPr lang="en-US" sz="2000" dirty="0">
                <a:solidFill>
                  <a:schemeClr val="tx1"/>
                </a:solidFill>
              </a:rPr>
            </a:br>
            <a:br>
              <a:rPr lang="en-US" sz="2000" dirty="0">
                <a:solidFill>
                  <a:schemeClr val="tx1"/>
                </a:solidFill>
                <a:latin typeface="HelveticaNeue-Light" pitchFamily="34" charset="0"/>
              </a:rPr>
            </a:br>
            <a:endParaRPr lang="en-US" sz="2000" dirty="0">
              <a:solidFill>
                <a:schemeClr val="tx1"/>
              </a:solidFill>
            </a:endParaRPr>
          </a:p>
        </p:txBody>
      </p:sp>
      <p:sp>
        <p:nvSpPr>
          <p:cNvPr id="4" name="Content Placeholder 2"/>
          <p:cNvSpPr txBox="1">
            <a:spLocks/>
          </p:cNvSpPr>
          <p:nvPr/>
        </p:nvSpPr>
        <p:spPr bwMode="auto">
          <a:xfrm>
            <a:off x="1000125" y="2571750"/>
            <a:ext cx="7072313" cy="2000250"/>
          </a:xfrm>
          <a:prstGeom prst="rect">
            <a:avLst/>
          </a:prstGeom>
          <a:noFill/>
          <a:ln w="9525">
            <a:noFill/>
            <a:miter lim="800000"/>
            <a:headEnd/>
            <a:tailEnd/>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342900" indent="-342900" algn="l" eaLnBrk="0" hangingPunct="0">
              <a:spcBef>
                <a:spcPct val="20000"/>
              </a:spcBef>
              <a:buClr>
                <a:srgbClr val="1736B9"/>
              </a:buClr>
              <a:buFont typeface="Arial" charset="0"/>
              <a:buChar char="●"/>
              <a:defRPr/>
            </a:pPr>
            <a:r>
              <a:rPr lang="en-US" sz="1800" b="1" dirty="0"/>
              <a:t>Establish common standards for structured metadata, information organization, resource presentation, and usage statistics </a:t>
            </a:r>
          </a:p>
          <a:p>
            <a:pPr marL="342900" indent="-342900" algn="l" eaLnBrk="0" hangingPunct="0">
              <a:spcBef>
                <a:spcPct val="20000"/>
              </a:spcBef>
              <a:buClr>
                <a:srgbClr val="1736B9"/>
              </a:buClr>
              <a:buFont typeface="Arial" charset="0"/>
              <a:buChar char="●"/>
              <a:defRPr/>
            </a:pPr>
            <a:r>
              <a:rPr lang="en-US" sz="1800" b="1" dirty="0"/>
              <a:t>Explore and implement cross-platform and cross-publisher industry best practices and shared standards </a:t>
            </a:r>
          </a:p>
          <a:p>
            <a:pPr marL="342900" indent="-342900" algn="l" eaLnBrk="0" hangingPunct="0">
              <a:spcBef>
                <a:spcPct val="20000"/>
              </a:spcBef>
              <a:buClr>
                <a:srgbClr val="1736B9"/>
              </a:buClr>
              <a:buFont typeface="Arial" charset="0"/>
              <a:buChar char="●"/>
              <a:defRPr/>
            </a:pPr>
            <a:r>
              <a:rPr lang="en-US" sz="1800" b="1" dirty="0"/>
              <a:t>Create online product interfaces and publisher website designs that conform to (yet to be determined) standards and functionalities</a:t>
            </a:r>
          </a:p>
          <a:p>
            <a:pPr marL="342900" indent="-342900" algn="l" eaLnBrk="0" hangingPunct="0">
              <a:spcBef>
                <a:spcPct val="20000"/>
              </a:spcBef>
              <a:buClr>
                <a:srgbClr val="1736B9"/>
              </a:buClr>
              <a:buFont typeface="Arial" charset="0"/>
              <a:buChar char="●"/>
              <a:defRPr/>
            </a:pPr>
            <a:r>
              <a:rPr lang="en-US" sz="1800" b="1" dirty="0"/>
              <a:t>Monitor (changing) researcher behaviors and apply findings to publisher and library educational tools and system and interface redesigns</a:t>
            </a:r>
            <a:endParaRPr lang="en-US" sz="1800" kern="0" dirty="0">
              <a:latin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2008" y="1556792"/>
            <a:ext cx="8820472" cy="4824536"/>
          </a:xfrm>
        </p:spPr>
        <p:txBody>
          <a:bodyPr>
            <a:normAutofit lnSpcReduction="10000"/>
          </a:bodyPr>
          <a:lstStyle/>
          <a:p>
            <a:pPr>
              <a:buNone/>
            </a:pPr>
            <a:endParaRPr lang="en-US" sz="1800" dirty="0">
              <a:latin typeface="Helvetica" pitchFamily="34" charset="0"/>
              <a:cs typeface="Helvetica" pitchFamily="34" charset="0"/>
            </a:endParaRPr>
          </a:p>
          <a:p>
            <a:r>
              <a:rPr lang="en-US" sz="1800" dirty="0">
                <a:latin typeface="Helvetica" pitchFamily="34" charset="0"/>
                <a:cs typeface="Helvetica" pitchFamily="34" charset="0"/>
              </a:rPr>
              <a:t>Open URL (link resolver) </a:t>
            </a:r>
            <a:r>
              <a:rPr lang="en-US" sz="1800" b="0" dirty="0">
                <a:latin typeface="Helvetica" pitchFamily="34" charset="0"/>
                <a:cs typeface="Helvetica" pitchFamily="34" charset="0"/>
              </a:rPr>
              <a:t>navigation technology that shows options for obtaining target content and shows ‘best’ version of scholarly content for which users have ‘rights’ through academic affiliation validated by institutional authentication (National Information Standards Organization/NISO and Knowledge Bases and Related Tools/KBART). </a:t>
            </a:r>
          </a:p>
          <a:p>
            <a:pPr>
              <a:buNone/>
            </a:pPr>
            <a:endParaRPr lang="en-US" sz="900" b="0" dirty="0">
              <a:latin typeface="Helvetica" pitchFamily="34" charset="0"/>
              <a:cs typeface="Helvetica" pitchFamily="34" charset="0"/>
            </a:endParaRPr>
          </a:p>
          <a:p>
            <a:r>
              <a:rPr lang="en-US" sz="1800" dirty="0">
                <a:latin typeface="Helvetica" pitchFamily="34" charset="0"/>
                <a:cs typeface="Helvetica" pitchFamily="34" charset="0"/>
              </a:rPr>
              <a:t>Open Researcher </a:t>
            </a:r>
            <a:r>
              <a:rPr lang="en-US" sz="1800" b="0" dirty="0">
                <a:latin typeface="Helvetica" pitchFamily="34" charset="0"/>
                <a:cs typeface="Helvetica" pitchFamily="34" charset="0"/>
              </a:rPr>
              <a:t>and </a:t>
            </a:r>
            <a:r>
              <a:rPr lang="en-US" sz="1800" dirty="0">
                <a:latin typeface="Helvetica" pitchFamily="34" charset="0"/>
                <a:cs typeface="Helvetica" pitchFamily="34" charset="0"/>
              </a:rPr>
              <a:t>Contributor ID/ORCID</a:t>
            </a:r>
            <a:r>
              <a:rPr lang="en-US" sz="1800" b="0" dirty="0">
                <a:latin typeface="Helvetica" pitchFamily="34" charset="0"/>
                <a:cs typeface="Helvetica" pitchFamily="34" charset="0"/>
              </a:rPr>
              <a:t> assigns unique identifiers to associate researches and entities with research outputs, identifies version of record and most recent or authoritative version of given work through its life publication cycle (NISO has also recommended standard version terms and </a:t>
            </a:r>
            <a:r>
              <a:rPr lang="en-US" sz="1800" b="0" dirty="0" err="1">
                <a:latin typeface="Helvetica" pitchFamily="34" charset="0"/>
                <a:cs typeface="Helvetica" pitchFamily="34" charset="0"/>
              </a:rPr>
              <a:t>CrossRef</a:t>
            </a:r>
            <a:r>
              <a:rPr lang="en-US" sz="1800" b="0" dirty="0">
                <a:latin typeface="Helvetica" pitchFamily="34" charset="0"/>
                <a:cs typeface="Helvetica" pitchFamily="34" charset="0"/>
              </a:rPr>
              <a:t> has released a new feature for version validation, CrossMark).</a:t>
            </a:r>
          </a:p>
          <a:p>
            <a:pPr>
              <a:buNone/>
            </a:pPr>
            <a:endParaRPr lang="en-US" sz="900" b="0" dirty="0">
              <a:latin typeface="Helvetica" pitchFamily="34" charset="0"/>
              <a:cs typeface="Helvetica" pitchFamily="34" charset="0"/>
            </a:endParaRPr>
          </a:p>
          <a:p>
            <a:r>
              <a:rPr lang="en-US" sz="1800" dirty="0">
                <a:latin typeface="Helvetica" pitchFamily="34" charset="0"/>
                <a:cs typeface="Helvetica" pitchFamily="34" charset="0"/>
              </a:rPr>
              <a:t>Scholarly Article</a:t>
            </a:r>
            <a:r>
              <a:rPr lang="en-US" sz="1800" b="0" dirty="0">
                <a:latin typeface="Helvetica" pitchFamily="34" charset="0"/>
                <a:cs typeface="Helvetica" pitchFamily="34" charset="0"/>
              </a:rPr>
              <a:t> offers structured data schema to enable improved discovery of appropriate content through consideration of a variety of unique properties, including publisher, editor, reviewer, genre, reviews, ratings, institution, location, creation date, and modification date, as well as author, title, and source – all value added signifiers of provenance and authority. </a:t>
            </a:r>
          </a:p>
          <a:p>
            <a:endParaRPr lang="en-US" sz="1800" dirty="0">
              <a:latin typeface="Helvetica" pitchFamily="34" charset="0"/>
              <a:cs typeface="Helvetica" pitchFamily="34" charset="0"/>
            </a:endParaRPr>
          </a:p>
          <a:p>
            <a:pPr>
              <a:buNone/>
            </a:pPr>
            <a:endParaRPr lang="en-US" sz="1800" dirty="0">
              <a:latin typeface="Helvetica" pitchFamily="34" charset="0"/>
              <a:cs typeface="Helvetica" pitchFamily="34" charset="0"/>
            </a:endParaRPr>
          </a:p>
        </p:txBody>
      </p:sp>
      <p:sp>
        <p:nvSpPr>
          <p:cNvPr id="7" name="Rectangle 2"/>
          <p:cNvSpPr txBox="1">
            <a:spLocks noChangeArrowheads="1"/>
          </p:cNvSpPr>
          <p:nvPr/>
        </p:nvSpPr>
        <p:spPr bwMode="auto">
          <a:xfrm>
            <a:off x="428625" y="836712"/>
            <a:ext cx="7959799" cy="93610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lnSpcReduction="10000"/>
          </a:bodyPr>
          <a:lstStyle/>
          <a:p>
            <a:pPr lvl="0" algn="l"/>
            <a:r>
              <a:rPr lang="en-US" sz="3100" b="1" kern="0" dirty="0">
                <a:solidFill>
                  <a:srgbClr val="1736B9"/>
                </a:solidFill>
                <a:latin typeface="HelveticaNeue-Light"/>
                <a:ea typeface="+mj-ea"/>
                <a:cs typeface="+mj-cs"/>
              </a:rPr>
              <a:t>Collaboration -- technologies, standards, and practices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Web-scale discovery in libraries</a:t>
            </a:r>
          </a:p>
        </p:txBody>
      </p:sp>
      <p:sp>
        <p:nvSpPr>
          <p:cNvPr id="3" name="Text Placeholder 2"/>
          <p:cNvSpPr>
            <a:spLocks noGrp="1"/>
          </p:cNvSpPr>
          <p:nvPr>
            <p:ph type="body" idx="1"/>
          </p:nvPr>
        </p:nvSpPr>
        <p:spPr/>
        <p:txBody>
          <a:bodyPr/>
          <a:lstStyle/>
          <a:p>
            <a:r>
              <a:rPr lang="en-US" dirty="0"/>
              <a:t>Boundary-crossing discovery initiatives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ChangeArrowheads="1"/>
          </p:cNvSpPr>
          <p:nvPr/>
        </p:nvSpPr>
        <p:spPr bwMode="auto">
          <a:xfrm>
            <a:off x="1116013" y="4508500"/>
            <a:ext cx="6551612" cy="1657350"/>
          </a:xfrm>
          <a:prstGeom prst="rect">
            <a:avLst/>
          </a:prstGeom>
          <a:noFill/>
          <a:ln w="9525">
            <a:noFill/>
            <a:miter lim="800000"/>
            <a:headEnd/>
            <a:tailEnd/>
          </a:ln>
        </p:spPr>
        <p:txBody>
          <a:bodyPr/>
          <a:lstStyle/>
          <a:p>
            <a:pPr algn="l">
              <a:spcBef>
                <a:spcPct val="20000"/>
              </a:spcBef>
            </a:pPr>
            <a:endParaRPr lang="en-US" sz="2000" b="1">
              <a:solidFill>
                <a:schemeClr val="bg1"/>
              </a:solidFill>
              <a:latin typeface="Arial" charset="0"/>
            </a:endParaRPr>
          </a:p>
        </p:txBody>
      </p:sp>
      <p:sp>
        <p:nvSpPr>
          <p:cNvPr id="5" name="Rectangle 2"/>
          <p:cNvSpPr txBox="1">
            <a:spLocks noChangeArrowheads="1"/>
          </p:cNvSpPr>
          <p:nvPr/>
        </p:nvSpPr>
        <p:spPr>
          <a:xfrm>
            <a:off x="179512" y="404664"/>
            <a:ext cx="8715375" cy="1224136"/>
          </a:xfrm>
          <a:prstGeom prst="rect">
            <a:avLst/>
          </a:prstGeom>
        </p:spPr>
        <p:txBody>
          <a:bodyPr/>
          <a:lstStyle/>
          <a:p>
            <a:pPr algn="l">
              <a:defRPr/>
            </a:pPr>
            <a:br>
              <a:rPr lang="en-US" sz="1600" kern="0" dirty="0">
                <a:ea typeface="+mj-ea"/>
                <a:cs typeface="+mj-cs"/>
              </a:rPr>
            </a:br>
            <a:br>
              <a:rPr lang="en-US" sz="1600" kern="0" dirty="0">
                <a:ea typeface="+mj-ea"/>
                <a:cs typeface="+mj-cs"/>
              </a:rPr>
            </a:br>
            <a:br>
              <a:rPr lang="en-US" sz="1600" kern="0" dirty="0">
                <a:ea typeface="+mj-ea"/>
                <a:cs typeface="+mj-cs"/>
              </a:rPr>
            </a:br>
            <a:r>
              <a:rPr lang="en-US" sz="2800" b="1" dirty="0">
                <a:solidFill>
                  <a:srgbClr val="1736B9"/>
                </a:solidFill>
                <a:latin typeface="HelveticaNeue-Light"/>
                <a:ea typeface="+mj-ea"/>
                <a:cs typeface="+mj-cs"/>
              </a:rPr>
              <a:t>Web-scale discovery in libraries</a:t>
            </a:r>
            <a:br>
              <a:rPr lang="en-US" sz="2000" kern="0" dirty="0">
                <a:latin typeface="+mj-lt"/>
                <a:ea typeface="+mj-ea"/>
                <a:cs typeface="+mj-cs"/>
              </a:rPr>
            </a:br>
            <a:br>
              <a:rPr lang="en-US" sz="2000" kern="0" dirty="0">
                <a:ea typeface="+mj-ea"/>
                <a:cs typeface="+mj-cs"/>
              </a:rPr>
            </a:br>
            <a:br>
              <a:rPr lang="en-US" sz="2000" kern="0" dirty="0">
                <a:ea typeface="+mj-ea"/>
                <a:cs typeface="+mj-cs"/>
              </a:rPr>
            </a:br>
            <a:br>
              <a:rPr lang="en-US" sz="2000" kern="0" dirty="0">
                <a:ea typeface="+mj-ea"/>
                <a:cs typeface="+mj-cs"/>
              </a:rPr>
            </a:br>
            <a:br>
              <a:rPr lang="en-US" sz="2000" kern="0" dirty="0">
                <a:ea typeface="+mj-ea"/>
                <a:cs typeface="+mj-cs"/>
              </a:rPr>
            </a:br>
            <a:br>
              <a:rPr lang="en-US" sz="2000" kern="0" dirty="0">
                <a:ea typeface="+mj-ea"/>
                <a:cs typeface="+mj-cs"/>
              </a:rPr>
            </a:br>
            <a:br>
              <a:rPr lang="en-US" sz="2000" kern="0" dirty="0">
                <a:latin typeface="+mj-lt"/>
                <a:ea typeface="+mj-ea"/>
                <a:cs typeface="+mj-cs"/>
              </a:rPr>
            </a:br>
            <a:br>
              <a:rPr lang="en-US" sz="2000" kern="0" dirty="0">
                <a:ea typeface="+mj-ea"/>
                <a:cs typeface="+mj-cs"/>
              </a:rPr>
            </a:br>
            <a:endParaRPr lang="en-US" sz="2000" kern="0" dirty="0">
              <a:latin typeface="+mj-lt"/>
              <a:ea typeface="+mj-ea"/>
              <a:cs typeface="+mj-cs"/>
            </a:endParaRPr>
          </a:p>
        </p:txBody>
      </p:sp>
      <p:sp>
        <p:nvSpPr>
          <p:cNvPr id="8" name="Content Placeholder 2"/>
          <p:cNvSpPr txBox="1">
            <a:spLocks/>
          </p:cNvSpPr>
          <p:nvPr/>
        </p:nvSpPr>
        <p:spPr>
          <a:xfrm>
            <a:off x="2987824" y="3126010"/>
            <a:ext cx="5832648" cy="3039294"/>
          </a:xfrm>
          <a:prstGeom prst="rect">
            <a:avLst/>
          </a:prstGeom>
        </p:spPr>
        <p:txBody>
          <a:bodyPr/>
          <a:lstStyle/>
          <a:p>
            <a:pPr lvl="1" algn="l">
              <a:buFont typeface="Arial" pitchFamily="34" charset="0"/>
              <a:buChar char="•"/>
            </a:pPr>
            <a:r>
              <a:rPr lang="en-US" sz="2000" dirty="0"/>
              <a:t>	“set of practices for the ways that content is represented in discovery services and for the interactions between the creators of these services and the information providers whose resources they represent”</a:t>
            </a:r>
          </a:p>
          <a:p>
            <a:pPr lvl="1" algn="l"/>
            <a:endParaRPr lang="en-US" sz="2000" dirty="0"/>
          </a:p>
          <a:p>
            <a:pPr lvl="1" algn="l">
              <a:buFont typeface="Arial" pitchFamily="34" charset="0"/>
              <a:buChar char="•"/>
            </a:pPr>
            <a:r>
              <a:rPr lang="en-US" sz="2000" dirty="0"/>
              <a:t> 	ODI survey: intellectual property concerns from A&amp;I database providers</a:t>
            </a:r>
          </a:p>
        </p:txBody>
      </p:sp>
      <p:pic>
        <p:nvPicPr>
          <p:cNvPr id="7170" name="Picture 2" descr="ODI logo"/>
          <p:cNvPicPr>
            <a:picLocks noChangeAspect="1" noChangeArrowheads="1"/>
          </p:cNvPicPr>
          <p:nvPr/>
        </p:nvPicPr>
        <p:blipFill>
          <a:blip r:embed="rId3" cstate="print"/>
          <a:srcRect/>
          <a:stretch>
            <a:fillRect/>
          </a:stretch>
        </p:blipFill>
        <p:spPr bwMode="auto">
          <a:xfrm>
            <a:off x="539552" y="3356992"/>
            <a:ext cx="2619375" cy="2343151"/>
          </a:xfrm>
          <a:prstGeom prst="rect">
            <a:avLst/>
          </a:prstGeom>
          <a:noFill/>
        </p:spPr>
      </p:pic>
      <p:sp>
        <p:nvSpPr>
          <p:cNvPr id="6" name="TextBox 5"/>
          <p:cNvSpPr txBox="1"/>
          <p:nvPr/>
        </p:nvSpPr>
        <p:spPr>
          <a:xfrm>
            <a:off x="504751" y="2019464"/>
            <a:ext cx="7848872" cy="1308050"/>
          </a:xfrm>
          <a:prstGeom prst="rect">
            <a:avLst/>
          </a:prstGeom>
          <a:noFill/>
        </p:spPr>
        <p:txBody>
          <a:bodyPr wrap="square" rtlCol="0">
            <a:spAutoFit/>
          </a:bodyPr>
          <a:lstStyle/>
          <a:p>
            <a:pPr algn="l">
              <a:spcAft>
                <a:spcPts val="600"/>
              </a:spcAft>
            </a:pPr>
            <a:r>
              <a:rPr lang="en-US" sz="2400" b="1" dirty="0"/>
              <a:t>NISO Open Discovery Initiative </a:t>
            </a:r>
            <a:r>
              <a:rPr lang="en-US" sz="2400" dirty="0"/>
              <a:t>(ODI) 	</a:t>
            </a:r>
          </a:p>
          <a:p>
            <a:pPr lvl="1" algn="l">
              <a:buFont typeface="Arial" pitchFamily="34" charset="0"/>
              <a:buChar char="•"/>
            </a:pPr>
            <a:r>
              <a:rPr lang="en-US" sz="2000" dirty="0"/>
              <a:t>	standards and/or best practices for pre-indexed library discovery services</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si0.twimg.com/profile_images/809225290/NFAIS2009Logo.jpg"/>
          <p:cNvPicPr>
            <a:picLocks noChangeAspect="1" noChangeArrowheads="1"/>
          </p:cNvPicPr>
          <p:nvPr/>
        </p:nvPicPr>
        <p:blipFill>
          <a:blip r:embed="rId3" cstate="print"/>
          <a:srcRect t="26677" b="33658"/>
          <a:stretch>
            <a:fillRect/>
          </a:stretch>
        </p:blipFill>
        <p:spPr bwMode="auto">
          <a:xfrm>
            <a:off x="5005139" y="5157192"/>
            <a:ext cx="3743325" cy="1484784"/>
          </a:xfrm>
          <a:prstGeom prst="rect">
            <a:avLst/>
          </a:prstGeom>
          <a:noFill/>
        </p:spPr>
      </p:pic>
      <p:sp>
        <p:nvSpPr>
          <p:cNvPr id="17411" name="Rectangle 6"/>
          <p:cNvSpPr>
            <a:spLocks noChangeArrowheads="1"/>
          </p:cNvSpPr>
          <p:nvPr/>
        </p:nvSpPr>
        <p:spPr bwMode="auto">
          <a:xfrm>
            <a:off x="1116013" y="4508500"/>
            <a:ext cx="6551612" cy="1657350"/>
          </a:xfrm>
          <a:prstGeom prst="rect">
            <a:avLst/>
          </a:prstGeom>
          <a:noFill/>
          <a:ln w="9525">
            <a:noFill/>
            <a:miter lim="800000"/>
            <a:headEnd/>
            <a:tailEnd/>
          </a:ln>
        </p:spPr>
        <p:txBody>
          <a:bodyPr/>
          <a:lstStyle/>
          <a:p>
            <a:pPr algn="l">
              <a:spcBef>
                <a:spcPct val="20000"/>
              </a:spcBef>
            </a:pPr>
            <a:endParaRPr lang="en-US" sz="2000" b="1">
              <a:solidFill>
                <a:schemeClr val="bg1"/>
              </a:solidFill>
              <a:latin typeface="Arial" charset="0"/>
            </a:endParaRPr>
          </a:p>
        </p:txBody>
      </p:sp>
      <p:sp>
        <p:nvSpPr>
          <p:cNvPr id="5" name="Rectangle 2"/>
          <p:cNvSpPr txBox="1">
            <a:spLocks noChangeArrowheads="1"/>
          </p:cNvSpPr>
          <p:nvPr/>
        </p:nvSpPr>
        <p:spPr>
          <a:xfrm>
            <a:off x="214313" y="0"/>
            <a:ext cx="8715375" cy="1857375"/>
          </a:xfrm>
          <a:prstGeom prst="rect">
            <a:avLst/>
          </a:prstGeom>
        </p:spPr>
        <p:txBody>
          <a:bodyPr/>
          <a:lstStyle/>
          <a:p>
            <a:pPr algn="l">
              <a:defRPr/>
            </a:pPr>
            <a:br>
              <a:rPr lang="en-US" sz="1600" kern="0" dirty="0">
                <a:ea typeface="+mj-ea"/>
                <a:cs typeface="+mj-cs"/>
              </a:rPr>
            </a:br>
            <a:br>
              <a:rPr lang="en-US" sz="1600" kern="0" dirty="0">
                <a:ea typeface="+mj-ea"/>
                <a:cs typeface="+mj-cs"/>
              </a:rPr>
            </a:br>
            <a:br>
              <a:rPr lang="en-US" sz="1600" kern="0" dirty="0">
                <a:ea typeface="+mj-ea"/>
                <a:cs typeface="+mj-cs"/>
              </a:rPr>
            </a:br>
            <a:br>
              <a:rPr lang="en-US" sz="2000" kern="0" dirty="0">
                <a:ea typeface="+mj-ea"/>
                <a:cs typeface="+mj-cs"/>
              </a:rPr>
            </a:br>
            <a:br>
              <a:rPr lang="en-US" sz="2000" kern="0" dirty="0">
                <a:ea typeface="+mj-ea"/>
                <a:cs typeface="+mj-cs"/>
              </a:rPr>
            </a:br>
            <a:br>
              <a:rPr lang="en-US" sz="2000" kern="0" dirty="0">
                <a:ea typeface="+mj-ea"/>
                <a:cs typeface="+mj-cs"/>
              </a:rPr>
            </a:br>
            <a:br>
              <a:rPr lang="en-US" sz="2000" kern="0" dirty="0">
                <a:ea typeface="+mj-ea"/>
                <a:cs typeface="+mj-cs"/>
              </a:rPr>
            </a:br>
            <a:br>
              <a:rPr lang="en-US" sz="2000" kern="0" dirty="0">
                <a:latin typeface="+mj-lt"/>
                <a:ea typeface="+mj-ea"/>
                <a:cs typeface="+mj-cs"/>
              </a:rPr>
            </a:br>
            <a:br>
              <a:rPr lang="en-US" sz="2000" kern="0" dirty="0">
                <a:ea typeface="+mj-ea"/>
                <a:cs typeface="+mj-cs"/>
              </a:rPr>
            </a:br>
            <a:endParaRPr lang="en-US" sz="2000" kern="0" dirty="0">
              <a:latin typeface="+mj-lt"/>
              <a:ea typeface="+mj-ea"/>
              <a:cs typeface="+mj-cs"/>
            </a:endParaRPr>
          </a:p>
        </p:txBody>
      </p:sp>
      <p:sp>
        <p:nvSpPr>
          <p:cNvPr id="8" name="Content Placeholder 2"/>
          <p:cNvSpPr txBox="1">
            <a:spLocks/>
          </p:cNvSpPr>
          <p:nvPr/>
        </p:nvSpPr>
        <p:spPr>
          <a:xfrm>
            <a:off x="500063" y="1988840"/>
            <a:ext cx="7672337" cy="3888432"/>
          </a:xfrm>
          <a:prstGeom prst="rect">
            <a:avLst/>
          </a:prstGeom>
        </p:spPr>
        <p:txBody>
          <a:bodyPr/>
          <a:lstStyle/>
          <a:p>
            <a:pPr algn="l">
              <a:defRPr/>
            </a:pPr>
            <a:r>
              <a:rPr lang="en-US" sz="2000" dirty="0"/>
              <a:t>“…discovery services have the potential to provide ease of information discovery, access, and use, benefitting not only its member organizations, but also the global community of information seekers. However, the relative newness of these services has generated questions and concerns among information providers and librarians as to how these services meet expectations with regard to issues related to traditional search and retrieval services…this document has been developed </a:t>
            </a:r>
            <a:r>
              <a:rPr lang="en-US" sz="2000" b="1" dirty="0"/>
              <a:t>to assist those who choose to use this new distribution channel through the provision of guidelines that will help avoid the disruption of the delicate balance of interests involved</a:t>
            </a:r>
            <a:r>
              <a:rPr lang="en-US" sz="2000" dirty="0"/>
              <a:t>.” (released to NISO, Feb 1, 2012)</a:t>
            </a:r>
          </a:p>
          <a:p>
            <a:pPr algn="l" eaLnBrk="0" hangingPunct="0">
              <a:spcBef>
                <a:spcPct val="20000"/>
              </a:spcBef>
              <a:defRPr/>
            </a:pPr>
            <a:endParaRPr lang="en-US" sz="2000" kern="0" dirty="0"/>
          </a:p>
        </p:txBody>
      </p:sp>
      <p:sp>
        <p:nvSpPr>
          <p:cNvPr id="1026" name="AutoShape 2" descr="data:image/jpeg;base64,/9j/4AAQSkZJRgABAQAAAQABAAD/2wCEAAkGBhMSEBQQEBAQDxAQEBEQEBUVEBIPEQ8TFBAVFxUSExIZHSgeGBkjGRMWIC8gIycpLC0sFR4xNTAqNTIrLCkBCQoKDgwOGQ8PGiwlHyQ1LCw0Li8qLDQ0KSwqLDIsKSk1LSkpLCwsKSkvLCkpLCwsKSwsKSksNSwsLCwtLSosLP/AABEIAOEA4QMBIgACEQEDEQH/xAAcAAEAAgMBAQEAAAAAAAAAAAAABgcDBAUBAgj/xABLEAABAwICBAcIDwcEAwAAAAABAAIDBBESIQUGMVEHExQiQWGRNFJUcYGTsbIXIzIzQmJyc3SSlKGz0dIVJDVTZIPiFiWiwURjgv/EABkBAQADAQEAAAAAAAAAAAAAAAABAwQCBf/EAC8RAQACAgECAwQKAwAAAAAAAAABAgMREiExBBNRFEFxgSIjM0NEUmKRofBhsdH/2gAMAwEAAhEDEQA/ALxREQEREBERAREQEREBERAREQEREBERAREQEREBERAREQEREBERAREQEREBERAREQEREBERAREQEREBERAREQEREBERAREQEREBERAREQEREBERAREQEREBERAREQEREBERAREQEREBERAREQEREBERAREQEREBERAREQEREBERAREQEREBERARFp12mYIADPPFCDs4yRsd/FcoNxFo0GnaeckQVEMxG0MlZIR5AVugp2HqIiAiIgIiICIiAi8JWLlbO/Z9ZqaGZEuiAiIgIvl8gbm4ho6yAvGygi4II3ggjtQfaLDytnfs+s1OVs79n1mqdSbZkWHlbO/Z9ZqcrZ37PrNTUm2ZFibVMJsHtJOznArKoBEWJ1UwGxewEbecBZBlReAr1Bx9Y9JviYyOAA1FTIIIMWbWuILnSuHS1jGucd9gOlVdNoaSUtklpzVcdUcljmbK3HUuZK7j5iJCCMUcT2sFwxgudxU/1pglNbRcVK2FzhVsa90fGtDzExwGG4sS1j8+oqNaMpKkw6Lw1UbRxzo2DkoJgkZTTtcHHHzzdr29Gea0Y/oxuP73/wCKbxuXJr9DOZLUyR0HE8nPKHB0zGviglYSCziSSHMkZI9rmu9zdpByCsXVbSMpx0tS9ss8DY3iVos2phkBwTAb7tc09bb9KjtXTVLaitdJWRWioYTO40bbOZ+8EMw8ZkbB2d88QWbU+lmZVQtmkEjmaIiDgI+LMIfI3i43uucZGB+ZtsKm88qlekp4i+JJWtF3ODQOkkAdpWk7WCmBsaqnB654wfSs+lzoIud/qOl8KpvPxfqXrdYKYmwqqcnqnjJ9KalG4dBF8Ryhwu0hwOwggg+UL7UJEREGrpT3iT5qT1CqWodHPmxCJuMsjMhA2loIBsOk869ldOlPeZPmpPUKrrg17rd9Hf67F6HhbzTHe0e5j8RXlesNvU3XXBhp6l3M2RyE+43Med249HT1WG0qD65alY8VRTN5+2SMfD3uYO+3jp8e3n6n658VanqT7VsY87Yviu+L6PFs5yY65a+Zj+cJpknHPC/ylZKLxrr5jZ6V6sLWiHCb3JH9Ib+FIseow/26X5c/4YWThN7kj+kN/CkWPUb+HS/Ln/DC3fho+LJ99PwQnV7QZqpeKa9sZwF9y0uGRAtYeNST2LpPCYvNO/UtLg27s/sP9ZitJW+J8Rkx31WVeDDS9Nyrr2LpPCYvNO/UnsXSeExead+pWKize2ZvX+F/s2P0QXRPB4+GeOYzxuEbw4gRuBNugG6nLV6vCqcmW2Sd2W0x1pGocvWTTYpad0psXe5jHfPOzyDafEqka44ZqyRplbBZ77gkSSvdZjXHcXG56gd4XY1t0w6rqhHFdzGO4qED4bibFw8ZyHUAp5orViOOjNK8B7ZGOE//ALHPFnfkPEFtiY8Pj697f6ZZ+uv07Q4vBjrgaynMczsVTBk8mwMjCebJYfVPiG9TZfn1pl0NpPpcInZ9Anp3/wDZHY5vUr7oq1ksbJY3BzJGNexw2FpFwVlzUis7jtLRituNT3hqad0OKiLBiMcjXNlhkAuYZWG7HgdOeRHSCQqp0zQy0zv3uGrl9tbO4h0jqZ0vG3ldHxVmNbKwuFiA9p3gkq6FydZdYo6KA1ErXvYHMZZlsV3Gw2kLnHeYnUJvWJ6qqgpRVTSspKWsbHJK48x0sbHRsaGwxyOkJjDcQMri8OOYaBtU10hUP0XQTVUrxUVsxjxvIwtfKRhY1oFrRsAJtlezjlddvVTWuOvifLCyRjY5OLIeGgk4GuuLE5WcFHeGeMnR7SNjaqMu8RZIB95HarN8rxWYca1WbQr/AEPq5W6Ye+V82JjXWfJK4ljXEXwRsHURkLAXCkkfAabZ1rb9VPl667vA5UMOjy0EY2TyYx0jFhLSR1j0FTu6nJmvW01joimKsxuVU+wb/Wj7N/mvl/AabZVrb9dPl66tlFX5+T1d+TT0UNprVWt0QWzxz8wuwiSJzm2dYkNkjO+x23CtfUTWM1tG2Z4AlBdFLYWGNtswNxDmm3WtrWrVxtdTGnc90Yc5jsTQHEFrr7CsGp2qbdHwvhZK6UPkMl3NDSCWtbbL5Km+SL0690VpNbdOzvoiKhc1dKe8yfNSeoVXXBp3W76O/wBdisXSnvMnzUnqFV1wad1u+jv9di24PscjLl+0os4hQzXDUvjb1FOAJdr2DIS9Y3P9Pj2zReWWbHktjtyqvvSLxqVaao65GAinqCTDezXHbB0WI73q6PuVlMeCLg3BAIIzBB2EFRLXDUwTAzwC04F3NyAm/J/X0qP6p63OpncRPfibkZg4oDfPLbhvtHR0bjrvjrmr5mPv74Z6XnFPC/b3SkHCb3JH9Ib+FIseo38Ol+XP+GF9cJEodRxOaQ5rp2EEG4IMMliCvnUb+HS/Ln/DCj8PHxPvp+CEaAp6h8mGkLhLgJ5rxGcOV+cSOrJSH9kaX7+f7U39S1uDbuz+w/1mK0bK3xOeaX1ER81eDFFqb3Kt/wBkaX7+f7U39SfsjS/fz/am/qVkWSyz+12/LH7L/Z49Z/dDtVdH17KjFVOkMWBw504kGLK3NDj1rY190/xEPFMNpZwRtzYz4TvLsHl3KR1dU2NjpHnC1jS5x3AKn9JaS5TPJUTEsiaC95/lwt2NG9xuGje5y7wx51+do6Q4yT5deFZ6yk/B1q/c8rkGQu2Edexz/SB5VYCqGm4axGxsbKFjWMaGtHKdgAyHuFl9nQ+BN+0/4LnNTLkvNph1jvjpXW3f4VdVOU03KI23npgXZbZItr29ZHuh4jvXD4Hda9tBK7vpKYntfH6XD/6WM8OR8Cb9p/wVey6UAqjU0zeT2l42JodjERvewNhdt+i2zJdUxWmk0tHwc2yVi0Wq/TihPC//AAx3z0Prrv6r6wNrKWOoZYYhaRv8uRvu2duzqIXA4X/4Y756H11mxxrJET6r7zuktDgR7jn+lH8CJTfTeh2VUD6eUEskbY2NnNN7hzTvBAPkUI4Ee45/pR/AiUi161pdQUzZ2RtlLpmxYXOLRZzXm9wPifeuskTOWdd3OOYjH1VvUcGOkqWQvo5OM6A+Kbk8hG5zXEdgJXw6PT7cv349GTmu+9WfqVrEa6lFQ6NsZL3swtcXAYTa9yu9hXU57ROrREyiMUTG6zKkL6f/AK//AIr0O0//AF/Y0/crusllHn/pg8n9UqQGvul6Nw5SHlp+DPT4Q/fZ4DTfxFWnqfrUyvp+OYMDmnBKwm5jfa+3pBBuCsPCFTMfo2pDwCGwukbf4LmkFpHXcfeobwGnuwdH7sfL7d+QU243xzbWpgjdbxXe9rVREWZe1dKe8SfNSeoVXXBof3t30d/rsVnObcWOYOR6brBBQxsN2RxsNrXaxrTbdcDqV+PLwpauu6q+PlaLejYREVC0UU1v1NFQDNCA2oAz6BMB0Hc7cfIeqVou6XtSeVXN6ReNSpGavlEXJXkhjJcYa7J0bwHAgbhzjkp3qN/Dpflz/hhSqTRsTjidFG5x2kxtJPlIX3FSsaMLWNa07QGhoN9uQWnL4mL14xXXvZ8eCaW3tWfBt3Z/Yf6zFaS14KCNhuyONhta7WNabbrgLYVOfL5tuWluLH5ddCIipWq+4RtP3IpGOyFnzZ9O1rP+z5F1tTtV2x01542vfPhe9r2hwa0ZsaQekbfGepSF+jIiS4xRFxNyTGwknfey2QtFs31cY6xr1/ypjF9Ob2aP7ApvBqfzEf5J+wKbwan8xH+S30VG5W6hofsCm8Gp/MR/kuTrTqTBU0skUcMMUtsUT2xtYWvb7m5A9ydh6ipKvFMWmJ3BNYnoo/gz1kdRVhpZ7sjnfxTw7LipmnC0ndnzT5NynXC8f9sd89D66kNVqnRyPdJJSU75Hm7nOiaXONrXJst+ejY9uB7GPZlzXND25bMirbZIm8XiFdccxWa7QHgR7jn+lH8CJSTXvV01tE+BluNBbJFfIF7D7knouCRfrXapaOOIERxsjBNyGMawE2tcgDbks64tfd+UOq01XjKh9WNdqnRJfTSwYmF+J0Ul4nsdYAljrHI2HQQbXB3ygcOMfgUnnm/pVj1Wj45RaWOOUbnsa8dhC0DqfQ+BUvmI/wAlZOTHbravVXFLx0iUI9nGPwKXzzP0p7OMfgUvnm/pU2/0dQ+BUvmGfkn+jqHwKl8xH+ScsX5f5TxyeqpdauEqfSDOSxQ8Ux5GJrSZZZbG4bkBlcA2A6Nqn3BdqpJR0z3TjBNUOa9zemNjQQxrvjc5xPjspVSaLhi95hii+RGxnoC21zfLE141jUJrjmJ5WnciIipWtbSXvMlyR7W/MAkjmHMDpUDa9giDfa8AqIcTi53EuvA7Nw2tPfdd1Yq+eLG4diCDPjxVTgLBr5ZIw4OOd6XJlu9zvdY9GS4wyQn/AMmhi295G647Sp9gG4di8wDcOxSK6pXuDg255zaqVtjn7zKwgeVgXf1QaxzZWBvNLIQ+z8THl0ZxZW5p35lSbANw7F6GgbBZBAuKwxsMeEOM9WMybEMjcAPI29luavubymO5jvyaDDiJxn2k3wdHjv0KYYBuHYgYNw7EELqZAK6S4JeZgGnHhc1vJzfm25zOxadXVMdTU4xhwZBO055NlEYLQfjZhWDhG4di8wDcOxQIHBNhq2Occ2viJzPGW5KCb/Fvt6VrUs2GMh924pKSfM7QXvu4dWzsVi4BuHYmAbh2KRxdNThxpXNIc11SwtI2OBY6xCiVG8gYCcjTVUrc++gLT98asjCNwyXmAbh2KBX+kYgxsQIa1xpmPjDXON3Onbzm3+EW3uvZTaSY+5uNIC4dm+zL4XDoAve/WrAwjcMupeYBuHYp2K/opSJYcR5tPJg27cRlk9ACxUrAYnB4N3OpZW3O0SSFriM9hBAVi4BuHYmAbh2JsQbSLWtfI02ETaxrSCeaAKbIHsWhVvcGNfc9yQxuz/mMfY9rQrJwDcOxeFg3DsQRfWZzP3bjr8VglxWPTxIw26MV9i5QcOUZF2LGA3EfbOK5J09SnxYNw7EwjcFArzRzjigZfKKaB+3bx7oSPQ5arnHiiy5tflG3oBMfpsrMwDcOxOLG4dinYgdTJ7bML5tOkXEdIBa3CT1ZFYInkMmYTnHHA0dYNUHD7nhWJgG4di8wDcOxBD6mhaHVj2ANfA+KWM3PNIGM9tlI9BU+CnjbtOAOJ3udzj95W9hG4Z7ete2U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jpeg;base64,/9j/4AAQSkZJRgABAQAAAQABAAD/2wCEAAkGBhMSEBQQEBAQDxAQEBEQEBUVEBIPEQ8TFBAVFxUSExIZHSgeGBkjGRMWIC8gIycpLC0sFR4xNTAqNTIrLCkBCQoKDgwOGQ8PGiwlHyQ1LCw0Li8qLDQ0KSwqLDIsKSk1LSkpLCwsKSkvLCkpLCwsKSwsKSksNSwsLCwtLSosLP/AABEIAOEA4QMBIgACEQEDEQH/xAAcAAEAAgMBAQEAAAAAAAAAAAAABgcDBAUBAgj/xABLEAABAwICBAcIDwcEAwAAAAABAAIDBBESIQUGMVEHExQiQWGRNFJUcYGTsbIXIzIzQmJyc3SSlKGz0dIVJDVTZIPiFiWiwURjgv/EABkBAQADAQEAAAAAAAAAAAAAAAABAwQCBf/EAC8RAQACAgECAwQKAwAAAAAAAAABAgMREiExBBNRFEFxgSIjM0NEUmKRofBhsdH/2gAMAwEAAhEDEQA/ALxREQEREBERAREQEREBERAREQEREBERAREQEREBERAREQEREBERAREQEREBERAREQEREBERAREQEREBERAREQEREBERAREQEREBERAREQEREBERAREQEREBERAREQEREBERAREQEREBERAREQEREBERAREQEREBERAREQEREBERAREQEREBERARFp12mYIADPPFCDs4yRsd/FcoNxFo0GnaeckQVEMxG0MlZIR5AVugp2HqIiAiIgIiICIiAi8JWLlbO/Z9ZqaGZEuiAiIgIvl8gbm4ho6yAvGygi4II3ggjtQfaLDytnfs+s1OVs79n1mqdSbZkWHlbO/Z9ZqcrZ37PrNTUm2ZFibVMJsHtJOznArKoBEWJ1UwGxewEbecBZBlReAr1Bx9Y9JviYyOAA1FTIIIMWbWuILnSuHS1jGucd9gOlVdNoaSUtklpzVcdUcljmbK3HUuZK7j5iJCCMUcT2sFwxgudxU/1pglNbRcVK2FzhVsa90fGtDzExwGG4sS1j8+oqNaMpKkw6Lw1UbRxzo2DkoJgkZTTtcHHHzzdr29Gea0Y/oxuP73/wCKbxuXJr9DOZLUyR0HE8nPKHB0zGviglYSCziSSHMkZI9rmu9zdpByCsXVbSMpx0tS9ss8DY3iVos2phkBwTAb7tc09bb9KjtXTVLaitdJWRWioYTO40bbOZ+8EMw8ZkbB2d88QWbU+lmZVQtmkEjmaIiDgI+LMIfI3i43uucZGB+ZtsKm88qlekp4i+JJWtF3ODQOkkAdpWk7WCmBsaqnB654wfSs+lzoIud/qOl8KpvPxfqXrdYKYmwqqcnqnjJ9KalG4dBF8Ryhwu0hwOwggg+UL7UJEREGrpT3iT5qT1CqWodHPmxCJuMsjMhA2loIBsOk869ldOlPeZPmpPUKrrg17rd9Hf67F6HhbzTHe0e5j8RXlesNvU3XXBhp6l3M2RyE+43Med249HT1WG0qD65alY8VRTN5+2SMfD3uYO+3jp8e3n6n658VanqT7VsY87Yviu+L6PFs5yY65a+Zj+cJpknHPC/ylZKLxrr5jZ6V6sLWiHCb3JH9Ib+FIseow/26X5c/4YWThN7kj+kN/CkWPUb+HS/Ln/DC3fho+LJ99PwQnV7QZqpeKa9sZwF9y0uGRAtYeNST2LpPCYvNO/UtLg27s/sP9ZitJW+J8Rkx31WVeDDS9Nyrr2LpPCYvNO/UnsXSeExead+pWKize2ZvX+F/s2P0QXRPB4+GeOYzxuEbw4gRuBNugG6nLV6vCqcmW2Sd2W0x1pGocvWTTYpad0psXe5jHfPOzyDafEqka44ZqyRplbBZ77gkSSvdZjXHcXG56gd4XY1t0w6rqhHFdzGO4qED4bibFw8ZyHUAp5orViOOjNK8B7ZGOE//ALHPFnfkPEFtiY8Pj697f6ZZ+uv07Q4vBjrgaynMczsVTBk8mwMjCebJYfVPiG9TZfn1pl0NpPpcInZ9Anp3/wDZHY5vUr7oq1ksbJY3BzJGNexw2FpFwVlzUis7jtLRituNT3hqad0OKiLBiMcjXNlhkAuYZWG7HgdOeRHSCQqp0zQy0zv3uGrl9tbO4h0jqZ0vG3ldHxVmNbKwuFiA9p3gkq6FydZdYo6KA1ErXvYHMZZlsV3Gw2kLnHeYnUJvWJ6qqgpRVTSspKWsbHJK48x0sbHRsaGwxyOkJjDcQMri8OOYaBtU10hUP0XQTVUrxUVsxjxvIwtfKRhY1oFrRsAJtlezjlddvVTWuOvifLCyRjY5OLIeGgk4GuuLE5WcFHeGeMnR7SNjaqMu8RZIB95HarN8rxWYca1WbQr/AEPq5W6Ye+V82JjXWfJK4ljXEXwRsHURkLAXCkkfAabZ1rb9VPl667vA5UMOjy0EY2TyYx0jFhLSR1j0FTu6nJmvW01joimKsxuVU+wb/Wj7N/mvl/AabZVrb9dPl66tlFX5+T1d+TT0UNprVWt0QWzxz8wuwiSJzm2dYkNkjO+x23CtfUTWM1tG2Z4AlBdFLYWGNtswNxDmm3WtrWrVxtdTGnc90Yc5jsTQHEFrr7CsGp2qbdHwvhZK6UPkMl3NDSCWtbbL5Km+SL0690VpNbdOzvoiKhc1dKe8yfNSeoVXXBp3W76O/wBdisXSnvMnzUnqFV1wad1u+jv9di24PscjLl+0os4hQzXDUvjb1FOAJdr2DIS9Y3P9Pj2zReWWbHktjtyqvvSLxqVaao65GAinqCTDezXHbB0WI73q6PuVlMeCLg3BAIIzBB2EFRLXDUwTAzwC04F3NyAm/J/X0qP6p63OpncRPfibkZg4oDfPLbhvtHR0bjrvjrmr5mPv74Z6XnFPC/b3SkHCb3JH9Ib+FIseo38Ol+XP+GF9cJEodRxOaQ5rp2EEG4IMMliCvnUb+HS/Ln/DCj8PHxPvp+CEaAp6h8mGkLhLgJ5rxGcOV+cSOrJSH9kaX7+f7U39S1uDbuz+w/1mK0bK3xOeaX1ER81eDFFqb3Kt/wBkaX7+f7U39SfsjS/fz/am/qVkWSyz+12/LH7L/Z49Z/dDtVdH17KjFVOkMWBw504kGLK3NDj1rY190/xEPFMNpZwRtzYz4TvLsHl3KR1dU2NjpHnC1jS5x3AKn9JaS5TPJUTEsiaC95/lwt2NG9xuGje5y7wx51+do6Q4yT5deFZ6yk/B1q/c8rkGQu2Edexz/SB5VYCqGm4axGxsbKFjWMaGtHKdgAyHuFl9nQ+BN+0/4LnNTLkvNph1jvjpXW3f4VdVOU03KI23npgXZbZItr29ZHuh4jvXD4Hda9tBK7vpKYntfH6XD/6WM8OR8Cb9p/wVey6UAqjU0zeT2l42JodjERvewNhdt+i2zJdUxWmk0tHwc2yVi0Wq/TihPC//AAx3z0Prrv6r6wNrKWOoZYYhaRv8uRvu2duzqIXA4X/4Y756H11mxxrJET6r7zuktDgR7jn+lH8CJTfTeh2VUD6eUEskbY2NnNN7hzTvBAPkUI4Ee45/pR/AiUi161pdQUzZ2RtlLpmxYXOLRZzXm9wPifeuskTOWdd3OOYjH1VvUcGOkqWQvo5OM6A+Kbk8hG5zXEdgJXw6PT7cv349GTmu+9WfqVrEa6lFQ6NsZL3swtcXAYTa9yu9hXU57ROrREyiMUTG6zKkL6f/AK//AIr0O0//AF/Y0/crusllHn/pg8n9UqQGvul6Nw5SHlp+DPT4Q/fZ4DTfxFWnqfrUyvp+OYMDmnBKwm5jfa+3pBBuCsPCFTMfo2pDwCGwukbf4LmkFpHXcfeobwGnuwdH7sfL7d+QU243xzbWpgjdbxXe9rVREWZe1dKe8SfNSeoVXXBof3t30d/rsVnObcWOYOR6brBBQxsN2RxsNrXaxrTbdcDqV+PLwpauu6q+PlaLejYREVC0UU1v1NFQDNCA2oAz6BMB0Hc7cfIeqVou6XtSeVXN6ReNSpGavlEXJXkhjJcYa7J0bwHAgbhzjkp3qN/Dpflz/hhSqTRsTjidFG5x2kxtJPlIX3FSsaMLWNa07QGhoN9uQWnL4mL14xXXvZ8eCaW3tWfBt3Z/Yf6zFaS14KCNhuyONhta7WNabbrgLYVOfL5tuWluLH5ddCIipWq+4RtP3IpGOyFnzZ9O1rP+z5F1tTtV2x01542vfPhe9r2hwa0ZsaQekbfGepSF+jIiS4xRFxNyTGwknfey2QtFs31cY6xr1/ypjF9Ob2aP7ApvBqfzEf5J+wKbwan8xH+S30VG5W6hofsCm8Gp/MR/kuTrTqTBU0skUcMMUtsUT2xtYWvb7m5A9ydh6ipKvFMWmJ3BNYnoo/gz1kdRVhpZ7sjnfxTw7LipmnC0ndnzT5NynXC8f9sd89D66kNVqnRyPdJJSU75Hm7nOiaXONrXJst+ejY9uB7GPZlzXND25bMirbZIm8XiFdccxWa7QHgR7jn+lH8CJSTXvV01tE+BluNBbJFfIF7D7knouCRfrXapaOOIERxsjBNyGMawE2tcgDbks64tfd+UOq01XjKh9WNdqnRJfTSwYmF+J0Ul4nsdYAljrHI2HQQbXB3ygcOMfgUnnm/pVj1Wj45RaWOOUbnsa8dhC0DqfQ+BUvmI/wAlZOTHbravVXFLx0iUI9nGPwKXzzP0p7OMfgUvnm/pU2/0dQ+BUvmGfkn+jqHwKl8xH+ScsX5f5TxyeqpdauEqfSDOSxQ8Ux5GJrSZZZbG4bkBlcA2A6Nqn3BdqpJR0z3TjBNUOa9zemNjQQxrvjc5xPjspVSaLhi95hii+RGxnoC21zfLE141jUJrjmJ5WnciIipWtbSXvMlyR7W/MAkjmHMDpUDa9giDfa8AqIcTi53EuvA7Nw2tPfdd1Yq+eLG4diCDPjxVTgLBr5ZIw4OOd6XJlu9zvdY9GS4wyQn/AMmhi295G647Sp9gG4di8wDcOxSK6pXuDg255zaqVtjn7zKwgeVgXf1QaxzZWBvNLIQ+z8THl0ZxZW5p35lSbANw7F6GgbBZBAuKwxsMeEOM9WMybEMjcAPI29luavubymO5jvyaDDiJxn2k3wdHjv0KYYBuHYgYNw7EELqZAK6S4JeZgGnHhc1vJzfm25zOxadXVMdTU4xhwZBO055NlEYLQfjZhWDhG4di8wDcOxQIHBNhq2Occ2viJzPGW5KCb/Fvt6VrUs2GMh924pKSfM7QXvu4dWzsVi4BuHYmAbh2KRxdNThxpXNIc11SwtI2OBY6xCiVG8gYCcjTVUrc++gLT98asjCNwyXmAbh2KBX+kYgxsQIa1xpmPjDXON3Onbzm3+EW3uvZTaSY+5uNIC4dm+zL4XDoAve/WrAwjcMupeYBuHYp2K/opSJYcR5tPJg27cRlk9ACxUrAYnB4N3OpZW3O0SSFriM9hBAVi4BuHYmAbh2JsQbSLWtfI02ETaxrSCeaAKbIHsWhVvcGNfc9yQxuz/mMfY9rQrJwDcOxeFg3DsQRfWZzP3bjr8VglxWPTxIw26MV9i5QcOUZF2LGA3EfbOK5J09SnxYNw7EwjcFArzRzjigZfKKaB+3bx7oSPQ5arnHiiy5tflG3oBMfpsrMwDcOxOLG4dinYgdTJ7bML5tOkXEdIBa3CT1ZFYInkMmYTnHHA0dYNUHD7nhWJgG4di8wDcOxBD6mhaHVj2ANfA+KWM3PNIGM9tlI9BU+CnjbtOAOJ3udzj95W9hG4Z7ete2U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p:nvSpPr>
        <p:spPr>
          <a:xfrm>
            <a:off x="107504" y="1085835"/>
            <a:ext cx="9289032" cy="830997"/>
          </a:xfrm>
          <a:prstGeom prst="rect">
            <a:avLst/>
          </a:prstGeom>
          <a:noFill/>
        </p:spPr>
        <p:txBody>
          <a:bodyPr wrap="square" rtlCol="0">
            <a:spAutoFit/>
          </a:bodyPr>
          <a:lstStyle/>
          <a:p>
            <a:pPr algn="l"/>
            <a:r>
              <a:rPr lang="en-US" sz="2400" b="1" dirty="0">
                <a:solidFill>
                  <a:srgbClr val="1736B9"/>
                </a:solidFill>
                <a:latin typeface="HelveticaNeue-Light"/>
                <a:ea typeface="+mj-ea"/>
                <a:cs typeface="+mj-cs"/>
              </a:rPr>
              <a:t>National Federation of Advanced Information Service (NFAIS) </a:t>
            </a:r>
            <a:r>
              <a:rPr lang="en-US" sz="2400" b="1" i="1" dirty="0">
                <a:solidFill>
                  <a:srgbClr val="1736B9"/>
                </a:solidFill>
                <a:latin typeface="HelveticaNeue-Light"/>
                <a:ea typeface="+mj-ea"/>
                <a:cs typeface="+mj-cs"/>
              </a:rPr>
              <a:t>Discovery Service Code of Practice Draft</a:t>
            </a:r>
            <a:endParaRPr lang="en-US" sz="2400" dirty="0"/>
          </a:p>
        </p:txBody>
      </p:sp>
    </p:spTree>
  </p:cSld>
  <p:clrMapOvr>
    <a:masterClrMapping/>
  </p:clrMapOvr>
</p:sld>
</file>

<file path=ppt/theme/theme1.xml><?xml version="1.0" encoding="utf-8"?>
<a:theme xmlns:a="http://schemas.openxmlformats.org/drawingml/2006/main" name="Sage Title Master">
  <a:themeElements>
    <a:clrScheme name="Sage 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age Titl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6983"/>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HelveticaNeue-Light" pitchFamily="34" charset="0"/>
          </a:defRPr>
        </a:defPPr>
      </a:lstStyle>
    </a:spDef>
    <a:lnDef>
      <a:spPr bwMode="auto">
        <a:xfrm>
          <a:off x="0" y="0"/>
          <a:ext cx="1" cy="1"/>
        </a:xfrm>
        <a:custGeom>
          <a:avLst/>
          <a:gdLst/>
          <a:ahLst/>
          <a:cxnLst/>
          <a:rect l="0" t="0" r="0" b="0"/>
          <a:pathLst/>
        </a:custGeom>
        <a:solidFill>
          <a:srgbClr val="006983"/>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HelveticaNeue-Light" pitchFamily="34" charset="0"/>
          </a:defRPr>
        </a:defPPr>
      </a:lstStyle>
    </a:lnDef>
  </a:objectDefaults>
  <a:extraClrSchemeLst>
    <a:extraClrScheme>
      <a:clrScheme name="Sage 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age Titl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age Titl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age Titl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age Titl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age Titl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age Titl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age Titl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age Titl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age Titl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age Titl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age Titl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age Title Master">
  <a:themeElements>
    <a:clrScheme name="Sage 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age Titl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6983"/>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HelveticaNeue-Light" pitchFamily="34" charset="0"/>
          </a:defRPr>
        </a:defPPr>
      </a:lstStyle>
    </a:spDef>
    <a:lnDef>
      <a:spPr bwMode="auto">
        <a:xfrm>
          <a:off x="0" y="0"/>
          <a:ext cx="1" cy="1"/>
        </a:xfrm>
        <a:custGeom>
          <a:avLst/>
          <a:gdLst/>
          <a:ahLst/>
          <a:cxnLst/>
          <a:rect l="0" t="0" r="0" b="0"/>
          <a:pathLst/>
        </a:custGeom>
        <a:solidFill>
          <a:srgbClr val="006983"/>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HelveticaNeue-Light" pitchFamily="34" charset="0"/>
          </a:defRPr>
        </a:defPPr>
      </a:lstStyle>
    </a:lnDef>
  </a:objectDefaults>
  <a:extraClrSchemeLst>
    <a:extraClrScheme>
      <a:clrScheme name="Sage 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age Titl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age Titl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age Titl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age Titl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age Titl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age Titl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age Titl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age Titl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age Titl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age Titl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age Titl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0_1a_SAGE">
  <a:themeElements>
    <a:clrScheme name="10_1a_S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0_1a_SA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6983"/>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HelveticaNeue-Light" pitchFamily="34" charset="0"/>
          </a:defRPr>
        </a:defPPr>
      </a:lstStyle>
    </a:spDef>
    <a:lnDef>
      <a:spPr bwMode="auto">
        <a:xfrm>
          <a:off x="0" y="0"/>
          <a:ext cx="1" cy="1"/>
        </a:xfrm>
        <a:custGeom>
          <a:avLst/>
          <a:gdLst/>
          <a:ahLst/>
          <a:cxnLst/>
          <a:rect l="0" t="0" r="0" b="0"/>
          <a:pathLst/>
        </a:custGeom>
        <a:solidFill>
          <a:srgbClr val="006983"/>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HelveticaNeue-Light" pitchFamily="34" charset="0"/>
          </a:defRPr>
        </a:defPPr>
      </a:lstStyle>
    </a:lnDef>
  </a:objectDefaults>
  <a:extraClrSchemeLst>
    <a:extraClrScheme>
      <a:clrScheme name="10_1a_S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_1a_SA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0_1a_SA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0_1a_SA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0_1a_SA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0_1a_SA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0_1a_SAG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0_1a_SA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0_1a_SA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0_1a_SA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0_1a_SA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0_1a_SA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TemplateUrl xmlns="http://schemas.microsoft.com/sharepoint/v3" xsi:nil="true"/>
    <Form_x0020_Type xmlns="43c0fd48-3a52-4b5b-aff9-e4757ce62309">PowerPoint</Form_x0020_Type>
    <ShowRepairView xmlns="http://schemas.microsoft.com/sharepoint/v3" xsi:nil="true"/>
    <ShowCombineView xmlns="43c0fd48-3a52-4b5b-aff9-e4757ce62309" xsi:nil="true"/>
    <xd_ProgID xmlns="http://schemas.microsoft.com/sharepoint/v3" xsi:nil="true"/>
    <Form_x0020_Catagory xmlns="43c0fd48-3a52-4b5b-aff9-e4757ce62309">Logos and Templates</Form_x0020_Catagory>
  </documentManagement>
</p:properties>
</file>

<file path=customXml/item2.xml><?xml version="1.0" encoding="utf-8"?>
<ct:contentTypeSchema xmlns:ct="http://schemas.microsoft.com/office/2006/metadata/contentType" xmlns:ma="http://schemas.microsoft.com/office/2006/metadata/properties/metaAttributes" ct:_="" ma:_="" ma:contentTypeName="Form" ma:contentTypeID="0x010101008877F0FE93A8284482A81250701E9EC8" ma:contentTypeVersion="23" ma:contentTypeDescription="Fill out this form." ma:contentTypeScope="" ma:versionID="f253302ed79ca2127dee62938903a6c8">
  <xsd:schema xmlns:xsd="http://www.w3.org/2001/XMLSchema" xmlns:p="http://schemas.microsoft.com/office/2006/metadata/properties" xmlns:ns1="http://schemas.microsoft.com/sharepoint/v3" xmlns:ns2="43c0fd48-3a52-4b5b-aff9-e4757ce62309" targetNamespace="http://schemas.microsoft.com/office/2006/metadata/properties" ma:root="true" ma:fieldsID="9179e9c5aed12a51796e0306d4a49d54" ns1:_="" ns2:_="">
    <xsd:import namespace="http://schemas.microsoft.com/sharepoint/v3"/>
    <xsd:import namespace="43c0fd48-3a52-4b5b-aff9-e4757ce62309"/>
    <xsd:element name="properties">
      <xsd:complexType>
        <xsd:sequence>
          <xsd:element name="documentManagement">
            <xsd:complexType>
              <xsd:all>
                <xsd:element ref="ns1:ShowRepairView" minOccurs="0"/>
                <xsd:element ref="ns1:TemplateUrl" minOccurs="0"/>
                <xsd:element ref="ns1:xd_ProgID" minOccurs="0"/>
                <xsd:element ref="ns2:Form_x0020_Catagory" minOccurs="0"/>
                <xsd:element ref="ns2:ShowCombineView" minOccurs="0"/>
                <xsd:element ref="ns2:Form_x0020_Typ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ShowRepairView" ma:index="8" nillable="true" ma:displayName="Show Repair View" ma:hidden="true" ma:internalName="ShowRepairView" ma:readOnly="false">
      <xsd:simpleType>
        <xsd:restriction base="dms:Text"/>
      </xsd:simpleType>
    </xsd:element>
    <xsd:element name="TemplateUrl" ma:index="9" nillable="true" ma:displayName="Template Link" ma:hidden="true" ma:internalName="TemplateUrl" ma:readOnly="false">
      <xsd:simpleType>
        <xsd:restriction base="dms:Text"/>
      </xsd:simpleType>
    </xsd:element>
    <xsd:element name="xd_ProgID" ma:index="10" nillable="true" ma:displayName="Html File Link" ma:hidden="true" ma:internalName="xd_ProgID" ma:readOnly="false">
      <xsd:simpleType>
        <xsd:restriction base="dms:Text"/>
      </xsd:simpleType>
    </xsd:element>
  </xsd:schema>
  <xsd:schema xmlns:xsd="http://www.w3.org/2001/XMLSchema" xmlns:dms="http://schemas.microsoft.com/office/2006/documentManagement/types" targetNamespace="43c0fd48-3a52-4b5b-aff9-e4757ce62309" elementFormDefault="qualified">
    <xsd:import namespace="http://schemas.microsoft.com/office/2006/documentManagement/types"/>
    <xsd:element name="Form_x0020_Catagory" ma:index="11" nillable="true" ma:displayName="Form Category" ma:format="Dropdown" ma:internalName="Form_x0020_Catagory">
      <xsd:simpleType>
        <xsd:restriction base="dms:Choice">
          <xsd:enumeration value="45th Anniversary Logos"/>
          <xsd:enumeration value="Attendance"/>
          <xsd:enumeration value="Book Editorial Contract Templates"/>
          <xsd:enumeration value="Company Wide"/>
          <xsd:enumeration value="Customer Service"/>
          <xsd:enumeration value="Direct Mail &amp; Printing Projects"/>
          <xsd:enumeration value="Finance"/>
          <xsd:enumeration value="Help Desk"/>
          <xsd:enumeration value="Human Resources"/>
          <xsd:enumeration value="Human Resources - Benefits Health"/>
          <xsd:enumeration value="Human Resources - Benefits Education"/>
          <xsd:enumeration value="Human Resources - Benefits 401k"/>
          <xsd:enumeration value="Information Technology"/>
          <xsd:enumeration value="Legal/Contracts"/>
          <xsd:enumeration value="Logos and Templates"/>
          <xsd:enumeration value="Marketing Systems"/>
          <xsd:enumeration value="Meeting Management"/>
          <xsd:enumeration value="Office Supplies"/>
          <xsd:enumeration value="Payroll"/>
          <xsd:enumeration value="Templates"/>
        </xsd:restriction>
      </xsd:simpleType>
    </xsd:element>
    <xsd:element name="ShowCombineView" ma:index="12" nillable="true" ma:displayName="ShowCombineView" ma:hidden="true" ma:internalName="ShowCombineView" ma:readOnly="false">
      <xsd:simpleType>
        <xsd:restriction base="dms:Text"/>
      </xsd:simpleType>
    </xsd:element>
    <xsd:element name="Form_x0020_Type" ma:index="13" nillable="true" ma:displayName="Form Type" ma:default="Word Doc" ma:format="Dropdown" ma:internalName="Form_x0020_Type">
      <xsd:simpleType>
        <xsd:restriction base="dms:Choice">
          <xsd:enumeration value="JPG"/>
          <xsd:enumeration value="On-line"/>
          <xsd:enumeration value="PDF"/>
          <xsd:enumeration value="PowerPoint"/>
          <xsd:enumeration value="Word Doc"/>
          <xsd:enumeration value="XL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DE15038-40BF-452E-B528-FBF14087E3B4}">
  <ds:schemaRefs>
    <ds:schemaRef ds:uri="http://schemas.microsoft.com/office/2006/metadata/properties"/>
    <ds:schemaRef ds:uri="http://schemas.microsoft.com/sharepoint/v3"/>
    <ds:schemaRef ds:uri="43c0fd48-3a52-4b5b-aff9-e4757ce62309"/>
  </ds:schemaRefs>
</ds:datastoreItem>
</file>

<file path=customXml/itemProps2.xml><?xml version="1.0" encoding="utf-8"?>
<ds:datastoreItem xmlns:ds="http://schemas.openxmlformats.org/officeDocument/2006/customXml" ds:itemID="{142D23EA-0B10-4C12-87BE-6600A8ACAD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3c0fd48-3a52-4b5b-aff9-e4757ce62309"/>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1D81BD03-8EFC-445B-B69E-F16C96D6E08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SAGE</Template>
  <TotalTime>2536</TotalTime>
  <Words>4043</Words>
  <Application>Microsoft Office PowerPoint</Application>
  <PresentationFormat>On-screen Show (4:3)</PresentationFormat>
  <Paragraphs>275</Paragraphs>
  <Slides>30</Slides>
  <Notes>27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30</vt:i4>
      </vt:variant>
    </vt:vector>
  </HeadingPairs>
  <TitlesOfParts>
    <vt:vector size="38" baseType="lpstr">
      <vt:lpstr>Arial</vt:lpstr>
      <vt:lpstr>Helvetica</vt:lpstr>
      <vt:lpstr>HelveticaNeue-Light</vt:lpstr>
      <vt:lpstr>Segoe UI Light</vt:lpstr>
      <vt:lpstr>Wingdings</vt:lpstr>
      <vt:lpstr>Sage Title Master</vt:lpstr>
      <vt:lpstr>1_Sage Title Master</vt:lpstr>
      <vt:lpstr>10_1a_SAGE</vt:lpstr>
      <vt:lpstr>PowerPoint Presentation</vt:lpstr>
      <vt:lpstr>PowerPoint Presentation</vt:lpstr>
      <vt:lpstr>SAGE Discoverability White Paper</vt:lpstr>
      <vt:lpstr>   Symbiotic (but  disrupted and fragmented) Scholarly Ecosystem        </vt:lpstr>
      <vt:lpstr>  Conversation Starters “…to improve discoverability and visibility, access and discovery, and usage and creation of the scholarly corpus:”        </vt:lpstr>
      <vt:lpstr>PowerPoint Presentation</vt:lpstr>
      <vt:lpstr>Web-scale discovery in libraries</vt:lpstr>
      <vt:lpstr>PowerPoint Presentation</vt:lpstr>
      <vt:lpstr>PowerPoint Presentation</vt:lpstr>
      <vt:lpstr>Question for you!</vt:lpstr>
      <vt:lpstr>Knowledge Bases And Related Tools working group</vt:lpstr>
      <vt:lpstr>NISO IOTA project Recommendations for Link Resolver Providers </vt:lpstr>
      <vt:lpstr>Question for you!</vt:lpstr>
      <vt:lpstr>Mobile discovery</vt:lpstr>
      <vt:lpstr>Question for you!</vt:lpstr>
      <vt:lpstr>Research workflows and “jobs to be done”</vt:lpstr>
      <vt:lpstr>Understanding the Discovery Experience</vt:lpstr>
      <vt:lpstr>Question for you!</vt:lpstr>
      <vt:lpstr>Discovery studies in the literature</vt:lpstr>
      <vt:lpstr>“Blazing New Paths: Charting Advanced Researcher Patterns”</vt:lpstr>
      <vt:lpstr>PowerPoint Presentation</vt:lpstr>
      <vt:lpstr>New JTBD Products</vt:lpstr>
      <vt:lpstr>PowerPoint Presentation</vt:lpstr>
      <vt:lpstr>Search quality essentials</vt:lpstr>
      <vt:lpstr>Structured data </vt:lpstr>
      <vt:lpstr>Linked Data / Open Data</vt:lpstr>
      <vt:lpstr>Question for you!</vt:lpstr>
      <vt:lpstr>PowerPoint Presentation</vt:lpstr>
      <vt:lpstr>Question for you!</vt:lpstr>
      <vt:lpstr>For more information…</vt:lpstr>
    </vt:vector>
  </TitlesOfParts>
  <Company>Sage Publications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SAGE London Company Meeting</dc:title>
  <dc:creator>Conrad, Lettie</dc:creator>
  <cp:lastModifiedBy>Sylvie Davies</cp:lastModifiedBy>
  <cp:revision>183</cp:revision>
  <dcterms:created xsi:type="dcterms:W3CDTF">2007-05-22T15:48:06Z</dcterms:created>
  <dcterms:modified xsi:type="dcterms:W3CDTF">2023-02-04T15:39:09Z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Form</vt:lpwstr>
  </property>
</Properties>
</file>