
<file path=[Content_Types].xml><?xml version="1.0" encoding="utf-8"?>
<Types xmlns="http://schemas.openxmlformats.org/package/2006/content-types">
  <Default Extension="img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1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8134672" cy="2016224"/>
          </a:xfrm>
          <a:ln>
            <a:solidFill>
              <a:srgbClr val="54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6400800" cy="1152128"/>
          </a:xfrm>
          <a:solidFill>
            <a:schemeClr val="bg1"/>
          </a:solidFill>
          <a:ln>
            <a:solidFill>
              <a:srgbClr val="54000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54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3" name="Rettangolo 12"/>
          <p:cNvSpPr/>
          <p:nvPr userDrawn="1"/>
        </p:nvSpPr>
        <p:spPr>
          <a:xfrm>
            <a:off x="755576" y="6021288"/>
            <a:ext cx="6408712" cy="216024"/>
          </a:xfrm>
          <a:prstGeom prst="rect">
            <a:avLst/>
          </a:prstGeom>
          <a:solidFill>
            <a:srgbClr val="54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827584" y="1772816"/>
            <a:ext cx="8136904" cy="216024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4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1268758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1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2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8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98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3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06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61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80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936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231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55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000" b="1" cap="none" spc="0"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3304" y="1916832"/>
            <a:ext cx="7571184" cy="45259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971600" y="1844824"/>
            <a:ext cx="8064896" cy="4824536"/>
          </a:xfrm>
          <a:prstGeom prst="rect">
            <a:avLst/>
          </a:prstGeom>
          <a:solidFill>
            <a:schemeClr val="bg1"/>
          </a:solidFill>
          <a:ln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5508104" y="1772816"/>
            <a:ext cx="3456384" cy="144016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1340768"/>
            <a:ext cx="720080" cy="72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56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1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872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03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24020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352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25/11/2018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760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25/11/2018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50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25/11/2018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01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25/11/2018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7816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50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25/11/2018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25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25/11/2018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164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445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380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924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85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77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48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004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53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756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80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73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17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719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224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87371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36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30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90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7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9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5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6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5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87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65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BB24B-D761-4188-AC24-82E6ED61617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433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31EF-D517-4F7E-A946-257070BC077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68489"/>
      </p:ext>
    </p:extLst>
  </p:cSld>
  <p:clrMapOvr>
    <a:masterClrMapping/>
  </p:clrMapOvr>
  <p:transition spd="slow"/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F7F29-17DB-4048-8D67-51D1BF9359C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52783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91F39-6863-4BD0-AB68-2C382514215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0202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807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04F24-B55C-4B78-A797-8DB82F8592C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56600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219DE-B16C-449B-BA20-D9A017DCDC4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39362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942CB-B291-4F49-8A22-4317F497300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14447"/>
      </p:ext>
    </p:extLst>
  </p:cSld>
  <p:clrMapOvr>
    <a:masterClrMapping/>
  </p:clrMapOvr>
  <p:transition spd="slow"/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1DEBF-4678-41EA-A286-72FF61524BE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1407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58686-CB38-43BB-992D-06AF4BA6B02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29028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B6A63-51ED-4FA3-A48C-BDADE3F358A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8751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AA294-F4BC-407C-B211-8AD24D6D1E7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26954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88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94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4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922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01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94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3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15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05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21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87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492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581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315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618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248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108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97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544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8005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319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14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3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23528" y="188640"/>
            <a:ext cx="1008112" cy="6336704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40871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32" y="1916832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8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cap="none" spc="0">
          <a:ln w="10541" cmpd="sng">
            <a:solidFill>
              <a:srgbClr val="680000"/>
            </a:solidFill>
            <a:prstDash val="solid"/>
          </a:ln>
          <a:solidFill>
            <a:srgbClr val="5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54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4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4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4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4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40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25/11/2018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62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2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9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5123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538A0-29DF-4A8C-A4AD-6B52E21AB14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ADB8-FAB2-46EC-BA65-026A854F672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B7A3E-2795-413A-8C6E-941ECE09293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9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FC7F6-3C91-450B-848C-7C5F1A4CCEDB}" type="datetimeFigureOut">
              <a:rPr lang="it-IT" smtClean="0"/>
              <a:t>25/11/2018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1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im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ras.hypotheses.org/design-study/ds-business-governance-model-long-term-strategy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operas.hypotheses.org/partners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31"/>
          <p:cNvSpPr/>
          <p:nvPr/>
        </p:nvSpPr>
        <p:spPr>
          <a:xfrm>
            <a:off x="91441" y="4429760"/>
            <a:ext cx="8930640" cy="188139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DDDD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OPERAS</a:t>
            </a:r>
            <a:b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bringing the long tail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Social Sciences and Humanities into Open Science</a:t>
            </a:r>
            <a:endParaRPr kumimoji="0" lang="it-IT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386606" y="169623"/>
            <a:ext cx="2622973" cy="584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Tromso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  <a:b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elena.giglia@unito.it</a:t>
            </a:r>
          </a:p>
        </p:txBody>
      </p:sp>
      <p:pic>
        <p:nvPicPr>
          <p:cNvPr id="34" name="Immagine 3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" y="6512755"/>
            <a:ext cx="804672" cy="283464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1814606" y="6580775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is licensed under a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Creative Commons Attribution-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ShareAlike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4.0 International License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5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9CC103-786A-49F7-8327-0762A51A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58" y="82733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OPERAS,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foresee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Rettangolo 2"/>
          <p:cNvSpPr/>
          <p:nvPr/>
        </p:nvSpPr>
        <p:spPr>
          <a:xfrm>
            <a:off x="425196" y="5021050"/>
            <a:ext cx="8293608" cy="996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OPERAS: a </a:t>
            </a:r>
            <a:r>
              <a:rPr lang="it-IT" sz="2800" b="1" dirty="0" err="1">
                <a:solidFill>
                  <a:schemeClr val="tx1"/>
                </a:solidFill>
              </a:rPr>
              <a:t>research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infrastructure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to rethink publishing, discovery and dissemination in the SSH of the future</a:t>
            </a: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1" name="Immagine 10"/>
          <p:cNvPicPr/>
          <p:nvPr/>
        </p:nvPicPr>
        <p:blipFill rotWithShape="1">
          <a:blip r:embed="rId3"/>
          <a:srcRect l="26644" t="20808" r="27910" b="35320"/>
          <a:stretch/>
        </p:blipFill>
        <p:spPr bwMode="auto">
          <a:xfrm>
            <a:off x="3693223" y="1572768"/>
            <a:ext cx="4849891" cy="2633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1849568-BAE5-4533-B51D-5C83516B4E45}"/>
              </a:ext>
            </a:extLst>
          </p:cNvPr>
          <p:cNvSpPr/>
          <p:nvPr/>
        </p:nvSpPr>
        <p:spPr>
          <a:xfrm>
            <a:off x="6400800" y="6426925"/>
            <a:ext cx="2473234" cy="35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…thank </a:t>
            </a:r>
            <a:r>
              <a:rPr lang="it-IT" dirty="0" err="1">
                <a:solidFill>
                  <a:schemeClr val="tx1"/>
                </a:solidFill>
              </a:rPr>
              <a:t>you</a:t>
            </a:r>
            <a:r>
              <a:rPr lang="it-IT" dirty="0">
                <a:solidFill>
                  <a:schemeClr val="tx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531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60901" y="1375969"/>
            <a:ext cx="8822197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fields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across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disciplines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subdisciplines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usually grounded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regional, national and linguistic specific communities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59704" y="-226547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SSH: </a:t>
            </a:r>
            <a:r>
              <a:rPr lang="it-IT" dirty="0" err="1">
                <a:solidFill>
                  <a:schemeClr val="bg1"/>
                </a:solidFill>
              </a:rPr>
              <a:t>fragmentation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833119" y="3209063"/>
            <a:ext cx="8149979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 of SSH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types, formats, languages, disciplines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634101" y="5119113"/>
            <a:ext cx="7348997" cy="98406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and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be precisely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qualified, described, managed and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curated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Rettangolo 4"/>
          <p:cNvSpPr/>
          <p:nvPr/>
        </p:nvSpPr>
        <p:spPr>
          <a:xfrm>
            <a:off x="5873673" y="630049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MULTILINGUALISM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873673" y="2470464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SCARCE DISCOVERY AND REUSE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873673" y="4366001"/>
            <a:ext cx="2775474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DATA CURATION</a:t>
            </a:r>
          </a:p>
        </p:txBody>
      </p:sp>
    </p:spTree>
    <p:extLst>
      <p:ext uri="{BB962C8B-B14F-4D97-AF65-F5344CB8AC3E}">
        <p14:creationId xmlns:p14="http://schemas.microsoft.com/office/powerpoint/2010/main" val="14964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5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06917" y="150248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SSH: the book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changing…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C549C3A-0ED6-4E5F-9148-F30DFE18E44B}"/>
              </a:ext>
            </a:extLst>
          </p:cNvPr>
          <p:cNvSpPr/>
          <p:nvPr/>
        </p:nvSpPr>
        <p:spPr>
          <a:xfrm>
            <a:off x="444136" y="4543723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dirty="0">
                <a:solidFill>
                  <a:prstClr val="black"/>
                </a:solidFill>
              </a:rPr>
              <a:t>…impact of </a:t>
            </a:r>
            <a:r>
              <a:rPr lang="en-US" b="1" dirty="0">
                <a:solidFill>
                  <a:prstClr val="black"/>
                </a:solidFill>
              </a:rPr>
              <a:t>digital technologies </a:t>
            </a:r>
            <a:r>
              <a:rPr lang="en-US" dirty="0">
                <a:solidFill>
                  <a:prstClr val="black"/>
                </a:solidFill>
              </a:rPr>
              <a:t>and the </a:t>
            </a:r>
            <a:r>
              <a:rPr lang="en-US" b="1" dirty="0">
                <a:solidFill>
                  <a:prstClr val="black"/>
                </a:solidFill>
              </a:rPr>
              <a:t>Open Science paradigm…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887AEE8-7BB4-4EC4-9D81-E2755EF1129D}"/>
              </a:ext>
            </a:extLst>
          </p:cNvPr>
          <p:cNvSpPr/>
          <p:nvPr/>
        </p:nvSpPr>
        <p:spPr>
          <a:xfrm>
            <a:off x="444136" y="5323995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</a:rPr>
              <a:t>…</a:t>
            </a:r>
            <a:r>
              <a:rPr lang="en-US" b="1" dirty="0">
                <a:solidFill>
                  <a:prstClr val="black"/>
                </a:solidFill>
              </a:rPr>
              <a:t>boundaries</a:t>
            </a:r>
            <a:r>
              <a:rPr lang="en-US" dirty="0">
                <a:solidFill>
                  <a:prstClr val="black"/>
                </a:solidFill>
              </a:rPr>
              <a:t> of the “scholarly record” now </a:t>
            </a:r>
            <a:r>
              <a:rPr lang="en-US" b="1" dirty="0">
                <a:solidFill>
                  <a:prstClr val="black"/>
                </a:solidFill>
              </a:rPr>
              <a:t>blurring…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68BC4F-9860-4B32-AC19-472F6F37DA70}"/>
              </a:ext>
            </a:extLst>
          </p:cNvPr>
          <p:cNvSpPr/>
          <p:nvPr/>
        </p:nvSpPr>
        <p:spPr>
          <a:xfrm>
            <a:off x="444136" y="6086850"/>
            <a:ext cx="8151223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</a:rPr>
              <a:t>…research </a:t>
            </a:r>
            <a:r>
              <a:rPr lang="en-US" b="1" dirty="0">
                <a:solidFill>
                  <a:prstClr val="black"/>
                </a:solidFill>
              </a:rPr>
              <a:t>monograph challenged </a:t>
            </a:r>
            <a:r>
              <a:rPr lang="en-US" dirty="0">
                <a:solidFill>
                  <a:prstClr val="black"/>
                </a:solidFill>
              </a:rPr>
              <a:t>by </a:t>
            </a:r>
            <a:r>
              <a:rPr lang="en-US" b="1" dirty="0">
                <a:solidFill>
                  <a:prstClr val="black"/>
                </a:solidFill>
              </a:rPr>
              <a:t>technical innovations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(text and data mining, open annotations, data embedding, collaborative writing…)</a:t>
            </a:r>
            <a:r>
              <a:rPr lang="en-US" b="1" dirty="0">
                <a:solidFill>
                  <a:prstClr val="black"/>
                </a:solidFill>
              </a:rPr>
              <a:t>…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202596" y="2045410"/>
            <a:ext cx="5349272" cy="609600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…are SSH ready to go?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6433" y="5464892"/>
            <a:ext cx="860243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 ecosystem is very fragile, and lacks resources (in terms of skills, know-how and funding) to efficiently manage the digital turn and the integration in the European Open Science Cloud.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OPERAS Design study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2017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87680" y="182880"/>
            <a:ext cx="894597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…OPERAS: a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possible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answer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is</a:t>
            </a:r>
            <a:r>
              <a:rPr kumimoji="0" lang="it-IT" sz="4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integration and cooperation</a:t>
            </a:r>
          </a:p>
        </p:txBody>
      </p:sp>
      <p:pic>
        <p:nvPicPr>
          <p:cNvPr id="1026" name="Picture 2" descr="OPERAS map, August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444325"/>
            <a:ext cx="468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B00A7E2-D069-4F0D-AE84-758DCC1BFDDC}"/>
              </a:ext>
            </a:extLst>
          </p:cNvPr>
          <p:cNvGrpSpPr/>
          <p:nvPr/>
        </p:nvGrpSpPr>
        <p:grpSpPr>
          <a:xfrm>
            <a:off x="1675349" y="1406241"/>
            <a:ext cx="7364148" cy="5451759"/>
            <a:chOff x="1684058" y="1207224"/>
            <a:chExt cx="7364148" cy="5451759"/>
          </a:xfrm>
        </p:grpSpPr>
        <p:grpSp>
          <p:nvGrpSpPr>
            <p:cNvPr id="4" name="Gruppo 3"/>
            <p:cNvGrpSpPr/>
            <p:nvPr/>
          </p:nvGrpSpPr>
          <p:grpSpPr>
            <a:xfrm>
              <a:off x="1684058" y="1207224"/>
              <a:ext cx="6072206" cy="5451759"/>
              <a:chOff x="1684058" y="1207224"/>
              <a:chExt cx="6072206" cy="5451759"/>
            </a:xfrm>
          </p:grpSpPr>
          <p:pic>
            <p:nvPicPr>
              <p:cNvPr id="10" name="Immagine 9" descr="OPERAS map, August 2018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4058" y="1207224"/>
                <a:ext cx="6072206" cy="54517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3071157" y="6412762"/>
                <a:ext cx="229902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5"/>
                  </a:rPr>
                  <a:t>https://operas.hypotheses.org/partners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0082CE7F-AE96-444A-BAB0-563471E8D1C2}"/>
                </a:ext>
              </a:extLst>
            </p:cNvPr>
            <p:cNvSpPr/>
            <p:nvPr/>
          </p:nvSpPr>
          <p:spPr>
            <a:xfrm>
              <a:off x="6357257" y="1872343"/>
              <a:ext cx="2690949" cy="1097280"/>
            </a:xfrm>
            <a:prstGeom prst="rect">
              <a:avLst/>
            </a:prstGeom>
            <a:solidFill>
              <a:srgbClr val="5F1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38 </a:t>
              </a:r>
              <a:r>
                <a:rPr lang="it-IT" dirty="0" err="1"/>
                <a:t>organizations</a:t>
              </a:r>
              <a:endParaRPr lang="it-IT" dirty="0"/>
            </a:p>
            <a:p>
              <a:pPr algn="ctr"/>
              <a:r>
                <a:rPr lang="it-IT" dirty="0"/>
                <a:t>15 countries</a:t>
              </a:r>
            </a:p>
            <a:p>
              <a:pPr algn="ctr"/>
              <a:r>
                <a:rPr lang="it-IT" dirty="0"/>
                <a:t>(9 in the Core group)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8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7148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OPERAS: </a:t>
            </a:r>
            <a:r>
              <a:rPr lang="it-IT" dirty="0" err="1">
                <a:solidFill>
                  <a:schemeClr val="bg1"/>
                </a:solidFill>
              </a:rPr>
              <a:t>taking</a:t>
            </a:r>
            <a:r>
              <a:rPr lang="it-IT" dirty="0">
                <a:solidFill>
                  <a:schemeClr val="bg1"/>
                </a:solidFill>
              </a:rPr>
              <a:t> care of the </a:t>
            </a:r>
            <a:r>
              <a:rPr lang="it-IT" dirty="0" err="1">
                <a:solidFill>
                  <a:schemeClr val="bg1"/>
                </a:solidFill>
              </a:rPr>
              <a:t>whole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cycle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24" y="834266"/>
            <a:ext cx="5683322" cy="597188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7426" y="5421854"/>
            <a:ext cx="4389120" cy="1161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nurture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players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7426" y="3598177"/>
            <a:ext cx="3192460" cy="1417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REGAINING CONTROL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SCHOLARLY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75149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3651" y="288817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OPERAS: </a:t>
            </a:r>
            <a:r>
              <a:rPr lang="it-IT" dirty="0" err="1">
                <a:solidFill>
                  <a:schemeClr val="bg1"/>
                </a:solidFill>
              </a:rPr>
              <a:t>leveraging</a:t>
            </a:r>
            <a:r>
              <a:rPr lang="it-IT" dirty="0">
                <a:solidFill>
                  <a:schemeClr val="bg1"/>
                </a:solidFill>
              </a:rPr>
              <a:t> on </a:t>
            </a:r>
            <a:r>
              <a:rPr lang="it-IT" dirty="0" err="1">
                <a:solidFill>
                  <a:schemeClr val="bg1"/>
                </a:solidFill>
              </a:rPr>
              <a:t>existing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realities</a:t>
            </a:r>
            <a:r>
              <a:rPr lang="it-IT" dirty="0">
                <a:solidFill>
                  <a:schemeClr val="bg1"/>
                </a:solidFill>
              </a:rPr>
              <a:t> to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5057888" y="1103608"/>
            <a:ext cx="3752625" cy="2145201"/>
            <a:chOff x="5057888" y="1103608"/>
            <a:chExt cx="3752625" cy="2145201"/>
          </a:xfrm>
        </p:grpSpPr>
        <p:sp>
          <p:nvSpPr>
            <p:cNvPr id="7" name="Rettangolo 6"/>
            <p:cNvSpPr/>
            <p:nvPr/>
          </p:nvSpPr>
          <p:spPr>
            <a:xfrm>
              <a:off x="5057888" y="1656678"/>
              <a:ext cx="3625327" cy="1592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CERTIFY RESEARCH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(peer review) </a:t>
              </a:r>
            </a:p>
          </p:txBody>
        </p:sp>
        <p:pic>
          <p:nvPicPr>
            <p:cNvPr id="9" name="Immagine 8" descr="https://www.doabooks.org/doabImages/doab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020" y="1103608"/>
              <a:ext cx="2554493" cy="827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uppo 13"/>
          <p:cNvGrpSpPr/>
          <p:nvPr/>
        </p:nvGrpSpPr>
        <p:grpSpPr>
          <a:xfrm>
            <a:off x="227704" y="1824990"/>
            <a:ext cx="4051824" cy="1914263"/>
            <a:chOff x="227704" y="1824990"/>
            <a:chExt cx="4051824" cy="1914263"/>
          </a:xfrm>
        </p:grpSpPr>
        <p:sp>
          <p:nvSpPr>
            <p:cNvPr id="6" name="Rettangolo 5"/>
            <p:cNvSpPr/>
            <p:nvPr/>
          </p:nvSpPr>
          <p:spPr>
            <a:xfrm>
              <a:off x="548417" y="2413694"/>
              <a:ext cx="3731111" cy="1325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DISCOVER RESEARCH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it-IT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multilingual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discovery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tool</a:t>
              </a: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t="9744" r="86678" b="82063"/>
            <a:stretch/>
          </p:blipFill>
          <p:spPr bwMode="auto">
            <a:xfrm>
              <a:off x="227704" y="1824990"/>
              <a:ext cx="2186269" cy="75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5" name="Gruppo 14"/>
          <p:cNvGrpSpPr/>
          <p:nvPr/>
        </p:nvGrpSpPr>
        <p:grpSpPr>
          <a:xfrm>
            <a:off x="3004457" y="3856470"/>
            <a:ext cx="4644272" cy="2267727"/>
            <a:chOff x="3004457" y="3856470"/>
            <a:chExt cx="4644272" cy="2267727"/>
          </a:xfrm>
        </p:grpSpPr>
        <p:sp>
          <p:nvSpPr>
            <p:cNvPr id="8" name="Rettangolo 7"/>
            <p:cNvSpPr/>
            <p:nvPr/>
          </p:nvSpPr>
          <p:spPr>
            <a:xfrm>
              <a:off x="3004457" y="4532066"/>
              <a:ext cx="4362994" cy="1592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ACTIVATE RESEARCH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(research and society blogging) </a:t>
              </a: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/>
            <a:srcRect l="3112" t="16608" r="72110" b="67448"/>
            <a:stretch/>
          </p:blipFill>
          <p:spPr bwMode="auto">
            <a:xfrm>
              <a:off x="5459729" y="3856470"/>
              <a:ext cx="2189000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32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68268" y="6062472"/>
            <a:ext cx="6105100" cy="700448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…</a:t>
            </a:r>
            <a:r>
              <a:rPr lang="it-IT" dirty="0" err="1"/>
              <a:t>bringing</a:t>
            </a:r>
            <a:r>
              <a:rPr lang="it-IT" dirty="0"/>
              <a:t> SSH </a:t>
            </a:r>
            <a:r>
              <a:rPr lang="it-IT" dirty="0" err="1"/>
              <a:t>into</a:t>
            </a:r>
            <a:r>
              <a:rPr lang="it-IT" dirty="0"/>
              <a:t> EOSC</a:t>
            </a:r>
          </a:p>
        </p:txBody>
      </p:sp>
    </p:spTree>
    <p:extLst>
      <p:ext uri="{BB962C8B-B14F-4D97-AF65-F5344CB8AC3E}">
        <p14:creationId xmlns:p14="http://schemas.microsoft.com/office/powerpoint/2010/main" val="8097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628" y="51831"/>
            <a:ext cx="8011785" cy="1165879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…and </a:t>
            </a:r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supporting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SSH </a:t>
            </a:r>
            <a:r>
              <a:rPr lang="it-IT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FAIRification</a:t>
            </a:r>
            <a:endParaRPr 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74405" y="1251858"/>
            <a:ext cx="3205608" cy="1705556"/>
            <a:chOff x="279870" y="1602889"/>
            <a:chExt cx="3205608" cy="1705556"/>
          </a:xfrm>
        </p:grpSpPr>
        <p:sp>
          <p:nvSpPr>
            <p:cNvPr id="6" name="Rettangolo 5"/>
            <p:cNvSpPr/>
            <p:nvPr/>
          </p:nvSpPr>
          <p:spPr>
            <a:xfrm>
              <a:off x="828338" y="1602889"/>
              <a:ext cx="215153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INDABLE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IDENTIFIERS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METADATA ENRICHMENT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MULTILINGUAL SEARCH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822923" y="3758234"/>
            <a:ext cx="3205608" cy="1705556"/>
            <a:chOff x="279870" y="1602889"/>
            <a:chExt cx="3205608" cy="1705556"/>
          </a:xfrm>
        </p:grpSpPr>
        <p:sp>
          <p:nvSpPr>
            <p:cNvPr id="25" name="Rettangolo 24"/>
            <p:cNvSpPr/>
            <p:nvPr/>
          </p:nvSpPr>
          <p:spPr>
            <a:xfrm>
              <a:off x="828338" y="1602889"/>
              <a:ext cx="215153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EUSABLE</a:t>
              </a: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LICENSING PRACTICES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MACHINE-READABILITY</a:t>
              </a: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4428481" y="1606860"/>
            <a:ext cx="3205608" cy="1705556"/>
            <a:chOff x="279870" y="1602889"/>
            <a:chExt cx="3205608" cy="1705556"/>
          </a:xfrm>
        </p:grpSpPr>
        <p:sp>
          <p:nvSpPr>
            <p:cNvPr id="28" name="Rettangolo 27"/>
            <p:cNvSpPr/>
            <p:nvPr/>
          </p:nvSpPr>
          <p:spPr>
            <a:xfrm>
              <a:off x="828337" y="1602889"/>
              <a:ext cx="2262775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CCESS</a:t>
              </a: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</a:t>
              </a: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POINT OF ACCESS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METADATA INTEGRATION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1227401" y="3452308"/>
            <a:ext cx="3205608" cy="1737829"/>
            <a:chOff x="279870" y="1570616"/>
            <a:chExt cx="3205608" cy="1737829"/>
          </a:xfrm>
        </p:grpSpPr>
        <p:sp>
          <p:nvSpPr>
            <p:cNvPr id="31" name="Rettangolo 30"/>
            <p:cNvSpPr/>
            <p:nvPr/>
          </p:nvSpPr>
          <p:spPr>
            <a:xfrm>
              <a:off x="554104" y="1570616"/>
              <a:ext cx="2657140" cy="71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NTEROPERABLE</a:t>
              </a: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279870" y="2280621"/>
              <a:ext cx="3205608" cy="102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 ADOPTION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COMMON SERVICES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4A5929C-FC7D-47CC-8815-E7B3A4EA5492}"/>
              </a:ext>
            </a:extLst>
          </p:cNvPr>
          <p:cNvGrpSpPr/>
          <p:nvPr/>
        </p:nvGrpSpPr>
        <p:grpSpPr>
          <a:xfrm>
            <a:off x="104503" y="5721123"/>
            <a:ext cx="8874034" cy="840798"/>
            <a:chOff x="845769" y="5721123"/>
            <a:chExt cx="7601545" cy="840798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A3F8475-6DC5-4399-A681-F9482BB2F225}"/>
                </a:ext>
              </a:extLst>
            </p:cNvPr>
            <p:cNvSpPr/>
            <p:nvPr/>
          </p:nvSpPr>
          <p:spPr>
            <a:xfrm>
              <a:off x="845769" y="5721123"/>
              <a:ext cx="7601545" cy="84079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…BEING A                      IMPLEMENTATION NETWORK </a:t>
              </a:r>
              <a:r>
                <a:rPr lang="it-IT" sz="2400" dirty="0" err="1"/>
                <a:t>as</a:t>
              </a:r>
              <a:r>
                <a:rPr lang="it-IT" sz="2400" dirty="0"/>
                <a:t> CO-OPERAS 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59F1A84-2890-4BB0-A641-65CC98888300}"/>
                </a:ext>
              </a:extLst>
            </p:cNvPr>
            <p:cNvPicPr/>
            <p:nvPr/>
          </p:nvPicPr>
          <p:blipFill rotWithShape="1">
            <a:blip r:embed="rId3"/>
            <a:srcRect l="4202" t="8301" r="78056" b="82291"/>
            <a:stretch/>
          </p:blipFill>
          <p:spPr bwMode="auto">
            <a:xfrm>
              <a:off x="2276876" y="5979597"/>
              <a:ext cx="1085850" cy="3238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4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_Tema di Office">
  <a:themeElements>
    <a:clrScheme name="Personalizzato 5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Personalizzato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Personalizzato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8F8F8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309</Words>
  <Application>Microsoft Office PowerPoint</Application>
  <PresentationFormat>Presentazione su schermo (4:3)</PresentationFormat>
  <Paragraphs>53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Wingdings 2</vt:lpstr>
      <vt:lpstr>18_Tema di Office</vt:lpstr>
      <vt:lpstr>1_Tema di Office</vt:lpstr>
      <vt:lpstr>6_Office Theme</vt:lpstr>
      <vt:lpstr>4_Tema di Office</vt:lpstr>
      <vt:lpstr>3_Tema di Office</vt:lpstr>
      <vt:lpstr>7_Office Theme</vt:lpstr>
      <vt:lpstr>12_Tema di Office</vt:lpstr>
      <vt:lpstr>23_Tema di Office</vt:lpstr>
      <vt:lpstr>Presentazione standard di PowerPoint</vt:lpstr>
      <vt:lpstr>SSH: fragmentation…</vt:lpstr>
      <vt:lpstr>SSH: the book is changing…</vt:lpstr>
      <vt:lpstr>…are SSH ready to go?</vt:lpstr>
      <vt:lpstr>Presentazione standard di PowerPoint</vt:lpstr>
      <vt:lpstr>OPERAS: taking care of the whole cycle </vt:lpstr>
      <vt:lpstr>OPERAS: leveraging on existing realities to</vt:lpstr>
      <vt:lpstr>…bringing SSH into EOSC</vt:lpstr>
      <vt:lpstr>…and supporting SSH FAIRification</vt:lpstr>
      <vt:lpstr>OPERAS, we foresee…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Giglia</dc:creator>
  <cp:lastModifiedBy>gallo</cp:lastModifiedBy>
  <cp:revision>7</cp:revision>
  <dcterms:created xsi:type="dcterms:W3CDTF">2018-11-15T12:10:26Z</dcterms:created>
  <dcterms:modified xsi:type="dcterms:W3CDTF">2018-11-25T17:09:09Z</dcterms:modified>
</cp:coreProperties>
</file>