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1" r:id="rId4"/>
    <p:sldId id="269" r:id="rId5"/>
    <p:sldId id="272" r:id="rId6"/>
    <p:sldId id="278" r:id="rId7"/>
    <p:sldId id="286" r:id="rId8"/>
    <p:sldId id="284" r:id="rId9"/>
    <p:sldId id="288" r:id="rId10"/>
    <p:sldId id="274" r:id="rId11"/>
    <p:sldId id="273" r:id="rId12"/>
    <p:sldId id="280" r:id="rId13"/>
    <p:sldId id="281" r:id="rId14"/>
    <p:sldId id="291" r:id="rId15"/>
    <p:sldId id="292" r:id="rId16"/>
    <p:sldId id="289" r:id="rId17"/>
    <p:sldId id="275" r:id="rId18"/>
    <p:sldId id="279" r:id="rId19"/>
    <p:sldId id="276" r:id="rId20"/>
    <p:sldId id="277" r:id="rId21"/>
    <p:sldId id="265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49"/>
    <p:restoredTop sz="94136"/>
  </p:normalViewPr>
  <p:slideViewPr>
    <p:cSldViewPr snapToGrid="0" snapToObjects="1">
      <p:cViewPr varScale="1">
        <p:scale>
          <a:sx n="71" d="100"/>
          <a:sy n="71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1" name="Shape 20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3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(Alterna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845733" y="3232679"/>
            <a:ext cx="10464801" cy="140282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8000">
                <a:solidFill>
                  <a:srgbClr val="6A6C77"/>
                </a:solidFill>
                <a:latin typeface="+mn-lt"/>
              </a:defRPr>
            </a:lvl1pPr>
          </a:lstStyle>
          <a:p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dirty="0"/>
          </a:p>
        </p:txBody>
      </p:sp>
      <p:sp>
        <p:nvSpPr>
          <p:cNvPr id="44" name="Body Level On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7773557" y="4728633"/>
            <a:ext cx="4888310" cy="810155"/>
          </a:xfrm>
          <a:prstGeom prst="rect">
            <a:avLst/>
          </a:prstGeom>
        </p:spPr>
        <p:txBody>
          <a:bodyPr anchor="t"/>
          <a:lstStyle>
            <a:lvl1pPr marL="0" indent="0" defTabSz="403097">
              <a:spcBef>
                <a:spcPts val="0"/>
              </a:spcBef>
              <a:buSzTx/>
              <a:buNone/>
              <a:defRPr sz="4140">
                <a:solidFill>
                  <a:srgbClr val="94C2E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</a:lstStyle>
          <a:p>
            <a:r>
              <a:rPr lang="nb-NO" dirty="0" err="1"/>
              <a:t>Subtitle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dirty="0"/>
          </a:p>
        </p:txBody>
      </p:sp>
      <p:sp>
        <p:nvSpPr>
          <p:cNvPr id="45" name="Line"/>
          <p:cNvSpPr/>
          <p:nvPr/>
        </p:nvSpPr>
        <p:spPr>
          <a:xfrm>
            <a:off x="1910158" y="4682066"/>
            <a:ext cx="9524079" cy="1"/>
          </a:xfrm>
          <a:prstGeom prst="line">
            <a:avLst/>
          </a:prstGeom>
          <a:ln w="25400">
            <a:solidFill>
              <a:srgbClr val="6A6C7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6" name="Line"/>
          <p:cNvSpPr/>
          <p:nvPr/>
        </p:nvSpPr>
        <p:spPr>
          <a:xfrm>
            <a:off x="1910158" y="4682066"/>
            <a:ext cx="1551181" cy="1"/>
          </a:xfrm>
          <a:prstGeom prst="line">
            <a:avLst/>
          </a:prstGeom>
          <a:ln w="88900">
            <a:solidFill>
              <a:srgbClr val="B7D2E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" name="cessda.eu"/>
          <p:cNvSpPr txBox="1"/>
          <p:nvPr/>
        </p:nvSpPr>
        <p:spPr>
          <a:xfrm>
            <a:off x="3306957" y="8077200"/>
            <a:ext cx="127218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solidFill>
                  <a:srgbClr val="6A6C7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cessda.eu</a:t>
            </a:r>
          </a:p>
        </p:txBody>
      </p:sp>
      <p:sp>
        <p:nvSpPr>
          <p:cNvPr id="48" name="@CESSDA_Data"/>
          <p:cNvSpPr txBox="1"/>
          <p:nvPr/>
        </p:nvSpPr>
        <p:spPr>
          <a:xfrm>
            <a:off x="5313212" y="8062862"/>
            <a:ext cx="209446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solidFill>
                  <a:srgbClr val="6A6C7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@CESSDA_Data</a:t>
            </a:r>
          </a:p>
        </p:txBody>
      </p:sp>
      <p:pic>
        <p:nvPicPr>
          <p:cNvPr id="49" name="Twitter_Logo_Blue.png" descr="Twitter_Logo_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7097" y="7893010"/>
            <a:ext cx="774780" cy="774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2412" y="8154208"/>
            <a:ext cx="234357" cy="25238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613DFD-A341-194D-B0E7-9A6B9D52CF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5463" y="5981700"/>
            <a:ext cx="4071937" cy="52070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Name </a:t>
            </a:r>
            <a:r>
              <a:rPr lang="nb-NO" dirty="0"/>
              <a:t>|  </a:t>
            </a:r>
            <a:r>
              <a:rPr lang="nb-NO" dirty="0" err="1"/>
              <a:t>Affiliation</a:t>
            </a:r>
            <a:r>
              <a:rPr lang="nb-NO" dirty="0"/>
              <a:t> 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83F7A39-B61E-9F4B-A752-D807C05BB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8163" y="6908800"/>
            <a:ext cx="4071937" cy="520700"/>
          </a:xfrm>
        </p:spPr>
        <p:txBody>
          <a:bodyPr>
            <a:normAutofit/>
          </a:bodyPr>
          <a:lstStyle>
            <a:lvl1pPr marL="0" indent="0">
              <a:buNone/>
              <a:defRPr sz="20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Date </a:t>
            </a:r>
            <a:r>
              <a:rPr lang="nb-NO" dirty="0"/>
              <a:t>|  </a:t>
            </a:r>
            <a:r>
              <a:rPr lang="nb-NO" dirty="0" err="1"/>
              <a:t>Event</a:t>
            </a:r>
            <a:endParaRPr lang="en-GB" dirty="0"/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25ECF7AA-A11B-584E-A4EC-4F7337459D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040997" y="8785181"/>
            <a:ext cx="2492883" cy="668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idx="1"/>
          </p:nvPr>
        </p:nvSpPr>
        <p:spPr>
          <a:xfrm>
            <a:off x="681565" y="2496211"/>
            <a:ext cx="11037044" cy="4998906"/>
          </a:xfrm>
          <a:prstGeom prst="rect">
            <a:avLst/>
          </a:prstGeom>
        </p:spPr>
        <p:txBody>
          <a:bodyPr/>
          <a:lstStyle>
            <a:lvl1pPr marL="584200" indent="-584200">
              <a:buSzPct val="73000"/>
              <a:buBlip>
                <a:blip r:embed="rId2"/>
              </a:buBlip>
            </a:lvl1pPr>
            <a:lvl2pPr>
              <a:buSzPct val="50000"/>
              <a:buBlip>
                <a:blip r:embed="rId2"/>
              </a:buBlip>
            </a:lvl2pPr>
            <a:lvl3pPr>
              <a:buSzPct val="50000"/>
              <a:buBlip>
                <a:blip r:embed="rId2"/>
              </a:buBlip>
            </a:lvl3pPr>
            <a:lvl4pPr>
              <a:buSzPct val="50000"/>
              <a:buBlip>
                <a:blip r:embed="rId2"/>
              </a:buBlip>
            </a:lvl4pPr>
            <a:lvl5pPr>
              <a:buSzPct val="50000"/>
              <a:buBlip>
                <a:blip r:embed="rId2"/>
              </a:buBlip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6" name="Rectangle"/>
          <p:cNvSpPr/>
          <p:nvPr/>
        </p:nvSpPr>
        <p:spPr>
          <a:xfrm>
            <a:off x="-1" y="885494"/>
            <a:ext cx="446949" cy="997079"/>
          </a:xfrm>
          <a:prstGeom prst="rect">
            <a:avLst/>
          </a:prstGeom>
          <a:solidFill>
            <a:srgbClr val="6A6C7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1286191" y="9119885"/>
            <a:ext cx="10432418" cy="1"/>
          </a:xfrm>
          <a:prstGeom prst="line">
            <a:avLst/>
          </a:prstGeom>
          <a:ln w="25400">
            <a:solidFill>
              <a:srgbClr val="98C5E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475" y="9216694"/>
            <a:ext cx="1441730" cy="39390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5C7323E1-68AA-F44D-A64A-BA4B606E8F8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984617" y="8957733"/>
            <a:ext cx="454844" cy="3243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98C5E8"/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94E0C260-697D-8741-AF6F-EFA2BE5C49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565" y="885494"/>
            <a:ext cx="11037044" cy="997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double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1565" y="3527626"/>
            <a:ext cx="5058834" cy="4998907"/>
          </a:xfrm>
          <a:prstGeom prst="rect">
            <a:avLst/>
          </a:prstGeom>
        </p:spPr>
        <p:txBody>
          <a:bodyPr/>
          <a:lstStyle>
            <a:lvl1pPr marL="584200" indent="-584200">
              <a:buSzPct val="73000"/>
              <a:buBlip>
                <a:blip r:embed="rId2"/>
              </a:buBlip>
            </a:lvl1pPr>
            <a:lvl2pPr>
              <a:buSzPct val="50000"/>
              <a:buBlip>
                <a:blip r:embed="rId2"/>
              </a:buBlip>
            </a:lvl2pPr>
            <a:lvl3pPr>
              <a:buSzPct val="50000"/>
              <a:buBlip>
                <a:blip r:embed="rId2"/>
              </a:buBlip>
            </a:lvl3pPr>
            <a:lvl4pPr>
              <a:buSzPct val="50000"/>
              <a:buBlip>
                <a:blip r:embed="rId2"/>
              </a:buBlip>
            </a:lvl4pPr>
            <a:lvl5pPr>
              <a:buSzPct val="50000"/>
              <a:buBlip>
                <a:blip r:embed="rId2"/>
              </a:buBlip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1" name="Rectangle"/>
          <p:cNvSpPr/>
          <p:nvPr/>
        </p:nvSpPr>
        <p:spPr>
          <a:xfrm>
            <a:off x="-1" y="885494"/>
            <a:ext cx="446949" cy="997079"/>
          </a:xfrm>
          <a:prstGeom prst="rect">
            <a:avLst/>
          </a:prstGeom>
          <a:solidFill>
            <a:srgbClr val="6A6C7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2" name="Line"/>
          <p:cNvSpPr/>
          <p:nvPr/>
        </p:nvSpPr>
        <p:spPr>
          <a:xfrm>
            <a:off x="1286191" y="9119885"/>
            <a:ext cx="10432418" cy="1"/>
          </a:xfrm>
          <a:prstGeom prst="line">
            <a:avLst/>
          </a:prstGeom>
          <a:ln w="25400">
            <a:solidFill>
              <a:srgbClr val="98C5E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3"/>
          </p:nvPr>
        </p:nvSpPr>
        <p:spPr>
          <a:xfrm>
            <a:off x="6659773" y="3527626"/>
            <a:ext cx="5058835" cy="4998907"/>
          </a:xfrm>
          <a:prstGeom prst="rect">
            <a:avLst/>
          </a:prstGeom>
        </p:spPr>
        <p:txBody>
          <a:bodyPr/>
          <a:lstStyle>
            <a:lvl1pPr marL="584200" indent="-584200">
              <a:buSzPct val="73000"/>
              <a:buBlip>
                <a:blip r:embed="rId2"/>
              </a:buBlip>
            </a:lvl1pPr>
            <a:lvl2pPr>
              <a:buSzPct val="50000"/>
              <a:buBlip>
                <a:blip r:embed="rId2"/>
              </a:buBlip>
            </a:lvl2pPr>
            <a:lvl3pPr>
              <a:buSzPct val="50000"/>
              <a:buBlip>
                <a:blip r:embed="rId2"/>
              </a:buBlip>
            </a:lvl3pPr>
            <a:lvl4pPr>
              <a:buSzPct val="50000"/>
              <a:buBlip>
                <a:blip r:embed="rId2"/>
              </a:buBlip>
            </a:lvl4pPr>
            <a:lvl5pPr>
              <a:buSzPct val="50000"/>
              <a:buBlip>
                <a:blip r:embed="rId2"/>
              </a:buBlip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475" y="9216694"/>
            <a:ext cx="1441730" cy="3939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AD5A7EE8-87C5-AB46-9410-D250BAEDB1D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984617" y="8957733"/>
            <a:ext cx="454844" cy="3243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98C5E8"/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ED8B691-ECC4-8743-BDE0-DAF9B3CE1B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565" y="885494"/>
            <a:ext cx="11037043" cy="997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(emp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681565" y="885494"/>
            <a:ext cx="11037043" cy="9970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4" name="Rectangle"/>
          <p:cNvSpPr/>
          <p:nvPr/>
        </p:nvSpPr>
        <p:spPr>
          <a:xfrm>
            <a:off x="-1" y="885494"/>
            <a:ext cx="446949" cy="997079"/>
          </a:xfrm>
          <a:prstGeom prst="rect">
            <a:avLst/>
          </a:prstGeom>
          <a:solidFill>
            <a:srgbClr val="6A6C7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475" y="9216694"/>
            <a:ext cx="1441730" cy="39390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Line"/>
          <p:cNvSpPr/>
          <p:nvPr/>
        </p:nvSpPr>
        <p:spPr>
          <a:xfrm>
            <a:off x="1286191" y="9119885"/>
            <a:ext cx="10432418" cy="1"/>
          </a:xfrm>
          <a:prstGeom prst="line">
            <a:avLst/>
          </a:prstGeom>
          <a:ln w="25400">
            <a:solidFill>
              <a:srgbClr val="98C5E8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84617" y="8957733"/>
            <a:ext cx="454844" cy="32430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98C5E8"/>
                </a:solidFill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Alterna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essda.eu"/>
          <p:cNvSpPr txBox="1"/>
          <p:nvPr/>
        </p:nvSpPr>
        <p:spPr>
          <a:xfrm>
            <a:off x="3306957" y="7391400"/>
            <a:ext cx="127218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solidFill>
                  <a:srgbClr val="6A6C7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cessda.eu</a:t>
            </a:r>
          </a:p>
        </p:txBody>
      </p:sp>
      <p:sp>
        <p:nvSpPr>
          <p:cNvPr id="48" name="@CESSDA_Data"/>
          <p:cNvSpPr txBox="1"/>
          <p:nvPr/>
        </p:nvSpPr>
        <p:spPr>
          <a:xfrm>
            <a:off x="5313212" y="7377062"/>
            <a:ext cx="209446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0">
                <a:solidFill>
                  <a:srgbClr val="6A6C7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@CESSDA_Data</a:t>
            </a:r>
          </a:p>
        </p:txBody>
      </p:sp>
      <p:pic>
        <p:nvPicPr>
          <p:cNvPr id="49" name="Twitter_Logo_Blue.png" descr="Twitter_Logo_Blu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7097" y="7207210"/>
            <a:ext cx="774780" cy="774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2412" y="7468408"/>
            <a:ext cx="234357" cy="25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DFF43F38-F9DB-4D4A-9C3B-45C00F9223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/>
          </a:blip>
          <a:stretch>
            <a:fillRect/>
          </a:stretch>
        </p:blipFill>
        <p:spPr>
          <a:xfrm>
            <a:off x="1040997" y="8518481"/>
            <a:ext cx="2492883" cy="668028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F36FD28B-4732-9D43-AF88-09E0C40A2E2B}"/>
              </a:ext>
            </a:extLst>
          </p:cNvPr>
          <p:cNvSpPr/>
          <p:nvPr userDrawn="1"/>
        </p:nvSpPr>
        <p:spPr>
          <a:xfrm>
            <a:off x="1910158" y="4682066"/>
            <a:ext cx="9524079" cy="1"/>
          </a:xfrm>
          <a:prstGeom prst="line">
            <a:avLst/>
          </a:prstGeom>
          <a:ln w="25400">
            <a:solidFill>
              <a:srgbClr val="6A6C7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00692688-3221-6B44-AA39-6ED724A6C7FF}"/>
              </a:ext>
            </a:extLst>
          </p:cNvPr>
          <p:cNvSpPr/>
          <p:nvPr userDrawn="1"/>
        </p:nvSpPr>
        <p:spPr>
          <a:xfrm>
            <a:off x="1910158" y="4682066"/>
            <a:ext cx="1551181" cy="1"/>
          </a:xfrm>
          <a:prstGeom prst="line">
            <a:avLst/>
          </a:prstGeom>
          <a:ln w="88900">
            <a:solidFill>
              <a:srgbClr val="B7D2E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8F8198-6A16-854C-8206-0BC7D2F0CC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9763" y="3467100"/>
            <a:ext cx="9525000" cy="1214438"/>
          </a:xfrm>
        </p:spPr>
        <p:txBody>
          <a:bodyPr>
            <a:noAutofit/>
          </a:bodyPr>
          <a:lstStyle>
            <a:lvl1pPr marL="0" indent="0">
              <a:buNone/>
              <a:defRPr sz="8000"/>
            </a:lvl1pPr>
            <a:lvl2pPr marL="444500" indent="0">
              <a:buNone/>
              <a:defRPr/>
            </a:lvl2pPr>
          </a:lstStyle>
          <a:p>
            <a:pPr lvl="0"/>
            <a:r>
              <a:rPr lang="en-US" dirty="0"/>
              <a:t>Add thank you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F47BF14-C4B7-DE4F-9844-F4446785C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199" y="5346700"/>
            <a:ext cx="6405037" cy="800100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</a:lstStyle>
          <a:p>
            <a:r>
              <a:rPr lang="nb-NO" dirty="0" err="1"/>
              <a:t>firstname.surname@cessda.eu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61047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60" r:id="rId3"/>
    <p:sldLayoutId id="2147483656" r:id="rId4"/>
    <p:sldLayoutId id="2147483665" r:id="rId5"/>
  </p:sldLayoutIdLst>
  <p:transition spd="med"/>
  <p:txStyles>
    <p:titleStyle>
      <a:lvl1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6A6C77"/>
          </a:solidFill>
          <a:uFillTx/>
          <a:latin typeface="+mn-lt"/>
          <a:ea typeface="+mj-ea"/>
          <a:cs typeface="+mj-cs"/>
          <a:sym typeface="Helvetica"/>
        </a:defRPr>
      </a:lvl1pPr>
      <a:lvl2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6A6C77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6A6C77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6A6C77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6A6C77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6A6C77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6A6C77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6A6C77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6A6C77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44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6A6C76"/>
          </a:solidFill>
          <a:uFillTx/>
          <a:latin typeface="+mn-lt"/>
          <a:ea typeface="+mj-ea"/>
          <a:cs typeface="+mj-cs"/>
          <a:sym typeface="Helvetica"/>
        </a:defRPr>
      </a:lvl1pPr>
      <a:lvl2pPr marL="889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6A6C76"/>
          </a:solidFill>
          <a:uFillTx/>
          <a:latin typeface="+mn-lt"/>
          <a:ea typeface="+mj-ea"/>
          <a:cs typeface="+mj-cs"/>
          <a:sym typeface="Helvetica"/>
        </a:defRPr>
      </a:lvl2pPr>
      <a:lvl3pPr marL="1333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6A6C76"/>
          </a:solidFill>
          <a:uFillTx/>
          <a:latin typeface="+mn-lt"/>
          <a:ea typeface="+mj-ea"/>
          <a:cs typeface="+mj-cs"/>
          <a:sym typeface="Helvetica"/>
        </a:defRPr>
      </a:lvl3pPr>
      <a:lvl4pPr marL="1778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6A6C76"/>
          </a:solidFill>
          <a:uFillTx/>
          <a:latin typeface="+mn-lt"/>
          <a:ea typeface="+mj-ea"/>
          <a:cs typeface="+mj-cs"/>
          <a:sym typeface="Helvetica"/>
        </a:defRPr>
      </a:lvl4pPr>
      <a:lvl5pPr marL="2222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6A6C76"/>
          </a:solidFill>
          <a:uFillTx/>
          <a:latin typeface="+mn-lt"/>
          <a:ea typeface="+mj-ea"/>
          <a:cs typeface="+mj-cs"/>
          <a:sym typeface="Helvetica"/>
        </a:defRPr>
      </a:lvl5pPr>
      <a:lvl6pPr marL="2667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6A6C76"/>
          </a:solidFill>
          <a:uFillTx/>
          <a:latin typeface="+mj-lt"/>
          <a:ea typeface="+mj-ea"/>
          <a:cs typeface="+mj-cs"/>
          <a:sym typeface="Helvetica"/>
        </a:defRPr>
      </a:lvl6pPr>
      <a:lvl7pPr marL="3111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6A6C76"/>
          </a:solidFill>
          <a:uFillTx/>
          <a:latin typeface="+mj-lt"/>
          <a:ea typeface="+mj-ea"/>
          <a:cs typeface="+mj-cs"/>
          <a:sym typeface="Helvetica"/>
        </a:defRPr>
      </a:lvl7pPr>
      <a:lvl8pPr marL="3556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6A6C76"/>
          </a:solidFill>
          <a:uFillTx/>
          <a:latin typeface="+mj-lt"/>
          <a:ea typeface="+mj-ea"/>
          <a:cs typeface="+mj-cs"/>
          <a:sym typeface="Helvetica"/>
        </a:defRPr>
      </a:lvl8pPr>
      <a:lvl9pPr marL="4000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6A6C76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-ra.d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bucket.org/cessda/cessda.dataverseeu/src/develop/" TargetMode="External"/><Relationship Id="rId2" Type="http://schemas.openxmlformats.org/officeDocument/2006/relationships/hyperlink" Target="https://dataverse-dev.cessd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IQSS/dataverse-docker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ans.knaw.nl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verse.org/" TargetMode="External"/><Relationship Id="rId2" Type="http://schemas.openxmlformats.org/officeDocument/2006/relationships/hyperlink" Target="https://gking.harvard.edu/files/abs/dvn-abs.s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github.com/IQSS/dataverse-dock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187BD4-F960-0F47-94BC-C6FE3D51D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Vyacheslav Tykhonov (DANS)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5092D-D1EF-F648-87C4-8101E6A6A0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5463" y="6502400"/>
            <a:ext cx="4448258" cy="1606430"/>
          </a:xfrm>
        </p:spPr>
        <p:txBody>
          <a:bodyPr>
            <a:normAutofit/>
          </a:bodyPr>
          <a:lstStyle/>
          <a:p>
            <a:r>
              <a:rPr lang="en-GB" dirty="0"/>
              <a:t>EDDI 2018, Berlin, 4th December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C17D9-D7D3-994E-AAF1-590297E89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Dataverse</a:t>
            </a:r>
            <a:r>
              <a:rPr lang="en-GB" i="1" dirty="0" err="1"/>
              <a:t>EU</a:t>
            </a:r>
            <a:endParaRPr lang="en-GB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C09F47-C759-3140-86D3-162F159A50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0" y="4728633"/>
            <a:ext cx="7746967" cy="81015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Repository system for (emerging) Service Providers</a:t>
            </a:r>
          </a:p>
          <a:p>
            <a:endParaRPr lang="en-GB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D6FE-CD1C-864B-BA86-CDA82962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Multilingual interface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32A95F-BB90-E148-B933-1E1E08107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45" y="2261936"/>
            <a:ext cx="10471082" cy="66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9966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C53B-C3E2-4A4F-90DE-C82CAB50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5" y="885494"/>
            <a:ext cx="11855340" cy="997079"/>
          </a:xfrm>
        </p:spPr>
        <p:txBody>
          <a:bodyPr>
            <a:normAutofit fontScale="90000"/>
          </a:bodyPr>
          <a:lstStyle/>
          <a:p>
            <a:r>
              <a:rPr lang="en-US" dirty="0"/>
              <a:t>Translation of UI and CMM metadata fields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285B9D-165D-8C48-8A9C-77BC7AEE0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8" y="2193838"/>
            <a:ext cx="10801496" cy="666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36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47792-D058-214A-B9F3-2D43F701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5" y="1431985"/>
            <a:ext cx="11037043" cy="450588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Standardization during data deposit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F790E-E0D8-4E48-9F14-E1E4FB72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7" y="1882573"/>
            <a:ext cx="11904453" cy="69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0538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9954-7BD0-F747-A2C3-A116B07A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5" y="1414732"/>
            <a:ext cx="11037043" cy="467841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Standardized metadata in </a:t>
            </a:r>
            <a:r>
              <a:rPr lang="en-US" dirty="0" err="1"/>
              <a:t>DataverseEU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E164E7-396D-6F42-8440-ABB052E3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5" y="1882573"/>
            <a:ext cx="11895748" cy="71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050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6BB185-866E-6A4D-8C66-338CA3DD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5" y="2208362"/>
            <a:ext cx="11037044" cy="505508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6BCBD-F9B9-5D4D-8666-6D94F8D5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OAI-PMH (Dublin Core)</a:t>
            </a:r>
          </a:p>
        </p:txBody>
      </p:sp>
    </p:spTree>
    <p:extLst>
      <p:ext uri="{BB962C8B-B14F-4D97-AF65-F5344CB8AC3E}">
        <p14:creationId xmlns:p14="http://schemas.microsoft.com/office/powerpoint/2010/main" val="71085358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2A2189-87F4-374D-8297-8E19904D8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2496211"/>
            <a:ext cx="11037044" cy="1017954"/>
          </a:xfrm>
        </p:spPr>
        <p:txBody>
          <a:bodyPr>
            <a:normAutofit/>
          </a:bodyPr>
          <a:lstStyle/>
          <a:p>
            <a:r>
              <a:rPr lang="en-US" dirty="0"/>
              <a:t>We’ve developed pipeline to export metadata records as RDF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C1D2A0-90D7-C44F-9BAC-98897D3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3" y="885494"/>
            <a:ext cx="12323237" cy="997079"/>
          </a:xfrm>
        </p:spPr>
        <p:txBody>
          <a:bodyPr>
            <a:normAutofit/>
          </a:bodyPr>
          <a:lstStyle/>
          <a:p>
            <a:r>
              <a:rPr lang="en-US" dirty="0"/>
              <a:t>Ready for Linked Open Data Cloud (LOD)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E7518-FCFC-8542-A46D-D885E7BC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5" y="3677561"/>
            <a:ext cx="11654209" cy="30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068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7B749B-2B71-4C46-8819-3F914A6B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2496209"/>
            <a:ext cx="11037044" cy="666571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DataverseEU</a:t>
            </a:r>
            <a:r>
              <a:rPr lang="en-US" dirty="0"/>
              <a:t> requires flexible way to switch between PID service providers (</a:t>
            </a:r>
            <a:r>
              <a:rPr lang="en-US" dirty="0" err="1"/>
              <a:t>da|ra</a:t>
            </a:r>
            <a:r>
              <a:rPr lang="en-US" dirty="0"/>
              <a:t>, </a:t>
            </a:r>
            <a:r>
              <a:rPr lang="en-US" dirty="0" err="1"/>
              <a:t>DataCite</a:t>
            </a:r>
            <a:r>
              <a:rPr lang="en-US" dirty="0"/>
              <a:t>, handle)</a:t>
            </a:r>
          </a:p>
          <a:p>
            <a:r>
              <a:rPr lang="en-US" dirty="0"/>
              <a:t>Registering DOIs with </a:t>
            </a:r>
            <a:r>
              <a:rPr lang="en-US" dirty="0" err="1"/>
              <a:t>da|ra</a:t>
            </a:r>
            <a:r>
              <a:rPr lang="en-US" dirty="0"/>
              <a:t> service (GESIS) will give data providers a greater visibility and recognition as data references will be integrated in </a:t>
            </a:r>
            <a:r>
              <a:rPr lang="en-US" dirty="0" err="1"/>
              <a:t>da|ra</a:t>
            </a:r>
            <a:r>
              <a:rPr lang="en-US" dirty="0"/>
              <a:t> search index</a:t>
            </a:r>
          </a:p>
          <a:p>
            <a:r>
              <a:rPr lang="en-US" dirty="0"/>
              <a:t>Implemented as microservice that can be plugged in to </a:t>
            </a:r>
            <a:r>
              <a:rPr lang="en-US" dirty="0" err="1"/>
              <a:t>Dataverse</a:t>
            </a:r>
            <a:r>
              <a:rPr lang="en-US" dirty="0"/>
              <a:t> separately and has own Docker image</a:t>
            </a:r>
          </a:p>
          <a:p>
            <a:r>
              <a:rPr lang="en-US" dirty="0"/>
              <a:t>EU data archives can get separate prefixes within the same </a:t>
            </a:r>
            <a:r>
              <a:rPr lang="en-US" dirty="0" err="1"/>
              <a:t>Dataverse</a:t>
            </a:r>
            <a:r>
              <a:rPr lang="en-US" dirty="0"/>
              <a:t> instance and increase their visibility and recognition</a:t>
            </a:r>
          </a:p>
          <a:p>
            <a:r>
              <a:rPr lang="en-US" dirty="0"/>
              <a:t>PID Plugin can be used in combination with external storage configuration (based on Swift) to host data locally in national infrastructures</a:t>
            </a:r>
          </a:p>
          <a:p>
            <a:r>
              <a:rPr lang="en-US" dirty="0">
                <a:hlinkClick r:id="rId2"/>
              </a:rPr>
              <a:t>http://www.da-ra.de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ED7247-BFE2-7C4F-8A58-5B6637DA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DataverseEU</a:t>
            </a:r>
            <a:r>
              <a:rPr lang="en-US" dirty="0"/>
              <a:t> with </a:t>
            </a:r>
            <a:r>
              <a:rPr lang="en-US" dirty="0" err="1"/>
              <a:t>da|ra</a:t>
            </a:r>
            <a:r>
              <a:rPr lang="en-US" dirty="0"/>
              <a:t> PID plugin</a:t>
            </a:r>
          </a:p>
        </p:txBody>
      </p:sp>
    </p:spTree>
    <p:extLst>
      <p:ext uri="{BB962C8B-B14F-4D97-AF65-F5344CB8AC3E}">
        <p14:creationId xmlns:p14="http://schemas.microsoft.com/office/powerpoint/2010/main" val="348631536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AD973-3E9F-5F4E-8984-BE5B1540F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Besides UI and metadata fields, also SOLR (search index) has to be translated</a:t>
            </a:r>
          </a:p>
          <a:p>
            <a:r>
              <a:rPr lang="en-US" dirty="0"/>
              <a:t>Every update of the software gives more lines to be translated</a:t>
            </a:r>
          </a:p>
          <a:p>
            <a:r>
              <a:rPr lang="en-US" dirty="0"/>
              <a:t>API of CESSDA CV is very experimental</a:t>
            </a:r>
          </a:p>
          <a:p>
            <a:r>
              <a:rPr lang="en-US" dirty="0"/>
              <a:t>Still some issues with PID plugin mappings</a:t>
            </a:r>
            <a:endParaRPr lang="ru-RU" dirty="0"/>
          </a:p>
          <a:p>
            <a:r>
              <a:rPr lang="en-US" dirty="0"/>
              <a:t>For institutions interested in Archive in a box solution both technical stuff and governance are important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00F117-1259-3D4E-8EE2-BE07DF7A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17286070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1002C-1188-6B48-BD2A-2759A7A1D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1882573"/>
            <a:ext cx="12047846" cy="7333616"/>
          </a:xfrm>
        </p:spPr>
        <p:txBody>
          <a:bodyPr>
            <a:normAutofit/>
          </a:bodyPr>
          <a:lstStyle/>
          <a:p>
            <a:r>
              <a:rPr lang="en-US" dirty="0"/>
              <a:t>Development server: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dataverse-dev.cessda.eu</a:t>
            </a:r>
            <a:r>
              <a:rPr lang="en-US" dirty="0">
                <a:hlinkClick r:id="rId2"/>
              </a:rPr>
              <a:t>/</a:t>
            </a:r>
            <a:endParaRPr lang="en-US" dirty="0"/>
          </a:p>
          <a:p>
            <a:r>
              <a:rPr lang="en-US" dirty="0"/>
              <a:t>Docker  images available at the end of the year for  each partner</a:t>
            </a:r>
          </a:p>
          <a:p>
            <a:r>
              <a:rPr lang="en-US" dirty="0"/>
              <a:t>All developments are published on </a:t>
            </a:r>
          </a:p>
          <a:p>
            <a:pPr lvl="2"/>
            <a:r>
              <a:rPr lang="en-US" u="sng" dirty="0">
                <a:hlinkClick r:id="rId3"/>
              </a:rPr>
              <a:t>https://bitbucket.org/cessda/cessda.dataverseeu/src/develop/</a:t>
            </a: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(closed)</a:t>
            </a:r>
          </a:p>
          <a:p>
            <a:pPr lvl="2"/>
            <a:r>
              <a:rPr lang="en-US" u="sng" dirty="0">
                <a:hlinkClick r:id="rId4"/>
              </a:rPr>
              <a:t>https://github.com/IQSS/dataverse-docker</a:t>
            </a:r>
            <a:endParaRPr lang="en-US" dirty="0"/>
          </a:p>
          <a:p>
            <a:r>
              <a:rPr lang="en-US" dirty="0"/>
              <a:t>`Technical Developments will be continued in SSHOC project</a:t>
            </a:r>
          </a:p>
          <a:p>
            <a:r>
              <a:rPr lang="en-US" dirty="0"/>
              <a:t>Outreach and support for SP in GUIDE proposal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946F7-52A4-1845-80FF-3651E777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14773420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0E7CF7-D722-824E-A49B-B42C32C23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1607127"/>
            <a:ext cx="11037044" cy="8645237"/>
          </a:xfrm>
        </p:spPr>
        <p:txBody>
          <a:bodyPr>
            <a:normAutofit fontScale="4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6300" dirty="0"/>
              <a:t>Social Sciences &amp; Humanities Open Cloud </a:t>
            </a:r>
          </a:p>
          <a:p>
            <a:r>
              <a:rPr lang="en-US" sz="6300" dirty="0"/>
              <a:t>January  2019 – April 2022</a:t>
            </a:r>
          </a:p>
          <a:p>
            <a:r>
              <a:rPr lang="en-US" sz="6300" dirty="0"/>
              <a:t>Task 5.1</a:t>
            </a:r>
          </a:p>
          <a:p>
            <a:r>
              <a:rPr lang="en-US" sz="6300" dirty="0"/>
              <a:t>CESSDA/AUSSDA, CESSDA/NSD, DARIAH/PSNC, DARIAH/UGOE, CLARIN ERIC, CNR, Lead: CESSDA/DANS-KNAW </a:t>
            </a:r>
          </a:p>
          <a:p>
            <a:r>
              <a:rPr lang="en-US" sz="6300" dirty="0"/>
              <a:t>Deliverables:</a:t>
            </a:r>
          </a:p>
          <a:p>
            <a:pPr lvl="2"/>
            <a:r>
              <a:rPr lang="en-US" sz="6300" dirty="0"/>
              <a:t>Development of new functionality</a:t>
            </a:r>
          </a:p>
          <a:p>
            <a:pPr lvl="2"/>
            <a:r>
              <a:rPr lang="en-US" sz="6300" dirty="0"/>
              <a:t>Report on sustainability of the service​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D2DD50-E915-294B-87FF-9FFA5054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A900DD-2D3D-3A4F-B999-007F0FC20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" y="246857"/>
            <a:ext cx="5045467" cy="16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23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C588-F356-7445-83E6-8F986689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86" y="101699"/>
            <a:ext cx="11037043" cy="997079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https://dans.knaw.nl/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99A1C-FCE8-3D4D-9686-9F6DA2CB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87" y="828136"/>
            <a:ext cx="6191418" cy="4690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F3AE7-A5E8-CE4C-B7E6-DBF958519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891" y="828136"/>
            <a:ext cx="6051909" cy="4690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D76D4D-1FF6-2E44-AA93-F724713B19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86" y="5518150"/>
            <a:ext cx="12467614" cy="357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530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B4D28E-CC60-FF48-B3AA-79829895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Development Support packages for Aspiring/non-member SPs/DAs</a:t>
            </a:r>
          </a:p>
          <a:p>
            <a:r>
              <a:rPr lang="en-US" dirty="0" err="1"/>
              <a:t>Dataverse</a:t>
            </a:r>
            <a:r>
              <a:rPr lang="en-US" dirty="0"/>
              <a:t> as an ‘Archive in a box’ package (software images with instruction and training material) as one example</a:t>
            </a:r>
          </a:p>
          <a:p>
            <a:r>
              <a:rPr lang="en-US" dirty="0"/>
              <a:t>Work Package 4, Task 4.3</a:t>
            </a:r>
          </a:p>
          <a:p>
            <a:r>
              <a:rPr lang="en-US" dirty="0"/>
              <a:t>What kind of assistance do YOU need?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F93C63-20CE-364A-89ED-E2305967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CESSDA GUIDE Proposal</a:t>
            </a:r>
          </a:p>
        </p:txBody>
      </p:sp>
    </p:spTree>
    <p:extLst>
      <p:ext uri="{BB962C8B-B14F-4D97-AF65-F5344CB8AC3E}">
        <p14:creationId xmlns:p14="http://schemas.microsoft.com/office/powerpoint/2010/main" val="33309784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0997" y="8518481"/>
            <a:ext cx="2492883" cy="6680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8B372-257D-1042-BB82-73DBC5C329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9763" y="3467100"/>
            <a:ext cx="9525000" cy="1214438"/>
          </a:xfrm>
        </p:spPr>
        <p:txBody>
          <a:bodyPr/>
          <a:lstStyle/>
          <a:p>
            <a:r>
              <a:rPr lang="en-GB" dirty="0"/>
              <a:t>Thank you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B5171-5FC8-2846-B412-FC24C32105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/>
              <a:t>vyacheslav.tykhonov@dans.knaw.nl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B70D86-5225-CF47-A84A-66EBBA736481}"/>
              </a:ext>
            </a:extLst>
          </p:cNvPr>
          <p:cNvSpPr txBox="1"/>
          <p:nvPr/>
        </p:nvSpPr>
        <p:spPr>
          <a:xfrm>
            <a:off x="5077326" y="7531768"/>
            <a:ext cx="0" cy="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rtlCol="0">
            <a:normAutofit fontScale="25000" lnSpcReduction="20000"/>
          </a:bodyPr>
          <a:lstStyle/>
          <a:p>
            <a:pPr algn="l"/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1032" name="Picture 8" descr="File:CC-BY-SA-Andere Wikis.png">
            <a:extLst>
              <a:ext uri="{FF2B5EF4-FFF2-40B4-BE49-F238E27FC236}">
                <a16:creationId xmlns:a16="http://schemas.microsoft.com/office/drawing/2014/main" id="{8A29D0EE-5611-5844-91FC-A6AFAEF4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6267084"/>
            <a:ext cx="1995055" cy="6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FFC69C-9A11-1D4F-944F-AF797EC2D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2255578"/>
            <a:ext cx="11037044" cy="6816231"/>
          </a:xfrm>
        </p:spPr>
        <p:txBody>
          <a:bodyPr>
            <a:normAutofit/>
          </a:bodyPr>
          <a:lstStyle/>
          <a:p>
            <a:r>
              <a:rPr lang="en-US" dirty="0"/>
              <a:t>Background of </a:t>
            </a:r>
            <a:r>
              <a:rPr lang="en-US" dirty="0" err="1"/>
              <a:t>Dataverse</a:t>
            </a:r>
            <a:r>
              <a:rPr lang="en-US" dirty="0"/>
              <a:t> software</a:t>
            </a:r>
          </a:p>
          <a:p>
            <a:r>
              <a:rPr lang="en-US" dirty="0"/>
              <a:t>CESSDA </a:t>
            </a:r>
            <a:r>
              <a:rPr lang="en-US" dirty="0" err="1"/>
              <a:t>SaW</a:t>
            </a:r>
            <a:r>
              <a:rPr lang="en-US" dirty="0"/>
              <a:t>, pilot projects</a:t>
            </a:r>
          </a:p>
          <a:p>
            <a:r>
              <a:rPr lang="en-US" dirty="0" err="1"/>
              <a:t>DataverseEU</a:t>
            </a:r>
            <a:r>
              <a:rPr lang="en-US" dirty="0"/>
              <a:t>, CESSDA workplan 2018 project</a:t>
            </a:r>
          </a:p>
          <a:p>
            <a:r>
              <a:rPr lang="en-US" dirty="0"/>
              <a:t>SSHOC project</a:t>
            </a:r>
          </a:p>
          <a:p>
            <a:r>
              <a:rPr lang="en-US" dirty="0"/>
              <a:t>GUIDE proposal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E3557-1DFA-0A4E-AA48-4C7D934C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my presentation</a:t>
            </a:r>
          </a:p>
        </p:txBody>
      </p:sp>
    </p:spTree>
    <p:extLst>
      <p:ext uri="{BB962C8B-B14F-4D97-AF65-F5344CB8AC3E}">
        <p14:creationId xmlns:p14="http://schemas.microsoft.com/office/powerpoint/2010/main" val="8099385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31A36A-70D6-3543-B7A1-BCFC5CDA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2496210"/>
            <a:ext cx="11037044" cy="5949957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Research data repository software </a:t>
            </a:r>
          </a:p>
          <a:p>
            <a:r>
              <a:rPr lang="en-US" dirty="0"/>
              <a:t>Open source</a:t>
            </a:r>
          </a:p>
          <a:p>
            <a:r>
              <a:rPr lang="en-US" dirty="0"/>
              <a:t>Institute for Quantitative Social Science (IQSS) University of Harvard</a:t>
            </a:r>
          </a:p>
          <a:p>
            <a:r>
              <a:rPr lang="en-US" dirty="0">
                <a:hlinkClick r:id="rId2"/>
              </a:rPr>
              <a:t>Gary King</a:t>
            </a:r>
            <a:endParaRPr lang="en-US" dirty="0"/>
          </a:p>
          <a:p>
            <a:r>
              <a:rPr lang="en-US" dirty="0"/>
              <a:t>Started in 2007</a:t>
            </a:r>
          </a:p>
          <a:p>
            <a:r>
              <a:rPr lang="en-US" dirty="0"/>
              <a:t>Harvard has published 26991 datasets with 314934 files (November 2018)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AE81A7-59E3-5C44-A491-119DD53C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765" y="544370"/>
            <a:ext cx="11037044" cy="997079"/>
          </a:xfrm>
        </p:spPr>
        <p:txBody>
          <a:bodyPr>
            <a:normAutofit/>
          </a:bodyPr>
          <a:lstStyle/>
          <a:p>
            <a:r>
              <a:rPr lang="en-US" sz="2800" dirty="0"/>
              <a:t>										</a:t>
            </a:r>
            <a:r>
              <a:rPr lang="en-US" sz="2800" dirty="0">
                <a:hlinkClick r:id="rId3"/>
              </a:rPr>
              <a:t>https://dataverse.org/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A3EA9-466B-544B-8DC6-B3D998422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5" y="444233"/>
            <a:ext cx="54991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703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DE3B18-3263-4F45-83CA-C701D0B0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2496211"/>
            <a:ext cx="11037044" cy="6623726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5500" dirty="0" err="1"/>
              <a:t>Dataverse</a:t>
            </a:r>
            <a:r>
              <a:rPr lang="en-US" sz="5500" dirty="0"/>
              <a:t> for CESSDA SP</a:t>
            </a:r>
          </a:p>
          <a:p>
            <a:r>
              <a:rPr lang="en-US" sz="5500" dirty="0"/>
              <a:t>Docker installation on CESSDA google cloud</a:t>
            </a:r>
          </a:p>
          <a:p>
            <a:r>
              <a:rPr lang="en-US" sz="5500" dirty="0"/>
              <a:t>Translation of UI and metadata fields in national languages</a:t>
            </a:r>
          </a:p>
          <a:p>
            <a:r>
              <a:rPr lang="en-US" sz="5500" dirty="0"/>
              <a:t>CESSDA Metadata Model (CMM) compliance</a:t>
            </a:r>
          </a:p>
          <a:p>
            <a:r>
              <a:rPr lang="en-US" sz="5500" dirty="0"/>
              <a:t>Optional </a:t>
            </a:r>
            <a:r>
              <a:rPr lang="en-US" sz="5500" dirty="0" err="1"/>
              <a:t>PiD</a:t>
            </a:r>
            <a:r>
              <a:rPr lang="en-US" sz="5500" dirty="0"/>
              <a:t> Plugin to DA|RA service</a:t>
            </a:r>
          </a:p>
          <a:p>
            <a:r>
              <a:rPr lang="en-US" sz="5500" dirty="0"/>
              <a:t>Incorporation of CESSDA Controlled vocabularies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B780B1-61F9-0E4E-9B41-DA38601A1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4" y="885494"/>
            <a:ext cx="12120035" cy="997079"/>
          </a:xfrm>
        </p:spPr>
        <p:txBody>
          <a:bodyPr>
            <a:normAutofit/>
          </a:bodyPr>
          <a:lstStyle/>
          <a:p>
            <a:r>
              <a:rPr lang="en-US" dirty="0" err="1"/>
              <a:t>Dataverse</a:t>
            </a:r>
            <a:r>
              <a:rPr lang="en-US" i="1" dirty="0" err="1"/>
              <a:t>EU</a:t>
            </a:r>
            <a:r>
              <a:rPr lang="en-US" dirty="0"/>
              <a:t>, workplan 2018 project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283551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B19144-989A-744B-BACA-7DA2D80EDEA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1565" y="1882574"/>
            <a:ext cx="5978208" cy="88977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Funding</a:t>
            </a:r>
          </a:p>
          <a:p>
            <a:r>
              <a:rPr lang="en-US" dirty="0"/>
              <a:t>ADP (Slovenia)</a:t>
            </a:r>
          </a:p>
          <a:p>
            <a:r>
              <a:rPr lang="en-US" dirty="0"/>
              <a:t>AUSSDA (Austria)</a:t>
            </a:r>
          </a:p>
          <a:p>
            <a:r>
              <a:rPr lang="en-US" dirty="0"/>
              <a:t>DANS (Netherlands, lead)</a:t>
            </a:r>
          </a:p>
          <a:p>
            <a:r>
              <a:rPr lang="en-US" dirty="0"/>
              <a:t>GESIS (Germany)</a:t>
            </a:r>
          </a:p>
          <a:p>
            <a:r>
              <a:rPr lang="en-US" dirty="0"/>
              <a:t>SND (Sweden)</a:t>
            </a:r>
          </a:p>
          <a:p>
            <a:r>
              <a:rPr lang="en-US" dirty="0"/>
              <a:t>TARKI (Hungary)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F1B46-4D8C-CA4B-B072-2E45FDE63A0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659773" y="1882574"/>
            <a:ext cx="5058835" cy="66439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Without Funding</a:t>
            </a:r>
          </a:p>
          <a:p>
            <a:r>
              <a:rPr lang="en-US" dirty="0"/>
              <a:t>PROGEDO (France)</a:t>
            </a:r>
          </a:p>
          <a:p>
            <a:r>
              <a:rPr lang="en-US" dirty="0"/>
              <a:t>SOHDA (Belgium)</a:t>
            </a:r>
          </a:p>
          <a:p>
            <a:r>
              <a:rPr lang="en-US" dirty="0"/>
              <a:t>UKDA (UK)</a:t>
            </a:r>
          </a:p>
          <a:p>
            <a:r>
              <a:rPr lang="en-US" dirty="0"/>
              <a:t>UNIDATA (Italy)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519789-9736-4842-919A-D42A9908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Participants of the </a:t>
            </a:r>
            <a:r>
              <a:rPr lang="en-US" dirty="0" err="1"/>
              <a:t>DataverseEU</a:t>
            </a:r>
            <a:r>
              <a:rPr lang="en-US" dirty="0"/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41112599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CC58C-B9E7-7445-9921-C7A23C0FF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2496210"/>
            <a:ext cx="11037044" cy="59749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Our goal isn’t to create new fork of </a:t>
            </a:r>
            <a:r>
              <a:rPr lang="en-US" dirty="0" err="1"/>
              <a:t>Dataverse</a:t>
            </a:r>
            <a:r>
              <a:rPr lang="en-US" dirty="0"/>
              <a:t>, all contributions should go to IQSS repository</a:t>
            </a:r>
          </a:p>
          <a:p>
            <a:r>
              <a:rPr lang="en-US" dirty="0"/>
              <a:t>Delivered as Docker images and deployed in Google Cloud as CESSDA </a:t>
            </a:r>
            <a:r>
              <a:rPr lang="en-US" dirty="0" err="1"/>
              <a:t>DataverseEU</a:t>
            </a:r>
            <a:r>
              <a:rPr lang="en-US" dirty="0"/>
              <a:t> repository</a:t>
            </a:r>
          </a:p>
          <a:p>
            <a:r>
              <a:rPr lang="en-US" dirty="0"/>
              <a:t>Any Service Provider can host separate </a:t>
            </a:r>
            <a:r>
              <a:rPr lang="en-US" dirty="0" err="1"/>
              <a:t>Dataverse</a:t>
            </a:r>
            <a:r>
              <a:rPr lang="en-US" dirty="0"/>
              <a:t> instance in its own cloud if it’s required (Archive in a box)</a:t>
            </a:r>
          </a:p>
          <a:p>
            <a:r>
              <a:rPr lang="en-US" dirty="0"/>
              <a:t>Metadata from other CESSDA repositories will be harvested by central </a:t>
            </a:r>
            <a:r>
              <a:rPr lang="en-US" dirty="0" err="1"/>
              <a:t>DataverseEU</a:t>
            </a:r>
            <a:r>
              <a:rPr lang="en-US" dirty="0"/>
              <a:t> repository</a:t>
            </a:r>
          </a:p>
          <a:p>
            <a:r>
              <a:rPr lang="en-US" dirty="0"/>
              <a:t>Easy to add new languages without changes in core functionality if more partners will join during or after the project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D87A73-1DCA-7247-8FCF-2D21CF160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DataverseEU</a:t>
            </a:r>
            <a:r>
              <a:rPr lang="en-US" dirty="0"/>
              <a:t> development model</a:t>
            </a:r>
          </a:p>
        </p:txBody>
      </p:sp>
    </p:spTree>
    <p:extLst>
      <p:ext uri="{BB962C8B-B14F-4D97-AF65-F5344CB8AC3E}">
        <p14:creationId xmlns:p14="http://schemas.microsoft.com/office/powerpoint/2010/main" val="18197676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75F80C-52FE-0D47-BB58-76DD23BFC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2496210"/>
            <a:ext cx="11037044" cy="67685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Extremely powerful configuration management tool</a:t>
            </a:r>
          </a:p>
          <a:p>
            <a:r>
              <a:rPr lang="en-US" dirty="0"/>
              <a:t>Allows to install software on any platform</a:t>
            </a:r>
          </a:p>
          <a:p>
            <a:r>
              <a:rPr lang="en-US" dirty="0" err="1"/>
              <a:t>Dataverse</a:t>
            </a:r>
            <a:r>
              <a:rPr lang="en-US" dirty="0"/>
              <a:t> can be installed from Docker as standalone container or as a platform delivering Docker based microservices (database, search engine, core service)</a:t>
            </a:r>
          </a:p>
          <a:p>
            <a:r>
              <a:rPr lang="en-US" dirty="0"/>
              <a:t>Docker allows to host unlimited amount of </a:t>
            </a:r>
            <a:r>
              <a:rPr lang="en-US" dirty="0" err="1"/>
              <a:t>Dataverses</a:t>
            </a:r>
            <a:r>
              <a:rPr lang="en-US" dirty="0"/>
              <a:t> on different ports</a:t>
            </a:r>
          </a:p>
          <a:p>
            <a:r>
              <a:rPr lang="en-US" dirty="0"/>
              <a:t>Docker can be used to organize multilingual interfaces</a:t>
            </a:r>
          </a:p>
          <a:p>
            <a:r>
              <a:rPr lang="en-US" dirty="0"/>
              <a:t>Published as open Open Source software </a:t>
            </a:r>
            <a:r>
              <a:rPr lang="en-US" dirty="0">
                <a:hlinkClick r:id="rId2"/>
              </a:rPr>
              <a:t>http://github.com/IQSS/dataverse-docker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27FF9D-8D29-644A-BF4E-586D2713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DataverseEU</a:t>
            </a:r>
            <a:r>
              <a:rPr lang="en-US" dirty="0"/>
              <a:t> Docker module</a:t>
            </a:r>
          </a:p>
        </p:txBody>
      </p:sp>
    </p:spTree>
    <p:extLst>
      <p:ext uri="{BB962C8B-B14F-4D97-AF65-F5344CB8AC3E}">
        <p14:creationId xmlns:p14="http://schemas.microsoft.com/office/powerpoint/2010/main" val="36133707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4F398A-2593-504F-A6CE-82631031F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565" y="2434664"/>
            <a:ext cx="11037044" cy="5612544"/>
          </a:xfrm>
        </p:spPr>
        <p:txBody>
          <a:bodyPr>
            <a:noAutofit/>
          </a:bodyPr>
          <a:lstStyle/>
          <a:p>
            <a:r>
              <a:rPr lang="en-US" sz="3000" dirty="0"/>
              <a:t>We've made decomposition of all </a:t>
            </a:r>
            <a:r>
              <a:rPr lang="en-US" sz="3000" dirty="0" err="1"/>
              <a:t>Dataverse</a:t>
            </a:r>
            <a:r>
              <a:rPr lang="en-US" sz="3000" dirty="0"/>
              <a:t> components and created separate containers for:</a:t>
            </a:r>
          </a:p>
          <a:p>
            <a:r>
              <a:rPr lang="en-US" sz="3000" dirty="0"/>
              <a:t>Postgres database, SOLR search engine, Glassfish application, da-</a:t>
            </a:r>
            <a:r>
              <a:rPr lang="en-US" sz="3000" dirty="0" err="1"/>
              <a:t>ra</a:t>
            </a:r>
            <a:r>
              <a:rPr lang="en-US" sz="3000" dirty="0"/>
              <a:t> PID plugin</a:t>
            </a:r>
          </a:p>
          <a:p>
            <a:r>
              <a:rPr lang="en-US" sz="3000" dirty="0"/>
              <a:t>Optional containers: Handle server, Swift storage, </a:t>
            </a:r>
            <a:r>
              <a:rPr lang="en-US" sz="3000" dirty="0" err="1"/>
              <a:t>TwoRavens</a:t>
            </a:r>
            <a:r>
              <a:rPr lang="en-US" sz="3000" dirty="0"/>
              <a:t>, </a:t>
            </a:r>
            <a:r>
              <a:rPr lang="en-US" sz="3000" dirty="0" err="1"/>
              <a:t>iRods</a:t>
            </a:r>
            <a:endParaRPr lang="en-US" sz="3000" dirty="0"/>
          </a:p>
          <a:p>
            <a:r>
              <a:rPr lang="en-US" sz="3000" dirty="0"/>
              <a:t>… actually any tool that already have Docker image can be connected as microservice</a:t>
            </a:r>
          </a:p>
          <a:p>
            <a:endParaRPr lang="en-US" sz="3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812619-C640-1B4B-B1FC-8ACF1167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Compose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4566919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Open Sans"/>
        <a:ea typeface="Open Sans"/>
        <a:cs typeface="Open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lIns="50800" tIns="50800" rIns="50800" bIns="50800">
        <a:normAutofit/>
      </a:bodyPr>
      <a:lstStyle>
        <a:defPPr algn="l">
          <a:defRPr dirty="0" err="1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ssda_PPT_template_ES_CT" id="{875927C1-7514-4543-AA4F-18A4A34180FB}" vid="{41C475E7-BA75-AF42-96A5-E080FB1F273C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Open Sans"/>
        <a:ea typeface="Open Sans"/>
        <a:cs typeface="Open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4262</TotalTime>
  <Words>775</Words>
  <Application>Microsoft Macintosh PowerPoint</Application>
  <PresentationFormat>Custom</PresentationFormat>
  <Paragraphs>105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Helvetica</vt:lpstr>
      <vt:lpstr>Helvetica Neue</vt:lpstr>
      <vt:lpstr>Helvetica Neue Medium</vt:lpstr>
      <vt:lpstr>Open Sans</vt:lpstr>
      <vt:lpstr>Open Sans Light</vt:lpstr>
      <vt:lpstr>White</vt:lpstr>
      <vt:lpstr>PowerPoint Presentation</vt:lpstr>
      <vt:lpstr>https://dans.knaw.nl/</vt:lpstr>
      <vt:lpstr>Content of my presentation</vt:lpstr>
      <vt:lpstr>          https://dataverse.org/</vt:lpstr>
      <vt:lpstr>DataverseEU, workplan 2018 project</vt:lpstr>
      <vt:lpstr>Participants of the DataverseEU project</vt:lpstr>
      <vt:lpstr>DataverseEU development model</vt:lpstr>
      <vt:lpstr>DataverseEU Docker module</vt:lpstr>
      <vt:lpstr>Docker Compose configuration</vt:lpstr>
      <vt:lpstr>Multilingual interface</vt:lpstr>
      <vt:lpstr>Translation of UI and CMM metadata fields</vt:lpstr>
      <vt:lpstr>Standardization during data deposit </vt:lpstr>
      <vt:lpstr>Standardized metadata in DataverseEU </vt:lpstr>
      <vt:lpstr>OAI-PMH (Dublin Core)</vt:lpstr>
      <vt:lpstr>Ready for Linked Open Data Cloud (LOD)</vt:lpstr>
      <vt:lpstr>DataverseEU with da|ra PID plugin</vt:lpstr>
      <vt:lpstr>Issues</vt:lpstr>
      <vt:lpstr>Results and future plans</vt:lpstr>
      <vt:lpstr>PowerPoint Presentation</vt:lpstr>
      <vt:lpstr>CESSDA GUIDE Proposal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Marion Wittenberg</dc:creator>
  <cp:lastModifiedBy>Vyacheslav Tykhonov</cp:lastModifiedBy>
  <cp:revision>61</cp:revision>
  <cp:lastPrinted>2018-11-19T16:31:34Z</cp:lastPrinted>
  <dcterms:created xsi:type="dcterms:W3CDTF">2018-11-09T14:04:18Z</dcterms:created>
  <dcterms:modified xsi:type="dcterms:W3CDTF">2018-12-04T10:00:33Z</dcterms:modified>
</cp:coreProperties>
</file>