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9"/>
  </p:sldMasterIdLst>
  <p:notesMasterIdLst>
    <p:notesMasterId r:id="rId41"/>
  </p:notesMasterIdLst>
  <p:handoutMasterIdLst>
    <p:handoutMasterId r:id="rId42"/>
  </p:handoutMasterIdLst>
  <p:sldIdLst>
    <p:sldId id="260" r:id="rId10"/>
    <p:sldId id="257" r:id="rId11"/>
    <p:sldId id="261" r:id="rId12"/>
    <p:sldId id="296" r:id="rId13"/>
    <p:sldId id="263" r:id="rId14"/>
    <p:sldId id="264" r:id="rId15"/>
    <p:sldId id="266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67" r:id="rId27"/>
    <p:sldId id="269" r:id="rId28"/>
    <p:sldId id="270" r:id="rId29"/>
    <p:sldId id="274" r:id="rId30"/>
    <p:sldId id="272" r:id="rId31"/>
    <p:sldId id="277" r:id="rId32"/>
    <p:sldId id="297" r:id="rId33"/>
    <p:sldId id="294" r:id="rId34"/>
    <p:sldId id="295" r:id="rId35"/>
    <p:sldId id="289" r:id="rId36"/>
    <p:sldId id="290" r:id="rId37"/>
    <p:sldId id="291" r:id="rId38"/>
    <p:sldId id="292" r:id="rId39"/>
    <p:sldId id="293" r:id="rId40"/>
  </p:sldIdLst>
  <p:sldSz cx="12190413" cy="6858000"/>
  <p:notesSz cx="6858000" cy="9144000"/>
  <p:custDataLst>
    <p:tags r:id="rId43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8737"/>
    <a:srgbClr val="F7BCB3"/>
    <a:srgbClr val="FC7634"/>
    <a:srgbClr val="F6D04D"/>
    <a:srgbClr val="171748"/>
    <a:srgbClr val="1FD082"/>
    <a:srgbClr val="2F3EEA"/>
    <a:srgbClr val="99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 autoAdjust="0"/>
    <p:restoredTop sz="95510" autoAdjust="0"/>
  </p:normalViewPr>
  <p:slideViewPr>
    <p:cSldViewPr showGuides="1">
      <p:cViewPr varScale="1">
        <p:scale>
          <a:sx n="91" d="100"/>
          <a:sy n="91" d="100"/>
        </p:scale>
        <p:origin x="1256" y="1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gs" Target="tags/tag1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‹#›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rgbClr val="008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-14069"/>
            <a:ext cx="0" cy="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-3600"/>
            <a:ext cx="12193200" cy="686160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00873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602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add title one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  <a:endParaRPr lang="en-GB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  <a:endParaRPr lang="en-GB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00873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endParaRPr lang="en-GB" dirty="0"/>
          </a:p>
        </p:txBody>
      </p:sp>
      <p:sp>
        <p:nvSpPr>
          <p:cNvPr id="113676" name="text" descr="{&quot;templafy&quot;:{&quot;id&quot;:&quot;96ade676-f73e-46b2-a5bf-cef5e982b55c&quot;}}" title="UserProfile.Offices.Workarea_{{DocumentLanguage}}"/>
          <p:cNvSpPr>
            <a:spLocks noChangeArrowheads="1"/>
          </p:cNvSpPr>
          <p:nvPr userDrawn="1"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en-GB" sz="700" b="1" dirty="0">
                <a:solidFill>
                  <a:schemeClr val="bg1"/>
                </a:solidFill>
                <a:latin typeface="+mn-lt"/>
              </a:rPr>
              <a:t>DTU Wind Energy</a:t>
            </a:r>
          </a:p>
        </p:txBody>
      </p:sp>
      <p:sp>
        <p:nvSpPr>
          <p:cNvPr id="5" name="date" descr="{&quot;templafy&quot;:{&quot;id&quot;:&quot;0fd68030-9331-453a-8ecc-d5dae06dddfa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17 June 2019</a:t>
            </a:r>
          </a:p>
        </p:txBody>
      </p:sp>
      <p:sp>
        <p:nvSpPr>
          <p:cNvPr id="7" name="text" descr="{&quot;templafy&quot;:{&quot;id&quot;:&quot;00b20bbc-0d77-43f8-8f9d-9841964b89f9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GB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2.xml"/><Relationship Id="rId5" Type="http://schemas.openxmlformats.org/officeDocument/2006/relationships/image" Target="../media/image1.tiff"/><Relationship Id="rId4" Type="http://schemas.openxmlformats.org/officeDocument/2006/relationships/hyperlink" Target="https://creativecommons.org/licenses/by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nd-energ-sci-discuss.net/wes-2019-13/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niva@dtu.dk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4800" dirty="0" err="1"/>
              <a:t>Where</a:t>
            </a:r>
            <a:r>
              <a:rPr lang="da-DK" sz="4800" dirty="0"/>
              <a:t> to </a:t>
            </a:r>
            <a:r>
              <a:rPr lang="da-DK" sz="4800" dirty="0" err="1"/>
              <a:t>place</a:t>
            </a:r>
            <a:r>
              <a:rPr lang="da-DK" sz="4800" dirty="0"/>
              <a:t> </a:t>
            </a:r>
            <a:r>
              <a:rPr lang="da-DK" sz="4800" dirty="0" err="1"/>
              <a:t>WindScanners</a:t>
            </a:r>
            <a:r>
              <a:rPr lang="da-DK" sz="4800" dirty="0"/>
              <a:t> and </a:t>
            </a:r>
            <a:r>
              <a:rPr lang="da-DK" sz="4800" dirty="0" err="1"/>
              <a:t>where</a:t>
            </a:r>
            <a:r>
              <a:rPr lang="da-DK" sz="4800" dirty="0"/>
              <a:t> to measure with </a:t>
            </a:r>
            <a:r>
              <a:rPr lang="da-DK" sz="4800" dirty="0" err="1"/>
              <a:t>them</a:t>
            </a:r>
            <a:r>
              <a:rPr lang="da-DK" sz="4800" dirty="0"/>
              <a:t>? 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N. Vasiljevic, A. </a:t>
            </a:r>
            <a:r>
              <a:rPr lang="en-GB" dirty="0" err="1"/>
              <a:t>Vignaroli</a:t>
            </a:r>
            <a:r>
              <a:rPr lang="en-GB" dirty="0"/>
              <a:t>, A. </a:t>
            </a:r>
            <a:r>
              <a:rPr lang="en-GB" dirty="0" err="1"/>
              <a:t>Bechmann</a:t>
            </a:r>
            <a:r>
              <a:rPr lang="en-GB" dirty="0"/>
              <a:t> and R. Wagner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5995EB-10E4-4119-B468-5CD7D10A093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A8AC60-70B3-074E-9BEA-7CE67DD7DB4F}"/>
              </a:ext>
            </a:extLst>
          </p:cNvPr>
          <p:cNvSpPr/>
          <p:nvPr/>
        </p:nvSpPr>
        <p:spPr>
          <a:xfrm>
            <a:off x="8924580" y="0"/>
            <a:ext cx="32658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600" dirty="0">
                <a:solidFill>
                  <a:schemeClr val="bg1"/>
                </a:solidFill>
                <a:latin typeface="+mn-lt"/>
              </a:rPr>
              <a:t>Wind Energy Science Conference</a:t>
            </a:r>
            <a:br>
              <a:rPr lang="da-DK" sz="1600" dirty="0">
                <a:solidFill>
                  <a:schemeClr val="bg1"/>
                </a:solidFill>
                <a:latin typeface="+mn-lt"/>
              </a:rPr>
            </a:br>
            <a:r>
              <a:rPr lang="da-DK" sz="1600" dirty="0">
                <a:solidFill>
                  <a:schemeClr val="bg1"/>
                </a:solidFill>
                <a:latin typeface="+mn-lt"/>
              </a:rPr>
              <a:t>CORK</a:t>
            </a:r>
          </a:p>
          <a:p>
            <a:pPr algn="ctr"/>
            <a:r>
              <a:rPr lang="da-DK" sz="1600" dirty="0">
                <a:solidFill>
                  <a:schemeClr val="bg1"/>
                </a:solidFill>
                <a:latin typeface="+mn-lt"/>
              </a:rPr>
              <a:t>17 – 20 June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044438-E7FC-B24C-8640-4ACBA270C8F5}"/>
              </a:ext>
            </a:extLst>
          </p:cNvPr>
          <p:cNvSpPr txBox="1"/>
          <p:nvPr/>
        </p:nvSpPr>
        <p:spPr>
          <a:xfrm>
            <a:off x="247072" y="2512022"/>
            <a:ext cx="280525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en-US" dirty="0">
                <a:solidFill>
                  <a:schemeClr val="bg1"/>
                </a:solidFill>
                <a:latin typeface="+mn-lt"/>
              </a:rPr>
              <a:t>DOI: 10.5281/zenodo.3247797</a:t>
            </a:r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E369D5BE-E3DD-0D46-AC28-BFB362F71A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7654" y="6080690"/>
            <a:ext cx="1990751" cy="700745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2071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2AA1A2F8-5ACA-4C54-BB52-D443EC003A5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GB" dirty="0"/>
              <a:t>Workflow Phases and </a:t>
            </a:r>
            <a:r>
              <a:rPr lang="en-GB"/>
              <a:t>CPT modules</a:t>
            </a:r>
            <a:endParaRPr lang="en-GB" dirty="0"/>
          </a:p>
        </p:txBody>
      </p:sp>
      <p:sp>
        <p:nvSpPr>
          <p:cNvPr id="10" name="FLD_Presentation Tit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10</a:t>
            </a:fld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538140" y="-1323528"/>
            <a:ext cx="7785546" cy="12479442"/>
            <a:chOff x="8046277" y="4293095"/>
            <a:chExt cx="7785546" cy="12479442"/>
          </a:xfrm>
        </p:grpSpPr>
        <p:sp>
          <p:nvSpPr>
            <p:cNvPr id="9" name="Rectangle 8"/>
            <p:cNvSpPr/>
            <p:nvPr/>
          </p:nvSpPr>
          <p:spPr bwMode="auto">
            <a:xfrm>
              <a:off x="8046277" y="4293096"/>
              <a:ext cx="7785546" cy="1247944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00873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6277" y="4293095"/>
              <a:ext cx="7785546" cy="12479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7562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2AA1A2F8-5ACA-4C54-BB52-D443EC003A5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GB" dirty="0"/>
              <a:t>Workflow Phases and </a:t>
            </a:r>
            <a:r>
              <a:rPr lang="en-GB"/>
              <a:t>CPT modules</a:t>
            </a:r>
            <a:endParaRPr lang="en-GB" dirty="0"/>
          </a:p>
        </p:txBody>
      </p:sp>
      <p:sp>
        <p:nvSpPr>
          <p:cNvPr id="10" name="FLD_Presentation Tit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11</a:t>
            </a:fld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2525804" y="-4840878"/>
            <a:ext cx="7785546" cy="12479442"/>
            <a:chOff x="8046277" y="4293095"/>
            <a:chExt cx="7785546" cy="12479442"/>
          </a:xfrm>
        </p:grpSpPr>
        <p:sp>
          <p:nvSpPr>
            <p:cNvPr id="13" name="Rectangle 12"/>
            <p:cNvSpPr/>
            <p:nvPr/>
          </p:nvSpPr>
          <p:spPr bwMode="auto">
            <a:xfrm>
              <a:off x="8046277" y="4293096"/>
              <a:ext cx="7785546" cy="1247944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00873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6277" y="4293095"/>
              <a:ext cx="7785546" cy="12479441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5375126" y="1398588"/>
            <a:ext cx="49853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sz="5400" dirty="0">
                <a:solidFill>
                  <a:srgbClr val="FF0000"/>
                </a:solidFill>
                <a:latin typeface="+mn-lt"/>
              </a:rPr>
              <a:t>∩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31310" y="1398588"/>
            <a:ext cx="49853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sz="5400" dirty="0">
                <a:solidFill>
                  <a:srgbClr val="FF0000"/>
                </a:solidFill>
                <a:latin typeface="+mn-lt"/>
              </a:rPr>
              <a:t>∩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47211" y="1405392"/>
            <a:ext cx="49853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sz="5400" dirty="0">
                <a:solidFill>
                  <a:srgbClr val="FF0000"/>
                </a:solidFill>
                <a:latin typeface="+mn-lt"/>
              </a:rPr>
              <a:t>∩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29847" y="1398587"/>
            <a:ext cx="40395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sz="5400" dirty="0">
                <a:solidFill>
                  <a:srgbClr val="FF0000"/>
                </a:solidFill>
                <a:latin typeface="+mn-lt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62147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2AA1A2F8-5ACA-4C54-BB52-D443EC003A5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GB" dirty="0"/>
              <a:t>Workflow Phases and </a:t>
            </a:r>
            <a:r>
              <a:rPr lang="en-GB"/>
              <a:t>CPT modules</a:t>
            </a:r>
            <a:endParaRPr lang="en-GB" dirty="0"/>
          </a:p>
        </p:txBody>
      </p:sp>
      <p:sp>
        <p:nvSpPr>
          <p:cNvPr id="10" name="FLD_Presentation Tit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12</a:t>
            </a:fld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2538140" y="-7588224"/>
            <a:ext cx="7785546" cy="12479442"/>
            <a:chOff x="8046277" y="4293095"/>
            <a:chExt cx="7785546" cy="12479442"/>
          </a:xfrm>
        </p:grpSpPr>
        <p:sp>
          <p:nvSpPr>
            <p:cNvPr id="13" name="Rectangle 12"/>
            <p:cNvSpPr/>
            <p:nvPr/>
          </p:nvSpPr>
          <p:spPr bwMode="auto">
            <a:xfrm>
              <a:off x="8046277" y="4293096"/>
              <a:ext cx="7785546" cy="1247944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00873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6277" y="4293095"/>
              <a:ext cx="7785546" cy="12479441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246" y="2708920"/>
            <a:ext cx="3724673" cy="3724673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 bwMode="auto">
          <a:xfrm>
            <a:off x="2469909" y="1704975"/>
            <a:ext cx="3875084" cy="1922754"/>
          </a:xfrm>
          <a:prstGeom prst="wedgeRectCallout">
            <a:avLst>
              <a:gd name="adj1" fmla="val 51990"/>
              <a:gd name="adj2" fmla="val 69830"/>
            </a:avLst>
          </a:prstGeom>
          <a:solidFill>
            <a:srgbClr val="008737"/>
          </a:solidFill>
          <a:ln w="9525" cap="flat" cmpd="sng" algn="ctr">
            <a:solidFill>
              <a:srgbClr val="00873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rPr>
              <a:t>Solving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rPr>
              <a:t>adapted</a:t>
            </a: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rPr>
              <a:t>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rPr>
              <a:t>traveling</a:t>
            </a: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rPr>
              <a:t> salesman problem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rPr>
              <a:t>, thus reducing path through the measurement </a:t>
            </a:r>
            <a:r>
              <a:rPr kumimoji="0" lang="en-US" sz="1600" b="0" i="0" u="none" strike="noStrike" cap="none" normalizeH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rPr>
              <a:t>points.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624" y="2553253"/>
            <a:ext cx="3724673" cy="3724673"/>
          </a:xfrm>
          <a:prstGeom prst="rect">
            <a:avLst/>
          </a:prstGeom>
        </p:spPr>
      </p:pic>
      <p:sp>
        <p:nvSpPr>
          <p:cNvPr id="15" name="Rectangular Callout 14"/>
          <p:cNvSpPr/>
          <p:nvPr/>
        </p:nvSpPr>
        <p:spPr bwMode="auto">
          <a:xfrm>
            <a:off x="4312192" y="1422587"/>
            <a:ext cx="3875084" cy="1922754"/>
          </a:xfrm>
          <a:prstGeom prst="wedgeRectCallout">
            <a:avLst>
              <a:gd name="adj1" fmla="val 51990"/>
              <a:gd name="adj2" fmla="val 69830"/>
            </a:avLst>
          </a:prstGeom>
          <a:solidFill>
            <a:srgbClr val="008737"/>
          </a:solidFill>
          <a:ln w="9525" cap="flat" cmpd="sng" algn="ctr">
            <a:solidFill>
              <a:srgbClr val="00873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rPr>
              <a:t>Solving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rPr>
              <a:t>elevator kinematic problem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056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0790" y="1883860"/>
            <a:ext cx="3600400" cy="3600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702" y="1772816"/>
            <a:ext cx="4533900" cy="422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Scottish site (RES Site B)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230" y="1772816"/>
            <a:ext cx="45339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35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Scottish site </a:t>
            </a:r>
            <a:r>
              <a:rPr lang="mr-IN" dirty="0"/>
              <a:t>–</a:t>
            </a:r>
            <a:r>
              <a:rPr lang="en-US" dirty="0"/>
              <a:t> combined layer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50" y="1536266"/>
            <a:ext cx="5616275" cy="462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775" y="1536266"/>
            <a:ext cx="5616275" cy="4626000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8255446" y="68930"/>
          <a:ext cx="3847096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95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Average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 elevation 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Min intersecting 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50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678" y="0"/>
            <a:ext cx="97035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06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678" y="0"/>
            <a:ext cx="9703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53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Scottish site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42" y="1556792"/>
            <a:ext cx="5616276" cy="462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775" y="1556792"/>
            <a:ext cx="5616275" cy="4626000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8255446" y="68930"/>
          <a:ext cx="3847096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95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Average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 elevation 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Min intersecting 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0413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0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726" y="426127"/>
            <a:ext cx="10164324" cy="972716"/>
          </a:xfrm>
        </p:spPr>
        <p:txBody>
          <a:bodyPr/>
          <a:lstStyle/>
          <a:p>
            <a:r>
              <a:rPr lang="en-US" dirty="0"/>
              <a:t>Scottish site </a:t>
            </a:r>
            <a:r>
              <a:rPr lang="mr-IN" dirty="0"/>
              <a:t>–</a:t>
            </a:r>
            <a:r>
              <a:rPr lang="da-DK" dirty="0"/>
              <a:t> </a:t>
            </a:r>
            <a:r>
              <a:rPr lang="en-US" dirty="0"/>
              <a:t>modified Traveling Salesman Problem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4926" y="1538255"/>
            <a:ext cx="5214057" cy="486353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788983" y="3966888"/>
          <a:ext cx="3231657" cy="188431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24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6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083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83">
                <a:tc>
                  <a:txBody>
                    <a:bodyPr/>
                    <a:lstStyle/>
                    <a:p>
                      <a:r>
                        <a:rPr lang="en-US" dirty="0"/>
                        <a:t>Max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50˚/s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266">
                <a:tc>
                  <a:txBody>
                    <a:bodyPr/>
                    <a:lstStyle/>
                    <a:p>
                      <a:r>
                        <a:rPr lang="en-US" dirty="0"/>
                        <a:t>Max acceleration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100˚/s^2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266">
                <a:tc>
                  <a:txBody>
                    <a:bodyPr/>
                    <a:lstStyle/>
                    <a:p>
                      <a:r>
                        <a:rPr lang="en-US" dirty="0"/>
                        <a:t>Trajectory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266">
                <a:tc>
                  <a:txBody>
                    <a:bodyPr/>
                    <a:lstStyle/>
                    <a:p>
                      <a:r>
                        <a:rPr lang="en-US" dirty="0"/>
                        <a:t>Measurement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30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Italian site </a:t>
            </a:r>
            <a:r>
              <a:rPr lang="mr-IN" dirty="0"/>
              <a:t>–</a:t>
            </a:r>
            <a:r>
              <a:rPr lang="en-US" dirty="0"/>
              <a:t> disc covering problem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30" y="1772334"/>
            <a:ext cx="5112568" cy="4768866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686192" y="4941168"/>
          <a:ext cx="3847096" cy="1010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95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Representativeness radius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318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2AA1A2F8-5ACA-4C54-BB52-D443EC003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 statement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B99CA311-7A5E-48A9-A4E2-DE5BF82F6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726" y="1706328"/>
            <a:ext cx="9312374" cy="972716"/>
          </a:xfrm>
        </p:spPr>
        <p:txBody>
          <a:bodyPr/>
          <a:lstStyle/>
          <a:p>
            <a:r>
              <a:rPr lang="en-GB" sz="2000" dirty="0"/>
              <a:t>How can we eliminate a need for lidar ‘experts’ when we are planning and configuring scanning lidar measurement campaigns?</a:t>
            </a:r>
          </a:p>
        </p:txBody>
      </p:sp>
      <p:sp>
        <p:nvSpPr>
          <p:cNvPr id="10" name="FLD_Presentation Tit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A75E49-5FD7-924A-BC3D-7422814B38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742" y="3384744"/>
            <a:ext cx="1766928" cy="17669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E52DA9-E69C-6A4F-AE70-A7B3C58D4E1B}"/>
              </a:ext>
            </a:extLst>
          </p:cNvPr>
          <p:cNvSpPr txBox="1"/>
          <p:nvPr/>
        </p:nvSpPr>
        <p:spPr>
          <a:xfrm>
            <a:off x="5809871" y="5251333"/>
            <a:ext cx="570669" cy="5437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US" dirty="0">
                <a:latin typeface="+mn-lt"/>
              </a:rPr>
              <a:t>Lidar</a:t>
            </a:r>
          </a:p>
          <a:p>
            <a:pPr algn="ctr">
              <a:spcBef>
                <a:spcPts val="432"/>
              </a:spcBef>
            </a:pPr>
            <a:r>
              <a:rPr lang="en-US" dirty="0">
                <a:latin typeface="+mn-lt"/>
              </a:rPr>
              <a:t>expert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6E7E1F-6682-AA43-BCFA-F61A5F0F2A3A}"/>
              </a:ext>
            </a:extLst>
          </p:cNvPr>
          <p:cNvSpPr txBox="1"/>
          <p:nvPr/>
        </p:nvSpPr>
        <p:spPr>
          <a:xfrm>
            <a:off x="5073290" y="2429243"/>
            <a:ext cx="2043829" cy="36779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sz="23900" dirty="0">
                <a:solidFill>
                  <a:srgbClr val="C00000"/>
                </a:solidFill>
                <a:latin typeface="+mn-lt"/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C2AC14-3BCB-4F42-AC27-7B7AF088CD5E}"/>
              </a:ext>
            </a:extLst>
          </p:cNvPr>
          <p:cNvSpPr txBox="1"/>
          <p:nvPr/>
        </p:nvSpPr>
        <p:spPr>
          <a:xfrm>
            <a:off x="8543478" y="6565136"/>
            <a:ext cx="245419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dirty="0">
                <a:latin typeface="+mn-lt"/>
              </a:rPr>
              <a:t>Image source: </a:t>
            </a:r>
            <a:r>
              <a:rPr lang="en-US" dirty="0" err="1">
                <a:latin typeface="+mn-lt"/>
              </a:rPr>
              <a:t>flaticon.com</a:t>
            </a:r>
            <a:endParaRPr lang="en-US" dirty="0">
              <a:latin typeface="+mn-lt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9638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Italian site </a:t>
            </a:r>
            <a:r>
              <a:rPr lang="mr-IN" dirty="0"/>
              <a:t>–</a:t>
            </a:r>
            <a:r>
              <a:rPr lang="en-US" dirty="0"/>
              <a:t> combined layer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58" y="1628800"/>
            <a:ext cx="5616273" cy="462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775" y="1628800"/>
            <a:ext cx="5616275" cy="4626000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255446" y="68930"/>
          <a:ext cx="3847096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95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Average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 elevation 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Min intersecting 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23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0710" y="426127"/>
            <a:ext cx="9312374" cy="972716"/>
          </a:xfrm>
        </p:spPr>
        <p:txBody>
          <a:bodyPr/>
          <a:lstStyle/>
          <a:p>
            <a:r>
              <a:rPr lang="en-US" dirty="0"/>
              <a:t>Italian site </a:t>
            </a:r>
            <a:r>
              <a:rPr lang="mr-IN" dirty="0"/>
              <a:t>–</a:t>
            </a:r>
            <a:r>
              <a:rPr lang="en-US" dirty="0"/>
              <a:t> second </a:t>
            </a:r>
            <a:r>
              <a:rPr lang="en-US" dirty="0" err="1"/>
              <a:t>lidar</a:t>
            </a:r>
            <a:r>
              <a:rPr lang="en-US" dirty="0"/>
              <a:t> placement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51" y="1629611"/>
            <a:ext cx="5616275" cy="462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624" y="1629610"/>
            <a:ext cx="5616504" cy="462618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255446" y="68930"/>
          <a:ext cx="3847096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95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Average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r>
                        <a:rPr lang="en-US"/>
                        <a:t>000 </a:t>
                      </a:r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 elevation 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Min intersecting 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13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726" y="426127"/>
            <a:ext cx="10164324" cy="972716"/>
          </a:xfrm>
        </p:spPr>
        <p:txBody>
          <a:bodyPr/>
          <a:lstStyle/>
          <a:p>
            <a:r>
              <a:rPr lang="en-US" dirty="0"/>
              <a:t>Italian site </a:t>
            </a:r>
            <a:r>
              <a:rPr lang="mr-IN" dirty="0"/>
              <a:t>–</a:t>
            </a:r>
            <a:r>
              <a:rPr lang="da-DK" dirty="0"/>
              <a:t> </a:t>
            </a:r>
            <a:r>
              <a:rPr lang="en-US" dirty="0"/>
              <a:t>modified Traveling Salesman Problem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4926" y="1538255"/>
            <a:ext cx="5214057" cy="486353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788983" y="3970021"/>
          <a:ext cx="3231657" cy="188431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24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6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083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83">
                <a:tc>
                  <a:txBody>
                    <a:bodyPr/>
                    <a:lstStyle/>
                    <a:p>
                      <a:r>
                        <a:rPr lang="en-US" dirty="0"/>
                        <a:t>Max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50˚/s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266">
                <a:tc>
                  <a:txBody>
                    <a:bodyPr/>
                    <a:lstStyle/>
                    <a:p>
                      <a:r>
                        <a:rPr lang="en-US" dirty="0"/>
                        <a:t>Max acceleration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100˚/s^2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266">
                <a:tc>
                  <a:txBody>
                    <a:bodyPr/>
                    <a:lstStyle/>
                    <a:p>
                      <a:r>
                        <a:rPr lang="en-US" dirty="0"/>
                        <a:t>Trajectory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20.5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266">
                <a:tc>
                  <a:txBody>
                    <a:bodyPr/>
                    <a:lstStyle/>
                    <a:p>
                      <a:r>
                        <a:rPr lang="en-US" dirty="0"/>
                        <a:t>Measurement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53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Paper under review: </a:t>
            </a:r>
            <a:br>
              <a:rPr lang="en-US" dirty="0"/>
            </a:br>
            <a:r>
              <a:rPr lang="en-US" dirty="0">
                <a:hlinkClick r:id="rId2"/>
              </a:rPr>
              <a:t>https://www.wind-energ-sci-discuss.net/wes-2019-13/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Applied CPT for RES sites for the RECAST demonstration campaign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Documenting CPT</a:t>
            </a:r>
          </a:p>
          <a:p>
            <a:endParaRPr lang="en-US" dirty="0"/>
          </a:p>
          <a:p>
            <a:r>
              <a:rPr lang="en-US" dirty="0"/>
              <a:t>Public release of CPT on GitHub in September / October 2019</a:t>
            </a:r>
          </a:p>
          <a:p>
            <a:endParaRPr lang="en-US" dirty="0"/>
          </a:p>
          <a:p>
            <a:r>
              <a:rPr lang="en-US" dirty="0"/>
              <a:t>In connection to the public release we will organize webinar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607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E6EF0F-30DD-894B-A7FD-F8A28ABBD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65" y="4369"/>
            <a:ext cx="12173548" cy="684762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4EB388-CC75-F246-945F-14CE78EFDE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B99876-44D3-0142-87E0-A3175A4408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E32B17-54FE-6B44-AF4C-32DC7A07FA08}"/>
              </a:ext>
            </a:extLst>
          </p:cNvPr>
          <p:cNvSpPr txBox="1"/>
          <p:nvPr/>
        </p:nvSpPr>
        <p:spPr>
          <a:xfrm>
            <a:off x="1255356" y="6279123"/>
            <a:ext cx="96965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da-DK" b="1" dirty="0"/>
              <a:t>Open </a:t>
            </a:r>
            <a:r>
              <a:rPr lang="da-DK" b="1" dirty="0" err="1"/>
              <a:t>Workflows</a:t>
            </a:r>
            <a:r>
              <a:rPr lang="da-DK" b="1" dirty="0"/>
              <a:t> with the TOPFARM </a:t>
            </a:r>
            <a:r>
              <a:rPr lang="da-DK" b="1" dirty="0" err="1"/>
              <a:t>ecosystem</a:t>
            </a:r>
            <a:r>
              <a:rPr lang="da-DK" b="1" dirty="0"/>
              <a:t>, </a:t>
            </a:r>
            <a:r>
              <a:rPr lang="da-DK" dirty="0"/>
              <a:t>Pierre-</a:t>
            </a:r>
            <a:r>
              <a:rPr lang="da-DK" dirty="0" err="1"/>
              <a:t>Elouan</a:t>
            </a:r>
            <a:r>
              <a:rPr lang="da-DK" dirty="0"/>
              <a:t> </a:t>
            </a:r>
            <a:r>
              <a:rPr lang="da-DK" dirty="0" err="1"/>
              <a:t>Réthore</a:t>
            </a:r>
            <a:r>
              <a:rPr lang="da-DK" dirty="0"/>
              <a:t>́ et al. 2019 WESC</a:t>
            </a:r>
          </a:p>
        </p:txBody>
      </p:sp>
    </p:spTree>
    <p:extLst>
      <p:ext uri="{BB962C8B-B14F-4D97-AF65-F5344CB8AC3E}">
        <p14:creationId xmlns:p14="http://schemas.microsoft.com/office/powerpoint/2010/main" val="3144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Modules in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Range prediction </a:t>
            </a:r>
          </a:p>
          <a:p>
            <a:endParaRPr lang="en-US" dirty="0"/>
          </a:p>
          <a:p>
            <a:r>
              <a:rPr lang="en-US" dirty="0"/>
              <a:t>Data availability prediction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Data sampling impact</a:t>
            </a:r>
          </a:p>
          <a:p>
            <a:endParaRPr lang="en-US" dirty="0"/>
          </a:p>
          <a:p>
            <a:r>
              <a:rPr lang="en-US" dirty="0"/>
              <a:t>Eye safety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180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6DC40-FD01-2B46-94D8-ECDB589F9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019" y="620688"/>
            <a:ext cx="9312374" cy="972716"/>
          </a:xfrm>
        </p:spPr>
        <p:txBody>
          <a:bodyPr/>
          <a:lstStyle/>
          <a:p>
            <a:pPr algn="ctr"/>
            <a:r>
              <a:rPr lang="en-US" dirty="0"/>
              <a:t>Thank you for you attention!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6D0B7-B592-AA48-B7A3-52D7E5058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5311" y="3948696"/>
            <a:ext cx="1394909" cy="39132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niva@dtu.dk</a:t>
            </a: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FE496B-B500-3B48-A65D-5588F70023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993F58-483A-D144-8E98-0AFF2DFD62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8052" y="2909303"/>
            <a:ext cx="1451000" cy="10393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9D3EB2-2F4C-6747-9C6A-F84E361217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500000">
            <a:off x="4732093" y="2569944"/>
            <a:ext cx="1451000" cy="411606"/>
          </a:xfrm>
          <a:prstGeom prst="rect">
            <a:avLst/>
          </a:prstGeom>
        </p:spPr>
      </p:pic>
      <p:sp>
        <p:nvSpPr>
          <p:cNvPr id="12" name="Pie 11">
            <a:extLst>
              <a:ext uri="{FF2B5EF4-FFF2-40B4-BE49-F238E27FC236}">
                <a16:creationId xmlns:a16="http://schemas.microsoft.com/office/drawing/2014/main" id="{20D7BADD-42A4-774A-A382-13D0656F24BE}"/>
              </a:ext>
            </a:extLst>
          </p:cNvPr>
          <p:cNvSpPr/>
          <p:nvPr/>
        </p:nvSpPr>
        <p:spPr bwMode="auto">
          <a:xfrm>
            <a:off x="6116124" y="3068960"/>
            <a:ext cx="171410" cy="171410"/>
          </a:xfrm>
          <a:prstGeom prst="pie">
            <a:avLst>
              <a:gd name="adj1" fmla="val 0"/>
              <a:gd name="adj2" fmla="val 10783080"/>
            </a:avLst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4" name="Pie 13">
            <a:extLst>
              <a:ext uri="{FF2B5EF4-FFF2-40B4-BE49-F238E27FC236}">
                <a16:creationId xmlns:a16="http://schemas.microsoft.com/office/drawing/2014/main" id="{DB310B0F-C3AE-4745-9426-7F16B9DA79CC}"/>
              </a:ext>
            </a:extLst>
          </p:cNvPr>
          <p:cNvSpPr/>
          <p:nvPr/>
        </p:nvSpPr>
        <p:spPr bwMode="auto">
          <a:xfrm>
            <a:off x="6084312" y="2957320"/>
            <a:ext cx="63624" cy="63624"/>
          </a:xfrm>
          <a:prstGeom prst="pie">
            <a:avLst>
              <a:gd name="adj1" fmla="val 0"/>
              <a:gd name="adj2" fmla="val 21511066"/>
            </a:avLst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5" name="Pie 14">
            <a:extLst>
              <a:ext uri="{FF2B5EF4-FFF2-40B4-BE49-F238E27FC236}">
                <a16:creationId xmlns:a16="http://schemas.microsoft.com/office/drawing/2014/main" id="{9AE49482-D362-334C-9F56-029E81FE868C}"/>
              </a:ext>
            </a:extLst>
          </p:cNvPr>
          <p:cNvSpPr/>
          <p:nvPr/>
        </p:nvSpPr>
        <p:spPr bwMode="auto">
          <a:xfrm>
            <a:off x="6290157" y="3006897"/>
            <a:ext cx="63624" cy="63624"/>
          </a:xfrm>
          <a:prstGeom prst="pie">
            <a:avLst>
              <a:gd name="adj1" fmla="val 0"/>
              <a:gd name="adj2" fmla="val 21511066"/>
            </a:avLst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837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94" y="426127"/>
            <a:ext cx="9793088" cy="972716"/>
          </a:xfrm>
        </p:spPr>
        <p:txBody>
          <a:bodyPr/>
          <a:lstStyle/>
          <a:p>
            <a:r>
              <a:rPr lang="en-US" dirty="0"/>
              <a:t>Adapted Traveling Salesman Problem </a:t>
            </a:r>
            <a:r>
              <a:rPr lang="mr-IN" dirty="0"/>
              <a:t>–</a:t>
            </a:r>
            <a:r>
              <a:rPr lang="en-US" dirty="0"/>
              <a:t> Explained/1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9583362" y="2030810"/>
            <a:ext cx="15238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WindScanners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2651" y="1556792"/>
            <a:ext cx="4159464" cy="4447006"/>
          </a:xfrm>
          <a:prstGeom prst="rect">
            <a:avLst/>
          </a:prstGeom>
        </p:spPr>
      </p:pic>
      <p:cxnSp>
        <p:nvCxnSpPr>
          <p:cNvPr id="14" name="Elbow Connector 13"/>
          <p:cNvCxnSpPr>
            <a:stCxn id="15" idx="2"/>
          </p:cNvCxnSpPr>
          <p:nvPr/>
        </p:nvCxnSpPr>
        <p:spPr>
          <a:xfrm rot="5400000" flipH="1">
            <a:off x="7861459" y="-83668"/>
            <a:ext cx="408947" cy="4558675"/>
          </a:xfrm>
          <a:prstGeom prst="bentConnector4">
            <a:avLst>
              <a:gd name="adj1" fmla="val -55900"/>
              <a:gd name="adj2" fmla="val 583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5" idx="2"/>
          </p:cNvCxnSpPr>
          <p:nvPr/>
        </p:nvCxnSpPr>
        <p:spPr>
          <a:xfrm rot="5400000">
            <a:off x="8119799" y="3036049"/>
            <a:ext cx="2861378" cy="158956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46934" y="5787022"/>
            <a:ext cx="15982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Measurements</a:t>
            </a:r>
          </a:p>
        </p:txBody>
      </p:sp>
      <p:sp>
        <p:nvSpPr>
          <p:cNvPr id="17" name="Oval 16"/>
          <p:cNvSpPr/>
          <p:nvPr/>
        </p:nvSpPr>
        <p:spPr>
          <a:xfrm>
            <a:off x="6353601" y="3646165"/>
            <a:ext cx="2140857" cy="214085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Elbow Connector 17"/>
          <p:cNvCxnSpPr/>
          <p:nvPr/>
        </p:nvCxnSpPr>
        <p:spPr>
          <a:xfrm rot="5400000" flipH="1" flipV="1">
            <a:off x="4679951" y="4482705"/>
            <a:ext cx="1439761" cy="1907538"/>
          </a:xfrm>
          <a:prstGeom prst="bentConnector4">
            <a:avLst>
              <a:gd name="adj1" fmla="val -15878"/>
              <a:gd name="adj2" fmla="val 7094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995" y="1710294"/>
            <a:ext cx="5165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Aim: minimize path </a:t>
            </a:r>
          </a:p>
          <a:p>
            <a:r>
              <a:rPr lang="en-US" sz="2400" dirty="0"/>
              <a:t>through all measurement points</a:t>
            </a:r>
          </a:p>
        </p:txBody>
      </p:sp>
    </p:spTree>
    <p:extLst>
      <p:ext uri="{BB962C8B-B14F-4D97-AF65-F5344CB8AC3E}">
        <p14:creationId xmlns:p14="http://schemas.microsoft.com/office/powerpoint/2010/main" val="3647748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94" y="426127"/>
            <a:ext cx="9793088" cy="972716"/>
          </a:xfrm>
        </p:spPr>
        <p:txBody>
          <a:bodyPr/>
          <a:lstStyle/>
          <a:p>
            <a:r>
              <a:rPr lang="en-US" dirty="0"/>
              <a:t>Adapted Traveling Salesman Problem </a:t>
            </a:r>
            <a:r>
              <a:rPr lang="mr-IN" dirty="0"/>
              <a:t>–</a:t>
            </a:r>
            <a:r>
              <a:rPr lang="en-US" dirty="0"/>
              <a:t> Explained/2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9995" y="1710294"/>
            <a:ext cx="51219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Considering only measurement </a:t>
            </a:r>
          </a:p>
          <a:p>
            <a:r>
              <a:rPr lang="en-US" sz="2400" dirty="0"/>
              <a:t>positions without knowing </a:t>
            </a:r>
          </a:p>
          <a:p>
            <a:r>
              <a:rPr lang="en-US" sz="2400" dirty="0"/>
              <a:t>WindScanner positions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3278" y="1691836"/>
            <a:ext cx="4120162" cy="447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2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94" y="426127"/>
            <a:ext cx="9793088" cy="972716"/>
          </a:xfrm>
        </p:spPr>
        <p:txBody>
          <a:bodyPr/>
          <a:lstStyle/>
          <a:p>
            <a:r>
              <a:rPr lang="en-US" dirty="0"/>
              <a:t>Adapted Traveling Salesman Problem </a:t>
            </a:r>
            <a:r>
              <a:rPr lang="mr-IN" dirty="0"/>
              <a:t>–</a:t>
            </a:r>
            <a:r>
              <a:rPr lang="en-US" dirty="0"/>
              <a:t> Explained/3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9995" y="1710294"/>
            <a:ext cx="66111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Considering measurement positions </a:t>
            </a:r>
          </a:p>
          <a:p>
            <a:r>
              <a:rPr lang="en-US" sz="2400" dirty="0"/>
              <a:t>and WindScanner in the upper left corner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9814" y="1670132"/>
            <a:ext cx="4046627" cy="44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70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2AA1A2F8-5ACA-4C54-BB52-D443EC003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GB" dirty="0"/>
              <a:t>Problem solution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B99CA311-7A5E-48A9-A4E2-DE5BF82F6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726" y="1455236"/>
            <a:ext cx="9312374" cy="2586768"/>
          </a:xfrm>
        </p:spPr>
        <p:txBody>
          <a:bodyPr/>
          <a:lstStyle/>
          <a:p>
            <a:r>
              <a:rPr lang="en-GB" sz="2000" dirty="0"/>
              <a:t>Establish the campaign planning workflow</a:t>
            </a:r>
          </a:p>
          <a:p>
            <a:r>
              <a:rPr lang="en-GB" sz="2000" b="1" dirty="0"/>
              <a:t>Digitalize</a:t>
            </a:r>
            <a:r>
              <a:rPr lang="en-GB" sz="2000" dirty="0"/>
              <a:t> the workflow, thus create a tool</a:t>
            </a:r>
          </a:p>
          <a:p>
            <a:r>
              <a:rPr lang="en-GB" sz="2000" dirty="0"/>
              <a:t>Make the tool modular </a:t>
            </a:r>
          </a:p>
          <a:p>
            <a:r>
              <a:rPr lang="en-GB" sz="2000" dirty="0"/>
              <a:t>Base the tool on open source solutions </a:t>
            </a:r>
          </a:p>
          <a:p>
            <a:r>
              <a:rPr lang="en-GB" sz="2000" dirty="0"/>
              <a:t>Describe the tool</a:t>
            </a:r>
          </a:p>
          <a:p>
            <a:r>
              <a:rPr lang="en-GB" sz="2000" dirty="0"/>
              <a:t>Make the tool publicly available </a:t>
            </a:r>
          </a:p>
        </p:txBody>
      </p:sp>
      <p:sp>
        <p:nvSpPr>
          <p:cNvPr id="10" name="FLD_Presentation Tit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996BB3-59BF-2448-AE87-C4EA3C3096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726" y="4175080"/>
            <a:ext cx="1451000" cy="145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EF52D4-3184-424B-813C-2CEF73F0E68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842" y="4175080"/>
            <a:ext cx="1451000" cy="1451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C8A400-3E33-1B4B-BE6F-96E0E41E636A}"/>
              </a:ext>
            </a:extLst>
          </p:cNvPr>
          <p:cNvSpPr txBox="1"/>
          <p:nvPr/>
        </p:nvSpPr>
        <p:spPr>
          <a:xfrm>
            <a:off x="3416664" y="4685136"/>
            <a:ext cx="20999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sz="2800" dirty="0">
                <a:latin typeface="+mn-lt"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712A2-F869-A046-98C6-54026093F581}"/>
              </a:ext>
            </a:extLst>
          </p:cNvPr>
          <p:cNvSpPr txBox="1"/>
          <p:nvPr/>
        </p:nvSpPr>
        <p:spPr>
          <a:xfrm>
            <a:off x="5432888" y="4685136"/>
            <a:ext cx="20999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sz="2800" dirty="0">
                <a:latin typeface="+mn-lt"/>
              </a:rPr>
              <a:t>=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D6A0A52-20FD-3245-8B18-E521D65FB308}"/>
              </a:ext>
            </a:extLst>
          </p:cNvPr>
          <p:cNvGrpSpPr/>
          <p:nvPr/>
        </p:nvGrpSpPr>
        <p:grpSpPr>
          <a:xfrm>
            <a:off x="5807174" y="3656221"/>
            <a:ext cx="1667262" cy="1929231"/>
            <a:chOff x="3728140" y="3907313"/>
            <a:chExt cx="1667262" cy="192923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5D814EF-58A6-644D-B9E4-E0F93583B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44402" y="4797151"/>
              <a:ext cx="1451000" cy="103939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DA4DB83-ADF2-8848-ACF6-5D0A0C7DE0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3500000">
              <a:off x="3208443" y="4457792"/>
              <a:ext cx="1451000" cy="41160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7C2A865-819E-1A4B-A13E-285D40F0A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4073" y="3907313"/>
              <a:ext cx="828968" cy="828968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FB048F3-EEB4-7744-B69A-863D24B8B074}"/>
              </a:ext>
            </a:extLst>
          </p:cNvPr>
          <p:cNvGrpSpPr/>
          <p:nvPr/>
        </p:nvGrpSpPr>
        <p:grpSpPr>
          <a:xfrm>
            <a:off x="8401555" y="3656221"/>
            <a:ext cx="2003592" cy="2003592"/>
            <a:chOff x="4943078" y="539773"/>
            <a:chExt cx="2795680" cy="279568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6CB7389-B9E0-3642-A515-B200AE457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3078" y="539773"/>
              <a:ext cx="2795680" cy="279568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E6EF165-2BA5-D940-8481-C225FD0B1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3241" y="1375252"/>
              <a:ext cx="1094053" cy="1094053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6B667A3-A235-CA4B-BB38-8FF949252B67}"/>
              </a:ext>
            </a:extLst>
          </p:cNvPr>
          <p:cNvSpPr txBox="1"/>
          <p:nvPr/>
        </p:nvSpPr>
        <p:spPr>
          <a:xfrm>
            <a:off x="7737144" y="4683597"/>
            <a:ext cx="20999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sz="2800" dirty="0">
                <a:latin typeface="+mn-lt"/>
              </a:rPr>
              <a:t>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D9AD1D-0C1E-1842-A479-764F94B94844}"/>
              </a:ext>
            </a:extLst>
          </p:cNvPr>
          <p:cNvSpPr txBox="1"/>
          <p:nvPr/>
        </p:nvSpPr>
        <p:spPr>
          <a:xfrm>
            <a:off x="8582948" y="5847075"/>
            <a:ext cx="163987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dirty="0">
                <a:latin typeface="+mn-lt"/>
              </a:rPr>
              <a:t>Digital lidar expert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256950-59D8-C547-A468-C37759E6D481}"/>
              </a:ext>
            </a:extLst>
          </p:cNvPr>
          <p:cNvSpPr txBox="1"/>
          <p:nvPr/>
        </p:nvSpPr>
        <p:spPr>
          <a:xfrm>
            <a:off x="1582829" y="5841533"/>
            <a:ext cx="183383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dirty="0">
                <a:latin typeface="+mn-lt"/>
              </a:rPr>
              <a:t>Physical lidar expert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0D73CA-9375-1B48-AEC7-7A0D96235174}"/>
              </a:ext>
            </a:extLst>
          </p:cNvPr>
          <p:cNvSpPr txBox="1"/>
          <p:nvPr/>
        </p:nvSpPr>
        <p:spPr>
          <a:xfrm>
            <a:off x="8543478" y="6565136"/>
            <a:ext cx="245419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dirty="0">
                <a:latin typeface="+mn-lt"/>
              </a:rPr>
              <a:t>Image source: </a:t>
            </a:r>
            <a:r>
              <a:rPr lang="en-US" dirty="0" err="1">
                <a:latin typeface="+mn-lt"/>
              </a:rPr>
              <a:t>flaticon.com</a:t>
            </a:r>
            <a:endParaRPr lang="en-US" dirty="0">
              <a:latin typeface="+mn-lt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75286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7" grpId="0"/>
      <p:bldP spid="11" grpId="0"/>
      <p:bldP spid="27" grpId="0"/>
      <p:bldP spid="29" grpId="0"/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94" y="426127"/>
            <a:ext cx="9793088" cy="972716"/>
          </a:xfrm>
        </p:spPr>
        <p:txBody>
          <a:bodyPr/>
          <a:lstStyle/>
          <a:p>
            <a:r>
              <a:rPr lang="en-US" dirty="0"/>
              <a:t>Adapted Traveling Salesman Problem </a:t>
            </a:r>
            <a:r>
              <a:rPr lang="mr-IN" dirty="0"/>
              <a:t>–</a:t>
            </a:r>
            <a:r>
              <a:rPr lang="en-US" dirty="0"/>
              <a:t> Explained/3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9995" y="1710294"/>
            <a:ext cx="67826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Considering measurement positions </a:t>
            </a:r>
          </a:p>
          <a:p>
            <a:r>
              <a:rPr lang="en-US" sz="2400" dirty="0"/>
              <a:t>and WindScanner in the lower right corner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9814" y="1670132"/>
            <a:ext cx="4046627" cy="44413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9814" y="1594832"/>
            <a:ext cx="3995606" cy="433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69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94" y="426127"/>
            <a:ext cx="9793088" cy="972716"/>
          </a:xfrm>
        </p:spPr>
        <p:txBody>
          <a:bodyPr/>
          <a:lstStyle/>
          <a:p>
            <a:r>
              <a:rPr lang="en-US" dirty="0"/>
              <a:t>Adapted Traveling Salesman Problem </a:t>
            </a:r>
            <a:r>
              <a:rPr lang="mr-IN" dirty="0"/>
              <a:t>–</a:t>
            </a:r>
            <a:r>
              <a:rPr lang="en-US" dirty="0"/>
              <a:t> Explained/4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9995" y="1710294"/>
            <a:ext cx="58464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Considering measurement positions </a:t>
            </a:r>
          </a:p>
          <a:p>
            <a:r>
              <a:rPr lang="en-US" sz="2400" dirty="0"/>
              <a:t>and both WindScanners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9814" y="1670132"/>
            <a:ext cx="4046627" cy="44413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9814" y="1594832"/>
            <a:ext cx="3995606" cy="43397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8793" y="1680235"/>
            <a:ext cx="3995606" cy="432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68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642D3-1892-B248-921C-5EBEBC034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Digitalization: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FE3C7-7320-1B41-8EA6-7ED7C3B04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3392" y="1562312"/>
            <a:ext cx="9312374" cy="1362632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In business, </a:t>
            </a:r>
            <a:r>
              <a:rPr lang="da-DK" dirty="0" err="1"/>
              <a:t>digitalization</a:t>
            </a:r>
            <a:r>
              <a:rPr lang="da-DK" dirty="0"/>
              <a:t> most </a:t>
            </a:r>
            <a:r>
              <a:rPr lang="da-DK" dirty="0" err="1"/>
              <a:t>often</a:t>
            </a:r>
            <a:r>
              <a:rPr lang="da-DK" dirty="0"/>
              <a:t> </a:t>
            </a:r>
            <a:r>
              <a:rPr lang="da-DK" dirty="0" err="1"/>
              <a:t>refers</a:t>
            </a:r>
            <a:r>
              <a:rPr lang="da-DK" dirty="0"/>
              <a:t> to </a:t>
            </a:r>
            <a:r>
              <a:rPr lang="da-DK" dirty="0" err="1"/>
              <a:t>enabling</a:t>
            </a:r>
            <a:r>
              <a:rPr lang="da-DK" dirty="0"/>
              <a:t>, </a:t>
            </a:r>
            <a:r>
              <a:rPr lang="da-DK" dirty="0" err="1"/>
              <a:t>improving</a:t>
            </a:r>
            <a:r>
              <a:rPr lang="da-DK" dirty="0"/>
              <a:t> and/or </a:t>
            </a:r>
            <a:r>
              <a:rPr lang="da-DK" dirty="0" err="1"/>
              <a:t>transforming</a:t>
            </a:r>
            <a:r>
              <a:rPr lang="da-DK" dirty="0"/>
              <a:t> business operations and/or business </a:t>
            </a:r>
            <a:r>
              <a:rPr lang="da-DK" dirty="0" err="1"/>
              <a:t>functions</a:t>
            </a:r>
            <a:r>
              <a:rPr lang="da-DK" dirty="0"/>
              <a:t> and/or business models/processes and/or </a:t>
            </a:r>
            <a:r>
              <a:rPr lang="da-DK" dirty="0" err="1"/>
              <a:t>activities</a:t>
            </a:r>
            <a:r>
              <a:rPr lang="da-DK" dirty="0"/>
              <a:t>, by </a:t>
            </a:r>
            <a:r>
              <a:rPr lang="da-DK" dirty="0" err="1"/>
              <a:t>leveraging</a:t>
            </a:r>
            <a:r>
              <a:rPr lang="da-DK" dirty="0"/>
              <a:t> digital </a:t>
            </a:r>
            <a:r>
              <a:rPr lang="da-DK" dirty="0" err="1"/>
              <a:t>technologies</a:t>
            </a:r>
            <a:r>
              <a:rPr lang="da-DK" dirty="0"/>
              <a:t> and a </a:t>
            </a:r>
            <a:r>
              <a:rPr lang="da-DK" dirty="0" err="1"/>
              <a:t>broader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and </a:t>
            </a:r>
            <a:r>
              <a:rPr lang="da-DK" dirty="0" err="1"/>
              <a:t>context</a:t>
            </a:r>
            <a:r>
              <a:rPr lang="da-DK" dirty="0"/>
              <a:t> of </a:t>
            </a:r>
            <a:r>
              <a:rPr lang="da-DK" dirty="0" err="1"/>
              <a:t>digitized</a:t>
            </a:r>
            <a:r>
              <a:rPr lang="da-DK" dirty="0"/>
              <a:t> data, </a:t>
            </a:r>
            <a:r>
              <a:rPr lang="da-DK" dirty="0" err="1"/>
              <a:t>turned</a:t>
            </a:r>
            <a:r>
              <a:rPr lang="da-DK" dirty="0"/>
              <a:t> </a:t>
            </a:r>
            <a:r>
              <a:rPr lang="da-DK" dirty="0" err="1"/>
              <a:t>into</a:t>
            </a:r>
            <a:r>
              <a:rPr lang="da-DK" dirty="0"/>
              <a:t> </a:t>
            </a:r>
            <a:r>
              <a:rPr lang="da-DK" dirty="0" err="1"/>
              <a:t>actionable</a:t>
            </a:r>
            <a:r>
              <a:rPr lang="da-DK" dirty="0"/>
              <a:t>, </a:t>
            </a:r>
            <a:r>
              <a:rPr lang="da-DK" dirty="0" err="1"/>
              <a:t>knowledge</a:t>
            </a:r>
            <a:r>
              <a:rPr lang="da-DK" dirty="0"/>
              <a:t>, with a </a:t>
            </a:r>
            <a:r>
              <a:rPr lang="da-DK" dirty="0" err="1"/>
              <a:t>specific</a:t>
            </a:r>
            <a:r>
              <a:rPr lang="da-DK" dirty="0"/>
              <a:t> </a:t>
            </a:r>
            <a:r>
              <a:rPr lang="da-DK" dirty="0" err="1"/>
              <a:t>benefit</a:t>
            </a:r>
            <a:r>
              <a:rPr lang="da-DK" dirty="0"/>
              <a:t> in mind.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7E98F9-DD73-A846-88A1-1ACE05AF28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0B7B7A-FEB3-6D42-B3D6-BEEBF94C24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54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F2017-1B27-4342-B28F-27992E0B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722" y="0"/>
            <a:ext cx="9312374" cy="972716"/>
          </a:xfrm>
        </p:spPr>
        <p:txBody>
          <a:bodyPr/>
          <a:lstStyle/>
          <a:p>
            <a:r>
              <a:rPr lang="en-US" i="1" dirty="0"/>
              <a:t>Don’t worry we did not use a chainsaw !!!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7F6549-5321-0B41-9846-1FC4D254C5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72BDD-66D4-EE46-9FDB-7201FE9994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8D7D2E4-2CC5-C946-9E99-D02D60C11F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83" y="1444884"/>
            <a:ext cx="5290977" cy="39682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FFCCA2-ACAF-7D43-89BF-1BAEFB49EE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050" y="1444883"/>
            <a:ext cx="5290978" cy="396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42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4842E4-34D6-574F-8BA8-677276D60A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4C5B79-55EC-3245-8938-7A0E379BFB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4799C92-F69F-7B44-8DEC-ACDCEF725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F08582C6-0536-6B4D-ACE7-C45385295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2587" y="916885"/>
            <a:ext cx="5833603" cy="4375203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F0839B-A013-2D4E-AE5B-7D55A457B2F6}"/>
              </a:ext>
            </a:extLst>
          </p:cNvPr>
          <p:cNvSpPr txBox="1"/>
          <p:nvPr/>
        </p:nvSpPr>
        <p:spPr>
          <a:xfrm>
            <a:off x="678031" y="6149455"/>
            <a:ext cx="436286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dirty="0">
                <a:latin typeface="+mn-lt"/>
              </a:rPr>
              <a:t>We planned a fictive campaign on a white board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829D2E-9C53-E741-95C1-2E4A36CAEE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34647" y="916887"/>
            <a:ext cx="5833603" cy="43752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7C9475-E1C0-3E41-B3A0-BFAECF9CF314}"/>
              </a:ext>
            </a:extLst>
          </p:cNvPr>
          <p:cNvSpPr txBox="1"/>
          <p:nvPr/>
        </p:nvSpPr>
        <p:spPr>
          <a:xfrm>
            <a:off x="7738076" y="6136620"/>
            <a:ext cx="439222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dirty="0">
                <a:latin typeface="+mn-lt"/>
              </a:rPr>
              <a:t>Mapped processes, input and output information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D773123-74CD-3949-A034-2FDB8C2B88DF}"/>
              </a:ext>
            </a:extLst>
          </p:cNvPr>
          <p:cNvCxnSpPr>
            <a:cxnSpLocks/>
            <a:stCxn id="9" idx="0"/>
            <a:endCxn id="11" idx="2"/>
          </p:cNvCxnSpPr>
          <p:nvPr/>
        </p:nvCxnSpPr>
        <p:spPr bwMode="auto">
          <a:xfrm>
            <a:off x="5336990" y="3104487"/>
            <a:ext cx="2226858" cy="2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8A8DFA-016F-2B4E-989A-AE63F64B9154}"/>
              </a:ext>
            </a:extLst>
          </p:cNvPr>
          <p:cNvGrpSpPr/>
          <p:nvPr/>
        </p:nvGrpSpPr>
        <p:grpSpPr>
          <a:xfrm>
            <a:off x="2998862" y="1806123"/>
            <a:ext cx="3659270" cy="2856153"/>
            <a:chOff x="1032276" y="1292927"/>
            <a:chExt cx="3659270" cy="285615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71E990A-1C48-C848-8158-CFA251AE2D09}"/>
                </a:ext>
              </a:extLst>
            </p:cNvPr>
            <p:cNvSpPr/>
            <p:nvPr/>
          </p:nvSpPr>
          <p:spPr bwMode="auto">
            <a:xfrm>
              <a:off x="1032276" y="1292927"/>
              <a:ext cx="3659270" cy="285615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rgbClr val="00873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5BBE8D5-36E3-C14B-9476-EAEEF9DBD87F}"/>
                </a:ext>
              </a:extLst>
            </p:cNvPr>
            <p:cNvGrpSpPr/>
            <p:nvPr/>
          </p:nvGrpSpPr>
          <p:grpSpPr>
            <a:xfrm>
              <a:off x="1230678" y="1904874"/>
              <a:ext cx="2342118" cy="576064"/>
              <a:chOff x="1230678" y="2710257"/>
              <a:chExt cx="2342118" cy="576064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6135AB6-7562-4A46-9F0A-C005BD719DE4}"/>
                  </a:ext>
                </a:extLst>
              </p:cNvPr>
              <p:cNvSpPr/>
              <p:nvPr/>
            </p:nvSpPr>
            <p:spPr bwMode="auto">
              <a:xfrm>
                <a:off x="1230678" y="2710257"/>
                <a:ext cx="576064" cy="576064"/>
              </a:xfrm>
              <a:prstGeom prst="rect">
                <a:avLst/>
              </a:prstGeom>
              <a:solidFill>
                <a:srgbClr val="FFB155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432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1600" b="0" i="0" u="none" strike="noStrike" cap="none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ＭＳ Ｐゴシック" pitchFamily="-80" charset="-128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BA58ACC-AB47-0F43-AF42-0FE6EA25C447}"/>
                  </a:ext>
                </a:extLst>
              </p:cNvPr>
              <p:cNvSpPr txBox="1"/>
              <p:nvPr/>
            </p:nvSpPr>
            <p:spPr>
              <a:xfrm>
                <a:off x="1985823" y="2875178"/>
                <a:ext cx="15869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spcBef>
                    <a:spcPts val="432"/>
                  </a:spcBef>
                </a:pPr>
                <a:r>
                  <a:rPr lang="da-DK" dirty="0">
                    <a:solidFill>
                      <a:schemeClr val="bg1"/>
                    </a:solidFill>
                    <a:latin typeface="+mn-lt"/>
                  </a:rPr>
                  <a:t>Input information 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FFA1661-AD56-B54B-80EA-56E70F6E967B}"/>
                </a:ext>
              </a:extLst>
            </p:cNvPr>
            <p:cNvGrpSpPr/>
            <p:nvPr/>
          </p:nvGrpSpPr>
          <p:grpSpPr>
            <a:xfrm>
              <a:off x="1230678" y="2666937"/>
              <a:ext cx="2430284" cy="576064"/>
              <a:chOff x="1230678" y="2710257"/>
              <a:chExt cx="2430284" cy="576064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62ADBD1-2D20-FC44-8CEC-3D80152A36AD}"/>
                  </a:ext>
                </a:extLst>
              </p:cNvPr>
              <p:cNvSpPr/>
              <p:nvPr/>
            </p:nvSpPr>
            <p:spPr bwMode="auto">
              <a:xfrm>
                <a:off x="1230678" y="2710257"/>
                <a:ext cx="576064" cy="576064"/>
              </a:xfrm>
              <a:prstGeom prst="rect">
                <a:avLst/>
              </a:prstGeom>
              <a:solidFill>
                <a:srgbClr val="EF3584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432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1600" b="0" i="0" u="none" strike="noStrike" cap="none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ＭＳ Ｐゴシック" pitchFamily="-80" charset="-128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174FE71-801D-6E46-B789-B3A6A50B8841}"/>
                  </a:ext>
                </a:extLst>
              </p:cNvPr>
              <p:cNvSpPr txBox="1"/>
              <p:nvPr/>
            </p:nvSpPr>
            <p:spPr>
              <a:xfrm>
                <a:off x="1985823" y="2875178"/>
                <a:ext cx="16751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spcBef>
                    <a:spcPts val="432"/>
                  </a:spcBef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Process/Milestone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13E373F-6B05-7441-9336-A010D4EEBCE0}"/>
                </a:ext>
              </a:extLst>
            </p:cNvPr>
            <p:cNvGrpSpPr/>
            <p:nvPr/>
          </p:nvGrpSpPr>
          <p:grpSpPr>
            <a:xfrm>
              <a:off x="1230678" y="3429000"/>
              <a:ext cx="2502418" cy="576064"/>
              <a:chOff x="1230678" y="2710257"/>
              <a:chExt cx="2502418" cy="57606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B27D468-6738-5E4B-A0D1-B021F3633F9A}"/>
                  </a:ext>
                </a:extLst>
              </p:cNvPr>
              <p:cNvSpPr/>
              <p:nvPr/>
            </p:nvSpPr>
            <p:spPr bwMode="auto">
              <a:xfrm>
                <a:off x="1230678" y="2710257"/>
                <a:ext cx="576064" cy="576064"/>
              </a:xfrm>
              <a:prstGeom prst="rect">
                <a:avLst/>
              </a:prstGeom>
              <a:solidFill>
                <a:srgbClr val="C5E15F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432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1600" b="0" i="0" u="none" strike="noStrike" cap="none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ＭＳ Ｐゴシック" pitchFamily="-80" charset="-128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2E5B67-7E2B-114A-A9F3-52915EE0E370}"/>
                  </a:ext>
                </a:extLst>
              </p:cNvPr>
              <p:cNvSpPr txBox="1"/>
              <p:nvPr/>
            </p:nvSpPr>
            <p:spPr>
              <a:xfrm>
                <a:off x="1985823" y="2875178"/>
                <a:ext cx="17472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spcBef>
                    <a:spcPts val="432"/>
                  </a:spcBef>
                </a:pPr>
                <a:r>
                  <a:rPr lang="da-DK" dirty="0">
                    <a:solidFill>
                      <a:schemeClr val="bg1"/>
                    </a:solidFill>
                    <a:latin typeface="+mn-lt"/>
                  </a:rPr>
                  <a:t>Output information 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6639E9-1A41-F14F-AC30-56B77860900F}"/>
                </a:ext>
              </a:extLst>
            </p:cNvPr>
            <p:cNvSpPr txBox="1"/>
            <p:nvPr/>
          </p:nvSpPr>
          <p:spPr>
            <a:xfrm>
              <a:off x="1230678" y="1379721"/>
              <a:ext cx="107080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spcBef>
                  <a:spcPts val="432"/>
                </a:spcBef>
              </a:pPr>
              <a:r>
                <a:rPr lang="da-DK" sz="2000" b="1" dirty="0">
                  <a:solidFill>
                    <a:schemeClr val="bg1"/>
                  </a:solidFill>
                  <a:latin typeface="+mn-lt"/>
                </a:rPr>
                <a:t>LEGEND</a:t>
              </a:r>
            </a:p>
          </p:txBody>
        </p:sp>
      </p:grpSp>
      <p:sp>
        <p:nvSpPr>
          <p:cNvPr id="27" name="Right Arrow 26">
            <a:extLst>
              <a:ext uri="{FF2B5EF4-FFF2-40B4-BE49-F238E27FC236}">
                <a16:creationId xmlns:a16="http://schemas.microsoft.com/office/drawing/2014/main" id="{63ABA05E-940A-464C-B2A0-AC1FF116A687}"/>
              </a:ext>
            </a:extLst>
          </p:cNvPr>
          <p:cNvSpPr/>
          <p:nvPr/>
        </p:nvSpPr>
        <p:spPr bwMode="auto">
          <a:xfrm>
            <a:off x="-8446237" y="1744418"/>
            <a:ext cx="8446237" cy="2871430"/>
          </a:xfrm>
          <a:prstGeom prst="rightArrow">
            <a:avLst/>
          </a:prstGeom>
          <a:solidFill>
            <a:srgbClr val="008737"/>
          </a:solidFill>
          <a:ln w="9525" cap="flat" cmpd="sng" algn="ctr">
            <a:solidFill>
              <a:srgbClr val="00873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FFFFFF"/>
                </a:solidFill>
                <a:latin typeface="+mn-lt"/>
              </a:rPr>
              <a:t>ORDER AB CHAOS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28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254 L 0.94687 0.002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0574-3AFE-FD4F-BF72-DD16487E2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Campaign Planning Tool (CPT)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8F481-26EA-ED42-BF08-08E564A2C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phases of CPT Workflow</a:t>
            </a:r>
          </a:p>
          <a:p>
            <a:r>
              <a:rPr lang="en-US" dirty="0"/>
              <a:t>16 modules written in Python</a:t>
            </a:r>
          </a:p>
          <a:p>
            <a:r>
              <a:rPr lang="en-US" dirty="0"/>
              <a:t>1500 lines of code</a:t>
            </a:r>
            <a:br>
              <a:rPr lang="en-US" dirty="0"/>
            </a:br>
            <a:endParaRPr lang="en-US" dirty="0"/>
          </a:p>
          <a:p>
            <a:r>
              <a:rPr lang="en-US" dirty="0"/>
              <a:t>Proof-of-concept stage finished in December</a:t>
            </a:r>
          </a:p>
          <a:p>
            <a:r>
              <a:rPr lang="en-US" dirty="0"/>
              <a:t>Currently in Prototyping stage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BC7CB-7ADD-0141-BE46-D75EB7534B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46242-DAA2-1B47-9CF6-3E981255F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591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2AA1A2F8-5ACA-4C54-BB52-D443EC003A5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GB" dirty="0"/>
              <a:t>Workflow Phases and CPT modules</a:t>
            </a:r>
          </a:p>
        </p:txBody>
      </p:sp>
      <p:sp>
        <p:nvSpPr>
          <p:cNvPr id="10" name="FLD_Presentation Tit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8</a:t>
            </a:fld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4964015" y="1556735"/>
            <a:ext cx="2933796" cy="4702578"/>
            <a:chOff x="8046277" y="4293095"/>
            <a:chExt cx="7785546" cy="12479442"/>
          </a:xfrm>
        </p:grpSpPr>
        <p:sp>
          <p:nvSpPr>
            <p:cNvPr id="6" name="Rectangle 5"/>
            <p:cNvSpPr/>
            <p:nvPr/>
          </p:nvSpPr>
          <p:spPr bwMode="auto">
            <a:xfrm>
              <a:off x="8046277" y="4293096"/>
              <a:ext cx="7785546" cy="1247944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00873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6277" y="4293095"/>
              <a:ext cx="7785546" cy="12479441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046" y="1052736"/>
            <a:ext cx="4876800" cy="4876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FE5668-1902-5746-A1B6-EC8D7AE20D51}"/>
              </a:ext>
            </a:extLst>
          </p:cNvPr>
          <p:cNvSpPr txBox="1"/>
          <p:nvPr/>
        </p:nvSpPr>
        <p:spPr>
          <a:xfrm>
            <a:off x="8543478" y="6565136"/>
            <a:ext cx="245419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dirty="0">
                <a:latin typeface="+mn-lt"/>
              </a:rPr>
              <a:t>Image source: </a:t>
            </a:r>
            <a:r>
              <a:rPr lang="en-US" dirty="0" err="1">
                <a:latin typeface="+mn-lt"/>
              </a:rPr>
              <a:t>flaticon.com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918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2AA1A2F8-5ACA-4C54-BB52-D443EC003A5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GB" dirty="0"/>
              <a:t>Workflow Phases and CPT modules</a:t>
            </a:r>
          </a:p>
        </p:txBody>
      </p:sp>
      <p:sp>
        <p:nvSpPr>
          <p:cNvPr id="10" name="FLD_Presentation Tit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9</a:t>
            </a:fld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2538140" y="2204864"/>
            <a:ext cx="7785546" cy="12479442"/>
            <a:chOff x="8046277" y="4293095"/>
            <a:chExt cx="7785546" cy="12479442"/>
          </a:xfrm>
        </p:grpSpPr>
        <p:sp>
          <p:nvSpPr>
            <p:cNvPr id="6" name="Rectangle 5"/>
            <p:cNvSpPr/>
            <p:nvPr/>
          </p:nvSpPr>
          <p:spPr bwMode="auto">
            <a:xfrm>
              <a:off x="8046277" y="4293096"/>
              <a:ext cx="7785546" cy="1247944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00873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6277" y="4293095"/>
              <a:ext cx="7785546" cy="12479441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094" y="1556792"/>
            <a:ext cx="3724673" cy="3724673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 bwMode="auto">
          <a:xfrm>
            <a:off x="1198662" y="426126"/>
            <a:ext cx="3875084" cy="1922754"/>
          </a:xfrm>
          <a:prstGeom prst="wedgeRectCallout">
            <a:avLst>
              <a:gd name="adj1" fmla="val 51990"/>
              <a:gd name="adj2" fmla="val 69830"/>
            </a:avLst>
          </a:prstGeom>
          <a:solidFill>
            <a:srgbClr val="008737"/>
          </a:solidFill>
          <a:ln w="9525" cap="flat" cmpd="sng" algn="ctr">
            <a:solidFill>
              <a:srgbClr val="00873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rPr>
              <a:t>Solving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rPr>
              <a:t>disc</a:t>
            </a: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rPr>
              <a:t> covering problem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rPr>
              <a:t> in which we are searching for a minimum number of disks with a certain radius to cover all turbine positions.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617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8737"/>
        </a:solidFill>
        <a:ln w="9525" cap="flat" cmpd="sng" algn="ctr">
          <a:solidFill>
            <a:srgbClr val="008737"/>
          </a:solidFill>
          <a:prstDash val="solid"/>
          <a:miter lim="800000"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 DTU Template.potx" id="{DCBB0D47-5BC6-435C-9126-D3D343B0B928}" vid="{2DC669D5-2566-4482-AB47-A5699F5A435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elementsMetadata":[],"documentContentValidatorConfiguration":{"enableDocumentContentValidator":false,"documentContentValidatorVersion":0},"slideId":"636957681431055376","enableDocumentContentUpdater":true,"version":"1.2"}]]></TemplafySlideTemplateConfiguration>
</file>

<file path=customXml/item3.xml><?xml version="1.0" encoding="utf-8"?>
<TemplafyTemplateConfiguration><![CDATA[{"elementsMetadata":[{"type":"shape","id":"96ade676-f73e-46b2-a5bf-cef5e982b55c","elementConfiguration":{"binding":"UserProfile.Offices.Workarea_{{DocumentLanguage}}","disableUpdates":false,"type":"text"}},{"type":"shape","id":"0fd68030-9331-453a-8ecc-d5dae06dddfa","elementConfiguration":{"binding":"Form.Date","format":"{{DateFormats.GeneralDate}}","disableUpdates":false,"type":"date"}},{"type":"shape","id":"00b20bbc-0d77-43f8-8f9d-9841964b89f9","elementConfiguration":{"binding":"Form.PresentationTitle","disableUpdates":false,"type":"text"}}],"transformationConfigurations":[{"language":"{{DocumentLanguage}}","disableUpdates":false,"type":"proofingLanguage"}],"templateName":"DTU Template 16_9 - Green","templateDescription":"","enableDocumentContentUpdater":true,"version":"1.2"}]]></TemplafyTemplate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TemplateConfiguration><![CDATA[{"elementsMetadata":[],"documentContentValidatorConfiguration":{"enableDocumentContentValidator":false,"documentContentValidatorVersion":0},"slideId":"636957681431055377","enableDocumentContentUpdater":true,"version":"1.2"}]]></TemplafySlide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elementsMetadata":[],"documentContentValidatorConfiguration":{"enableDocumentContentValidator":false,"documentContentValidatorVersion":0},"slideId":"636957681431055377","enableDocumentContentUpdater":true,"version":"1.2"}]]></TemplafySlideTemplateConfiguration>
</file>

<file path=customXml/item8.xml><?xml version="1.0" encoding="utf-8"?>
<TemplafyFormConfiguration><![CDATA[{"formFields":[{"required":false,"type":"datePicker","name":"Date","label":"Date","helpTexts":{"prefix":"","postfix":""},"spacing":{},"fullyQualifiedName":"Date"},{"required":false,"placeholder":"","lines":0,"type":"textBox","name":"PresentationTitle","label":"Presentation title","helpTexts":{"prefix":"","postfix":""},"spacing":{},"fullyQualifiedName":"PresentationTitle"}],"formDataEntries":[{"name":"Date","value":"kC4gDmfh5eiBf4Do/wOJ1g=="}]}]]></TemplafyFormConfiguration>
</file>

<file path=customXml/itemProps1.xml><?xml version="1.0" encoding="utf-8"?>
<ds:datastoreItem xmlns:ds="http://schemas.openxmlformats.org/officeDocument/2006/customXml" ds:itemID="{9579FAD4-E265-D447-AB10-22EEC36C02EB}">
  <ds:schemaRefs/>
</ds:datastoreItem>
</file>

<file path=customXml/itemProps2.xml><?xml version="1.0" encoding="utf-8"?>
<ds:datastoreItem xmlns:ds="http://schemas.openxmlformats.org/officeDocument/2006/customXml" ds:itemID="{281A8820-F34F-46D6-B234-171C058C6720}">
  <ds:schemaRefs/>
</ds:datastoreItem>
</file>

<file path=customXml/itemProps3.xml><?xml version="1.0" encoding="utf-8"?>
<ds:datastoreItem xmlns:ds="http://schemas.openxmlformats.org/officeDocument/2006/customXml" ds:itemID="{1334258C-C3E7-4029-A615-C886A240FB15}">
  <ds:schemaRefs/>
</ds:datastoreItem>
</file>

<file path=customXml/itemProps4.xml><?xml version="1.0" encoding="utf-8"?>
<ds:datastoreItem xmlns:ds="http://schemas.openxmlformats.org/officeDocument/2006/customXml" ds:itemID="{A41C4FCC-FE53-49E7-9F37-E29C7960942C}">
  <ds:schemaRefs/>
</ds:datastoreItem>
</file>

<file path=customXml/itemProps5.xml><?xml version="1.0" encoding="utf-8"?>
<ds:datastoreItem xmlns:ds="http://schemas.openxmlformats.org/officeDocument/2006/customXml" ds:itemID="{0491EA82-3CAB-4590-9CEC-003E3A750BD0}">
  <ds:schemaRefs/>
</ds:datastoreItem>
</file>

<file path=customXml/itemProps6.xml><?xml version="1.0" encoding="utf-8"?>
<ds:datastoreItem xmlns:ds="http://schemas.openxmlformats.org/officeDocument/2006/customXml" ds:itemID="{40BF509C-78FA-46F5-B5D7-7488E351E3B9}">
  <ds:schemaRefs/>
</ds:datastoreItem>
</file>

<file path=customXml/itemProps7.xml><?xml version="1.0" encoding="utf-8"?>
<ds:datastoreItem xmlns:ds="http://schemas.openxmlformats.org/officeDocument/2006/customXml" ds:itemID="{04126E40-8511-9749-9595-C80BC2DBF91F}">
  <ds:schemaRefs/>
</ds:datastoreItem>
</file>

<file path=customXml/itemProps8.xml><?xml version="1.0" encoding="utf-8"?>
<ds:datastoreItem xmlns:ds="http://schemas.openxmlformats.org/officeDocument/2006/customXml" ds:itemID="{ABF51F55-B004-46D7-A679-5A180B2299D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 DTU Template</Template>
  <TotalTime>996</TotalTime>
  <Words>632</Words>
  <Application>Microsoft Macintosh PowerPoint</Application>
  <PresentationFormat>Custom</PresentationFormat>
  <Paragraphs>186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Verdana</vt:lpstr>
      <vt:lpstr>Blank</vt:lpstr>
      <vt:lpstr>Where to place WindScanners and where to measure with them? </vt:lpstr>
      <vt:lpstr>Problem statement</vt:lpstr>
      <vt:lpstr>Problem solution</vt:lpstr>
      <vt:lpstr> Digitalization:</vt:lpstr>
      <vt:lpstr>Don’t worry we did not use a chainsaw !!!</vt:lpstr>
      <vt:lpstr>PowerPoint Presentation</vt:lpstr>
      <vt:lpstr>Campaign Planning Tool (CPT)</vt:lpstr>
      <vt:lpstr>Workflow Phases and CPT modules</vt:lpstr>
      <vt:lpstr>Workflow Phases and CPT modules</vt:lpstr>
      <vt:lpstr>Workflow Phases and CPT modules</vt:lpstr>
      <vt:lpstr>Workflow Phases and CPT modules</vt:lpstr>
      <vt:lpstr>Workflow Phases and CPT modules</vt:lpstr>
      <vt:lpstr>Scottish site (RES Site B)</vt:lpstr>
      <vt:lpstr>Scottish site – combined layer</vt:lpstr>
      <vt:lpstr>PowerPoint Presentation</vt:lpstr>
      <vt:lpstr>PowerPoint Presentation</vt:lpstr>
      <vt:lpstr>Scottish site</vt:lpstr>
      <vt:lpstr>Scottish site – modified Traveling Salesman Problem </vt:lpstr>
      <vt:lpstr>Italian site – disc covering problem</vt:lpstr>
      <vt:lpstr>Italian site – combined layer</vt:lpstr>
      <vt:lpstr>Italian site – second lidar placement</vt:lpstr>
      <vt:lpstr>Italian site – modified Traveling Salesman Problem </vt:lpstr>
      <vt:lpstr>Future work </vt:lpstr>
      <vt:lpstr>PowerPoint Presentation</vt:lpstr>
      <vt:lpstr>Modules in pipeline</vt:lpstr>
      <vt:lpstr>Thank you for you attention!</vt:lpstr>
      <vt:lpstr>Adapted Traveling Salesman Problem – Explained/1</vt:lpstr>
      <vt:lpstr>Adapted Traveling Salesman Problem – Explained/2</vt:lpstr>
      <vt:lpstr>Adapted Traveling Salesman Problem – Explained/3</vt:lpstr>
      <vt:lpstr>Adapted Traveling Salesman Problem – Explained/3</vt:lpstr>
      <vt:lpstr>Adapted Traveling Salesman Problem – Explained/4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DTU</dc:creator>
  <cp:lastModifiedBy>Nikola Vasiljevic</cp:lastModifiedBy>
  <cp:revision>93</cp:revision>
  <dcterms:created xsi:type="dcterms:W3CDTF">2017-07-31T08:31:56Z</dcterms:created>
  <dcterms:modified xsi:type="dcterms:W3CDTF">2019-06-17T21:22:51Z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636806498803435792</vt:lpwstr>
  </property>
  <property fmtid="{D5CDD505-2E9C-101B-9397-08002B2CF9AE}" pid="5" name="TemplafyUserProfileId">
    <vt:lpwstr>636830522844833613</vt:lpwstr>
  </property>
  <property fmtid="{D5CDD505-2E9C-101B-9397-08002B2CF9AE}" pid="6" name="TemplafyLanguageCode">
    <vt:lpwstr>en-GB</vt:lpwstr>
  </property>
</Properties>
</file>