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57"/>
  </p:notesMasterIdLst>
  <p:handoutMasterIdLst>
    <p:handoutMasterId r:id="rId58"/>
  </p:handoutMasterIdLst>
  <p:sldIdLst>
    <p:sldId id="348" r:id="rId2"/>
    <p:sldId id="407" r:id="rId3"/>
    <p:sldId id="367" r:id="rId4"/>
    <p:sldId id="370" r:id="rId5"/>
    <p:sldId id="371" r:id="rId6"/>
    <p:sldId id="410" r:id="rId7"/>
    <p:sldId id="390" r:id="rId8"/>
    <p:sldId id="389" r:id="rId9"/>
    <p:sldId id="385" r:id="rId10"/>
    <p:sldId id="405" r:id="rId11"/>
    <p:sldId id="377" r:id="rId12"/>
    <p:sldId id="399" r:id="rId13"/>
    <p:sldId id="406" r:id="rId14"/>
    <p:sldId id="395" r:id="rId15"/>
    <p:sldId id="396" r:id="rId16"/>
    <p:sldId id="398" r:id="rId17"/>
    <p:sldId id="402" r:id="rId18"/>
    <p:sldId id="372" r:id="rId19"/>
    <p:sldId id="374" r:id="rId20"/>
    <p:sldId id="394" r:id="rId21"/>
    <p:sldId id="376" r:id="rId22"/>
    <p:sldId id="262" r:id="rId23"/>
    <p:sldId id="285" r:id="rId24"/>
    <p:sldId id="265" r:id="rId25"/>
    <p:sldId id="264" r:id="rId26"/>
    <p:sldId id="286" r:id="rId27"/>
    <p:sldId id="287" r:id="rId28"/>
    <p:sldId id="289" r:id="rId29"/>
    <p:sldId id="290" r:id="rId30"/>
    <p:sldId id="322" r:id="rId31"/>
    <p:sldId id="291" r:id="rId32"/>
    <p:sldId id="295" r:id="rId33"/>
    <p:sldId id="270" r:id="rId34"/>
    <p:sldId id="323" r:id="rId35"/>
    <p:sldId id="297" r:id="rId36"/>
    <p:sldId id="316" r:id="rId37"/>
    <p:sldId id="317" r:id="rId38"/>
    <p:sldId id="315" r:id="rId39"/>
    <p:sldId id="328" r:id="rId40"/>
    <p:sldId id="306" r:id="rId41"/>
    <p:sldId id="336" r:id="rId42"/>
    <p:sldId id="281" r:id="rId43"/>
    <p:sldId id="283" r:id="rId44"/>
    <p:sldId id="313" r:id="rId45"/>
    <p:sldId id="284" r:id="rId46"/>
    <p:sldId id="411" r:id="rId47"/>
    <p:sldId id="327" r:id="rId48"/>
    <p:sldId id="320" r:id="rId49"/>
    <p:sldId id="340" r:id="rId50"/>
    <p:sldId id="341" r:id="rId51"/>
    <p:sldId id="335" r:id="rId52"/>
    <p:sldId id="337" r:id="rId53"/>
    <p:sldId id="338" r:id="rId54"/>
    <p:sldId id="339" r:id="rId55"/>
    <p:sldId id="343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6600FF"/>
    <a:srgbClr val="CC00FF"/>
    <a:srgbClr val="3333CC"/>
    <a:srgbClr val="008000"/>
    <a:srgbClr val="FFCCFF"/>
    <a:srgbClr val="006699"/>
    <a:srgbClr val="FFFFFF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3" autoAdjust="0"/>
    <p:restoredTop sz="96767" autoAdjust="0"/>
  </p:normalViewPr>
  <p:slideViewPr>
    <p:cSldViewPr snapToGrid="0">
      <p:cViewPr varScale="1">
        <p:scale>
          <a:sx n="128" d="100"/>
          <a:sy n="128" d="100"/>
        </p:scale>
        <p:origin x="12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52"/>
    </p:cViewPr>
  </p:sorter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58E07-CE4C-4476-B670-753251785B9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E467-299B-41CF-84A1-83CB82F89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057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50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4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tpty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Shape 42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DarkBlu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042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Layout">
    <p:bg>
      <p:bgPr>
        <a:solidFill>
          <a:srgbClr val="10428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81663"/>
            <a:ext cx="2519999" cy="24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Small Layout">
    <p:bg>
      <p:bgPr>
        <a:solidFill>
          <a:srgbClr val="10428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3521067" y="2976141"/>
            <a:ext cx="1172454" cy="118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 descr="LogoOutlin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69000"/>
            <a:ext cx="2519999" cy="2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Small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logoBadgeWe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3089" y="2878268"/>
            <a:ext cx="1221946" cy="15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2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y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7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59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91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3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52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Small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19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hit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LOGOfin.eps"/>
          <p:cNvPicPr preferRelativeResize="0"/>
          <p:nvPr/>
        </p:nvPicPr>
        <p:blipFill rotWithShape="1">
          <a:blip r:embed="rId17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38200" y="6324600"/>
            <a:ext cx="4419599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Valassi –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Fisher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information metrics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4724400" y="6322130"/>
            <a:ext cx="35147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 b="0" i="0" u="none" strike="noStrike" cap="none" baseline="30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IML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Workshop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11</a:t>
            </a:r>
            <a:r>
              <a:rPr lang="en-GB" sz="1400" b="0" i="0" u="none" strike="noStrike" cap="none" baseline="30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April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401049" y="6324600"/>
            <a:ext cx="6572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/18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  <p:sldLayoutId id="2147483663" r:id="rId3"/>
    <p:sldLayoutId id="2147483669" r:id="rId4"/>
    <p:sldLayoutId id="2147483664" r:id="rId5"/>
    <p:sldLayoutId id="2147483667" r:id="rId6"/>
    <p:sldLayoutId id="2147483665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hyperlink" Target="https://github.com/thomaskeck/MultivariateClassificationLe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679765/contributions/281456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679765/contributions/281456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11.pn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106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1.png"/><Relationship Id="rId5" Type="http://schemas.openxmlformats.org/officeDocument/2006/relationships/image" Target="../media/image520.png"/><Relationship Id="rId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08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6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11" Type="http://schemas.openxmlformats.org/officeDocument/2006/relationships/image" Target="../media/image124.png"/><Relationship Id="rId5" Type="http://schemas.openxmlformats.org/officeDocument/2006/relationships/image" Target="../media/image120.png"/><Relationship Id="rId10" Type="http://schemas.openxmlformats.org/officeDocument/2006/relationships/image" Target="../media/image670.png"/><Relationship Id="rId4" Type="http://schemas.openxmlformats.org/officeDocument/2006/relationships/image" Target="../media/image119.png"/><Relationship Id="rId9" Type="http://schemas.openxmlformats.org/officeDocument/2006/relationships/image" Target="../media/image6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1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" y="391886"/>
            <a:ext cx="9144000" cy="554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4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36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Fisher information metrics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chemeClr val="dk1"/>
                </a:solidFill>
              </a:rPr>
              <a:t>for binary classifier evaluation and training</a:t>
            </a:r>
            <a:endParaRPr lang="en-GB" sz="18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1" dirty="0">
                <a:solidFill>
                  <a:schemeClr val="dk1"/>
                </a:solidFill>
              </a:rPr>
              <a:t>E</a:t>
            </a:r>
            <a:r>
              <a:rPr lang="en-US" sz="2000" b="1" i="1" dirty="0" smtClean="0">
                <a:solidFill>
                  <a:schemeClr val="dk1"/>
                </a:solidFill>
              </a:rPr>
              <a:t>vent selection for HEP precision measurements</a:t>
            </a:r>
            <a:endParaRPr lang="en-GB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Andrea Valassi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(CERN IT-DI-LCG)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ym typeface="Arial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1600" i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200" b="0" i="1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4" y="7496"/>
            <a:ext cx="1290958" cy="7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86883"/>
            <a:ext cx="8791199" cy="510427"/>
          </a:xfrm>
        </p:spPr>
        <p:txBody>
          <a:bodyPr/>
          <a:lstStyle/>
          <a:p>
            <a:r>
              <a:rPr lang="en-US" sz="2400" dirty="0"/>
              <a:t>[FIP2] cross-section </a:t>
            </a:r>
            <a:r>
              <a:rPr lang="en-US" sz="2400" dirty="0" smtClean="0"/>
              <a:t>measurement by fitting </a:t>
            </a:r>
            <a:br>
              <a:rPr lang="en-US" sz="2400" dirty="0" smtClean="0"/>
            </a:br>
            <a:r>
              <a:rPr lang="en-US" sz="2400" dirty="0" smtClean="0"/>
              <a:t>the 1-D </a:t>
            </a:r>
            <a:r>
              <a:rPr lang="en-US" sz="2400" dirty="0"/>
              <a:t>scoring classifier </a:t>
            </a:r>
            <a:r>
              <a:rPr lang="en-US" sz="2400" dirty="0" smtClean="0"/>
              <a:t>distribution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848033"/>
            <a:ext cx="9202994" cy="51449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Information and FIP in fit for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aseline="-25000" dirty="0" smtClean="0"/>
              <a:t>s</a:t>
            </a:r>
            <a:r>
              <a:rPr lang="en-US" dirty="0" smtClean="0"/>
              <a:t> of a (generic) binned distribution: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If all events are kept and partitioned into bins (local efficiency in each bin = 1):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Cross-section measurement: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Information: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Ratio to no-background case: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These formulas are valid </a:t>
            </a:r>
            <a:r>
              <a:rPr lang="en-US" dirty="0"/>
              <a:t>for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aseline="-25000" dirty="0"/>
              <a:t>s </a:t>
            </a:r>
            <a:r>
              <a:rPr lang="en-US" dirty="0" smtClean="0"/>
              <a:t>fits irrespective of the variable used for binning</a:t>
            </a:r>
          </a:p>
          <a:p>
            <a:pPr lvl="1">
              <a:spcBef>
                <a:spcPts val="0"/>
              </a:spcBef>
            </a:pPr>
            <a:r>
              <a:rPr lang="en-US" u="sng" dirty="0" smtClean="0"/>
              <a:t>If events are binned according to the scoring classifier D (FIP2): use the ROC and/or PRC!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By definition, ROCs (PRCs) describe </a:t>
            </a:r>
            <a:r>
              <a:rPr lang="en-US" i="1" dirty="0"/>
              <a:t>how </a:t>
            </a:r>
            <a:r>
              <a:rPr lang="el-GR" i="1" dirty="0"/>
              <a:t>ε</a:t>
            </a:r>
            <a:r>
              <a:rPr lang="en-US" i="1" baseline="-25000" dirty="0" smtClean="0"/>
              <a:t>s</a:t>
            </a:r>
            <a:r>
              <a:rPr lang="en-US" i="1" dirty="0" smtClean="0"/>
              <a:t>/</a:t>
            </a:r>
            <a:r>
              <a:rPr lang="el-GR" i="1" dirty="0" smtClean="0"/>
              <a:t>ε</a:t>
            </a:r>
            <a:r>
              <a:rPr lang="en-US" i="1" baseline="-25000" dirty="0" smtClean="0"/>
              <a:t>b</a:t>
            </a:r>
            <a:r>
              <a:rPr lang="en-US" i="1" dirty="0" smtClean="0"/>
              <a:t> (</a:t>
            </a:r>
            <a:r>
              <a:rPr lang="el-GR" i="1" dirty="0" smtClean="0"/>
              <a:t>ρ</a:t>
            </a:r>
            <a:r>
              <a:rPr lang="en-US" i="1" dirty="0" smtClean="0"/>
              <a:t>/</a:t>
            </a:r>
            <a:r>
              <a:rPr lang="el-GR" i="1" dirty="0" smtClean="0"/>
              <a:t>ε</a:t>
            </a:r>
            <a:r>
              <a:rPr lang="en-US" i="1" baseline="-25000" dirty="0" smtClean="0"/>
              <a:t>s</a:t>
            </a:r>
            <a:r>
              <a:rPr lang="en-US" i="1" dirty="0" smtClean="0"/>
              <a:t>) are </a:t>
            </a:r>
            <a:r>
              <a:rPr lang="en-US" i="1" dirty="0"/>
              <a:t>related when </a:t>
            </a:r>
            <a:r>
              <a:rPr lang="en-US" i="1" dirty="0" smtClean="0"/>
              <a:t>varying the cut on D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dirty="0" smtClean="0"/>
              <a:t>See details in the next slide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84" y="1720316"/>
            <a:ext cx="804590" cy="385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31" y="1417732"/>
            <a:ext cx="1174253" cy="226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165" y="2660181"/>
            <a:ext cx="1927216" cy="36661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4356883" y="4570035"/>
            <a:ext cx="3889890" cy="1321225"/>
            <a:chOff x="4961500" y="4583389"/>
            <a:chExt cx="4009699" cy="14032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500" y="4583389"/>
              <a:ext cx="4009699" cy="140325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327058" y="4800600"/>
              <a:ext cx="508819" cy="147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65352" y="4636413"/>
            <a:ext cx="57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FF"/>
                </a:solidFill>
              </a:rPr>
              <a:t>D </a:t>
            </a:r>
            <a:r>
              <a:rPr lang="en-US" sz="1200" dirty="0" smtClean="0">
                <a:solidFill>
                  <a:srgbClr val="6600FF"/>
                </a:solidFill>
                <a:sym typeface="Symbol" panose="05050102010706020507" pitchFamily="18" charset="2"/>
              </a:rPr>
              <a:t> 1</a:t>
            </a:r>
            <a:endParaRPr lang="en-US" sz="1200" dirty="0">
              <a:solidFill>
                <a:srgbClr val="66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6883" y="5730056"/>
            <a:ext cx="57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FF"/>
                </a:solidFill>
              </a:rPr>
              <a:t>D </a:t>
            </a:r>
            <a:r>
              <a:rPr lang="en-US" sz="1200" dirty="0" smtClean="0">
                <a:solidFill>
                  <a:srgbClr val="6600FF"/>
                </a:solidFill>
                <a:sym typeface="Symbol" panose="05050102010706020507" pitchFamily="18" charset="2"/>
              </a:rPr>
              <a:t> 0</a:t>
            </a:r>
            <a:endParaRPr lang="en-US" sz="1200" dirty="0">
              <a:solidFill>
                <a:srgbClr val="66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25523" y="4359414"/>
            <a:ext cx="57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FF"/>
                </a:solidFill>
              </a:rPr>
              <a:t>D </a:t>
            </a:r>
            <a:r>
              <a:rPr lang="en-US" sz="1200" dirty="0" smtClean="0">
                <a:solidFill>
                  <a:srgbClr val="6600FF"/>
                </a:solidFill>
                <a:sym typeface="Symbol" panose="05050102010706020507" pitchFamily="18" charset="2"/>
              </a:rPr>
              <a:t> 0</a:t>
            </a:r>
            <a:endParaRPr lang="en-US" sz="1200" dirty="0">
              <a:solidFill>
                <a:srgbClr val="66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0836" y="5723042"/>
            <a:ext cx="57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FF"/>
                </a:solidFill>
              </a:rPr>
              <a:t>D </a:t>
            </a:r>
            <a:r>
              <a:rPr lang="en-US" sz="1200" dirty="0" smtClean="0">
                <a:solidFill>
                  <a:srgbClr val="6600FF"/>
                </a:solidFill>
                <a:sym typeface="Symbol" panose="05050102010706020507" pitchFamily="18" charset="2"/>
              </a:rPr>
              <a:t> 1</a:t>
            </a:r>
            <a:endParaRPr lang="en-US" sz="1200" dirty="0">
              <a:solidFill>
                <a:srgbClr val="6600FF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533" y="2187751"/>
            <a:ext cx="3457600" cy="390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00" y="4373144"/>
            <a:ext cx="3493320" cy="15166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2140" y="5862222"/>
            <a:ext cx="3632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simple example: D distribution flat for signal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1404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7887"/>
            <a:ext cx="8791199" cy="488307"/>
          </a:xfrm>
        </p:spPr>
        <p:txBody>
          <a:bodyPr/>
          <a:lstStyle/>
          <a:p>
            <a:r>
              <a:rPr lang="en-US" sz="2400" dirty="0" smtClean="0"/>
              <a:t>FIP2 from the ROC (+prevalence) or from the PRC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0000" y="545692"/>
            <a:ext cx="8791199" cy="5380968"/>
          </a:xfrm>
          <a:ln w="28575"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From the previous slide: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FIP2 from the ROC (+prevalence             ):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FIP2 from the </a:t>
            </a:r>
            <a:r>
              <a:rPr lang="en-US" dirty="0" smtClean="0"/>
              <a:t>PRC: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Easier calculation and interpretation from ROC (+prevalence) than from PRC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constant ROC slope</a:t>
            </a:r>
            <a:r>
              <a:rPr lang="en-US" dirty="0" smtClean="0"/>
              <a:t>*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region of constant signal purity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decreasing ROC slope = decreasing purity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technicality (my Python code): convert ROC to convex hull** first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04551" y="1439431"/>
            <a:ext cx="5479926" cy="414341"/>
            <a:chOff x="804551" y="1085465"/>
            <a:chExt cx="5479926" cy="414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551" y="1085465"/>
              <a:ext cx="809631" cy="395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132" y="1085465"/>
              <a:ext cx="1209684" cy="371478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669409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37271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221" y="1085925"/>
              <a:ext cx="990607" cy="4000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4635125" y="1242552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1917" y="1085465"/>
              <a:ext cx="1352560" cy="41434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25" y="1498662"/>
            <a:ext cx="1567791" cy="3284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34981" y="1221663"/>
            <a:ext cx="204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FIP2(ROC) to AUC</a:t>
            </a:r>
            <a:endParaRPr lang="en-US" sz="11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728" y="626076"/>
            <a:ext cx="1038233" cy="36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260" y="1119884"/>
            <a:ext cx="753968" cy="264241"/>
          </a:xfrm>
          <a:prstGeom prst="rect">
            <a:avLst/>
          </a:prstGeom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362106" y="2433183"/>
            <a:ext cx="6410398" cy="542929"/>
            <a:chOff x="804551" y="2499549"/>
            <a:chExt cx="6410398" cy="5429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551" y="2499549"/>
              <a:ext cx="1171584" cy="542929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202091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6841" y="2551937"/>
              <a:ext cx="2209816" cy="490541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57830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2948" y="2612446"/>
              <a:ext cx="862019" cy="30480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5767369" y="269358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128" y="2559116"/>
              <a:ext cx="1166821" cy="38576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6956630" y="2236840"/>
            <a:ext cx="217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Compare FIP2(PRC) to AUCPR</a:t>
            </a:r>
            <a:endParaRPr lang="en-US" sz="1100" i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7332" y="2492750"/>
            <a:ext cx="1090620" cy="3286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31" y="3642223"/>
            <a:ext cx="1745028" cy="14487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26662" y="4799225"/>
            <a:ext cx="334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**Convert ROC to convex hull</a:t>
            </a:r>
          </a:p>
          <a:p>
            <a:r>
              <a:rPr lang="en-US" sz="900" dirty="0" smtClean="0"/>
              <a:t>- ensure decreasing slope</a:t>
            </a:r>
          </a:p>
          <a:p>
            <a:r>
              <a:rPr lang="en-US" sz="900" dirty="0" smtClean="0"/>
              <a:t>- avoid staircase effect that would artificially inflate FIP2</a:t>
            </a:r>
          </a:p>
          <a:p>
            <a:r>
              <a:rPr lang="en-US" sz="900" dirty="0" smtClean="0"/>
              <a:t>  (bins of 100% purity: only signal or only background)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6284477" y="5623694"/>
            <a:ext cx="3343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*ROC slopes are also discussed in medical literature </a:t>
            </a:r>
          </a:p>
          <a:p>
            <a:r>
              <a:rPr lang="en-US" sz="900" dirty="0" smtClean="0"/>
              <a:t>in relation to diagnostic likelihood ratios [Choi 1998],</a:t>
            </a:r>
          </a:p>
          <a:p>
            <a:r>
              <a:rPr lang="en-US" sz="900" dirty="0" smtClean="0"/>
              <a:t>but their use does not seem to be widespread(?)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8372" y="4308911"/>
            <a:ext cx="4243140" cy="1744842"/>
            <a:chOff x="1109535" y="4281828"/>
            <a:chExt cx="4243140" cy="1744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5" y="4281828"/>
              <a:ext cx="4243140" cy="174484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95924" y="4599170"/>
              <a:ext cx="88680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: proportional to</a:t>
              </a:r>
              <a:r>
                <a:rPr lang="en-US" sz="700" dirty="0">
                  <a:solidFill>
                    <a:srgbClr val="3333CC"/>
                  </a:solidFill>
                </a:rPr>
                <a:t> </a:t>
              </a:r>
              <a:r>
                <a:rPr lang="en-US" sz="700" dirty="0" smtClean="0">
                  <a:solidFill>
                    <a:srgbClr val="3333CC"/>
                  </a:solidFill>
                </a:rPr>
                <a:t>#signal events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in bin</a:t>
              </a:r>
            </a:p>
            <a:p>
              <a:endParaRPr lang="en-US" sz="700" dirty="0" smtClean="0">
                <a:solidFill>
                  <a:srgbClr val="3333CC"/>
                </a:solidFill>
              </a:endParaRP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US" sz="700" dirty="0" smtClean="0">
                  <a:solidFill>
                    <a:srgbClr val="3333CC"/>
                  </a:solidFill>
                </a:rPr>
                <a:t>/d</a:t>
              </a:r>
              <a:r>
                <a:rPr lang="el-GR" sz="700" dirty="0" smtClean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 smtClean="0">
                  <a:solidFill>
                    <a:srgbClr val="3333CC"/>
                  </a:solidFill>
                </a:rPr>
                <a:t>b</a:t>
              </a:r>
              <a:r>
                <a:rPr lang="en-US" sz="700" dirty="0" smtClean="0">
                  <a:solidFill>
                    <a:srgbClr val="3333CC"/>
                  </a:solidFill>
                </a:rPr>
                <a:t>: related </a:t>
              </a:r>
            </a:p>
            <a:p>
              <a:r>
                <a:rPr lang="en-US" sz="700" dirty="0" smtClean="0">
                  <a:solidFill>
                    <a:srgbClr val="3333CC"/>
                  </a:solidFill>
                </a:rPr>
                <a:t>to purity in bin</a:t>
              </a:r>
              <a:endParaRPr lang="en-US" sz="700" dirty="0">
                <a:solidFill>
                  <a:srgbClr val="3333CC"/>
                </a:solidFill>
              </a:endParaRPr>
            </a:p>
            <a:p>
              <a:endParaRPr lang="en-US" sz="7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3389" y="513184"/>
            <a:ext cx="3164648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FIP2: integrals on ROC and PRC,</a:t>
            </a:r>
          </a:p>
          <a:p>
            <a:pPr algn="ctr"/>
            <a:r>
              <a:rPr lang="en-US" sz="1200" dirty="0" smtClean="0"/>
              <a:t>more relevant to HEP than AUC or AUCPR!</a:t>
            </a:r>
          </a:p>
          <a:p>
            <a:pPr algn="ctr"/>
            <a:r>
              <a:rPr lang="en-US" sz="1200" dirty="0" smtClean="0"/>
              <a:t>(well-defined meaning for distribution fits)</a:t>
            </a:r>
          </a:p>
        </p:txBody>
      </p:sp>
    </p:spTree>
    <p:extLst>
      <p:ext uri="{BB962C8B-B14F-4D97-AF65-F5344CB8AC3E}">
        <p14:creationId xmlns:p14="http://schemas.microsoft.com/office/powerpoint/2010/main" val="60011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835" y="197493"/>
            <a:ext cx="3387363" cy="731307"/>
          </a:xfrm>
        </p:spPr>
        <p:txBody>
          <a:bodyPr/>
          <a:lstStyle/>
          <a:p>
            <a:r>
              <a:rPr lang="en-US" sz="2400" dirty="0" smtClean="0"/>
              <a:t>Sanity check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1252" y="1144800"/>
            <a:ext cx="3365292" cy="48482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Three random forests      (on the same 2-D pdf)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reasonable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undertrained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overtrained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Fit </a:t>
            </a:r>
            <a:r>
              <a:rPr lang="el-GR" dirty="0" smtClean="0"/>
              <a:t>σ</a:t>
            </a:r>
            <a:r>
              <a:rPr lang="en-US" baseline="-25000" dirty="0" smtClean="0"/>
              <a:t>s</a:t>
            </a:r>
            <a:r>
              <a:rPr lang="en-US" dirty="0" smtClean="0"/>
              <a:t> from the distribution of the classifier output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Errors consistent with FIP2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12700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127000" indent="0">
              <a:spcBef>
                <a:spcPts val="0"/>
              </a:spcBef>
              <a:buNone/>
            </a:pPr>
            <a:endParaRPr lang="en-US" sz="1100" dirty="0"/>
          </a:p>
          <a:p>
            <a:pPr marL="12700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100" i="1" dirty="0" smtClean="0"/>
              <a:t>My development environment: SciPy ecosystem, iminuit and bits of rootpy, on SWAN at CERN.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100" i="1" dirty="0" smtClean="0"/>
              <a:t>Thanks to all involved in these projects!</a:t>
            </a:r>
          </a:p>
          <a:p>
            <a:pPr marL="127000" indent="0">
              <a:spcBef>
                <a:spcPts val="0"/>
              </a:spcBef>
              <a:buNone/>
            </a:pPr>
            <a:endParaRPr lang="en-US" sz="1100" i="1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9" y="193961"/>
            <a:ext cx="5409575" cy="5799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67" y="3578981"/>
            <a:ext cx="2509856" cy="3476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73245" y="331839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63415" y="2261420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0236" y="4191001"/>
            <a:ext cx="2072147" cy="361335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5"/>
          </p:cNvCxnSpPr>
          <p:nvPr/>
        </p:nvCxnSpPr>
        <p:spPr>
          <a:xfrm>
            <a:off x="5241933" y="640258"/>
            <a:ext cx="1239983" cy="2928655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</p:cNvCxnSpPr>
          <p:nvPr/>
        </p:nvCxnSpPr>
        <p:spPr>
          <a:xfrm>
            <a:off x="5232103" y="2569839"/>
            <a:ext cx="1182488" cy="1061952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</p:cNvCxnSpPr>
          <p:nvPr/>
        </p:nvCxnSpPr>
        <p:spPr>
          <a:xfrm flipV="1">
            <a:off x="5522383" y="3752813"/>
            <a:ext cx="892208" cy="618856"/>
          </a:xfrm>
          <a:prstGeom prst="straightConnector1">
            <a:avLst/>
          </a:prstGeom>
          <a:ln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6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" y="3199397"/>
            <a:ext cx="3293529" cy="145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172" y="5397955"/>
            <a:ext cx="2795666" cy="557318"/>
          </a:xfrm>
        </p:spPr>
        <p:txBody>
          <a:bodyPr/>
          <a:lstStyle/>
          <a:p>
            <a:r>
              <a:rPr lang="en-US" sz="2400" dirty="0" smtClean="0"/>
              <a:t>FIP2 vs AUC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7508" y="3851"/>
            <a:ext cx="6708823" cy="31515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Prepared a model just to show that AUC is misleading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pdf with two useful features and a third random one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classifiers, each trained only one useful feature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prevalence scenarios: S/B=5 and S/B=1/5</a:t>
            </a:r>
          </a:p>
          <a:p>
            <a:pPr lvl="3"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Same AUC (0.80) in all four cases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it is well known that AUC is insensitive to prevalence</a:t>
            </a:r>
          </a:p>
          <a:p>
            <a:pPr lvl="1">
              <a:spcBef>
                <a:spcPts val="0"/>
              </a:spcBef>
            </a:pPr>
            <a:r>
              <a:rPr lang="en-US" sz="1400" i="1" dirty="0" smtClean="0">
                <a:solidFill>
                  <a:srgbClr val="FF0000"/>
                </a:solidFill>
              </a:rPr>
              <a:t>ROC curves of the two classifiers cross</a:t>
            </a:r>
            <a:endParaRPr lang="en-US" sz="1400" dirty="0" smtClean="0"/>
          </a:p>
          <a:p>
            <a:pPr lvl="3">
              <a:spcBef>
                <a:spcPts val="0"/>
              </a:spcBef>
            </a:pPr>
            <a:endParaRPr lang="en-US" sz="85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Low </a:t>
            </a:r>
            <a:r>
              <a:rPr lang="en-US" sz="1600" dirty="0"/>
              <a:t>prevalence: FIP2 favors classifier #</a:t>
            </a:r>
            <a:r>
              <a:rPr lang="en-US" sz="1600" dirty="0" smtClean="0"/>
              <a:t>1 (0.63 &gt; 0.33) </a:t>
            </a:r>
            <a:endParaRPr lang="en-US" sz="1600" dirty="0"/>
          </a:p>
          <a:p>
            <a:pPr lvl="3">
              <a:spcBef>
                <a:spcPts val="0"/>
              </a:spcBef>
            </a:pPr>
            <a:endParaRPr lang="en-US" sz="85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High </a:t>
            </a:r>
            <a:r>
              <a:rPr lang="en-US" sz="1600" dirty="0"/>
              <a:t>prevalence: FIP2 favors classifier </a:t>
            </a:r>
            <a:r>
              <a:rPr lang="en-US" sz="1600" dirty="0" smtClean="0"/>
              <a:t>#2 (0.87 &lt; 0.93)</a:t>
            </a:r>
            <a:endParaRPr lang="en-US" sz="1600" dirty="0"/>
          </a:p>
          <a:p>
            <a:pPr lvl="3"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Do not choose the best classifier based on AUC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not for a cross-section fit on the classifier output, nor in general!</a:t>
            </a:r>
          </a:p>
          <a:p>
            <a:pPr lvl="1">
              <a:spcBef>
                <a:spcPts val="0"/>
              </a:spcBef>
            </a:pPr>
            <a:endParaRPr lang="en-US" sz="1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15" y="3089149"/>
            <a:ext cx="2425600" cy="200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11" y="70131"/>
            <a:ext cx="3290604" cy="1451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11" y="1579640"/>
            <a:ext cx="3290605" cy="145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4670793"/>
            <a:ext cx="3297835" cy="1454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11" y="4091871"/>
            <a:ext cx="2425600" cy="20054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69172" y="3257896"/>
            <a:ext cx="154398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prevalence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882188" y="3894795"/>
            <a:ext cx="154398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prevalence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51458" y="3961066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#1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934035" y="4984345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#2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869144" y="171053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#1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730126" y="1728975"/>
            <a:ext cx="1164937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Classifier #2</a:t>
            </a:r>
            <a:endParaRPr lang="en-GB" sz="1100" dirty="0"/>
          </a:p>
        </p:txBody>
      </p:sp>
      <p:sp>
        <p:nvSpPr>
          <p:cNvPr id="19" name="Oval 18"/>
          <p:cNvSpPr/>
          <p:nvPr/>
        </p:nvSpPr>
        <p:spPr>
          <a:xfrm>
            <a:off x="2098972" y="4266643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98971" y="5757138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04808" y="2661047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13042" y="1151538"/>
            <a:ext cx="1183873" cy="249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2639"/>
            <a:ext cx="8791199" cy="576797"/>
          </a:xfrm>
        </p:spPr>
        <p:txBody>
          <a:bodyPr/>
          <a:lstStyle/>
          <a:p>
            <a:r>
              <a:rPr lang="en-US" sz="2400" dirty="0" smtClean="0"/>
              <a:t>FIP2 for training decision trees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2168"/>
            <a:ext cx="9144000" cy="52408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Decision tree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recursively partition the training set into nodes of different purities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Given a node (n,s) with n total events and s signal events: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(if I do decide to split it) </a:t>
            </a:r>
            <a:r>
              <a:rPr lang="en-US" b="1" dirty="0" smtClean="0">
                <a:solidFill>
                  <a:srgbClr val="FF0000"/>
                </a:solidFill>
              </a:rPr>
              <a:t>how do I best split node </a:t>
            </a:r>
            <a:r>
              <a:rPr lang="en-US" b="1" dirty="0">
                <a:solidFill>
                  <a:srgbClr val="FF0000"/>
                </a:solidFill>
              </a:rPr>
              <a:t>(n,s)</a:t>
            </a:r>
            <a:r>
              <a:rPr lang="en-US" b="1" dirty="0" smtClean="0">
                <a:solidFill>
                  <a:srgbClr val="FF0000"/>
                </a:solidFill>
              </a:rPr>
              <a:t> into two nodes (n</a:t>
            </a:r>
            <a:r>
              <a:rPr lang="en-US" b="1" baseline="-25000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,s</a:t>
            </a:r>
            <a:r>
              <a:rPr lang="en-US" b="1" baseline="-25000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) +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baseline="-25000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,s</a:t>
            </a:r>
            <a:r>
              <a:rPr lang="en-US" b="1" baseline="-25000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)?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choose the Left/Right splitting that maximizes the gain in a appropriate figure of merit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Two criteria are most often used (e.g. in sklearn):</a:t>
            </a:r>
          </a:p>
          <a:p>
            <a:pPr lvl="1">
              <a:spcBef>
                <a:spcPts val="0"/>
              </a:spcBef>
            </a:pPr>
            <a:r>
              <a:rPr lang="en-US" u="sng" dirty="0" smtClean="0"/>
              <a:t>Gini impurity</a:t>
            </a:r>
            <a:r>
              <a:rPr lang="en-US" dirty="0" smtClean="0"/>
              <a:t> – “Gini diversity index” in CART algorithm (Breiman et al. 1984)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derived from a metric for </a:t>
            </a:r>
            <a:r>
              <a:rPr lang="en-US" i="1" dirty="0" smtClean="0"/>
              <a:t>economic inequality</a:t>
            </a:r>
            <a:r>
              <a:rPr lang="en-US" dirty="0" smtClean="0"/>
              <a:t>, adapted for </a:t>
            </a:r>
            <a:r>
              <a:rPr lang="en-US" i="1" dirty="0" smtClean="0"/>
              <a:t>ecological diversity </a:t>
            </a:r>
            <a:r>
              <a:rPr lang="en-US" dirty="0" smtClean="0"/>
              <a:t>(Simpson-Gini index)  </a:t>
            </a:r>
          </a:p>
          <a:p>
            <a:pPr lvl="1">
              <a:spcBef>
                <a:spcPts val="0"/>
              </a:spcBef>
            </a:pPr>
            <a:r>
              <a:rPr lang="en-US" u="sng" dirty="0" smtClean="0"/>
              <a:t>Shannon information</a:t>
            </a:r>
            <a:r>
              <a:rPr lang="en-US" dirty="0" smtClean="0"/>
              <a:t> (Shannon entropy) – a concept from information theory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Maximize loss of impurity or entropy at each split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Fisher information</a:t>
            </a:r>
            <a:r>
              <a:rPr lang="en-US" dirty="0" smtClean="0">
                <a:solidFill>
                  <a:srgbClr val="FF0000"/>
                </a:solidFill>
              </a:rPr>
              <a:t> metrics (e.g. FIP2) can also be used for training decision trees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Maximize the total information (about signal event cross-section) in the whole system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Advantage: use the same metric for evaluation and training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Advantage: train the classifier to minimize measurement errors on physics parameters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Advantage: total sum over all bins is a well defined meaningful concept</a:t>
            </a:r>
          </a:p>
          <a:p>
            <a:pPr>
              <a:spcBef>
                <a:spcPts val="0"/>
              </a:spcBef>
            </a:pPr>
            <a:endParaRPr lang="en-US" i="1" dirty="0"/>
          </a:p>
          <a:p>
            <a:pPr>
              <a:spcBef>
                <a:spcPts val="0"/>
              </a:spcBef>
            </a:pPr>
            <a:r>
              <a:rPr lang="en-US" dirty="0" smtClean="0"/>
              <a:t>Note a conceptual difference setting HEP apart (again): qualitative class asymmetry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Gini and Shannon impurity/diversity/entropy indices consider all classes as equal </a:t>
            </a:r>
          </a:p>
          <a:p>
            <a:pPr lvl="1">
              <a:spcBef>
                <a:spcPts val="0"/>
              </a:spcBef>
            </a:pPr>
            <a:r>
              <a:rPr lang="en-US" i="1" u="sng" dirty="0" smtClean="0">
                <a:solidFill>
                  <a:srgbClr val="FF0000"/>
                </a:solidFill>
              </a:rPr>
              <a:t>Fisher information (about a property of the signal) focuses only on the signal</a:t>
            </a:r>
            <a:endParaRPr lang="en-US" i="1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9775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38501"/>
            <a:ext cx="8791199" cy="267081"/>
          </a:xfrm>
        </p:spPr>
        <p:txBody>
          <a:bodyPr/>
          <a:lstStyle/>
          <a:p>
            <a:r>
              <a:rPr lang="en-US" sz="2400" dirty="0" smtClean="0"/>
              <a:t>Training decision trees: FIP2 vs Gini vs entropy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11161"/>
            <a:ext cx="8971199" cy="5259855"/>
          </a:xfrm>
        </p:spPr>
        <p:txBody>
          <a:bodyPr/>
          <a:lstStyle/>
          <a:p>
            <a:r>
              <a:rPr lang="en-US" dirty="0" smtClean="0"/>
              <a:t>Information or negative impurity in one node (higher is better):</a:t>
            </a:r>
          </a:p>
          <a:p>
            <a:pPr lvl="1"/>
            <a:r>
              <a:rPr lang="en-US" dirty="0" smtClean="0"/>
              <a:t>negative Gini impurity</a:t>
            </a:r>
            <a:r>
              <a:rPr lang="en-US" dirty="0" smtClean="0">
                <a:sym typeface="Symbol" panose="05050102010706020507" pitchFamily="18" charset="2"/>
              </a:rPr>
              <a:t>        </a:t>
            </a:r>
            <a:endParaRPr lang="en-US" dirty="0" smtClean="0"/>
          </a:p>
          <a:p>
            <a:pPr lvl="1"/>
            <a:r>
              <a:rPr lang="en-US" dirty="0" smtClean="0"/>
              <a:t>negative Shannon entropy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</a:t>
            </a:r>
            <a:endParaRPr lang="en-US" dirty="0" smtClean="0"/>
          </a:p>
          <a:p>
            <a:pPr lvl="1"/>
            <a:r>
              <a:rPr lang="en-US" dirty="0" smtClean="0"/>
              <a:t>Fisher information about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aseline="-25000" dirty="0" smtClean="0"/>
              <a:t>s</a:t>
            </a:r>
            <a:r>
              <a:rPr lang="en-US" dirty="0" smtClean="0"/>
              <a:t> 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</a:p>
          <a:p>
            <a:pPr lvl="3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/>
              <a:t>The best split </a:t>
            </a:r>
            <a:r>
              <a:rPr lang="en-US" dirty="0"/>
              <a:t>(</a:t>
            </a:r>
            <a:r>
              <a:rPr lang="en-US" dirty="0" smtClean="0"/>
              <a:t>n,s)=(</a:t>
            </a:r>
            <a:r>
              <a:rPr lang="en-US" dirty="0"/>
              <a:t>n</a:t>
            </a:r>
            <a:r>
              <a:rPr lang="en-US" baseline="-25000" dirty="0"/>
              <a:t>L</a:t>
            </a:r>
            <a:r>
              <a:rPr lang="en-US" dirty="0"/>
              <a:t>,s</a:t>
            </a:r>
            <a:r>
              <a:rPr lang="en-US" baseline="-25000" dirty="0"/>
              <a:t>L</a:t>
            </a:r>
            <a:r>
              <a:rPr lang="en-US" dirty="0" smtClean="0"/>
              <a:t>)+(</a:t>
            </a:r>
            <a:r>
              <a:rPr lang="en-US" dirty="0"/>
              <a:t>n</a:t>
            </a:r>
            <a:r>
              <a:rPr lang="en-US" baseline="-25000" dirty="0"/>
              <a:t>R</a:t>
            </a:r>
            <a:r>
              <a:rPr lang="en-US" dirty="0"/>
              <a:t>,s</a:t>
            </a:r>
            <a:r>
              <a:rPr lang="en-US" baseline="-25000" dirty="0"/>
              <a:t>R</a:t>
            </a:r>
            <a:r>
              <a:rPr lang="en-US" dirty="0" smtClean="0"/>
              <a:t>) maximizes information gain (impurity loss):</a:t>
            </a:r>
          </a:p>
          <a:p>
            <a:pPr lvl="1"/>
            <a:r>
              <a:rPr lang="en-US" dirty="0" smtClean="0"/>
              <a:t>information gain (higher is better)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The shapes of the impurity functions look very different, but...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...information gain is the same for Gini and Fisher! </a:t>
            </a:r>
            <a:r>
              <a:rPr lang="en-US" dirty="0" smtClean="0"/>
              <a:t>(modulo a constant factor)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the interpretation is clearer for Fisher: extra reduction in measurement error on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aseline="-25000" dirty="0" smtClean="0"/>
              <a:t>s</a:t>
            </a:r>
          </a:p>
          <a:p>
            <a:pPr lvl="2"/>
            <a:r>
              <a:rPr lang="en-US" dirty="0" smtClean="0"/>
              <a:t>unless this is overtraining</a:t>
            </a:r>
            <a:r>
              <a:rPr lang="en-US" dirty="0"/>
              <a:t> </a:t>
            </a:r>
            <a:r>
              <a:rPr lang="en-US" dirty="0" smtClean="0"/>
              <a:t>(briefly discussed in the next slide)</a:t>
            </a:r>
          </a:p>
          <a:p>
            <a:endParaRPr lang="en-US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marL="127000" indent="0">
              <a:buNone/>
            </a:pPr>
            <a:r>
              <a:rPr lang="en-US" sz="1200" i="1" dirty="0" smtClean="0"/>
              <a:t>Technicality: user-defined criteria for DecisionTree’s will only be available in the next sklearn release</a:t>
            </a:r>
          </a:p>
          <a:p>
            <a:pPr marL="127000" indent="0">
              <a:buNone/>
            </a:pPr>
            <a:r>
              <a:rPr lang="en-US" sz="1100" i="1" dirty="0" smtClean="0">
                <a:sym typeface="Symbol" panose="05050102010706020507" pitchFamily="18" charset="2"/>
              </a:rPr>
              <a:t> </a:t>
            </a:r>
            <a:r>
              <a:rPr lang="en-US" sz="1100" i="1" dirty="0" smtClean="0"/>
              <a:t>I implemented a DecisionTree from scratch, heavily reusing the excellent iCSC </a:t>
            </a:r>
            <a:r>
              <a:rPr lang="en-US" sz="1100" i="1" dirty="0" smtClean="0">
                <a:hlinkClick r:id="rId2"/>
              </a:rPr>
              <a:t>notebooks</a:t>
            </a:r>
            <a:r>
              <a:rPr lang="en-US" sz="1100" i="1" dirty="0" smtClean="0"/>
              <a:t> by Thomas Keck (many thanks!) </a:t>
            </a:r>
          </a:p>
          <a:p>
            <a:pPr lvl="1"/>
            <a:endParaRPr lang="en-US" sz="1400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54" y="1279665"/>
            <a:ext cx="1724038" cy="18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044" y="1571315"/>
            <a:ext cx="2767033" cy="209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954" y="1849908"/>
            <a:ext cx="1195396" cy="209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1" y="579921"/>
            <a:ext cx="2190135" cy="1750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646" y="2677906"/>
            <a:ext cx="2114565" cy="219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667" y="3805621"/>
            <a:ext cx="3043260" cy="338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545" y="3763449"/>
            <a:ext cx="4305331" cy="400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7788">
            <a:off x="7678954" y="1094999"/>
            <a:ext cx="127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Fisher is asymmetric: focuses on the signal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6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355572"/>
          </a:xfrm>
        </p:spPr>
        <p:txBody>
          <a:bodyPr/>
          <a:lstStyle/>
          <a:p>
            <a:r>
              <a:rPr lang="en-US" sz="2400" dirty="0" smtClean="0"/>
              <a:t>FIP2: same metric for evaluation and training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3914" y="906905"/>
            <a:ext cx="3680085" cy="50861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Using the same metric for evaluation and training eases the interpretation of results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Example: overtraining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FIP2 from training is systematically above the theoretical limit of the pdf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you may trace back every increase in FIP2 from training to one node split in the tree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splitting a node (n,s) gives in average an information gain: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sz="1050" i="1" dirty="0" smtClean="0"/>
          </a:p>
          <a:p>
            <a:pPr lvl="1">
              <a:spcBef>
                <a:spcPts val="0"/>
              </a:spcBef>
            </a:pPr>
            <a:endParaRPr lang="en-US" sz="1050" i="1" dirty="0"/>
          </a:p>
          <a:p>
            <a:pPr lvl="1">
              <a:spcBef>
                <a:spcPts val="0"/>
              </a:spcBef>
            </a:pPr>
            <a:endParaRPr lang="en-US" sz="1050" i="1" dirty="0" smtClean="0"/>
          </a:p>
          <a:p>
            <a:pPr lvl="1">
              <a:spcBef>
                <a:spcPts val="0"/>
              </a:spcBef>
            </a:pPr>
            <a:endParaRPr lang="en-US" sz="1050" i="1" dirty="0"/>
          </a:p>
          <a:p>
            <a:pPr lvl="1">
              <a:spcBef>
                <a:spcPts val="0"/>
              </a:spcBef>
            </a:pPr>
            <a:r>
              <a:rPr lang="en-US" sz="1050" i="1" dirty="0" smtClean="0"/>
              <a:t>Note: what really matters is that FIP2 from validation is as close as possible to the limit</a:t>
            </a:r>
          </a:p>
          <a:p>
            <a:pPr lvl="2">
              <a:spcBef>
                <a:spcPts val="0"/>
              </a:spcBef>
            </a:pPr>
            <a:r>
              <a:rPr lang="en-US" sz="1000" i="1" dirty="0"/>
              <a:t>s</a:t>
            </a:r>
            <a:r>
              <a:rPr lang="en-US" sz="1000" i="1" dirty="0" smtClean="0"/>
              <a:t>ome overtraining (a value of FIP2 from training higher than the limit) is necessary</a:t>
            </a:r>
            <a:endParaRPr lang="en-US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1954"/>
            <a:ext cx="5338252" cy="4871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52" y="5771213"/>
            <a:ext cx="5688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OVERTRAINING example </a:t>
            </a:r>
            <a:r>
              <a:rPr lang="en-US" sz="1200" dirty="0" smtClean="0"/>
              <a:t>– random forests with min_samples_leaf=1  </a:t>
            </a:r>
            <a:endParaRPr lang="en-GB" sz="1200" dirty="0"/>
          </a:p>
        </p:txBody>
      </p:sp>
      <p:sp>
        <p:nvSpPr>
          <p:cNvPr id="7" name="Oval 6"/>
          <p:cNvSpPr/>
          <p:nvPr/>
        </p:nvSpPr>
        <p:spPr>
          <a:xfrm>
            <a:off x="3657600" y="1289154"/>
            <a:ext cx="1903751" cy="1169233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563" y="4259859"/>
            <a:ext cx="1514486" cy="3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394618"/>
          </a:xfrm>
        </p:spPr>
        <p:txBody>
          <a:bodyPr/>
          <a:lstStyle/>
          <a:p>
            <a:r>
              <a:rPr lang="en-US" sz="2400" dirty="0"/>
              <a:t>[</a:t>
            </a:r>
            <a:r>
              <a:rPr lang="en-US" sz="2400" dirty="0" smtClean="0"/>
              <a:t>FIP3] other parameter fits – just a few ideas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620" y="785040"/>
                <a:ext cx="9092380" cy="4978678"/>
              </a:xfr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 smtClean="0"/>
                  <a:t>The general ideas for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fits apply to fits for other parameters </a:t>
                </a:r>
                <a:r>
                  <a:rPr lang="el-GR" dirty="0" smtClean="0"/>
                  <a:t>θ</a:t>
                </a:r>
                <a:r>
                  <a:rPr lang="en-US" dirty="0" smtClean="0"/>
                  <a:t>, e.g. mass fits</a:t>
                </a:r>
              </a:p>
              <a:p>
                <a:pPr lvl="1">
                  <a:spcBef>
                    <a:spcPts val="200"/>
                  </a:spcBef>
                </a:pPr>
                <a:endParaRPr lang="en-US" dirty="0"/>
              </a:p>
              <a:p>
                <a:pPr>
                  <a:spcBef>
                    <a:spcPts val="200"/>
                  </a:spcBef>
                </a:pPr>
                <a:r>
                  <a:rPr lang="en-US" dirty="0" smtClean="0"/>
                  <a:t>The difference is that different events have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different event-by-event sensitivities to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θ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pPr lvl="3">
                  <a:spcBef>
                    <a:spcPts val="200"/>
                  </a:spcBef>
                </a:pPr>
                <a:endParaRPr lang="en-US" sz="100" dirty="0" smtClean="0"/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/>
                  <a:t>for instance, should compute                          from the MC generator for each event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marL="1460500" lvl="3" indent="0">
                  <a:spcBef>
                    <a:spcPts val="200"/>
                  </a:spcBef>
                  <a:buNone/>
                </a:pPr>
                <a:endParaRPr lang="en-US" sz="100" dirty="0" smtClean="0"/>
              </a:p>
              <a:p>
                <a:pPr lvl="2">
                  <a:spcBef>
                    <a:spcPts val="200"/>
                  </a:spcBef>
                </a:pPr>
                <a:r>
                  <a:rPr lang="en-US" dirty="0" smtClean="0"/>
                  <a:t>this can be positive or negative (e.g. left and right of a mass peak)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r</a:t>
                </a:r>
                <a:r>
                  <a:rPr lang="en-US" dirty="0" smtClean="0"/>
                  <a:t>emember, </a:t>
                </a:r>
                <a:r>
                  <a:rPr lang="en-US" b="1" i="1" dirty="0" smtClean="0">
                    <a:solidFill>
                      <a:srgbClr val="FF0000"/>
                    </a:solidFill>
                    <a:effectLst/>
                    <a:sym typeface="Symbol" panose="05050102010706020507" pitchFamily="18" charset="2"/>
                  </a:rPr>
                  <a:t>partition the data into bins of equal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i="1" dirty="0">
                        <a:solidFill>
                          <a:srgbClr val="FF0000"/>
                        </a:solidFill>
                        <a:effectLst/>
                      </a:rPr>
                      <m:t>ρ</m:t>
                    </m:r>
                    <m:r>
                      <m:rPr>
                        <m:nor/>
                      </m:rPr>
                      <a:rPr lang="en-US" b="1" i="1" baseline="-25000" dirty="0">
                        <a:solidFill>
                          <a:srgbClr val="FF0000"/>
                        </a:solidFill>
                        <a:effectLst/>
                      </a:rPr>
                      <m:t>i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𝜽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endParaRPr lang="en-US" sz="100" dirty="0" smtClean="0"/>
              </a:p>
              <a:p>
                <a:pPr lvl="2">
                  <a:spcBef>
                    <a:spcPts val="200"/>
                  </a:spcBef>
                </a:pPr>
                <a:r>
                  <a:rPr lang="en-US" dirty="0" smtClean="0"/>
                  <a:t>for unweighted MC events                            and this is equal to</a:t>
                </a:r>
              </a:p>
              <a:p>
                <a:pPr lvl="3">
                  <a:spcBef>
                    <a:spcPts val="200"/>
                  </a:spcBef>
                </a:pPr>
                <a:endParaRPr lang="en-US" dirty="0" smtClean="0"/>
              </a:p>
              <a:p>
                <a:pPr lvl="3">
                  <a:spcBef>
                    <a:spcPts val="200"/>
                  </a:spcBef>
                </a:pPr>
                <a:endParaRPr lang="en-US" sz="600" dirty="0" smtClean="0"/>
              </a:p>
              <a:p>
                <a:pPr>
                  <a:spcBef>
                    <a:spcPts val="200"/>
                  </a:spcBef>
                </a:pPr>
                <a:r>
                  <a:rPr lang="en-US" dirty="0" smtClean="0"/>
                  <a:t>For instance, </a:t>
                </a:r>
                <a:r>
                  <a:rPr lang="en-US" dirty="0"/>
                  <a:t>perform a 2-D fit for </a:t>
                </a:r>
                <a:r>
                  <a:rPr lang="el-GR" dirty="0"/>
                  <a:t>θ</a:t>
                </a:r>
                <a:r>
                  <a:rPr lang="en-US" dirty="0"/>
                  <a:t> on the distributions of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/>
                  <a:t>train a regression tree for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si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/>
                  <a:t>) to partition signal events in bins of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train a classification tree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000000"/>
                        </a:solidFill>
                      </a:rPr>
                      <m:t>i</m:t>
                    </m:r>
                    <m:r>
                      <a:rPr lang="en-US" i="0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to partition signal and background events in bins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taking into account the event-by-event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α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when computing the separation gain at each node split</a:t>
                </a:r>
              </a:p>
              <a:p>
                <a:pPr lvl="3">
                  <a:spcBef>
                    <a:spcPts val="200"/>
                  </a:spcBef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3">
                  <a:spcBef>
                    <a:spcPts val="20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 summary: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distinction between classification and regression blurs even further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/>
                  <a:t>not simply “select signal, reject background”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keep all events, in different partitions according to 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signal purity </a:t>
                </a:r>
                <a:r>
                  <a:rPr lang="en-US" i="1" u="sng" dirty="0" smtClean="0">
                    <a:solidFill>
                      <a:srgbClr val="000000"/>
                    </a:solidFill>
                  </a:rPr>
                  <a:t>and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 sensitivity to </a:t>
                </a:r>
                <a:r>
                  <a:rPr lang="el-GR" i="1" dirty="0"/>
                  <a:t>θ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 </a:t>
                </a:r>
                <a:endParaRPr lang="en-US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620" y="785040"/>
                <a:ext cx="9092380" cy="4978678"/>
              </a:xfrm>
              <a:blipFill rotWithShape="0">
                <a:blip r:embed="rId2"/>
                <a:stretch>
                  <a:fillRect b="-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18" y="2669569"/>
            <a:ext cx="1233497" cy="36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732" y="1747984"/>
            <a:ext cx="1423998" cy="333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397" y="2663051"/>
            <a:ext cx="1971689" cy="3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68254"/>
          </a:xfrm>
        </p:spPr>
        <p:txBody>
          <a:bodyPr/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818148"/>
            <a:ext cx="9144000" cy="5285668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domains 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problems 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domain) need different metrics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I discussed some general properties of HEP event selection – two, in particular:</a:t>
            </a:r>
          </a:p>
          <a:p>
            <a:pPr lvl="1"/>
            <a:r>
              <a:rPr lang="en-US" sz="1400" dirty="0" smtClean="0"/>
              <a:t>signal is relevant, background is a nuisance: use asymmetric metrics, TN and AUC are irrelevant</a:t>
            </a:r>
            <a:endParaRPr lang="en-US" sz="1400" dirty="0"/>
          </a:p>
          <a:p>
            <a:pPr lvl="1"/>
            <a:r>
              <a:rPr lang="en-US" sz="1400" dirty="0" smtClean="0"/>
              <a:t>we use distribution fits: need (the right) integrals over all operating points of scoring classifiers, e.g. FIP2</a:t>
            </a:r>
            <a:endParaRPr lang="en-US" sz="1200" dirty="0" smtClean="0"/>
          </a:p>
          <a:p>
            <a:pPr lvl="1"/>
            <a:endParaRPr lang="en-US" sz="1400" dirty="0" smtClean="0"/>
          </a:p>
          <a:p>
            <a:r>
              <a:rPr lang="en-US" sz="1600" dirty="0" smtClean="0"/>
              <a:t>I discussed Fisher information metrics relevant to statistical errors in HEP point estimation</a:t>
            </a:r>
          </a:p>
          <a:p>
            <a:pPr lvl="1"/>
            <a:r>
              <a:rPr lang="en-US" sz="1400" dirty="0" smtClean="0"/>
              <a:t>qualitatively (higher is better) and numerically (related to parameter errors) relevant – unlike AUC</a:t>
            </a:r>
          </a:p>
          <a:p>
            <a:pPr lvl="1"/>
            <a:r>
              <a:rPr lang="en-US" sz="1400" dirty="0" smtClean="0"/>
              <a:t>can be used both for evaluation and training</a:t>
            </a:r>
          </a:p>
          <a:p>
            <a:pPr lvl="1"/>
            <a:endParaRPr lang="en-US" sz="1400" dirty="0" smtClean="0"/>
          </a:p>
          <a:p>
            <a:r>
              <a:rPr lang="en-US" sz="1600" dirty="0"/>
              <a:t>Distribution fits are a specialty of HEP – decision trees are their natural ML companions</a:t>
            </a:r>
          </a:p>
          <a:p>
            <a:pPr lvl="1"/>
            <a:r>
              <a:rPr lang="en-US" sz="1400" dirty="0" smtClean="0"/>
              <a:t>we </a:t>
            </a:r>
            <a:r>
              <a:rPr lang="en-US" sz="1400" dirty="0"/>
              <a:t>could probably gain by developing and using the right metrics for evaluating and training </a:t>
            </a:r>
            <a:r>
              <a:rPr lang="en-US" sz="1400" dirty="0" smtClean="0"/>
              <a:t>them</a:t>
            </a:r>
          </a:p>
          <a:p>
            <a:pPr lvl="1"/>
            <a:endParaRPr lang="en-US" sz="1400" dirty="0"/>
          </a:p>
          <a:p>
            <a:r>
              <a:rPr lang="en-US" sz="1600" i="1" dirty="0" smtClean="0"/>
              <a:t>More generally, it would be useful IMO to do more research on ML fundamentals for HEP</a:t>
            </a:r>
          </a:p>
          <a:p>
            <a:pPr lvl="1"/>
            <a:r>
              <a:rPr lang="en-US" sz="1400" dirty="0" smtClean="0"/>
              <a:t>define the ultimate quantitative goals first, then choose metrics for evaluation, and possibly training too</a:t>
            </a:r>
          </a:p>
          <a:p>
            <a:pPr lvl="1"/>
            <a:r>
              <a:rPr lang="en-US" sz="1400" dirty="0" smtClean="0"/>
              <a:t>which relevant ML metrics should be used for searches, for systematic errors, for event reconstruction...</a:t>
            </a:r>
          </a:p>
          <a:p>
            <a:pPr marL="571500" lvl="1" indent="0">
              <a:buNone/>
            </a:pPr>
            <a:endParaRPr lang="en-US" sz="1400" dirty="0" smtClean="0"/>
          </a:p>
          <a:p>
            <a:pPr lvl="1"/>
            <a:endParaRPr lang="en-US" dirty="0"/>
          </a:p>
          <a:p>
            <a:pPr marL="127000" indent="0">
              <a:buNone/>
            </a:pPr>
            <a:r>
              <a:rPr lang="en-US" sz="1200" i="1" dirty="0" smtClean="0"/>
              <a:t>I am preparing a paper on this, thank you for your feedback on this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0889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endParaRPr lang="en-US" sz="4800" dirty="0" smtClean="0"/>
          </a:p>
          <a:p>
            <a:pPr marL="127000" indent="0" algn="ctr">
              <a:buNone/>
            </a:pPr>
            <a:endParaRPr lang="en-US" sz="4800" dirty="0"/>
          </a:p>
          <a:p>
            <a:pPr marL="127000" indent="0" algn="ctr">
              <a:buNone/>
            </a:pPr>
            <a:r>
              <a:rPr lang="en-US" sz="4800" dirty="0" smtClean="0"/>
              <a:t>Backup slides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9655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68415"/>
          </a:xfrm>
        </p:spPr>
        <p:txBody>
          <a:bodyPr/>
          <a:lstStyle/>
          <a:p>
            <a:r>
              <a:rPr lang="en-US" sz="3200" dirty="0" smtClean="0"/>
              <a:t>Overview – scope of this talk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28337" y="1106129"/>
            <a:ext cx="9272337" cy="4953442"/>
          </a:xfrm>
        </p:spPr>
        <p:txBody>
          <a:bodyPr/>
          <a:lstStyle/>
          <a:p>
            <a:pPr marL="12700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domains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problems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domain)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metrics</a:t>
            </a:r>
          </a:p>
          <a:p>
            <a:pPr marL="127000" indent="0" algn="ctr">
              <a:buNone/>
            </a:pPr>
            <a:endParaRPr lang="en-US" sz="1200" dirty="0" smtClean="0"/>
          </a:p>
          <a:p>
            <a:pPr marL="127000" indent="0" algn="ctr">
              <a:buNone/>
            </a:pPr>
            <a:endParaRPr lang="en-US" sz="1200" dirty="0"/>
          </a:p>
          <a:p>
            <a:pPr marL="127000" indent="0"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talk: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errors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</a:t>
            </a:r>
            <a:r>
              <a:rPr lang="en-US" sz="1400" dirty="0" smtClean="0"/>
              <a:t>*</a:t>
            </a:r>
          </a:p>
          <a:p>
            <a:pPr marL="171450" indent="0" algn="ctr">
              <a:buNone/>
            </a:pPr>
            <a:r>
              <a:rPr lang="en-US" sz="1400" dirty="0" smtClean="0"/>
              <a:t>(not tracking – not systematic errors – not searches for new physics – </a:t>
            </a:r>
            <a:r>
              <a:rPr lang="en-GB" sz="1400" dirty="0" smtClean="0"/>
              <a:t>not trigger)</a:t>
            </a:r>
            <a:endParaRPr lang="en-GB" sz="1400" dirty="0"/>
          </a:p>
          <a:p>
            <a:pPr marL="171450" indent="0" algn="ctr">
              <a:buNone/>
            </a:pPr>
            <a:r>
              <a:rPr lang="en-US" sz="1400" dirty="0" smtClean="0"/>
              <a:t>(</a:t>
            </a:r>
            <a:r>
              <a:rPr lang="en-US" sz="1400" dirty="0"/>
              <a:t>e.g. cross-section measurements by counting or </a:t>
            </a:r>
            <a:r>
              <a:rPr lang="en-US" sz="1400" dirty="0" smtClean="0"/>
              <a:t>by distribution </a:t>
            </a:r>
            <a:r>
              <a:rPr lang="en-US" sz="1400" dirty="0"/>
              <a:t>fits; mass measurements by distribution </a:t>
            </a:r>
            <a:r>
              <a:rPr lang="en-US" sz="1400" dirty="0" smtClean="0"/>
              <a:t>fits)</a:t>
            </a:r>
            <a:endParaRPr lang="en-US" dirty="0" smtClean="0"/>
          </a:p>
          <a:p>
            <a:pPr marL="127000" indent="0" algn="ctr">
              <a:buNone/>
            </a:pPr>
            <a:endParaRPr lang="en-US" dirty="0" smtClean="0"/>
          </a:p>
          <a:p>
            <a:pPr marL="127000" indent="0" algn="ctr">
              <a:buNone/>
            </a:pPr>
            <a:r>
              <a:rPr lang="en-US" dirty="0"/>
              <a:t>M</a:t>
            </a:r>
            <a:r>
              <a:rPr lang="en-US" dirty="0" smtClean="0"/>
              <a:t>etrics based on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information </a:t>
            </a:r>
            <a:r>
              <a:rPr lang="en-US" dirty="0" smtClean="0"/>
              <a:t>are appropriate for this specific HEP problem</a:t>
            </a:r>
            <a:endParaRPr lang="en-US" sz="1600" dirty="0" smtClean="0"/>
          </a:p>
          <a:p>
            <a:pPr marL="127000" indent="0" algn="ctr">
              <a:buNone/>
            </a:pPr>
            <a:r>
              <a:rPr lang="en-US" sz="1600" dirty="0" smtClean="0"/>
              <a:t>- </a:t>
            </a:r>
            <a:r>
              <a:rPr lang="en-US" sz="1400" dirty="0" smtClean="0"/>
              <a:t>directly related to the ultimate goal, statistical errors on parameter estimates</a:t>
            </a:r>
          </a:p>
          <a:p>
            <a:pPr marL="127000" indent="0" algn="ctr">
              <a:buNone/>
            </a:pPr>
            <a:endParaRPr lang="en-US" dirty="0" smtClean="0"/>
          </a:p>
          <a:p>
            <a:pPr marL="127000" indent="0" algn="ctr">
              <a:buNone/>
            </a:pPr>
            <a:r>
              <a:rPr lang="en-US" dirty="0" smtClean="0"/>
              <a:t>They also meet some more general specificities of the HEP domain</a:t>
            </a:r>
          </a:p>
          <a:p>
            <a:pPr marL="127000" indent="0" algn="ctr">
              <a:buNone/>
            </a:pPr>
            <a:r>
              <a:rPr lang="en-US" dirty="0" smtClean="0"/>
              <a:t> </a:t>
            </a:r>
            <a:r>
              <a:rPr lang="en-US" sz="1400" dirty="0" smtClean="0"/>
              <a:t>- focus only on the signal and treat the background as a nuisance</a:t>
            </a:r>
          </a:p>
          <a:p>
            <a:pPr marL="127000" indent="0" algn="ctr">
              <a:buNone/>
            </a:pPr>
            <a:r>
              <a:rPr lang="en-US" sz="1400" dirty="0" smtClean="0"/>
              <a:t>- can be used in fits of differential distributions</a:t>
            </a:r>
          </a:p>
          <a:p>
            <a:pPr marL="127000" indent="0" algn="ctr">
              <a:buNone/>
            </a:pPr>
            <a:endParaRPr lang="en-US" sz="1400" dirty="0"/>
          </a:p>
          <a:p>
            <a:pPr marL="127000" indent="0" algn="ctr">
              <a:buNone/>
            </a:pPr>
            <a:endParaRPr lang="en-US" sz="1400" dirty="0" smtClean="0"/>
          </a:p>
          <a:p>
            <a:pPr marL="127000" indent="0" algn="ctr">
              <a:buNone/>
            </a:pPr>
            <a:endParaRPr lang="en-US" sz="1400" dirty="0" smtClean="0"/>
          </a:p>
          <a:p>
            <a:pPr marL="127000" indent="0" algn="ctr">
              <a:buNone/>
            </a:pPr>
            <a:r>
              <a:rPr lang="en-US" sz="1400" dirty="0" smtClean="0"/>
              <a:t>*I discussed </a:t>
            </a:r>
            <a:r>
              <a:rPr lang="en-US" sz="1400" dirty="0"/>
              <a:t>other domains and other HEP problems in an </a:t>
            </a:r>
            <a:r>
              <a:rPr lang="en-US" sz="1400" dirty="0" smtClean="0">
                <a:hlinkClick r:id="rId2"/>
              </a:rPr>
              <a:t>IML talk</a:t>
            </a:r>
            <a:r>
              <a:rPr lang="en-US" sz="1400" dirty="0" smtClean="0"/>
              <a:t> I gave in January (see backup slides)</a:t>
            </a:r>
          </a:p>
        </p:txBody>
      </p:sp>
    </p:spTree>
    <p:extLst>
      <p:ext uri="{BB962C8B-B14F-4D97-AF65-F5344CB8AC3E}">
        <p14:creationId xmlns:p14="http://schemas.microsoft.com/office/powerpoint/2010/main" val="2344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11528"/>
            <a:ext cx="8791199" cy="505892"/>
          </a:xfrm>
        </p:spPr>
        <p:txBody>
          <a:bodyPr/>
          <a:lstStyle/>
          <a:p>
            <a:r>
              <a:rPr lang="en-US" sz="2400" dirty="0" smtClean="0"/>
              <a:t>Backup – statistical error in binned fits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</p:spPr>
            <p:txBody>
              <a:bodyPr/>
              <a:lstStyle/>
              <a:p>
                <a:r>
                  <a:rPr lang="en-US" dirty="0" smtClean="0"/>
                  <a:t>Data: </a:t>
                </a:r>
                <a:r>
                  <a:rPr lang="en-US" i="1" dirty="0" smtClean="0"/>
                  <a:t>observed event counts n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in m bins of a (multi-D) distribution f(x)</a:t>
                </a:r>
              </a:p>
              <a:p>
                <a:pPr lvl="1"/>
                <a:r>
                  <a:rPr lang="en-US" i="1" dirty="0" smtClean="0"/>
                  <a:t>expected event counts y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 f(x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</a:t>
                </a:r>
                <a:r>
                  <a:rPr lang="el-GR" dirty="0" smtClean="0"/>
                  <a:t>θ</a:t>
                </a:r>
                <a:r>
                  <a:rPr lang="en-US" dirty="0" smtClean="0"/>
                  <a:t>)dx depend on a parameter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that we want to fit</a:t>
                </a:r>
              </a:p>
              <a:p>
                <a:pPr lvl="1"/>
                <a:r>
                  <a:rPr lang="en-US" dirty="0" smtClean="0"/>
                  <a:t>[NB here f is a differential cross section, it is not normalized to 1 like a pdf]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Fitting </a:t>
                </a:r>
                <a:r>
                  <a:rPr lang="el-GR" dirty="0"/>
                  <a:t>θ</a:t>
                </a:r>
                <a:r>
                  <a:rPr lang="en-US" dirty="0" smtClean="0"/>
                  <a:t> is like combining the independent measurements in the m bins</a:t>
                </a:r>
              </a:p>
              <a:p>
                <a:pPr lvl="1"/>
                <a:r>
                  <a:rPr lang="en-US" dirty="0" smtClean="0"/>
                  <a:t>expected error on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 bin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/>
                          <m:t>y</m:t>
                        </m:r>
                        <m:r>
                          <m:rPr>
                            <m:nor/>
                          </m:rPr>
                          <a:rPr lang="en-US" baseline="-25000"/>
                          <m:t>i</m:t>
                        </m:r>
                      </m:e>
                    </m:rad>
                    <m:r>
                      <m:rPr>
                        <m:nor/>
                      </m:rPr>
                      <a:rPr lang="en-US" dirty="0"/>
                      <m:t>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error on </a:t>
                </a:r>
                <a:r>
                  <a:rPr lang="en-US" dirty="0"/>
                  <a:t>f(x</a:t>
                </a:r>
                <a:r>
                  <a:rPr lang="en-US" baseline="-25000" dirty="0"/>
                  <a:t>i</a:t>
                </a:r>
                <a:r>
                  <a:rPr lang="en-US" dirty="0"/>
                  <a:t>,</a:t>
                </a:r>
                <a:r>
                  <a:rPr lang="el-GR" dirty="0"/>
                  <a:t>θ</a:t>
                </a:r>
                <a:r>
                  <a:rPr lang="en-US" dirty="0"/>
                  <a:t>)</a:t>
                </a:r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f = f *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/n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f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/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sz="200" dirty="0" smtClean="0"/>
              </a:p>
              <a:p>
                <a:pPr lvl="1"/>
                <a:r>
                  <a:rPr lang="en-US" dirty="0" smtClean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</a:p>
              <a:p>
                <a:pPr lvl="2"/>
                <a:endParaRPr lang="en-US" sz="200" dirty="0"/>
              </a:p>
              <a:p>
                <a:pPr lvl="1"/>
                <a:r>
                  <a:rPr lang="en-US" dirty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combining the m bins is </a:t>
                </a:r>
              </a:p>
              <a:p>
                <a:pPr marL="5715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 bit more formally, joint probability for observing the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</a:t>
                </a:r>
                <a:endParaRPr lang="en-US" dirty="0"/>
              </a:p>
              <a:p>
                <a:pPr lvl="1"/>
                <a:r>
                  <a:rPr lang="en-US" dirty="0" smtClean="0"/>
                  <a:t>Fisher information on </a:t>
                </a:r>
                <a:r>
                  <a:rPr lang="el-GR" dirty="0"/>
                  <a:t>θ </a:t>
                </a:r>
                <a:r>
                  <a:rPr lang="en-US" dirty="0" smtClean="0"/>
                  <a:t>from the data available is then</a:t>
                </a:r>
              </a:p>
              <a:p>
                <a:pPr lvl="2"/>
                <a:endParaRPr lang="en-US" sz="300" dirty="0" smtClean="0"/>
              </a:p>
              <a:p>
                <a:pPr lvl="2"/>
                <a:r>
                  <a:rPr lang="en-US" dirty="0" smtClean="0"/>
                  <a:t>                        i.e.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minimum variance achievable (Cramer-Rao lower bound) is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  <a:blipFill rotWithShape="0">
                <a:blip r:embed="rId2"/>
                <a:stretch>
                  <a:fillRect b="-9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12" y="4251090"/>
            <a:ext cx="1589560" cy="520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895" y="3167312"/>
            <a:ext cx="3873874" cy="4864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91777" y="3638168"/>
            <a:ext cx="1642624" cy="441499"/>
            <a:chOff x="6891777" y="3653794"/>
            <a:chExt cx="1642624" cy="441499"/>
          </a:xfrm>
        </p:grpSpPr>
        <p:grpSp>
          <p:nvGrpSpPr>
            <p:cNvPr id="13" name="Group 12"/>
            <p:cNvGrpSpPr/>
            <p:nvPr/>
          </p:nvGrpSpPr>
          <p:grpSpPr>
            <a:xfrm>
              <a:off x="6915222" y="3669424"/>
              <a:ext cx="1576577" cy="409910"/>
              <a:chOff x="1803960" y="4389346"/>
              <a:chExt cx="1576577" cy="4099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960" y="4407364"/>
                <a:ext cx="495496" cy="37387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9456" y="4389346"/>
                <a:ext cx="1081081" cy="40991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891777" y="3653794"/>
              <a:ext cx="1642624" cy="4414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42" y="5049534"/>
            <a:ext cx="1495496" cy="400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695" y="5017809"/>
            <a:ext cx="2632427" cy="45686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4" y="5691971"/>
            <a:ext cx="1171171" cy="3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endParaRPr lang="en-US" sz="4800" dirty="0"/>
          </a:p>
          <a:p>
            <a:pPr marL="127000" indent="0" algn="ctr">
              <a:buNone/>
            </a:pPr>
            <a:r>
              <a:rPr lang="en-US" sz="4800" dirty="0" smtClean="0"/>
              <a:t>Slides from the </a:t>
            </a:r>
          </a:p>
          <a:p>
            <a:pPr marL="127000" indent="0" algn="ctr">
              <a:buNone/>
            </a:pPr>
            <a:r>
              <a:rPr lang="en-US" sz="4800" dirty="0" smtClean="0"/>
              <a:t>January IML talk</a:t>
            </a:r>
          </a:p>
          <a:p>
            <a:pPr marL="127000" indent="0" algn="ctr">
              <a:buNone/>
            </a:pPr>
            <a:endParaRPr lang="en-US" dirty="0" smtClean="0">
              <a:hlinkClick r:id="rId2"/>
            </a:endParaRPr>
          </a:p>
          <a:p>
            <a:pPr marL="12700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indico.cern.ch/event/679765/contributions/2814562</a:t>
            </a:r>
            <a:endParaRPr lang="en-US" dirty="0" smtClean="0"/>
          </a:p>
          <a:p>
            <a:pPr marL="1270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1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" y="391886"/>
            <a:ext cx="9144000" cy="554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0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3600" b="1" dirty="0" smtClean="0">
                <a:solidFill>
                  <a:schemeClr val="dk1"/>
                </a:solidFill>
              </a:rPr>
              <a:t>ROC </a:t>
            </a:r>
            <a:r>
              <a:rPr lang="en-GB" sz="3600" b="1" dirty="0">
                <a:solidFill>
                  <a:schemeClr val="dk1"/>
                </a:solidFill>
              </a:rPr>
              <a:t>curves, AUC’s and alternatives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in HEP event selection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and in other domains</a:t>
            </a:r>
            <a:endParaRPr lang="en-GB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32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6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Andrea Valassi (IT-DI-LCG)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2000" dirty="0" smtClean="0"/>
              <a:t>Inter-Experimental </a:t>
            </a:r>
            <a:r>
              <a:rPr lang="en-GB" sz="2000" dirty="0"/>
              <a:t>LHC Machine Learning </a:t>
            </a:r>
            <a:r>
              <a:rPr lang="en-GB" sz="2000" dirty="0" smtClean="0"/>
              <a:t>WG </a:t>
            </a:r>
            <a:r>
              <a:rPr lang="en-GB" sz="2000" i="0" u="none" strike="noStrike" cap="none" dirty="0" smtClean="0">
                <a:sym typeface="Arial"/>
              </a:rPr>
              <a:t>– </a:t>
            </a:r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r>
              <a:rPr lang="en-GB" sz="2000" i="0" u="none" strike="noStrike" cap="none" dirty="0" smtClean="0">
                <a:sym typeface="Arial"/>
              </a:rPr>
              <a:t> January 2018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24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800" i="1" dirty="0" smtClean="0">
                <a:solidFill>
                  <a:srgbClr val="FF0000"/>
                </a:solidFill>
              </a:rPr>
              <a:t>Disclaimer: I </a:t>
            </a:r>
            <a:r>
              <a:rPr lang="en-US" sz="1800" i="1" dirty="0">
                <a:solidFill>
                  <a:srgbClr val="FF0000"/>
                </a:solidFill>
              </a:rPr>
              <a:t>last did physics analyses more than 15 years ago</a:t>
            </a: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 i="1" dirty="0">
                <a:solidFill>
                  <a:srgbClr val="FF0000"/>
                </a:solidFill>
              </a:rPr>
              <a:t>(mainly statistically-limited precision measurements and combinations – e.g. no searches)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600" b="0" i="1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4" y="7496"/>
            <a:ext cx="1290958" cy="7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36724"/>
          </a:xfrm>
        </p:spPr>
        <p:txBody>
          <a:bodyPr/>
          <a:lstStyle/>
          <a:p>
            <a:r>
              <a:rPr lang="en-US" sz="3200" dirty="0" smtClean="0"/>
              <a:t>Why and when I got interested in this topic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3786508"/>
            <a:ext cx="9305925" cy="2210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First time I saw an </a:t>
            </a:r>
            <a:r>
              <a:rPr lang="en-US" i="1" dirty="0" smtClean="0">
                <a:solidFill>
                  <a:srgbClr val="FF0000"/>
                </a:solidFill>
              </a:rPr>
              <a:t>Area Under the Roc Curve (AUC)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My reaction: what is this? is this relevant in HEP?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try to understand why the AUC was introduced in other scientific domains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</a:t>
            </a:r>
            <a:r>
              <a:rPr lang="en-US" i="1" dirty="0" smtClean="0"/>
              <a:t>common knowledge </a:t>
            </a:r>
            <a:r>
              <a:rPr lang="en-US" dirty="0" smtClean="0"/>
              <a:t>for optimizing several types of HEP analyses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600" i="1" dirty="0" smtClean="0"/>
              <a:t>Questions for you – How extensively are AUC’s used in HEP, particularly in event selection? 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600" i="1" dirty="0"/>
              <a:t>A</a:t>
            </a:r>
            <a:r>
              <a:rPr lang="en-US" sz="1600" i="1" dirty="0" smtClean="0"/>
              <a:t>re there specific HEP problems where it can be shown that AUC’s are relevant?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" y="764041"/>
            <a:ext cx="3533096" cy="289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681" y="823364"/>
            <a:ext cx="2454879" cy="54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681" y="1523996"/>
            <a:ext cx="5025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2015 LHCb Kaggle ML Challenge</a:t>
            </a:r>
          </a:p>
          <a:p>
            <a:r>
              <a:rPr lang="en-US" sz="1600" dirty="0" smtClean="0"/>
              <a:t>- </a:t>
            </a:r>
            <a:r>
              <a:rPr lang="en-US" sz="1600" u="sng" dirty="0" smtClean="0"/>
              <a:t>Event selection</a:t>
            </a:r>
            <a:r>
              <a:rPr lang="en-US" sz="1600" dirty="0" smtClean="0"/>
              <a:t> in search for </a:t>
            </a:r>
            <a:r>
              <a:rPr lang="en-US" sz="1600" dirty="0" smtClean="0">
                <a:sym typeface="Symbol" panose="05050102010706020507" pitchFamily="18" charset="2"/>
              </a:rPr>
              <a:t>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- </a:t>
            </a:r>
            <a:r>
              <a:rPr lang="en-US" sz="1600" i="1" dirty="0">
                <a:solidFill>
                  <a:srgbClr val="FF0000"/>
                </a:solidFill>
              </a:rPr>
              <a:t>C</a:t>
            </a:r>
            <a:r>
              <a:rPr lang="en-US" sz="1600" i="1" dirty="0" smtClean="0">
                <a:solidFill>
                  <a:srgbClr val="FF0000"/>
                </a:solidFill>
              </a:rPr>
              <a:t>lassifier wins if it maximises a weighted ROC AUC</a:t>
            </a:r>
          </a:p>
          <a:p>
            <a:r>
              <a:rPr lang="en-US" sz="1600" dirty="0" smtClean="0"/>
              <a:t>- Simplified for Kaggle – real analysis uses CLs</a:t>
            </a:r>
          </a:p>
        </p:txBody>
      </p:sp>
    </p:spTree>
    <p:extLst>
      <p:ext uri="{BB962C8B-B14F-4D97-AF65-F5344CB8AC3E}">
        <p14:creationId xmlns:p14="http://schemas.microsoft.com/office/powerpoint/2010/main" val="41663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31712"/>
          </a:xfrm>
        </p:spPr>
        <p:txBody>
          <a:bodyPr/>
          <a:lstStyle/>
          <a:p>
            <a:r>
              <a:rPr lang="en-US" dirty="0" smtClean="0"/>
              <a:t>Spoiler! – What I will argue in this talk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76199" y="1030148"/>
                <a:ext cx="9305924" cy="4103828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 disciplines / problems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different challenges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 metrics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Tools from other domains </a:t>
                </a:r>
                <a:r>
                  <a:rPr lang="en-US" dirty="0" smtClean="0">
                    <a:sym typeface="Symbol" panose="05050102010706020507" pitchFamily="18" charset="2"/>
                  </a:rPr>
                  <a:t> assess their relevance before using them in HEP</a:t>
                </a: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Most relevant metrics in HEP event selection: purity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ρ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and signal efficiency 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s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“Precision and Recall” – HEP closer to Information Retrieval than to Medicine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“True Negatives”, ROCs and AUCs irrelevant in HEP event selection*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AUCs </a:t>
                </a: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Higher </a:t>
                </a:r>
                <a:r>
                  <a:rPr lang="en-US" dirty="0">
                    <a:solidFill>
                      <a:srgbClr val="FF0000"/>
                    </a:solidFill>
                  </a:rPr>
                  <a:t>not always better. Numerically, no relevant interpretation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HEP specificity: fits of differential distributions </a:t>
                </a:r>
                <a:r>
                  <a:rPr lang="en-US" dirty="0" smtClean="0">
                    <a:sym typeface="Symbol" panose="05050102010706020507" pitchFamily="18" charset="2"/>
                  </a:rPr>
                  <a:t> binning / partitioning of data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local </a:t>
                </a:r>
                <a:r>
                  <a:rPr lang="en-US" dirty="0" smtClean="0"/>
                  <a:t>efficiency and purity in each bin </a:t>
                </a:r>
                <a:r>
                  <a:rPr lang="en-US" dirty="0" smtClean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more relevant than global averages of </a:t>
                </a:r>
                <a:r>
                  <a:rPr lang="el-GR" dirty="0" smtClean="0"/>
                  <a:t>ρ</a:t>
                </a:r>
                <a:r>
                  <a:rPr lang="en-US" dirty="0" smtClean="0"/>
                  <a:t>,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scoring classifiers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more useful for partitioning data than for imposing cuts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optimize statistical errors on parameter estimates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metrics based on local </a:t>
                </a:r>
                <a:r>
                  <a:rPr lang="el-GR" dirty="0" smtClean="0"/>
                  <a:t>ρ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 smtClean="0"/>
                  <a:t>*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s,i</a:t>
                </a: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o</a:t>
                </a:r>
                <a:r>
                  <a:rPr lang="en-US" dirty="0" smtClean="0"/>
                  <a:t>ptimal partitioning: split into bins of uniform purity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sensitivity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𝑆𝑖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76199" y="1030148"/>
                <a:ext cx="9305924" cy="41038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90774" y="5753100"/>
            <a:ext cx="696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ROCs are relevant in particle-ID – but this is largely beyond the scope of this talk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25" y="1144799"/>
            <a:ext cx="8964000" cy="4941207"/>
          </a:xfrm>
        </p:spPr>
        <p:txBody>
          <a:bodyPr/>
          <a:lstStyle/>
          <a:p>
            <a:r>
              <a:rPr lang="en-US" dirty="0" smtClean="0"/>
              <a:t>Introduction to binary classifiers: the confusion matrix, ROCs, AUCs, PRCs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Binary classifier evaluation: domain-specific challenges and solutions</a:t>
            </a:r>
          </a:p>
          <a:p>
            <a:pPr lvl="1"/>
            <a:r>
              <a:rPr lang="en-US" dirty="0" smtClean="0"/>
              <a:t>Overview of Diagnostic Medicine and Information Retrieval</a:t>
            </a:r>
          </a:p>
          <a:p>
            <a:pPr lvl="1"/>
            <a:r>
              <a:rPr lang="en-US" dirty="0" smtClean="0"/>
              <a:t>A systematic analysis and summary of optimizations in HEP event selection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tatistical error optimization in HEP parameter estimation problems</a:t>
            </a:r>
          </a:p>
          <a:p>
            <a:pPr lvl="1"/>
            <a:r>
              <a:rPr lang="en-US" dirty="0" smtClean="0"/>
              <a:t>Information metrics and </a:t>
            </a:r>
            <a:r>
              <a:rPr lang="en-US" dirty="0"/>
              <a:t>t</a:t>
            </a:r>
            <a:r>
              <a:rPr lang="en-US" dirty="0" smtClean="0"/>
              <a:t>he effect of local efficiency and purity in binned fits</a:t>
            </a:r>
          </a:p>
          <a:p>
            <a:pPr lvl="1"/>
            <a:r>
              <a:rPr lang="en-US" dirty="0" smtClean="0"/>
              <a:t>Optimal binning and the relevance of local purity</a:t>
            </a:r>
          </a:p>
          <a:p>
            <a:pPr lvl="1"/>
            <a:endParaRPr lang="en-US" dirty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9" y="779488"/>
            <a:ext cx="8995507" cy="5316511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Data </a:t>
            </a:r>
            <a:r>
              <a:rPr lang="en-US" dirty="0"/>
              <a:t>sample containing instances of two classes: Ntot = Stot + Btot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signal Stot = Ssel + Srej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background Btot = Bsel + Brej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Discrete </a:t>
            </a:r>
            <a:r>
              <a:rPr lang="en-US" dirty="0"/>
              <a:t>binary classifiers assign each instance to one of the two classes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classified as signal and selected Nsel = Ssel + Bsel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classified as background and rejected Nrej = Brej + Srej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b="1" i="1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571500" lvl="1" indent="0">
              <a:spcBef>
                <a:spcPts val="0"/>
              </a:spcBef>
              <a:buNone/>
            </a:pPr>
            <a:endParaRPr lang="en-US" dirty="0"/>
          </a:p>
          <a:p>
            <a:pPr marL="127000" indent="0">
              <a:spcBef>
                <a:spcPts val="0"/>
              </a:spcBef>
              <a:buNone/>
            </a:pPr>
            <a:endParaRPr lang="en-US" dirty="0" smtClean="0"/>
          </a:p>
          <a:p>
            <a:pPr marL="127000" indent="0">
              <a:buNone/>
            </a:pPr>
            <a:endParaRPr lang="en-US" sz="1600" i="1" dirty="0" smtClean="0"/>
          </a:p>
          <a:p>
            <a:pPr marL="127000" indent="0">
              <a:buNone/>
            </a:pPr>
            <a:endParaRPr lang="en-US" sz="1600" i="1" dirty="0"/>
          </a:p>
          <a:p>
            <a:pPr marL="127000" indent="0">
              <a:buNone/>
            </a:pPr>
            <a:endParaRPr lang="en-US" sz="1600" i="1" dirty="0" smtClean="0"/>
          </a:p>
          <a:p>
            <a:pPr marL="127000" indent="0">
              <a:buNone/>
            </a:pPr>
            <a:r>
              <a:rPr lang="en-US" sz="1600" i="1" dirty="0" smtClean="0"/>
              <a:t>I </a:t>
            </a:r>
            <a:r>
              <a:rPr lang="en-US" sz="1600" i="1" dirty="0"/>
              <a:t>will </a:t>
            </a:r>
            <a:r>
              <a:rPr lang="en-US" sz="1600" i="1" dirty="0" smtClean="0"/>
              <a:t>not </a:t>
            </a:r>
            <a:r>
              <a:rPr lang="en-US" sz="1600" i="1" dirty="0"/>
              <a:t>discuss </a:t>
            </a:r>
            <a:r>
              <a:rPr lang="en-US" sz="1600" i="1" dirty="0" smtClean="0"/>
              <a:t>multi-class classifiers (useful in HEP particle-ID)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338" y="192182"/>
            <a:ext cx="9276861" cy="484554"/>
          </a:xfrm>
        </p:spPr>
        <p:txBody>
          <a:bodyPr/>
          <a:lstStyle/>
          <a:p>
            <a:r>
              <a:rPr lang="en-US" sz="3200" dirty="0" smtClean="0"/>
              <a:t>Binary classifiers: the </a:t>
            </a:r>
            <a:r>
              <a:rPr lang="en-US" sz="2400" dirty="0" smtClean="0"/>
              <a:t>“</a:t>
            </a:r>
            <a:r>
              <a:rPr lang="en-US" sz="3200" dirty="0" smtClean="0"/>
              <a:t>confusion matrix</a:t>
            </a:r>
            <a:r>
              <a:rPr lang="en-US" sz="2400" dirty="0" smtClean="0"/>
              <a:t>”</a:t>
            </a: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6142" y="3130806"/>
            <a:ext cx="8891808" cy="1895231"/>
            <a:chOff x="399752" y="3331360"/>
            <a:chExt cx="8891808" cy="1895231"/>
          </a:xfrm>
        </p:grpSpPr>
        <p:grpSp>
          <p:nvGrpSpPr>
            <p:cNvPr id="15" name="Group 14"/>
            <p:cNvGrpSpPr/>
            <p:nvPr/>
          </p:nvGrpSpPr>
          <p:grpSpPr>
            <a:xfrm>
              <a:off x="399752" y="3331360"/>
              <a:ext cx="6200337" cy="1895231"/>
              <a:chOff x="-131694" y="3137876"/>
              <a:chExt cx="6200337" cy="189523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-131694" y="3137876"/>
                <a:ext cx="6200337" cy="1891324"/>
                <a:chOff x="-131694" y="3137876"/>
                <a:chExt cx="6200337" cy="1891324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996833" y="3137876"/>
                  <a:ext cx="203200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true class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</a:t>
                  </a:r>
                  <a:r>
                    <a:rPr lang="en-US" sz="1600" b="1" dirty="0" smtClean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ositives </a:t>
                  </a:r>
                  <a:r>
                    <a:rPr lang="en-US" sz="1800" b="1" dirty="0" smtClean="0">
                      <a:solidFill>
                        <a:srgbClr val="000000"/>
                      </a:solidFill>
                    </a:rPr>
                    <a:t>+</a:t>
                  </a:r>
                  <a:endParaRPr lang="en-US" b="1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signal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036643" y="3137876"/>
                  <a:ext cx="203200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>
                      <a:solidFill>
                        <a:srgbClr val="CC00FF"/>
                      </a:solidFill>
                    </a:rPr>
                    <a:t>t</a:t>
                  </a:r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rue class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</a:t>
                  </a:r>
                  <a:r>
                    <a:rPr lang="en-US" b="1" dirty="0" smtClean="0">
                      <a:solidFill>
                        <a:srgbClr val="000000"/>
                      </a:solidFill>
                    </a:rPr>
                    <a:t>N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egatives </a:t>
                  </a:r>
                  <a:r>
                    <a:rPr lang="en-US" sz="1800" b="1" dirty="0" smtClean="0">
                      <a:solidFill>
                        <a:srgbClr val="000000"/>
                      </a:solidFill>
                    </a:rPr>
                    <a:t>-</a:t>
                  </a:r>
                  <a:endParaRPr lang="en-US" b="1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background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-127792" y="3767015"/>
                  <a:ext cx="212072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classified as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positives</a:t>
                  </a: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selected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-131694" y="4396154"/>
                  <a:ext cx="212072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>
                      <a:solidFill>
                        <a:srgbClr val="CC00FF"/>
                      </a:solidFill>
                    </a:rPr>
                    <a:t>classified </a:t>
                  </a:r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as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negatives</a:t>
                  </a: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rejected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000738" y="3767015"/>
                <a:ext cx="4064000" cy="1266092"/>
                <a:chOff x="2000738" y="3767015"/>
                <a:chExt cx="4064000" cy="1266092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000738" y="3767015"/>
                  <a:ext cx="2032000" cy="633046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True Positives (TP)</a:t>
                  </a: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selected signal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Ssel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032738" y="3767015"/>
                  <a:ext cx="2032000" cy="633046"/>
                </a:xfrm>
                <a:prstGeom prst="rect">
                  <a:avLst/>
                </a:prstGeom>
                <a:solidFill>
                  <a:srgbClr val="FF5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False Positives (FP)</a:t>
                  </a:r>
                </a:p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</a:rPr>
                    <a:t>(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HEP: selected bkg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Bsel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000738" y="4400061"/>
                  <a:ext cx="2032000" cy="633046"/>
                </a:xfrm>
                <a:prstGeom prst="rect">
                  <a:avLst/>
                </a:prstGeom>
                <a:solidFill>
                  <a:srgbClr val="FF5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False Negatives (FN)</a:t>
                  </a:r>
                </a:p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</a:rPr>
                    <a:t>(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HEP: rejected signal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Srej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032738" y="4400061"/>
                  <a:ext cx="2032000" cy="633046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True Negatives (TN)</a:t>
                  </a:r>
                </a:p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</a:rPr>
                    <a:t>(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HEP: rejected bkg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Brej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2588" y="4016310"/>
              <a:ext cx="2588972" cy="349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587"/>
            <a:ext cx="9144000" cy="445057"/>
          </a:xfrm>
        </p:spPr>
        <p:txBody>
          <a:bodyPr/>
          <a:lstStyle/>
          <a:p>
            <a:r>
              <a:rPr lang="en-US" sz="2800" dirty="0" smtClean="0"/>
              <a:t>The confusion matrix about the confusion matrix...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" y="1348898"/>
            <a:ext cx="6167524" cy="448733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000" y="764497"/>
            <a:ext cx="8791199" cy="948973"/>
          </a:xfrm>
        </p:spPr>
        <p:txBody>
          <a:bodyPr/>
          <a:lstStyle/>
          <a:p>
            <a:pPr marL="1270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domains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 on different concepts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2781" y="1348898"/>
            <a:ext cx="2827529" cy="196977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 will cover three domains:</a:t>
            </a:r>
          </a:p>
          <a:p>
            <a:endParaRPr lang="en-US" sz="800" dirty="0"/>
          </a:p>
          <a:p>
            <a:r>
              <a:rPr lang="en-US" dirty="0" smtClean="0"/>
              <a:t>- </a:t>
            </a:r>
            <a:r>
              <a:rPr lang="en-US" b="1" dirty="0" smtClean="0"/>
              <a:t>Medical Diagnostics (MED)</a:t>
            </a:r>
          </a:p>
          <a:p>
            <a:r>
              <a:rPr lang="en-US" dirty="0" smtClean="0"/>
              <a:t>  </a:t>
            </a:r>
            <a:r>
              <a:rPr lang="en-US" i="1" dirty="0" smtClean="0"/>
              <a:t>does Mr. A. have cancer?</a:t>
            </a:r>
          </a:p>
          <a:p>
            <a:endParaRPr lang="en-US" sz="800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Information Retrieval (IR)</a:t>
            </a:r>
          </a:p>
          <a:p>
            <a:r>
              <a:rPr lang="en-US" i="1" dirty="0" smtClean="0"/>
              <a:t>  Google documents about “ROC”</a:t>
            </a:r>
          </a:p>
          <a:p>
            <a:endParaRPr lang="en-US" sz="800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HEP event selection (HEP)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select Higgs event candidates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0" y="4900746"/>
            <a:ext cx="1024471" cy="359044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21423" y="4590288"/>
            <a:ext cx="1929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MED: prevalence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5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448"/>
            <a:ext cx="9080122" cy="602868"/>
          </a:xfrm>
        </p:spPr>
        <p:txBody>
          <a:bodyPr/>
          <a:lstStyle/>
          <a:p>
            <a:r>
              <a:rPr lang="en-US" sz="2800" dirty="0" smtClean="0"/>
              <a:t>Discrete vs. </a:t>
            </a:r>
            <a:r>
              <a:rPr lang="en-US" sz="2800" dirty="0"/>
              <a:t>S</a:t>
            </a:r>
            <a:r>
              <a:rPr lang="en-US" sz="2800" dirty="0" smtClean="0"/>
              <a:t>coring classifiers – ROC curves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19922" y="2969437"/>
            <a:ext cx="9301397" cy="2954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Discrete classifiers </a:t>
            </a:r>
            <a:r>
              <a:rPr lang="en-US" dirty="0" smtClean="0">
                <a:sym typeface="Symbol" panose="05050102010706020507" pitchFamily="18" charset="2"/>
              </a:rPr>
              <a:t> either select </a:t>
            </a:r>
            <a:r>
              <a:rPr lang="en-US" dirty="0">
                <a:sym typeface="Symbol" panose="05050102010706020507" pitchFamily="18" charset="2"/>
              </a:rPr>
              <a:t>or reject  </a:t>
            </a:r>
            <a:r>
              <a:rPr lang="en-US" dirty="0" smtClean="0">
                <a:sym typeface="Symbol" panose="05050102010706020507" pitchFamily="18" charset="2"/>
              </a:rPr>
              <a:t>confusion matrix</a:t>
            </a:r>
          </a:p>
          <a:p>
            <a:pPr lvl="2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Scoring classifiers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assign score D to each event (e.g. BDT)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ideally related to likelihood that event is signal or background (Neyman-Pearson)</a:t>
            </a:r>
          </a:p>
          <a:p>
            <a:pPr lvl="1">
              <a:spcBef>
                <a:spcPts val="0"/>
              </a:spcBef>
            </a:pPr>
            <a:r>
              <a:rPr lang="en-US" dirty="0"/>
              <a:t>f</a:t>
            </a:r>
            <a:r>
              <a:rPr lang="en-US" dirty="0" smtClean="0"/>
              <a:t>rom scoring to discrete: choose a threshold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/>
              <a:t>classify </a:t>
            </a:r>
            <a:r>
              <a:rPr lang="en-US" dirty="0"/>
              <a:t>as signal if </a:t>
            </a:r>
            <a:r>
              <a:rPr lang="en-US" dirty="0" smtClean="0"/>
              <a:t>D&gt;Dthr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ROC curves describe how FPR(</a:t>
            </a:r>
            <a:r>
              <a:rPr lang="el-GR" dirty="0" smtClean="0"/>
              <a:t>ε</a:t>
            </a:r>
            <a:r>
              <a:rPr lang="en-US" baseline="-25000" dirty="0" smtClean="0"/>
              <a:t>b</a:t>
            </a:r>
            <a:r>
              <a:rPr lang="en-US" dirty="0" smtClean="0"/>
              <a:t>) and TPR(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) are related when varying Dthr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used initially in radar signal detection and psychophysics (1940-50’s)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523" y="641169"/>
            <a:ext cx="5364218" cy="2284912"/>
            <a:chOff x="93784" y="1296839"/>
            <a:chExt cx="5469421" cy="2373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4" y="1564492"/>
              <a:ext cx="5469421" cy="210631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3273972" y="1300739"/>
              <a:ext cx="13748" cy="21223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866226" y="3031382"/>
              <a:ext cx="459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thr</a:t>
              </a:r>
              <a:endParaRPr lang="en-GB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3971" y="1300739"/>
              <a:ext cx="2289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Accept if D&gt;D</a:t>
              </a:r>
              <a:r>
                <a:rPr lang="en-US" baseline="-25000" dirty="0" smtClean="0"/>
                <a:t>thr </a:t>
              </a:r>
              <a:r>
                <a:rPr lang="en-US" dirty="0" smtClean="0"/>
                <a:t>(</a:t>
              </a:r>
              <a:r>
                <a:rPr lang="el-GR" dirty="0" smtClean="0"/>
                <a:t>ε</a:t>
              </a:r>
              <a:r>
                <a:rPr lang="en-US" baseline="-25000" dirty="0" smtClean="0"/>
                <a:t>s</a:t>
              </a:r>
              <a:r>
                <a:rPr lang="en-US" dirty="0" smtClean="0"/>
                <a:t>=1-D</a:t>
              </a:r>
              <a:r>
                <a:rPr lang="en-US" baseline="-25000" dirty="0" smtClean="0"/>
                <a:t>thr</a:t>
              </a:r>
              <a:r>
                <a:rPr lang="en-US" dirty="0" smtClean="0"/>
                <a:t>)</a:t>
              </a:r>
              <a:endParaRPr lang="en-GB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94560" y="1296839"/>
              <a:ext cx="1430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Reject if D&lt;D</a:t>
              </a:r>
              <a:r>
                <a:rPr lang="en-US" baseline="-25000" dirty="0" smtClean="0"/>
                <a:t>thr</a:t>
              </a:r>
              <a:endParaRPr lang="en-GB" baseline="-25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0523" y="1604616"/>
              <a:ext cx="2703447" cy="173454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06537" y="5380213"/>
            <a:ext cx="4383024" cy="663172"/>
            <a:chOff x="652387" y="5050669"/>
            <a:chExt cx="5895752" cy="8920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387" y="5050669"/>
              <a:ext cx="2860152" cy="8920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7809" y="5190052"/>
              <a:ext cx="2910330" cy="61328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895" y="845899"/>
            <a:ext cx="2994933" cy="20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4" y="4091962"/>
            <a:ext cx="5764380" cy="201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91720"/>
          </a:xfrm>
        </p:spPr>
        <p:txBody>
          <a:bodyPr/>
          <a:lstStyle/>
          <a:p>
            <a:r>
              <a:rPr lang="en-US" sz="3200" dirty="0" smtClean="0"/>
              <a:t>ROC and PRC (precision-recall) curves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803718"/>
            <a:ext cx="8866564" cy="11302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Different choice of ratios in the confusion matrix: </a:t>
            </a:r>
            <a:r>
              <a:rPr lang="el-GR" dirty="0" smtClean="0"/>
              <a:t>ε</a:t>
            </a:r>
            <a:r>
              <a:rPr lang="en-US" baseline="-25000" dirty="0" smtClean="0"/>
              <a:t>s,</a:t>
            </a:r>
            <a:r>
              <a:rPr lang="el-GR" dirty="0" smtClean="0"/>
              <a:t>ε</a:t>
            </a:r>
            <a:r>
              <a:rPr lang="en-US" baseline="-25000" dirty="0" smtClean="0"/>
              <a:t>b </a:t>
            </a:r>
            <a:r>
              <a:rPr lang="en-US" dirty="0" smtClean="0"/>
              <a:t>(ROC) or </a:t>
            </a:r>
            <a:r>
              <a:rPr lang="el-GR" dirty="0" smtClean="0"/>
              <a:t>ρ</a:t>
            </a:r>
            <a:r>
              <a:rPr lang="en-US" dirty="0" smtClean="0"/>
              <a:t>,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 (PRC)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When Btot/Stot (“prevalence”) varies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PRC changes, ROC does not</a:t>
            </a:r>
            <a:endParaRPr lang="en-US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6698" y="1907315"/>
            <a:ext cx="4621729" cy="2006035"/>
            <a:chOff x="180000" y="2157055"/>
            <a:chExt cx="5469421" cy="2373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2424708"/>
              <a:ext cx="5469421" cy="210631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3360188" y="2160955"/>
              <a:ext cx="13748" cy="21223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56739" y="2464832"/>
              <a:ext cx="2703447" cy="173454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2442" y="3891598"/>
              <a:ext cx="459226" cy="4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</a:t>
              </a:r>
              <a:r>
                <a:rPr lang="en-US" sz="1100" baseline="-25000" dirty="0" smtClean="0"/>
                <a:t>thr</a:t>
              </a:r>
              <a:endParaRPr lang="en-GB" sz="11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0187" y="2160956"/>
              <a:ext cx="2289234" cy="30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Accept if D&gt;D</a:t>
              </a:r>
              <a:r>
                <a:rPr lang="en-US" sz="1100" baseline="-25000" dirty="0" smtClean="0"/>
                <a:t>thr </a:t>
              </a:r>
              <a:r>
                <a:rPr lang="en-US" sz="1100" dirty="0" smtClean="0"/>
                <a:t>(</a:t>
              </a:r>
              <a:r>
                <a:rPr lang="el-GR" sz="1100" dirty="0" smtClean="0"/>
                <a:t>ε</a:t>
              </a:r>
              <a:r>
                <a:rPr lang="en-US" sz="1100" baseline="-25000" dirty="0" smtClean="0"/>
                <a:t>s</a:t>
              </a:r>
              <a:r>
                <a:rPr lang="en-US" sz="1100" dirty="0" smtClean="0"/>
                <a:t>=1-D</a:t>
              </a:r>
              <a:r>
                <a:rPr lang="en-US" sz="1100" baseline="-25000" dirty="0" smtClean="0"/>
                <a:t>thr</a:t>
              </a:r>
              <a:r>
                <a:rPr lang="en-US" sz="1100" dirty="0" smtClean="0"/>
                <a:t>)</a:t>
              </a:r>
              <a:endParaRPr lang="en-GB" sz="11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0776" y="2157055"/>
              <a:ext cx="1430892" cy="30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Reject if D&lt;D</a:t>
              </a:r>
              <a:r>
                <a:rPr lang="en-US" sz="1100" baseline="-25000" dirty="0" smtClean="0"/>
                <a:t>thr</a:t>
              </a:r>
              <a:endParaRPr lang="en-GB" sz="11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62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8740" y="1144800"/>
            <a:ext cx="8964000" cy="4848226"/>
          </a:xfrm>
        </p:spPr>
        <p:txBody>
          <a:bodyPr/>
          <a:lstStyle/>
          <a:p>
            <a:r>
              <a:rPr lang="en-US" b="1" u="sng" dirty="0" smtClean="0"/>
              <a:t>Evaluation</a:t>
            </a:r>
            <a:r>
              <a:rPr lang="en-US" dirty="0" smtClean="0"/>
              <a:t> (for generic binary classifiers)</a:t>
            </a:r>
          </a:p>
          <a:p>
            <a:pPr lvl="1"/>
            <a:r>
              <a:rPr lang="en-US" dirty="0" smtClean="0"/>
              <a:t>ROC AUCs vs. </a:t>
            </a:r>
            <a:r>
              <a:rPr lang="en-US" i="1" dirty="0" smtClean="0"/>
              <a:t>Fisher information metrics</a:t>
            </a:r>
          </a:p>
          <a:p>
            <a:endParaRPr lang="en-US" dirty="0"/>
          </a:p>
          <a:p>
            <a:r>
              <a:rPr lang="en-US" b="1" u="sng" dirty="0"/>
              <a:t>T</a:t>
            </a:r>
            <a:r>
              <a:rPr lang="en-US" b="1" u="sng" dirty="0" smtClean="0"/>
              <a:t>raining</a:t>
            </a:r>
            <a:r>
              <a:rPr lang="en-US" dirty="0" smtClean="0"/>
              <a:t> (for Decision Trees)</a:t>
            </a:r>
          </a:p>
          <a:p>
            <a:pPr lvl="1"/>
            <a:r>
              <a:rPr lang="en-US" dirty="0" smtClean="0"/>
              <a:t>Gini impurity and Shannon entropy vs. </a:t>
            </a:r>
            <a:r>
              <a:rPr lang="en-US" i="1" dirty="0" smtClean="0"/>
              <a:t>Fisher information metrics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27000" indent="0">
              <a:buNone/>
            </a:pPr>
            <a:endParaRPr lang="en-US" dirty="0" smtClean="0"/>
          </a:p>
          <a:p>
            <a:pPr marL="127000" indent="0">
              <a:buNone/>
            </a:pPr>
            <a:r>
              <a:rPr lang="en-US" dirty="0" smtClean="0"/>
              <a:t>The same Fisher information metrics can be used for both evaluation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19291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domain-specific challenges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144800"/>
            <a:ext cx="8866564" cy="4848226"/>
          </a:xfrm>
        </p:spPr>
        <p:txBody>
          <a:bodyPr/>
          <a:lstStyle/>
          <a:p>
            <a:r>
              <a:rPr lang="en-US" dirty="0" smtClean="0"/>
              <a:t>Many domain-specific details </a:t>
            </a:r>
            <a:r>
              <a:rPr lang="en-US" dirty="0" smtClean="0">
                <a:sym typeface="Symbol" panose="05050102010706020507" pitchFamily="18" charset="2"/>
              </a:rPr>
              <a:t> but also general cross-domain questions: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1. Qualitative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Are the two classes equally relevant?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2. Quantitative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the prevalence of one class much higher?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3. Prevalence known? Time invariance?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relative prevalence known in advance? Does it vary over time?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FF0000"/>
                </a:solidFill>
              </a:rPr>
              <a:t>Dimensionality? </a:t>
            </a:r>
            <a:r>
              <a:rPr lang="en-US" b="1" dirty="0" smtClean="0">
                <a:solidFill>
                  <a:srgbClr val="FF0000"/>
                </a:solidFill>
              </a:rPr>
              <a:t>Scale invariance?</a:t>
            </a:r>
          </a:p>
          <a:p>
            <a:pPr lvl="2"/>
            <a:r>
              <a:rPr lang="en-US" dirty="0" smtClean="0"/>
              <a:t>Are all 4 elements of the confusion matrix needed?</a:t>
            </a:r>
          </a:p>
          <a:p>
            <a:pPr lvl="2"/>
            <a:r>
              <a:rPr lang="en-US" dirty="0" smtClean="0"/>
              <a:t>Is the problem invariant under changes of some of these elements?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5. Ranking? Binning?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Are all selected instances equally useful? Are they partitioned into subgroups?</a:t>
            </a:r>
          </a:p>
          <a:p>
            <a:pPr lvl="2"/>
            <a:endParaRPr lang="en-US" dirty="0"/>
          </a:p>
          <a:p>
            <a:r>
              <a:rPr lang="en-US" dirty="0" smtClean="0"/>
              <a:t>Point out properties of MED and IR, attempt a systematic analysis of HEP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715" y="3568913"/>
            <a:ext cx="2201662" cy="3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7494"/>
            <a:ext cx="4238624" cy="453295"/>
          </a:xfrm>
        </p:spPr>
        <p:txBody>
          <a:bodyPr/>
          <a:lstStyle/>
          <a:p>
            <a:r>
              <a:rPr lang="en-US" sz="2800" dirty="0" smtClean="0"/>
              <a:t>Medical diagnostics (1)</a:t>
            </a:r>
            <a:br>
              <a:rPr lang="en-US" sz="2800" dirty="0" smtClean="0"/>
            </a:br>
            <a:r>
              <a:rPr lang="en-US" sz="1600" dirty="0" smtClean="0"/>
              <a:t>and ML research</a:t>
            </a: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01"/>
            <a:ext cx="9258300" cy="5438774"/>
          </a:xfrm>
        </p:spPr>
        <p:txBody>
          <a:bodyPr/>
          <a:lstStyle/>
          <a:p>
            <a:r>
              <a:rPr lang="en-US" dirty="0" smtClean="0"/>
              <a:t>Binary classifier optimisation goal: maximise “diagnostic accuracy”</a:t>
            </a:r>
          </a:p>
          <a:p>
            <a:pPr lvl="1"/>
            <a:r>
              <a:rPr lang="en-US" dirty="0" smtClean="0"/>
              <a:t>patient / physician / society have different goals </a:t>
            </a:r>
            <a:r>
              <a:rPr lang="en-US" dirty="0" smtClean="0">
                <a:sym typeface="Symbol" panose="05050102010706020507" pitchFamily="18" charset="2"/>
              </a:rPr>
              <a:t> many possible definitions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Most popular metric: “accuracy”, or “probability of correct test result”:</a:t>
            </a:r>
          </a:p>
          <a:p>
            <a:endParaRPr lang="en-US" sz="600" dirty="0" smtClean="0"/>
          </a:p>
          <a:p>
            <a:pPr marL="14605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endParaRPr lang="en-US" dirty="0"/>
          </a:p>
          <a:p>
            <a:pPr marL="14605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Symmetric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all patients important, both truly ill (TP) and truly healthy (TN)</a:t>
            </a:r>
          </a:p>
          <a:p>
            <a:pPr lvl="1"/>
            <a:r>
              <a:rPr lang="en-US" dirty="0"/>
              <a:t>Also “by far the most commonly used metric” in ML </a:t>
            </a:r>
            <a:r>
              <a:rPr lang="en-US" dirty="0" smtClean="0"/>
              <a:t>research in </a:t>
            </a:r>
            <a:r>
              <a:rPr lang="en-US" dirty="0"/>
              <a:t>the 1990s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 ‘90s </a:t>
            </a:r>
            <a:r>
              <a:rPr lang="en-US" dirty="0">
                <a:sym typeface="Symbol" panose="05050102010706020507" pitchFamily="18" charset="2"/>
              </a:rPr>
              <a:t> shift from ACC to ROC in </a:t>
            </a:r>
            <a:r>
              <a:rPr lang="en-US" dirty="0" smtClean="0">
                <a:sym typeface="Symbol" panose="05050102010706020507" pitchFamily="18" charset="2"/>
              </a:rPr>
              <a:t>the MED </a:t>
            </a:r>
            <a:r>
              <a:rPr lang="en-US" dirty="0">
                <a:sym typeface="Symbol" panose="05050102010706020507" pitchFamily="18" charset="2"/>
              </a:rPr>
              <a:t>and ML </a:t>
            </a:r>
            <a:r>
              <a:rPr lang="en-US" dirty="0" smtClean="0">
                <a:sym typeface="Symbol" panose="05050102010706020507" pitchFamily="18" charset="2"/>
              </a:rPr>
              <a:t>fields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TPR (sensitivity) and TNR (specificity) studied </a:t>
            </a:r>
            <a:r>
              <a:rPr lang="en-US" dirty="0" smtClean="0">
                <a:sym typeface="Symbol" panose="05050102010706020507" pitchFamily="18" charset="2"/>
              </a:rPr>
              <a:t>separately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solves ACC limitations (imbalanced or unknown prevalence – rare diseases, epidemics)</a:t>
            </a:r>
          </a:p>
          <a:p>
            <a:pPr lvl="1"/>
            <a:r>
              <a:rPr lang="en-US" dirty="0"/>
              <a:t>Evaluation often </a:t>
            </a:r>
            <a:r>
              <a:rPr lang="en-US" dirty="0" smtClean="0"/>
              <a:t>AUC-based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>
                <a:sym typeface="Symbol" panose="05050102010706020507" pitchFamily="18" charset="2"/>
              </a:rPr>
              <a:t>two </a:t>
            </a:r>
            <a:r>
              <a:rPr lang="en-US" dirty="0" smtClean="0">
                <a:sym typeface="Symbol" panose="05050102010706020507" pitchFamily="18" charset="2"/>
              </a:rPr>
              <a:t>perceived advantages </a:t>
            </a:r>
            <a:r>
              <a:rPr lang="en-US" i="1" dirty="0">
                <a:sym typeface="Symbol" panose="05050102010706020507" pitchFamily="18" charset="2"/>
              </a:rPr>
              <a:t>for </a:t>
            </a:r>
            <a:r>
              <a:rPr lang="en-US" i="1" dirty="0" smtClean="0">
                <a:sym typeface="Symbol" panose="05050102010706020507" pitchFamily="18" charset="2"/>
              </a:rPr>
              <a:t>MED and ML fields</a:t>
            </a:r>
            <a:endParaRPr lang="en-US" dirty="0" smtClean="0"/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AUC interpretation: “</a:t>
            </a:r>
            <a:r>
              <a:rPr lang="en-GB" i="1" dirty="0" smtClean="0">
                <a:solidFill>
                  <a:srgbClr val="FF0000"/>
                </a:solidFill>
              </a:rPr>
              <a:t>probability that test result of randomly chosen sick subject  indicates greater suspicion than that of randomly chosen healthy subject”</a:t>
            </a:r>
          </a:p>
          <a:p>
            <a:pPr lvl="2"/>
            <a:r>
              <a:rPr lang="en-US" dirty="0" smtClean="0"/>
              <a:t>ROC </a:t>
            </a:r>
            <a:r>
              <a:rPr lang="en-US" dirty="0"/>
              <a:t>comparison without prior D</a:t>
            </a:r>
            <a:r>
              <a:rPr lang="en-US" baseline="-25000" dirty="0"/>
              <a:t>thr</a:t>
            </a:r>
            <a:r>
              <a:rPr lang="en-US" dirty="0"/>
              <a:t> choice (prevalence-dependent D</a:t>
            </a:r>
            <a:r>
              <a:rPr lang="en-US" baseline="-25000" dirty="0"/>
              <a:t>thr</a:t>
            </a:r>
            <a:r>
              <a:rPr lang="en-US" dirty="0"/>
              <a:t> choice</a:t>
            </a:r>
            <a:r>
              <a:rPr lang="en-US" dirty="0" smtClean="0"/>
              <a:t>)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211" y="114857"/>
            <a:ext cx="1890478" cy="32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533832"/>
            <a:ext cx="1924050" cy="26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70" y="2211384"/>
            <a:ext cx="3676932" cy="3952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254324" y="64873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Medical Diagnostics (MED)</a:t>
            </a:r>
          </a:p>
          <a:p>
            <a:r>
              <a:rPr lang="en-US" dirty="0" smtClean="0"/>
              <a:t>  </a:t>
            </a:r>
            <a:r>
              <a:rPr lang="en-US" i="1" dirty="0" smtClean="0"/>
              <a:t>does Mr. A. have cancer?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16573" y="2116134"/>
            <a:ext cx="2598605" cy="645992"/>
            <a:chOff x="2000738" y="3767015"/>
            <a:chExt cx="4064000" cy="1266092"/>
          </a:xfrm>
        </p:grpSpPr>
        <p:sp>
          <p:nvSpPr>
            <p:cNvPr id="16" name="Rectangle 15"/>
            <p:cNvSpPr/>
            <p:nvPr/>
          </p:nvSpPr>
          <p:spPr>
            <a:xfrm>
              <a:off x="2000738" y="3767015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TP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(correctly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32738" y="3767015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FP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(truly healthy, but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738" y="4400061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FN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(truly ill,</a:t>
              </a:r>
              <a:r>
                <a:rPr lang="en-US" sz="900" b="1" dirty="0">
                  <a:solidFill>
                    <a:schemeClr val="bg2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but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32738" y="4400061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TN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(correctly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225" y="3991952"/>
            <a:ext cx="1720930" cy="372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005" y="3530043"/>
            <a:ext cx="1917742" cy="1672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165" y="3501602"/>
            <a:ext cx="1478536" cy="188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276" y="5775810"/>
            <a:ext cx="1934413" cy="247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6127" y="5761765"/>
            <a:ext cx="1934413" cy="3424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8429" y="3364752"/>
            <a:ext cx="1392054" cy="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962025"/>
            <a:ext cx="9220200" cy="3105150"/>
          </a:xfrm>
        </p:spPr>
        <p:txBody>
          <a:bodyPr/>
          <a:lstStyle/>
          <a:p>
            <a:r>
              <a:rPr lang="en-US" dirty="0" smtClean="0"/>
              <a:t>ROC and AUC metrics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currently widely used in the MED and ML fields</a:t>
            </a:r>
          </a:p>
          <a:p>
            <a:pPr lvl="1"/>
            <a:r>
              <a:rPr lang="en-US" dirty="0" smtClean="0"/>
              <a:t>Remember: moved because </a:t>
            </a:r>
            <a:r>
              <a:rPr lang="en-US" i="1" dirty="0" smtClean="0"/>
              <a:t>ROC better than ACC with imbalanced data sets</a:t>
            </a:r>
          </a:p>
          <a:p>
            <a:pPr lvl="2"/>
            <a:endParaRPr lang="en-US" sz="1400" dirty="0" smtClean="0"/>
          </a:p>
          <a:p>
            <a:r>
              <a:rPr lang="en-US" dirty="0" smtClean="0"/>
              <a:t>Limitation: evidence that </a:t>
            </a:r>
            <a:r>
              <a:rPr lang="en-US" i="1" dirty="0" smtClean="0"/>
              <a:t>ROC not so good for </a:t>
            </a:r>
            <a:r>
              <a:rPr lang="en-US" i="1" u="sng" dirty="0" smtClean="0"/>
              <a:t>highly</a:t>
            </a:r>
            <a:r>
              <a:rPr lang="en-US" i="1" dirty="0" smtClean="0"/>
              <a:t> imbalanced data sets</a:t>
            </a:r>
          </a:p>
          <a:p>
            <a:pPr lvl="1"/>
            <a:r>
              <a:rPr lang="en-US" dirty="0" smtClean="0"/>
              <a:t>may provide an overly optimistic view of performance</a:t>
            </a:r>
          </a:p>
          <a:p>
            <a:pPr lvl="1"/>
            <a:r>
              <a:rPr lang="en-US" dirty="0" smtClean="0"/>
              <a:t>PRC may provide a more informative assessment of performance in this case</a:t>
            </a:r>
          </a:p>
          <a:p>
            <a:pPr lvl="2"/>
            <a:r>
              <a:rPr lang="en-US" dirty="0" smtClean="0"/>
              <a:t>PRC-based reanalysis of some data sets in life sciences has been performed</a:t>
            </a:r>
          </a:p>
          <a:p>
            <a:pPr lvl="2"/>
            <a:endParaRPr lang="en-US" dirty="0"/>
          </a:p>
          <a:p>
            <a:r>
              <a:rPr lang="en-US" dirty="0" smtClean="0"/>
              <a:t>Very active area of research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other options proposed (CROC, cost models)</a:t>
            </a:r>
          </a:p>
          <a:p>
            <a:pPr lvl="1"/>
            <a:r>
              <a:rPr lang="en-US" dirty="0" smtClean="0"/>
              <a:t>Take-away message: </a:t>
            </a:r>
            <a:r>
              <a:rPr lang="en-US" i="1" dirty="0" smtClean="0">
                <a:solidFill>
                  <a:srgbClr val="FF0000"/>
                </a:solidFill>
              </a:rPr>
              <a:t>ROC and AUC not always the appropriate solutions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17" y="4447268"/>
            <a:ext cx="2731908" cy="1321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4372526"/>
            <a:ext cx="2685141" cy="16861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197494"/>
            <a:ext cx="4238624" cy="453295"/>
          </a:xfrm>
        </p:spPr>
        <p:txBody>
          <a:bodyPr/>
          <a:lstStyle/>
          <a:p>
            <a:r>
              <a:rPr lang="en-US" sz="2800" dirty="0" smtClean="0"/>
              <a:t>Medical diagnostics (2)</a:t>
            </a:r>
            <a:br>
              <a:rPr lang="en-US" sz="2800" dirty="0" smtClean="0"/>
            </a:br>
            <a:r>
              <a:rPr lang="en-US" sz="1600" dirty="0" smtClean="0"/>
              <a:t>and ML research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66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1" y="197494"/>
            <a:ext cx="6007735" cy="530476"/>
          </a:xfrm>
        </p:spPr>
        <p:txBody>
          <a:bodyPr/>
          <a:lstStyle/>
          <a:p>
            <a:r>
              <a:rPr lang="en-US" sz="3200" dirty="0" smtClean="0"/>
              <a:t>Information Retrieval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870012"/>
                <a:ext cx="9239250" cy="447911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Qualitative distinction between “relevant” and “non-relevant” documents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ym typeface="Symbol" panose="05050102010706020507" pitchFamily="18" charset="2"/>
                  </a:rPr>
                  <a:t>also a very large quantitative imbalance</a:t>
                </a:r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Binary </a:t>
                </a:r>
                <a:r>
                  <a:rPr lang="en-US" dirty="0"/>
                  <a:t>classifier optimisation goal: </a:t>
                </a:r>
                <a:r>
                  <a:rPr lang="en-US" dirty="0" smtClean="0"/>
                  <a:t>make users happy in web searches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# relevant documents not retrieved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maximise “recall” i.e. efficiency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# of irrelevant documents retrieved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maximise “precision” i.e. purity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retrieve the more relevant documents first </a:t>
                </a:r>
                <a:r>
                  <a:rPr lang="en-US" dirty="0" smtClean="0">
                    <a:sym typeface="Symbol" panose="05050102010706020507" pitchFamily="18" charset="2"/>
                  </a:rPr>
                  <a:t> ranking very important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maximise </a:t>
                </a:r>
                <a:r>
                  <a:rPr lang="en-US" dirty="0"/>
                  <a:t>speed of </a:t>
                </a:r>
                <a:r>
                  <a:rPr lang="en-US" dirty="0" smtClean="0"/>
                  <a:t>retrieval</a:t>
                </a:r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IR-specific metrics to evaluate classifiers based on the PRC (i.e. on </a:t>
                </a:r>
                <a:r>
                  <a:rPr lang="el-GR" dirty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, </a:t>
                </a:r>
                <a:r>
                  <a:rPr lang="el-GR" dirty="0" smtClean="0"/>
                  <a:t>ρ</a:t>
                </a:r>
                <a:r>
                  <a:rPr lang="en-US" dirty="0" smtClean="0"/>
                  <a:t>)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unranked evaluation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e.g. F-measures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F</a:t>
                </a:r>
                <a:r>
                  <a:rPr lang="el-GR" baseline="-25000" dirty="0" smtClean="0"/>
                  <a:t>α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/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α</m:t>
                    </m:r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[0,1]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tradeoff between recall and precision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equal weight gives F1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ranked evaluation </a:t>
                </a:r>
                <a:r>
                  <a:rPr lang="en-US" dirty="0" smtClean="0">
                    <a:sym typeface="Symbol" panose="05050102010706020507" pitchFamily="18" charset="2"/>
                  </a:rPr>
                  <a:t> precision at k documents, mean average precision (MAP), ...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MAP approximated by the Area Under the PRC curve (AUCPR)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870012"/>
                <a:ext cx="9239250" cy="4479113"/>
              </a:xfrm>
              <a:blipFill>
                <a:blip r:embed="rId2"/>
                <a:stretch>
                  <a:fillRect r="-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67958" y="39926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Information Retrieval (IR)</a:t>
            </a:r>
          </a:p>
          <a:p>
            <a:r>
              <a:rPr lang="en-US" i="1" dirty="0" smtClean="0"/>
              <a:t>  Google documents about “ROC”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15" y="5513949"/>
            <a:ext cx="2886765" cy="371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2996" y="5699923"/>
            <a:ext cx="401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NB: Many different of meanings of “Information”!</a:t>
            </a:r>
          </a:p>
          <a:p>
            <a:pPr algn="ctr"/>
            <a:r>
              <a:rPr lang="en-US" sz="1000" i="1" dirty="0" smtClean="0"/>
              <a:t>IR (web documents), HEP (Fisher), Information Theory (Shannon)...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8847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57"/>
            <a:ext cx="6000750" cy="372112"/>
          </a:xfrm>
        </p:spPr>
        <p:txBody>
          <a:bodyPr/>
          <a:lstStyle/>
          <a:p>
            <a:r>
              <a:rPr lang="en-US" sz="3200" dirty="0" smtClean="0"/>
              <a:t>First (simplest) HEP example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771525"/>
            <a:ext cx="8859069" cy="17319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dirty="0" smtClean="0"/>
              <a:t>Measurement of a total cross-section </a:t>
            </a:r>
            <a:r>
              <a:rPr lang="el-GR" i="1" dirty="0"/>
              <a:t>σ</a:t>
            </a:r>
            <a:r>
              <a:rPr lang="en-US" i="1" baseline="-25000" dirty="0" smtClean="0"/>
              <a:t>s</a:t>
            </a:r>
            <a:r>
              <a:rPr lang="en-US" i="1" dirty="0" smtClean="0"/>
              <a:t> in a counting experiment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minimize statistical errors: </a:t>
            </a:r>
            <a:r>
              <a:rPr lang="en-US" i="1" dirty="0">
                <a:solidFill>
                  <a:srgbClr val="FF0000"/>
                </a:solidFill>
              </a:rPr>
              <a:t>maximise </a:t>
            </a:r>
            <a:r>
              <a:rPr lang="el-GR" i="1" dirty="0" smtClean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*</a:t>
            </a:r>
            <a:r>
              <a:rPr lang="el-GR" i="1" dirty="0" smtClean="0">
                <a:solidFill>
                  <a:srgbClr val="FF0000"/>
                </a:solidFill>
              </a:rPr>
              <a:t>ρ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(well-known since decades)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global</a:t>
            </a:r>
            <a:r>
              <a:rPr lang="en-US" dirty="0" smtClean="0"/>
              <a:t> efficiency </a:t>
            </a:r>
            <a:r>
              <a:rPr lang="el-GR" dirty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=S</a:t>
            </a:r>
            <a:r>
              <a:rPr lang="en-US" baseline="-25000" dirty="0" smtClean="0"/>
              <a:t>sel</a:t>
            </a:r>
            <a:r>
              <a:rPr lang="en-US" dirty="0" smtClean="0"/>
              <a:t>/S</a:t>
            </a:r>
            <a:r>
              <a:rPr lang="en-US" baseline="-25000" dirty="0" smtClean="0"/>
              <a:t>tot</a:t>
            </a:r>
            <a:r>
              <a:rPr lang="en-US" dirty="0" smtClean="0"/>
              <a:t> and </a:t>
            </a:r>
            <a:r>
              <a:rPr lang="en-US" i="1" dirty="0" smtClean="0"/>
              <a:t>global</a:t>
            </a:r>
            <a:r>
              <a:rPr lang="en-US" dirty="0" smtClean="0"/>
              <a:t> purity </a:t>
            </a:r>
            <a:r>
              <a:rPr lang="el-GR" dirty="0" smtClean="0"/>
              <a:t>ρ</a:t>
            </a:r>
            <a:r>
              <a:rPr lang="en-US" dirty="0" smtClean="0"/>
              <a:t>=S</a:t>
            </a:r>
            <a:r>
              <a:rPr lang="en-US" baseline="-25000" dirty="0" smtClean="0"/>
              <a:t>sel</a:t>
            </a:r>
            <a:r>
              <a:rPr lang="en-US" dirty="0" smtClean="0"/>
              <a:t>/(S</a:t>
            </a:r>
            <a:r>
              <a:rPr lang="en-US" baseline="-25000" dirty="0" smtClean="0"/>
              <a:t>sel</a:t>
            </a:r>
            <a:r>
              <a:rPr lang="en-US" dirty="0" smtClean="0"/>
              <a:t>+B</a:t>
            </a:r>
            <a:r>
              <a:rPr lang="en-US" baseline="-25000" dirty="0" smtClean="0"/>
              <a:t>sel</a:t>
            </a:r>
            <a:r>
              <a:rPr lang="en-US" dirty="0" smtClean="0"/>
              <a:t>) – “1 single bin”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compare classifiers (red, green, blue, black):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each classifier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vary Dthr cut </a:t>
            </a:r>
            <a:r>
              <a:rPr lang="en-US" dirty="0" smtClean="0">
                <a:sym typeface="Symbol" panose="05050102010706020507" pitchFamily="18" charset="2"/>
              </a:rPr>
              <a:t> vary </a:t>
            </a:r>
            <a:r>
              <a:rPr lang="el-GR" dirty="0"/>
              <a:t>ε</a:t>
            </a:r>
            <a:r>
              <a:rPr lang="en-US" baseline="-25000" dirty="0" smtClean="0"/>
              <a:t>s </a:t>
            </a:r>
            <a:r>
              <a:rPr lang="en-US" dirty="0" smtClean="0"/>
              <a:t>and </a:t>
            </a:r>
            <a:r>
              <a:rPr lang="el-GR" dirty="0" smtClean="0"/>
              <a:t>ρ</a:t>
            </a:r>
            <a:endParaRPr lang="en-US" dirty="0" smtClean="0"/>
          </a:p>
          <a:p>
            <a:pPr marL="57150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Symbol" panose="05050102010706020507" pitchFamily="18" charset="2"/>
              </a:rPr>
              <a:t> find maximum of 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*</a:t>
            </a:r>
            <a:r>
              <a:rPr lang="el-GR" dirty="0" smtClean="0"/>
              <a:t>ρ</a:t>
            </a:r>
            <a:r>
              <a:rPr lang="en-US" dirty="0" smtClean="0"/>
              <a:t> (choose “operating point”)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chose classifier with maximum </a:t>
            </a:r>
            <a:r>
              <a:rPr lang="en-US" dirty="0">
                <a:sym typeface="Symbol" panose="05050102010706020507" pitchFamily="18" charset="2"/>
              </a:rPr>
              <a:t>of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 out of the four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l-GR" dirty="0" smtClean="0"/>
              <a:t>ε</a:t>
            </a:r>
            <a:r>
              <a:rPr lang="en-US" baseline="-25000" dirty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: metric between 0 and 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qualitatively relevant: the higher, the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numerically: fraction of Fisher information (1/error</a:t>
            </a:r>
            <a:r>
              <a:rPr lang="en-US" baseline="30000" dirty="0" smtClean="0"/>
              <a:t>2</a:t>
            </a:r>
            <a:r>
              <a:rPr lang="en-US" dirty="0" smtClean="0"/>
              <a:t>) available after selecting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</a:rPr>
              <a:t>correct metric only for </a:t>
            </a:r>
            <a:r>
              <a:rPr lang="el-GR" i="1" dirty="0">
                <a:solidFill>
                  <a:srgbClr val="FF0000"/>
                </a:solidFill>
              </a:rPr>
              <a:t>σ</a:t>
            </a:r>
            <a:r>
              <a:rPr lang="en-US" i="1" baseline="-25000" dirty="0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 by counting! </a:t>
            </a:r>
            <a:r>
              <a:rPr lang="en-US" dirty="0">
                <a:sym typeface="Symbol" panose="05050102010706020507" pitchFamily="18" charset="2"/>
              </a:rPr>
              <a:t> table with more </a:t>
            </a:r>
            <a:r>
              <a:rPr lang="en-US" dirty="0" smtClean="0">
                <a:sym typeface="Symbol" panose="05050102010706020507" pitchFamily="18" charset="2"/>
              </a:rPr>
              <a:t>cases on a next slide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41" y="2172063"/>
            <a:ext cx="3433484" cy="8017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70" y="2638036"/>
            <a:ext cx="2557614" cy="2324489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 rot="2132662">
            <a:off x="8598254" y="2783781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272081" y="44949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HEP event selection (HEP)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select Higgs event candidates</a:t>
            </a:r>
          </a:p>
        </p:txBody>
      </p:sp>
    </p:spTree>
    <p:extLst>
      <p:ext uri="{BB962C8B-B14F-4D97-AF65-F5344CB8AC3E}">
        <p14:creationId xmlns:p14="http://schemas.microsoft.com/office/powerpoint/2010/main" val="40593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6675" y="696530"/>
            <a:ext cx="9296400" cy="31610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Choice of classifier easy if one ROC “dominates” another (higher TPR </a:t>
            </a:r>
            <a:r>
              <a:rPr lang="en-US" b="1" dirty="0" smtClean="0">
                <a:sym typeface="Symbol" panose="05050102010706020507" pitchFamily="18" charset="2"/>
              </a:rPr>
              <a:t></a:t>
            </a:r>
            <a:r>
              <a:rPr lang="en-US" dirty="0" smtClean="0"/>
              <a:t>FPR)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PRC “dominates” too, then – and of course AUC is higher, too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Choice is less obvious if ROCs cross!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Example: cross-section by counting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maximise product 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/>
              <a:t>i.e. minimise the statistical error </a:t>
            </a:r>
            <a:r>
              <a:rPr lang="el-GR" dirty="0" smtClean="0"/>
              <a:t>Δσ</a:t>
            </a:r>
            <a:r>
              <a:rPr lang="en-US" baseline="30000" smtClean="0"/>
              <a:t>2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S</a:t>
            </a:r>
            <a:r>
              <a:rPr lang="en-US" baseline="-25000" dirty="0" smtClean="0"/>
              <a:t>tot</a:t>
            </a:r>
            <a:r>
              <a:rPr lang="en-US" dirty="0" smtClean="0"/>
              <a:t>/B</a:t>
            </a:r>
            <a:r>
              <a:rPr lang="en-US" baseline="-25000" dirty="0" smtClean="0"/>
              <a:t>tot</a:t>
            </a:r>
            <a:r>
              <a:rPr lang="en-US" dirty="0" smtClean="0"/>
              <a:t>, a different classifier (green, red, blue) should be chosen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two out of three scenarios, </a:t>
            </a:r>
            <a:r>
              <a:rPr lang="en-US" dirty="0" smtClean="0">
                <a:solidFill>
                  <a:srgbClr val="FF0000"/>
                </a:solidFill>
              </a:rPr>
              <a:t>the classifier with the highest AUC is not the best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AUC</a:t>
            </a:r>
            <a:r>
              <a:rPr lang="en-US" dirty="0"/>
              <a:t> </a:t>
            </a:r>
            <a:r>
              <a:rPr lang="en-US" dirty="0" smtClean="0"/>
              <a:t>is qualitatively irrelevant (higher is not always better)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AUC is quantitatively irrelevant (0.75, 0.90, so what? –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l-GR" dirty="0" smtClean="0"/>
              <a:t>ρ</a:t>
            </a:r>
            <a:r>
              <a:rPr lang="en-US" dirty="0" smtClean="0"/>
              <a:t> instead means </a:t>
            </a:r>
            <a:r>
              <a:rPr lang="en-US" dirty="0"/>
              <a:t>1/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r>
              <a:rPr lang="en-US" dirty="0" smtClean="0"/>
              <a:t>...)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2" y="197493"/>
            <a:ext cx="8845844" cy="358877"/>
          </a:xfrm>
        </p:spPr>
        <p:txBody>
          <a:bodyPr/>
          <a:lstStyle/>
          <a:p>
            <a:r>
              <a:rPr lang="en-US" sz="2800" dirty="0" smtClean="0"/>
              <a:t>Examples of issues with AUCs – crossing ROCs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8" y="3857625"/>
            <a:ext cx="2185714" cy="19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286" y="4139258"/>
            <a:ext cx="2165714" cy="197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72" y="4139258"/>
            <a:ext cx="2177143" cy="198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822" y="4162115"/>
            <a:ext cx="2185714" cy="196285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2132662">
            <a:off x="6564071" y="4252492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2132662">
            <a:off x="8183330" y="4600110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2132662">
            <a:off x="4725110" y="3770899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695700" y="5030625"/>
            <a:ext cx="90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GREEN: LOWEST ERROR</a:t>
            </a:r>
            <a:endParaRPr lang="en-GB" sz="12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0617" y="4714067"/>
            <a:ext cx="91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RED: LOWEST ERROR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2179" y="4732226"/>
            <a:ext cx="86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BLUE: LOWEST ERROR</a:t>
            </a:r>
            <a:endParaRPr lang="en-GB" sz="1200" b="1" dirty="0">
              <a:solidFill>
                <a:srgbClr val="33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996" y="4483005"/>
            <a:ext cx="127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RED: </a:t>
            </a: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HIGHEST </a:t>
            </a: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AUC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/>
          <p:cNvSpPr/>
          <p:nvPr/>
        </p:nvSpPr>
        <p:spPr>
          <a:xfrm>
            <a:off x="90697" y="2704084"/>
            <a:ext cx="8939003" cy="3361435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2" y="197494"/>
            <a:ext cx="6092080" cy="385914"/>
          </a:xfrm>
        </p:spPr>
        <p:txBody>
          <a:bodyPr/>
          <a:lstStyle/>
          <a:p>
            <a:r>
              <a:rPr lang="en-US" sz="2800" dirty="0" smtClean="0"/>
              <a:t>Binary classifiers in HEP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811" y="591028"/>
            <a:ext cx="9144000" cy="381257"/>
          </a:xfrm>
        </p:spPr>
        <p:txBody>
          <a:bodyPr/>
          <a:lstStyle/>
          <a:p>
            <a:pPr marL="127000" indent="0" algn="ctr">
              <a:buNone/>
            </a:pPr>
            <a:r>
              <a:rPr lang="en-US" dirty="0" smtClean="0"/>
              <a:t>Binary </a:t>
            </a:r>
            <a:r>
              <a:rPr lang="en-US" dirty="0"/>
              <a:t>classifier optimisation goal: maximise </a:t>
            </a:r>
            <a:r>
              <a:rPr lang="en-US" dirty="0" smtClean="0"/>
              <a:t>physics reach at a given budget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2081" y="44949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HEP event selection (HEP)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select Higgs event candidates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49522" y="1318782"/>
            <a:ext cx="1584960" cy="754380"/>
            <a:chOff x="556260" y="3139440"/>
            <a:chExt cx="1584960" cy="754380"/>
          </a:xfrm>
        </p:grpSpPr>
        <p:sp>
          <p:nvSpPr>
            <p:cNvPr id="35" name="Rectangle 34"/>
            <p:cNvSpPr/>
            <p:nvPr/>
          </p:nvSpPr>
          <p:spPr>
            <a:xfrm>
              <a:off x="556260" y="3139440"/>
              <a:ext cx="1584960" cy="75438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211580" y="3314700"/>
              <a:ext cx="746760" cy="1981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11580" y="3314700"/>
              <a:ext cx="472440" cy="19812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52500" y="3223260"/>
              <a:ext cx="259080" cy="2895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5800" y="3512820"/>
              <a:ext cx="52578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11580" y="3512820"/>
              <a:ext cx="822960" cy="1219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5800" y="3314700"/>
              <a:ext cx="525780" cy="19812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1580" y="3512820"/>
              <a:ext cx="624840" cy="25908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11580" y="3512820"/>
              <a:ext cx="106680" cy="18288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Down Arrow 36"/>
          <p:cNvSpPr/>
          <p:nvPr/>
        </p:nvSpPr>
        <p:spPr>
          <a:xfrm>
            <a:off x="899026" y="2152682"/>
            <a:ext cx="135140" cy="723354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917362" y="1157259"/>
            <a:ext cx="5855038" cy="13619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Tracking </a:t>
            </a:r>
            <a:r>
              <a:rPr lang="en-US" sz="1200" b="1" dirty="0"/>
              <a:t>and particle-ID </a:t>
            </a:r>
            <a:r>
              <a:rPr lang="en-US" sz="1200" b="1" dirty="0" smtClean="0"/>
              <a:t>(event reconstruction) – </a:t>
            </a:r>
            <a:r>
              <a:rPr lang="en-US" sz="1200" dirty="0" smtClean="0"/>
              <a:t>e.g. fake track rejection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 </a:t>
            </a:r>
            <a:r>
              <a:rPr lang="en-US" sz="1200" dirty="0">
                <a:sym typeface="Symbol" panose="05050102010706020507" pitchFamily="18" charset="2"/>
              </a:rPr>
              <a:t>maximise identification of </a:t>
            </a:r>
            <a:r>
              <a:rPr lang="en-US" sz="1200" dirty="0" smtClean="0">
                <a:sym typeface="Symbol" panose="05050102010706020507" pitchFamily="18" charset="2"/>
              </a:rPr>
              <a:t>particles </a:t>
            </a:r>
            <a:r>
              <a:rPr lang="en-US" sz="1200" i="1" dirty="0" smtClean="0">
                <a:solidFill>
                  <a:srgbClr val="008000"/>
                </a:solidFill>
                <a:sym typeface="Symbol" panose="05050102010706020507" pitchFamily="18" charset="2"/>
              </a:rPr>
              <a:t>(all particles within each event are important)</a:t>
            </a:r>
          </a:p>
          <a:p>
            <a:endParaRPr lang="en-US" sz="1200" dirty="0" smtClean="0">
              <a:sym typeface="Symbol" panose="05050102010706020507" pitchFamily="18" charset="2"/>
            </a:endParaRPr>
          </a:p>
          <a:p>
            <a:r>
              <a:rPr lang="en-US" sz="1200" u="sng" dirty="0" smtClean="0">
                <a:sym typeface="Symbol" panose="05050102010706020507" pitchFamily="18" charset="2"/>
              </a:rPr>
              <a:t>Instances: tracks within one event</a:t>
            </a:r>
            <a:r>
              <a:rPr lang="en-US" sz="1200" dirty="0" smtClean="0">
                <a:sym typeface="Symbol" panose="05050102010706020507" pitchFamily="18" charset="2"/>
              </a:rPr>
              <a:t>, created by earlier reconstruction stage.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P = real tracks, N = fake tracks (ghosts) </a:t>
            </a:r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goal: keep real tracks, reject ghosts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 TN = fake tracks identified as such and rejected: </a:t>
            </a:r>
            <a:r>
              <a:rPr lang="en-US" sz="1200" b="1" i="1" dirty="0" smtClean="0">
                <a:solidFill>
                  <a:srgbClr val="008000"/>
                </a:solidFill>
                <a:sym typeface="Symbol" panose="05050102010706020507" pitchFamily="18" charset="2"/>
              </a:rPr>
              <a:t>TN are relevant </a:t>
            </a:r>
            <a:r>
              <a:rPr lang="en-US" sz="1050" dirty="0" smtClean="0">
                <a:sym typeface="Symbol" panose="05050102010706020507" pitchFamily="18" charset="2"/>
              </a:rPr>
              <a:t>(IIUC...)</a:t>
            </a:r>
          </a:p>
          <a:p>
            <a:r>
              <a:rPr lang="en-US" sz="1050" i="1" dirty="0" smtClean="0">
                <a:sym typeface="Symbol" panose="05050102010706020507" pitchFamily="18" charset="2"/>
              </a:rPr>
              <a:t>[Optimisation: should translate tracking metrics into measurement errors in physics analyses]</a:t>
            </a:r>
            <a:endParaRPr lang="en-GB" sz="1050" i="1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56006" y="2872026"/>
            <a:ext cx="1692441" cy="1189119"/>
            <a:chOff x="56006" y="2872026"/>
            <a:chExt cx="1692441" cy="1189119"/>
          </a:xfrm>
        </p:grpSpPr>
        <p:sp>
          <p:nvSpPr>
            <p:cNvPr id="183" name="Rectangle 182"/>
            <p:cNvSpPr/>
            <p:nvPr/>
          </p:nvSpPr>
          <p:spPr>
            <a:xfrm>
              <a:off x="149522" y="2948217"/>
              <a:ext cx="1598925" cy="1051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4" name="Group 173"/>
            <p:cNvGrpSpPr>
              <a:grpSpLocks noChangeAspect="1"/>
            </p:cNvGrpSpPr>
            <p:nvPr/>
          </p:nvGrpSpPr>
          <p:grpSpPr>
            <a:xfrm>
              <a:off x="56006" y="2872026"/>
              <a:ext cx="1692441" cy="1189119"/>
              <a:chOff x="914400" y="3901041"/>
              <a:chExt cx="1692441" cy="1189119"/>
            </a:xfrm>
          </p:grpSpPr>
          <p:grpSp>
            <p:nvGrpSpPr>
              <p:cNvPr id="91" name="Group 90"/>
              <p:cNvGrpSpPr>
                <a:grpSpLocks noChangeAspect="1"/>
              </p:cNvGrpSpPr>
              <p:nvPr/>
            </p:nvGrpSpPr>
            <p:grpSpPr>
              <a:xfrm>
                <a:off x="914400" y="4030980"/>
                <a:ext cx="1692441" cy="1059180"/>
                <a:chOff x="914400" y="4030980"/>
                <a:chExt cx="1692441" cy="105918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028700" y="45491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914400" y="471678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028700" y="45186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028700" y="46101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028700" y="45796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028700" y="46710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028700" y="46405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028700" y="47320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028700" y="47015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914400" y="42291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028700" y="4183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914400" y="43510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028700" y="42443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28700" y="4213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28700" y="43053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914400" y="44729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028700" y="42748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028700" y="43662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028700" y="43357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028700" y="44272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914400" y="459486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028700" y="43967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028700" y="44881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028700" y="44577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914400" y="48387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028700" y="4792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914400" y="49606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028700" y="47625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028700" y="4853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028700" y="4823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028700" y="4914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14400" y="50825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028700" y="4884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28700" y="4975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28700" y="4945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028700" y="4061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028700" y="4030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028700" y="4122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028700" y="4091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028700" y="4152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>
                <a:grpSpLocks noChangeAspect="1"/>
              </p:cNvGrpSpPr>
              <p:nvPr/>
            </p:nvGrpSpPr>
            <p:grpSpPr>
              <a:xfrm rot="5400000">
                <a:off x="914602" y="3935531"/>
                <a:ext cx="1128159" cy="1059180"/>
                <a:chOff x="914400" y="4030980"/>
                <a:chExt cx="1692441" cy="105918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028700" y="45491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914400" y="471678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028700" y="45186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028700" y="46101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028700" y="45796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028700" y="46710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028700" y="46405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028700" y="47320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028700" y="47015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914400" y="42291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28700" y="4183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914400" y="43510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028700" y="42443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028700" y="4213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028700" y="43053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914400" y="44729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028700" y="42748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028700" y="43662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028700" y="43357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028700" y="44272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459486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28700" y="43967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28700" y="44881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028700" y="44577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914400" y="48387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028700" y="4792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914400" y="49606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028700" y="47625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028700" y="4853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028700" y="4823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028700" y="4914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914400" y="50825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028700" y="4884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028700" y="4975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028700" y="4945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028700" y="4061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1028700" y="4030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028700" y="4122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028700" y="4091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028700" y="4152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/>
              <p:nvPr/>
            </p:nvCxnSpPr>
            <p:spPr>
              <a:xfrm rot="5400000">
                <a:off x="194670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179584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>
                <a:off x="19771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18857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91622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18247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18552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176382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179430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203968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191776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20076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20381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>
                <a:off x="167392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17028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>
                <a:off x="155200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17333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164190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16723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15809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143008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161142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>
                <a:off x="15199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>
                <a:off x="15504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6" name="Picture 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8" y="5006571"/>
            <a:ext cx="1753342" cy="712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1917362" y="2846626"/>
                <a:ext cx="6998038" cy="138499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200" b="1" dirty="0" smtClean="0"/>
                  <a:t>Trigger</a:t>
                </a:r>
                <a:r>
                  <a:rPr lang="en-US" sz="1200" b="1" dirty="0"/>
                  <a:t>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 </a:t>
                </a:r>
                <a:r>
                  <a:rPr lang="en-US" sz="1200" dirty="0">
                    <a:sym typeface="Symbol" panose="05050102010706020507" pitchFamily="18" charset="2"/>
                  </a:rPr>
                  <a:t>maximise signal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event throughput</a:t>
                </a:r>
                <a:r>
                  <a:rPr lang="en-US" sz="1200" dirty="0">
                    <a:sym typeface="Symbol" panose="05050102010706020507" pitchFamily="18" charset="2"/>
                  </a:rPr>
                  <a:t>,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within the computing budget – e.g. HLT</a:t>
                </a:r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 smtClean="0">
                  <a:sym typeface="Symbol" panose="05050102010706020507" pitchFamily="18" charset="2"/>
                </a:endParaRPr>
              </a:p>
              <a:p>
                <a:r>
                  <a:rPr lang="en-US" sz="1200" u="sng" dirty="0" smtClean="0">
                    <a:sym typeface="Symbol" panose="05050102010706020507" pitchFamily="18" charset="2"/>
                  </a:rPr>
                  <a:t>Instances: events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, from the earlier trigger stage (e.g. L0 hardware trigger)</a:t>
                </a:r>
              </a:p>
              <a:p>
                <a:r>
                  <a:rPr lang="en-US" sz="1200" dirty="0">
                    <a:sym typeface="Symbol" panose="05050102010706020507" pitchFamily="18" charset="2"/>
                  </a:rPr>
                  <a:t>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P = signal events, N = background events [per unit time: trigger rates]</a:t>
                </a:r>
              </a:p>
              <a:p>
                <a:r>
                  <a:rPr lang="en-US" sz="1200" dirty="0" smtClean="0">
                    <a:sym typeface="Symbol" panose="05050102010706020507" pitchFamily="18" charset="2"/>
                  </a:rPr>
                  <a:t> goal: </a:t>
                </a:r>
                <a:r>
                  <a:rPr lang="en-US" sz="1200" b="1" i="1" dirty="0" smtClean="0">
                    <a:sym typeface="Symbol" panose="05050102010706020507" pitchFamily="18" charset="2"/>
                  </a:rPr>
                  <a:t>maximise retained signal efficiency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TP/(TP+FN) at a given trigger rate FP (as TP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≪</m:t>
                    </m:r>
                  </m:oMath>
                </a14:m>
                <a:r>
                  <a:rPr lang="en-US" sz="1200" dirty="0" smtClean="0">
                    <a:sym typeface="Symbol" panose="05050102010706020507" pitchFamily="18" charset="2"/>
                  </a:rPr>
                  <a:t> FP)</a:t>
                </a:r>
              </a:p>
              <a:p>
                <a:r>
                  <a:rPr lang="en-US" sz="1200" dirty="0">
                    <a:sym typeface="Symbol" panose="05050102010706020507" pitchFamily="18" charset="2"/>
                  </a:rPr>
                  <a:t> TN = background events identified as such and rejected: </a:t>
                </a:r>
                <a:r>
                  <a:rPr lang="en-US" sz="1200" b="1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TN are </a:t>
                </a:r>
                <a:r>
                  <a:rPr lang="en-US" sz="1200" b="1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irrelevant</a:t>
                </a:r>
              </a:p>
              <a:p>
                <a:r>
                  <a:rPr lang="en-US" sz="1200" dirty="0">
                    <a:sym typeface="Symbol" panose="05050102010706020507" pitchFamily="18" charset="2"/>
                  </a:rPr>
                  <a:t> constraint: max HLT rate (from HLT throughput), whatever the input L0 rate is: </a:t>
                </a:r>
                <a:r>
                  <a:rPr lang="en-US" sz="1200" b="1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TN are </a:t>
                </a:r>
                <a:r>
                  <a:rPr lang="en-US" sz="1200" b="1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ill-defined</a:t>
                </a:r>
                <a:endParaRPr lang="en-US" sz="1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62" y="2846626"/>
                <a:ext cx="6998038" cy="1384995"/>
              </a:xfrm>
              <a:prstGeom prst="rect">
                <a:avLst/>
              </a:prstGeom>
              <a:blipFill>
                <a:blip r:embed="rId3"/>
                <a:stretch>
                  <a:fillRect t="-437" b="-174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Down Arrow 179"/>
          <p:cNvSpPr/>
          <p:nvPr/>
        </p:nvSpPr>
        <p:spPr>
          <a:xfrm>
            <a:off x="868947" y="4126404"/>
            <a:ext cx="135140" cy="723354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TextBox 180"/>
          <p:cNvSpPr txBox="1"/>
          <p:nvPr/>
        </p:nvSpPr>
        <p:spPr>
          <a:xfrm>
            <a:off x="1917362" y="4603740"/>
            <a:ext cx="5573098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ym typeface="Symbol" panose="05050102010706020507" pitchFamily="18" charset="2"/>
              </a:rPr>
              <a:t>Physics </a:t>
            </a:r>
            <a:r>
              <a:rPr lang="en-US" sz="1200" b="1" dirty="0">
                <a:sym typeface="Symbol" panose="05050102010706020507" pitchFamily="18" charset="2"/>
              </a:rPr>
              <a:t>analyses </a:t>
            </a:r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maximise the physics reach, </a:t>
            </a:r>
            <a:r>
              <a:rPr lang="en-US" sz="1200" dirty="0">
                <a:sym typeface="Symbol" panose="05050102010706020507" pitchFamily="18" charset="2"/>
              </a:rPr>
              <a:t>given the available data sets</a:t>
            </a:r>
          </a:p>
          <a:p>
            <a:endParaRPr lang="en-US" sz="1200" dirty="0" smtClean="0">
              <a:sym typeface="Symbol" panose="05050102010706020507" pitchFamily="18" charset="2"/>
            </a:endParaRPr>
          </a:p>
          <a:p>
            <a:r>
              <a:rPr lang="en-US" sz="1200" u="sng" dirty="0" smtClean="0">
                <a:sym typeface="Symbol" panose="05050102010706020507" pitchFamily="18" charset="2"/>
              </a:rPr>
              <a:t>Instances: events</a:t>
            </a:r>
            <a:r>
              <a:rPr lang="en-US" sz="1200" dirty="0" smtClean="0">
                <a:sym typeface="Symbol" panose="05050102010706020507" pitchFamily="18" charset="2"/>
              </a:rPr>
              <a:t>, from pre-selected data sets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P = signal events, N = background events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 goal: </a:t>
            </a:r>
            <a:r>
              <a:rPr lang="en-US" sz="1200" b="1" i="1" dirty="0" smtClean="0">
                <a:sym typeface="Symbol" panose="05050102010706020507" pitchFamily="18" charset="2"/>
              </a:rPr>
              <a:t>minimise measurement errors </a:t>
            </a:r>
            <a:r>
              <a:rPr lang="en-US" sz="1200" dirty="0" smtClean="0">
                <a:sym typeface="Symbol" panose="05050102010706020507" pitchFamily="18" charset="2"/>
              </a:rPr>
              <a:t>or maximise significance in searches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TN = background events identified as such and rejected: </a:t>
            </a:r>
            <a:r>
              <a:rPr lang="en-US" sz="1200" b="1" i="1" dirty="0">
                <a:solidFill>
                  <a:srgbClr val="FF0000"/>
                </a:solidFill>
                <a:sym typeface="Symbol" panose="05050102010706020507" pitchFamily="18" charset="2"/>
              </a:rPr>
              <a:t>TN are </a:t>
            </a:r>
            <a:r>
              <a:rPr lang="en-US" sz="12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irrelevant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physics results independent of pre-selection or MC cuts: </a:t>
            </a:r>
            <a:r>
              <a:rPr lang="en-US" sz="1200" b="1" i="1" dirty="0">
                <a:solidFill>
                  <a:srgbClr val="FF0000"/>
                </a:solidFill>
                <a:sym typeface="Symbol" panose="05050102010706020507" pitchFamily="18" charset="2"/>
              </a:rPr>
              <a:t>TN are </a:t>
            </a:r>
            <a:r>
              <a:rPr lang="en-US" sz="12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ill-defined</a:t>
            </a:r>
            <a:endParaRPr lang="en-US" sz="1200" dirty="0" smtClean="0">
              <a:sym typeface="Symbol" panose="05050102010706020507" pitchFamily="18" charset="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478871" y="4263792"/>
            <a:ext cx="587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EVENT SELECTION – I WILL FOCUS ON THIS IN THIS TALK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7685845" y="4794863"/>
            <a:ext cx="1258476" cy="867822"/>
            <a:chOff x="2000738" y="3767015"/>
            <a:chExt cx="4064000" cy="1266092"/>
          </a:xfrm>
        </p:grpSpPr>
        <p:sp>
          <p:nvSpPr>
            <p:cNvPr id="195" name="Rectangle 194"/>
            <p:cNvSpPr/>
            <p:nvPr/>
          </p:nvSpPr>
          <p:spPr>
            <a:xfrm>
              <a:off x="2000738" y="3767015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TP = S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032738" y="3767015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FP </a:t>
              </a:r>
              <a:r>
                <a:rPr lang="en-US" sz="1050" b="1" dirty="0">
                  <a:solidFill>
                    <a:srgbClr val="000000"/>
                  </a:solidFill>
                </a:rPr>
                <a:t>= </a:t>
              </a:r>
              <a:r>
                <a:rPr lang="en-US" sz="1050" b="1" dirty="0" smtClean="0">
                  <a:solidFill>
                    <a:srgbClr val="000000"/>
                  </a:solidFill>
                </a:rPr>
                <a:t>B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sel</a:t>
              </a:r>
              <a:endParaRPr lang="en-US" sz="105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000738" y="4400061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FN </a:t>
              </a:r>
              <a:r>
                <a:rPr lang="en-US" sz="1050" b="1" dirty="0">
                  <a:solidFill>
                    <a:srgbClr val="000000"/>
                  </a:solidFill>
                </a:rPr>
                <a:t>= </a:t>
              </a:r>
              <a:r>
                <a:rPr lang="en-US" sz="1050" b="1" dirty="0" smtClean="0">
                  <a:solidFill>
                    <a:srgbClr val="000000"/>
                  </a:solidFill>
                </a:rPr>
                <a:t>S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rej</a:t>
              </a:r>
              <a:endParaRPr lang="en-US" sz="105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32738" y="4400061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TN </a:t>
              </a:r>
              <a:r>
                <a:rPr lang="en-US" sz="1050" b="1" dirty="0">
                  <a:solidFill>
                    <a:srgbClr val="000000"/>
                  </a:solidFill>
                </a:rPr>
                <a:t>= </a:t>
              </a:r>
              <a:r>
                <a:rPr lang="en-US" sz="1050" b="1" dirty="0" smtClean="0">
                  <a:solidFill>
                    <a:srgbClr val="000000"/>
                  </a:solidFill>
                </a:rPr>
                <a:t>B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rej</a:t>
              </a:r>
              <a:endParaRPr lang="en-US" sz="1050" b="1" baseline="-25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>
            <a:off x="8330272" y="5228774"/>
            <a:ext cx="585128" cy="389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8303077" y="5228774"/>
            <a:ext cx="612323" cy="410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63235"/>
              </p:ext>
            </p:extLst>
          </p:nvPr>
        </p:nvGraphicFramePr>
        <p:xfrm>
          <a:off x="73318" y="93980"/>
          <a:ext cx="8986864" cy="56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382">
                  <a:extLst>
                    <a:ext uri="{9D8B030D-6E8A-4147-A177-3AD203B41FA5}">
                      <a16:colId xmlns:a16="http://schemas.microsoft.com/office/drawing/2014/main" val="276038869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358927895"/>
                    </a:ext>
                  </a:extLst>
                </a:gridCol>
                <a:gridCol w="2851066">
                  <a:extLst>
                    <a:ext uri="{9D8B030D-6E8A-4147-A177-3AD203B41FA5}">
                      <a16:colId xmlns:a16="http://schemas.microsoft.com/office/drawing/2014/main" val="2344032922"/>
                    </a:ext>
                  </a:extLst>
                </a:gridCol>
                <a:gridCol w="2246716">
                  <a:extLst>
                    <a:ext uri="{9D8B030D-6E8A-4147-A177-3AD203B41FA5}">
                      <a16:colId xmlns:a16="http://schemas.microsoft.com/office/drawing/2014/main" val="96749908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              Domain</a:t>
                      </a:r>
                    </a:p>
                    <a:p>
                      <a:pPr algn="ctr"/>
                      <a:endParaRPr lang="en-US" sz="7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Property        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Medical diagnostics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Information retrieval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HEP event selection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30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Qualitative class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imbalance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sng" dirty="0" smtClean="0">
                          <a:solidFill>
                            <a:srgbClr val="000000"/>
                          </a:solidFill>
                        </a:rPr>
                        <a:t>NO.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Healthy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and ill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people have “equal rights”.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008000"/>
                          </a:solidFill>
                        </a:rPr>
                        <a:t>TN are relevant.</a:t>
                      </a:r>
                      <a:endParaRPr lang="en-GB" i="1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YES.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“Non-relevant”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documents are a nuisance.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YES.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Background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events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are a nuisance.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3703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Quantitative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class imbalance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From small to extreme.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From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ommon flu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 very rare disease.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Generally very high.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Only very few documents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 a repository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are relevant.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Generally extreme.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Signal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events are swamped in background events.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19984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Varying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or unknown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prevalence </a:t>
                      </a:r>
                      <a:r>
                        <a:rPr lang="el-GR" b="1" dirty="0" smtClean="0">
                          <a:solidFill>
                            <a:schemeClr val="bg1"/>
                          </a:solidFill>
                        </a:rPr>
                        <a:t>π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Varying and unknown.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Epidemics may spread.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Varying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and unknown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in general (e.g. WWW).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Constant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in time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(quantum cross-sections).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Unknown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for searches.</a:t>
                      </a:r>
                      <a:endParaRPr lang="en-GB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Known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for precision measurements.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82676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Dimensionality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and invariances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3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π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 +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scale.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New 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metrics under study because ROC ignores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π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Costs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scale with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tot.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2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 + scale.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enough in many cases.</a:t>
                      </a:r>
                      <a:endParaRPr lang="en-US" b="0" u="none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Costs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 speed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scale with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tot.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Show only N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sel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docs in one page.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2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 + scale.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enough in many cases.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Lumi is needed for: trigger, syst. vs stat., searches.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32784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Different use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of selected instances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– 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anking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– YES?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Treat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with higher priority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patients who are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more likely to be ill?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 –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NO. </a:t>
                      </a:r>
                    </a:p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Ranking – YES.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Precision at k, R-precision, MAP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all involve </a:t>
                      </a:r>
                      <a:r>
                        <a:rPr lang="en-US" b="0" i="1" u="sng" baseline="0" dirty="0" smtClean="0">
                          <a:solidFill>
                            <a:srgbClr val="000000"/>
                          </a:solidFill>
                        </a:rPr>
                        <a:t>global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precision-recall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(“top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sel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documents retrieved) </a:t>
                      </a:r>
                      <a:endParaRPr lang="en-GB" b="0" u="none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 – YES.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Fits to distributions: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u="sng" dirty="0" smtClean="0">
                          <a:solidFill>
                            <a:srgbClr val="000000"/>
                          </a:solidFill>
                        </a:rPr>
                        <a:t>local</a:t>
                      </a:r>
                      <a:r>
                        <a:rPr lang="en-US" i="1" u="sng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b="0" i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i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i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i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GB" b="0" i="1" u="sng" baseline="0" dirty="0" smtClean="0">
                          <a:solidFill>
                            <a:srgbClr val="000000"/>
                          </a:solidFill>
                        </a:rPr>
                        <a:t> in each bin</a:t>
                      </a:r>
                      <a:endParaRPr lang="en-US" i="1" u="sng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rather than 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global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GB" b="0" u="none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7203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0" y="4183380"/>
            <a:ext cx="1679867" cy="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219748"/>
                  </p:ext>
                </p:extLst>
              </p:nvPr>
            </p:nvGraphicFramePr>
            <p:xfrm>
              <a:off x="102424" y="527779"/>
              <a:ext cx="9000000" cy="55878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8451">
                      <a:extLst>
                        <a:ext uri="{9D8B030D-6E8A-4147-A177-3AD203B41FA5}">
                          <a16:colId xmlns:a16="http://schemas.microsoft.com/office/drawing/2014/main" val="2166145143"/>
                        </a:ext>
                      </a:extLst>
                    </a:gridCol>
                    <a:gridCol w="2304437">
                      <a:extLst>
                        <a:ext uri="{9D8B030D-6E8A-4147-A177-3AD203B41FA5}">
                          <a16:colId xmlns:a16="http://schemas.microsoft.com/office/drawing/2014/main" val="760715893"/>
                        </a:ext>
                      </a:extLst>
                    </a:gridCol>
                    <a:gridCol w="352173">
                      <a:extLst>
                        <a:ext uri="{9D8B030D-6E8A-4147-A177-3AD203B41FA5}">
                          <a16:colId xmlns:a16="http://schemas.microsoft.com/office/drawing/2014/main" val="2433760050"/>
                        </a:ext>
                      </a:extLst>
                    </a:gridCol>
                    <a:gridCol w="2618329">
                      <a:extLst>
                        <a:ext uri="{9D8B030D-6E8A-4147-A177-3AD203B41FA5}">
                          <a16:colId xmlns:a16="http://schemas.microsoft.com/office/drawing/2014/main" val="2227932611"/>
                        </a:ext>
                      </a:extLst>
                    </a:gridCol>
                    <a:gridCol w="2656610">
                      <a:extLst>
                        <a:ext uri="{9D8B030D-6E8A-4147-A177-3AD203B41FA5}">
                          <a16:colId xmlns:a16="http://schemas.microsoft.com/office/drawing/2014/main" val="2704373822"/>
                        </a:ext>
                      </a:extLst>
                    </a:gridCol>
                  </a:tblGrid>
                  <a:tr h="52939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classifiers for HEP event selection (signal-background discrimination)</a:t>
                          </a:r>
                          <a:endParaRPr lang="en-GB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63636"/>
                      </a:ext>
                    </a:extLst>
                  </a:tr>
                  <a:tr h="25200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error minimization</a:t>
                          </a:r>
                        </a:p>
                        <a:p>
                          <a:pPr algn="ctr"/>
                          <a:endParaRPr lang="en-US" sz="1200" b="1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(or statistical significance maximization)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 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rgbClr val="000000"/>
                              </a:solidFill>
                            </a:rPr>
                            <a:t>Only 2 or 3 global/local variables </a:t>
                          </a:r>
                          <a:r>
                            <a:rPr lang="en-US" b="1" baseline="0" dirty="0" smtClean="0">
                              <a:solidFill>
                                <a:srgbClr val="000000"/>
                              </a:solidFill>
                            </a:rPr>
                            <a:t>– </a:t>
                          </a:r>
                          <a:r>
                            <a:rPr lang="en-US" b="1" i="1" baseline="0" dirty="0" smtClean="0">
                              <a:solidFill>
                                <a:srgbClr val="FF0000"/>
                              </a:solidFill>
                            </a:rPr>
                            <a:t>TN, AUC irrelevant</a:t>
                          </a:r>
                        </a:p>
                      </a:txBody>
                      <a:tcPr marL="0" marR="0" marT="0" marB="0" vert="vert27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(given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Maximise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*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*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(at any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GB" sz="120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59470365"/>
                      </a:ext>
                    </a:extLst>
                  </a:tr>
                  <a:tr h="324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Simple and CCGV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(or equivalently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b="0" i="1" baseline="-25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𝑠𝑒𝑙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11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(i.e.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b="0" i="1" baseline="-25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1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1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</m:e>
                              </m:rad>
                              <m: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07533450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8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𝑆𝑠𝑒𝑙</m:t>
                                      </m:r>
                                    </m:e>
                                  </m:func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GB" sz="1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63634004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HiggsML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8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𝑆𝑠𝑒𝑙</m:t>
                                      </m:r>
                                    </m:e>
                                  </m:func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GB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847913829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Punzi – 2 variables: 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l-GR" sz="1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0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/2+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0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738260477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local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and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in each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bin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(given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" dirty="0" smtClean="0">
                              <a:solidFill>
                                <a:srgbClr val="000000"/>
                              </a:solidFill>
                            </a:rPr>
                            <a:t>     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105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e>
                              </m:nary>
                            </m:oMath>
                          </a14:m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050" dirty="0" smtClean="0">
                              <a:solidFill>
                                <a:srgbClr val="000000"/>
                              </a:solidFill>
                            </a:rPr>
                            <a:t>Partition in</a:t>
                          </a:r>
                          <a:r>
                            <a:rPr lang="en-US" sz="1050" baseline="0" dirty="0" smtClean="0">
                              <a:solidFill>
                                <a:srgbClr val="000000"/>
                              </a:solidFill>
                            </a:rPr>
                            <a:t> bins of equal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900" dirty="0" smtClean="0">
                                  <a:solidFill>
                                    <a:srgbClr val="000000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90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endParaRPr lang="en-GB" sz="105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28059972"/>
                      </a:ext>
                    </a:extLst>
                  </a:tr>
                  <a:tr h="414799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Parameter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estimation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   Maximise</a:t>
                          </a:r>
                          <a:r>
                            <a:rPr lang="en-US" sz="3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105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p>
                                    <m:sSupPr>
                                      <m:ctrlP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tot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i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tot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i</m:t>
                                          </m:r>
                                        </m:num>
                                        <m:den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den>
                                      </m:f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a14:m>
                          <a:endParaRPr lang="en-US" sz="16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050" dirty="0" smtClean="0">
                              <a:solidFill>
                                <a:srgbClr val="000000"/>
                              </a:solidFill>
                            </a:rPr>
                            <a:t>Partition in</a:t>
                          </a:r>
                          <a:r>
                            <a:rPr lang="en-US" sz="1050" baseline="0" dirty="0" smtClean="0">
                              <a:solidFill>
                                <a:srgbClr val="000000"/>
                              </a:solidFill>
                            </a:rPr>
                            <a:t> bins of equal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800" dirty="0" smtClean="0">
                                  <a:solidFill>
                                    <a:srgbClr val="000000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8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8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80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num>
                                <m:den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den>
                              </m:f>
                              <m:r>
                                <a:rPr lang="en-US" sz="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9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lang="en-US" sz="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55390892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 (binned fits)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local </a:t>
                          </a:r>
                          <a:r>
                            <a:rPr lang="en-US" sz="1200" baseline="0" dirty="0" err="1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err="1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:r>
                            <a:rPr lang="en-US" sz="1200" baseline="0" dirty="0" err="1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err="1" smtClean="0">
                              <a:solidFill>
                                <a:srgbClr val="000000"/>
                              </a:solidFill>
                            </a:rPr>
                            <a:t>tot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:r>
                            <a:rPr lang="en-US" sz="1200" baseline="0" dirty="0" err="1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err="1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 (2 counts or ratios enough?)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a sum?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30419441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+ Systematic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error </a:t>
                          </a:r>
                        </a:p>
                        <a:p>
                          <a:pPr algn="ctr"/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 lumi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(lumi: tradeoff stat. vs. syst.)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No universal recipe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may use local S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 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in side band bins)</a:t>
                          </a:r>
                          <a:endParaRPr lang="en-GB" sz="1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84406002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Trigger optimization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/time,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at given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trigger rate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427957"/>
                      </a:ext>
                    </a:extLst>
                  </a:tr>
                  <a:tr h="52939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 classifiers for HEP problems other than event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selection</a:t>
                          </a:r>
                          <a:endParaRPr lang="en-GB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762554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Tracking and Particle-ID optimizations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All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4 variables?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i="1" baseline="0" dirty="0" smtClean="0">
                              <a:solidFill>
                                <a:srgbClr val="000000"/>
                              </a:solidFill>
                            </a:rPr>
                            <a:t>(NB: TN is relevant) </a:t>
                          </a:r>
                          <a:endParaRPr lang="en-US" sz="1200" i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ROC relevant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– 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s AUC relevant?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8499697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Other?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81672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219748"/>
                  </p:ext>
                </p:extLst>
              </p:nvPr>
            </p:nvGraphicFramePr>
            <p:xfrm>
              <a:off x="102424" y="527779"/>
              <a:ext cx="9000000" cy="55878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8451">
                      <a:extLst>
                        <a:ext uri="{9D8B030D-6E8A-4147-A177-3AD203B41FA5}">
                          <a16:colId xmlns:a16="http://schemas.microsoft.com/office/drawing/2014/main" val="2166145143"/>
                        </a:ext>
                      </a:extLst>
                    </a:gridCol>
                    <a:gridCol w="2304437">
                      <a:extLst>
                        <a:ext uri="{9D8B030D-6E8A-4147-A177-3AD203B41FA5}">
                          <a16:colId xmlns:a16="http://schemas.microsoft.com/office/drawing/2014/main" val="760715893"/>
                        </a:ext>
                      </a:extLst>
                    </a:gridCol>
                    <a:gridCol w="352173">
                      <a:extLst>
                        <a:ext uri="{9D8B030D-6E8A-4147-A177-3AD203B41FA5}">
                          <a16:colId xmlns:a16="http://schemas.microsoft.com/office/drawing/2014/main" val="2433760050"/>
                        </a:ext>
                      </a:extLst>
                    </a:gridCol>
                    <a:gridCol w="2618329">
                      <a:extLst>
                        <a:ext uri="{9D8B030D-6E8A-4147-A177-3AD203B41FA5}">
                          <a16:colId xmlns:a16="http://schemas.microsoft.com/office/drawing/2014/main" val="2227932611"/>
                        </a:ext>
                      </a:extLst>
                    </a:gridCol>
                    <a:gridCol w="2656610">
                      <a:extLst>
                        <a:ext uri="{9D8B030D-6E8A-4147-A177-3AD203B41FA5}">
                          <a16:colId xmlns:a16="http://schemas.microsoft.com/office/drawing/2014/main" val="2704373822"/>
                        </a:ext>
                      </a:extLst>
                    </a:gridCol>
                  </a:tblGrid>
                  <a:tr h="52939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classifiers for HEP event selection (signal-background discrimination)</a:t>
                          </a:r>
                          <a:endParaRPr lang="en-GB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63636"/>
                      </a:ext>
                    </a:extLst>
                  </a:tr>
                  <a:tr h="25200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error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</a:p>
                        <a:p>
                          <a:pPr algn="ctr"/>
                          <a:endParaRPr lang="en-US" sz="1200" b="1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(or statistical significance maximization)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rgbClr val="000000"/>
                              </a:solidFill>
                            </a:rPr>
                            <a:t>Only 2 or 3 global/local variables </a:t>
                          </a:r>
                          <a:r>
                            <a:rPr lang="en-US" b="1" baseline="0" dirty="0" smtClean="0">
                              <a:solidFill>
                                <a:srgbClr val="000000"/>
                              </a:solidFill>
                            </a:rPr>
                            <a:t>– </a:t>
                          </a:r>
                          <a:r>
                            <a:rPr lang="en-US" b="1" i="1" baseline="0" dirty="0" smtClean="0">
                              <a:solidFill>
                                <a:srgbClr val="FF0000"/>
                              </a:solidFill>
                            </a:rPr>
                            <a:t>TN, AUC irrelevant</a:t>
                          </a:r>
                          <a:endParaRPr lang="en-US" b="1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vert="vert27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42558" t="-214634" r="-101860" b="-1946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214634" r="-459" b="-1946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470365"/>
                      </a:ext>
                    </a:extLst>
                  </a:tr>
                  <a:tr h="324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Simple and CCGV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(or equivalently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238889" r="-459" b="-13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7533450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389362" r="-459" b="-148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34004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HiggsML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489362" r="-459" b="-138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913829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Punzi – 2 variables: 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577083" r="-459" b="-12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260477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42558" t="-199387" r="-101860" b="-269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373563" r="-459" b="-5919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8059972"/>
                      </a:ext>
                    </a:extLst>
                  </a:tr>
                  <a:tr h="467487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Parameter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estimation </a:t>
                          </a:r>
                          <a:endParaRPr lang="en-US" sz="1200" b="1" baseline="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542105" r="-459" b="-57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5390892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(binned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fits)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local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tot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 (2 counts or ratios enough?)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a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sum?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30419441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+ Systematic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error </a:t>
                          </a:r>
                        </a:p>
                        <a:p>
                          <a:pPr algn="ctr"/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 lumi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(lumi: tradeoff stat. vs. syst.)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No universal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recipe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may use local S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 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in side band bins)</a:t>
                          </a:r>
                          <a:endParaRPr lang="en-GB" sz="1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84406002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Trigger optimization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/time,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at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given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trigger rate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427957"/>
                      </a:ext>
                    </a:extLst>
                  </a:tr>
                  <a:tr h="52939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 classifiers for HEP problems other than event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selection</a:t>
                          </a:r>
                          <a:endParaRPr lang="en-GB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762554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Tracking and Particle-ID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optimizations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All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4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variables?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i="1" baseline="0" dirty="0" smtClean="0">
                              <a:solidFill>
                                <a:srgbClr val="000000"/>
                              </a:solidFill>
                            </a:rPr>
                            <a:t>(NB: TN is relevant) </a:t>
                          </a:r>
                          <a:endParaRPr lang="en-US" sz="1200" i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ROC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relevant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– 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s AUC relevant?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8499697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Other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816726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6610370" y="6199426"/>
            <a:ext cx="244981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* Many open questions for further research</a:t>
            </a:r>
            <a:endParaRPr lang="en-GB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000" y="1"/>
            <a:ext cx="8791199" cy="465186"/>
          </a:xfrm>
        </p:spPr>
        <p:txBody>
          <a:bodyPr/>
          <a:lstStyle/>
          <a:p>
            <a:r>
              <a:rPr lang="en-US" sz="3200" dirty="0" smtClean="0"/>
              <a:t>Different </a:t>
            </a:r>
            <a:r>
              <a:rPr lang="en-US" sz="3200" dirty="0"/>
              <a:t>HEP problems </a:t>
            </a:r>
            <a:r>
              <a:rPr lang="en-US" sz="3200" dirty="0" smtClean="0">
                <a:sym typeface="Symbol" panose="05050102010706020507" pitchFamily="18" charset="2"/>
              </a:rPr>
              <a:t> </a:t>
            </a:r>
            <a:r>
              <a:rPr lang="en-US" sz="3200" dirty="0" smtClean="0">
                <a:solidFill>
                  <a:srgbClr val="FF0000"/>
                </a:solidFill>
              </a:rPr>
              <a:t>Different metrics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69"/>
            <a:ext cx="9144000" cy="394618"/>
          </a:xfrm>
        </p:spPr>
        <p:txBody>
          <a:bodyPr/>
          <a:lstStyle/>
          <a:p>
            <a:r>
              <a:rPr lang="en-US" sz="2800" dirty="0" smtClean="0"/>
              <a:t>Predict and optimize statistical errors in binned fits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592112"/>
            <a:ext cx="8866564" cy="54848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Fit </a:t>
            </a:r>
            <a:r>
              <a:rPr lang="el-GR" dirty="0"/>
              <a:t>θ </a:t>
            </a:r>
            <a:r>
              <a:rPr lang="en-US" dirty="0" smtClean="0"/>
              <a:t>from a binned multi-dimensional distribution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expected </a:t>
            </a:r>
            <a:r>
              <a:rPr lang="en-US" dirty="0"/>
              <a:t>counts y</a:t>
            </a:r>
            <a:r>
              <a:rPr lang="en-US" baseline="-25000" dirty="0"/>
              <a:t>i</a:t>
            </a:r>
            <a:r>
              <a:rPr lang="en-US" dirty="0"/>
              <a:t> = f(x</a:t>
            </a:r>
            <a:r>
              <a:rPr lang="en-US" baseline="-25000" dirty="0"/>
              <a:t>i</a:t>
            </a:r>
            <a:r>
              <a:rPr lang="en-US" dirty="0"/>
              <a:t>,</a:t>
            </a:r>
            <a:r>
              <a:rPr lang="el-GR" dirty="0"/>
              <a:t>θ</a:t>
            </a:r>
            <a:r>
              <a:rPr lang="en-US" dirty="0"/>
              <a:t>)dx </a:t>
            </a:r>
            <a:r>
              <a:rPr lang="en-US" dirty="0" smtClean="0"/>
              <a:t>= </a:t>
            </a:r>
            <a:r>
              <a:rPr lang="el-GR" dirty="0" smtClean="0"/>
              <a:t>ε</a:t>
            </a:r>
            <a:r>
              <a:rPr lang="en-US" baseline="-25000" dirty="0" smtClean="0"/>
              <a:t>i</a:t>
            </a:r>
            <a:r>
              <a:rPr lang="en-US" dirty="0" smtClean="0"/>
              <a:t>*s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)+b</a:t>
            </a:r>
            <a:r>
              <a:rPr lang="en-US" baseline="-25000" dirty="0" smtClean="0"/>
              <a:t>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depend </a:t>
            </a:r>
            <a:r>
              <a:rPr lang="en-US" dirty="0"/>
              <a:t>on </a:t>
            </a:r>
            <a:r>
              <a:rPr lang="en-US" dirty="0" smtClean="0"/>
              <a:t>parameter </a:t>
            </a:r>
            <a:r>
              <a:rPr lang="el-GR" dirty="0"/>
              <a:t>θ</a:t>
            </a:r>
            <a:r>
              <a:rPr lang="en-US" dirty="0"/>
              <a:t> </a:t>
            </a:r>
            <a:r>
              <a:rPr lang="en-US" dirty="0" smtClean="0"/>
              <a:t>to fit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Statistical error related to Fisher information                        (Cramer-Rao)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binned fit </a:t>
            </a:r>
            <a:r>
              <a:rPr lang="en-US" dirty="0" smtClean="0">
                <a:sym typeface="Symbol" panose="05050102010706020507" pitchFamily="18" charset="2"/>
              </a:rPr>
              <a:t> combine measurements in each bin, weighed by information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Easy to show (backup slides) that Fisher information in the fit is:</a:t>
            </a:r>
            <a:endParaRPr lang="en-US" sz="1000" dirty="0"/>
          </a:p>
          <a:p>
            <a:pPr>
              <a:spcBef>
                <a:spcPts val="0"/>
              </a:spcBef>
            </a:pPr>
            <a:endParaRPr lang="en-US" sz="1000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l-GR" i="1" dirty="0" smtClean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and </a:t>
            </a:r>
            <a:r>
              <a:rPr lang="el-GR" i="1" dirty="0" smtClean="0">
                <a:solidFill>
                  <a:srgbClr val="FF0000"/>
                </a:solidFill>
              </a:rPr>
              <a:t>ρ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 local signal efficiency and purity in the i</a:t>
            </a:r>
            <a:r>
              <a:rPr lang="en-US" i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th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bin 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Define a binary classifier metric as information fraction to ideal classifier: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[0,1]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1 if keep all signal and reject all backgrounds</a:t>
            </a:r>
            <a:endParaRPr lang="en-US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higher is better  maximise IF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interpretation:</a:t>
            </a:r>
          </a:p>
          <a:p>
            <a:pPr lvl="1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marL="127000" indent="0">
              <a:spcBef>
                <a:spcPts val="0"/>
              </a:spcBef>
              <a:buNone/>
            </a:pPr>
            <a:r>
              <a:rPr lang="en-US" sz="1800" i="1" dirty="0" smtClean="0">
                <a:sym typeface="Symbol" panose="05050102010706020507" pitchFamily="18" charset="2"/>
              </a:rPr>
              <a:t>NB: global </a:t>
            </a:r>
            <a:r>
              <a:rPr lang="el-GR" sz="1800" i="1" dirty="0" smtClean="0"/>
              <a:t>ε</a:t>
            </a:r>
            <a:r>
              <a:rPr lang="en-US" sz="1800" i="1" dirty="0" smtClean="0"/>
              <a:t>*</a:t>
            </a:r>
            <a:r>
              <a:rPr lang="el-GR" sz="1800" i="1" dirty="0" smtClean="0"/>
              <a:t>ρ</a:t>
            </a:r>
            <a:r>
              <a:rPr lang="en-US" sz="1800" i="1" dirty="0" smtClean="0"/>
              <a:t> </a:t>
            </a:r>
            <a:r>
              <a:rPr lang="en-US" sz="1800" i="1" u="sng" dirty="0" smtClean="0"/>
              <a:t>is</a:t>
            </a:r>
            <a:r>
              <a:rPr lang="en-US" sz="1800" i="1" dirty="0" smtClean="0"/>
              <a:t> the IF for measuring </a:t>
            </a:r>
            <a:r>
              <a:rPr lang="el-GR" sz="1800" i="1" dirty="0" smtClean="0"/>
              <a:t>θ</a:t>
            </a:r>
            <a:r>
              <a:rPr lang="en-US" sz="1800" i="1" dirty="0" smtClean="0"/>
              <a:t>=</a:t>
            </a:r>
            <a:r>
              <a:rPr lang="el-GR" sz="1800" i="1" dirty="0" smtClean="0"/>
              <a:t>σ</a:t>
            </a:r>
            <a:r>
              <a:rPr lang="en-US" sz="1800" i="1" baseline="-25000" dirty="0" smtClean="0"/>
              <a:t>s</a:t>
            </a:r>
            <a:r>
              <a:rPr lang="en-US" sz="1800" i="1" dirty="0" smtClean="0"/>
              <a:t> in a 1-bin fit (counting experiment)!</a:t>
            </a:r>
            <a:endParaRPr lang="en-GB" sz="1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44" y="1432943"/>
            <a:ext cx="1490440" cy="4528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01" y="2842881"/>
            <a:ext cx="2222038" cy="4944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89" y="2852406"/>
            <a:ext cx="2558585" cy="48110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27749" y="4695519"/>
            <a:ext cx="2632427" cy="843972"/>
            <a:chOff x="4720927" y="4896924"/>
            <a:chExt cx="2632427" cy="8439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2423" y="4896924"/>
              <a:ext cx="2630931" cy="843972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720927" y="4896924"/>
              <a:ext cx="2632426" cy="84397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384" y="4896924"/>
            <a:ext cx="2378378" cy="3063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015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60605"/>
            <a:ext cx="8791199" cy="473228"/>
          </a:xfrm>
        </p:spPr>
        <p:txBody>
          <a:bodyPr/>
          <a:lstStyle/>
          <a:p>
            <a:r>
              <a:rPr lang="en-US" sz="2800" dirty="0" smtClean="0"/>
              <a:t>Binary classifier evaluation – reminder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881" y="1434417"/>
            <a:ext cx="4729969" cy="1425563"/>
            <a:chOff x="138160" y="3137876"/>
            <a:chExt cx="5930483" cy="1895231"/>
          </a:xfrm>
        </p:grpSpPr>
        <p:grpSp>
          <p:nvGrpSpPr>
            <p:cNvPr id="7" name="Group 6"/>
            <p:cNvGrpSpPr/>
            <p:nvPr/>
          </p:nvGrpSpPr>
          <p:grpSpPr>
            <a:xfrm>
              <a:off x="138160" y="3137876"/>
              <a:ext cx="5930483" cy="1891325"/>
              <a:chOff x="138160" y="3137876"/>
              <a:chExt cx="5930483" cy="189132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9683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 smtClean="0">
                    <a:solidFill>
                      <a:srgbClr val="CC00FF"/>
                    </a:solidFill>
                  </a:rPr>
                  <a:t>true class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P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ositives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signal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Stot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36643" y="3137876"/>
                <a:ext cx="2032000" cy="63304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>
                    <a:solidFill>
                      <a:srgbClr val="CC00FF"/>
                    </a:solidFill>
                  </a:rPr>
                  <a:t>t</a:t>
                </a:r>
                <a:r>
                  <a:rPr lang="en-US" sz="1000" i="1" u="sng" dirty="0" smtClean="0">
                    <a:solidFill>
                      <a:srgbClr val="CC00FF"/>
                    </a:solidFill>
                  </a:rPr>
                  <a:t>rue class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egatives</a:t>
                </a:r>
                <a:endParaRPr lang="en-US" sz="1000" b="1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background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Btot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2062" y="3767014"/>
                <a:ext cx="1850864" cy="63304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 smtClean="0">
                    <a:solidFill>
                      <a:srgbClr val="CC00FF"/>
                    </a:solidFill>
                  </a:rPr>
                  <a:t>classified as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P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ositives</a:t>
                </a: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selected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8160" y="4396154"/>
                <a:ext cx="1850864" cy="63304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u="sng" dirty="0">
                    <a:solidFill>
                      <a:srgbClr val="CC00FF"/>
                    </a:solidFill>
                  </a:rPr>
                  <a:t>classified </a:t>
                </a:r>
                <a:r>
                  <a:rPr lang="en-US" sz="1000" i="1" u="sng" dirty="0" smtClean="0">
                    <a:solidFill>
                      <a:srgbClr val="CC00FF"/>
                    </a:solidFill>
                  </a:rPr>
                  <a:t>as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egatives</a:t>
                </a: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(HEP: </a:t>
                </a:r>
                <a:r>
                  <a:rPr lang="en-US" sz="1000" b="1" dirty="0" smtClean="0">
                    <a:solidFill>
                      <a:srgbClr val="000000"/>
                    </a:solidFill>
                  </a:rPr>
                  <a:t>rejected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00738" y="3767015"/>
              <a:ext cx="4064000" cy="1266092"/>
              <a:chOff x="2000738" y="3767015"/>
              <a:chExt cx="4064000" cy="126609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00738" y="3767015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True Positives (TP)</a:t>
                </a:r>
              </a:p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(HEP: selected signal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Ssel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32738" y="3767015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False Positives (FP)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HEP: selected bkg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Bsel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00738" y="4400061"/>
                <a:ext cx="2032000" cy="633046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False Negatives (FN)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HEP: rejected signal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Srej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32738" y="4400061"/>
                <a:ext cx="2032000" cy="633046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True Negatives (TN)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(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HEP: rejected bkg </a:t>
                </a:r>
                <a:r>
                  <a:rPr lang="en-US" sz="1000" b="1" dirty="0" smtClean="0">
                    <a:solidFill>
                      <a:srgbClr val="0055A0"/>
                    </a:solidFill>
                  </a:rPr>
                  <a:t>Brej</a:t>
                </a:r>
                <a:r>
                  <a:rPr lang="en-US" sz="800" dirty="0" smtClean="0">
                    <a:solidFill>
                      <a:srgbClr val="000000"/>
                    </a:solidFill>
                  </a:rPr>
                  <a:t>)</a:t>
                </a:r>
                <a:endParaRPr lang="en-GB" sz="8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2" y="2994780"/>
            <a:ext cx="4186705" cy="304614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2068" y="762391"/>
            <a:ext cx="8971931" cy="398032"/>
            <a:chOff x="172069" y="629536"/>
            <a:chExt cx="8448305" cy="778496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172069" y="629538"/>
              <a:ext cx="4016336" cy="77849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  <a:defRPr sz="3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lvl="1" indent="0">
                <a:spcBef>
                  <a:spcPts val="0"/>
                </a:spcBef>
                <a:buNone/>
                <a:defRPr sz="1800"/>
              </a:lvl2pPr>
              <a:lvl3pPr lvl="2" indent="0">
                <a:spcBef>
                  <a:spcPts val="0"/>
                </a:spcBef>
                <a:buNone/>
                <a:defRPr sz="1800"/>
              </a:lvl3pPr>
              <a:lvl4pPr lvl="3" indent="0">
                <a:spcBef>
                  <a:spcPts val="0"/>
                </a:spcBef>
                <a:buNone/>
                <a:defRPr sz="1800"/>
              </a:lvl4pPr>
              <a:lvl5pPr lvl="4" indent="0">
                <a:spcBef>
                  <a:spcPts val="0"/>
                </a:spcBef>
                <a:buNone/>
                <a:defRPr sz="1800"/>
              </a:lvl5pPr>
              <a:lvl6pPr lvl="5" indent="0">
                <a:spcBef>
                  <a:spcPts val="0"/>
                </a:spcBef>
                <a:buNone/>
                <a:defRPr sz="1800"/>
              </a:lvl6pPr>
              <a:lvl7pPr lvl="6" indent="0">
                <a:spcBef>
                  <a:spcPts val="0"/>
                </a:spcBef>
                <a:buNone/>
                <a:defRPr sz="1800"/>
              </a:lvl7pPr>
              <a:lvl8pPr lvl="7" indent="0">
                <a:spcBef>
                  <a:spcPts val="0"/>
                </a:spcBef>
                <a:buNone/>
                <a:defRPr sz="1800"/>
              </a:lvl8pPr>
              <a:lvl9pPr lvl="8" indent="0">
                <a:spcBef>
                  <a:spcPts val="0"/>
                </a:spcBef>
                <a:buNone/>
                <a:defRPr sz="1800"/>
              </a:lvl9pPr>
            </a:lstStyle>
            <a:p>
              <a:r>
                <a:rPr lang="en-US" sz="2000" dirty="0" smtClean="0"/>
                <a:t>Discrete classifiers:</a:t>
              </a:r>
            </a:p>
            <a:p>
              <a:r>
                <a:rPr lang="en-US" sz="2000" dirty="0" smtClean="0"/>
                <a:t>the confusion matrix</a:t>
              </a:r>
              <a:endParaRPr lang="en-US" sz="2000" dirty="0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5736966" y="629536"/>
              <a:ext cx="2883408" cy="77849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  <a:defRPr sz="3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lvl="1" indent="0">
                <a:spcBef>
                  <a:spcPts val="0"/>
                </a:spcBef>
                <a:buNone/>
                <a:defRPr sz="1800"/>
              </a:lvl2pPr>
              <a:lvl3pPr lvl="2" indent="0">
                <a:spcBef>
                  <a:spcPts val="0"/>
                </a:spcBef>
                <a:buNone/>
                <a:defRPr sz="1800"/>
              </a:lvl3pPr>
              <a:lvl4pPr lvl="3" indent="0">
                <a:spcBef>
                  <a:spcPts val="0"/>
                </a:spcBef>
                <a:buNone/>
                <a:defRPr sz="1800"/>
              </a:lvl4pPr>
              <a:lvl5pPr lvl="4" indent="0">
                <a:spcBef>
                  <a:spcPts val="0"/>
                </a:spcBef>
                <a:buNone/>
                <a:defRPr sz="1800"/>
              </a:lvl5pPr>
              <a:lvl6pPr lvl="5" indent="0">
                <a:spcBef>
                  <a:spcPts val="0"/>
                </a:spcBef>
                <a:buNone/>
                <a:defRPr sz="1800"/>
              </a:lvl6pPr>
              <a:lvl7pPr lvl="6" indent="0">
                <a:spcBef>
                  <a:spcPts val="0"/>
                </a:spcBef>
                <a:buNone/>
                <a:defRPr sz="1800"/>
              </a:lvl7pPr>
              <a:lvl8pPr lvl="7" indent="0">
                <a:spcBef>
                  <a:spcPts val="0"/>
                </a:spcBef>
                <a:buNone/>
                <a:defRPr sz="1800"/>
              </a:lvl8pPr>
              <a:lvl9pPr lvl="8" indent="0">
                <a:spcBef>
                  <a:spcPts val="0"/>
                </a:spcBef>
                <a:buNone/>
                <a:defRPr sz="1800"/>
              </a:lvl9pPr>
            </a:lstStyle>
            <a:p>
              <a:r>
                <a:rPr lang="en-US" sz="2000" dirty="0" smtClean="0"/>
                <a:t>Scoring classifiers:</a:t>
              </a:r>
            </a:p>
            <a:p>
              <a:r>
                <a:rPr lang="en-US" sz="2000" dirty="0" smtClean="0"/>
                <a:t>ROC and PRC curves</a:t>
              </a:r>
              <a:endParaRPr lang="en-US" sz="2000" dirty="0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247761" y="1328218"/>
            <a:ext cx="2785309" cy="3798419"/>
            <a:chOff x="6017343" y="1410663"/>
            <a:chExt cx="2934929" cy="4002461"/>
          </a:xfrm>
        </p:grpSpPr>
        <p:grpSp>
          <p:nvGrpSpPr>
            <p:cNvPr id="25" name="Group 24"/>
            <p:cNvGrpSpPr/>
            <p:nvPr/>
          </p:nvGrpSpPr>
          <p:grpSpPr>
            <a:xfrm>
              <a:off x="6017343" y="1410663"/>
              <a:ext cx="2934929" cy="4002461"/>
              <a:chOff x="5324168" y="1816239"/>
              <a:chExt cx="2934929" cy="400246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4168" y="1816239"/>
                <a:ext cx="2832367" cy="198080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664" y="3839622"/>
                <a:ext cx="2869433" cy="1979078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7934632" y="1673942"/>
              <a:ext cx="774291" cy="23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61762" y="4461678"/>
            <a:ext cx="1720115" cy="153888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Different domains</a:t>
            </a:r>
          </a:p>
          <a:p>
            <a:r>
              <a:rPr lang="en-US" sz="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800" dirty="0">
                <a:solidFill>
                  <a:srgbClr val="FF0000"/>
                </a:solidFill>
              </a:rPr>
              <a:t>F</a:t>
            </a:r>
            <a:r>
              <a:rPr lang="en-US" sz="800" dirty="0" smtClean="0">
                <a:solidFill>
                  <a:srgbClr val="FF0000"/>
                </a:solidFill>
              </a:rPr>
              <a:t>ocus on different concepts</a:t>
            </a:r>
          </a:p>
          <a:p>
            <a:r>
              <a:rPr lang="en-US" sz="8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800" dirty="0">
                <a:solidFill>
                  <a:srgbClr val="FF0000"/>
                </a:solidFill>
              </a:rPr>
              <a:t>D</a:t>
            </a:r>
            <a:r>
              <a:rPr lang="en-US" sz="800" dirty="0" smtClean="0">
                <a:solidFill>
                  <a:srgbClr val="FF0000"/>
                </a:solidFill>
              </a:rPr>
              <a:t>ifferent terminologies</a:t>
            </a:r>
          </a:p>
          <a:p>
            <a:endParaRPr lang="en-US" sz="800" dirty="0"/>
          </a:p>
          <a:p>
            <a:r>
              <a:rPr lang="en-US" sz="800" dirty="0" smtClean="0"/>
              <a:t>Examples from three domains:</a:t>
            </a:r>
          </a:p>
          <a:p>
            <a:endParaRPr lang="en-US" sz="200" dirty="0"/>
          </a:p>
          <a:p>
            <a:r>
              <a:rPr lang="en-US" sz="800" dirty="0" smtClean="0"/>
              <a:t>- </a:t>
            </a:r>
            <a:r>
              <a:rPr lang="en-US" sz="800" b="1" dirty="0" smtClean="0"/>
              <a:t>Medical Diagnostics (MED)</a:t>
            </a:r>
          </a:p>
          <a:p>
            <a:r>
              <a:rPr lang="en-US" sz="800" dirty="0" smtClean="0"/>
              <a:t>  </a:t>
            </a:r>
            <a:r>
              <a:rPr lang="en-US" sz="800" i="1" dirty="0" smtClean="0"/>
              <a:t>does Mr. A. have cancer?</a:t>
            </a:r>
          </a:p>
          <a:p>
            <a:endParaRPr lang="en-US" sz="200" dirty="0" smtClean="0"/>
          </a:p>
          <a:p>
            <a:r>
              <a:rPr lang="en-US" sz="800" dirty="0" smtClean="0"/>
              <a:t>- </a:t>
            </a:r>
            <a:r>
              <a:rPr lang="en-US" sz="800" b="1" dirty="0" smtClean="0"/>
              <a:t>Information Retrieval (IR)</a:t>
            </a:r>
          </a:p>
          <a:p>
            <a:r>
              <a:rPr lang="en-US" sz="800" i="1" dirty="0" smtClean="0"/>
              <a:t>  Google documents about “ROC”</a:t>
            </a:r>
          </a:p>
          <a:p>
            <a:endParaRPr lang="en-US" sz="200" dirty="0" smtClean="0"/>
          </a:p>
          <a:p>
            <a:r>
              <a:rPr lang="en-US" sz="800" dirty="0" smtClean="0"/>
              <a:t>- </a:t>
            </a:r>
            <a:r>
              <a:rPr lang="en-US" sz="800" b="1" dirty="0" smtClean="0"/>
              <a:t>HEP event selection (HEP)</a:t>
            </a:r>
          </a:p>
          <a:p>
            <a:r>
              <a:rPr lang="en-US" sz="800" i="1" dirty="0"/>
              <a:t> </a:t>
            </a:r>
            <a:r>
              <a:rPr lang="en-US" sz="800" i="1" dirty="0" smtClean="0"/>
              <a:t> select Higgs event candidates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290042" y="3862906"/>
            <a:ext cx="1069260" cy="471921"/>
            <a:chOff x="4726857" y="5485197"/>
            <a:chExt cx="1069260" cy="47192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465" y="5670754"/>
              <a:ext cx="753968" cy="264241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4726857" y="5485197"/>
              <a:ext cx="10692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MED: prevalence</a:t>
              </a:r>
              <a:endParaRPr lang="en-GB" sz="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30097" y="5485198"/>
              <a:ext cx="870155" cy="471920"/>
            </a:xfrm>
            <a:prstGeom prst="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743" y="5523229"/>
            <a:ext cx="1971689" cy="3476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149742" y="5188296"/>
            <a:ext cx="2994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Purity can be studied using ROC </a:t>
            </a:r>
          </a:p>
          <a:p>
            <a:pPr algn="ctr"/>
            <a:r>
              <a:rPr lang="en-US" sz="800" dirty="0" smtClean="0"/>
              <a:t>only if prevalence is also known</a:t>
            </a:r>
            <a:r>
              <a:rPr lang="en-US" sz="800" dirty="0" smtClean="0"/>
              <a:t>:</a:t>
            </a:r>
          </a:p>
          <a:p>
            <a:pPr algn="ctr"/>
            <a:endParaRPr lang="en-US" sz="800" dirty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Alternative: PN curve – TP vs FP (less used) 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70760" y="4616245"/>
            <a:ext cx="803730" cy="523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9975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49742" y="599974"/>
            <a:ext cx="0" cy="55441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20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18" y="182504"/>
            <a:ext cx="8924507" cy="331846"/>
          </a:xfrm>
        </p:spPr>
        <p:txBody>
          <a:bodyPr/>
          <a:lstStyle/>
          <a:p>
            <a:r>
              <a:rPr lang="en-US" dirty="0" smtClean="0"/>
              <a:t>Numerical tests with a toy model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6143" y="679938"/>
            <a:ext cx="9029281" cy="2625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 used a simple toy model to make some numerical tests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</a:t>
            </a:r>
            <a:r>
              <a:rPr lang="en-US" dirty="0" smtClean="0"/>
              <a:t>erify that my formulas are correct – and also illustrate them graphically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Two-dimensional distribution (m,D) </a:t>
            </a:r>
            <a:r>
              <a:rPr lang="en-US" dirty="0" smtClean="0">
                <a:sym typeface="Symbol" panose="05050102010706020507" pitchFamily="18" charset="2"/>
              </a:rPr>
              <a:t> signal Gaussian, background exponential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Two measurements: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total cross-section measurement by counting and 1-D or 2-D fit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mass measurement by 1-D or 2-D fits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Details in the backup slides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349" y="5727099"/>
            <a:ext cx="206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Using scipy / matplotlib / numpy and iminuit in Python from SWAN </a:t>
            </a:r>
            <a:endParaRPr lang="en-GB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1" y="3752610"/>
            <a:ext cx="3329210" cy="23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68679"/>
            <a:ext cx="8791199" cy="424351"/>
          </a:xfrm>
        </p:spPr>
        <p:txBody>
          <a:bodyPr/>
          <a:lstStyle/>
          <a:p>
            <a:r>
              <a:rPr lang="en-US" sz="3200" dirty="0"/>
              <a:t>M by 1D fit to m </a:t>
            </a:r>
            <a:r>
              <a:rPr lang="en-US" sz="3200" dirty="0" smtClean="0"/>
              <a:t>– optimizing the classifier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752476"/>
                <a:ext cx="8893662" cy="2209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Choose operating </a:t>
                </a:r>
                <a:r>
                  <a:rPr lang="en-US" dirty="0"/>
                  <a:t>point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thr </a:t>
                </a:r>
                <a:r>
                  <a:rPr lang="en-US" dirty="0" smtClean="0"/>
                  <a:t>optimizing information fraction for </a:t>
                </a:r>
                <a:r>
                  <a:rPr lang="el-GR" dirty="0"/>
                  <a:t>θ</a:t>
                </a:r>
                <a:r>
                  <a:rPr lang="en-US" dirty="0" smtClean="0"/>
                  <a:t>=M in m-fit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NB: different to operating point maximising </a:t>
                </a:r>
                <a:r>
                  <a:rPr lang="el-GR" dirty="0"/>
                  <a:t>ε</a:t>
                </a:r>
                <a:r>
                  <a:rPr lang="en-US" dirty="0"/>
                  <a:t>*</a:t>
                </a:r>
                <a:r>
                  <a:rPr lang="el-GR" dirty="0" smtClean="0"/>
                  <a:t>ρ</a:t>
                </a:r>
                <a:r>
                  <a:rPr lang="en-US" dirty="0"/>
                  <a:t> </a:t>
                </a:r>
                <a:r>
                  <a:rPr lang="en-US" dirty="0" smtClean="0"/>
                  <a:t>(IF for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=</a:t>
                </a:r>
                <a:r>
                  <a:rPr lang="el-GR" dirty="0" smtClean="0"/>
                  <a:t>σ</a:t>
                </a:r>
                <a:r>
                  <a:rPr lang="en-US" baseline="-25000" dirty="0"/>
                  <a:t>s</a:t>
                </a:r>
                <a:r>
                  <a:rPr lang="en-US" dirty="0"/>
                  <a:t> in a 1-bin </a:t>
                </a:r>
                <a:r>
                  <a:rPr lang="en-US" dirty="0" smtClean="0"/>
                  <a:t>fit)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To compute IF as sum over bins  need average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in each bin</a:t>
                </a:r>
                <a:endParaRPr lang="en-US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proof-of-concept  integrate by toy MC with </a:t>
                </a:r>
                <a:r>
                  <a:rPr lang="en-US" i="1" dirty="0" smtClean="0">
                    <a:sym typeface="Symbol" panose="05050102010706020507" pitchFamily="18" charset="2"/>
                  </a:rPr>
                  <a:t>event-by-event weight derivatives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in a real MC, could save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ℳ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ℳ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for the matrix element squared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ℳ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752476"/>
                <a:ext cx="8893662" cy="2209800"/>
              </a:xfrm>
              <a:blipFill>
                <a:blip r:embed="rId2"/>
                <a:stretch>
                  <a:fillRect r="-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6" y="3471026"/>
            <a:ext cx="3677298" cy="19229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73735" y="3355242"/>
            <a:ext cx="3321538" cy="2213435"/>
            <a:chOff x="4868985" y="3907692"/>
            <a:chExt cx="3321538" cy="2213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245" y="4023476"/>
              <a:ext cx="2785879" cy="20976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68985" y="3907692"/>
              <a:ext cx="3321538" cy="2213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75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8418"/>
            <a:ext cx="8791199" cy="293039"/>
          </a:xfrm>
        </p:spPr>
        <p:txBody>
          <a:bodyPr/>
          <a:lstStyle/>
          <a:p>
            <a:r>
              <a:rPr lang="en-US" sz="3200" dirty="0"/>
              <a:t>M by 1D fit to m – </a:t>
            </a:r>
            <a:r>
              <a:rPr lang="en-US" sz="3200" dirty="0" smtClean="0"/>
              <a:t>visual interpretation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451457"/>
                <a:ext cx="8791199" cy="807629"/>
              </a:xfrm>
            </p:spPr>
            <p:txBody>
              <a:bodyPr/>
              <a:lstStyle/>
              <a:p>
                <a:r>
                  <a:rPr lang="en-US" dirty="0" smtClean="0"/>
                  <a:t>Information after cuts: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 show the 3 terms in each bin i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fit = combine N different measurements in N bins </a:t>
                </a:r>
                <a:r>
                  <a:rPr lang="en-GB" dirty="0" smtClean="0">
                    <a:sym typeface="Symbol" panose="05050102010706020507" pitchFamily="18" charset="2"/>
                  </a:rPr>
                  <a:t> local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, 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GB" dirty="0" smtClean="0">
                    <a:sym typeface="Symbol" panose="05050102010706020507" pitchFamily="18" charset="2"/>
                  </a:rPr>
                  <a:t> relevant!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important thing is: maximise purity, efficiency in bins with highest sensitivity!</a:t>
                </a:r>
                <a:endParaRPr lang="en-GB" dirty="0" smtClean="0">
                  <a:sym typeface="Symbol" panose="05050102010706020507" pitchFamily="18" charset="2"/>
                </a:endParaRPr>
              </a:p>
              <a:p>
                <a:endParaRPr lang="en-GB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451457"/>
                <a:ext cx="8791199" cy="807629"/>
              </a:xfrm>
              <a:blipFill>
                <a:blip r:embed="rId2"/>
                <a:stretch>
                  <a:fillRect b="-7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0250" y="2041798"/>
            <a:ext cx="7101644" cy="4307672"/>
            <a:chOff x="1332674" y="1391200"/>
            <a:chExt cx="7769220" cy="471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172" y="1395037"/>
              <a:ext cx="4231722" cy="470876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674" y="1391200"/>
              <a:ext cx="3306001" cy="471260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982090" y="1799214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73040" y="1811202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75301" y="4666239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MAXIMUM INFORMATION,</a:t>
            </a:r>
          </a:p>
          <a:p>
            <a:pPr algn="ctr"/>
            <a:r>
              <a:rPr lang="en-US" sz="1100" dirty="0" smtClean="0"/>
              <a:t>MINIMUM ERROR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9558" y="2584026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IDEAL CASE,</a:t>
            </a:r>
          </a:p>
          <a:p>
            <a:pPr algn="ctr"/>
            <a:r>
              <a:rPr lang="en-US" sz="1100" dirty="0" smtClean="0"/>
              <a:t>NO BACKGROUND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7159" y="3226850"/>
                <a:ext cx="1531485" cy="682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Red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ideal case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59" y="3226850"/>
                <a:ext cx="1531485" cy="682238"/>
              </a:xfrm>
              <a:prstGeom prst="rect">
                <a:avLst/>
              </a:prstGeom>
              <a:blipFill>
                <a:blip r:embed="rId5"/>
                <a:stretch>
                  <a:fillRect l="-2789" t="-8036" r="-3187" b="-8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7634" y="5427125"/>
                <a:ext cx="1638316" cy="6869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Yellow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after cuts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rgbClr val="00B05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4" y="5427125"/>
                <a:ext cx="1638316" cy="686919"/>
              </a:xfrm>
              <a:prstGeom prst="rect">
                <a:avLst/>
              </a:prstGeom>
              <a:blipFill>
                <a:blip r:embed="rId6"/>
                <a:stretch>
                  <a:fillRect l="-5597" t="-7965" r="-1493" b="-7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369" y="4148597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Blue line: local 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purity in the bin,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9" y="4148597"/>
                <a:ext cx="1638316" cy="369332"/>
              </a:xfrm>
              <a:prstGeom prst="rect">
                <a:avLst/>
              </a:prstGeom>
              <a:blipFill>
                <a:blip r:embed="rId7"/>
                <a:stretch>
                  <a:fillRect t="-15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19" y="4691522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Green line: local efficiency in the bin,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>
                        <a:solidFill>
                          <a:srgbClr val="00B050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9" y="4691522"/>
                <a:ext cx="1638316" cy="369332"/>
              </a:xfrm>
              <a:prstGeom prst="rect">
                <a:avLst/>
              </a:prstGeom>
              <a:blipFill>
                <a:blip r:embed="rId8"/>
                <a:stretch>
                  <a:fillRect l="-3346" t="-15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2123" y="2126477"/>
            <a:ext cx="1404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Ideal case - yellow histogram (after cuts) coincides with and covers red histogram (ideal)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889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information inflow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Information about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r>
                  <a:rPr lang="en-US" dirty="0" smtClean="0"/>
                  <a:t> in a binned fit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Do I gain anything by splitting bin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into two separate bins?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i.e. is the “information inflow”* positive?</a:t>
                </a:r>
              </a:p>
              <a:p>
                <a:pPr lvl="1">
                  <a:spcBef>
                    <a:spcPts val="0"/>
                  </a:spcBef>
                </a:pPr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increases (errors on parameters decrease) if</a:t>
                </a:r>
              </a:p>
              <a:p>
                <a:pPr lvl="3">
                  <a:spcBef>
                    <a:spcPts val="0"/>
                  </a:spcBef>
                </a:pPr>
                <a:endParaRPr lang="en-US" sz="600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effect of the classifier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increases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w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  <m:r>
                      <a:rPr lang="el-GR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sSub>
                      <m:sSubPr>
                        <m:ctrlPr>
                          <a:rPr lang="el-GR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z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In summary: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try to partition the data into bins of equal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𝒔𝒊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  </a:t>
                </a:r>
              </a:p>
              <a:p>
                <a:pPr lvl="1">
                  <a:spcBef>
                    <a:spcPts val="0"/>
                  </a:spcBef>
                </a:pPr>
                <a:endParaRPr lang="en-US" sz="400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for cross-section measurements (and searches?): split into bins of equal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“use the scoring classifier D to partition </a:t>
                </a:r>
                <a:r>
                  <a:rPr lang="en-US" dirty="0" smtClean="0"/>
                  <a:t>the data</a:t>
                </a:r>
                <a:r>
                  <a:rPr lang="en-US" dirty="0"/>
                  <a:t>, not to reject events</a:t>
                </a:r>
                <a:r>
                  <a:rPr lang="en-US" dirty="0" smtClean="0"/>
                  <a:t>”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425" y="982917"/>
            <a:ext cx="1410731" cy="48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06" y="1581150"/>
            <a:ext cx="1392552" cy="323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790" y="1987720"/>
            <a:ext cx="2888029" cy="245315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33514" y="2233035"/>
            <a:ext cx="4473495" cy="396324"/>
            <a:chOff x="1743139" y="2756451"/>
            <a:chExt cx="4473495" cy="3963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3139" y="2756451"/>
              <a:ext cx="2910321" cy="3963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9691" y="2756451"/>
              <a:ext cx="1546943" cy="39632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072" y="2632017"/>
            <a:ext cx="1153921" cy="425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1138" y="1888647"/>
            <a:ext cx="44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1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optimal variables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The previous slide implies that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q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ρ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is an optimal variable to fit for </a:t>
                </a:r>
                <a:r>
                  <a:rPr lang="el-GR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θ</a:t>
                </a:r>
                <a:endParaRPr lang="en-US" dirty="0" smtClean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 of concept  1-D fit of q has the same precision on M as 2-D fit of (m,D)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closely related to </a:t>
                </a:r>
                <a:r>
                  <a:rPr lang="en-US" dirty="0"/>
                  <a:t>the “optimal observables” technique </a:t>
                </a: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 practice: train one ML variable to reproduce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not needed for cross-sections or searches (this is constant)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  <a:blipFill>
                <a:blip r:embed="rId2"/>
                <a:stretch>
                  <a:fillRect b="-1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869290"/>
            <a:ext cx="1903649" cy="749468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27376" y="2326634"/>
            <a:ext cx="5797474" cy="2301781"/>
            <a:chOff x="1479627" y="2781300"/>
            <a:chExt cx="5797474" cy="23017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775" y="2806616"/>
              <a:ext cx="2981326" cy="22764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9627" y="2781300"/>
              <a:ext cx="2816147" cy="223587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540659" y="2920897"/>
            <a:ext cx="227061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</a:t>
            </a:r>
          </a:p>
          <a:p>
            <a:r>
              <a:rPr lang="en-US" sz="1200" dirty="0" smtClean="0"/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1D fit(q):                          ± 0.236</a:t>
            </a:r>
            <a:endParaRPr lang="en-GB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9394"/>
            <a:ext cx="8791199" cy="288282"/>
          </a:xfrm>
        </p:spPr>
        <p:txBody>
          <a:bodyPr/>
          <a:lstStyle/>
          <a:p>
            <a:r>
              <a:rPr lang="en-US" dirty="0" smtClean="0"/>
              <a:t>Conclusion and outlook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49" y="552450"/>
            <a:ext cx="9062976" cy="54405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disciplines / problems 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challenges 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metrics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here is no universal magic solution – and the AUC definitely is not one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 proposed a systematic analysis of many problems in HEP event selection only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True Negatives, ROCs &amp; AUCs are irrelevant in HEP event selection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PRC approach (like IR, unlike MED) more appropriate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purity </a:t>
            </a:r>
            <a:r>
              <a:rPr lang="el-GR" dirty="0"/>
              <a:t>ρ</a:t>
            </a:r>
            <a:r>
              <a:rPr lang="en-US" dirty="0"/>
              <a:t>, efficiency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endParaRPr lang="en-US" dirty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Binning in HEP analyses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global averages of </a:t>
            </a:r>
            <a:r>
              <a:rPr lang="el-GR" dirty="0" smtClean="0"/>
              <a:t>ρ</a:t>
            </a:r>
            <a:r>
              <a:rPr lang="en-US" dirty="0"/>
              <a:t>, 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 irrelevant in that case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FOM integrals that are relevant to HEP use </a:t>
            </a:r>
            <a:r>
              <a:rPr lang="en-US" dirty="0">
                <a:sym typeface="Symbol" panose="05050102010706020507" pitchFamily="18" charset="2"/>
              </a:rPr>
              <a:t>local </a:t>
            </a:r>
            <a:r>
              <a:rPr lang="el-GR" dirty="0"/>
              <a:t>ρ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in each bin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AUC is an integral of global </a:t>
            </a:r>
            <a:r>
              <a:rPr lang="el-GR" dirty="0"/>
              <a:t>ρ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one more reason why it is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optimal partitioning exists to minimise statistical errors on fits</a:t>
            </a: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What am I proposing about ROCs and AUCs, essentially?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stop using AUCs and ROCs in HEP event selection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ROCs confusing </a:t>
            </a:r>
            <a:r>
              <a:rPr lang="en-US" dirty="0" smtClean="0">
                <a:sym typeface="Symbol" panose="05050102010706020507" pitchFamily="18" charset="2"/>
              </a:rPr>
              <a:t> they make you think in terms of the wrong metrics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identify the metrics most appropriate to your specific problem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 summarized many metrics that exist for some problems in event selection</a:t>
            </a:r>
          </a:p>
          <a:p>
            <a:pPr lvl="2">
              <a:spcBef>
                <a:spcPts val="0"/>
              </a:spcBef>
            </a:pPr>
            <a:r>
              <a:rPr lang="en-US" i="1" dirty="0" smtClean="0"/>
              <a:t>more research needed</a:t>
            </a:r>
            <a:r>
              <a:rPr lang="en-US" dirty="0" smtClean="0"/>
              <a:t> in other problems (e.g</a:t>
            </a:r>
            <a:r>
              <a:rPr lang="en-US" dirty="0"/>
              <a:t>. </a:t>
            </a:r>
            <a:r>
              <a:rPr lang="en-US" dirty="0" smtClean="0"/>
              <a:t>pID, systematics </a:t>
            </a:r>
            <a:r>
              <a:rPr lang="en-US" dirty="0"/>
              <a:t>in event </a:t>
            </a:r>
            <a:r>
              <a:rPr lang="en-US" dirty="0" smtClean="0"/>
              <a:t>selection...)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i="1" dirty="0" smtClean="0"/>
              <a:t>I am preparing a paper on this – thank you for your feedback in this meeting!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17574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endParaRPr lang="en-US" sz="4800" dirty="0"/>
          </a:p>
          <a:p>
            <a:pPr marL="127000" indent="0" algn="ctr">
              <a:buNone/>
            </a:pPr>
            <a:r>
              <a:rPr lang="en-US" sz="4800" dirty="0" smtClean="0"/>
              <a:t>Backup slides</a:t>
            </a:r>
          </a:p>
          <a:p>
            <a:pPr marL="127000" indent="0" algn="ctr">
              <a:buNone/>
            </a:pPr>
            <a:r>
              <a:rPr lang="en-US" sz="4800" dirty="0" smtClean="0"/>
              <a:t>of the January IML talk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1534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86087"/>
          </a:xfrm>
        </p:spPr>
        <p:txBody>
          <a:bodyPr/>
          <a:lstStyle/>
          <a:p>
            <a:r>
              <a:rPr lang="en-US" dirty="0" smtClean="0"/>
              <a:t>Systematic errors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" y="932155"/>
                <a:ext cx="9144000" cy="506087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Statistical errors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systematics become more relevant as N grows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statistical errors at low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 smtClean="0"/>
                  <a:t> only depends on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,</a:t>
                </a:r>
                <a:r>
                  <a:rPr lang="el-GR" dirty="0"/>
                  <a:t> ρ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stat+syst errors at high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also depends on luminosity scale (S</a:t>
                </a:r>
                <a:r>
                  <a:rPr lang="en-US" baseline="-25000" dirty="0" smtClean="0"/>
                  <a:t>tot</a:t>
                </a:r>
                <a:r>
                  <a:rPr lang="en-US" dirty="0" smtClean="0"/>
                  <a:t>)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i.e. need all three numbers </a:t>
                </a:r>
                <a:r>
                  <a:rPr lang="en-US" dirty="0"/>
                  <a:t>TP, FP, </a:t>
                </a:r>
                <a:r>
                  <a:rPr lang="en-US" dirty="0" smtClean="0"/>
                  <a:t>FN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 smtClean="0"/>
                  <a:t> but TN remains irrelevant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Simple </a:t>
                </a:r>
                <a:r>
                  <a:rPr lang="en-US" dirty="0"/>
                  <a:t>example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measure </a:t>
                </a:r>
                <a:r>
                  <a:rPr lang="el-GR" dirty="0"/>
                  <a:t>σ</a:t>
                </a:r>
                <a:r>
                  <a:rPr lang="en-US" baseline="-25000" dirty="0"/>
                  <a:t>s </a:t>
                </a:r>
                <a:r>
                  <a:rPr lang="en-US" dirty="0"/>
                  <a:t>by counting, 1% relative uncertainty in </a:t>
                </a:r>
                <a:r>
                  <a:rPr lang="el-GR" dirty="0"/>
                  <a:t>σ</a:t>
                </a:r>
                <a:r>
                  <a:rPr lang="en-US" baseline="-25000" dirty="0" smtClean="0"/>
                  <a:t>b</a:t>
                </a:r>
                <a:endParaRPr lang="en-GB" baseline="-250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systematic error is lower than statistical error if </a:t>
                </a:r>
              </a:p>
              <a:p>
                <a:pPr lvl="1"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optimizing total systematic + statistical error is a tradeoff involving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,</a:t>
                </a:r>
                <a:r>
                  <a:rPr lang="el-GR" dirty="0"/>
                  <a:t> </a:t>
                </a:r>
                <a:r>
                  <a:rPr lang="el-GR" dirty="0" smtClean="0"/>
                  <a:t>ρ</a:t>
                </a:r>
                <a:r>
                  <a:rPr lang="en-US" dirty="0" smtClean="0"/>
                  <a:t>, </a:t>
                </a:r>
                <a:r>
                  <a:rPr lang="en-US" dirty="0"/>
                  <a:t>S</a:t>
                </a:r>
                <a:r>
                  <a:rPr lang="en-US" baseline="-25000" dirty="0"/>
                  <a:t>tot</a:t>
                </a:r>
                <a:r>
                  <a:rPr lang="en-US" dirty="0" smtClean="0"/>
                  <a:t> </a:t>
                </a: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Complex problem, no universal recipe </a:t>
                </a:r>
                <a:r>
                  <a:rPr lang="en-US" dirty="0">
                    <a:sym typeface="Symbol" panose="05050102010706020507" pitchFamily="18" charset="2"/>
                  </a:rPr>
                  <a:t> interesting problem to work on!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more in-depth discussion is </a:t>
                </a:r>
                <a:r>
                  <a:rPr lang="en-US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beyond the scope of this </a:t>
                </a:r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talk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" y="932155"/>
                <a:ext cx="9144000" cy="50608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71" y="3120025"/>
            <a:ext cx="2504596" cy="5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32" y="2991959"/>
            <a:ext cx="8964000" cy="29258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Different meaning of absolute numbers in the confusion matrix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Trigger </a:t>
            </a:r>
            <a:r>
              <a:rPr lang="en-US" dirty="0" smtClean="0">
                <a:sym typeface="Symbol" panose="05050102010706020507" pitchFamily="18" charset="2"/>
              </a:rPr>
              <a:t> events per unit time i.e. trigger rates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(Physics analyses </a:t>
            </a:r>
            <a:r>
              <a:rPr lang="en-US" dirty="0" smtClean="0">
                <a:sym typeface="Symbol" panose="05050102010706020507" pitchFamily="18" charset="2"/>
              </a:rPr>
              <a:t> total event sample sizes i.e. total integrated luminosities)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Binary </a:t>
            </a:r>
            <a:r>
              <a:rPr lang="en-US" dirty="0"/>
              <a:t>classifier optimisation goal: maximise </a:t>
            </a:r>
            <a:r>
              <a:rPr lang="el-GR" dirty="0"/>
              <a:t>ε</a:t>
            </a:r>
            <a:r>
              <a:rPr lang="en-US" baseline="-25000" dirty="0" smtClean="0"/>
              <a:t>s </a:t>
            </a:r>
            <a:r>
              <a:rPr lang="en-US" dirty="0" smtClean="0"/>
              <a:t>for a given </a:t>
            </a:r>
            <a:r>
              <a:rPr lang="en-US" dirty="0"/>
              <a:t>B</a:t>
            </a:r>
            <a:r>
              <a:rPr lang="en-US" baseline="-25000" dirty="0"/>
              <a:t>sel</a:t>
            </a:r>
            <a:r>
              <a:rPr lang="en-US" dirty="0" smtClean="0"/>
              <a:t> per unit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i.e. maximise TP/(TP+FN) for a given FP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Relevant plot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>
                <a:solidFill>
                  <a:srgbClr val="000000"/>
                </a:solidFill>
              </a:rPr>
              <a:t>vs. </a:t>
            </a:r>
            <a:r>
              <a:rPr lang="en-US" dirty="0" smtClean="0"/>
              <a:t>B</a:t>
            </a:r>
            <a:r>
              <a:rPr lang="en-US" baseline="-25000" dirty="0" smtClean="0"/>
              <a:t>sel</a:t>
            </a:r>
            <a:r>
              <a:rPr lang="en-US" dirty="0" smtClean="0">
                <a:solidFill>
                  <a:srgbClr val="000000"/>
                </a:solidFill>
              </a:rPr>
              <a:t> per unit time (i.e. </a:t>
            </a:r>
            <a:r>
              <a:rPr lang="en-US" i="1" dirty="0" smtClean="0"/>
              <a:t>TPR vs FP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ROC curve (</a:t>
            </a:r>
            <a:r>
              <a:rPr lang="en-US" i="1" dirty="0" smtClean="0"/>
              <a:t>TPR</a:t>
            </a:r>
            <a:r>
              <a:rPr lang="en-US" i="1" baseline="-25000" dirty="0" smtClean="0"/>
              <a:t> </a:t>
            </a:r>
            <a:r>
              <a:rPr lang="en-US" i="1" dirty="0"/>
              <a:t>vs. </a:t>
            </a:r>
            <a:r>
              <a:rPr lang="en-US" i="1" dirty="0" smtClean="0"/>
              <a:t>FPR</a:t>
            </a:r>
            <a:r>
              <a:rPr lang="en-US" dirty="0" smtClean="0"/>
              <a:t>) confusing and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e.g. maximise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/>
              <a:t>for 4 kHz trigger rate, whether L0 rate is 1 MHz or 2MHz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" y="429741"/>
            <a:ext cx="4773785" cy="234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90" y="1171216"/>
            <a:ext cx="2031880" cy="2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63397"/>
            <a:ext cx="8791199" cy="469772"/>
          </a:xfrm>
        </p:spPr>
        <p:txBody>
          <a:bodyPr/>
          <a:lstStyle/>
          <a:p>
            <a:r>
              <a:rPr lang="en-US" dirty="0" smtClean="0"/>
              <a:t>Trigger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4838453" y="304359"/>
            <a:ext cx="4170601" cy="2355856"/>
            <a:chOff x="4838453" y="304359"/>
            <a:chExt cx="4170601" cy="2355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768060" y="1300378"/>
              <a:ext cx="2100755" cy="3812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3174" y="304359"/>
              <a:ext cx="1639640" cy="23558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66270" y="1706108"/>
              <a:ext cx="17793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IIUC, 4kHz is</a:t>
              </a:r>
            </a:p>
            <a:p>
              <a:pPr algn="ctr"/>
              <a:r>
                <a:rPr lang="el-GR" dirty="0" smtClean="0"/>
                <a:t>ε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(FPR) = 0.4%</a:t>
              </a:r>
            </a:p>
            <a:p>
              <a:pPr algn="ctr"/>
              <a:r>
                <a:rPr lang="en-US" dirty="0" smtClean="0"/>
                <a:t>of 1 MHz L0 hw rate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255715" y="972066"/>
              <a:ext cx="589928" cy="73404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838453" y="1978545"/>
              <a:ext cx="343147" cy="80914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128584" y="121964"/>
            <a:ext cx="2248929" cy="943786"/>
            <a:chOff x="1128584" y="121964"/>
            <a:chExt cx="2248929" cy="943786"/>
          </a:xfrm>
        </p:grpSpPr>
        <p:sp>
          <p:nvSpPr>
            <p:cNvPr id="66" name="TextBox 65"/>
            <p:cNvSpPr txBox="1"/>
            <p:nvPr/>
          </p:nvSpPr>
          <p:spPr>
            <a:xfrm>
              <a:off x="1128584" y="121964"/>
              <a:ext cx="2248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Maximise </a:t>
              </a:r>
              <a:r>
                <a:rPr lang="el-GR" i="1" dirty="0" smtClean="0">
                  <a:solidFill>
                    <a:srgbClr val="FF0000"/>
                  </a:solidFill>
                </a:rPr>
                <a:t>ε</a:t>
              </a:r>
              <a:r>
                <a:rPr lang="en-US" i="1" baseline="-25000" dirty="0">
                  <a:solidFill>
                    <a:srgbClr val="FF0000"/>
                  </a:solidFill>
                </a:rPr>
                <a:t>s</a:t>
              </a:r>
              <a:r>
                <a:rPr lang="en-US" i="1" dirty="0" smtClean="0">
                  <a:solidFill>
                    <a:srgbClr val="FF0000"/>
                  </a:solidFill>
                </a:rPr>
                <a:t> at 4 kHz</a:t>
              </a:r>
              <a:endParaRPr lang="en-GB" i="1" dirty="0">
                <a:solidFill>
                  <a:srgbClr val="FF000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537255" y="836986"/>
              <a:ext cx="222422" cy="228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/>
            <p:cNvCxnSpPr>
              <a:stCxn id="67" idx="1"/>
              <a:endCxn id="66" idx="2"/>
            </p:cNvCxnSpPr>
            <p:nvPr/>
          </p:nvCxnSpPr>
          <p:spPr>
            <a:xfrm flipH="1" flipV="1">
              <a:off x="2253049" y="429741"/>
              <a:ext cx="316779" cy="4407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9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4800"/>
            <a:ext cx="9144000" cy="773941"/>
          </a:xfrm>
        </p:spPr>
        <p:txBody>
          <a:bodyPr/>
          <a:lstStyle/>
          <a:p>
            <a:r>
              <a:rPr lang="en-US" dirty="0" smtClean="0"/>
              <a:t>Statistical error in searches by counting experiment </a:t>
            </a:r>
            <a:r>
              <a:rPr lang="en-US" dirty="0" smtClean="0">
                <a:sym typeface="Symbol" panose="05050102010706020507" pitchFamily="18" charset="2"/>
              </a:rPr>
              <a:t> “significance”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several metrics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but optimization always involves </a:t>
            </a:r>
            <a:r>
              <a:rPr lang="el-GR" dirty="0" smtClean="0"/>
              <a:t>ε</a:t>
            </a:r>
            <a:r>
              <a:rPr lang="en-US" baseline="-25000" dirty="0"/>
              <a:t>s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dirty="0" smtClean="0"/>
              <a:t>ρ</a:t>
            </a:r>
            <a:r>
              <a:rPr lang="en-US" dirty="0" smtClean="0"/>
              <a:t> alone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Several other interesting open questions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beyond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the scope of this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talk</a:t>
            </a:r>
            <a:endParaRPr lang="en-US" dirty="0" smtClean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optimization of systematics?  e.g. see AMS1 in Higgs ML challenge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predict significance in a binned fit?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integral over Z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=</a:t>
            </a:r>
            <a:r>
              <a:rPr lang="en-US" dirty="0" smtClean="0">
                <a:sym typeface="Symbol" panose="05050102010706020507" pitchFamily="18" charset="2"/>
              </a:rPr>
              <a:t>sum of log likelihoods)?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59510"/>
          </a:xfrm>
        </p:spPr>
        <p:txBody>
          <a:bodyPr/>
          <a:lstStyle/>
          <a:p>
            <a:r>
              <a:rPr lang="en-US" dirty="0" smtClean="0"/>
              <a:t>Event selection in HEP searches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23" y="2188481"/>
            <a:ext cx="1063063" cy="3378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6" y="2229021"/>
            <a:ext cx="887387" cy="2567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87" y="2844196"/>
            <a:ext cx="2459460" cy="40991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18" y="2882483"/>
            <a:ext cx="3527027" cy="3333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87" y="3573478"/>
            <a:ext cx="698198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956" y="3574944"/>
            <a:ext cx="2590090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75" y="4160867"/>
            <a:ext cx="1864865" cy="3198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2023671" y="2316859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619463" y="3010862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737251" y="3690594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24229" y="2148988"/>
            <a:ext cx="267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 smtClean="0"/>
              <a:t>0</a:t>
            </a:r>
            <a:r>
              <a:rPr lang="en-US" sz="1000" i="1" dirty="0"/>
              <a:t> </a:t>
            </a:r>
            <a:r>
              <a:rPr lang="en-US" sz="1000" i="1" dirty="0" smtClean="0"/>
              <a:t>– Not recommended? (confuses search with measuring </a:t>
            </a:r>
            <a:r>
              <a:rPr lang="el-GR" sz="1000" i="1" dirty="0" smtClean="0"/>
              <a:t>σ</a:t>
            </a:r>
            <a:r>
              <a:rPr lang="en-US" sz="1000" i="1" baseline="-25000" dirty="0"/>
              <a:t>s</a:t>
            </a:r>
            <a:r>
              <a:rPr lang="en-US" sz="1000" i="1" dirty="0" smtClean="0"/>
              <a:t> once signal established)</a:t>
            </a:r>
            <a:endParaRPr lang="en-GB" sz="1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60327" y="2459813"/>
            <a:ext cx="218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/>
              <a:t>2</a:t>
            </a:r>
            <a:r>
              <a:rPr lang="en-US" sz="1000" i="1" dirty="0" smtClean="0"/>
              <a:t> – Most appropriate? (also used as “AMS2” in Higgs ML challenge)</a:t>
            </a:r>
            <a:endParaRPr lang="en-GB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/>
                  <a:t>E</a:t>
                </a:r>
                <a:r>
                  <a:rPr lang="en-US" sz="1000" i="1" dirty="0" smtClean="0"/>
                  <a:t>xpansion in </a:t>
                </a:r>
                <a:r>
                  <a:rPr lang="el-GR" sz="1000" i="1" dirty="0" smtClean="0"/>
                  <a:t>ρ</a:t>
                </a:r>
                <a:r>
                  <a:rPr lang="en-US" sz="1000" i="1" dirty="0"/>
                  <a:t>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 ?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– use </a:t>
                </a:r>
              </a:p>
              <a:p>
                <a:pPr algn="ctr"/>
                <a:r>
                  <a:rPr lang="en-US" sz="1000" i="1" dirty="0" smtClean="0"/>
                  <a:t>the expression for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if </a:t>
                </a:r>
                <a:r>
                  <a:rPr lang="en-US" sz="1000" i="1" dirty="0"/>
                  <a:t>anything </a:t>
                </a:r>
                <a:endParaRPr lang="en-GB" sz="1000" i="1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blipFill>
                <a:blip r:embed="rId9"/>
                <a:stretch>
                  <a:fillRect r="-307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/>
                  <a:t>Z</a:t>
                </a:r>
                <a:r>
                  <a:rPr lang="en-US" sz="1000" i="1" baseline="-25000" dirty="0"/>
                  <a:t>3</a:t>
                </a:r>
                <a:r>
                  <a:rPr lang="en-US" sz="1000" i="1" dirty="0" smtClean="0"/>
                  <a:t> (“AMS3” in Higgs ML) – Most widely used, but strictly valid only as an approximation of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as an expansion in S</a:t>
                </a:r>
                <a:r>
                  <a:rPr lang="en-US" sz="1000" i="1" baseline="-25000" dirty="0" smtClean="0"/>
                  <a:t>sel</a:t>
                </a:r>
                <a:r>
                  <a:rPr lang="en-US" sz="1000" i="1" dirty="0" smtClean="0"/>
                  <a:t>/B</a:t>
                </a:r>
                <a:r>
                  <a:rPr lang="en-US" sz="1000" i="1" baseline="-25000" dirty="0" smtClean="0"/>
                  <a:t>sel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?</a:t>
                </a:r>
                <a:endParaRPr lang="en-GB" sz="10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blipFill>
                <a:blip r:embed="rId10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0571" y="4199886"/>
            <a:ext cx="2151089" cy="6463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0882" y="4040318"/>
            <a:ext cx="2187698" cy="8429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2023" y="1978001"/>
            <a:ext cx="2086651" cy="4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0" y="715297"/>
            <a:ext cx="9104110" cy="527772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Medical Diagnostics </a:t>
            </a:r>
            <a:r>
              <a:rPr lang="en-US" sz="1600" dirty="0" smtClean="0">
                <a:sym typeface="Symbol" panose="05050102010706020507" pitchFamily="18" charset="2"/>
              </a:rPr>
              <a:t></a:t>
            </a:r>
            <a:r>
              <a:rPr lang="en-US" sz="1600" dirty="0" smtClean="0"/>
              <a:t> maximize diagnostic accuracy</a:t>
            </a:r>
          </a:p>
          <a:p>
            <a:pPr lvl="1">
              <a:spcBef>
                <a:spcPts val="300"/>
              </a:spcBef>
            </a:pPr>
            <a:r>
              <a:rPr lang="en-US" sz="1400" u="sng" dirty="0" smtClean="0"/>
              <a:t>qualitatively symmetric </a:t>
            </a:r>
            <a:r>
              <a:rPr lang="en-US" sz="1400" u="sng" dirty="0">
                <a:sym typeface="Symbol" panose="05050102010706020507" pitchFamily="18" charset="2"/>
              </a:rPr>
              <a:t> </a:t>
            </a:r>
            <a:r>
              <a:rPr lang="en-US" sz="1400" u="sng" dirty="0"/>
              <a:t>all patients important, both truly ill (TP) and truly healthy (TN</a:t>
            </a:r>
            <a:r>
              <a:rPr lang="en-US" sz="1400" u="sng" dirty="0" smtClean="0"/>
              <a:t>)</a:t>
            </a:r>
            <a:endParaRPr lang="en-US" sz="1000" u="sng" dirty="0" smtClean="0"/>
          </a:p>
          <a:p>
            <a:pPr lvl="2">
              <a:spcBef>
                <a:spcPts val="300"/>
              </a:spcBef>
            </a:pPr>
            <a:r>
              <a:rPr lang="en-US" sz="1200" dirty="0" smtClean="0"/>
              <a:t>quantitatively: prevalence may be unknown, varying in time, from very balanced to extremely unbalanced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/>
              <a:t>evaluation now based on ROC because insensitive to prevalence – now questioned for imbalanced data</a:t>
            </a:r>
          </a:p>
          <a:p>
            <a:pPr lvl="2">
              <a:spcBef>
                <a:spcPts val="300"/>
              </a:spcBef>
            </a:pPr>
            <a:r>
              <a:rPr lang="en-US" sz="1200" dirty="0" smtClean="0"/>
              <a:t>simplest accuracy definition (ACC): “probability of correct test result”</a:t>
            </a:r>
            <a:endParaRPr lang="en-US" sz="600" dirty="0" smtClean="0"/>
          </a:p>
          <a:p>
            <a:pPr lvl="2">
              <a:spcBef>
                <a:spcPts val="300"/>
              </a:spcBef>
            </a:pPr>
            <a:r>
              <a:rPr lang="en-US" sz="1200" i="1" dirty="0" smtClean="0"/>
              <a:t>area </a:t>
            </a:r>
            <a:r>
              <a:rPr lang="en-US" sz="1200" i="1" dirty="0"/>
              <a:t>u</a:t>
            </a:r>
            <a:r>
              <a:rPr lang="en-US" sz="1200" i="1" dirty="0" smtClean="0"/>
              <a:t>nder the ROC curve (ROC AUC): </a:t>
            </a:r>
            <a:r>
              <a:rPr lang="en-US" sz="1200" dirty="0" smtClean="0"/>
              <a:t>“</a:t>
            </a:r>
            <a:r>
              <a:rPr lang="en-GB" sz="1200" dirty="0" smtClean="0"/>
              <a:t>probability </a:t>
            </a:r>
            <a:r>
              <a:rPr lang="en-GB" sz="1200" dirty="0"/>
              <a:t>that test result of randomly </a:t>
            </a:r>
            <a:r>
              <a:rPr lang="en-GB" sz="1200" dirty="0" smtClean="0"/>
              <a:t>chosen </a:t>
            </a:r>
          </a:p>
          <a:p>
            <a:pPr marL="1016000" lvl="2" indent="0">
              <a:spcBef>
                <a:spcPts val="300"/>
              </a:spcBef>
              <a:buNone/>
            </a:pPr>
            <a:r>
              <a:rPr lang="en-GB" sz="1200" dirty="0"/>
              <a:t> </a:t>
            </a:r>
            <a:r>
              <a:rPr lang="en-GB" sz="1200" dirty="0" smtClean="0"/>
              <a:t>  sick </a:t>
            </a:r>
            <a:r>
              <a:rPr lang="en-GB" sz="1200" dirty="0"/>
              <a:t>subject  indicates greater suspicion than that of randomly chosen healthy </a:t>
            </a:r>
            <a:r>
              <a:rPr lang="en-GB" sz="1200" dirty="0" smtClean="0"/>
              <a:t>subject”</a:t>
            </a:r>
            <a:endParaRPr lang="en-US" sz="1200" dirty="0" smtClean="0"/>
          </a:p>
          <a:p>
            <a:pPr>
              <a:spcBef>
                <a:spcPts val="300"/>
              </a:spcBef>
            </a:pPr>
            <a:endParaRPr lang="en-US" sz="1600" b="1" dirty="0" smtClean="0"/>
          </a:p>
          <a:p>
            <a:pPr>
              <a:spcBef>
                <a:spcPts val="300"/>
              </a:spcBef>
            </a:pPr>
            <a:r>
              <a:rPr lang="en-US" sz="1600" b="1" dirty="0" smtClean="0"/>
              <a:t>Information Retrieval (IR) </a:t>
            </a:r>
            <a:r>
              <a:rPr lang="en-US" sz="1600" dirty="0" smtClean="0">
                <a:sym typeface="Symbol" panose="05050102010706020507" pitchFamily="18" charset="2"/>
              </a:rPr>
              <a:t></a:t>
            </a:r>
            <a:r>
              <a:rPr lang="en-US" sz="1600" dirty="0" smtClean="0"/>
              <a:t> maximize effectiveness in retrieving relevant documents</a:t>
            </a:r>
          </a:p>
          <a:p>
            <a:pPr lvl="1">
              <a:spcBef>
                <a:spcPts val="300"/>
              </a:spcBef>
            </a:pPr>
            <a:r>
              <a:rPr lang="en-US" sz="1400" u="sng" dirty="0" smtClean="0"/>
              <a:t>qualitatively asymmetric</a:t>
            </a:r>
            <a:r>
              <a:rPr lang="en-US" sz="1400" u="sng" dirty="0">
                <a:sym typeface="Symbol" panose="05050102010706020507" pitchFamily="18" charset="2"/>
              </a:rPr>
              <a:t>  </a:t>
            </a:r>
            <a:r>
              <a:rPr lang="en-US" sz="1400" u="sng" dirty="0" smtClean="0"/>
              <a:t>distinction between relevant and non-relevant documents</a:t>
            </a:r>
            <a:endParaRPr lang="en-US" sz="1400" dirty="0" smtClean="0"/>
          </a:p>
          <a:p>
            <a:pPr lvl="2">
              <a:spcBef>
                <a:spcPts val="300"/>
              </a:spcBef>
            </a:pPr>
            <a:r>
              <a:rPr lang="en-US" sz="1200" dirty="0"/>
              <a:t>quantitatively: </a:t>
            </a:r>
            <a:r>
              <a:rPr lang="en-US" sz="1200" dirty="0" smtClean="0"/>
              <a:t>large class imbalance, irrelevant documents outnumber relevant documents</a:t>
            </a:r>
          </a:p>
          <a:p>
            <a:pPr lvl="1">
              <a:spcBef>
                <a:spcPts val="300"/>
              </a:spcBef>
            </a:pPr>
            <a:r>
              <a:rPr lang="en-US" sz="1400" dirty="0" smtClean="0"/>
              <a:t>evaluation based on the PRC: precision and recall (purity and signal efficiency)</a:t>
            </a:r>
          </a:p>
          <a:p>
            <a:pPr lvl="2">
              <a:spcBef>
                <a:spcPts val="300"/>
              </a:spcBef>
            </a:pPr>
            <a:r>
              <a:rPr lang="en-US" sz="1200" dirty="0" smtClean="0"/>
              <a:t>unranked: F-measures, e.g. F1-score</a:t>
            </a:r>
          </a:p>
          <a:p>
            <a:pPr lvl="2">
              <a:spcBef>
                <a:spcPts val="300"/>
              </a:spcBef>
            </a:pPr>
            <a:r>
              <a:rPr lang="en-US" sz="1200" dirty="0" smtClean="0"/>
              <a:t>ranked: precision at k, Mean Average Precision, area under the PRC curve (AUCPR)</a:t>
            </a:r>
          </a:p>
          <a:p>
            <a:pPr>
              <a:spcBef>
                <a:spcPts val="300"/>
              </a:spcBef>
            </a:pPr>
            <a:endParaRPr lang="en-US" sz="1600" dirty="0"/>
          </a:p>
          <a:p>
            <a:pPr>
              <a:spcBef>
                <a:spcPts val="300"/>
              </a:spcBef>
            </a:pPr>
            <a:r>
              <a:rPr lang="en-US" sz="1600" b="1" dirty="0" smtClean="0"/>
              <a:t>HEP event selection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en-US" sz="1600" dirty="0">
                <a:sym typeface="Symbol" panose="05050102010706020507" pitchFamily="18" charset="2"/>
              </a:rPr>
              <a:t></a:t>
            </a:r>
            <a:r>
              <a:rPr lang="en-US" sz="1600" dirty="0"/>
              <a:t> </a:t>
            </a:r>
            <a:r>
              <a:rPr lang="en-US" sz="1600" dirty="0" smtClean="0"/>
              <a:t>minimize measurement errors</a:t>
            </a:r>
          </a:p>
          <a:p>
            <a:pPr lvl="1">
              <a:spcBef>
                <a:spcPts val="300"/>
              </a:spcBef>
            </a:pPr>
            <a:r>
              <a:rPr lang="en-US" sz="1400" u="sng" dirty="0"/>
              <a:t>qualitatively asymmetric</a:t>
            </a:r>
            <a:r>
              <a:rPr lang="en-US" sz="1400" u="sng" dirty="0">
                <a:sym typeface="Symbol" panose="05050102010706020507" pitchFamily="18" charset="2"/>
              </a:rPr>
              <a:t>  </a:t>
            </a:r>
            <a:r>
              <a:rPr lang="en-US" sz="1400" u="sng" dirty="0" smtClean="0"/>
              <a:t>only signal is important, background is a nuisance</a:t>
            </a:r>
            <a:endParaRPr lang="en-US" sz="1400" dirty="0"/>
          </a:p>
          <a:p>
            <a:pPr lvl="2">
              <a:spcBef>
                <a:spcPts val="300"/>
              </a:spcBef>
            </a:pPr>
            <a:r>
              <a:rPr lang="en-US" sz="1200" dirty="0"/>
              <a:t>quantitatively: large class imbalance, </a:t>
            </a:r>
            <a:r>
              <a:rPr lang="en-US" sz="1200" dirty="0" smtClean="0"/>
              <a:t>background outnumbers signal, prevalence fixed by physics cross-sections</a:t>
            </a:r>
            <a:endParaRPr lang="en-US" sz="1600" dirty="0" smtClean="0"/>
          </a:p>
          <a:p>
            <a:pPr lvl="1">
              <a:spcBef>
                <a:spcPts val="300"/>
              </a:spcBef>
            </a:pPr>
            <a:r>
              <a:rPr lang="en-US" sz="1400" i="1" dirty="0" smtClean="0">
                <a:solidFill>
                  <a:srgbClr val="FF0000"/>
                </a:solidFill>
              </a:rPr>
              <a:t>IMO evaluation metrics must include purity and prevalence (as in IR): TN and AUC are irrelevant</a:t>
            </a:r>
          </a:p>
          <a:p>
            <a:pPr lvl="1">
              <a:spcBef>
                <a:spcPts val="300"/>
              </a:spcBef>
            </a:pPr>
            <a:r>
              <a:rPr lang="en-US" sz="1400" i="1" dirty="0" smtClean="0">
                <a:solidFill>
                  <a:srgbClr val="FF0000"/>
                </a:solidFill>
              </a:rPr>
              <a:t>fits to differential distributions are largely a specificity of HEP – existing metrics do not describe them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3360"/>
            <a:ext cx="9144000" cy="473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400" dirty="0" smtClean="0"/>
              <a:t>Binary classifier evaluation – HEP vs. other domains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299" y="1765524"/>
            <a:ext cx="2573589" cy="268272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249" y="2123579"/>
            <a:ext cx="1567791" cy="3284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242" y="3870262"/>
            <a:ext cx="1090620" cy="3286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89894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226"/>
            <a:ext cx="8791199" cy="397312"/>
          </a:xfrm>
        </p:spPr>
        <p:txBody>
          <a:bodyPr/>
          <a:lstStyle/>
          <a:p>
            <a:r>
              <a:rPr lang="en-US" dirty="0" smtClean="0"/>
              <a:t>Tracking and particle-ID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6" y="630314"/>
            <a:ext cx="9117367" cy="38085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ROCs irrelevant in event selection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but relevant in other HEP problems</a:t>
            </a:r>
            <a:endParaRPr lang="en-GB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Event reconstruction and particle identification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Binary classifiers on a set of components of one event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/>
              <a:t>not on a set of events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Example: fake track rejection in LHCb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data set within one event: “track” objects created by the tracking software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True Positives: tracks that correspond to a charged particle trajectory in MC truth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True Negatives: tracks with no MC truth counterpart  relevant and well defined</a:t>
            </a:r>
          </a:p>
          <a:p>
            <a:pPr lvl="3">
              <a:spcBef>
                <a:spcPts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Binary </a:t>
            </a:r>
            <a:r>
              <a:rPr lang="en-US" dirty="0">
                <a:sym typeface="Symbol" panose="05050102010706020507" pitchFamily="18" charset="2"/>
              </a:rPr>
              <a:t>classifier evaluation: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 and </a:t>
            </a:r>
            <a:r>
              <a:rPr lang="el-GR" dirty="0"/>
              <a:t>ε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both relevant  ROC curve 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is AUC relevant? maximise physics performance? what if ROC curves cross?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these questions are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beyond the scope of this talk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45" y="5560338"/>
            <a:ext cx="2864865" cy="51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16" y="4211115"/>
            <a:ext cx="2822563" cy="19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569" y="182504"/>
            <a:ext cx="4114386" cy="394618"/>
          </a:xfrm>
        </p:spPr>
        <p:txBody>
          <a:bodyPr/>
          <a:lstStyle/>
          <a:p>
            <a:r>
              <a:rPr lang="en-US" dirty="0" smtClean="0"/>
              <a:t>Simple toy model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" y="41613"/>
            <a:ext cx="2898647" cy="6058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/>
              <p:cNvSpPr txBox="1">
                <a:spLocks/>
              </p:cNvSpPr>
              <p:nvPr/>
            </p:nvSpPr>
            <p:spPr>
              <a:xfrm>
                <a:off x="2876063" y="679938"/>
                <a:ext cx="6341321" cy="5137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lvl="0" indent="-2159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742950" marR="0" lvl="1" indent="-17145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–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143000" marR="0" lvl="2" indent="-1270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•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600200" marR="0" lvl="3" indent="-1397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–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057400" marR="0" lvl="4" indent="-1397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»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514600" marR="0" lvl="5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971800" marR="0" lvl="6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429000" marR="0" lvl="7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886200" marR="0" lvl="8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Two independent observables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f(m,D)=g(D)*h(m)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discriminating variable D </a:t>
                </a:r>
                <a:r>
                  <a:rPr lang="en-US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scoring classifier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invariant mass m </a:t>
                </a:r>
                <a:r>
                  <a:rPr lang="en-US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used to fit signal mass M</a:t>
                </a:r>
              </a:p>
              <a:p>
                <a:pPr lvl="3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Signal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400" dirty="0" smtClean="0"/>
                  <a:t>XS=100 fb)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Gaussian peak in m, flat in </a:t>
                </a:r>
                <a:r>
                  <a:rPr lang="en-US" dirty="0" smtClean="0"/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mass </a:t>
                </a:r>
                <a:r>
                  <a:rPr lang="en-US" dirty="0">
                    <a:solidFill>
                      <a:srgbClr val="000000"/>
                    </a:solidFill>
                  </a:rPr>
                  <a:t>M=1000 GeV, width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W=20 GeV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flat in D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/>
                  <a:t> </a:t>
                </a:r>
                <a:r>
                  <a:rPr lang="el-GR" dirty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=1–D</a:t>
                </a:r>
                <a:r>
                  <a:rPr lang="en-US" baseline="-25000" dirty="0" smtClean="0"/>
                  <a:t>thr</a:t>
                </a:r>
                <a:r>
                  <a:rPr lang="en-US" dirty="0"/>
                  <a:t> </a:t>
                </a:r>
                <a:r>
                  <a:rPr lang="en-US" dirty="0" smtClean="0"/>
                  <a:t>if accept events with D&gt;D</a:t>
                </a:r>
                <a:r>
                  <a:rPr lang="en-US" baseline="-25000" dirty="0" smtClean="0"/>
                  <a:t>thr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Background</a:t>
                </a:r>
                <a:r>
                  <a:rPr lang="en-US" dirty="0" smtClean="0"/>
                  <a:t> </a:t>
                </a:r>
                <a:r>
                  <a:rPr lang="en-US" sz="1400" dirty="0"/>
                  <a:t>(</a:t>
                </a:r>
                <a:r>
                  <a:rPr lang="en-US" sz="1400" dirty="0" smtClean="0"/>
                  <a:t>XS=1000 </a:t>
                </a:r>
                <a:r>
                  <a:rPr lang="en-US" sz="1400" dirty="0"/>
                  <a:t>fb</a:t>
                </a:r>
                <a:r>
                  <a:rPr lang="en-US" sz="1400" dirty="0" smtClean="0"/>
                  <a:t>)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exponential in both m and 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cross-section 1000 fb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B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tot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=100k</a:t>
                </a:r>
              </a:p>
              <a:p>
                <a:pPr lvl="3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Two measurements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600" dirty="0"/>
                  <a:t>lumi=100 fb</a:t>
                </a:r>
                <a:r>
                  <a:rPr lang="en-US" sz="1600" baseline="30000" dirty="0"/>
                  <a:t>-1</a:t>
                </a:r>
                <a:r>
                  <a:rPr lang="en-US" sz="1600" dirty="0">
                    <a:sym typeface="Symbol" panose="05050102010706020507" pitchFamily="18" charset="2"/>
                  </a:rPr>
                  <a:t>  </a:t>
                </a:r>
                <a:r>
                  <a:rPr lang="en-US" sz="1600" dirty="0" smtClean="0"/>
                  <a:t>S</a:t>
                </a:r>
                <a:r>
                  <a:rPr lang="en-US" sz="1600" baseline="-25000" dirty="0" smtClean="0"/>
                  <a:t>tot</a:t>
                </a:r>
                <a:r>
                  <a:rPr lang="en-US" sz="1600" dirty="0" smtClean="0"/>
                  <a:t>=10k, B</a:t>
                </a:r>
                <a:r>
                  <a:rPr lang="en-US" sz="1600" baseline="-25000" dirty="0" smtClean="0"/>
                  <a:t>tot</a:t>
                </a:r>
                <a:r>
                  <a:rPr lang="en-US" sz="1600" dirty="0" smtClean="0"/>
                  <a:t>=100k)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mass fit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(assuming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XS, W)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cross section fit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XS</m:t>
                        </m:r>
                      </m:e>
                    </m:acc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(assuming M, W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counting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 1D and 2D fits, with/without cuts on D</a:t>
                </a: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Compare binary classifier to ideal case (no bkg): 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ideal case </a:t>
                </a: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W/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>
                            <a:solidFill>
                              <a:srgbClr val="FF0000"/>
                            </a:solidFill>
                          </a:rPr>
                          <m:t>tot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0.200 GeV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ideal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case </a:t>
                </a: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l-GR" dirty="0">
                    <a:solidFill>
                      <a:srgbClr val="FF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XS/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>
                            <a:solidFill>
                              <a:srgbClr val="FF0000"/>
                            </a:solidFill>
                          </a:rPr>
                          <m:t>tot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1.00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fb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63" y="679938"/>
                <a:ext cx="6341321" cy="5137235"/>
              </a:xfrm>
              <a:prstGeom prst="rect">
                <a:avLst/>
              </a:prstGeom>
              <a:blipFill>
                <a:blip r:embed="rId3"/>
                <a:stretch>
                  <a:fillRect r="-288" b="-77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74757" y="0"/>
            <a:ext cx="206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Using scipy / matplotlib / numpy and iminuit in Python from SWAN 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1501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11529"/>
            <a:ext cx="8791199" cy="424351"/>
          </a:xfrm>
        </p:spPr>
        <p:txBody>
          <a:bodyPr/>
          <a:lstStyle/>
          <a:p>
            <a:r>
              <a:rPr lang="en-US" sz="3200" dirty="0"/>
              <a:t>M by 1D fit to m </a:t>
            </a:r>
            <a:r>
              <a:rPr lang="en-US" sz="3200" dirty="0" smtClean="0"/>
              <a:t>– optimizing the classifier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617421"/>
                <a:ext cx="8893662" cy="5375605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Goal: fit true mass M from invariant mass m distribution after a cut on 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Vary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=1–D</a:t>
                </a:r>
                <a:r>
                  <a:rPr lang="en-US" baseline="-25000" dirty="0"/>
                  <a:t>thr </a:t>
                </a:r>
                <a:r>
                  <a:rPr lang="en-US" dirty="0" smtClean="0"/>
                  <a:t>by varying cut D</a:t>
                </a:r>
                <a:r>
                  <a:rPr lang="en-US" baseline="-25000" dirty="0" smtClean="0"/>
                  <a:t>thr </a:t>
                </a:r>
                <a:r>
                  <a:rPr lang="en-US" dirty="0" smtClean="0">
                    <a:sym typeface="Symbol" panose="05050102010706020507" pitchFamily="18" charset="2"/>
                  </a:rPr>
                  <a:t> compute information fraction on M for </a:t>
                </a:r>
                <a:r>
                  <a:rPr lang="el-GR" dirty="0"/>
                  <a:t>ε</a:t>
                </a:r>
                <a:r>
                  <a:rPr lang="en-US" baseline="-25000" dirty="0" smtClean="0"/>
                  <a:t>s </a:t>
                </a:r>
                <a:r>
                  <a:rPr lang="en-US" dirty="0" smtClean="0">
                    <a:sym typeface="Symbol" panose="05050102010706020507" pitchFamily="18" charset="2"/>
                  </a:rPr>
                  <a:t> maximum of information fraction: IF=0.62 (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=</a:t>
                </a:r>
                <a:r>
                  <a:rPr lang="en-US" dirty="0" smtClean="0">
                    <a:sym typeface="Symbol" panose="05050102010706020507" pitchFamily="18" charset="2"/>
                  </a:rPr>
                  <a:t>0.254=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0.200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0.62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) at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=0.78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Different measurements  different metrics  different optimizations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ym typeface="Symbol" panose="05050102010706020507" pitchFamily="18" charset="2"/>
                  </a:rPr>
                  <a:t>maximum of information </a:t>
                </a:r>
                <a:r>
                  <a:rPr lang="en-US" dirty="0" smtClean="0">
                    <a:sym typeface="Symbol" panose="05050102010706020507" pitchFamily="18" charset="2"/>
                  </a:rPr>
                  <a:t>for fit to M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IF=0.62 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=0.254=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0.200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0.62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at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=0.78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maximum of information </a:t>
                </a:r>
                <a:r>
                  <a:rPr lang="en-US" dirty="0" smtClean="0"/>
                  <a:t>for XS by counting </a:t>
                </a:r>
                <a:r>
                  <a:rPr lang="en-US" dirty="0" smtClean="0">
                    <a:sym typeface="Symbol" panose="05050102010706020507" pitchFamily="18" charset="2"/>
                  </a:rPr>
                  <a:t> </a:t>
                </a:r>
                <a:r>
                  <a:rPr lang="el-GR" dirty="0" smtClean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*</a:t>
                </a:r>
                <a:r>
                  <a:rPr lang="el-GR" dirty="0" smtClean="0"/>
                  <a:t>ρ</a:t>
                </a:r>
                <a:r>
                  <a:rPr lang="en-US" dirty="0" smtClean="0"/>
                  <a:t>=0.46 at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=0.58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To compute IF as sum over bins  need average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in each bin</a:t>
                </a:r>
                <a:endParaRPr lang="en-US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proof-of-concept  integrate by toy MC with event-by-event weight derivatives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617421"/>
                <a:ext cx="8893662" cy="5375605"/>
              </a:xfrm>
              <a:blipFill>
                <a:blip r:embed="rId2"/>
                <a:stretch>
                  <a:fillRect r="-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6" y="4110807"/>
            <a:ext cx="3677298" cy="19229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4160" y="3907692"/>
            <a:ext cx="3321538" cy="2213435"/>
            <a:chOff x="4868985" y="3907692"/>
            <a:chExt cx="3321538" cy="2213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245" y="4023476"/>
              <a:ext cx="2785879" cy="20976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68985" y="3907692"/>
              <a:ext cx="3321538" cy="2213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3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37533"/>
            <a:ext cx="8791199" cy="417103"/>
          </a:xfrm>
        </p:spPr>
        <p:txBody>
          <a:bodyPr/>
          <a:lstStyle/>
          <a:p>
            <a:r>
              <a:rPr lang="en-US" dirty="0" smtClean="0"/>
              <a:t>M by 1D fit to m – cross-check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644577"/>
                <a:ext cx="8791199" cy="5348449"/>
              </a:xfrm>
            </p:spPr>
            <p:txBody>
              <a:bodyPr/>
              <a:lstStyle/>
              <a:p>
                <a:r>
                  <a:rPr lang="en-US" dirty="0" smtClean="0"/>
                  <a:t>Cross-check fit error returned by iminuit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r>
                  <a:rPr lang="en-US" dirty="0" smtClean="0"/>
                  <a:t> repeat fit on 10k samples</a:t>
                </a:r>
              </a:p>
              <a:p>
                <a:pPr lvl="1"/>
                <a:r>
                  <a:rPr lang="en-US" dirty="0" smtClean="0"/>
                  <a:t>check this only at the point of </a:t>
                </a:r>
                <a:r>
                  <a:rPr lang="en-US" dirty="0" smtClean="0">
                    <a:sym typeface="Symbol" panose="05050102010706020507" pitchFamily="18" charset="2"/>
                  </a:rPr>
                  <a:t>max information 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=0.78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and </a:t>
                </a:r>
                <a:r>
                  <a:rPr lang="el-GR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=0.254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644577"/>
                <a:ext cx="8791199" cy="53484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79943" y="1596470"/>
            <a:ext cx="8434951" cy="1466710"/>
            <a:chOff x="379943" y="1807485"/>
            <a:chExt cx="8434951" cy="1466710"/>
          </a:xfrm>
        </p:grpSpPr>
        <p:grpSp>
          <p:nvGrpSpPr>
            <p:cNvPr id="10" name="Group 9"/>
            <p:cNvGrpSpPr/>
            <p:nvPr/>
          </p:nvGrpSpPr>
          <p:grpSpPr>
            <a:xfrm>
              <a:off x="379943" y="1807485"/>
              <a:ext cx="8434951" cy="1466710"/>
              <a:chOff x="403388" y="1487058"/>
              <a:chExt cx="8434951" cy="14667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739" y="1693724"/>
                <a:ext cx="4395600" cy="126004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388" y="1685917"/>
                <a:ext cx="3683100" cy="124113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782245" y="1487058"/>
                <a:ext cx="1058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Prediction</a:t>
                </a:r>
                <a:endParaRPr lang="en-GB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14461" y="1487058"/>
                <a:ext cx="277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Fit results (1 fit on 1 sample)</a:t>
                </a:r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180123" y="2438400"/>
              <a:ext cx="492369" cy="1328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59969" y="2371969"/>
              <a:ext cx="492369" cy="1328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7731" y="3566649"/>
            <a:ext cx="6277868" cy="2463731"/>
            <a:chOff x="1067731" y="3551019"/>
            <a:chExt cx="6277868" cy="2463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31" y="3826802"/>
              <a:ext cx="6277868" cy="21879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16738" y="3551019"/>
              <a:ext cx="3153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 (10k fits on 10k samples)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7046" y="4122616"/>
              <a:ext cx="310631" cy="12113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88708" y="3998216"/>
              <a:ext cx="492369" cy="1328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54400" y="3163096"/>
                <a:ext cx="2625969" cy="31361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55A0"/>
                    </a:solidFill>
                  </a:rPr>
                  <a:t>OK! </a:t>
                </a:r>
                <a:r>
                  <a:rPr lang="el-GR" b="1" dirty="0">
                    <a:solidFill>
                      <a:srgbClr val="0055A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55A0"/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b="1" dirty="0" smtClean="0">
                    <a:solidFill>
                      <a:srgbClr val="0055A0"/>
                    </a:solidFill>
                    <a:sym typeface="Symbol" panose="05050102010706020507" pitchFamily="18" charset="2"/>
                  </a:rPr>
                  <a:t>0.254 consistently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 </a:t>
                </a:r>
                <a:endParaRPr lang="en-GB" b="1" dirty="0">
                  <a:solidFill>
                    <a:srgbClr val="0055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0" y="3163096"/>
                <a:ext cx="2625969" cy="313612"/>
              </a:xfrm>
              <a:prstGeom prst="rect">
                <a:avLst/>
              </a:prstGeom>
              <a:blipFill>
                <a:blip r:embed="rId6"/>
                <a:stretch>
                  <a:fillRect b="-1698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1672492" y="2293816"/>
            <a:ext cx="1891877" cy="86928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18" idx="1"/>
          </p:cNvCxnSpPr>
          <p:nvPr/>
        </p:nvCxnSpPr>
        <p:spPr>
          <a:xfrm flipV="1">
            <a:off x="2467677" y="3319902"/>
            <a:ext cx="986723" cy="87891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0"/>
          </p:cNvCxnSpPr>
          <p:nvPr/>
        </p:nvCxnSpPr>
        <p:spPr>
          <a:xfrm flipH="1" flipV="1">
            <a:off x="5388708" y="3476708"/>
            <a:ext cx="246185" cy="53713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</p:cNvCxnSpPr>
          <p:nvPr/>
        </p:nvCxnSpPr>
        <p:spPr>
          <a:xfrm flipH="1">
            <a:off x="5881077" y="2227385"/>
            <a:ext cx="2078892" cy="93571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6801825" cy="318321"/>
          </a:xfrm>
        </p:spPr>
        <p:txBody>
          <a:bodyPr/>
          <a:lstStyle/>
          <a:p>
            <a:r>
              <a:rPr lang="en-US" sz="3200" dirty="0" smtClean="0"/>
              <a:t>Cross-section </a:t>
            </a:r>
            <a:r>
              <a:rPr lang="en-US" sz="3200" dirty="0"/>
              <a:t>by 1D fit to </a:t>
            </a:r>
            <a:r>
              <a:rPr lang="en-US" sz="3200" dirty="0" smtClean="0"/>
              <a:t>D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695572"/>
                <a:ext cx="8964000" cy="153963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Cross-section fits analogous to mass fits but simpler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 Differential cross-section proportional to total cross-section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𝑠𝑖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constant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σ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r>
                  <a:rPr lang="en-GB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endParaRPr lang="en-GB" dirty="0" smtClean="0"/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special case : for a single bin (</a:t>
                </a:r>
                <a:r>
                  <a:rPr lang="en-US" dirty="0" smtClean="0">
                    <a:sym typeface="Symbol" panose="05050102010706020507" pitchFamily="18" charset="2"/>
                  </a:rPr>
                  <a:t>counting experiment) S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tot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dirty="0"/>
                      <m:t>∗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 maximise global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b="0" i="0" dirty="0" smtClean="0"/>
                      <m:t>∗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</m:oMath>
                </a14:m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For simplicity show only fit in D (could fit m, or m and D) and no cuts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binning improves precision, also without cuts on 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use the scoring classifier D to partition data, not to reject events </a:t>
                </a:r>
                <a:r>
                  <a:rPr lang="en-US" dirty="0" smtClean="0">
                    <a:sym typeface="Symbol" panose="05050102010706020507" pitchFamily="18" charset="2"/>
                  </a:rPr>
                  <a:t> next slides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695572"/>
                <a:ext cx="8964000" cy="1539630"/>
              </a:xfrm>
              <a:blipFill>
                <a:blip r:embed="rId2"/>
                <a:stretch>
                  <a:fillRect b="-68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39450" y="3362324"/>
            <a:ext cx="6509644" cy="2768845"/>
            <a:chOff x="1305169" y="2987609"/>
            <a:chExt cx="6931257" cy="2948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69" y="3205013"/>
              <a:ext cx="3187438" cy="27307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033" y="3211808"/>
              <a:ext cx="3512393" cy="27239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13692" y="2987609"/>
              <a:ext cx="105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5908" y="2987609"/>
              <a:ext cx="1023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</a:t>
              </a:r>
              <a:endParaRPr lang="en-GB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24700" y="95044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i.e. </a:t>
            </a:r>
            <a:r>
              <a:rPr lang="en-US" i="1" dirty="0"/>
              <a:t>t</a:t>
            </a:r>
            <a:r>
              <a:rPr lang="en-US" i="1" dirty="0" smtClean="0"/>
              <a:t>he common practice of “BDT fits”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794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7"/>
          </a:xfrm>
        </p:spPr>
        <p:txBody>
          <a:bodyPr/>
          <a:lstStyle/>
          <a:p>
            <a:r>
              <a:rPr lang="en-US" sz="2800" dirty="0"/>
              <a:t>M by </a:t>
            </a:r>
            <a:r>
              <a:rPr lang="en-US" sz="2800" dirty="0" smtClean="0"/>
              <a:t>2D </a:t>
            </a:r>
            <a:r>
              <a:rPr lang="en-US" sz="2800" dirty="0"/>
              <a:t>fit </a:t>
            </a:r>
            <a:r>
              <a:rPr lang="en-US" sz="2800" dirty="0" smtClean="0"/>
              <a:t>– use classifier to partition, not to cut 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" y="1144800"/>
            <a:ext cx="8875949" cy="4848226"/>
          </a:xfrm>
        </p:spPr>
        <p:txBody>
          <a:bodyPr/>
          <a:lstStyle/>
          <a:p>
            <a:r>
              <a:rPr lang="en-US" dirty="0" smtClean="0"/>
              <a:t>Showed a fit for M on m, after a cut on D </a:t>
            </a:r>
            <a:r>
              <a:rPr lang="en-US" dirty="0" smtClean="0">
                <a:sym typeface="Symbol" panose="05050102010706020507" pitchFamily="18" charset="2"/>
              </a:rPr>
              <a:t> can also fit in 2-D with no cuts</a:t>
            </a:r>
          </a:p>
          <a:p>
            <a:pPr lvl="1"/>
            <a:r>
              <a:rPr lang="en-US" dirty="0" smtClean="0"/>
              <a:t>again, use </a:t>
            </a:r>
            <a:r>
              <a:rPr lang="en-US" dirty="0"/>
              <a:t>the scoring classifier D to partition data, not to reject </a:t>
            </a:r>
            <a:r>
              <a:rPr lang="en-US" dirty="0" smtClean="0"/>
              <a:t>events</a:t>
            </a:r>
          </a:p>
          <a:p>
            <a:pPr lvl="2"/>
            <a:endParaRPr lang="en-US" dirty="0"/>
          </a:p>
          <a:p>
            <a:r>
              <a:rPr lang="en-US" dirty="0" smtClean="0"/>
              <a:t>Why is binning so important, especially using a discriminating variable?</a:t>
            </a:r>
          </a:p>
          <a:p>
            <a:pPr lvl="1"/>
            <a:r>
              <a:rPr lang="en-US" dirty="0" smtClean="0"/>
              <a:t>next slide...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19076" y="3158989"/>
            <a:ext cx="8875950" cy="2948337"/>
            <a:chOff x="219076" y="3158989"/>
            <a:chExt cx="8875950" cy="29483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8900" y="3438525"/>
              <a:ext cx="3286126" cy="26090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6" y="3362320"/>
              <a:ext cx="5526026" cy="27450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7477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0411" y="3217792"/>
              <a:ext cx="96153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85772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0589" y="4663270"/>
            <a:ext cx="227061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071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57386"/>
            <a:ext cx="8791199" cy="444062"/>
          </a:xfrm>
        </p:spPr>
        <p:txBody>
          <a:bodyPr/>
          <a:lstStyle/>
          <a:p>
            <a:r>
              <a:rPr lang="en-US" sz="2400" dirty="0"/>
              <a:t>[FIP1] Simplest HEP example: cross-section by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71052"/>
                <a:ext cx="9077632" cy="5321974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</a:pPr>
                <a:r>
                  <a:rPr lang="en-US" dirty="0"/>
                  <a:t>Counting experiment: measure a single number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meas</a:t>
                </a:r>
                <a:endParaRPr lang="en-US" dirty="0" smtClean="0"/>
              </a:p>
              <a:p>
                <a:pPr>
                  <a:spcBef>
                    <a:spcPts val="300"/>
                  </a:spcBef>
                </a:pPr>
                <a:endParaRPr lang="en-US" dirty="0" smtClean="0"/>
              </a:p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Well-known since decades: </a:t>
                </a:r>
                <a:r>
                  <a:rPr lang="en-US" i="1" dirty="0">
                    <a:solidFill>
                      <a:srgbClr val="FF0000"/>
                    </a:solidFill>
                  </a:rPr>
                  <a:t>maximize </a:t>
                </a:r>
                <a:r>
                  <a:rPr lang="el-GR" i="1" dirty="0">
                    <a:solidFill>
                      <a:srgbClr val="FF0000"/>
                    </a:solidFill>
                  </a:rPr>
                  <a:t>ε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s</a:t>
                </a:r>
                <a:r>
                  <a:rPr lang="en-US" i="1" dirty="0">
                    <a:solidFill>
                      <a:srgbClr val="FF0000"/>
                    </a:solidFill>
                  </a:rPr>
                  <a:t>*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ρ</a:t>
                </a:r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minimize statistical </a:t>
                </a:r>
                <a:r>
                  <a:rPr lang="en-US" dirty="0" smtClean="0"/>
                  <a:t>errors</a:t>
                </a:r>
                <a:endParaRPr lang="en-US" dirty="0"/>
              </a:p>
              <a:p>
                <a:pPr lvl="1">
                  <a:spcBef>
                    <a:spcPts val="300"/>
                  </a:spcBef>
                </a:pPr>
                <a:r>
                  <a:rPr lang="en-US" i="1" u="sng" dirty="0"/>
                  <a:t>global</a:t>
                </a:r>
                <a:r>
                  <a:rPr lang="en-US" u="sng" dirty="0"/>
                  <a:t> signal efficiency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n-US" i="1" u="sng" dirty="0"/>
                  <a:t>global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purity</a:t>
                </a:r>
                <a:r>
                  <a:rPr lang="en-US" dirty="0"/>
                  <a:t> (“1 single bin</a:t>
                </a:r>
                <a:r>
                  <a:rPr lang="en-US" dirty="0" smtClean="0"/>
                  <a:t>”)</a:t>
                </a:r>
                <a:endParaRPr lang="en-US" sz="1800" dirty="0"/>
              </a:p>
              <a:p>
                <a:pPr marL="571500" lvl="1" indent="0">
                  <a:spcBef>
                    <a:spcPts val="300"/>
                  </a:spcBef>
                  <a:buNone/>
                </a:pPr>
                <a:r>
                  <a:rPr lang="en-US" dirty="0"/>
                  <a:t>   </a:t>
                </a:r>
                <a:r>
                  <a:rPr lang="en-US" dirty="0" smtClean="0"/>
                  <a:t>                                            </a:t>
                </a:r>
              </a:p>
              <a:p>
                <a:pPr marL="571500" lvl="1" indent="0">
                  <a:spcBef>
                    <a:spcPts val="300"/>
                  </a:spcBef>
                  <a:buNone/>
                </a:pPr>
                <a:endParaRPr lang="en-US" dirty="0"/>
              </a:p>
              <a:p>
                <a:pPr>
                  <a:spcBef>
                    <a:spcPts val="300"/>
                  </a:spcBef>
                </a:pPr>
                <a:endParaRPr lang="en-US" dirty="0"/>
              </a:p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Relevant metric is </a:t>
                </a:r>
                <a:r>
                  <a:rPr lang="el-GR" dirty="0" smtClean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*</a:t>
                </a:r>
                <a:r>
                  <a:rPr lang="el-GR" dirty="0" smtClean="0"/>
                  <a:t>ρ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sz="1200" i="1" dirty="0" smtClean="0"/>
                  <a:t>[</a:t>
                </a:r>
                <a:r>
                  <a:rPr lang="en-US" sz="1200" i="1" dirty="0"/>
                  <a:t>NB: relevant only for </a:t>
                </a:r>
                <a:r>
                  <a:rPr lang="el-GR" sz="1200" i="1" dirty="0"/>
                  <a:t>σ</a:t>
                </a:r>
                <a:r>
                  <a:rPr lang="en-US" sz="1200" i="1" baseline="-25000" dirty="0"/>
                  <a:t>s</a:t>
                </a:r>
                <a:r>
                  <a:rPr lang="en-US" sz="1200" i="1" dirty="0"/>
                  <a:t> by counting, should not be misused for other cases</a:t>
                </a:r>
                <a:r>
                  <a:rPr lang="en-US" sz="1200" i="1" dirty="0" smtClean="0"/>
                  <a:t>]</a:t>
                </a:r>
                <a:endParaRPr lang="en-US" dirty="0" smtClean="0"/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metric in [0, 1]</a:t>
                </a:r>
                <a:r>
                  <a:rPr lang="en-US" dirty="0">
                    <a:sym typeface="Symbol" panose="05050102010706020507" pitchFamily="18" charset="2"/>
                  </a:rPr>
                  <a:t>  1 if keep all signal and no </a:t>
                </a:r>
                <a:r>
                  <a:rPr lang="en-US" dirty="0" smtClean="0">
                    <a:sym typeface="Symbol" panose="05050102010706020507" pitchFamily="18" charset="2"/>
                  </a:rPr>
                  <a:t>background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higher is better</a:t>
                </a:r>
                <a:r>
                  <a:rPr lang="en-US" dirty="0"/>
                  <a:t> </a:t>
                </a:r>
                <a:r>
                  <a:rPr lang="en-US" dirty="0" smtClean="0"/>
                  <a:t>(qualitatively relevant)</a:t>
                </a:r>
                <a:endParaRPr lang="en-US" dirty="0"/>
              </a:p>
              <a:p>
                <a:pPr lvl="1">
                  <a:spcBef>
                    <a:spcPts val="300"/>
                  </a:spcBef>
                </a:pPr>
                <a:r>
                  <a:rPr 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directly related to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dirty="0" smtClean="0"/>
                  <a:t> (numerically relevant): ratio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of 1/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baseline="30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to 1/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baseline="30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if background </a:t>
                </a:r>
                <a:r>
                  <a:rPr lang="en-US" dirty="0" smtClean="0"/>
                  <a:t>were 0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dirty="0" smtClean="0"/>
                  <a:t>first example of Fisher Information Part metric: ‘FIP1’</a:t>
                </a:r>
              </a:p>
              <a:p>
                <a:pPr>
                  <a:spcBef>
                    <a:spcPts val="300"/>
                  </a:spcBef>
                </a:pPr>
                <a:endParaRPr lang="en-US" dirty="0"/>
              </a:p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Single “operating point” used (cut on scoring classifiers) – to compare classifiers: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find max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*</a:t>
                </a:r>
                <a:r>
                  <a:rPr lang="el-GR" dirty="0" smtClean="0"/>
                  <a:t>ρ</a:t>
                </a:r>
                <a:r>
                  <a:rPr lang="en-US" dirty="0" smtClean="0"/>
                  <a:t> for each classifier </a:t>
                </a:r>
                <a:r>
                  <a:rPr lang="en-US" dirty="0" smtClean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chose </a:t>
                </a:r>
                <a:r>
                  <a:rPr lang="en-US" dirty="0"/>
                  <a:t>classifier with highest </a:t>
                </a:r>
                <a:r>
                  <a:rPr lang="en-US" dirty="0" smtClean="0"/>
                  <a:t>max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*</a:t>
                </a:r>
                <a:r>
                  <a:rPr lang="el-GR" dirty="0"/>
                  <a:t>ρ</a:t>
                </a:r>
                <a:endParaRPr lang="en-US" sz="800" dirty="0"/>
              </a:p>
              <a:p>
                <a:pPr lvl="2">
                  <a:spcBef>
                    <a:spcPts val="300"/>
                  </a:spcBef>
                </a:pPr>
                <a:endParaRPr lang="en-US" sz="600" dirty="0"/>
              </a:p>
              <a:p>
                <a:pPr lvl="1">
                  <a:spcBef>
                    <a:spcPts val="300"/>
                  </a:spcBef>
                </a:pPr>
                <a:r>
                  <a:rPr lang="en-US" dirty="0"/>
                  <a:t>from PRC: </a:t>
                </a:r>
              </a:p>
              <a:p>
                <a:pPr lvl="2">
                  <a:spcBef>
                    <a:spcPts val="300"/>
                  </a:spcBef>
                </a:pPr>
                <a:endParaRPr lang="en-US" sz="600" dirty="0"/>
              </a:p>
              <a:p>
                <a:pPr lvl="1">
                  <a:spcBef>
                    <a:spcPts val="300"/>
                  </a:spcBef>
                </a:pPr>
                <a:r>
                  <a:rPr lang="en-US" dirty="0"/>
                  <a:t>from ROC (plus prevalence): </a:t>
                </a:r>
              </a:p>
              <a:p>
                <a:pPr>
                  <a:spcBef>
                    <a:spcPts val="3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71052"/>
                <a:ext cx="9077632" cy="5321974"/>
              </a:xfrm>
              <a:blipFill rotWithShape="0">
                <a:blip r:embed="rId2"/>
                <a:stretch>
                  <a:fillRect b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311" y="1997702"/>
            <a:ext cx="2320443" cy="5418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470" y="2075397"/>
            <a:ext cx="1727351" cy="4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4213" y="2124078"/>
            <a:ext cx="39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111" y="5264304"/>
            <a:ext cx="1317810" cy="37651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629" y="5640821"/>
            <a:ext cx="1603342" cy="4340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2205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136"/>
            <a:ext cx="9144000" cy="340448"/>
          </a:xfrm>
        </p:spPr>
        <p:txBody>
          <a:bodyPr/>
          <a:lstStyle/>
          <a:p>
            <a:r>
              <a:rPr lang="en-US" sz="2400" dirty="0" smtClean="0"/>
              <a:t>More generally – </a:t>
            </a:r>
            <a:r>
              <a:rPr lang="en-US" sz="2400" dirty="0"/>
              <a:t>Fisher </a:t>
            </a:r>
            <a:r>
              <a:rPr lang="en-US" sz="2400" dirty="0" smtClean="0"/>
              <a:t>Information Part metrics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6368" y="464577"/>
                <a:ext cx="9144000" cy="5410465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sz="1800" dirty="0" smtClean="0"/>
                  <a:t>Fit </a:t>
                </a:r>
                <a:r>
                  <a:rPr lang="el-GR" sz="1800" dirty="0"/>
                  <a:t>θ </a:t>
                </a:r>
                <a:r>
                  <a:rPr lang="en-US" sz="1800" dirty="0" smtClean="0"/>
                  <a:t>from a binned multi-dimensional distribution</a:t>
                </a:r>
                <a:endParaRPr lang="en-US" sz="1800" dirty="0"/>
              </a:p>
              <a:p>
                <a:pPr lvl="1">
                  <a:spcBef>
                    <a:spcPts val="0"/>
                  </a:spcBef>
                </a:pPr>
                <a:r>
                  <a:rPr lang="en-US" sz="1600" dirty="0" smtClean="0"/>
                  <a:t>expected </a:t>
                </a:r>
                <a:r>
                  <a:rPr lang="en-US" sz="1600" dirty="0"/>
                  <a:t>counts y</a:t>
                </a:r>
                <a:r>
                  <a:rPr lang="en-US" sz="1600" baseline="-25000" dirty="0"/>
                  <a:t>i</a:t>
                </a:r>
                <a:r>
                  <a:rPr lang="en-US" sz="1600" dirty="0"/>
                  <a:t> = f(x</a:t>
                </a:r>
                <a:r>
                  <a:rPr lang="en-US" sz="1600" baseline="-25000" dirty="0"/>
                  <a:t>i</a:t>
                </a:r>
                <a:r>
                  <a:rPr lang="en-US" sz="1600" dirty="0"/>
                  <a:t>,</a:t>
                </a:r>
                <a:r>
                  <a:rPr lang="el-GR" sz="1600" dirty="0"/>
                  <a:t>θ</a:t>
                </a:r>
                <a:r>
                  <a:rPr lang="en-US" sz="1600" dirty="0"/>
                  <a:t>)dx </a:t>
                </a:r>
                <a:r>
                  <a:rPr lang="en-US" sz="1600" dirty="0" smtClean="0"/>
                  <a:t>= </a:t>
                </a:r>
                <a:r>
                  <a:rPr lang="el-GR" sz="1600" dirty="0" smtClean="0"/>
                  <a:t>ε</a:t>
                </a:r>
                <a:r>
                  <a:rPr lang="en-US" sz="1600" baseline="-25000" dirty="0" smtClean="0"/>
                  <a:t>i</a:t>
                </a:r>
                <a:r>
                  <a:rPr lang="en-US" sz="1600" dirty="0" smtClean="0"/>
                  <a:t>*S</a:t>
                </a:r>
                <a:r>
                  <a:rPr lang="en-US" sz="1600" baseline="-25000" dirty="0" smtClean="0"/>
                  <a:t>i</a:t>
                </a:r>
                <a:r>
                  <a:rPr lang="en-US" sz="1600" dirty="0" smtClean="0"/>
                  <a:t>(</a:t>
                </a:r>
                <a:r>
                  <a:rPr lang="el-GR" sz="1600" dirty="0" smtClean="0"/>
                  <a:t>θ</a:t>
                </a:r>
                <a:r>
                  <a:rPr lang="en-US" sz="1600" dirty="0" smtClean="0"/>
                  <a:t>)+b</a:t>
                </a:r>
                <a:r>
                  <a:rPr lang="en-US" sz="1600" baseline="-25000" dirty="0" smtClean="0"/>
                  <a:t>i</a:t>
                </a:r>
                <a:r>
                  <a:rPr lang="en-US" sz="1600" dirty="0">
                    <a:sym typeface="Symbol" panose="05050102010706020507" pitchFamily="18" charset="2"/>
                  </a:rPr>
                  <a:t> 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 </a:t>
                </a:r>
                <a:r>
                  <a:rPr lang="en-US" sz="1600" dirty="0" smtClean="0"/>
                  <a:t>depend </a:t>
                </a:r>
                <a:r>
                  <a:rPr lang="en-US" sz="1600" dirty="0"/>
                  <a:t>on </a:t>
                </a:r>
                <a:r>
                  <a:rPr lang="en-US" sz="1600" dirty="0" smtClean="0"/>
                  <a:t>parameter </a:t>
                </a:r>
                <a:r>
                  <a:rPr lang="el-GR" sz="1600" dirty="0"/>
                  <a:t>θ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to fit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Statistical error related to Fisher information (Cramer-Rao lower bound)</a:t>
                </a:r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binned fit </a:t>
                </a:r>
                <a:r>
                  <a:rPr lang="en-US" dirty="0" smtClean="0">
                    <a:sym typeface="Symbol" panose="05050102010706020507" pitchFamily="18" charset="2"/>
                  </a:rPr>
                  <a:t> combine independent measurements in each bin, weighted by information</a:t>
                </a:r>
                <a:endParaRPr lang="en-US" u="sng" dirty="0"/>
              </a:p>
              <a:p>
                <a:pPr lvl="3">
                  <a:spcBef>
                    <a:spcPts val="0"/>
                  </a:spcBef>
                </a:pPr>
                <a:endParaRPr lang="en-US" u="sng" dirty="0" smtClean="0"/>
              </a:p>
              <a:p>
                <a:pPr lvl="3">
                  <a:spcBef>
                    <a:spcPts val="0"/>
                  </a:spcBef>
                </a:pPr>
                <a:endParaRPr lang="en-US" u="sng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Compare classifier to “ideal classifier” that keeps all signal and rejects all background</a:t>
                </a:r>
              </a:p>
              <a:p>
                <a:pPr lvl="1">
                  <a:spcBef>
                    <a:spcPts val="0"/>
                  </a:spcBef>
                </a:pPr>
                <a:endParaRPr lang="en-US" i="1" dirty="0" smtClean="0"/>
              </a:p>
              <a:p>
                <a:pPr lvl="2">
                  <a:spcBef>
                    <a:spcPts val="0"/>
                  </a:spcBef>
                </a:pPr>
                <a:endParaRPr lang="en-US" i="1" dirty="0" smtClean="0"/>
              </a:p>
              <a:p>
                <a:pPr lvl="1">
                  <a:spcBef>
                    <a:spcPts val="0"/>
                  </a:spcBef>
                </a:pPr>
                <a:r>
                  <a:rPr lang="el-GR" i="1" dirty="0" smtClean="0"/>
                  <a:t>ε</a:t>
                </a:r>
                <a:r>
                  <a:rPr lang="en-US" i="1" baseline="-25000" dirty="0"/>
                  <a:t>i</a:t>
                </a:r>
                <a:r>
                  <a:rPr lang="en-US" i="1" dirty="0"/>
                  <a:t> </a:t>
                </a:r>
                <a:r>
                  <a:rPr lang="en-US" i="1" dirty="0" smtClean="0"/>
                  <a:t>and </a:t>
                </a:r>
                <a:r>
                  <a:rPr lang="el-GR" i="1" dirty="0" smtClean="0"/>
                  <a:t>ρ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ym typeface="Symbol" panose="05050102010706020507" pitchFamily="18" charset="2"/>
                  </a:rPr>
                  <a:t> </a:t>
                </a:r>
                <a:r>
                  <a:rPr lang="en-US" i="1" u="sng" dirty="0" smtClean="0">
                    <a:sym typeface="Symbol" panose="05050102010706020507" pitchFamily="18" charset="2"/>
                  </a:rPr>
                  <a:t>local signal efficiency</a:t>
                </a:r>
                <a:r>
                  <a:rPr lang="en-US" i="1" dirty="0" smtClean="0">
                    <a:sym typeface="Symbol" panose="05050102010706020507" pitchFamily="18" charset="2"/>
                  </a:rPr>
                  <a:t> and </a:t>
                </a:r>
                <a:r>
                  <a:rPr lang="en-US" i="1" u="sng" dirty="0" smtClean="0">
                    <a:sym typeface="Symbol" panose="05050102010706020507" pitchFamily="18" charset="2"/>
                  </a:rPr>
                  <a:t>local purity</a:t>
                </a:r>
                <a:r>
                  <a:rPr lang="en-US" i="1" dirty="0" smtClean="0">
                    <a:sym typeface="Symbol" panose="05050102010706020507" pitchFamily="18" charset="2"/>
                  </a:rPr>
                  <a:t> in the </a:t>
                </a:r>
                <a:r>
                  <a:rPr lang="en-US" i="1" u="sng" dirty="0" smtClean="0">
                    <a:sym typeface="Symbol" panose="05050102010706020507" pitchFamily="18" charset="2"/>
                  </a:rPr>
                  <a:t>i</a:t>
                </a:r>
                <a:r>
                  <a:rPr lang="en-US" i="1" u="sng" baseline="30000" dirty="0" smtClean="0">
                    <a:sym typeface="Symbol" panose="05050102010706020507" pitchFamily="18" charset="2"/>
                  </a:rPr>
                  <a:t>th</a:t>
                </a:r>
                <a:r>
                  <a:rPr lang="en-US" i="1" u="sng" dirty="0" smtClean="0">
                    <a:sym typeface="Symbol" panose="05050102010706020507" pitchFamily="18" charset="2"/>
                  </a:rPr>
                  <a:t> bin </a:t>
                </a: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sz="1200" b="1" u="sng" dirty="0" smtClean="0">
                  <a:solidFill>
                    <a:srgbClr val="FF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US" sz="1200" b="1" u="sng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800" b="1" u="sng" dirty="0" smtClean="0">
                    <a:solidFill>
                      <a:srgbClr val="FF0000"/>
                    </a:solidFill>
                  </a:rPr>
                  <a:t>Fisher Information Part</a:t>
                </a:r>
                <a:r>
                  <a:rPr lang="en-US" sz="1800" dirty="0" smtClean="0"/>
                  <a:t>: available information retained by the classifier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FIP in [0,1] </a:t>
                </a:r>
                <a:r>
                  <a:rPr lang="en-US" sz="1600" dirty="0">
                    <a:sym typeface="Symbol" panose="05050102010706020507" pitchFamily="18" charset="2"/>
                  </a:rPr>
                  <a:t> 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1 if keep all signal and no background</a:t>
                </a:r>
                <a:endParaRPr lang="en-US" sz="1600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higher is better 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 maximize FIP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directly related to </a:t>
                </a:r>
                <a14:m>
                  <m:oMath xmlns:m="http://schemas.openxmlformats.org/officeDocument/2006/math">
                    <m:r>
                      <a:rPr lang="el-GR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600" dirty="0">
                            <a:solidFill>
                              <a:srgbClr val="FF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1600" dirty="0" smtClean="0">
                    <a:sym typeface="Symbol" panose="05050102010706020507" pitchFamily="18" charset="2"/>
                  </a:rPr>
                  <a:t>:</a:t>
                </a:r>
                <a:endParaRPr lang="en-US" sz="1400" dirty="0" smtClean="0"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sz="1200" dirty="0" smtClean="0"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sz="1200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800" dirty="0" smtClean="0">
                    <a:sym typeface="Symbol" panose="05050102010706020507" pitchFamily="18" charset="2"/>
                  </a:rPr>
                  <a:t>Special case: cross-section measurements </a:t>
                </a:r>
                <a:r>
                  <a:rPr lang="el-GR" sz="1800" i="1" dirty="0"/>
                  <a:t>θ</a:t>
                </a:r>
                <a:r>
                  <a:rPr lang="en-US" sz="1800" i="1" dirty="0"/>
                  <a:t>=</a:t>
                </a:r>
                <a:r>
                  <a:rPr lang="el-GR" sz="1800" i="1" dirty="0"/>
                  <a:t>σ</a:t>
                </a:r>
                <a:r>
                  <a:rPr lang="en-US" sz="1800" i="1" baseline="-25000" dirty="0"/>
                  <a:t>s</a:t>
                </a:r>
                <a:r>
                  <a:rPr lang="en-US" sz="1800" i="1" dirty="0"/>
                  <a:t> </a:t>
                </a:r>
                <a:r>
                  <a:rPr lang="en-US" sz="1800" dirty="0" smtClean="0">
                    <a:sym typeface="Symbol" panose="05050102010706020507" pitchFamily="18" charset="2"/>
                  </a:rPr>
                  <a:t></a:t>
                </a:r>
              </a:p>
              <a:p>
                <a:pPr lvl="2">
                  <a:spcBef>
                    <a:spcPts val="0"/>
                  </a:spcBef>
                </a:pPr>
                <a:endParaRPr lang="en-US" sz="400" i="1" dirty="0"/>
              </a:p>
              <a:p>
                <a:pPr lvl="1">
                  <a:spcBef>
                    <a:spcPts val="0"/>
                  </a:spcBef>
                </a:pPr>
                <a:r>
                  <a:rPr lang="en-US" sz="1400" dirty="0" smtClean="0">
                    <a:sym typeface="Symbol" panose="05050102010706020507" pitchFamily="18" charset="2"/>
                  </a:rPr>
                  <a:t>global </a:t>
                </a:r>
                <a:r>
                  <a:rPr lang="el-GR" sz="1400" dirty="0" smtClean="0"/>
                  <a:t>ε</a:t>
                </a:r>
                <a:r>
                  <a:rPr lang="en-US" sz="1400" dirty="0" smtClean="0"/>
                  <a:t>*</a:t>
                </a:r>
                <a:r>
                  <a:rPr lang="el-GR" sz="1400" dirty="0" smtClean="0"/>
                  <a:t>ρ</a:t>
                </a:r>
                <a:r>
                  <a:rPr lang="en-US" sz="1400" dirty="0" smtClean="0"/>
                  <a:t> is the FIP (‘FIP1’) for measuring </a:t>
                </a:r>
                <a:r>
                  <a:rPr lang="el-GR" sz="1400" dirty="0" smtClean="0"/>
                  <a:t>θ</a:t>
                </a:r>
                <a:r>
                  <a:rPr lang="en-US" sz="1400" dirty="0" smtClean="0"/>
                  <a:t>=</a:t>
                </a:r>
                <a:r>
                  <a:rPr lang="el-GR" sz="1400" dirty="0" smtClean="0"/>
                  <a:t>σ</a:t>
                </a:r>
                <a:r>
                  <a:rPr lang="en-US" sz="1400" baseline="-25000" dirty="0" smtClean="0"/>
                  <a:t>s</a:t>
                </a:r>
                <a:r>
                  <a:rPr lang="en-US" sz="1400" dirty="0" smtClean="0"/>
                  <a:t> in a 1-bin fit (counting experiment)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368" y="464577"/>
                <a:ext cx="9144000" cy="5410465"/>
              </a:xfrm>
              <a:blipFill rotWithShape="0">
                <a:blip r:embed="rId2"/>
                <a:stretch>
                  <a:fillRect r="-467" b="-4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14" y="4343456"/>
            <a:ext cx="2713900" cy="82209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38455" y="1702440"/>
            <a:ext cx="4854240" cy="413955"/>
            <a:chOff x="1263813" y="1786189"/>
            <a:chExt cx="5115015" cy="4711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3813" y="1804119"/>
              <a:ext cx="1490440" cy="4528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4058" y="1786189"/>
              <a:ext cx="2714770" cy="471158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832845" y="1864656"/>
              <a:ext cx="735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55955" y="3017069"/>
            <a:ext cx="5390535" cy="463550"/>
            <a:chOff x="1263813" y="3183788"/>
            <a:chExt cx="5716484" cy="4944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3813" y="3183788"/>
              <a:ext cx="2222038" cy="49441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1712" y="3183788"/>
              <a:ext cx="2558585" cy="481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690620" y="3253776"/>
              <a:ext cx="735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vs.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187" y="5402111"/>
            <a:ext cx="835595" cy="37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6849" y="4817885"/>
            <a:ext cx="2509856" cy="3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483825"/>
          </a:xfrm>
        </p:spPr>
        <p:txBody>
          <a:bodyPr/>
          <a:lstStyle/>
          <a:p>
            <a:r>
              <a:rPr lang="en-US" sz="2400" dirty="0" smtClean="0"/>
              <a:t>Optimal partitioning in binned fits  – information inflow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842682"/>
                <a:ext cx="8791199" cy="5150344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Information about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r>
                  <a:rPr lang="en-US" dirty="0" smtClean="0"/>
                  <a:t> in a binned fit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Can I reduce the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by splitting </a:t>
                </a:r>
                <a:r>
                  <a:rPr lang="en-US" dirty="0" smtClean="0"/>
                  <a:t>bin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into two separate bins?</a:t>
                </a:r>
              </a:p>
              <a:p>
                <a:pPr lvl="2">
                  <a:spcBef>
                    <a:spcPts val="0"/>
                  </a:spcBef>
                </a:pPr>
                <a:endParaRPr lang="en-US" sz="1000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i.e. is the “information inflow” positive?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increases (errors on parameters decrease) if</a:t>
                </a:r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</a:t>
                </a:r>
                <a:r>
                  <a:rPr lang="en-US" dirty="0" smtClean="0"/>
                  <a:t>ffect of background: </a:t>
                </a:r>
                <a:r>
                  <a:rPr lang="en-US" dirty="0"/>
                  <a:t>y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l-GR" dirty="0"/>
                  <a:t>ε</a:t>
                </a:r>
                <a:r>
                  <a:rPr lang="en-US" baseline="-25000" dirty="0"/>
                  <a:t>i</a:t>
                </a:r>
                <a:r>
                  <a:rPr lang="en-US" dirty="0"/>
                  <a:t>S</a:t>
                </a:r>
                <a:r>
                  <a:rPr lang="en-US" baseline="-25000" dirty="0"/>
                  <a:t>i</a:t>
                </a:r>
                <a:r>
                  <a:rPr lang="en-US" dirty="0"/>
                  <a:t>(</a:t>
                </a:r>
                <a:r>
                  <a:rPr lang="el-GR" dirty="0"/>
                  <a:t>θ</a:t>
                </a:r>
                <a:r>
                  <a:rPr lang="en-US" dirty="0"/>
                  <a:t>)+b</a:t>
                </a:r>
                <a:r>
                  <a:rPr lang="en-US" baseline="-25000" dirty="0"/>
                  <a:t>i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 </a:t>
                </a:r>
              </a:p>
              <a:p>
                <a:pPr lvl="2">
                  <a:spcBef>
                    <a:spcPts val="0"/>
                  </a:spcBef>
                </a:pPr>
                <a:endParaRPr lang="en-US" sz="8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information increases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w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  <m:r>
                      <a:rPr lang="el-GR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z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b="0" dirty="0" smtClean="0">
                  <a:solidFill>
                    <a:srgbClr val="FF0000"/>
                  </a:solidFill>
                  <a:effectLst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therefore: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try to partition the data into bins of equal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𝒔𝒊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  </a:t>
                </a:r>
              </a:p>
              <a:p>
                <a:pPr lvl="1">
                  <a:spcBef>
                    <a:spcPts val="0"/>
                  </a:spcBef>
                </a:pPr>
                <a:endParaRPr lang="en-US" sz="400" dirty="0" smtClean="0">
                  <a:sym typeface="Symbol" panose="05050102010706020507" pitchFamily="18" charset="2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for cross-section measurements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  <a:r>
                  <a:rPr lang="en-US" dirty="0" smtClean="0">
                    <a:sym typeface="Symbol" panose="05050102010706020507" pitchFamily="18" charset="2"/>
                  </a:rPr>
                  <a:t>                       : split into bins of equal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 smtClean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Two important practical consequences: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1. use </a:t>
                </a:r>
                <a:r>
                  <a:rPr lang="en-US" i="1" dirty="0">
                    <a:solidFill>
                      <a:srgbClr val="FF0000"/>
                    </a:solidFill>
                  </a:rPr>
                  <a:t>the scoring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classifier </a:t>
                </a:r>
                <a:r>
                  <a:rPr lang="en-US" i="1" dirty="0">
                    <a:solidFill>
                      <a:srgbClr val="FF0000"/>
                    </a:solidFill>
                  </a:rPr>
                  <a:t>to partition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the data</a:t>
                </a:r>
                <a:r>
                  <a:rPr lang="en-US" i="1" dirty="0">
                    <a:solidFill>
                      <a:srgbClr val="FF0000"/>
                    </a:solidFill>
                  </a:rPr>
                  <a:t>, not to reject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events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2. information can be used also for training classifiers like decision trees</a:t>
                </a:r>
              </a:p>
              <a:p>
                <a:pPr lvl="2">
                  <a:spcBef>
                    <a:spcPts val="0"/>
                  </a:spcBef>
                </a:pPr>
                <a:endParaRPr lang="en-US" i="1" dirty="0"/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842682"/>
                <a:ext cx="8791199" cy="515034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45" y="850056"/>
            <a:ext cx="1410731" cy="48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759" y="1639148"/>
            <a:ext cx="1221006" cy="283955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600152" y="2033281"/>
            <a:ext cx="4197266" cy="371852"/>
            <a:chOff x="1743139" y="2756451"/>
            <a:chExt cx="4473495" cy="3963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3139" y="2756451"/>
              <a:ext cx="2910321" cy="3963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691" y="2756451"/>
              <a:ext cx="1546943" cy="39632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240" y="2521852"/>
            <a:ext cx="1039873" cy="38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4030" y="3190370"/>
            <a:ext cx="1160557" cy="405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686" y="4326253"/>
            <a:ext cx="864628" cy="3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57386"/>
            <a:ext cx="8791199" cy="480933"/>
          </a:xfrm>
        </p:spPr>
        <p:txBody>
          <a:bodyPr/>
          <a:lstStyle/>
          <a:p>
            <a:r>
              <a:rPr lang="en-US" sz="2400" dirty="0" smtClean="0"/>
              <a:t>Three examples – FIP1, FIP2, FIP3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742" y="678426"/>
                <a:ext cx="8967019" cy="5314600"/>
              </a:xfrm>
            </p:spPr>
            <p:txBody>
              <a:bodyPr/>
              <a:lstStyle/>
              <a:p>
                <a:r>
                  <a:rPr lang="en-US" sz="1600" b="1" u="sng" dirty="0" smtClean="0"/>
                  <a:t>[</a:t>
                </a:r>
                <a:r>
                  <a:rPr lang="en-US" sz="1600" b="1" u="sng" dirty="0"/>
                  <a:t>FIP1] </a:t>
                </a:r>
                <a:r>
                  <a:rPr lang="en-US" sz="1600" u="sng" dirty="0"/>
                  <a:t>cross-section measurements by </a:t>
                </a:r>
                <a:r>
                  <a:rPr lang="en-US" sz="1600" u="sng" dirty="0" smtClean="0"/>
                  <a:t>counting</a:t>
                </a:r>
              </a:p>
              <a:p>
                <a:pPr lvl="1"/>
                <a:r>
                  <a:rPr lang="en-US" sz="1400" dirty="0" smtClean="0"/>
                  <a:t>Global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event selection/cut </a:t>
                </a:r>
                <a:r>
                  <a:rPr lang="en-US" sz="1400" dirty="0">
                    <a:sym typeface="Symbol" panose="05050102010706020507" pitchFamily="18" charset="2"/>
                  </a:rPr>
                  <a:t></a:t>
                </a:r>
                <a:r>
                  <a:rPr lang="en-US" sz="1400" dirty="0" smtClean="0"/>
                  <a:t> discrete classifier (one single “operating point” of the scoring classifier)</a:t>
                </a:r>
              </a:p>
              <a:p>
                <a:pPr lvl="1"/>
                <a:r>
                  <a:rPr lang="en-US" sz="1400" dirty="0" smtClean="0"/>
                  <a:t>Counting experiment with one single bin </a:t>
                </a:r>
                <a:r>
                  <a:rPr lang="en-US" sz="1400" dirty="0">
                    <a:sym typeface="Symbol" panose="05050102010706020507" pitchFamily="18" charset="2"/>
                  </a:rPr>
                  <a:t></a:t>
                </a:r>
                <a:r>
                  <a:rPr lang="en-US" sz="1400" dirty="0" smtClean="0"/>
                  <a:t> global efficiency and purity are relevant</a:t>
                </a:r>
              </a:p>
              <a:p>
                <a:pPr lvl="1"/>
                <a:r>
                  <a:rPr lang="en-US" sz="1400" dirty="0" smtClean="0"/>
                  <a:t>Cross-section: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smtClean="0">
                    <a:sym typeface="Symbol" panose="05050102010706020507" pitchFamily="18" charset="2"/>
                  </a:rPr>
                  <a:t></a:t>
                </a:r>
                <a:r>
                  <a:rPr lang="en-US" sz="1400" dirty="0" smtClean="0"/>
                  <a:t> signal events all have the same weight,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only event counts matter</a:t>
                </a:r>
              </a:p>
              <a:p>
                <a:pPr lvl="1"/>
                <a:r>
                  <a:rPr lang="en-US" sz="1400" i="1" dirty="0" smtClean="0"/>
                  <a:t>In this talk: described in the previous slides</a:t>
                </a:r>
              </a:p>
              <a:p>
                <a:endParaRPr lang="en-US" sz="1600" dirty="0"/>
              </a:p>
              <a:p>
                <a:r>
                  <a:rPr lang="en-US" sz="1600" b="1" u="sng" dirty="0"/>
                  <a:t>[FIP2] </a:t>
                </a:r>
                <a:r>
                  <a:rPr lang="en-US" sz="1600" u="sng" dirty="0"/>
                  <a:t>cross-section measurements by fits to 1-D </a:t>
                </a:r>
                <a:r>
                  <a:rPr lang="en-US" sz="1600" u="sng" dirty="0" smtClean="0"/>
                  <a:t>scoring classifier distributions</a:t>
                </a:r>
                <a:endParaRPr lang="en-US" sz="1600" u="sng" dirty="0"/>
              </a:p>
              <a:p>
                <a:pPr lvl="1"/>
                <a:r>
                  <a:rPr lang="en-US" sz="1400" dirty="0" smtClean="0"/>
                  <a:t>Keep all (preselected) events </a:t>
                </a:r>
                <a:r>
                  <a:rPr lang="en-US" sz="1400" dirty="0">
                    <a:sym typeface="Symbol" panose="05050102010706020507" pitchFamily="18" charset="2"/>
                  </a:rPr>
                  <a:t></a:t>
                </a:r>
                <a:r>
                  <a:rPr lang="en-US" sz="1400" dirty="0"/>
                  <a:t>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scoring classifier partitions events into bins </a:t>
                </a:r>
                <a:r>
                  <a:rPr lang="en-US" sz="1400" dirty="0" smtClean="0"/>
                  <a:t>(use all </a:t>
                </a:r>
                <a:r>
                  <a:rPr lang="en-US" sz="1400" dirty="0"/>
                  <a:t>“operating </a:t>
                </a:r>
                <a:r>
                  <a:rPr lang="en-US" sz="1400" dirty="0" smtClean="0"/>
                  <a:t>points”)</a:t>
                </a:r>
                <a:endParaRPr lang="en-US" sz="1400" dirty="0"/>
              </a:p>
              <a:p>
                <a:pPr lvl="1"/>
                <a:r>
                  <a:rPr lang="en-US" sz="1400" dirty="0" smtClean="0"/>
                  <a:t>Distribution fit </a:t>
                </a:r>
                <a:r>
                  <a:rPr lang="en-US" sz="1400" dirty="0" smtClean="0">
                    <a:sym typeface="Symbol" panose="05050102010706020507" pitchFamily="18" charset="2"/>
                  </a:rPr>
                  <a:t></a:t>
                </a:r>
                <a:r>
                  <a:rPr lang="en-US" sz="1400" dirty="0" smtClean="0"/>
                  <a:t> local purity in each bin is relevant (local efficiency = 1, keep all events)</a:t>
                </a:r>
                <a:endParaRPr lang="en-US" sz="1400" dirty="0"/>
              </a:p>
              <a:p>
                <a:pPr lvl="1"/>
                <a:r>
                  <a:rPr lang="en-US" sz="1400" dirty="0" smtClean="0"/>
                  <a:t>Cross-section: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ym typeface="Symbol" panose="05050102010706020507" pitchFamily="18" charset="2"/>
                  </a:rPr>
                  <a:t></a:t>
                </a:r>
                <a:r>
                  <a:rPr lang="en-US" sz="1400" dirty="0"/>
                  <a:t> signal events all have the same weight, </a:t>
                </a:r>
                <a:r>
                  <a:rPr lang="en-US" sz="1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event counts matter</a:t>
                </a:r>
              </a:p>
              <a:p>
                <a:pPr lvl="1"/>
                <a:r>
                  <a:rPr lang="en-US" sz="1400" b="1" i="1" dirty="0"/>
                  <a:t>In this talk: </a:t>
                </a:r>
                <a:r>
                  <a:rPr lang="en-US" sz="1400" b="1" i="1" dirty="0" smtClean="0"/>
                  <a:t>main focus of the following slides</a:t>
                </a:r>
                <a:endParaRPr lang="en-US" sz="1400" b="1" i="1" dirty="0">
                  <a:solidFill>
                    <a:srgbClr val="FF0000"/>
                  </a:solidFill>
                </a:endParaRPr>
              </a:p>
              <a:p>
                <a:endParaRPr lang="en-US" sz="1600" dirty="0" smtClean="0"/>
              </a:p>
              <a:p>
                <a:r>
                  <a:rPr lang="en-US" sz="1600" b="1" u="sng" dirty="0" smtClean="0"/>
                  <a:t>[</a:t>
                </a:r>
                <a:r>
                  <a:rPr lang="en-US" sz="1600" b="1" u="sng" dirty="0"/>
                  <a:t>FIP3] </a:t>
                </a:r>
                <a:r>
                  <a:rPr lang="en-US" sz="1600" u="sng" dirty="0"/>
                  <a:t>other parameter measurements by fits to distributions</a:t>
                </a:r>
              </a:p>
              <a:p>
                <a:pPr lvl="1"/>
                <a:r>
                  <a:rPr lang="en-US" sz="1400" dirty="0"/>
                  <a:t>Keep all (preselected) events </a:t>
                </a:r>
                <a:r>
                  <a:rPr lang="en-US" sz="1400" dirty="0">
                    <a:sym typeface="Symbol" panose="05050102010706020507" pitchFamily="18" charset="2"/>
                  </a:rPr>
                  <a:t></a:t>
                </a:r>
                <a:r>
                  <a:rPr lang="en-US" sz="1400" dirty="0"/>
                  <a:t>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scoring classifier partitions events into bins </a:t>
                </a:r>
                <a:r>
                  <a:rPr lang="en-US" sz="1400" dirty="0"/>
                  <a:t>(use all “operating points”)</a:t>
                </a:r>
              </a:p>
              <a:p>
                <a:pPr lvl="1"/>
                <a:r>
                  <a:rPr lang="en-US" sz="1400" dirty="0"/>
                  <a:t>Distribution fit </a:t>
                </a:r>
                <a:r>
                  <a:rPr lang="en-US" sz="1400" dirty="0">
                    <a:sym typeface="Symbol" panose="05050102010706020507" pitchFamily="18" charset="2"/>
                  </a:rPr>
                  <a:t></a:t>
                </a:r>
                <a:r>
                  <a:rPr lang="en-US" sz="1400" dirty="0"/>
                  <a:t> local purity in each bin is relevant (local efficiency = 1, keep all events)</a:t>
                </a:r>
              </a:p>
              <a:p>
                <a:pPr lvl="1"/>
                <a:r>
                  <a:rPr lang="en-US" sz="1400" dirty="0" smtClean="0"/>
                  <a:t>Example: mass fit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1400" dirty="0" smtClean="0">
                    <a:sym typeface="Symbol" panose="05050102010706020507" pitchFamily="18" charset="2"/>
                  </a:rPr>
                  <a:t> varies bin by bin </a:t>
                </a:r>
                <a:r>
                  <a:rPr lang="en-US" sz="1400" dirty="0" smtClean="0"/>
                  <a:t>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signal events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have different event-by-event weights</a:t>
                </a:r>
              </a:p>
              <a:p>
                <a:pPr lvl="1"/>
                <a:r>
                  <a:rPr lang="en-US" sz="1400" i="1" dirty="0"/>
                  <a:t>In this talk: </a:t>
                </a:r>
                <a:r>
                  <a:rPr lang="en-US" sz="1400" i="1" dirty="0" smtClean="0"/>
                  <a:t>just a few comments at the end (work in progress)</a:t>
                </a:r>
                <a:endParaRPr lang="en-US" sz="1400" i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742" y="678426"/>
                <a:ext cx="8967019" cy="5314600"/>
              </a:xfrm>
              <a:blipFill rotWithShape="0">
                <a:blip r:embed="rId2"/>
                <a:stretch>
                  <a:fillRect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754447"/>
      </p:ext>
    </p:extLst>
  </p:cSld>
  <p:clrMapOvr>
    <a:masterClrMapping/>
  </p:clrMapOvr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24439</TotalTime>
  <Words>6423</Words>
  <Application>Microsoft Office PowerPoint</Application>
  <PresentationFormat>On-screen Show (4:3)</PresentationFormat>
  <Paragraphs>1052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Cambria Math</vt:lpstr>
      <vt:lpstr>Symbol</vt:lpstr>
      <vt:lpstr>Times New Roman</vt:lpstr>
      <vt:lpstr>CERN2015-AV-MasterLayout</vt:lpstr>
      <vt:lpstr>PowerPoint Presentation</vt:lpstr>
      <vt:lpstr>Overview – scope of this talk</vt:lpstr>
      <vt:lpstr>Outline</vt:lpstr>
      <vt:lpstr>Binary classifier evaluation – reminder</vt:lpstr>
      <vt:lpstr>PowerPoint Presentation</vt:lpstr>
      <vt:lpstr>[FIP1] Simplest HEP example: cross-section by counting</vt:lpstr>
      <vt:lpstr>More generally – Fisher Information Part metrics</vt:lpstr>
      <vt:lpstr>Optimal partitioning in binned fits  – information inflow</vt:lpstr>
      <vt:lpstr>Three examples – FIP1, FIP2, FIP3</vt:lpstr>
      <vt:lpstr>[FIP2] cross-section measurement by fitting  the 1-D scoring classifier distribution</vt:lpstr>
      <vt:lpstr>FIP2 from the ROC (+prevalence) or from the PRC</vt:lpstr>
      <vt:lpstr>Sanity check</vt:lpstr>
      <vt:lpstr>FIP2 vs AUC</vt:lpstr>
      <vt:lpstr>FIP2 for training decision trees</vt:lpstr>
      <vt:lpstr>Training decision trees: FIP2 vs Gini vs entropy</vt:lpstr>
      <vt:lpstr>FIP2: same metric for evaluation and training</vt:lpstr>
      <vt:lpstr>[FIP3] other parameter fits – just a few ideas</vt:lpstr>
      <vt:lpstr>Conclusions</vt:lpstr>
      <vt:lpstr>PowerPoint Presentation</vt:lpstr>
      <vt:lpstr>Backup – statistical error in binned fits</vt:lpstr>
      <vt:lpstr>PowerPoint Presentation</vt:lpstr>
      <vt:lpstr>PowerPoint Presentation</vt:lpstr>
      <vt:lpstr>Why and when I got interested in this topic </vt:lpstr>
      <vt:lpstr>Spoiler! – What I will argue in this talk</vt:lpstr>
      <vt:lpstr>Outline</vt:lpstr>
      <vt:lpstr>Binary classifiers: the “confusion matrix”</vt:lpstr>
      <vt:lpstr>The confusion matrix about the confusion matrix...</vt:lpstr>
      <vt:lpstr>Discrete vs. Scoring classifiers – ROC curves</vt:lpstr>
      <vt:lpstr>ROC and PRC (precision-recall) curves</vt:lpstr>
      <vt:lpstr>Understanding domain-specific challenges</vt:lpstr>
      <vt:lpstr>Medical diagnostics (1) and ML research</vt:lpstr>
      <vt:lpstr>Medical diagnostics (2) and ML research</vt:lpstr>
      <vt:lpstr>Information Retrieval</vt:lpstr>
      <vt:lpstr>First (simplest) HEP example</vt:lpstr>
      <vt:lpstr>Examples of issues with AUCs – crossing ROCs</vt:lpstr>
      <vt:lpstr>Binary classifiers in HEP</vt:lpstr>
      <vt:lpstr>PowerPoint Presentation</vt:lpstr>
      <vt:lpstr>Different HEP problems  Different metrics</vt:lpstr>
      <vt:lpstr>Predict and optimize statistical errors in binned fits</vt:lpstr>
      <vt:lpstr>Numerical tests with a toy model</vt:lpstr>
      <vt:lpstr>M by 1D fit to m – optimizing the classifier</vt:lpstr>
      <vt:lpstr>M by 1D fit to m – visual interpretation</vt:lpstr>
      <vt:lpstr>Optimal partitioning – information inflow</vt:lpstr>
      <vt:lpstr>Optimal partitioning – optimal variables</vt:lpstr>
      <vt:lpstr>Conclusion and outlook</vt:lpstr>
      <vt:lpstr>PowerPoint Presentation</vt:lpstr>
      <vt:lpstr>Systematic errors</vt:lpstr>
      <vt:lpstr>Trigger</vt:lpstr>
      <vt:lpstr>Event selection in HEP searches</vt:lpstr>
      <vt:lpstr>Tracking and particle-ID</vt:lpstr>
      <vt:lpstr>Simple toy model</vt:lpstr>
      <vt:lpstr>M by 1D fit to m – optimizing the classifier</vt:lpstr>
      <vt:lpstr>M by 1D fit to m – cross-check</vt:lpstr>
      <vt:lpstr>Cross-section by 1D fit to D</vt:lpstr>
      <vt:lpstr>M by 2D fit – use classifier to partition, not to cut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Valassi</dc:creator>
  <cp:lastModifiedBy>Andrea Valassi</cp:lastModifiedBy>
  <cp:revision>682</cp:revision>
  <dcterms:modified xsi:type="dcterms:W3CDTF">2018-04-11T06:39:17Z</dcterms:modified>
</cp:coreProperties>
</file>