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0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961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539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1"/>
          </a:xfrm>
        </p:spPr>
        <p:txBody>
          <a:bodyPr/>
          <a:lstStyle/>
          <a:p>
            <a:fld id="{B8672867-4B84-3044-819A-BDD5809F0F3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5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1670"/>
          </a:xfrm>
        </p:spPr>
        <p:txBody>
          <a:bodyPr/>
          <a:lstStyle/>
          <a:p>
            <a:fld id="{B8672867-4B84-3044-819A-BDD5809F0F3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1669"/>
          </a:xfr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4000" b="0" cap="all"/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1"/>
          </a:xfrm>
        </p:spPr>
        <p:txBody>
          <a:bodyPr/>
          <a:lstStyle/>
          <a:p>
            <a:fld id="{B8672867-4B84-3044-819A-BDD5809F0F3B}" type="datetimeFigureOut">
              <a:rPr lang="en-US" smtClean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677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677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B8672867-4B84-3044-819A-BDD5809F0F3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0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03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B8672867-4B84-3044-819A-BDD5809F0F3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B8672867-4B84-3044-819A-BDD5809F0F3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0582"/>
            <a:ext cx="2133600" cy="212731"/>
          </a:xfr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7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2732"/>
          </a:xfrm>
        </p:spPr>
        <p:txBody>
          <a:bodyPr/>
          <a:lstStyle/>
          <a:p>
            <a:fld id="{B8672867-4B84-3044-819A-BDD5809F0F3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27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2730"/>
          </a:xfr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842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322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2"/>
            <a:ext cx="2133600" cy="211670"/>
          </a:xfrm>
        </p:spPr>
        <p:txBody>
          <a:bodyPr/>
          <a:lstStyle/>
          <a:p>
            <a:fld id="{B8672867-4B84-3044-819A-BDD5809F0F3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1669"/>
          </a:xfr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89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111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5679"/>
            <a:ext cx="5486400" cy="5593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60581"/>
            <a:ext cx="2133600" cy="211669"/>
          </a:xfrm>
        </p:spPr>
        <p:txBody>
          <a:bodyPr/>
          <a:lstStyle/>
          <a:p>
            <a:fld id="{B8672867-4B84-3044-819A-BDD5809F0F3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0582"/>
            <a:ext cx="2895600" cy="211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60583"/>
            <a:ext cx="2133600" cy="211667"/>
          </a:xfrm>
        </p:spPr>
        <p:txBody>
          <a:bodyPr/>
          <a:lstStyle/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2867-4B84-3044-819A-BDD5809F0F3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ripe_End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TAM-PrimaryMarkA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7" y="5311246"/>
            <a:ext cx="2328333" cy="162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ripe_Cover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" b="47377"/>
          <a:stretch/>
        </p:blipFill>
        <p:spPr>
          <a:xfrm>
            <a:off x="0" y="-21166"/>
            <a:ext cx="9144000" cy="3630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461"/>
            <a:ext cx="7772400" cy="10371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cs typeface="Frutiger LT Std 55 Roman"/>
              </a:rPr>
              <a:t>A Bayesian MCMC Model for Hydrologic Time Series</a:t>
            </a:r>
            <a:endParaRPr lang="en-US" sz="3600" dirty="0">
              <a:solidFill>
                <a:schemeClr val="bg1"/>
              </a:solidFill>
              <a:cs typeface="Frutiger LT Std 55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71623"/>
            <a:ext cx="7772400" cy="417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cs typeface="Frutiger LT Std 55 Roman"/>
              </a:rPr>
              <a:t>Paul </a:t>
            </a:r>
            <a:r>
              <a:rPr lang="en-US" sz="2000" dirty="0" err="1" smtClean="0">
                <a:solidFill>
                  <a:schemeClr val="bg1"/>
                </a:solidFill>
                <a:cs typeface="Frutiger LT Std 55 Roman"/>
              </a:rPr>
              <a:t>Govan</a:t>
            </a:r>
            <a:endParaRPr lang="en-US" sz="2000" dirty="0">
              <a:solidFill>
                <a:schemeClr val="bg1"/>
              </a:solidFill>
              <a:cs typeface="Frutiger LT Std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6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&amp; Discussion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 smtClean="0"/>
                  <a:t>Proposed likelihood model: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𝑌</m:t>
                          </m:r>
                        </m:e>
                        <m:sub>
                          <m:r>
                            <a:rPr lang="en-US" sz="2400" i="1"/>
                            <m:t>𝑡</m:t>
                          </m:r>
                        </m:sub>
                      </m:sSub>
                      <m:r>
                        <a:rPr lang="en-US" sz="2400" i="1"/>
                        <m:t>=</m:t>
                      </m:r>
                      <m:r>
                        <a:rPr lang="en-US" sz="2400" i="1"/>
                        <m:t>𝜇</m:t>
                      </m:r>
                      <m:d>
                        <m:dPr>
                          <m:ctrlPr>
                            <a:rPr lang="en-US" sz="2400" i="1"/>
                          </m:ctrlPr>
                        </m:dPr>
                        <m:e>
                          <m:r>
                            <a:rPr lang="en-US" sz="2400" i="1"/>
                            <m:t>𝑋</m:t>
                          </m:r>
                        </m:e>
                      </m:d>
                      <m:r>
                        <a:rPr lang="en-US" sz="2400" i="1"/>
                        <m:t>+</m:t>
                      </m:r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𝜖</m:t>
                          </m:r>
                        </m:e>
                        <m:sub>
                          <m:r>
                            <a:rPr lang="en-US" sz="2400" i="1"/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𝜖</m:t>
                          </m:r>
                        </m:e>
                        <m:sub>
                          <m:r>
                            <a:rPr lang="en-US" sz="2400" i="1"/>
                            <m:t>𝑡</m:t>
                          </m:r>
                        </m:sub>
                      </m:sSub>
                      <m:r>
                        <a:rPr lang="en-US" sz="2400" i="1"/>
                        <m:t>=</m:t>
                      </m:r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𝛼</m:t>
                          </m:r>
                        </m:e>
                        <m:sub>
                          <m:r>
                            <a:rPr lang="en-US" sz="2400" i="1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𝜖</m:t>
                          </m:r>
                        </m:e>
                        <m:sub>
                          <m:r>
                            <a:rPr lang="en-US" sz="2400" i="1"/>
                            <m:t>𝑡</m:t>
                          </m:r>
                          <m:r>
                            <a:rPr lang="en-US" sz="2400" i="1"/>
                            <m:t>−1</m:t>
                          </m:r>
                        </m:sub>
                      </m:sSub>
                      <m:r>
                        <a:rPr lang="en-US" sz="2400" i="1"/>
                        <m:t>+</m:t>
                      </m:r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𝛼</m:t>
                          </m:r>
                        </m:e>
                        <m:sub>
                          <m:r>
                            <a:rPr lang="en-US" sz="2400" i="1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𝜖</m:t>
                          </m:r>
                        </m:e>
                        <m:sub>
                          <m:r>
                            <a:rPr lang="en-US" sz="2400" i="1"/>
                            <m:t>𝑡</m:t>
                          </m:r>
                          <m:r>
                            <a:rPr lang="en-US" sz="2400" i="1"/>
                            <m:t>−2</m:t>
                          </m:r>
                        </m:sub>
                      </m:sSub>
                      <m:r>
                        <a:rPr lang="en-US" sz="2400" i="1"/>
                        <m:t>+</m:t>
                      </m:r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𝑧</m:t>
                          </m:r>
                        </m:e>
                        <m:sub>
                          <m:r>
                            <a:rPr lang="en-US" sz="2400" i="1"/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dirty="0"/>
                        <m:t>µ(</m:t>
                      </m:r>
                      <m:r>
                        <m:rPr>
                          <m:nor/>
                        </m:rPr>
                        <a:rPr lang="en-US" sz="2400" i="1" dirty="0"/>
                        <m:t>X</m:t>
                      </m:r>
                      <m:r>
                        <m:rPr>
                          <m:nor/>
                        </m:rPr>
                        <a:rPr lang="en-US" sz="2400" i="1" dirty="0"/>
                        <m:t>)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𝛽</m:t>
                          </m:r>
                        </m:e>
                        <m:sub>
                          <m:r>
                            <a:rPr lang="en-US" sz="2400" i="1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𝑢</m:t>
                          </m:r>
                        </m:e>
                        <m:sub>
                          <m:r>
                            <a:rPr lang="en-US" sz="2400" i="1"/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/>
                          </m:ctrlPr>
                        </m:dPr>
                        <m:e>
                          <m:r>
                            <a:rPr lang="en-US" sz="2400" i="1"/>
                            <m:t>𝑋</m:t>
                          </m:r>
                        </m:e>
                      </m:d>
                      <m:r>
                        <a:rPr lang="en-US" sz="2400" i="1"/>
                        <m:t>+</m:t>
                      </m:r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𝛽</m:t>
                          </m:r>
                        </m:e>
                        <m:sub>
                          <m:r>
                            <a:rPr lang="en-US" sz="2400" i="1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/>
                          </m:ctrlPr>
                        </m:sSubPr>
                        <m:e>
                          <m:r>
                            <a:rPr lang="en-US" sz="2400" i="1"/>
                            <m:t>𝑢</m:t>
                          </m:r>
                        </m:e>
                        <m:sub>
                          <m:r>
                            <a:rPr lang="en-US" sz="2400" i="1"/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/>
                          </m:ctrlPr>
                        </m:dPr>
                        <m:e>
                          <m:r>
                            <a:rPr lang="en-US" sz="2400" i="1"/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sz="2400" i="1"/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𝑢</m:t>
                        </m:r>
                      </m:e>
                      <m:sub>
                        <m:r>
                          <a:rPr lang="en-US" sz="2400" i="1"/>
                          <m:t>3</m:t>
                        </m:r>
                      </m:sub>
                    </m:sSub>
                    <m:r>
                      <a:rPr lang="en-US" sz="2400" i="1"/>
                      <m:t>(</m:t>
                    </m:r>
                    <m:r>
                      <a:rPr lang="en-US" sz="2400" i="1"/>
                      <m:t>𝑋</m:t>
                    </m:r>
                    <m:r>
                      <a:rPr lang="en-US" sz="2400" i="1"/>
                      <m:t>)+</m:t>
                    </m:r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𝛽</m:t>
                        </m:r>
                      </m:e>
                      <m:sub>
                        <m:r>
                          <a:rPr lang="en-US" sz="2400" i="1"/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i="1"/>
                        </m:ctrlPr>
                      </m:sSubPr>
                      <m:e>
                        <m:r>
                          <a:rPr lang="en-US" sz="2400" i="1"/>
                          <m:t>𝑢</m:t>
                        </m:r>
                      </m:e>
                      <m:sub>
                        <m:r>
                          <a:rPr lang="en-US" sz="2400" i="1"/>
                          <m:t>4</m:t>
                        </m:r>
                      </m:sub>
                    </m:sSub>
                    <m:r>
                      <a:rPr lang="en-US" sz="2400" i="1"/>
                      <m:t>(</m:t>
                    </m:r>
                    <m:r>
                      <a:rPr lang="en-US" sz="2400" i="1"/>
                      <m:t>𝑋</m:t>
                    </m:r>
                    <m:r>
                      <a:rPr lang="en-US" sz="2400" i="1"/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961" t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56967"/>
            <a:ext cx="4038600" cy="285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58159" y="3221666"/>
            <a:ext cx="3530009" cy="46783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5544" y="2987749"/>
            <a:ext cx="263210" cy="369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618417"/>
            <a:ext cx="10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AR(2)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75538" y="2840580"/>
            <a:ext cx="695253" cy="46221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1" idx="7"/>
          </p:cNvCxnSpPr>
          <p:nvPr/>
        </p:nvCxnSpPr>
        <p:spPr>
          <a:xfrm flipH="1">
            <a:off x="2768974" y="2633428"/>
            <a:ext cx="293204" cy="274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04119" y="2264096"/>
            <a:ext cx="221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Order Polynomial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54372" y="4561367"/>
            <a:ext cx="861238" cy="393406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2" idx="0"/>
          </p:cNvCxnSpPr>
          <p:nvPr/>
        </p:nvCxnSpPr>
        <p:spPr>
          <a:xfrm flipV="1">
            <a:off x="2014871" y="4954773"/>
            <a:ext cx="160667" cy="4899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58950" y="5444751"/>
            <a:ext cx="1711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Known orthogonal polynomial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1617" y="1887635"/>
            <a:ext cx="221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Residuals</a:t>
            </a:r>
            <a:endParaRPr lang="en-US" i="1" dirty="0"/>
          </a:p>
        </p:txBody>
      </p:sp>
      <p:sp>
        <p:nvSpPr>
          <p:cNvPr id="34" name="Oval 33"/>
          <p:cNvSpPr/>
          <p:nvPr/>
        </p:nvSpPr>
        <p:spPr>
          <a:xfrm>
            <a:off x="463697" y="4013705"/>
            <a:ext cx="695253" cy="46221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3" grpId="0"/>
      <p:bldP spid="20" grpId="0" animBg="1"/>
      <p:bldP spid="22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MCMC algorithm:</a:t>
            </a:r>
          </a:p>
          <a:p>
            <a:pPr lvl="1"/>
            <a:r>
              <a:rPr lang="en-US" dirty="0" smtClean="0"/>
              <a:t>Priors: </a:t>
            </a:r>
          </a:p>
          <a:p>
            <a:pPr lvl="2"/>
            <a:r>
              <a:rPr lang="el-GR" i="1" dirty="0" smtClean="0"/>
              <a:t>σ</a:t>
            </a:r>
            <a:r>
              <a:rPr lang="en-US" i="1" baseline="30000" dirty="0" smtClean="0"/>
              <a:t>2</a:t>
            </a:r>
            <a:r>
              <a:rPr lang="en-US" i="1" dirty="0" smtClean="0"/>
              <a:t> </a:t>
            </a:r>
            <a:r>
              <a:rPr lang="en-US" dirty="0" smtClean="0"/>
              <a:t>~ inverse-gamma</a:t>
            </a:r>
          </a:p>
          <a:p>
            <a:pPr lvl="2"/>
            <a:r>
              <a:rPr lang="el-GR" b="1" i="1" dirty="0" smtClean="0">
                <a:cs typeface="Times New Roman"/>
              </a:rPr>
              <a:t>α</a:t>
            </a:r>
            <a:r>
              <a:rPr lang="en-US" dirty="0" smtClean="0">
                <a:cs typeface="Times New Roman"/>
              </a:rPr>
              <a:t> ~ transformed beta</a:t>
            </a:r>
            <a:endParaRPr lang="en-US" dirty="0" smtClean="0"/>
          </a:p>
          <a:p>
            <a:pPr lvl="2"/>
            <a:r>
              <a:rPr lang="el-GR" b="1" i="1" dirty="0" smtClean="0"/>
              <a:t>β</a:t>
            </a:r>
            <a:r>
              <a:rPr lang="en-US" dirty="0" smtClean="0"/>
              <a:t> ~ uniform</a:t>
            </a:r>
          </a:p>
          <a:p>
            <a:pPr lvl="1"/>
            <a:r>
              <a:rPr lang="en-US" dirty="0" smtClean="0"/>
              <a:t>Proposal:</a:t>
            </a:r>
          </a:p>
          <a:p>
            <a:pPr lvl="2"/>
            <a:r>
              <a:rPr lang="en-US" dirty="0" smtClean="0"/>
              <a:t>After several proposals, multivariate normal resulted in output on right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60" y="1600200"/>
            <a:ext cx="3782880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&amp; Discussion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66436"/>
            <a:ext cx="4038600" cy="40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67183"/>
            <a:ext cx="4038600" cy="403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9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Bayesian learning</a:t>
            </a:r>
          </a:p>
          <a:p>
            <a:r>
              <a:rPr lang="en-US" dirty="0" smtClean="0"/>
              <a:t>Bayesian model of missing data</a:t>
            </a:r>
          </a:p>
          <a:p>
            <a:r>
              <a:rPr lang="en-US" dirty="0" smtClean="0"/>
              <a:t>Posterior predictive distribution</a:t>
            </a:r>
            <a:endParaRPr lang="en-US" dirty="0"/>
          </a:p>
        </p:txBody>
      </p:sp>
      <p:pic>
        <p:nvPicPr>
          <p:cNvPr id="7175" name="Picture 7" descr="figures/ch07/BayesLea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24" y="1600200"/>
            <a:ext cx="4604576" cy="34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5377" y="5099716"/>
            <a:ext cx="193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(artint.info)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53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Bayesian model of USGS hydrologic time series</a:t>
            </a:r>
          </a:p>
          <a:p>
            <a:pPr lvl="1"/>
            <a:r>
              <a:rPr lang="en-US" dirty="0" smtClean="0"/>
              <a:t>Estimate of posteriors and correlations</a:t>
            </a:r>
          </a:p>
          <a:p>
            <a:r>
              <a:rPr lang="en-US" smtClean="0"/>
              <a:t>Directions </a:t>
            </a:r>
            <a:r>
              <a:rPr lang="en-US" dirty="0" smtClean="0"/>
              <a:t>for future research:</a:t>
            </a:r>
          </a:p>
          <a:p>
            <a:pPr lvl="1"/>
            <a:r>
              <a:rPr lang="en-US" dirty="0" smtClean="0"/>
              <a:t>Explore higher order/non-Gaussian time series models</a:t>
            </a:r>
          </a:p>
          <a:p>
            <a:pPr lvl="1"/>
            <a:r>
              <a:rPr lang="en-US" dirty="0" smtClean="0"/>
              <a:t>Bayesian model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Develop Bayesian model for hydrologic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Estimate posterior distribution of </a:t>
            </a:r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Calculate</a:t>
            </a:r>
            <a:r>
              <a:rPr lang="en-US" dirty="0" smtClean="0"/>
              <a:t> </a:t>
            </a:r>
            <a:r>
              <a:rPr lang="en-US" dirty="0" smtClean="0"/>
              <a:t>correlations of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 models:</a:t>
            </a:r>
          </a:p>
          <a:p>
            <a:pPr lvl="1"/>
            <a:r>
              <a:rPr lang="en-US" dirty="0" smtClean="0"/>
              <a:t>Implemented by hydrologists/scientists</a:t>
            </a:r>
            <a:endParaRPr lang="en-US" dirty="0" smtClean="0"/>
          </a:p>
          <a:p>
            <a:pPr lvl="1"/>
            <a:r>
              <a:rPr lang="en-US" dirty="0" smtClean="0"/>
              <a:t>Applications:</a:t>
            </a:r>
          </a:p>
          <a:p>
            <a:pPr lvl="2"/>
            <a:r>
              <a:rPr lang="en-US" dirty="0" smtClean="0"/>
              <a:t>Public and governmental interests</a:t>
            </a:r>
          </a:p>
          <a:p>
            <a:pPr lvl="2"/>
            <a:r>
              <a:rPr lang="en-US" dirty="0" smtClean="0"/>
              <a:t>Utilities and other agencies</a:t>
            </a:r>
          </a:p>
          <a:p>
            <a:pPr lvl="2"/>
            <a:r>
              <a:rPr lang="en-US" dirty="0" smtClean="0"/>
              <a:t>Engineering, environmental, risk management, prediction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(http</a:t>
            </a:r>
            <a:r>
              <a:rPr lang="en-US" sz="2000" dirty="0"/>
              <a:t>://</a:t>
            </a:r>
            <a:r>
              <a:rPr lang="en-US" sz="2000" dirty="0" smtClean="0"/>
              <a:t>www.essc.psu.edu/hms)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13958"/>
            <a:ext cx="4038601" cy="249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7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372"/>
            <a:ext cx="4040188" cy="639762"/>
          </a:xfrm>
        </p:spPr>
        <p:txBody>
          <a:bodyPr/>
          <a:lstStyle/>
          <a:p>
            <a:r>
              <a:rPr lang="en-US" dirty="0" err="1" smtClean="0"/>
              <a:t>Frequentist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9134"/>
            <a:ext cx="4040188" cy="3603625"/>
          </a:xfrm>
        </p:spPr>
        <p:txBody>
          <a:bodyPr/>
          <a:lstStyle/>
          <a:p>
            <a:r>
              <a:rPr lang="en-US" dirty="0" smtClean="0"/>
              <a:t>Data are repeatable random sample (frequency)</a:t>
            </a:r>
          </a:p>
          <a:p>
            <a:r>
              <a:rPr lang="en-US" dirty="0" smtClean="0"/>
              <a:t>Parameters are fixed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/>
          <a:lstStyle/>
          <a:p>
            <a:r>
              <a:rPr lang="en-US" dirty="0" smtClean="0"/>
              <a:t>Bayesian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9134"/>
            <a:ext cx="4041775" cy="3603625"/>
          </a:xfrm>
        </p:spPr>
        <p:txBody>
          <a:bodyPr/>
          <a:lstStyle/>
          <a:p>
            <a:r>
              <a:rPr lang="en-US" dirty="0" smtClean="0"/>
              <a:t>Parameters are unknown and described by probability</a:t>
            </a:r>
          </a:p>
          <a:p>
            <a:r>
              <a:rPr lang="en-US" dirty="0" smtClean="0"/>
              <a:t>Data are fixed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0" y="3062177"/>
            <a:ext cx="3444875" cy="2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77" y="3062177"/>
            <a:ext cx="3444875" cy="26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Bayes’ theorem applied to statistical models: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477927" y="3349255"/>
            <a:ext cx="1222744" cy="850607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9" idx="4"/>
          </p:cNvCxnSpPr>
          <p:nvPr/>
        </p:nvCxnSpPr>
        <p:spPr>
          <a:xfrm flipV="1">
            <a:off x="1765005" y="4199862"/>
            <a:ext cx="324294" cy="4253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95153" y="4625163"/>
            <a:ext cx="132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Posterior distribution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76847" y="3774557"/>
            <a:ext cx="999460" cy="542261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21" idx="0"/>
            <a:endCxn id="19" idx="4"/>
          </p:cNvCxnSpPr>
          <p:nvPr/>
        </p:nvCxnSpPr>
        <p:spPr>
          <a:xfrm flipV="1">
            <a:off x="3810000" y="4316818"/>
            <a:ext cx="166577" cy="308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45464" y="4625162"/>
            <a:ext cx="132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marginal distribution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39138" y="3210708"/>
            <a:ext cx="1096927" cy="56385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87602" y="2853942"/>
            <a:ext cx="193089" cy="356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16156" y="2207610"/>
            <a:ext cx="132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likelihood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28976" y="3210709"/>
            <a:ext cx="796557" cy="57754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789151" y="2907330"/>
            <a:ext cx="218784" cy="356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11872" y="2207609"/>
            <a:ext cx="132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prior distribution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 animBg="1"/>
      <p:bldP spid="21" grpId="0"/>
      <p:bldP spid="25" grpId="0" animBg="1"/>
      <p:bldP spid="27" grpId="0"/>
      <p:bldP spid="36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8293"/>
                <a:ext cx="8229600" cy="41359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500" dirty="0" smtClean="0"/>
                  <a:t>Bayes’ theorem applied to statistical models: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30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30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30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den>
                      </m:f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3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/>
                            </a:rPr>
                            <m:t>𝑦</m:t>
                          </m:r>
                          <m:r>
                            <a:rPr lang="en-US" sz="3000" i="1">
                              <a:latin typeface="Cambria Math"/>
                            </a:rPr>
                            <m:t>|</m:t>
                          </m:r>
                          <m:r>
                            <a:rPr lang="en-US" sz="30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  <m:r>
                        <a:rPr lang="en-US" sz="3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3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300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/>
                  <a:t>Problem: what if we do not know posterior?</a:t>
                </a:r>
              </a:p>
              <a:p>
                <a:pPr lvl="1"/>
                <a:r>
                  <a:rPr lang="en-US" dirty="0" smtClean="0"/>
                  <a:t>Solution: Markov Chain Monte Carlo (MCMC)</a:t>
                </a: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8293"/>
                <a:ext cx="8229600" cy="4135967"/>
              </a:xfrm>
              <a:blipFill rotWithShape="1">
                <a:blip r:embed="rId2"/>
                <a:stretch>
                  <a:fillRect l="-1630" t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25033" y="3211033"/>
            <a:ext cx="1499191" cy="706871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8" idx="0"/>
            <a:endCxn id="9" idx="4"/>
          </p:cNvCxnSpPr>
          <p:nvPr/>
        </p:nvCxnSpPr>
        <p:spPr>
          <a:xfrm flipV="1">
            <a:off x="1515141" y="3917904"/>
            <a:ext cx="159488" cy="279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0605" y="4196912"/>
            <a:ext cx="132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Posterior of </a:t>
            </a:r>
            <a:r>
              <a:rPr lang="el-GR" i="1" dirty="0" smtClean="0">
                <a:solidFill>
                  <a:srgbClr val="FF0000"/>
                </a:solidFill>
                <a:latin typeface="Calibri"/>
              </a:rPr>
              <a:t>μ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, </a:t>
            </a:r>
            <a:r>
              <a:rPr lang="el-GR" i="1" dirty="0" smtClean="0">
                <a:solidFill>
                  <a:srgbClr val="FF0000"/>
                </a:solidFill>
                <a:latin typeface="Calibri"/>
              </a:rPr>
              <a:t>σ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30008" y="3515147"/>
            <a:ext cx="993590" cy="542261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21" idx="0"/>
            <a:endCxn id="19" idx="4"/>
          </p:cNvCxnSpPr>
          <p:nvPr/>
        </p:nvCxnSpPr>
        <p:spPr>
          <a:xfrm flipV="1">
            <a:off x="3846147" y="4057408"/>
            <a:ext cx="180656" cy="285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25778" y="4343371"/>
            <a:ext cx="164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marginal of 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43200" y="3000618"/>
            <a:ext cx="1446028" cy="56385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404668" y="2695071"/>
            <a:ext cx="125340" cy="305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90814" y="2048740"/>
            <a:ext cx="132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normal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89229" y="3040985"/>
            <a:ext cx="1095284" cy="57754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724218" y="2695071"/>
            <a:ext cx="141858" cy="345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23599" y="2325739"/>
            <a:ext cx="132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Prior of </a:t>
            </a:r>
            <a:r>
              <a:rPr lang="el-GR" i="1" dirty="0" smtClean="0">
                <a:solidFill>
                  <a:srgbClr val="FF0000"/>
                </a:solidFill>
                <a:latin typeface="Calibri"/>
              </a:rPr>
              <a:t>μ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, </a:t>
            </a:r>
            <a:r>
              <a:rPr lang="el-GR" i="1" dirty="0" smtClean="0">
                <a:solidFill>
                  <a:srgbClr val="FF0000"/>
                </a:solidFill>
                <a:latin typeface="Calibri"/>
              </a:rPr>
              <a:t>σ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19" grpId="0" animBg="1"/>
      <p:bldP spid="21" grpId="0"/>
      <p:bldP spid="25" grpId="0" animBg="1"/>
      <p:bldP spid="27" grpId="0"/>
      <p:bldP spid="36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Markov Chain Monte Carlo (MCMC):</a:t>
                </a:r>
              </a:p>
              <a:p>
                <a:pPr lvl="1"/>
                <a:r>
                  <a:rPr lang="en-US" dirty="0" smtClean="0"/>
                  <a:t>Assuming we arrived at value </a:t>
                </a:r>
                <a:r>
                  <a:rPr lang="el-GR" i="1" dirty="0" smtClean="0"/>
                  <a:t>θ</a:t>
                </a:r>
                <a:r>
                  <a:rPr lang="en-US" i="1" baseline="30000" dirty="0" smtClean="0"/>
                  <a:t>(s)</a:t>
                </a:r>
                <a:r>
                  <a:rPr lang="en-US" dirty="0" smtClean="0">
                    <a:latin typeface="Calibri"/>
                  </a:rPr>
                  <a:t>, MCMC algorithm for generating </a:t>
                </a:r>
                <a:r>
                  <a:rPr lang="el-GR" i="1" dirty="0" smtClean="0"/>
                  <a:t>θ</a:t>
                </a:r>
                <a:r>
                  <a:rPr lang="en-US" i="1" baseline="30000" dirty="0" smtClean="0"/>
                  <a:t>(s+1)</a:t>
                </a:r>
                <a:r>
                  <a:rPr lang="en-US" i="1" dirty="0" smtClean="0">
                    <a:latin typeface="Calibri"/>
                  </a:rPr>
                  <a:t> </a:t>
                </a:r>
                <a:r>
                  <a:rPr lang="en-US" dirty="0" smtClean="0">
                    <a:latin typeface="Calibri"/>
                  </a:rPr>
                  <a:t>follows:</a:t>
                </a:r>
                <a:endParaRPr lang="en-US" dirty="0" smtClean="0"/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/>
                  <a:t>Generate </a:t>
                </a:r>
                <a:r>
                  <a:rPr lang="el-GR" i="1" dirty="0" smtClean="0"/>
                  <a:t>θ</a:t>
                </a:r>
                <a:r>
                  <a:rPr lang="en-US" i="1" baseline="30000" dirty="0" smtClean="0"/>
                  <a:t>*</a:t>
                </a:r>
                <a:r>
                  <a:rPr lang="en-US" dirty="0" smtClean="0"/>
                  <a:t> from proposal </a:t>
                </a:r>
                <a:r>
                  <a:rPr lang="en-US" i="1" dirty="0" smtClean="0"/>
                  <a:t>J( |</a:t>
                </a:r>
                <a:r>
                  <a:rPr lang="el-GR" i="1" dirty="0" smtClean="0"/>
                  <a:t>θ</a:t>
                </a:r>
                <a:r>
                  <a:rPr lang="en-US" i="1" baseline="30000" dirty="0" smtClean="0"/>
                  <a:t>(s)</a:t>
                </a:r>
                <a:r>
                  <a:rPr lang="en-US" i="1" dirty="0" smtClean="0"/>
                  <a:t>)</a:t>
                </a:r>
              </a:p>
              <a:p>
                <a:pPr marL="1371600" lvl="2" indent="-514350">
                  <a:buFont typeface="+mj-lt"/>
                  <a:buAutoNum type="arabicPeriod"/>
                </a:pPr>
                <a:r>
                  <a:rPr lang="en-US" dirty="0" smtClean="0"/>
                  <a:t>Compute acceptance ratio</a:t>
                </a:r>
              </a:p>
              <a:p>
                <a:pPr marL="857250" lvl="2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/>
                      <m:t>𝑟</m:t>
                    </m:r>
                    <m:r>
                      <a:rPr lang="en-US" b="0" i="1" smtClean="0"/>
                      <m:t>=</m:t>
                    </m:r>
                    <m:f>
                      <m:fPr>
                        <m:ctrlPr>
                          <a:rPr lang="en-US" b="0" i="1" smtClean="0"/>
                        </m:ctrlPr>
                      </m:fPr>
                      <m:num>
                        <m:r>
                          <a:rPr lang="en-US" b="0" i="1" smtClean="0"/>
                          <m:t>𝑓</m:t>
                        </m:r>
                        <m:d>
                          <m:dPr>
                            <m:ctrlPr>
                              <a:rPr lang="en-US" b="0" i="1" smtClean="0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/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ea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/>
                                  <m:t>∗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/>
                          <m:t>𝑓</m:t>
                        </m:r>
                        <m:d>
                          <m:dPr>
                            <m:ctrlPr>
                              <a:rPr lang="en-US" b="0" i="1" smtClean="0"/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/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ea typeface="Cambria Math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/>
                                    </m:ctrlPr>
                                  </m:dPr>
                                  <m:e>
                                    <m:r>
                                      <a:rPr lang="en-US" b="0" i="1" smtClean="0"/>
                                      <m:t>𝑠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b="0" dirty="0" smtClean="0"/>
              </a:p>
              <a:p>
                <a:pPr marL="857250" lvl="2" indent="0">
                  <a:buNone/>
                </a:pPr>
                <a:r>
                  <a:rPr lang="en-US" dirty="0" smtClean="0"/>
                  <a:t>3. </a:t>
                </a:r>
                <a:r>
                  <a:rPr lang="en-US" dirty="0"/>
                  <a:t>	</a:t>
                </a:r>
                <a:r>
                  <a:rPr lang="en-US" dirty="0" smtClean="0"/>
                  <a:t>If 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 is greater than certain 			value, </a:t>
                </a:r>
                <a:r>
                  <a:rPr lang="el-GR" i="1" dirty="0" smtClean="0"/>
                  <a:t>θ</a:t>
                </a:r>
                <a:r>
                  <a:rPr lang="en-US" i="1" baseline="30000" dirty="0" smtClean="0"/>
                  <a:t>(s+1)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</a:rPr>
                  <a:t>= </a:t>
                </a:r>
                <a:r>
                  <a:rPr lang="el-GR" i="1" dirty="0" smtClean="0"/>
                  <a:t>θ</a:t>
                </a:r>
                <a:r>
                  <a:rPr lang="en-US" i="1" baseline="30000" dirty="0" smtClean="0"/>
                  <a:t>*</a:t>
                </a:r>
                <a:r>
                  <a:rPr lang="en-US" dirty="0" smtClean="0">
                    <a:latin typeface="Calibri"/>
                  </a:rPr>
                  <a:t>, else 			</a:t>
                </a:r>
                <a:r>
                  <a:rPr lang="el-GR" i="1" dirty="0" smtClean="0"/>
                  <a:t>θ</a:t>
                </a:r>
                <a:r>
                  <a:rPr lang="en-US" i="1" baseline="30000" dirty="0"/>
                  <a:t>(s+1)</a:t>
                </a:r>
                <a:r>
                  <a:rPr lang="en-US" i="1" dirty="0"/>
                  <a:t> = </a:t>
                </a:r>
                <a:r>
                  <a:rPr lang="el-GR" i="1" dirty="0" smtClean="0"/>
                  <a:t>θ</a:t>
                </a:r>
                <a:r>
                  <a:rPr lang="en-US" i="1" baseline="30000" dirty="0" smtClean="0"/>
                  <a:t>(s)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961" t="-2050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1" r="5251"/>
          <a:stretch/>
        </p:blipFill>
        <p:spPr bwMode="auto">
          <a:xfrm>
            <a:off x="4648201" y="1600199"/>
            <a:ext cx="4038600" cy="38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2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12438" y="1525774"/>
            <a:ext cx="1270194" cy="568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Select likelihood function of data </a:t>
            </a:r>
            <a:r>
              <a:rPr lang="en-US" sz="1200" i="1" dirty="0" smtClean="0"/>
              <a:t>f</a:t>
            </a:r>
            <a:r>
              <a:rPr lang="en-US" sz="1200" dirty="0" smtClean="0"/>
              <a:t>(</a:t>
            </a:r>
            <a:r>
              <a:rPr lang="en-US" sz="1200" i="1" dirty="0" smtClean="0"/>
              <a:t>y</a:t>
            </a:r>
            <a:r>
              <a:rPr lang="en-US" sz="1200" dirty="0" smtClean="0"/>
              <a:t>|</a:t>
            </a:r>
            <a:r>
              <a:rPr lang="el-GR" sz="1200" i="1" dirty="0" smtClean="0"/>
              <a:t>θ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3312438" y="2470218"/>
            <a:ext cx="1270194" cy="397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Frequentist</a:t>
            </a:r>
            <a:r>
              <a:rPr lang="en-US" sz="1200" dirty="0" smtClean="0"/>
              <a:t> model selection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3947535" y="2094614"/>
            <a:ext cx="0" cy="375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3358300" y="3246420"/>
            <a:ext cx="1178469" cy="708892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fit?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1637415" y="1525774"/>
            <a:ext cx="1266596" cy="5688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Hydrologic time series </a:t>
            </a:r>
            <a:r>
              <a:rPr lang="en-US" sz="1200" i="1" dirty="0" smtClean="0"/>
              <a:t>y</a:t>
            </a:r>
            <a:endParaRPr lang="en-US" sz="1200" i="1" dirty="0"/>
          </a:p>
        </p:txBody>
      </p:sp>
      <p:cxnSp>
        <p:nvCxnSpPr>
          <p:cNvPr id="15" name="Straight Arrow Connector 14"/>
          <p:cNvCxnSpPr>
            <a:stCxn id="13" idx="3"/>
            <a:endCxn id="7" idx="1"/>
          </p:cNvCxnSpPr>
          <p:nvPr/>
        </p:nvCxnSpPr>
        <p:spPr>
          <a:xfrm flipV="1">
            <a:off x="2904011" y="1810194"/>
            <a:ext cx="40842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2" idx="0"/>
          </p:cNvCxnSpPr>
          <p:nvPr/>
        </p:nvCxnSpPr>
        <p:spPr>
          <a:xfrm>
            <a:off x="3947535" y="2867325"/>
            <a:ext cx="0" cy="379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</p:cNvCxnSpPr>
          <p:nvPr/>
        </p:nvCxnSpPr>
        <p:spPr>
          <a:xfrm>
            <a:off x="4536769" y="3600866"/>
            <a:ext cx="4817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029200" y="1810196"/>
            <a:ext cx="0" cy="17906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3"/>
          </p:cNvCxnSpPr>
          <p:nvPr/>
        </p:nvCxnSpPr>
        <p:spPr>
          <a:xfrm flipH="1">
            <a:off x="4582632" y="1810194"/>
            <a:ext cx="4465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31749" y="3334499"/>
            <a:ext cx="53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cxnSp>
        <p:nvCxnSpPr>
          <p:cNvPr id="79" name="Straight Arrow Connector 78"/>
          <p:cNvCxnSpPr>
            <a:stCxn id="12" idx="2"/>
          </p:cNvCxnSpPr>
          <p:nvPr/>
        </p:nvCxnSpPr>
        <p:spPr>
          <a:xfrm flipH="1">
            <a:off x="3947534" y="3955312"/>
            <a:ext cx="1" cy="329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3312438" y="5121350"/>
            <a:ext cx="1270194" cy="397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Select proposal distribution </a:t>
            </a:r>
            <a:r>
              <a:rPr lang="en-US" sz="1200" i="1" dirty="0" smtClean="0"/>
              <a:t>J</a:t>
            </a:r>
            <a:r>
              <a:rPr lang="en-US" sz="1200" dirty="0" smtClean="0"/>
              <a:t>( |</a:t>
            </a:r>
            <a:r>
              <a:rPr lang="el-GR" sz="1200" i="1" dirty="0" smtClean="0"/>
              <a:t>θ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3518187" y="3965471"/>
            <a:ext cx="531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83" name="Rectangle 82"/>
          <p:cNvSpPr/>
          <p:nvPr/>
        </p:nvSpPr>
        <p:spPr>
          <a:xfrm>
            <a:off x="3312437" y="4284921"/>
            <a:ext cx="1270194" cy="397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MCMC algorithm</a:t>
            </a:r>
            <a:endParaRPr lang="en-US" sz="1200" dirty="0"/>
          </a:p>
        </p:txBody>
      </p:sp>
      <p:cxnSp>
        <p:nvCxnSpPr>
          <p:cNvPr id="85" name="Straight Arrow Connector 84"/>
          <p:cNvCxnSpPr>
            <a:stCxn id="81" idx="0"/>
            <a:endCxn id="83" idx="2"/>
          </p:cNvCxnSpPr>
          <p:nvPr/>
        </p:nvCxnSpPr>
        <p:spPr>
          <a:xfrm flipH="1" flipV="1">
            <a:off x="3947534" y="4682028"/>
            <a:ext cx="1" cy="439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633817" y="4284921"/>
            <a:ext cx="1270194" cy="397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Select prior distribution </a:t>
            </a:r>
            <a:r>
              <a:rPr lang="en-US" sz="1200" i="1" dirty="0" smtClean="0"/>
              <a:t>p</a:t>
            </a:r>
            <a:r>
              <a:rPr lang="en-US" sz="1200" dirty="0" smtClean="0"/>
              <a:t>(</a:t>
            </a:r>
            <a:r>
              <a:rPr lang="el-GR" sz="1200" i="1" dirty="0" smtClean="0"/>
              <a:t>θ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88" name="Straight Arrow Connector 87"/>
          <p:cNvCxnSpPr>
            <a:stCxn id="86" idx="3"/>
            <a:endCxn id="83" idx="1"/>
          </p:cNvCxnSpPr>
          <p:nvPr/>
        </p:nvCxnSpPr>
        <p:spPr>
          <a:xfrm>
            <a:off x="2904011" y="4483475"/>
            <a:ext cx="4084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Diamond 88"/>
          <p:cNvSpPr/>
          <p:nvPr/>
        </p:nvSpPr>
        <p:spPr>
          <a:xfrm>
            <a:off x="5040041" y="3985634"/>
            <a:ext cx="1754163" cy="995679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Model diagnostics</a:t>
            </a:r>
            <a:endParaRPr lang="en-US" sz="1200" dirty="0"/>
          </a:p>
        </p:txBody>
      </p:sp>
      <p:cxnSp>
        <p:nvCxnSpPr>
          <p:cNvPr id="91" name="Straight Arrow Connector 90"/>
          <p:cNvCxnSpPr>
            <a:stCxn id="83" idx="3"/>
            <a:endCxn id="89" idx="1"/>
          </p:cNvCxnSpPr>
          <p:nvPr/>
        </p:nvCxnSpPr>
        <p:spPr>
          <a:xfrm flipV="1">
            <a:off x="4582631" y="4483474"/>
            <a:ext cx="45741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81" idx="3"/>
          </p:cNvCxnSpPr>
          <p:nvPr/>
        </p:nvCxnSpPr>
        <p:spPr>
          <a:xfrm flipH="1">
            <a:off x="4582632" y="5319903"/>
            <a:ext cx="133449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89" idx="2"/>
          </p:cNvCxnSpPr>
          <p:nvPr/>
        </p:nvCxnSpPr>
        <p:spPr>
          <a:xfrm flipV="1">
            <a:off x="5917122" y="4981313"/>
            <a:ext cx="1" cy="3385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472660" y="4146421"/>
            <a:ext cx="830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sufficient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4897563" y="5012108"/>
            <a:ext cx="92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insufficient</a:t>
            </a:r>
            <a:endParaRPr lang="en-US" sz="1200" dirty="0"/>
          </a:p>
        </p:txBody>
      </p:sp>
      <p:sp>
        <p:nvSpPr>
          <p:cNvPr id="103" name="Rectangle 102"/>
          <p:cNvSpPr/>
          <p:nvPr/>
        </p:nvSpPr>
        <p:spPr>
          <a:xfrm>
            <a:off x="7303190" y="4284921"/>
            <a:ext cx="1270194" cy="397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Practical Applications</a:t>
            </a:r>
            <a:endParaRPr lang="en-US" sz="1200" dirty="0"/>
          </a:p>
        </p:txBody>
      </p:sp>
      <p:cxnSp>
        <p:nvCxnSpPr>
          <p:cNvPr id="105" name="Straight Arrow Connector 104"/>
          <p:cNvCxnSpPr>
            <a:stCxn id="89" idx="3"/>
            <a:endCxn id="103" idx="1"/>
          </p:cNvCxnSpPr>
          <p:nvPr/>
        </p:nvCxnSpPr>
        <p:spPr>
          <a:xfrm>
            <a:off x="6794204" y="4483474"/>
            <a:ext cx="50898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6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26" grpId="0"/>
      <p:bldP spid="81" grpId="0" animBg="1"/>
      <p:bldP spid="82" grpId="0"/>
      <p:bldP spid="83" grpId="0" animBg="1"/>
      <p:bldP spid="86" grpId="0" animBg="1"/>
      <p:bldP spid="89" grpId="0" animBg="1"/>
      <p:bldP spid="96" grpId="0"/>
      <p:bldP spid="97" grpId="0"/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Univariate</a:t>
            </a:r>
            <a:r>
              <a:rPr lang="en-US" sz="2400" dirty="0" smtClean="0"/>
              <a:t> time series of daily instantaneous stream gage height at Mississippi River near Baton Rouge, LA (</a:t>
            </a:r>
            <a:r>
              <a:rPr lang="en-US" sz="2400" i="1" dirty="0" smtClean="0"/>
              <a:t>n</a:t>
            </a:r>
            <a:r>
              <a:rPr lang="en-US" sz="2400" dirty="0" smtClean="0"/>
              <a:t> = 3528)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84" y="2613765"/>
            <a:ext cx="50053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2660" y="5814165"/>
            <a:ext cx="1754373" cy="38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Hydrograph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AMU Palette">
      <a:dk1>
        <a:srgbClr val="332C2C"/>
      </a:dk1>
      <a:lt1>
        <a:sysClr val="window" lastClr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481</Words>
  <Application>Microsoft Office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Bayesian MCMC Model for Hydrologic Time Series</vt:lpstr>
      <vt:lpstr>Introduction</vt:lpstr>
      <vt:lpstr>Background</vt:lpstr>
      <vt:lpstr>Background</vt:lpstr>
      <vt:lpstr>Background</vt:lpstr>
      <vt:lpstr>Background</vt:lpstr>
      <vt:lpstr>Background</vt:lpstr>
      <vt:lpstr>Methodology</vt:lpstr>
      <vt:lpstr>Data</vt:lpstr>
      <vt:lpstr>Results &amp; Discussion</vt:lpstr>
      <vt:lpstr>Results &amp; Discussion</vt:lpstr>
      <vt:lpstr>Results &amp; Discussion</vt:lpstr>
      <vt:lpstr>Practical Implications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pgovan1</cp:lastModifiedBy>
  <cp:revision>70</cp:revision>
  <dcterms:created xsi:type="dcterms:W3CDTF">2012-12-04T20:42:30Z</dcterms:created>
  <dcterms:modified xsi:type="dcterms:W3CDTF">2014-03-26T00:36:28Z</dcterms:modified>
</cp:coreProperties>
</file>