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0" r:id="rId3"/>
  </p:sldMasterIdLst>
  <p:notesMasterIdLst>
    <p:notesMasterId r:id="rId20"/>
  </p:notesMasterIdLst>
  <p:sldIdLst>
    <p:sldId id="256" r:id="rId4"/>
    <p:sldId id="259" r:id="rId5"/>
    <p:sldId id="263" r:id="rId6"/>
    <p:sldId id="291" r:id="rId7"/>
    <p:sldId id="289" r:id="rId8"/>
    <p:sldId id="290" r:id="rId9"/>
    <p:sldId id="294" r:id="rId10"/>
    <p:sldId id="298" r:id="rId11"/>
    <p:sldId id="299" r:id="rId12"/>
    <p:sldId id="300" r:id="rId13"/>
    <p:sldId id="292" r:id="rId14"/>
    <p:sldId id="297" r:id="rId15"/>
    <p:sldId id="295" r:id="rId16"/>
    <p:sldId id="293" r:id="rId17"/>
    <p:sldId id="265" r:id="rId18"/>
    <p:sldId id="28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80769"/>
  </p:normalViewPr>
  <p:slideViewPr>
    <p:cSldViewPr>
      <p:cViewPr varScale="1">
        <p:scale>
          <a:sx n="91" d="100"/>
          <a:sy n="91" d="100"/>
        </p:scale>
        <p:origin x="102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sowe4238\Box%20Sync\su%20oa%202012-2016\2012-2017%20publikationer%20tabeller%20och%20grafer_revS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owe4238\Box%20Sync\su%20oa%202012-2016\2012-2017%20publikationer%20tabeller%20och%20grafer_revS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'OA Stat'!$B$1</c:f>
              <c:strCache>
                <c:ptCount val="1"/>
                <c:pt idx="0">
                  <c:v>Guld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'OA Stat'!$A$2:$A$7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'OA Stat'!$B$2:$B$7</c:f>
              <c:numCache>
                <c:formatCode>0%</c:formatCode>
                <c:ptCount val="6"/>
                <c:pt idx="0">
                  <c:v>0.15724308708212958</c:v>
                </c:pt>
                <c:pt idx="1">
                  <c:v>0.18269230769230768</c:v>
                </c:pt>
                <c:pt idx="2">
                  <c:v>0.19204586169831603</c:v>
                </c:pt>
                <c:pt idx="3">
                  <c:v>0.19488597097442986</c:v>
                </c:pt>
                <c:pt idx="4">
                  <c:v>0.20091324200913241</c:v>
                </c:pt>
                <c:pt idx="5">
                  <c:v>0.19420671494404212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C-5D42-94B8-ED6839BAC7BC}"/>
            </c:ext>
          </c:extLst>
        </c:ser>
        <c:ser>
          <c:idx val="1"/>
          <c:order val="1"/>
          <c:tx>
            <c:strRef>
              <c:f>'OA Stat'!$C$1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'OA Stat'!$A$2:$A$7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'OA Stat'!$C$2:$C$7</c:f>
              <c:numCache>
                <c:formatCode>0%</c:formatCode>
                <c:ptCount val="6"/>
                <c:pt idx="0">
                  <c:v>8.3367725959554273E-2</c:v>
                </c:pt>
                <c:pt idx="1">
                  <c:v>7.8402366863905323E-2</c:v>
                </c:pt>
                <c:pt idx="2">
                  <c:v>0.10569688283769259</c:v>
                </c:pt>
                <c:pt idx="3">
                  <c:v>0.12750518313752593</c:v>
                </c:pt>
                <c:pt idx="4">
                  <c:v>0.14155251141552511</c:v>
                </c:pt>
                <c:pt idx="5">
                  <c:v>0.1718235681369322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C-5D42-94B8-ED6839BAC7BC}"/>
            </c:ext>
          </c:extLst>
        </c:ser>
        <c:ser>
          <c:idx val="2"/>
          <c:order val="2"/>
          <c:tx>
            <c:strRef>
              <c:f>'OA Stat'!$D$1</c:f>
              <c:strCache>
                <c:ptCount val="1"/>
                <c:pt idx="0">
                  <c:v>Grön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'OA Stat'!$A$2:$A$7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'OA Stat'!$D$2:$D$7</c:f>
              <c:numCache>
                <c:formatCode>0%</c:formatCode>
                <c:ptCount val="6"/>
                <c:pt idx="0">
                  <c:v>0.11927362773421378</c:v>
                </c:pt>
                <c:pt idx="1">
                  <c:v>0.13683431952662722</c:v>
                </c:pt>
                <c:pt idx="2">
                  <c:v>0.11823719097097814</c:v>
                </c:pt>
                <c:pt idx="3">
                  <c:v>0.14236351071181755</c:v>
                </c:pt>
                <c:pt idx="4">
                  <c:v>0.15349490691956447</c:v>
                </c:pt>
                <c:pt idx="5">
                  <c:v>0.14647794601711653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C-5D42-94B8-ED6839BAC7BC}"/>
            </c:ext>
          </c:extLst>
        </c:ser>
        <c:ser>
          <c:idx val="3"/>
          <c:order val="3"/>
          <c:tx>
            <c:strRef>
              <c:f>'OA Stat'!$E$1</c:f>
              <c:strCache>
                <c:ptCount val="1"/>
                <c:pt idx="0">
                  <c:v>Gratis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'OA Stat'!$A$2:$A$7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'OA Stat'!$E$2:$E$7</c:f>
              <c:numCache>
                <c:formatCode>0%</c:formatCode>
                <c:ptCount val="6"/>
                <c:pt idx="0">
                  <c:v>0.17952950887329758</c:v>
                </c:pt>
                <c:pt idx="1">
                  <c:v>0.16605029585798817</c:v>
                </c:pt>
                <c:pt idx="2">
                  <c:v>0.16159082766033681</c:v>
                </c:pt>
                <c:pt idx="3">
                  <c:v>0.12854181064270906</c:v>
                </c:pt>
                <c:pt idx="4">
                  <c:v>0.11520899192132068</c:v>
                </c:pt>
                <c:pt idx="5">
                  <c:v>6.583278472679395E-2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AC-5D42-94B8-ED6839BAC7BC}"/>
            </c:ext>
          </c:extLst>
        </c:ser>
        <c:ser>
          <c:idx val="4"/>
          <c:order val="4"/>
          <c:tx>
            <c:strRef>
              <c:f>'OA Stat'!$F$1</c:f>
              <c:strCache>
                <c:ptCount val="1"/>
                <c:pt idx="0">
                  <c:v>Stängd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'OA Stat'!$A$2:$A$7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'OA Stat'!$F$2:$F$7</c:f>
              <c:numCache>
                <c:formatCode>0%</c:formatCode>
                <c:ptCount val="6"/>
                <c:pt idx="0">
                  <c:v>0.4605860503508048</c:v>
                </c:pt>
                <c:pt idx="1">
                  <c:v>0.43602071005917159</c:v>
                </c:pt>
                <c:pt idx="2">
                  <c:v>0.42242923683267647</c:v>
                </c:pt>
                <c:pt idx="3">
                  <c:v>0.4067035245335176</c:v>
                </c:pt>
                <c:pt idx="4">
                  <c:v>0.38883034773445735</c:v>
                </c:pt>
                <c:pt idx="5">
                  <c:v>0.42165898617511521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AC-5D42-94B8-ED6839BAC7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537149216"/>
        <c:axId val="-537154656"/>
      </c:barChart>
      <c:dateAx>
        <c:axId val="-53714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537154656"/>
        <c:crosses val="autoZero"/>
        <c:auto val="0"/>
        <c:lblOffset val="100"/>
        <c:baseTimeUnit val="days"/>
      </c:dateAx>
      <c:valAx>
        <c:axId val="-537154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53714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300798389220073"/>
          <c:y val="0.16373421651831918"/>
          <c:w val="6.8365826438809674E-2"/>
          <c:h val="0.75240249289826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61248090665761E-2"/>
          <c:y val="5.4735831651184085E-2"/>
          <c:w val="0.88569962521299361"/>
          <c:h val="0.6847044126207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'License APC Eng'!$E$2</c:f>
              <c:strCache>
                <c:ptCount val="1"/>
                <c:pt idx="0">
                  <c:v>Licensing  costs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'License APC Eng'!$B$3:$B$42</c:f>
              <c:strCache>
                <c:ptCount val="20"/>
                <c:pt idx="0">
                  <c:v>Elsevier</c:v>
                </c:pt>
                <c:pt idx="1">
                  <c:v>Wiley</c:v>
                </c:pt>
                <c:pt idx="2">
                  <c:v>Springer Nature</c:v>
                </c:pt>
                <c:pt idx="3">
                  <c:v>Taylor &amp; Francis</c:v>
                </c:pt>
                <c:pt idx="4">
                  <c:v>American Chemical Society (ACS)</c:v>
                </c:pt>
                <c:pt idx="5">
                  <c:v>SAGE Publications</c:v>
                </c:pt>
                <c:pt idx="6">
                  <c:v>Oxford University Press (OUP)</c:v>
                </c:pt>
                <c:pt idx="7">
                  <c:v>Royal Society of Chemistry (RSC)</c:v>
                </c:pt>
                <c:pt idx="8">
                  <c:v>Public Library of Science (PLoS)</c:v>
                </c:pt>
                <c:pt idx="9">
                  <c:v>de Gruyter</c:v>
                </c:pt>
                <c:pt idx="10">
                  <c:v>Frontiers Media</c:v>
                </c:pt>
                <c:pt idx="11">
                  <c:v>American Society for Microbiology</c:v>
                </c:pt>
                <c:pt idx="12">
                  <c:v>IOP Publishing</c:v>
                </c:pt>
                <c:pt idx="13">
                  <c:v>AAAS</c:v>
                </c:pt>
                <c:pt idx="14">
                  <c:v>AIP Publishing</c:v>
                </c:pt>
                <c:pt idx="15">
                  <c:v>Cambridge University Press</c:v>
                </c:pt>
                <c:pt idx="16">
                  <c:v>MDPI AG</c:v>
                </c:pt>
                <c:pt idx="17">
                  <c:v>Royal Society Publishing</c:v>
                </c:pt>
                <c:pt idx="18">
                  <c:v>Copernicus Publications</c:v>
                </c:pt>
                <c:pt idx="19">
                  <c:v>American Meteorological Society</c:v>
                </c:pt>
              </c:strCache>
            </c:strRef>
          </c:cat>
          <c:val>
            <c:numRef>
              <c:f>'License APC Eng'!$E$3:$E$42</c:f>
              <c:numCache>
                <c:formatCode>[$€-413]\ #\ ##0;[$€-413]\ \-#\ ##0</c:formatCode>
                <c:ptCount val="20"/>
                <c:pt idx="0">
                  <c:v>778002.03</c:v>
                </c:pt>
                <c:pt idx="1">
                  <c:v>337888.52</c:v>
                </c:pt>
                <c:pt idx="2">
                  <c:v>108901.34491440002</c:v>
                </c:pt>
                <c:pt idx="3">
                  <c:v>189427.78</c:v>
                </c:pt>
                <c:pt idx="4">
                  <c:v>81021.841259809327</c:v>
                </c:pt>
                <c:pt idx="5">
                  <c:v>100248.00231737504</c:v>
                </c:pt>
                <c:pt idx="6">
                  <c:v>48581.448359403796</c:v>
                </c:pt>
                <c:pt idx="7">
                  <c:v>37688.892400063196</c:v>
                </c:pt>
                <c:pt idx="8">
                  <c:v>0</c:v>
                </c:pt>
                <c:pt idx="9">
                  <c:v>25808</c:v>
                </c:pt>
                <c:pt idx="10">
                  <c:v>0</c:v>
                </c:pt>
                <c:pt idx="11">
                  <c:v>25122.681834939693</c:v>
                </c:pt>
                <c:pt idx="12">
                  <c:v>19342.268920840572</c:v>
                </c:pt>
                <c:pt idx="13">
                  <c:v>15359.035129298993</c:v>
                </c:pt>
                <c:pt idx="14">
                  <c:v>20888.059198398903</c:v>
                </c:pt>
                <c:pt idx="15">
                  <c:v>21458.047084847527</c:v>
                </c:pt>
                <c:pt idx="16">
                  <c:v>0</c:v>
                </c:pt>
                <c:pt idx="17">
                  <c:v>13435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1-4A04-8E54-BB7B36F12817}"/>
            </c:ext>
          </c:extLst>
        </c:ser>
        <c:ser>
          <c:idx val="1"/>
          <c:order val="1"/>
          <c:tx>
            <c:strRef>
              <c:f>'License APC Eng'!$J$2</c:f>
              <c:strCache>
                <c:ptCount val="1"/>
                <c:pt idx="0">
                  <c:v>OA publishing costs 
(incl ev. memberships)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'License APC Eng'!$B$3:$B$42</c:f>
              <c:strCache>
                <c:ptCount val="20"/>
                <c:pt idx="0">
                  <c:v>Elsevier</c:v>
                </c:pt>
                <c:pt idx="1">
                  <c:v>Wiley</c:v>
                </c:pt>
                <c:pt idx="2">
                  <c:v>Springer Nature</c:v>
                </c:pt>
                <c:pt idx="3">
                  <c:v>Taylor &amp; Francis</c:v>
                </c:pt>
                <c:pt idx="4">
                  <c:v>American Chemical Society (ACS)</c:v>
                </c:pt>
                <c:pt idx="5">
                  <c:v>SAGE Publications</c:v>
                </c:pt>
                <c:pt idx="6">
                  <c:v>Oxford University Press (OUP)</c:v>
                </c:pt>
                <c:pt idx="7">
                  <c:v>Royal Society of Chemistry (RSC)</c:v>
                </c:pt>
                <c:pt idx="8">
                  <c:v>Public Library of Science (PLoS)</c:v>
                </c:pt>
                <c:pt idx="9">
                  <c:v>de Gruyter</c:v>
                </c:pt>
                <c:pt idx="10">
                  <c:v>Frontiers Media</c:v>
                </c:pt>
                <c:pt idx="11">
                  <c:v>American Society for Microbiology</c:v>
                </c:pt>
                <c:pt idx="12">
                  <c:v>IOP Publishing</c:v>
                </c:pt>
                <c:pt idx="13">
                  <c:v>AAAS</c:v>
                </c:pt>
                <c:pt idx="14">
                  <c:v>AIP Publishing</c:v>
                </c:pt>
                <c:pt idx="15">
                  <c:v>Cambridge University Press</c:v>
                </c:pt>
                <c:pt idx="16">
                  <c:v>MDPI AG</c:v>
                </c:pt>
                <c:pt idx="17">
                  <c:v>Royal Society Publishing</c:v>
                </c:pt>
                <c:pt idx="18">
                  <c:v>Copernicus Publications</c:v>
                </c:pt>
                <c:pt idx="19">
                  <c:v>American Meteorological Society</c:v>
                </c:pt>
              </c:strCache>
            </c:strRef>
          </c:cat>
          <c:val>
            <c:numRef>
              <c:f>'License APC Eng'!$J$3:$J$42</c:f>
              <c:numCache>
                <c:formatCode>[$€-413]\ #\ ##0;[$€-413]\ \-#\ ##0</c:formatCode>
                <c:ptCount val="20"/>
                <c:pt idx="0">
                  <c:v>120897.37</c:v>
                </c:pt>
                <c:pt idx="1">
                  <c:v>116976.81860000001</c:v>
                </c:pt>
                <c:pt idx="2">
                  <c:v>316756.93313875963</c:v>
                </c:pt>
                <c:pt idx="3">
                  <c:v>41525.128599999996</c:v>
                </c:pt>
                <c:pt idx="4">
                  <c:v>24159.093000000001</c:v>
                </c:pt>
                <c:pt idx="5">
                  <c:v>4471.3160000000007</c:v>
                </c:pt>
                <c:pt idx="6">
                  <c:v>37657.1</c:v>
                </c:pt>
                <c:pt idx="7">
                  <c:v>3835.3450000000003</c:v>
                </c:pt>
                <c:pt idx="8">
                  <c:v>35112.304999999993</c:v>
                </c:pt>
                <c:pt idx="9">
                  <c:v>9000</c:v>
                </c:pt>
                <c:pt idx="10">
                  <c:v>33567.014699999992</c:v>
                </c:pt>
                <c:pt idx="11">
                  <c:v>5665.3140000000003</c:v>
                </c:pt>
                <c:pt idx="12">
                  <c:v>9633.505000000001</c:v>
                </c:pt>
                <c:pt idx="13">
                  <c:v>13221.383000000002</c:v>
                </c:pt>
                <c:pt idx="14">
                  <c:v>3825.9320000000002</c:v>
                </c:pt>
                <c:pt idx="15">
                  <c:v>1913.8200000000002</c:v>
                </c:pt>
                <c:pt idx="16">
                  <c:v>21636.941750000002</c:v>
                </c:pt>
                <c:pt idx="17">
                  <c:v>6960</c:v>
                </c:pt>
                <c:pt idx="18">
                  <c:v>20280</c:v>
                </c:pt>
                <c:pt idx="19">
                  <c:v>13812.651000000002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81-4A04-8E54-BB7B36F1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91178928"/>
        <c:axId val="891179912"/>
      </c:barChart>
      <c:catAx>
        <c:axId val="89117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179912"/>
        <c:crosses val="autoZero"/>
        <c:auto val="1"/>
        <c:lblAlgn val="ctr"/>
        <c:lblOffset val="100"/>
        <c:noMultiLvlLbl val="0"/>
      </c:catAx>
      <c:valAx>
        <c:axId val="89117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413]\ #\ ##0;[$€-413]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17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71133807648569"/>
          <c:y val="0.47190634882272237"/>
          <c:w val="0.14068723719933757"/>
          <c:h val="0.15129539675461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C00000"/>
            </a:solidFill>
            <a:ln>
              <a:solidFill>
                <a:srgbClr val="FF0000"/>
              </a:solidFill>
            </a:ln>
          </c:spPr>
          <c:explosion val="3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A-4C05-9A89-F30F453E6DE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A-4C05-9A89-F30F453E6D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D8A-4C05-9A89-F30F453E6DE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D8A-4C05-9A89-F30F453E6DE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('License APC Eng'!$E$46,'License APC Eng'!$J$46)</c:f>
              <c:strCache>
                <c:ptCount val="2"/>
                <c:pt idx="0">
                  <c:v>Licensing costs</c:v>
                </c:pt>
                <c:pt idx="1">
                  <c:v>OA publishing costs 
(incl ev. memberships)</c:v>
                </c:pt>
              </c:strCache>
            </c:strRef>
          </c:cat>
          <c:val>
            <c:numRef>
              <c:f>('License APC Eng'!$E$88,'License APC Eng'!$J$88)</c:f>
              <c:numCache>
                <c:formatCode>[$€-413]\ #\ ##0;[$€-413]\ \-#\ ##0</c:formatCode>
                <c:ptCount val="2"/>
                <c:pt idx="0">
                  <c:v>1885662.8301153264</c:v>
                </c:pt>
                <c:pt idx="1">
                  <c:v>901436.79763380636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A-4C05-9A89-F30F453E6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5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90556121732481E-2"/>
          <c:y val="4.8545075586280712E-2"/>
          <c:w val="0.6987328759975846"/>
          <c:h val="0.87079291659299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Förlag!$A$3</c:f>
              <c:strCache>
                <c:ptCount val="1"/>
                <c:pt idx="0">
                  <c:v>Elsevier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Förlag!$B$3:$G$3</c:f>
              <c:numCache>
                <c:formatCode>General</c:formatCode>
                <c:ptCount val="6"/>
                <c:pt idx="0">
                  <c:v>427</c:v>
                </c:pt>
                <c:pt idx="1">
                  <c:v>450</c:v>
                </c:pt>
                <c:pt idx="2">
                  <c:v>465</c:v>
                </c:pt>
                <c:pt idx="3">
                  <c:v>517</c:v>
                </c:pt>
                <c:pt idx="4">
                  <c:v>524</c:v>
                </c:pt>
                <c:pt idx="5">
                  <c:v>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2D-294B-A061-F7FEC46E3A91}"/>
            </c:ext>
          </c:extLst>
        </c:ser>
        <c:ser>
          <c:idx val="1"/>
          <c:order val="1"/>
          <c:tx>
            <c:strRef>
              <c:f>Förlag!$A$4</c:f>
              <c:strCache>
                <c:ptCount val="1"/>
                <c:pt idx="0">
                  <c:v>Springer Nature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Förlag!$B$4:$G$4</c:f>
              <c:numCache>
                <c:formatCode>General</c:formatCode>
                <c:ptCount val="6"/>
                <c:pt idx="0">
                  <c:v>287</c:v>
                </c:pt>
                <c:pt idx="1">
                  <c:v>308</c:v>
                </c:pt>
                <c:pt idx="2">
                  <c:v>341</c:v>
                </c:pt>
                <c:pt idx="3">
                  <c:v>415</c:v>
                </c:pt>
                <c:pt idx="4">
                  <c:v>408</c:v>
                </c:pt>
                <c:pt idx="5">
                  <c:v>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2D-294B-A061-F7FEC46E3A91}"/>
            </c:ext>
          </c:extLst>
        </c:ser>
        <c:ser>
          <c:idx val="2"/>
          <c:order val="2"/>
          <c:tx>
            <c:strRef>
              <c:f>Förlag!$A$5</c:f>
              <c:strCache>
                <c:ptCount val="1"/>
                <c:pt idx="0">
                  <c:v>Wiley-Blackwell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Förlag!$B$5:$G$5</c:f>
              <c:numCache>
                <c:formatCode>General</c:formatCode>
                <c:ptCount val="6"/>
                <c:pt idx="0">
                  <c:v>254</c:v>
                </c:pt>
                <c:pt idx="1">
                  <c:v>279</c:v>
                </c:pt>
                <c:pt idx="2">
                  <c:v>336</c:v>
                </c:pt>
                <c:pt idx="3">
                  <c:v>315</c:v>
                </c:pt>
                <c:pt idx="4">
                  <c:v>304</c:v>
                </c:pt>
                <c:pt idx="5">
                  <c:v>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2D-294B-A061-F7FEC46E3A91}"/>
            </c:ext>
          </c:extLst>
        </c:ser>
        <c:ser>
          <c:idx val="3"/>
          <c:order val="3"/>
          <c:tx>
            <c:strRef>
              <c:f>Förlag!$A$6</c:f>
              <c:strCache>
                <c:ptCount val="1"/>
                <c:pt idx="0">
                  <c:v>Taylor &amp; Francis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Förlag!$B$6:$G$6</c:f>
              <c:numCache>
                <c:formatCode>General</c:formatCode>
                <c:ptCount val="6"/>
                <c:pt idx="0">
                  <c:v>164</c:v>
                </c:pt>
                <c:pt idx="1">
                  <c:v>184</c:v>
                </c:pt>
                <c:pt idx="2">
                  <c:v>196</c:v>
                </c:pt>
                <c:pt idx="3">
                  <c:v>165</c:v>
                </c:pt>
                <c:pt idx="4">
                  <c:v>193</c:v>
                </c:pt>
                <c:pt idx="5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2D-294B-A061-F7FEC46E3A91}"/>
            </c:ext>
          </c:extLst>
        </c:ser>
        <c:ser>
          <c:idx val="4"/>
          <c:order val="4"/>
          <c:tx>
            <c:strRef>
              <c:f>Förlag!$A$7</c:f>
              <c:strCache>
                <c:ptCount val="1"/>
                <c:pt idx="0">
                  <c:v>Oxford University Press (OUP)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Förlag!$B$7:$G$7</c:f>
              <c:numCache>
                <c:formatCode>General</c:formatCode>
                <c:ptCount val="6"/>
                <c:pt idx="0">
                  <c:v>90</c:v>
                </c:pt>
                <c:pt idx="1">
                  <c:v>115</c:v>
                </c:pt>
                <c:pt idx="2">
                  <c:v>123</c:v>
                </c:pt>
                <c:pt idx="3">
                  <c:v>129</c:v>
                </c:pt>
                <c:pt idx="4">
                  <c:v>113</c:v>
                </c:pt>
                <c:pt idx="5">
                  <c:v>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62D-294B-A061-F7FEC46E3A91}"/>
            </c:ext>
          </c:extLst>
        </c:ser>
        <c:ser>
          <c:idx val="5"/>
          <c:order val="5"/>
          <c:tx>
            <c:strRef>
              <c:f>Förlag!$A$8</c:f>
              <c:strCache>
                <c:ptCount val="1"/>
                <c:pt idx="0">
                  <c:v>IOP Publishing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Förlag!$B$8:$G$8</c:f>
              <c:numCache>
                <c:formatCode>General</c:formatCode>
                <c:ptCount val="6"/>
                <c:pt idx="0">
                  <c:v>105</c:v>
                </c:pt>
                <c:pt idx="1">
                  <c:v>120</c:v>
                </c:pt>
                <c:pt idx="2">
                  <c:v>110</c:v>
                </c:pt>
                <c:pt idx="3">
                  <c:v>126</c:v>
                </c:pt>
                <c:pt idx="4">
                  <c:v>130</c:v>
                </c:pt>
                <c:pt idx="5">
                  <c:v>140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62D-294B-A061-F7FEC46E3A91}"/>
            </c:ext>
          </c:extLst>
        </c:ser>
        <c:ser>
          <c:idx val="6"/>
          <c:order val="6"/>
          <c:tx>
            <c:strRef>
              <c:f>Förlag!$A$9</c:f>
              <c:strCache>
                <c:ptCount val="1"/>
                <c:pt idx="0">
                  <c:v>American Physical Society (APS)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Förlag!$B$9:$G$9</c:f>
              <c:numCache>
                <c:formatCode>General</c:formatCode>
                <c:ptCount val="6"/>
                <c:pt idx="0">
                  <c:v>125</c:v>
                </c:pt>
                <c:pt idx="1">
                  <c:v>121</c:v>
                </c:pt>
                <c:pt idx="2">
                  <c:v>89</c:v>
                </c:pt>
                <c:pt idx="3">
                  <c:v>112</c:v>
                </c:pt>
                <c:pt idx="4">
                  <c:v>106</c:v>
                </c:pt>
                <c:pt idx="5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62D-294B-A061-F7FEC46E3A91}"/>
            </c:ext>
          </c:extLst>
        </c:ser>
        <c:ser>
          <c:idx val="7"/>
          <c:order val="7"/>
          <c:tx>
            <c:strRef>
              <c:f>Förlag!$A$10</c:f>
              <c:strCache>
                <c:ptCount val="1"/>
                <c:pt idx="0">
                  <c:v>American Chemical Society (ACS)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Förlag!$B$10:$G$10</c:f>
              <c:numCache>
                <c:formatCode>General</c:formatCode>
                <c:ptCount val="6"/>
                <c:pt idx="0">
                  <c:v>90</c:v>
                </c:pt>
                <c:pt idx="1">
                  <c:v>109</c:v>
                </c:pt>
                <c:pt idx="2">
                  <c:v>106</c:v>
                </c:pt>
                <c:pt idx="3">
                  <c:v>119</c:v>
                </c:pt>
                <c:pt idx="4">
                  <c:v>102</c:v>
                </c:pt>
                <c:pt idx="5">
                  <c:v>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62D-294B-A061-F7FEC46E3A91}"/>
            </c:ext>
          </c:extLst>
        </c:ser>
        <c:ser>
          <c:idx val="8"/>
          <c:order val="8"/>
          <c:tx>
            <c:strRef>
              <c:f>Förlag!$A$11</c:f>
              <c:strCache>
                <c:ptCount val="1"/>
                <c:pt idx="0">
                  <c:v>SAGE Publications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Förlag!$B$11:$G$11</c:f>
              <c:numCache>
                <c:formatCode>General</c:formatCode>
                <c:ptCount val="6"/>
                <c:pt idx="0">
                  <c:v>59</c:v>
                </c:pt>
                <c:pt idx="1">
                  <c:v>68</c:v>
                </c:pt>
                <c:pt idx="2">
                  <c:v>72</c:v>
                </c:pt>
                <c:pt idx="3">
                  <c:v>72</c:v>
                </c:pt>
                <c:pt idx="4">
                  <c:v>81</c:v>
                </c:pt>
                <c:pt idx="5">
                  <c:v>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62D-294B-A061-F7FEC46E3A91}"/>
            </c:ext>
          </c:extLst>
        </c:ser>
        <c:ser>
          <c:idx val="9"/>
          <c:order val="9"/>
          <c:tx>
            <c:strRef>
              <c:f>Förlag!$A$12</c:f>
              <c:strCache>
                <c:ptCount val="1"/>
                <c:pt idx="0">
                  <c:v>Public Library of Science (PLoS)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Förlag!$B$2:$G$2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xVal>
          <c:yVal>
            <c:numRef>
              <c:f>Förlag!$B$12:$G$12</c:f>
              <c:numCache>
                <c:formatCode>General</c:formatCode>
                <c:ptCount val="6"/>
                <c:pt idx="0">
                  <c:v>61</c:v>
                </c:pt>
                <c:pt idx="1">
                  <c:v>100</c:v>
                </c:pt>
                <c:pt idx="2">
                  <c:v>84</c:v>
                </c:pt>
                <c:pt idx="3">
                  <c:v>77</c:v>
                </c:pt>
                <c:pt idx="4">
                  <c:v>52</c:v>
                </c:pt>
                <c:pt idx="5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62D-294B-A061-F7FEC46E3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37148128"/>
        <c:axId val="-537156288"/>
      </c:scatterChart>
      <c:valAx>
        <c:axId val="-537148128"/>
        <c:scaling>
          <c:orientation val="minMax"/>
          <c:max val="2017"/>
          <c:min val="2012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537156288"/>
        <c:crosses val="autoZero"/>
        <c:crossBetween val="midCat"/>
        <c:majorUnit val="1"/>
      </c:valAx>
      <c:valAx>
        <c:axId val="-53715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537148128"/>
        <c:crosses val="autoZero"/>
        <c:crossBetween val="midCat"/>
        <c:majorUnit val="50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r"/>
      <c:layout>
        <c:manualLayout>
          <c:xMode val="edge"/>
          <c:yMode val="edge"/>
          <c:x val="0.76999078159417578"/>
          <c:y val="0.1047147766323024"/>
          <c:w val="0.21944121462224522"/>
          <c:h val="0.82405822983467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68776514750548E-2"/>
          <c:y val="2.6030072904363401E-2"/>
          <c:w val="0.86397797256987141"/>
          <c:h val="0.7295286540212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'Top 20 publishers'!$H$2</c:f>
              <c:strCache>
                <c:ptCount val="1"/>
                <c:pt idx="0">
                  <c:v>Hybrid journals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'Top 20 publishers'!$G$3:$G$22</c:f>
              <c:strCache>
                <c:ptCount val="20"/>
                <c:pt idx="0">
                  <c:v>Springer Nature</c:v>
                </c:pt>
                <c:pt idx="1">
                  <c:v>Elsevier</c:v>
                </c:pt>
                <c:pt idx="2">
                  <c:v>Wiley</c:v>
                </c:pt>
                <c:pt idx="3">
                  <c:v>Taylor &amp; Francis</c:v>
                </c:pt>
                <c:pt idx="4">
                  <c:v>Public Library of Science (PLoS)</c:v>
                </c:pt>
                <c:pt idx="5">
                  <c:v>Oxford University Press (OUP)</c:v>
                </c:pt>
                <c:pt idx="6">
                  <c:v>Frontiers Media</c:v>
                </c:pt>
                <c:pt idx="7">
                  <c:v>American Chemical Society (ACS)</c:v>
                </c:pt>
                <c:pt idx="8">
                  <c:v>MDPI AG</c:v>
                </c:pt>
                <c:pt idx="9">
                  <c:v>Copernicus Publications</c:v>
                </c:pt>
                <c:pt idx="10">
                  <c:v>American Meteorological Society</c:v>
                </c:pt>
                <c:pt idx="11">
                  <c:v>AAAS</c:v>
                </c:pt>
                <c:pt idx="12">
                  <c:v>IOP Publishing</c:v>
                </c:pt>
                <c:pt idx="13">
                  <c:v>de Gruyter</c:v>
                </c:pt>
                <c:pt idx="14">
                  <c:v>National Academy of Sciences, USA</c:v>
                </c:pt>
                <c:pt idx="15">
                  <c:v>Royal Society Publishing</c:v>
                </c:pt>
                <c:pt idx="16">
                  <c:v>American Society for Microbiology</c:v>
                </c:pt>
                <c:pt idx="17">
                  <c:v>American Physical Society (APS)</c:v>
                </c:pt>
                <c:pt idx="18">
                  <c:v>SAGE Publications</c:v>
                </c:pt>
                <c:pt idx="19">
                  <c:v>Royal Society of Chemistry (RSC)</c:v>
                </c:pt>
              </c:strCache>
            </c:strRef>
          </c:cat>
          <c:val>
            <c:numRef>
              <c:f>'Top 20 publishers'!$H$3:$H$22</c:f>
              <c:numCache>
                <c:formatCode>[$€-413]\ #\ ##0;[$€-413]\ \-#\ ##0</c:formatCode>
                <c:ptCount val="20"/>
                <c:pt idx="0">
                  <c:v>248371.30508560018</c:v>
                </c:pt>
                <c:pt idx="1">
                  <c:v>102930.37</c:v>
                </c:pt>
                <c:pt idx="2">
                  <c:v>104357.87400000001</c:v>
                </c:pt>
                <c:pt idx="3">
                  <c:v>28955.053599999999</c:v>
                </c:pt>
                <c:pt idx="5">
                  <c:v>27190.1</c:v>
                </c:pt>
                <c:pt idx="7">
                  <c:v>23934.948</c:v>
                </c:pt>
                <c:pt idx="10">
                  <c:v>13812.651000000002</c:v>
                </c:pt>
                <c:pt idx="12">
                  <c:v>4077.1200000000003</c:v>
                </c:pt>
                <c:pt idx="13">
                  <c:v>6000</c:v>
                </c:pt>
                <c:pt idx="14">
                  <c:v>8485.7060000000019</c:v>
                </c:pt>
                <c:pt idx="15">
                  <c:v>6960</c:v>
                </c:pt>
                <c:pt idx="16">
                  <c:v>5665.3140000000003</c:v>
                </c:pt>
                <c:pt idx="17">
                  <c:v>2433.8250000000003</c:v>
                </c:pt>
                <c:pt idx="18">
                  <c:v>4471.3160000000007</c:v>
                </c:pt>
                <c:pt idx="19">
                  <c:v>3283.6650000000004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B-4161-8612-945710669695}"/>
            </c:ext>
          </c:extLst>
        </c:ser>
        <c:ser>
          <c:idx val="1"/>
          <c:order val="1"/>
          <c:tx>
            <c:strRef>
              <c:f>'Top 20 publishers'!$I$2</c:f>
              <c:strCache>
                <c:ptCount val="1"/>
                <c:pt idx="0">
                  <c:v>Gold open access journals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20 publishers'!$G$3:$G$22</c:f>
              <c:strCache>
                <c:ptCount val="20"/>
                <c:pt idx="0">
                  <c:v>Springer Nature</c:v>
                </c:pt>
                <c:pt idx="1">
                  <c:v>Elsevier</c:v>
                </c:pt>
                <c:pt idx="2">
                  <c:v>Wiley</c:v>
                </c:pt>
                <c:pt idx="3">
                  <c:v>Taylor &amp; Francis</c:v>
                </c:pt>
                <c:pt idx="4">
                  <c:v>Public Library of Science (PLoS)</c:v>
                </c:pt>
                <c:pt idx="5">
                  <c:v>Oxford University Press (OUP)</c:v>
                </c:pt>
                <c:pt idx="6">
                  <c:v>Frontiers Media</c:v>
                </c:pt>
                <c:pt idx="7">
                  <c:v>American Chemical Society (ACS)</c:v>
                </c:pt>
                <c:pt idx="8">
                  <c:v>MDPI AG</c:v>
                </c:pt>
                <c:pt idx="9">
                  <c:v>Copernicus Publications</c:v>
                </c:pt>
                <c:pt idx="10">
                  <c:v>American Meteorological Society</c:v>
                </c:pt>
                <c:pt idx="11">
                  <c:v>AAAS</c:v>
                </c:pt>
                <c:pt idx="12">
                  <c:v>IOP Publishing</c:v>
                </c:pt>
                <c:pt idx="13">
                  <c:v>de Gruyter</c:v>
                </c:pt>
                <c:pt idx="14">
                  <c:v>National Academy of Sciences, USA</c:v>
                </c:pt>
                <c:pt idx="15">
                  <c:v>Royal Society Publishing</c:v>
                </c:pt>
                <c:pt idx="16">
                  <c:v>American Society for Microbiology</c:v>
                </c:pt>
                <c:pt idx="17">
                  <c:v>American Physical Society (APS)</c:v>
                </c:pt>
                <c:pt idx="18">
                  <c:v>SAGE Publications</c:v>
                </c:pt>
                <c:pt idx="19">
                  <c:v>Royal Society of Chemistry (RSC)</c:v>
                </c:pt>
              </c:strCache>
            </c:strRef>
          </c:cat>
          <c:val>
            <c:numRef>
              <c:f>'Top 20 publishers'!$I$3:$I$22</c:f>
              <c:numCache>
                <c:formatCode>[$€-413]\ #\ ##0;[$€-413]\ \-#\ ##0</c:formatCode>
                <c:ptCount val="20"/>
                <c:pt idx="0">
                  <c:v>66443.700639999995</c:v>
                </c:pt>
                <c:pt idx="1">
                  <c:v>17967</c:v>
                </c:pt>
                <c:pt idx="2">
                  <c:v>12618.944600000001</c:v>
                </c:pt>
                <c:pt idx="3">
                  <c:v>12570.075000000001</c:v>
                </c:pt>
                <c:pt idx="4">
                  <c:v>35112.304999999993</c:v>
                </c:pt>
                <c:pt idx="5">
                  <c:v>6871</c:v>
                </c:pt>
                <c:pt idx="6">
                  <c:v>33567.014699999992</c:v>
                </c:pt>
                <c:pt idx="7">
                  <c:v>224.14499999999998</c:v>
                </c:pt>
                <c:pt idx="8">
                  <c:v>21636.941750000002</c:v>
                </c:pt>
                <c:pt idx="9">
                  <c:v>20280</c:v>
                </c:pt>
                <c:pt idx="11">
                  <c:v>13221.383000000002</c:v>
                </c:pt>
                <c:pt idx="12">
                  <c:v>5556.3850000000002</c:v>
                </c:pt>
                <c:pt idx="13">
                  <c:v>3000</c:v>
                </c:pt>
                <c:pt idx="17">
                  <c:v>2218.4</c:v>
                </c:pt>
                <c:pt idx="19">
                  <c:v>551.68000000000006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B-4161-8612-945710669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13806688"/>
        <c:axId val="513812592"/>
      </c:barChart>
      <c:catAx>
        <c:axId val="5138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3812592"/>
        <c:crosses val="autoZero"/>
        <c:auto val="1"/>
        <c:lblAlgn val="ctr"/>
        <c:lblOffset val="100"/>
        <c:noMultiLvlLbl val="0"/>
      </c:catAx>
      <c:valAx>
        <c:axId val="5138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413]\ #\ ##0;[$€-413]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38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15983899117037"/>
          <c:y val="0.35276101482317529"/>
          <c:w val="0.18313789702192901"/>
          <c:h val="9.5513388820684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2018-07-04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04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presentation is </a:t>
            </a:r>
            <a:r>
              <a:rPr lang="sv-SE" dirty="0" err="1"/>
              <a:t>made</a:t>
            </a:r>
            <a:r>
              <a:rPr lang="sv-SE" dirty="0"/>
              <a:t> by Sofie Wennström, Gabor Schubert and Lisa Lovén. Copyright Stockholm University.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CC BY-SA 4.0 </a:t>
            </a:r>
            <a:r>
              <a:rPr lang="sv-SE" dirty="0" err="1"/>
              <a:t>license</a:t>
            </a:r>
            <a:r>
              <a:rPr lang="sv-SE" dirty="0"/>
              <a:t>.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cite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reusing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0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Top 20 publishers that SU paid the most in 2017, by descending</a:t>
            </a:r>
            <a:r>
              <a:rPr lang="en-US" baseline="0" dirty="0"/>
              <a:t>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Legacy</a:t>
            </a:r>
            <a:r>
              <a:rPr lang="sv-SE" dirty="0"/>
              <a:t> </a:t>
            </a:r>
            <a:r>
              <a:rPr lang="sv-SE" dirty="0" err="1"/>
              <a:t>publishers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baseline="0" dirty="0"/>
              <a:t> </a:t>
            </a:r>
            <a:r>
              <a:rPr lang="sv-SE" baseline="0" dirty="0" err="1"/>
              <a:t>than</a:t>
            </a:r>
            <a:r>
              <a:rPr lang="sv-SE" baseline="0" dirty="0"/>
              <a:t> </a:t>
            </a:r>
            <a:r>
              <a:rPr lang="sv-SE" baseline="0" dirty="0" err="1"/>
              <a:t>half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the </a:t>
            </a:r>
            <a:r>
              <a:rPr lang="sv-SE" baseline="0" dirty="0" err="1"/>
              <a:t>payments</a:t>
            </a:r>
            <a:endParaRPr lang="sv-S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PLOS and Frontiers amongst the top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Springer Nature</a:t>
            </a:r>
            <a:r>
              <a:rPr lang="en-US" baseline="0" dirty="0"/>
              <a:t> – “Springer Compact effect” (101 SU articles 2017)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Added to these 101 articles in Springer hybrid journals: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Nature/Palgrave branded open access articles (hybrid and pure OA)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BioMedC</a:t>
            </a:r>
            <a:r>
              <a:rPr lang="en-US" baseline="0" dirty="0"/>
              <a:t> and Springer Open articles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= why Springer accounts for about 315 000 EUR, when Elsevier and Wiley “only” accounts for about 120 000 EUR each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90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 err="1"/>
              <a:t>Img</a:t>
            </a:r>
            <a:r>
              <a:rPr lang="en-GB" noProof="0" dirty="0"/>
              <a:t>: from Good Free Photos, CC0/Public domain https://</a:t>
            </a:r>
            <a:r>
              <a:rPr lang="en-GB" noProof="0" dirty="0" err="1"/>
              <a:t>www.goodfreephotos.com</a:t>
            </a:r>
            <a:r>
              <a:rPr lang="en-GB" noProof="0" dirty="0"/>
              <a:t>/vector-images/final1955.pn </a:t>
            </a:r>
            <a:r>
              <a:rPr lang="en-GB" noProof="0" dirty="0" err="1"/>
              <a:t>g.php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Green:</a:t>
            </a:r>
          </a:p>
          <a:p>
            <a:r>
              <a:rPr lang="en-GB" noProof="0" dirty="0"/>
              <a:t>+</a:t>
            </a:r>
          </a:p>
          <a:p>
            <a:r>
              <a:rPr lang="en-GB" noProof="0" dirty="0"/>
              <a:t>Own control of platform</a:t>
            </a:r>
          </a:p>
          <a:p>
            <a:r>
              <a:rPr lang="en-GB" noProof="0" dirty="0"/>
              <a:t>Working with the current publishing system</a:t>
            </a:r>
          </a:p>
          <a:p>
            <a:r>
              <a:rPr lang="en-GB" noProof="0" dirty="0"/>
              <a:t>No charges for authors</a:t>
            </a:r>
          </a:p>
          <a:p>
            <a:endParaRPr lang="en-GB" noProof="0" dirty="0"/>
          </a:p>
          <a:p>
            <a:r>
              <a:rPr lang="en-GB" noProof="0" dirty="0"/>
              <a:t>-</a:t>
            </a:r>
          </a:p>
          <a:p>
            <a:r>
              <a:rPr lang="en-GB" noProof="0" dirty="0"/>
              <a:t>Cost effective?</a:t>
            </a:r>
          </a:p>
          <a:p>
            <a:r>
              <a:rPr lang="en-GB" noProof="0" dirty="0"/>
              <a:t>Extra admin for researchers &amp; libraries</a:t>
            </a:r>
          </a:p>
          <a:p>
            <a:r>
              <a:rPr lang="en-GB" noProof="0" dirty="0"/>
              <a:t>Embargo times</a:t>
            </a:r>
          </a:p>
          <a:p>
            <a:endParaRPr lang="en-GB" noProof="0" dirty="0"/>
          </a:p>
          <a:p>
            <a:r>
              <a:rPr lang="en-GB" noProof="0" dirty="0"/>
              <a:t>Hybrid</a:t>
            </a:r>
          </a:p>
          <a:p>
            <a:r>
              <a:rPr lang="en-GB" noProof="0" dirty="0"/>
              <a:t>+ </a:t>
            </a:r>
          </a:p>
          <a:p>
            <a:r>
              <a:rPr lang="en-GB" noProof="0" dirty="0"/>
              <a:t>Working with the current system</a:t>
            </a:r>
          </a:p>
          <a:p>
            <a:r>
              <a:rPr lang="en-GB" noProof="0" dirty="0"/>
              <a:t>Authors choose journal &amp; audience</a:t>
            </a:r>
          </a:p>
          <a:p>
            <a:r>
              <a:rPr lang="en-GB" noProof="0" dirty="0"/>
              <a:t>Established platforms &amp; practices</a:t>
            </a:r>
          </a:p>
          <a:p>
            <a:r>
              <a:rPr lang="en-GB" noProof="0" dirty="0"/>
              <a:t>-</a:t>
            </a:r>
          </a:p>
          <a:p>
            <a:r>
              <a:rPr lang="en-GB" noProof="0" dirty="0"/>
              <a:t>Not moving the system forward</a:t>
            </a:r>
          </a:p>
          <a:p>
            <a:r>
              <a:rPr lang="en-GB" noProof="0" dirty="0"/>
              <a:t>Increasing costs to pay for both publish &amp; read</a:t>
            </a:r>
          </a:p>
          <a:p>
            <a:r>
              <a:rPr lang="en-GB" noProof="0" dirty="0"/>
              <a:t>Publishers control the market</a:t>
            </a:r>
          </a:p>
          <a:p>
            <a:endParaRPr lang="en-GB" noProof="0" dirty="0"/>
          </a:p>
          <a:p>
            <a:r>
              <a:rPr lang="en-GB" noProof="0" dirty="0"/>
              <a:t>Gold </a:t>
            </a:r>
          </a:p>
          <a:p>
            <a:r>
              <a:rPr lang="en-GB" noProof="0" dirty="0"/>
              <a:t>+ </a:t>
            </a:r>
          </a:p>
          <a:p>
            <a:r>
              <a:rPr lang="en-GB" noProof="0" dirty="0"/>
              <a:t>Immediately OA</a:t>
            </a:r>
          </a:p>
          <a:p>
            <a:r>
              <a:rPr lang="en-GB" noProof="0" dirty="0"/>
              <a:t>Affordable</a:t>
            </a:r>
          </a:p>
          <a:p>
            <a:r>
              <a:rPr lang="en-GB" noProof="0" dirty="0"/>
              <a:t>Possibility to change the market</a:t>
            </a:r>
          </a:p>
          <a:p>
            <a:endParaRPr lang="en-GB" noProof="0" dirty="0"/>
          </a:p>
          <a:p>
            <a:r>
              <a:rPr lang="en-GB" noProof="0" dirty="0"/>
              <a:t>-</a:t>
            </a:r>
          </a:p>
          <a:p>
            <a:r>
              <a:rPr lang="en-GB" noProof="0" dirty="0"/>
              <a:t>Lower tier or no status journals</a:t>
            </a:r>
          </a:p>
          <a:p>
            <a:r>
              <a:rPr lang="en-GB" noProof="0" dirty="0"/>
              <a:t>Predatory journals cluttering the market</a:t>
            </a:r>
          </a:p>
          <a:p>
            <a:r>
              <a:rPr lang="en-GB" noProof="0" dirty="0"/>
              <a:t>Old journals may have to close</a:t>
            </a:r>
          </a:p>
          <a:p>
            <a:endParaRPr lang="en-GB" noProof="0" dirty="0"/>
          </a:p>
          <a:p>
            <a:r>
              <a:rPr lang="en-GB" noProof="0" dirty="0"/>
              <a:t>Other models? Grey | Brown | Black | Diamond | etc. – are they just adding to the confusion?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75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Tydlig trend att OA ökar, framförallt ökar antal hybrid-artiklar (beaktat Springer </a:t>
            </a:r>
            <a:r>
              <a:rPr lang="sv-SE" dirty="0" err="1"/>
              <a:t>Compact</a:t>
            </a:r>
            <a:r>
              <a:rPr lang="sv-SE" dirty="0"/>
              <a:t>-effekten)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Andel stängd access ligger dock på samma nivå, men gratis OA minskar.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Ökningen är stadig, men blir signifikant först efter en jämförelse över flera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Data </a:t>
            </a:r>
            <a:r>
              <a:rPr lang="sv-SE" dirty="0" err="1"/>
              <a:t>published</a:t>
            </a:r>
            <a:r>
              <a:rPr lang="sv-SE" dirty="0"/>
              <a:t>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doi.org</a:t>
            </a:r>
            <a:r>
              <a:rPr lang="sv-SE" dirty="0"/>
              <a:t>/10.17045/sthlmuni.5938246.v1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62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the library paid for licensing journals in 2017 – for 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And</a:t>
            </a:r>
            <a:r>
              <a:rPr lang="en-US" baseline="0" dirty="0"/>
              <a:t> </a:t>
            </a:r>
            <a:r>
              <a:rPr lang="en-US" dirty="0"/>
              <a:t>what the university paid for open access publishing with the same publishers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large publishers first, but Elsevier has switched places with Springer (Elsevier = 32% of the total costs for </a:t>
            </a:r>
            <a:r>
              <a:rPr lang="en-US" i="1" dirty="0"/>
              <a:t>licensing and APCs</a:t>
            </a:r>
            <a:r>
              <a:rPr lang="en-US" dirty="0"/>
              <a:t>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Again more than half of the payments – when combining APCs with subscription costs – go to the three large publishers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Springer note: proportions of the different colors of the column</a:t>
            </a:r>
            <a:r>
              <a:rPr lang="en-US" baseline="0" dirty="0"/>
              <a:t> – t</a:t>
            </a:r>
            <a:r>
              <a:rPr lang="en-US" dirty="0"/>
              <a:t>he blue and the red – differ from the other large publishers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Again the Springer Compact effect, we pay more to publish than to read with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Still pay (a lot) for Nature and Palgrave-branded journals (licenses)</a:t>
            </a:r>
            <a:r>
              <a:rPr lang="en-US" baseline="0" dirty="0"/>
              <a:t> </a:t>
            </a:r>
            <a:r>
              <a:rPr lang="en-US" dirty="0"/>
              <a:t>and APC’s in those journals – overall column is quite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open access agreements</a:t>
            </a:r>
            <a:r>
              <a:rPr lang="en-US" baseline="0" dirty="0"/>
              <a:t> w</a:t>
            </a:r>
            <a:r>
              <a:rPr lang="en-US" dirty="0"/>
              <a:t>ith Elsevier and Wiley,</a:t>
            </a:r>
            <a:r>
              <a:rPr lang="en-US" baseline="0" dirty="0"/>
              <a:t> </a:t>
            </a:r>
            <a:r>
              <a:rPr lang="en-US" dirty="0"/>
              <a:t>but with Taylor &amp; Francis (no 4) we have, from this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Next</a:t>
            </a:r>
            <a:r>
              <a:rPr lang="en-US" baseline="0" dirty="0"/>
              <a:t> </a:t>
            </a:r>
            <a:r>
              <a:rPr lang="en-US" dirty="0"/>
              <a:t>year, would expect the T&amp;F column to look more like the Springer one</a:t>
            </a:r>
            <a:r>
              <a:rPr lang="en-US" baseline="0" dirty="0"/>
              <a:t> (the proportions)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negotiations going on with both Elsevier</a:t>
            </a:r>
            <a:r>
              <a:rPr lang="en-US" baseline="0" dirty="0"/>
              <a:t> and Wiley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50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Money the library spent on subscriptions last year</a:t>
            </a:r>
            <a:r>
              <a:rPr lang="en-US" baseline="0" dirty="0"/>
              <a:t> (2017):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consortia agreements</a:t>
            </a:r>
            <a:r>
              <a:rPr lang="en-US" baseline="0" dirty="0"/>
              <a:t> +</a:t>
            </a:r>
            <a:r>
              <a:rPr lang="en-US" dirty="0"/>
              <a:t> local big deals/journal packages + individual subscriptions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1" dirty="0"/>
              <a:t>Plus</a:t>
            </a:r>
            <a:r>
              <a:rPr lang="en-US" dirty="0"/>
              <a:t> all costs connected to open access publishing of articles (</a:t>
            </a:r>
            <a:r>
              <a:rPr lang="en-US" dirty="0" err="1"/>
              <a:t>incl</a:t>
            </a:r>
            <a:r>
              <a:rPr lang="en-US" dirty="0"/>
              <a:t> memberships,</a:t>
            </a:r>
            <a:r>
              <a:rPr lang="en-US" baseline="0" dirty="0"/>
              <a:t> SCOAP3)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= 2,8 million EUR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68% of total money spent on journals (read and publish) = spent on reading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32% = spent on open access publishing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Transition from a subscription based system to an open access one is quite far away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61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remember</a:t>
            </a:r>
            <a:r>
              <a:rPr lang="sv-SE" dirty="0"/>
              <a:t>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www.theguardian.com</a:t>
            </a:r>
            <a:r>
              <a:rPr lang="sv-SE" dirty="0"/>
              <a:t>/science/</a:t>
            </a:r>
            <a:r>
              <a:rPr lang="sv-SE" dirty="0" err="1"/>
              <a:t>political</a:t>
            </a:r>
            <a:r>
              <a:rPr lang="sv-SE" dirty="0"/>
              <a:t>-science/2018/jun/29/</a:t>
            </a:r>
            <a:r>
              <a:rPr lang="sv-SE" dirty="0" err="1"/>
              <a:t>elsevier</a:t>
            </a:r>
            <a:r>
              <a:rPr lang="sv-SE" dirty="0"/>
              <a:t>-</a:t>
            </a:r>
            <a:r>
              <a:rPr lang="sv-SE" dirty="0" err="1"/>
              <a:t>are</a:t>
            </a:r>
            <a:r>
              <a:rPr lang="sv-SE" dirty="0"/>
              <a:t>-</a:t>
            </a:r>
            <a:r>
              <a:rPr lang="sv-SE" dirty="0" err="1"/>
              <a:t>corrupting</a:t>
            </a:r>
            <a:r>
              <a:rPr lang="sv-SE" dirty="0"/>
              <a:t>-</a:t>
            </a:r>
            <a:r>
              <a:rPr lang="sv-SE" dirty="0" err="1"/>
              <a:t>open</a:t>
            </a:r>
            <a:r>
              <a:rPr lang="sv-SE" dirty="0"/>
              <a:t>-science-in-europé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35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This information is not claiming to be a comprehensive overview, but it is an attempt to map the OA landscape in Europe.</a:t>
            </a:r>
          </a:p>
          <a:p>
            <a:endParaRPr lang="en-GB" noProof="0" dirty="0"/>
          </a:p>
          <a:p>
            <a:r>
              <a:rPr lang="en-GB" noProof="0" dirty="0"/>
              <a:t>The SELL statement (2018)</a:t>
            </a:r>
          </a:p>
          <a:p>
            <a:r>
              <a:rPr lang="en-GB" noProof="0" dirty="0"/>
              <a:t>The OA2020 statement (2014?)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ROARMAP include 710 policies by university or research organisations http://</a:t>
            </a:r>
            <a:r>
              <a:rPr lang="en-GB" noProof="0" dirty="0" err="1"/>
              <a:t>roarmap.eprints.org</a:t>
            </a:r>
            <a:r>
              <a:rPr lang="en-GB" noProof="0" dirty="0"/>
              <a:t>/view/</a:t>
            </a:r>
            <a:r>
              <a:rPr lang="en-GB" noProof="0" dirty="0" err="1"/>
              <a:t>policymaker_type</a:t>
            </a:r>
            <a:r>
              <a:rPr lang="en-GB" noProof="0" dirty="0"/>
              <a:t>/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By Alexrk2 [CC BY-SA 3.0 (https://</a:t>
            </a:r>
            <a:r>
              <a:rPr lang="en-GB" noProof="0" dirty="0" err="1"/>
              <a:t>creativecommons.org</a:t>
            </a:r>
            <a:r>
              <a:rPr lang="en-GB" noProof="0" dirty="0"/>
              <a:t>/licenses/by-</a:t>
            </a:r>
            <a:r>
              <a:rPr lang="en-GB" noProof="0" dirty="0" err="1"/>
              <a:t>sa</a:t>
            </a:r>
            <a:r>
              <a:rPr lang="en-GB" noProof="0" dirty="0"/>
              <a:t>/3.0)], retrieved from Wikimedia Commons https://</a:t>
            </a:r>
            <a:r>
              <a:rPr lang="en-GB" noProof="0" dirty="0" err="1"/>
              <a:t>commons.wikimedia.org</a:t>
            </a:r>
            <a:r>
              <a:rPr lang="en-GB" noProof="0" dirty="0"/>
              <a:t>/wiki/</a:t>
            </a:r>
            <a:r>
              <a:rPr lang="en-GB" noProof="0" dirty="0" err="1"/>
              <a:t>File:Europe_blank_laea_location_map.svg</a:t>
            </a:r>
            <a:r>
              <a:rPr lang="en-GB" noProof="0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95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49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Detta är en graf som visar antal publicerade artiklar per förlag under perioden 2012–2017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dessa förlag som står för de flesta av SU:s artikelpublicering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Prioriteringen av vilka avtal vi ska teckna har utgått från denna statistik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88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6"/>
            <a:ext cx="8472264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BC801ED4-9A26-414A-9836-166B493052E2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2808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/Namn </a:t>
            </a:r>
            <a:r>
              <a:rPr lang="sv-SE" dirty="0" err="1"/>
              <a:t>Namn</a:t>
            </a:r>
            <a:r>
              <a:rPr lang="sv-SE" dirty="0"/>
              <a:t>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3DC-384F-4232-B8FA-638DD8592226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6EAA-C8EF-4CDB-B365-FF66B9FFA9EC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05F-C6FD-4057-BCE8-15CAFC2B6EE7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DB6-33A7-4C83-BE47-B913F1163527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83E-BFB4-4E7E-BADB-D09749B99C21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49000"/>
          </a:blip>
          <a:srcRect l="1746"/>
          <a:stretch>
            <a:fillRect/>
          </a:stretch>
        </p:blipFill>
        <p:spPr bwMode="auto">
          <a:xfrm>
            <a:off x="2119" y="317500"/>
            <a:ext cx="8038098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1A2AD2F7-7DC2-4BC8-B7DD-9623B8E13A04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BB068DC3-EA92-4A9D-AE5B-7A15124DAC19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193F8D70-F8EA-40C8-B327-D531AB364F3C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2D11C9E8-BD77-4D98-8809-7738FC58391D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89995D9C-3A1D-416E-97B9-D2714EF04564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/>
          <a:lstStyle/>
          <a:p>
            <a:fld id="{09B194B7-8550-42FB-9FF7-38844F437944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82750"/>
            <a:ext cx="7032104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41600" y="6152400"/>
            <a:ext cx="1497600" cy="280800"/>
          </a:xfrm>
        </p:spPr>
        <p:txBody>
          <a:bodyPr/>
          <a:lstStyle/>
          <a:p>
            <a:fld id="{1FBC7B6B-8B67-4017-A1F2-A51D3A2EDB2A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82400" y="6152400"/>
            <a:ext cx="5990400" cy="280800"/>
          </a:xfrm>
        </p:spPr>
        <p:txBody>
          <a:bodyPr/>
          <a:lstStyle/>
          <a:p>
            <a:r>
              <a:rPr lang="sv-SE" dirty="0"/>
              <a:t>/Namn </a:t>
            </a:r>
            <a:r>
              <a:rPr lang="sv-SE" dirty="0" err="1"/>
              <a:t>Namn</a:t>
            </a:r>
            <a:r>
              <a:rPr lang="sv-SE" dirty="0"/>
              <a:t>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84000" y="6152400"/>
            <a:ext cx="28448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926-68FF-46EE-8651-DD37EA7E0C07}" type="datetime1">
              <a:rPr lang="sv-SE" smtClean="0"/>
              <a:pPr/>
              <a:t>2018-07-04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D140B5-9406-9E4F-9B35-2474577BF3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114037" cy="106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61" r:id="rId6"/>
    <p:sldLayoutId id="214748365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41600" y="61524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B0B3BE4-5C7E-4509-AD7C-E3A7EEDA0D12}" type="datetime1">
              <a:rPr lang="sv-SE" smtClean="0"/>
              <a:pPr/>
              <a:t>2018-07-04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82400" y="6152400"/>
            <a:ext cx="59904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84000" y="6152400"/>
            <a:ext cx="28448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B05D4C-6F05-9A46-A5E9-0247E552A2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114037" cy="106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F095B83-6F94-354E-B673-887BB1D07FE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114037" cy="106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tiff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openaire.eu/?p=3431" TargetMode="External"/><Relationship Id="rId3" Type="http://schemas.openxmlformats.org/officeDocument/2006/relationships/hyperlink" Target="https://insights.uksg.org/articles/10.1629/uksg.403/" TargetMode="External"/><Relationship Id="rId7" Type="http://schemas.openxmlformats.org/officeDocument/2006/relationships/hyperlink" Target="https://insights.uksg.org/articles/10.1629/uksg.414/" TargetMode="External"/><Relationship Id="rId2" Type="http://schemas.openxmlformats.org/officeDocument/2006/relationships/hyperlink" Target="https://re.ukri.org/documents/2018/research-england-open-access-report-pd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lykitchen.sspnet.org/2018/06/25/guest-post-time-check-hybrid-hotel/" TargetMode="External"/><Relationship Id="rId5" Type="http://schemas.openxmlformats.org/officeDocument/2006/relationships/hyperlink" Target="https://insights.uksg.org/articles/10.1629/uksg.406/" TargetMode="External"/><Relationship Id="rId4" Type="http://schemas.openxmlformats.org/officeDocument/2006/relationships/hyperlink" Target="https://insights.uksg.org/articles/10.1629/uksg.38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research-and-innovation/strategy/goals-research-and-innovation-policy/open-science/open-science-monitor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1862912" y="2437200"/>
            <a:ext cx="8841600" cy="1425600"/>
          </a:xfrm>
        </p:spPr>
        <p:txBody>
          <a:bodyPr/>
          <a:lstStyle/>
          <a:p>
            <a:r>
              <a:rPr lang="en-GB" b="1" dirty="0"/>
              <a:t>How open are we?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862912" y="3859200"/>
            <a:ext cx="8841600" cy="1166400"/>
          </a:xfrm>
        </p:spPr>
        <p:txBody>
          <a:bodyPr>
            <a:normAutofit/>
          </a:bodyPr>
          <a:lstStyle/>
          <a:p>
            <a:r>
              <a:rPr lang="en-GB" sz="2800" dirty="0"/>
              <a:t>Mapping the numbers and painting the future</a:t>
            </a:r>
          </a:p>
        </p:txBody>
      </p:sp>
      <p:sp>
        <p:nvSpPr>
          <p:cNvPr id="4" name="Underrubrik 8">
            <a:extLst>
              <a:ext uri="{FF2B5EF4-FFF2-40B4-BE49-F238E27FC236}">
                <a16:creationId xmlns:a16="http://schemas.microsoft.com/office/drawing/2014/main" id="{427D588B-8C9B-6948-90BF-F0F7BABADE07}"/>
              </a:ext>
            </a:extLst>
          </p:cNvPr>
          <p:cNvSpPr txBox="1">
            <a:spLocks/>
          </p:cNvSpPr>
          <p:nvPr/>
        </p:nvSpPr>
        <p:spPr>
          <a:xfrm>
            <a:off x="1862912" y="5199780"/>
            <a:ext cx="8841600" cy="1397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900"/>
              </a:lnSpc>
              <a:spcBef>
                <a:spcPts val="480"/>
              </a:spcBef>
              <a:buSzPct val="93000"/>
              <a:buFont typeface="Verdana" pitchFamily="34" charset="0"/>
              <a:buNone/>
              <a:defRPr sz="20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Sofie Wennström, Analyst, Stockholm University Library, Sweden</a:t>
            </a:r>
          </a:p>
          <a:p>
            <a:r>
              <a:rPr lang="en-GB" dirty="0"/>
              <a:t>Member of the LIBER Working Group on Open Access</a:t>
            </a:r>
          </a:p>
          <a:p>
            <a:r>
              <a:rPr lang="en-GB" sz="1800" i="1" dirty="0"/>
              <a:t>LIBER Conference in Lille, France, July 4, 2018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519187-50DE-FB49-BF94-A29CAFE2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84" y="6225350"/>
            <a:ext cx="12700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CB611A9-04F1-8B41-814F-E17416483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470097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47DA653-80BB-E941-BFB7-58811A067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86" y="2636912"/>
            <a:ext cx="7031214" cy="20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422CD19-E8C4-AF4F-8BD8-41CC1A5A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99"/>
            <a:ext cx="8690077" cy="743181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025146A-37E0-3A4F-881A-645FE205CA15}"/>
              </a:ext>
            </a:extLst>
          </p:cNvPr>
          <p:cNvSpPr txBox="1"/>
          <p:nvPr/>
        </p:nvSpPr>
        <p:spPr>
          <a:xfrm>
            <a:off x="8979289" y="183342"/>
            <a:ext cx="3096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 of OA in action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Horizon2020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Calls for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Jussieu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OPERAS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Roadmaps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OA2020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SPARC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Bibsam</a:t>
            </a:r>
            <a:r>
              <a:rPr lang="en-GB" dirty="0"/>
              <a:t>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Offsetting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Licensing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Pay &amp; Publish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5A1AC47-761E-F54F-99C9-0139713FAC20}"/>
              </a:ext>
            </a:extLst>
          </p:cNvPr>
          <p:cNvSpPr txBox="1"/>
          <p:nvPr/>
        </p:nvSpPr>
        <p:spPr>
          <a:xfrm>
            <a:off x="1271464" y="6592684"/>
            <a:ext cx="1931727" cy="26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Img</a:t>
            </a:r>
            <a:r>
              <a:rPr lang="sv-SE" sz="1100" dirty="0"/>
              <a:t>. by ’Alexrk2’, CC BY-SA 3.0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C9D48A4-36A5-D44C-A0DF-8E894C03C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78" y="2857713"/>
            <a:ext cx="1102166" cy="25530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1892CBC-E982-AB48-AE4C-0BBFDC983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56" y="3511911"/>
            <a:ext cx="666713" cy="63716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293253E-0535-6F47-825D-7A18E7790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78" y="1484784"/>
            <a:ext cx="869783" cy="461973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1C2E764-5BFC-7B46-80E9-006B81595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38" y="3954299"/>
            <a:ext cx="1077069" cy="82161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2DB98BB-B7E6-0146-A58A-918964627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11" y="4775909"/>
            <a:ext cx="996365" cy="37670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9F2318FE-EBC3-6746-B555-6D53B43F6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40" y="4149080"/>
            <a:ext cx="1034036" cy="3361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741FFE1A-0A5F-5142-8DEE-B85718951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1" y="3599508"/>
            <a:ext cx="1241769" cy="354791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63F1FCF-8AFE-1A4A-B893-CD8980C915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1" y="3728997"/>
            <a:ext cx="1373265" cy="62682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8E1CCC38-62EC-1F4D-B9EF-698C73376A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46" y="3183682"/>
            <a:ext cx="845932" cy="424813"/>
          </a:xfrm>
          <a:prstGeom prst="rect">
            <a:avLst/>
          </a:prstGeom>
        </p:spPr>
      </p:pic>
      <p:pic>
        <p:nvPicPr>
          <p:cNvPr id="1026" name="Picture 2" descr="https://lh5.googleusercontent.com/rPvick2Vev5XnHNi0EMcY5kKPbquk9jF-hy_DigLmPBPJt4Wpwa57pknZJvOCtxela8rlRA8Z65cb0ySVriBczwOJ_igGPluQvnKW56aDWg1h2qy8RE5p06NUJ6ScHfRngJS_GTNQ0o">
            <a:extLst>
              <a:ext uri="{FF2B5EF4-FFF2-40B4-BE49-F238E27FC236}">
                <a16:creationId xmlns:a16="http://schemas.microsoft.com/office/drawing/2014/main" id="{2CF19FE7-8F4C-5046-91F6-920EC12E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3" y="3142010"/>
            <a:ext cx="973882" cy="3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F663BDD0-DC19-634E-A920-3CE4FB37D9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06" y="4915624"/>
            <a:ext cx="1023181" cy="695096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420B3977-E425-1E46-BF05-D539179083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9" y="5892204"/>
            <a:ext cx="1360562" cy="365225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64FA9F08-6FBD-C445-B81C-564C25B30ED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0"/>
          <a:stretch/>
        </p:blipFill>
        <p:spPr>
          <a:xfrm>
            <a:off x="3580588" y="4312079"/>
            <a:ext cx="1107292" cy="513846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75179CF-65A9-1041-B104-A9F5EF6CA9D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3235" r="5113"/>
          <a:stretch/>
        </p:blipFill>
        <p:spPr>
          <a:xfrm>
            <a:off x="1909479" y="5976764"/>
            <a:ext cx="1798667" cy="6467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70DF35A-72D2-164D-9737-F1EDBD22AA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48" y="3396088"/>
            <a:ext cx="1476001" cy="4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DB725-0530-884A-BDBD-FCB55B95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 now?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574DA-A8F8-724B-A30D-4E189FFA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to check out of the hybrid hotel?</a:t>
            </a:r>
          </a:p>
          <a:p>
            <a:r>
              <a:rPr lang="en-GB" dirty="0"/>
              <a:t>Are we painting ourselves into a corner?</a:t>
            </a:r>
          </a:p>
          <a:p>
            <a:r>
              <a:rPr lang="en-GB" dirty="0"/>
              <a:t>How do we know if we are successful?</a:t>
            </a:r>
          </a:p>
          <a:p>
            <a:r>
              <a:rPr lang="en-GB" dirty="0"/>
              <a:t>Can we compare our results?</a:t>
            </a:r>
          </a:p>
          <a:p>
            <a:r>
              <a:rPr lang="en-GB" dirty="0"/>
              <a:t>Can we nurture diversity?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06A0C17-157E-8240-864F-46BFE2A8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47" y="3356992"/>
            <a:ext cx="5274589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57684-F230-9D4E-A57D-C9337CD6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9134400" cy="795600"/>
          </a:xfrm>
        </p:spPr>
        <p:txBody>
          <a:bodyPr/>
          <a:lstStyle/>
          <a:p>
            <a:r>
              <a:rPr lang="en-GB"/>
              <a:t>Further reading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0A6A84-A376-FE49-A4EB-8CEFDA74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6248"/>
            <a:ext cx="11449272" cy="55411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Research England Report (June 2018) </a:t>
            </a:r>
            <a:r>
              <a:rPr lang="en-GB" dirty="0">
                <a:hlinkClick r:id="rId2"/>
              </a:rPr>
              <a:t>https://re.ukri.org/documents/2018/research-england-open-access-report-pdf/</a:t>
            </a:r>
            <a:endParaRPr lang="en-GB" dirty="0"/>
          </a:p>
          <a:p>
            <a:r>
              <a:rPr lang="en-GB" dirty="0"/>
              <a:t>Five principles to navigate a bumpy golden road towards open access </a:t>
            </a:r>
            <a:r>
              <a:rPr lang="en-GB" dirty="0">
                <a:hlinkClick r:id="rId3"/>
              </a:rPr>
              <a:t>https://insights.uksg.org/articles/10.1629/uksg.403/</a:t>
            </a:r>
            <a:endParaRPr lang="en-GB" dirty="0"/>
          </a:p>
          <a:p>
            <a:r>
              <a:rPr lang="en-GB" dirty="0"/>
              <a:t>The role of the library in scholarly publishing: The University of Manchester experience </a:t>
            </a:r>
            <a:r>
              <a:rPr lang="en-GB" dirty="0">
                <a:hlinkClick r:id="rId4"/>
              </a:rPr>
              <a:t>https://insights.uksg.org/articles/10.1629/uksg.380/</a:t>
            </a:r>
            <a:endParaRPr lang="en-GB" dirty="0"/>
          </a:p>
          <a:p>
            <a:r>
              <a:rPr lang="en-GB" dirty="0"/>
              <a:t>How green is our valley?: five-year study of selected LIS journals from Taylor &amp; Francis for green deposit of articles </a:t>
            </a:r>
            <a:r>
              <a:rPr lang="en-GB" dirty="0">
                <a:hlinkClick r:id="rId5"/>
              </a:rPr>
              <a:t>https://insights.uksg.org/articles/10.1629/uksg.406/</a:t>
            </a:r>
            <a:endParaRPr lang="en-GB" dirty="0"/>
          </a:p>
          <a:p>
            <a:r>
              <a:rPr lang="en-GB" dirty="0"/>
              <a:t>”Time to check out of the hybrid hotel?” From Scholarly Kitchen </a:t>
            </a:r>
            <a:r>
              <a:rPr lang="en-GB" dirty="0">
                <a:hlinkClick r:id="rId6"/>
              </a:rPr>
              <a:t>https://scholarlykitchen.sspnet.org/2018/06/25/guest-post-time-check-hybrid-hotel/</a:t>
            </a:r>
            <a:endParaRPr lang="en-GB" dirty="0"/>
          </a:p>
          <a:p>
            <a:r>
              <a:rPr lang="en-GB" dirty="0"/>
              <a:t>Looking for commitment: Finnish open access journals, infrastructure and funding </a:t>
            </a:r>
            <a:r>
              <a:rPr lang="en-GB" dirty="0">
                <a:hlinkClick r:id="rId7"/>
              </a:rPr>
              <a:t>https://insights.uksg.org/articles/10.1629/uksg.414/</a:t>
            </a:r>
            <a:endParaRPr lang="en-GB" dirty="0"/>
          </a:p>
          <a:p>
            <a:r>
              <a:rPr lang="en-GB" dirty="0"/>
              <a:t>The worst of both worlds: Hybrid Open Access </a:t>
            </a:r>
            <a:r>
              <a:rPr lang="en-GB" dirty="0">
                <a:hlinkClick r:id="rId8"/>
              </a:rPr>
              <a:t>https://blogs.openaire.eu/?p=3431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56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E9849-7851-7B4D-8959-A4D2C96E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 </a:t>
            </a:r>
            <a:r>
              <a:rPr lang="sv-SE" dirty="0" err="1"/>
              <a:t>slides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03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57978"/>
              </p:ext>
            </p:extLst>
          </p:nvPr>
        </p:nvGraphicFramePr>
        <p:xfrm>
          <a:off x="479376" y="1484785"/>
          <a:ext cx="113078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ubrik 1">
            <a:extLst>
              <a:ext uri="{FF2B5EF4-FFF2-40B4-BE49-F238E27FC236}">
                <a16:creationId xmlns:a16="http://schemas.microsoft.com/office/drawing/2014/main" id="{5628A8B6-5072-CE4E-8695-C26AC91B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617176"/>
            <a:ext cx="9134400" cy="795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10 publishers distribute 73% of all articles from SU</a:t>
            </a:r>
          </a:p>
        </p:txBody>
      </p:sp>
    </p:spTree>
    <p:extLst>
      <p:ext uri="{BB962C8B-B14F-4D97-AF65-F5344CB8AC3E}">
        <p14:creationId xmlns:p14="http://schemas.microsoft.com/office/powerpoint/2010/main" val="267834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402336" y="1052736"/>
          <a:ext cx="11789664" cy="571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279576" y="449621"/>
            <a:ext cx="869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2017 Costs for OA articles, top 20 publishers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780838" y="1520302"/>
            <a:ext cx="295512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en-GB" dirty="0">
                <a:solidFill>
                  <a:srgbClr val="002F5F"/>
                </a:solidFill>
                <a:latin typeface="Calibri"/>
              </a:rPr>
              <a:t>63% of payments go to the three largest publishers</a:t>
            </a:r>
          </a:p>
        </p:txBody>
      </p:sp>
    </p:spTree>
    <p:extLst>
      <p:ext uri="{BB962C8B-B14F-4D97-AF65-F5344CB8AC3E}">
        <p14:creationId xmlns:p14="http://schemas.microsoft.com/office/powerpoint/2010/main" val="13285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1E8EB-2F2E-7E41-A524-33ABAFFE1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Palette of colours of OA – do we need it?</a:t>
            </a:r>
          </a:p>
          <a:p>
            <a:r>
              <a:rPr lang="en-GB" dirty="0"/>
              <a:t>OA &amp; Transparency, what does it mean?</a:t>
            </a:r>
          </a:p>
          <a:p>
            <a:r>
              <a:rPr lang="en-GB" dirty="0"/>
              <a:t>Examples of exercises to encourage change</a:t>
            </a:r>
          </a:p>
          <a:p>
            <a:r>
              <a:rPr lang="en-GB" dirty="0"/>
              <a:t>Diverse OA in Europe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6520FF-016F-0F44-8B7F-BA435EEB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Points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departure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7B919E1-6E8C-9549-8F80-3110A0DB2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048824"/>
            <a:ext cx="3019152" cy="3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C9513-D573-4940-97B7-76493351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404664"/>
            <a:ext cx="9134400" cy="795600"/>
          </a:xfrm>
        </p:spPr>
        <p:txBody>
          <a:bodyPr>
            <a:normAutofit/>
          </a:bodyPr>
          <a:lstStyle/>
          <a:p>
            <a:r>
              <a:rPr lang="en-GB" sz="2800" dirty="0"/>
              <a:t>The OA Palette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BBBF055-81D6-C745-9188-456F111DC5D2}"/>
              </a:ext>
            </a:extLst>
          </p:cNvPr>
          <p:cNvGrpSpPr/>
          <p:nvPr/>
        </p:nvGrpSpPr>
        <p:grpSpPr>
          <a:xfrm>
            <a:off x="767408" y="1187092"/>
            <a:ext cx="6480720" cy="6480720"/>
            <a:chOff x="767408" y="1187092"/>
            <a:chExt cx="6480720" cy="648072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A31F0F0-E236-9840-A964-BE8C7C370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1187092"/>
              <a:ext cx="6480720" cy="6480720"/>
            </a:xfrm>
            <a:prstGeom prst="rect">
              <a:avLst/>
            </a:prstGeom>
          </p:spPr>
        </p:pic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B84BBE49-63A0-B543-B748-C479A721E3C9}"/>
                </a:ext>
              </a:extLst>
            </p:cNvPr>
            <p:cNvSpPr/>
            <p:nvPr/>
          </p:nvSpPr>
          <p:spPr>
            <a:xfrm>
              <a:off x="5087888" y="2348880"/>
              <a:ext cx="1004400" cy="10081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B4AAC34F-0A1A-D345-BBD5-830DD5FB3308}"/>
                </a:ext>
              </a:extLst>
            </p:cNvPr>
            <p:cNvSpPr/>
            <p:nvPr/>
          </p:nvSpPr>
          <p:spPr>
            <a:xfrm>
              <a:off x="2067264" y="2636912"/>
              <a:ext cx="1004400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3D8591AD-DEFB-0A4C-AF7D-81ADEE5CBA1C}"/>
                </a:ext>
              </a:extLst>
            </p:cNvPr>
            <p:cNvSpPr/>
            <p:nvPr/>
          </p:nvSpPr>
          <p:spPr>
            <a:xfrm>
              <a:off x="3577576" y="1982692"/>
              <a:ext cx="1004400" cy="10081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E7BD96F7-AE7B-5C45-AFDD-776EA8B4E003}"/>
                </a:ext>
              </a:extLst>
            </p:cNvPr>
            <p:cNvSpPr/>
            <p:nvPr/>
          </p:nvSpPr>
          <p:spPr>
            <a:xfrm>
              <a:off x="1199456" y="3923396"/>
              <a:ext cx="1004400" cy="100811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671765B-89F7-BD46-8489-9DE979F1BECC}"/>
              </a:ext>
            </a:extLst>
          </p:cNvPr>
          <p:cNvGrpSpPr/>
          <p:nvPr/>
        </p:nvGrpSpPr>
        <p:grpSpPr>
          <a:xfrm>
            <a:off x="4614268" y="1633443"/>
            <a:ext cx="6738316" cy="3724096"/>
            <a:chOff x="4581976" y="1633443"/>
            <a:chExt cx="6738316" cy="3724096"/>
          </a:xfrm>
        </p:grpSpPr>
        <p:sp>
          <p:nvSpPr>
            <p:cNvPr id="4" name="Triangel 3">
              <a:extLst>
                <a:ext uri="{FF2B5EF4-FFF2-40B4-BE49-F238E27FC236}">
                  <a16:creationId xmlns:a16="http://schemas.microsoft.com/office/drawing/2014/main" id="{52FD0D18-36CE-F449-8CEE-B0A6AC62007A}"/>
                </a:ext>
              </a:extLst>
            </p:cNvPr>
            <p:cNvSpPr/>
            <p:nvPr/>
          </p:nvSpPr>
          <p:spPr>
            <a:xfrm rot="16200000">
              <a:off x="5853369" y="692234"/>
              <a:ext cx="1027177" cy="3569964"/>
            </a:xfrm>
            <a:prstGeom prst="triangle">
              <a:avLst/>
            </a:prstGeom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E959B32-C24A-2A41-BD8D-7950D52FA6C4}"/>
                </a:ext>
              </a:extLst>
            </p:cNvPr>
            <p:cNvSpPr txBox="1"/>
            <p:nvPr/>
          </p:nvSpPr>
          <p:spPr>
            <a:xfrm>
              <a:off x="8151940" y="1633443"/>
              <a:ext cx="3168352" cy="3724096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+</a:t>
              </a:r>
            </a:p>
            <a:p>
              <a:r>
                <a:rPr lang="en-GB" dirty="0"/>
                <a:t>Working with the current system</a:t>
              </a:r>
            </a:p>
            <a:p>
              <a:r>
                <a:rPr lang="en-GB" dirty="0"/>
                <a:t>Authors choose journal &amp; audience</a:t>
              </a:r>
            </a:p>
            <a:p>
              <a:r>
                <a:rPr lang="en-GB" dirty="0"/>
                <a:t>Established platforms &amp; practices</a:t>
              </a:r>
            </a:p>
            <a:p>
              <a:r>
                <a:rPr lang="en-GB" sz="2800" b="1" dirty="0"/>
                <a:t>-</a:t>
              </a:r>
            </a:p>
            <a:p>
              <a:r>
                <a:rPr lang="en-GB" dirty="0"/>
                <a:t>Not moving the system forward</a:t>
              </a:r>
            </a:p>
            <a:p>
              <a:r>
                <a:rPr lang="en-GB" dirty="0"/>
                <a:t>Increasing costs to pay for both publish &amp; read</a:t>
              </a:r>
            </a:p>
            <a:p>
              <a:r>
                <a:rPr lang="en-GB" dirty="0"/>
                <a:t>Publishers control the market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0D917999-1DD3-B640-B046-7E1925AA0085}"/>
              </a:ext>
            </a:extLst>
          </p:cNvPr>
          <p:cNvGrpSpPr/>
          <p:nvPr/>
        </p:nvGrpSpPr>
        <p:grpSpPr>
          <a:xfrm>
            <a:off x="6096000" y="2060848"/>
            <a:ext cx="5544616" cy="3447098"/>
            <a:chOff x="6096000" y="1982692"/>
            <a:chExt cx="5544616" cy="3447098"/>
          </a:xfrm>
        </p:grpSpPr>
        <p:sp>
          <p:nvSpPr>
            <p:cNvPr id="15" name="Triangel 14">
              <a:extLst>
                <a:ext uri="{FF2B5EF4-FFF2-40B4-BE49-F238E27FC236}">
                  <a16:creationId xmlns:a16="http://schemas.microsoft.com/office/drawing/2014/main" id="{369DBCCC-7AFA-554C-8EA2-BEF80CC5EE28}"/>
                </a:ext>
              </a:extLst>
            </p:cNvPr>
            <p:cNvSpPr/>
            <p:nvPr/>
          </p:nvSpPr>
          <p:spPr>
            <a:xfrm rot="16200000">
              <a:off x="6744072" y="1664804"/>
              <a:ext cx="1080120" cy="2376264"/>
            </a:xfrm>
            <a:prstGeom prst="triangle">
              <a:avLst/>
            </a:prstGeom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D737D9A-6621-B640-A0B8-960F42D89D3C}"/>
                </a:ext>
              </a:extLst>
            </p:cNvPr>
            <p:cNvSpPr txBox="1"/>
            <p:nvPr/>
          </p:nvSpPr>
          <p:spPr>
            <a:xfrm>
              <a:off x="8472264" y="1982692"/>
              <a:ext cx="3168352" cy="3447098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+</a:t>
              </a:r>
            </a:p>
            <a:p>
              <a:r>
                <a:rPr lang="en-GB" dirty="0"/>
                <a:t>Own control of platform</a:t>
              </a:r>
            </a:p>
            <a:p>
              <a:r>
                <a:rPr lang="en-GB" dirty="0"/>
                <a:t>Working with the current publishing system</a:t>
              </a:r>
            </a:p>
            <a:p>
              <a:r>
                <a:rPr lang="en-GB" dirty="0"/>
                <a:t>No charges for authors</a:t>
              </a:r>
            </a:p>
            <a:p>
              <a:endParaRPr lang="en-GB" dirty="0"/>
            </a:p>
            <a:p>
              <a:r>
                <a:rPr lang="en-GB" sz="2800" b="1" dirty="0"/>
                <a:t>-</a:t>
              </a:r>
            </a:p>
            <a:p>
              <a:r>
                <a:rPr lang="en-GB" dirty="0"/>
                <a:t>Cost effective?</a:t>
              </a:r>
            </a:p>
            <a:p>
              <a:r>
                <a:rPr lang="en-GB" dirty="0"/>
                <a:t>Extra admin for researchers &amp; libraries</a:t>
              </a:r>
            </a:p>
            <a:p>
              <a:r>
                <a:rPr lang="en-GB" dirty="0"/>
                <a:t>Embargo times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2FEE1CD-CF22-E549-BFD1-E7E55DF23245}"/>
              </a:ext>
            </a:extLst>
          </p:cNvPr>
          <p:cNvGrpSpPr/>
          <p:nvPr/>
        </p:nvGrpSpPr>
        <p:grpSpPr>
          <a:xfrm>
            <a:off x="3071666" y="2486748"/>
            <a:ext cx="8051532" cy="2893100"/>
            <a:chOff x="3071666" y="2486748"/>
            <a:chExt cx="8051532" cy="2893100"/>
          </a:xfrm>
        </p:grpSpPr>
        <p:sp>
          <p:nvSpPr>
            <p:cNvPr id="19" name="Triangel 18">
              <a:extLst>
                <a:ext uri="{FF2B5EF4-FFF2-40B4-BE49-F238E27FC236}">
                  <a16:creationId xmlns:a16="http://schemas.microsoft.com/office/drawing/2014/main" id="{3075DAD0-A2AD-CA47-80C1-E4C8A965AB7F}"/>
                </a:ext>
              </a:extLst>
            </p:cNvPr>
            <p:cNvSpPr/>
            <p:nvPr/>
          </p:nvSpPr>
          <p:spPr>
            <a:xfrm rot="16200000">
              <a:off x="5067398" y="821200"/>
              <a:ext cx="891715" cy="4883180"/>
            </a:xfrm>
            <a:prstGeom prst="triangle">
              <a:avLst/>
            </a:prstGeom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6364F358-F09C-4D4D-B96F-46FD83E13AB0}"/>
                </a:ext>
              </a:extLst>
            </p:cNvPr>
            <p:cNvSpPr txBox="1"/>
            <p:nvPr/>
          </p:nvSpPr>
          <p:spPr>
            <a:xfrm>
              <a:off x="7954846" y="2486748"/>
              <a:ext cx="3168352" cy="289310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+</a:t>
              </a:r>
            </a:p>
            <a:p>
              <a:r>
                <a:rPr lang="en-GB" dirty="0"/>
                <a:t>Immediately OA</a:t>
              </a:r>
            </a:p>
            <a:p>
              <a:r>
                <a:rPr lang="en-GB" dirty="0"/>
                <a:t>Affordable</a:t>
              </a:r>
            </a:p>
            <a:p>
              <a:r>
                <a:rPr lang="en-GB" dirty="0"/>
                <a:t>Possibility to change the market</a:t>
              </a:r>
            </a:p>
            <a:p>
              <a:r>
                <a:rPr lang="en-GB" sz="2800" b="1" dirty="0"/>
                <a:t>-</a:t>
              </a:r>
            </a:p>
            <a:p>
              <a:r>
                <a:rPr lang="en-GB" dirty="0"/>
                <a:t>Lower tier or no status journals</a:t>
              </a:r>
            </a:p>
            <a:p>
              <a:r>
                <a:rPr lang="en-GB" dirty="0"/>
                <a:t>Predatory journals cluttering the market</a:t>
              </a:r>
            </a:p>
            <a:p>
              <a:r>
                <a:rPr lang="en-GB" dirty="0"/>
                <a:t>Old journals may have to close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60E02472-AA73-A64C-BF17-E42361C0F7B9}"/>
              </a:ext>
            </a:extLst>
          </p:cNvPr>
          <p:cNvGrpSpPr/>
          <p:nvPr/>
        </p:nvGrpSpPr>
        <p:grpSpPr>
          <a:xfrm>
            <a:off x="2203858" y="3997513"/>
            <a:ext cx="9589158" cy="1938992"/>
            <a:chOff x="2203858" y="3997513"/>
            <a:chExt cx="9589158" cy="1938992"/>
          </a:xfrm>
        </p:grpSpPr>
        <p:sp>
          <p:nvSpPr>
            <p:cNvPr id="23" name="Triangel 22">
              <a:extLst>
                <a:ext uri="{FF2B5EF4-FFF2-40B4-BE49-F238E27FC236}">
                  <a16:creationId xmlns:a16="http://schemas.microsoft.com/office/drawing/2014/main" id="{279E3EE9-B874-B249-BD84-202AE5157A64}"/>
                </a:ext>
              </a:extLst>
            </p:cNvPr>
            <p:cNvSpPr/>
            <p:nvPr/>
          </p:nvSpPr>
          <p:spPr>
            <a:xfrm rot="16200000">
              <a:off x="4563684" y="1679005"/>
              <a:ext cx="870243" cy="5589896"/>
            </a:xfrm>
            <a:prstGeom prst="triangle">
              <a:avLst/>
            </a:prstGeom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3870337E-18DD-A444-A1CD-B8316C45B8D7}"/>
                </a:ext>
              </a:extLst>
            </p:cNvPr>
            <p:cNvSpPr txBox="1"/>
            <p:nvPr/>
          </p:nvSpPr>
          <p:spPr>
            <a:xfrm>
              <a:off x="7793754" y="3997513"/>
              <a:ext cx="3999262" cy="1938992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Other models? Grey | Brown | Black | Diamond | etc. – are they just adding to the confusion?</a:t>
              </a:r>
            </a:p>
            <a:p>
              <a:endParaRPr lang="en-GB" sz="2000" dirty="0"/>
            </a:p>
            <a:p>
              <a:r>
                <a:rPr lang="en-GB" sz="2000" dirty="0"/>
                <a:t>Should we divide OA into colours in the future?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0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8BAA9-8641-0448-839E-0A65AFB9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95" y="332656"/>
            <a:ext cx="9134400" cy="795600"/>
          </a:xfrm>
        </p:spPr>
        <p:txBody>
          <a:bodyPr/>
          <a:lstStyle/>
          <a:p>
            <a:pPr algn="ctr"/>
            <a:r>
              <a:rPr lang="en-GB" dirty="0"/>
              <a:t>Article output per type of access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6D2FD26B-E1BD-4D95-A52D-3AC6A3AD5B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9376" y="1340767"/>
          <a:ext cx="10513168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F3D3F5DC-BCA3-0242-AE59-0EF5AB206D58}"/>
              </a:ext>
            </a:extLst>
          </p:cNvPr>
          <p:cNvSpPr>
            <a:spLocks/>
          </p:cNvSpPr>
          <p:nvPr/>
        </p:nvSpPr>
        <p:spPr>
          <a:xfrm>
            <a:off x="911424" y="5085184"/>
            <a:ext cx="936104" cy="1152128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24%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E0CDDFA-CBDB-5F48-827B-F06E65682822}"/>
              </a:ext>
            </a:extLst>
          </p:cNvPr>
          <p:cNvSpPr>
            <a:spLocks/>
          </p:cNvSpPr>
          <p:nvPr/>
        </p:nvSpPr>
        <p:spPr>
          <a:xfrm>
            <a:off x="2495600" y="4941168"/>
            <a:ext cx="936000" cy="1296144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26%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F4A92D3-96A5-B745-8349-4C8C2310376A}"/>
              </a:ext>
            </a:extLst>
          </p:cNvPr>
          <p:cNvSpPr>
            <a:spLocks/>
          </p:cNvSpPr>
          <p:nvPr/>
        </p:nvSpPr>
        <p:spPr>
          <a:xfrm>
            <a:off x="5633489" y="4693423"/>
            <a:ext cx="936000" cy="1562379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32%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9AB7278-06A2-A54C-AD63-5498B036AE65}"/>
              </a:ext>
            </a:extLst>
          </p:cNvPr>
          <p:cNvSpPr>
            <a:spLocks/>
          </p:cNvSpPr>
          <p:nvPr/>
        </p:nvSpPr>
        <p:spPr>
          <a:xfrm>
            <a:off x="4074160" y="4815642"/>
            <a:ext cx="936000" cy="1440160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30%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7750914-35DA-1144-8402-D322FFCD2B36}"/>
              </a:ext>
            </a:extLst>
          </p:cNvPr>
          <p:cNvSpPr>
            <a:spLocks/>
          </p:cNvSpPr>
          <p:nvPr/>
        </p:nvSpPr>
        <p:spPr>
          <a:xfrm>
            <a:off x="8760296" y="4437112"/>
            <a:ext cx="936000" cy="1764000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36%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49FDDF-A630-3E4A-B11D-40FC21AAD204}"/>
              </a:ext>
            </a:extLst>
          </p:cNvPr>
          <p:cNvSpPr>
            <a:spLocks/>
          </p:cNvSpPr>
          <p:nvPr/>
        </p:nvSpPr>
        <p:spPr>
          <a:xfrm>
            <a:off x="7192818" y="4581128"/>
            <a:ext cx="936000" cy="1634387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15542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/>
          </p:nvPr>
        </p:nvGraphicFramePr>
        <p:xfrm>
          <a:off x="301752" y="799700"/>
          <a:ext cx="11695176" cy="58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551384" y="332656"/>
            <a:ext cx="986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2017 Costs of licensing </a:t>
            </a:r>
            <a:r>
              <a:rPr lang="en-US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open access publishing – top 20 publishers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831638" y="1892829"/>
            <a:ext cx="2400267" cy="5438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sv-SE" sz="1467" dirty="0">
                <a:solidFill>
                  <a:srgbClr val="002F5F"/>
                </a:solidFill>
                <a:latin typeface="Calibri"/>
              </a:rPr>
              <a:t>64% </a:t>
            </a:r>
            <a:r>
              <a:rPr lang="sv-SE" sz="1467" dirty="0" err="1">
                <a:solidFill>
                  <a:srgbClr val="002F5F"/>
                </a:solidFill>
                <a:latin typeface="Calibri"/>
              </a:rPr>
              <a:t>of</a:t>
            </a:r>
            <a:r>
              <a:rPr lang="sv-SE" sz="1467" dirty="0">
                <a:solidFill>
                  <a:srgbClr val="002F5F"/>
                </a:solidFill>
                <a:latin typeface="Calibri"/>
              </a:rPr>
              <a:t> </a:t>
            </a:r>
            <a:r>
              <a:rPr lang="sv-SE" sz="1467" dirty="0" err="1">
                <a:solidFill>
                  <a:srgbClr val="002F5F"/>
                </a:solidFill>
                <a:latin typeface="Calibri"/>
              </a:rPr>
              <a:t>payments</a:t>
            </a:r>
            <a:r>
              <a:rPr lang="sv-SE" sz="1467" dirty="0">
                <a:solidFill>
                  <a:srgbClr val="002F5F"/>
                </a:solidFill>
                <a:latin typeface="Calibri"/>
              </a:rPr>
              <a:t> go to the </a:t>
            </a:r>
            <a:r>
              <a:rPr lang="sv-SE" sz="1467" dirty="0" err="1">
                <a:solidFill>
                  <a:srgbClr val="002F5F"/>
                </a:solidFill>
                <a:latin typeface="Calibri"/>
              </a:rPr>
              <a:t>three</a:t>
            </a:r>
            <a:r>
              <a:rPr lang="sv-SE" sz="1467" dirty="0">
                <a:solidFill>
                  <a:srgbClr val="002F5F"/>
                </a:solidFill>
                <a:latin typeface="Calibri"/>
              </a:rPr>
              <a:t> </a:t>
            </a:r>
            <a:r>
              <a:rPr lang="sv-SE" sz="1467" dirty="0" err="1">
                <a:solidFill>
                  <a:srgbClr val="002F5F"/>
                </a:solidFill>
                <a:latin typeface="Calibri"/>
              </a:rPr>
              <a:t>largest</a:t>
            </a:r>
            <a:r>
              <a:rPr lang="sv-SE" sz="1467" dirty="0">
                <a:solidFill>
                  <a:srgbClr val="002F5F"/>
                </a:solidFill>
                <a:latin typeface="Calibri"/>
              </a:rPr>
              <a:t> </a:t>
            </a:r>
            <a:r>
              <a:rPr lang="sv-SE" sz="1467" dirty="0" err="1">
                <a:solidFill>
                  <a:srgbClr val="002F5F"/>
                </a:solidFill>
                <a:latin typeface="Calibri"/>
              </a:rPr>
              <a:t>publishers</a:t>
            </a:r>
            <a:endParaRPr lang="sv-SE" sz="1467" dirty="0">
              <a:solidFill>
                <a:srgbClr val="002F5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4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/>
          </p:nvPr>
        </p:nvGraphicFramePr>
        <p:xfrm>
          <a:off x="1041400" y="685800"/>
          <a:ext cx="9389533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839417" y="524990"/>
            <a:ext cx="904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2017 Costs of licensing </a:t>
            </a:r>
            <a:r>
              <a:rPr lang="en-US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open access publishing ≈ € 2,8 million </a:t>
            </a:r>
          </a:p>
        </p:txBody>
      </p:sp>
    </p:spTree>
    <p:extLst>
      <p:ext uri="{BB962C8B-B14F-4D97-AF65-F5344CB8AC3E}">
        <p14:creationId xmlns:p14="http://schemas.microsoft.com/office/powerpoint/2010/main" val="414960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3BB69D9-C1A4-8D40-ADE3-B620119E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" y="0"/>
            <a:ext cx="11927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5861B5C-9A6E-5540-80D4-94E8D25F1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/>
          <a:stretch/>
        </p:blipFill>
        <p:spPr>
          <a:xfrm>
            <a:off x="2495600" y="0"/>
            <a:ext cx="585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8B5AE9F-0C58-8542-B171-D047B07A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792024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3C0696-98FC-334E-83AB-6E9E23281AA7}"/>
              </a:ext>
            </a:extLst>
          </p:cNvPr>
          <p:cNvSpPr txBox="1"/>
          <p:nvPr/>
        </p:nvSpPr>
        <p:spPr>
          <a:xfrm>
            <a:off x="8328248" y="1484784"/>
            <a:ext cx="33123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European Commission Data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’Open Science Monitor’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Based on Scopus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70 million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Based 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22,800 + serial titles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150,000+ 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5000+ publishers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OA data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Scopus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DOAJ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PubMed Central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CrossRef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OpenAire</a:t>
            </a:r>
            <a:endParaRPr lang="en-GB" sz="16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15F601F-0F17-9A4E-A30F-ABD108C8F17A}"/>
              </a:ext>
            </a:extLst>
          </p:cNvPr>
          <p:cNvSpPr txBox="1"/>
          <p:nvPr/>
        </p:nvSpPr>
        <p:spPr>
          <a:xfrm>
            <a:off x="8184232" y="6093296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4"/>
              </a:rPr>
              <a:t>https://ec.europa.eu/info/research-and-innovation/strategy/goals-research-and-innovation-policy/open-science/open-science-monitor_en</a:t>
            </a:r>
            <a:r>
              <a:rPr lang="sv-S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064300"/>
      </p:ext>
    </p:extLst>
  </p:cSld>
  <p:clrMapOvr>
    <a:masterClrMapping/>
  </p:clrMapOvr>
</p:sld>
</file>

<file path=ppt/theme/theme1.xml><?xml version="1.0" encoding="utf-8"?>
<a:theme xmlns:a="http://schemas.openxmlformats.org/drawingml/2006/main" name="SU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_wide" id="{57C06518-02E8-5049-A2AE-45893A72DCDD}" vid="{D1BE00A4-9663-C742-848C-781E5DA39494}"/>
    </a:ext>
  </a:extLst>
</a:theme>
</file>

<file path=ppt/theme/theme2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_wide" id="{57C06518-02E8-5049-A2AE-45893A72DCDD}" vid="{9A8C5FAB-82FD-7B48-BEAA-291D89C358A7}"/>
    </a:ext>
  </a:extLst>
</a:theme>
</file>

<file path=ppt/theme/theme3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_wide" id="{57C06518-02E8-5049-A2AE-45893A72DCDD}" vid="{0641EA48-0990-6148-8091-227FCF626CA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 Eld</Template>
  <TotalTime>3677</TotalTime>
  <Words>1233</Words>
  <Application>Microsoft Macintosh PowerPoint</Application>
  <PresentationFormat>Bredbild</PresentationFormat>
  <Paragraphs>200</Paragraphs>
  <Slides>16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SU Eld</vt:lpstr>
      <vt:lpstr>SU Kronor</vt:lpstr>
      <vt:lpstr>SU Olivkvist</vt:lpstr>
      <vt:lpstr>How open are we?</vt:lpstr>
      <vt:lpstr>Points of departure</vt:lpstr>
      <vt:lpstr>The OA Palette</vt:lpstr>
      <vt:lpstr>Article output per type of access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And now?</vt:lpstr>
      <vt:lpstr>Further reading</vt:lpstr>
      <vt:lpstr>Extra slides</vt:lpstr>
      <vt:lpstr>10 publishers distribute 73% of all articles from SU</vt:lpstr>
      <vt:lpstr>PowerPoint-presentation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open are we?</dc:title>
  <dc:creator>Sofie Wennström</dc:creator>
  <cp:lastModifiedBy>Sofie Wennström</cp:lastModifiedBy>
  <cp:revision>45</cp:revision>
  <dcterms:created xsi:type="dcterms:W3CDTF">2018-06-27T15:44:54Z</dcterms:created>
  <dcterms:modified xsi:type="dcterms:W3CDTF">2018-07-04T05:33:39Z</dcterms:modified>
</cp:coreProperties>
</file>