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9" r:id="rId3"/>
    <p:sldId id="268" r:id="rId4"/>
    <p:sldId id="269" r:id="rId5"/>
    <p:sldId id="280" r:id="rId6"/>
    <p:sldId id="276" r:id="rId7"/>
    <p:sldId id="270" r:id="rId8"/>
    <p:sldId id="279" r:id="rId9"/>
    <p:sldId id="275" r:id="rId10"/>
    <p:sldId id="282" r:id="rId11"/>
    <p:sldId id="283" r:id="rId12"/>
    <p:sldId id="281" r:id="rId13"/>
    <p:sldId id="284" r:id="rId14"/>
    <p:sldId id="287" r:id="rId15"/>
    <p:sldId id="286" r:id="rId16"/>
    <p:sldId id="291" r:id="rId17"/>
    <p:sldId id="288" r:id="rId18"/>
    <p:sldId id="290" r:id="rId19"/>
    <p:sldId id="293" r:id="rId20"/>
    <p:sldId id="295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1B"/>
    <a:srgbClr val="666666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2540" autoAdjust="0"/>
  </p:normalViewPr>
  <p:slideViewPr>
    <p:cSldViewPr>
      <p:cViewPr varScale="1">
        <p:scale>
          <a:sx n="121" d="100"/>
          <a:sy n="121" d="100"/>
        </p:scale>
        <p:origin x="1314" y="114"/>
      </p:cViewPr>
      <p:guideLst>
        <p:guide orient="horz" pos="2160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wamm\AppData\Local\Temp\Tickets%20created%20by%20chann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wamm\Downloads\LIBER2017\Zendesk%20stats%20first%20half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wamm\Downloads\zendesk%20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wamm\Downloads\zendesk%20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wamm\AppData\Local\Temp\Default%20Report-2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wamm\AppData\Local\Temp\Default%20Report-2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wamm\Downloads\LIBER2017\LIBER%20survey%20engagement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'[Tickets created by channel.xlsx]Sheet1'!$B$1:$F$1</c:f>
              <c:strCache>
                <c:ptCount val="5"/>
                <c:pt idx="0">
                  <c:v>Jan 2017</c:v>
                </c:pt>
                <c:pt idx="1">
                  <c:v>Feb 2017</c:v>
                </c:pt>
                <c:pt idx="2">
                  <c:v>Mar 2017</c:v>
                </c:pt>
                <c:pt idx="3">
                  <c:v>Apr 2017</c:v>
                </c:pt>
                <c:pt idx="4">
                  <c:v>May 2017</c:v>
                </c:pt>
              </c:strCache>
            </c:strRef>
          </c:cat>
          <c:val>
            <c:numRef>
              <c:f>'[Tickets created by channel.xlsx]Sheet1'!$B$2:$F$2</c:f>
              <c:numCache>
                <c:formatCode>\ #,##0;\ #,##0</c:formatCode>
                <c:ptCount val="5"/>
                <c:pt idx="0">
                  <c:v>8</c:v>
                </c:pt>
                <c:pt idx="1">
                  <c:v>15</c:v>
                </c:pt>
                <c:pt idx="2">
                  <c:v>19</c:v>
                </c:pt>
                <c:pt idx="3">
                  <c:v>20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E4-4ABF-9811-1D125F08A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352000"/>
        <c:axId val="84394752"/>
      </c:lineChart>
      <c:catAx>
        <c:axId val="8435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394752"/>
        <c:crosses val="autoZero"/>
        <c:auto val="1"/>
        <c:lblAlgn val="ctr"/>
        <c:lblOffset val="100"/>
        <c:noMultiLvlLbl val="0"/>
      </c:catAx>
      <c:valAx>
        <c:axId val="84394752"/>
        <c:scaling>
          <c:orientation val="minMax"/>
        </c:scaling>
        <c:delete val="0"/>
        <c:axPos val="l"/>
        <c:majorGridlines/>
        <c:numFmt formatCode="\ #,##0;\ #,##0" sourceLinked="1"/>
        <c:majorTickMark val="out"/>
        <c:minorTickMark val="none"/>
        <c:tickLblPos val="nextTo"/>
        <c:crossAx val="8435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Stats!$A$2:$A$20</c:f>
              <c:strCache>
                <c:ptCount val="19"/>
                <c:pt idx="0">
                  <c:v>Chemistry</c:v>
                </c:pt>
                <c:pt idx="1">
                  <c:v>Biomed and Life Sciences</c:v>
                </c:pt>
                <c:pt idx="2">
                  <c:v>Computing and Communications</c:v>
                </c:pt>
                <c:pt idx="3">
                  <c:v>Economics</c:v>
                </c:pt>
                <c:pt idx="4">
                  <c:v>Educational Research</c:v>
                </c:pt>
                <c:pt idx="5">
                  <c:v>Engineering</c:v>
                </c:pt>
                <c:pt idx="6">
                  <c:v>English</c:v>
                </c:pt>
                <c:pt idx="7">
                  <c:v>Entrepreneurship</c:v>
                </c:pt>
                <c:pt idx="8">
                  <c:v>Health Research</c:v>
                </c:pt>
                <c:pt idx="9">
                  <c:v>Environment Centre</c:v>
                </c:pt>
                <c:pt idx="10">
                  <c:v>Languages and Culture</c:v>
                </c:pt>
                <c:pt idx="11">
                  <c:v>Law School</c:v>
                </c:pt>
                <c:pt idx="12">
                  <c:v>Leadership and Management</c:v>
                </c:pt>
                <c:pt idx="13">
                  <c:v>Management Science</c:v>
                </c:pt>
                <c:pt idx="14">
                  <c:v>Mathematics and Statistics</c:v>
                </c:pt>
                <c:pt idx="15">
                  <c:v>Medical School</c:v>
                </c:pt>
                <c:pt idx="16">
                  <c:v>Physics</c:v>
                </c:pt>
                <c:pt idx="17">
                  <c:v>Psychology</c:v>
                </c:pt>
                <c:pt idx="18">
                  <c:v>Sociology</c:v>
                </c:pt>
              </c:strCache>
            </c:strRef>
          </c:cat>
          <c:val>
            <c:numRef>
              <c:f>Stats!$B$2:$B$20</c:f>
              <c:numCache>
                <c:formatCode>General</c:formatCode>
                <c:ptCount val="19"/>
                <c:pt idx="0">
                  <c:v>7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7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1</c:v>
                </c:pt>
                <c:pt idx="16">
                  <c:v>13</c:v>
                </c:pt>
                <c:pt idx="17">
                  <c:v>10</c:v>
                </c:pt>
                <c:pt idx="1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D-447B-BDFF-09A007F34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45056"/>
        <c:axId val="84446592"/>
      </c:barChart>
      <c:catAx>
        <c:axId val="8444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446592"/>
        <c:crosses val="autoZero"/>
        <c:auto val="1"/>
        <c:lblAlgn val="ctr"/>
        <c:lblOffset val="100"/>
        <c:noMultiLvlLbl val="0"/>
      </c:catAx>
      <c:valAx>
        <c:axId val="8444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445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'zendesk stats'!$F$29:$F$31</c:f>
              <c:strCache>
                <c:ptCount val="3"/>
                <c:pt idx="0">
                  <c:v>Top down (e.g. via PVC Research or senior management to researchers)</c:v>
                </c:pt>
                <c:pt idx="1">
                  <c:v>Bottom up (e.g. researchers engaging other researchers on RDM as a good practice)</c:v>
                </c:pt>
                <c:pt idx="2">
                  <c:v>Support service led (e.g. Library, Research Office, or another department)</c:v>
                </c:pt>
              </c:strCache>
            </c:strRef>
          </c:cat>
          <c:val>
            <c:numRef>
              <c:f>'zendesk stats'!$G$29:$G$31</c:f>
              <c:numCache>
                <c:formatCode>General</c:formatCode>
                <c:ptCount val="3"/>
                <c:pt idx="0">
                  <c:v>25</c:v>
                </c:pt>
                <c:pt idx="1">
                  <c:v>14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2-42F6-B31A-7743548E6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'zendesk stats'!$F$43:$F$45</c:f>
              <c:strCache>
                <c:ptCount val="3"/>
                <c:pt idx="0">
                  <c:v>Top down (e.g. via PVC Research or senior management to researchers)</c:v>
                </c:pt>
                <c:pt idx="1">
                  <c:v>Bottom up (e.g. researchers engaging other researchers on RDM as a good practice)</c:v>
                </c:pt>
                <c:pt idx="2">
                  <c:v>Support service led (e.g. Library, Research Office, or another department)</c:v>
                </c:pt>
              </c:strCache>
            </c:strRef>
          </c:cat>
          <c:val>
            <c:numRef>
              <c:f>'zendesk stats'!$G$43:$G$45</c:f>
              <c:numCache>
                <c:formatCode>General</c:formatCode>
                <c:ptCount val="3"/>
                <c:pt idx="0">
                  <c:v>21</c:v>
                </c:pt>
                <c:pt idx="1">
                  <c:v>22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B-4D00-8669-05D20769C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'Default Report-2'!$C$9:$E$9</c:f>
              <c:numCache>
                <c:formatCode>0.00%</c:formatCode>
                <c:ptCount val="3"/>
                <c:pt idx="0">
                  <c:v>0.63600000000000001</c:v>
                </c:pt>
                <c:pt idx="1">
                  <c:v>7.2999999999999995E-2</c:v>
                </c:pt>
                <c:pt idx="2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3-4D7A-A347-0981A5F6E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'Default Report-2'!$C$5:$E$5</c:f>
              <c:numCache>
                <c:formatCode>0.00%</c:formatCode>
                <c:ptCount val="3"/>
                <c:pt idx="0">
                  <c:v>0.71399999999999997</c:v>
                </c:pt>
                <c:pt idx="1">
                  <c:v>0.14299999999999999</c:v>
                </c:pt>
                <c:pt idx="2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D-4A14-A5ED-021D1F1ED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'Liber Engagement approaches sur'!$C$4:$E$4</c:f>
              <c:numCache>
                <c:formatCode>0.00%</c:formatCode>
                <c:ptCount val="3"/>
                <c:pt idx="0">
                  <c:v>0.40400000000000003</c:v>
                </c:pt>
                <c:pt idx="1">
                  <c:v>0.16700000000000001</c:v>
                </c:pt>
                <c:pt idx="2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8-40F4-ADF9-3192B58D3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DB6F-9360-4AC5-A1A4-B746F8B27D7E}" type="datetimeFigureOut">
              <a:rPr lang="en-GB" smtClean="0"/>
              <a:pPr/>
              <a:t>23/10/2017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AF62-0413-459D-A055-9BD345497D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6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1200" kern="1200" dirty="0">
              <a:solidFill>
                <a:srgbClr val="731F43"/>
              </a:solidFill>
              <a:latin typeface="Lucida Grande" pitchFamily="80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3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3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Cambridge: Data Champions are local experts on research data management and sharing who can provide advice and training within their departments. The Champions can answer discipline-specific questions and are happy to speak at local meetings about research data. https://www.data.cam.ac.uk/intro-data-champions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8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http://www.lancaster.ac.uk/psychology/research/open-science/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4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34022" y="36602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01"/>
            <a:ext cx="9143998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" y="3879"/>
            <a:ext cx="9132955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.cam.ac.uk/intro-data-champ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ancaster.ac.uk/library/rdm/data-conversations/" TargetMode="External"/><Relationship Id="rId5" Type="http://schemas.openxmlformats.org/officeDocument/2006/relationships/hyperlink" Target="http://www.lancaster.ac.uk/library/rdm/" TargetMode="External"/><Relationship Id="rId4" Type="http://schemas.openxmlformats.org/officeDocument/2006/relationships/hyperlink" Target="https://datamanagement.iu.edu/governance/data-stewards/ind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ataInterview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lancaster.ac.uk/psychology/research/open-scienc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.schwamm@lancaster.ac.u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HardySchwam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11.org/group/fairgroup/fairprincipl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lancaster.ac.uk/library/rdm/policy" TargetMode="External"/><Relationship Id="rId4" Type="http://schemas.openxmlformats.org/officeDocument/2006/relationships/hyperlink" Target="http://www.rcuk.ac.uk/documents/documents/concordatonopenresearchdata-pdf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.lancs.ac.uk/portal/en/datasets/search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ancaster.ac.uk/library/rdm/what-is-rdm/plan/dm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blog/rdm_enough_peopl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4164119767"/>
              </p:ext>
            </p:extLst>
          </p:nvPr>
        </p:nvSpPr>
        <p:spPr>
          <a:xfrm>
            <a:off x="467544" y="1052736"/>
            <a:ext cx="8208912" cy="1010543"/>
          </a:xfrm>
        </p:spPr>
        <p:txBody>
          <a:bodyPr anchor="t">
            <a:normAutofit fontScale="90000"/>
          </a:bodyPr>
          <a:lstStyle/>
          <a:p>
            <a:r>
              <a:rPr lang="en-GB" sz="4000" dirty="0"/>
              <a:t>Let’s talk about it.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GB" sz="2800" dirty="0"/>
              <a:t>Data Conversations as an approach to facilitating Open Data and sustainability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08912" cy="720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7 July 2017</a:t>
            </a:r>
          </a:p>
          <a:p>
            <a:pPr>
              <a:spcBef>
                <a:spcPts val="0"/>
              </a:spcBef>
            </a:pPr>
            <a:r>
              <a:rPr lang="en-GB" dirty="0"/>
              <a:t>Hardy Schwamm, Research Data and Repository Manager</a:t>
            </a:r>
          </a:p>
          <a:p>
            <a:r>
              <a:rPr lang="en-GB" dirty="0"/>
              <a:t>Masud Khokhar, Assistant Director: Digital Innovation and Research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seen as successful?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2594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Top Down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931861"/>
              </p:ext>
            </p:extLst>
          </p:nvPr>
        </p:nvGraphicFramePr>
        <p:xfrm>
          <a:off x="5040891" y="1431393"/>
          <a:ext cx="2742476" cy="281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43212" y="1252671"/>
            <a:ext cx="308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Support Service- Compliance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90734"/>
              </p:ext>
            </p:extLst>
          </p:nvPr>
        </p:nvGraphicFramePr>
        <p:xfrm>
          <a:off x="611560" y="4221088"/>
          <a:ext cx="3057525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5596" y="411440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Proactive researcher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285326"/>
              </p:ext>
            </p:extLst>
          </p:nvPr>
        </p:nvGraphicFramePr>
        <p:xfrm>
          <a:off x="-144016" y="14416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81940" y="369890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Success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Failure</a:t>
            </a:r>
          </a:p>
          <a:p>
            <a:r>
              <a:rPr lang="en-GB" sz="2400" b="1" dirty="0">
                <a:solidFill>
                  <a:srgbClr val="92D050"/>
                </a:solidFill>
              </a:rPr>
              <a:t>Mixed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08" y="6549605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Survey by Lancaster University 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50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Conclusions for RDM sustainability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RDM staff will struggle to cope with demand for services and advocacy on an ongoing basis</a:t>
            </a:r>
          </a:p>
          <a:p>
            <a:r>
              <a:rPr lang="en-GB" dirty="0"/>
              <a:t>No method works perfectly, RDM implementation needs mix of approaches </a:t>
            </a:r>
          </a:p>
          <a:p>
            <a:r>
              <a:rPr lang="en-GB" dirty="0"/>
              <a:t>RDM engagement with “proactive researchers” has high success rate and potential to facilitate RDM “culture change”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91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RDM engagement models with “proactive researchers”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Data Champions</a:t>
            </a:r>
            <a:r>
              <a:rPr lang="en-GB" dirty="0"/>
              <a:t>, e.g. </a:t>
            </a:r>
            <a:r>
              <a:rPr lang="en-GB" dirty="0">
                <a:hlinkClick r:id="rId3"/>
              </a:rPr>
              <a:t>Cambridge University</a:t>
            </a:r>
            <a:endParaRPr lang="en-GB" dirty="0"/>
          </a:p>
          <a:p>
            <a:pPr lvl="1"/>
            <a:r>
              <a:rPr lang="en-GB" dirty="0"/>
              <a:t>Local experts that provide advice and training</a:t>
            </a:r>
          </a:p>
          <a:p>
            <a:r>
              <a:rPr lang="en-GB" b="1" dirty="0"/>
              <a:t>Data Stewards</a:t>
            </a:r>
            <a:r>
              <a:rPr lang="en-GB" dirty="0"/>
              <a:t>, e.g. </a:t>
            </a:r>
            <a:r>
              <a:rPr lang="en-GB" dirty="0">
                <a:hlinkClick r:id="rId4"/>
              </a:rPr>
              <a:t>Indiana University</a:t>
            </a:r>
            <a:endParaRPr lang="en-GB" dirty="0"/>
          </a:p>
          <a:p>
            <a:pPr lvl="1"/>
            <a:r>
              <a:rPr lang="en-GB" dirty="0"/>
              <a:t>Data Stewards maintain high-level guidance for data access in Faculties</a:t>
            </a:r>
          </a:p>
          <a:p>
            <a:r>
              <a:rPr lang="en-GB" b="1" dirty="0"/>
              <a:t>Data Forum</a:t>
            </a:r>
            <a:r>
              <a:rPr lang="en-GB" dirty="0"/>
              <a:t>, e.g. </a:t>
            </a:r>
            <a:r>
              <a:rPr lang="en-GB" dirty="0">
                <a:hlinkClick r:id="rId5"/>
              </a:rPr>
              <a:t>Lancaster University</a:t>
            </a:r>
            <a:endParaRPr lang="en-GB" dirty="0"/>
          </a:p>
          <a:p>
            <a:pPr lvl="1"/>
            <a:r>
              <a:rPr lang="en-GB" dirty="0">
                <a:hlinkClick r:id="rId6"/>
              </a:rPr>
              <a:t>Data Conversations</a:t>
            </a:r>
            <a:r>
              <a:rPr lang="en-GB" dirty="0"/>
              <a:t> invite researchers to tell their “data stories”</a:t>
            </a:r>
          </a:p>
        </p:txBody>
      </p:sp>
    </p:spTree>
    <p:extLst>
      <p:ext uri="{BB962C8B-B14F-4D97-AF65-F5344CB8AC3E}">
        <p14:creationId xmlns:p14="http://schemas.microsoft.com/office/powerpoint/2010/main" val="262761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are Data Conversations?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700808"/>
            <a:ext cx="8425184" cy="4752975"/>
          </a:xfrm>
        </p:spPr>
        <p:txBody>
          <a:bodyPr>
            <a:normAutofit fontScale="92500"/>
          </a:bodyPr>
          <a:lstStyle/>
          <a:p>
            <a:r>
              <a:rPr lang="en-GB" dirty="0"/>
              <a:t>Event organised 3x per year </a:t>
            </a:r>
          </a:p>
          <a:p>
            <a:r>
              <a:rPr lang="en-GB" dirty="0"/>
              <a:t>25-30 researchers, 4-5 Lightning Talks (recruited by open call), 2 hours with lunch pre event</a:t>
            </a:r>
          </a:p>
          <a:p>
            <a:r>
              <a:rPr lang="en-GB" dirty="0"/>
              <a:t>A platform where researchers can talk about Open Data &amp; RDM based on real life examples</a:t>
            </a:r>
          </a:p>
          <a:p>
            <a:r>
              <a:rPr lang="en-GB" dirty="0"/>
              <a:t>Encourages interdisciplinary research and sparks new ideas</a:t>
            </a:r>
          </a:p>
          <a:p>
            <a:r>
              <a:rPr lang="en-GB" dirty="0"/>
              <a:t>Facilitates peer-led support for aspects of the research process including RDM</a:t>
            </a:r>
          </a:p>
          <a:p>
            <a:r>
              <a:rPr lang="en-GB" dirty="0"/>
              <a:t>Library organises venue, free food (pizza works!) and sets themes:</a:t>
            </a:r>
          </a:p>
          <a:p>
            <a:pPr lvl="1"/>
            <a:r>
              <a:rPr lang="en-GB" dirty="0"/>
              <a:t>Data sharing</a:t>
            </a:r>
          </a:p>
          <a:p>
            <a:pPr lvl="1"/>
            <a:r>
              <a:rPr lang="en-GB" dirty="0"/>
              <a:t>Data security &amp; confidentiality</a:t>
            </a:r>
          </a:p>
          <a:p>
            <a:pPr lvl="1"/>
            <a:r>
              <a:rPr lang="en-GB" dirty="0"/>
              <a:t>Software as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23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4"/>
            <a:ext cx="9135022" cy="68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schwamm\Downloads\DataCon\2nd Data Con 4 May 2017\Photos\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" y="-27384"/>
            <a:ext cx="9241094" cy="69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6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“Extremely useful” or “Very useful” were selected by 89% of the first event and 75% of the second</a:t>
            </a:r>
          </a:p>
          <a:p>
            <a:r>
              <a:rPr lang="en-GB" b="1" dirty="0"/>
              <a:t>“Enjoyed the presentations. I hope these Data Conversations will become a nice community for those interested in data. Relaxed and nicely themed but not too prescribed.”</a:t>
            </a:r>
          </a:p>
          <a:p>
            <a:r>
              <a:rPr lang="en-GB" b="1" dirty="0"/>
              <a:t>“I realised that a lot of research can benefit from this event.”</a:t>
            </a:r>
          </a:p>
        </p:txBody>
      </p:sp>
    </p:spTree>
    <p:extLst>
      <p:ext uri="{BB962C8B-B14F-4D97-AF65-F5344CB8AC3E}">
        <p14:creationId xmlns:p14="http://schemas.microsoft.com/office/powerpoint/2010/main" val="526519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Conversations and Sustainability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event does need resources (venue, advertising) but programme is peer-led</a:t>
            </a:r>
          </a:p>
          <a:p>
            <a:r>
              <a:rPr lang="en-GB" dirty="0">
                <a:solidFill>
                  <a:schemeClr val="tx1"/>
                </a:solidFill>
              </a:rPr>
              <a:t>The event can help to spark a cultural shift where good RDM is part of the research process</a:t>
            </a:r>
          </a:p>
          <a:p>
            <a:r>
              <a:rPr lang="en-GB" dirty="0">
                <a:solidFill>
                  <a:schemeClr val="tx1"/>
                </a:solidFill>
              </a:rPr>
              <a:t>Next steps at Lancaster: Data Champions and Data Interviews (</a:t>
            </a:r>
            <a:r>
              <a:rPr lang="en-GB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GB" dirty="0" err="1">
                <a:solidFill>
                  <a:schemeClr val="tx1"/>
                </a:solidFill>
                <a:hlinkClick r:id="rId3"/>
              </a:rPr>
              <a:t>bit.ly</a:t>
            </a:r>
            <a:r>
              <a:rPr lang="en-GB" dirty="0">
                <a:solidFill>
                  <a:schemeClr val="tx1"/>
                </a:solidFill>
                <a:hlinkClick r:id="rId3"/>
              </a:rPr>
              <a:t>/DataInterviews</a:t>
            </a:r>
            <a:r>
              <a:rPr lang="en-GB" dirty="0">
                <a:solidFill>
                  <a:schemeClr val="tx1"/>
                </a:solidFill>
              </a:rPr>
              <a:t>) </a:t>
            </a:r>
          </a:p>
          <a:p>
            <a:r>
              <a:rPr lang="en-GB" dirty="0">
                <a:solidFill>
                  <a:schemeClr val="tx1"/>
                </a:solidFill>
              </a:rPr>
              <a:t>Data Conversations build trust in the Library as a facilitator of good research practices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89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54"/>
            <a:ext cx="9585657" cy="683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83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70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we </a:t>
            </a:r>
            <a:r>
              <a:rPr lang="en-GB"/>
              <a:t>have learnt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3493544129"/>
              </p:ext>
            </p:extLst>
          </p:nvPr>
        </p:nvSpPr>
        <p:spPr>
          <a:xfrm>
            <a:off x="547688" y="1997075"/>
            <a:ext cx="8425184" cy="4752975"/>
          </a:xfrm>
          <a:prstGeom prst="rect">
            <a:avLst/>
          </a:prstGeom>
        </p:spPr>
        <p:txBody>
          <a:bodyPr vert="horz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RDM services might not be sustainable in current form</a:t>
            </a:r>
          </a:p>
          <a:p>
            <a:r>
              <a:rPr lang="en-GB" dirty="0"/>
              <a:t>Bottom-up or peer-led engagement efforts such as Data Conversations have positive effects in promoting Open Research</a:t>
            </a:r>
          </a:p>
          <a:p>
            <a:r>
              <a:rPr lang="en-GB" dirty="0"/>
              <a:t>Facilitating a culture change towards embedding RDM in research practice will take pressure off RDM services and will make them more sustainable</a:t>
            </a:r>
          </a:p>
        </p:txBody>
      </p:sp>
    </p:spTree>
    <p:extLst>
      <p:ext uri="{BB962C8B-B14F-4D97-AF65-F5344CB8AC3E}">
        <p14:creationId xmlns:p14="http://schemas.microsoft.com/office/powerpoint/2010/main" val="147130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Setting the scene</a:t>
            </a:r>
          </a:p>
          <a:p>
            <a:r>
              <a:rPr lang="en-GB" dirty="0"/>
              <a:t>How sustainable are our RDM services?</a:t>
            </a:r>
          </a:p>
          <a:p>
            <a:r>
              <a:rPr lang="en-GB" dirty="0"/>
              <a:t>Trends in RDM engagement &amp; Open Data advocacy</a:t>
            </a:r>
          </a:p>
          <a:p>
            <a:r>
              <a:rPr lang="en-GB" dirty="0"/>
              <a:t>How can Data Conversations support RDM sustainability?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08912" cy="1010543"/>
          </a:xfrm>
        </p:spPr>
        <p:txBody>
          <a:bodyPr/>
          <a:lstStyle/>
          <a:p>
            <a:r>
              <a:rPr lang="en-US" dirty="0">
                <a:latin typeface="Calibri" pitchFamily="80" charset="0"/>
              </a:rPr>
              <a:t>Thank you!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48680"/>
            <a:ext cx="8208912" cy="720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latin typeface="Calibri" pitchFamily="80" charset="0"/>
              </a:rPr>
              <a:t>Hardy Schwamm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itchFamily="80" charset="0"/>
                <a:hlinkClick r:id="rId3"/>
              </a:rPr>
              <a:t>h.schwamm@lancaster.ac.uk</a:t>
            </a:r>
            <a:endParaRPr lang="en-US" dirty="0">
              <a:latin typeface="Calibri" pitchFamily="80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itchFamily="80" charset="0"/>
                <a:hlinkClick r:id="rId4"/>
              </a:rPr>
              <a:t>@</a:t>
            </a:r>
            <a:r>
              <a:rPr lang="en-US" dirty="0" err="1">
                <a:latin typeface="Calibri" pitchFamily="80" charset="0"/>
                <a:hlinkClick r:id="rId4"/>
              </a:rPr>
              <a:t>HardySchwamm</a:t>
            </a:r>
            <a:endParaRPr lang="en-US" dirty="0">
              <a:latin typeface="Calibri" pitchFamily="8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the scene: RDM drivers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536" y="1873990"/>
            <a:ext cx="8425184" cy="475297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i="1" dirty="0"/>
              <a:t>Our RDM Service is working towards</a:t>
            </a:r>
          </a:p>
          <a:p>
            <a:r>
              <a:rPr lang="en-GB" dirty="0"/>
              <a:t>Implementing </a:t>
            </a:r>
            <a:r>
              <a:rPr lang="en-GB" dirty="0">
                <a:hlinkClick r:id="rId3"/>
              </a:rPr>
              <a:t>FAIR principles</a:t>
            </a:r>
            <a:r>
              <a:rPr lang="en-GB" dirty="0"/>
              <a:t>: making data Findable, Accessible, Interoperable, Re-Usable</a:t>
            </a:r>
          </a:p>
          <a:p>
            <a:r>
              <a:rPr lang="en-GB" dirty="0"/>
              <a:t>Translating Principles of the </a:t>
            </a:r>
            <a:r>
              <a:rPr lang="en-GB" dirty="0">
                <a:hlinkClick r:id="rId4"/>
              </a:rPr>
              <a:t>UK Concordat on open research data</a:t>
            </a:r>
            <a:r>
              <a:rPr lang="en-GB" dirty="0"/>
              <a:t> into research practice</a:t>
            </a:r>
          </a:p>
          <a:p>
            <a:r>
              <a:rPr lang="en-GB" dirty="0"/>
              <a:t>Compliance with research funders such as RCUK and Horizon 2020</a:t>
            </a:r>
          </a:p>
          <a:p>
            <a:r>
              <a:rPr lang="en-GB" dirty="0"/>
              <a:t>Implementing Lancaster’s </a:t>
            </a:r>
            <a:r>
              <a:rPr lang="en-GB" dirty="0">
                <a:hlinkClick r:id="rId5"/>
              </a:rPr>
              <a:t>Research Data Policy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the scene: RDM services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i="1" dirty="0"/>
              <a:t>Our RDM Services include </a:t>
            </a:r>
          </a:p>
          <a:p>
            <a:r>
              <a:rPr lang="en-GB" dirty="0">
                <a:hlinkClick r:id="rId3"/>
              </a:rPr>
              <a:t>Data catalogue</a:t>
            </a:r>
            <a:r>
              <a:rPr lang="en-GB" dirty="0"/>
              <a:t> and data publication (using our CRIS Pure as repository), DOI minting and long-term preservation</a:t>
            </a:r>
          </a:p>
          <a:p>
            <a:r>
              <a:rPr lang="en-GB" dirty="0"/>
              <a:t>RDM Training and advocacy</a:t>
            </a:r>
          </a:p>
          <a:p>
            <a:r>
              <a:rPr lang="en-GB" dirty="0">
                <a:hlinkClick r:id="rId4"/>
              </a:rPr>
              <a:t>Data Management Plan </a:t>
            </a:r>
            <a:r>
              <a:rPr lang="en-GB" dirty="0"/>
              <a:t>support &amp; review service</a:t>
            </a:r>
          </a:p>
          <a:p>
            <a:r>
              <a:rPr lang="en-GB" dirty="0"/>
              <a:t>RDM 1-1 consultancy sessions</a:t>
            </a:r>
          </a:p>
          <a:p>
            <a:r>
              <a:rPr lang="en-GB" dirty="0"/>
              <a:t>RDM email enquiry service</a:t>
            </a:r>
          </a:p>
        </p:txBody>
      </p:sp>
    </p:spTree>
    <p:extLst>
      <p:ext uri="{BB962C8B-B14F-4D97-AF65-F5344CB8AC3E}">
        <p14:creationId xmlns:p14="http://schemas.microsoft.com/office/powerpoint/2010/main" val="263342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RDM service sustainability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UK: “the average allocation to the central RDM service was 1.7 FTE per institution. That is expected to rise to 2.0 by May 2016.”</a:t>
            </a:r>
          </a:p>
          <a:p>
            <a:r>
              <a:rPr lang="en-GB" dirty="0"/>
              <a:t>At least two thirds of institutions currently have less than 1 FTE allocated to RDM (Source: </a:t>
            </a:r>
            <a:r>
              <a:rPr lang="en-GB" dirty="0">
                <a:hlinkClick r:id="rId3"/>
              </a:rPr>
              <a:t>DCC survey</a:t>
            </a:r>
            <a:r>
              <a:rPr lang="en-GB" dirty="0"/>
              <a:t> 2015).</a:t>
            </a:r>
          </a:p>
          <a:p>
            <a:endParaRPr lang="en-GB" dirty="0"/>
          </a:p>
          <a:p>
            <a:r>
              <a:rPr lang="en-GB" dirty="0"/>
              <a:t>UK: 201,380 staff, 270,000 post grad students (2015/16, Source: HESA) in 164 HE institutions</a:t>
            </a:r>
          </a:p>
          <a:p>
            <a:r>
              <a:rPr lang="en-GB" dirty="0"/>
              <a:t>Lancaster University: 1.5 FTE for 1,241 academic staff and 1,644 postgrad students.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71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Trends of Lancaster’s RDM service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365125" indent="-365125">
              <a:buNone/>
            </a:pPr>
            <a:r>
              <a:rPr lang="en-US" dirty="0">
                <a:latin typeface="Calibri" pitchFamily="80" charset="0"/>
              </a:rPr>
              <a:t>Number of RDM enquiries in 2017at Lancaster University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284205"/>
              </p:ext>
            </p:extLst>
          </p:nvPr>
        </p:nvGraphicFramePr>
        <p:xfrm>
          <a:off x="971600" y="2348880"/>
          <a:ext cx="5328592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RDM enquiries per Department (Jan-May 2017)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86895"/>
              </p:ext>
            </p:extLst>
          </p:nvPr>
        </p:nvGraphicFramePr>
        <p:xfrm>
          <a:off x="323528" y="2060848"/>
          <a:ext cx="83529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96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do institutions implement RDM?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365125" indent="-365125">
              <a:buNone/>
            </a:pPr>
            <a:r>
              <a:rPr lang="en-GB" i="1" dirty="0">
                <a:latin typeface="Calibri" pitchFamily="80" charset="0"/>
              </a:rPr>
              <a:t>Possible approaches for engagement </a:t>
            </a:r>
          </a:p>
          <a:p>
            <a:r>
              <a:rPr lang="en-GB" b="1" dirty="0">
                <a:solidFill>
                  <a:schemeClr val="accent1"/>
                </a:solidFill>
                <a:latin typeface="Calibri" pitchFamily="80" charset="0"/>
              </a:rPr>
              <a:t>Top down </a:t>
            </a:r>
            <a:r>
              <a:rPr lang="en-GB" dirty="0">
                <a:latin typeface="Calibri" pitchFamily="80" charset="0"/>
              </a:rPr>
              <a:t>(e.g. via Pro-VC Research or senior management to researchers)</a:t>
            </a:r>
          </a:p>
          <a:p>
            <a:r>
              <a:rPr lang="en-GB" b="1" dirty="0">
                <a:solidFill>
                  <a:srgbClr val="C00000"/>
                </a:solidFill>
                <a:latin typeface="Calibri" pitchFamily="80" charset="0"/>
              </a:rPr>
              <a:t>Bottom up </a:t>
            </a:r>
            <a:r>
              <a:rPr lang="en-GB" b="1" dirty="0">
                <a:latin typeface="Calibri" pitchFamily="80" charset="0"/>
              </a:rPr>
              <a:t>- </a:t>
            </a:r>
            <a:r>
              <a:rPr lang="en-GB" b="1" dirty="0"/>
              <a:t>Proactive researchers </a:t>
            </a:r>
            <a:r>
              <a:rPr lang="en-GB" dirty="0">
                <a:latin typeface="Calibri" pitchFamily="80" charset="0"/>
              </a:rPr>
              <a:t>(e.g. engaging other researchers on RDM as a good practice)</a:t>
            </a:r>
            <a:endParaRPr lang="en-US" dirty="0">
              <a:latin typeface="Calibri" pitchFamily="80" charset="0"/>
            </a:endParaRPr>
          </a:p>
          <a:p>
            <a:pPr marL="365125" indent="-365125"/>
            <a:r>
              <a:rPr lang="en-GB" b="1" dirty="0">
                <a:solidFill>
                  <a:schemeClr val="accent3"/>
                </a:solidFill>
                <a:latin typeface="Calibri" pitchFamily="80" charset="0"/>
              </a:rPr>
              <a:t>Support service led </a:t>
            </a:r>
            <a:r>
              <a:rPr lang="en-GB" dirty="0">
                <a:latin typeface="Calibri" pitchFamily="80" charset="0"/>
              </a:rPr>
              <a:t>(e.g. Library, Research Office, or another department)</a:t>
            </a:r>
          </a:p>
        </p:txBody>
      </p:sp>
    </p:spTree>
    <p:extLst>
      <p:ext uri="{BB962C8B-B14F-4D97-AF65-F5344CB8AC3E}">
        <p14:creationId xmlns:p14="http://schemas.microsoft.com/office/powerpoint/2010/main" val="160987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do institutions implement RDM?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542387"/>
              </p:ext>
            </p:extLst>
          </p:nvPr>
        </p:nvGraphicFramePr>
        <p:xfrm>
          <a:off x="395536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239983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Early</a:t>
            </a:r>
            <a:r>
              <a:rPr lang="en-GB" dirty="0"/>
              <a:t> stages of RDM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24208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Later</a:t>
            </a:r>
            <a:r>
              <a:rPr lang="en-GB" dirty="0"/>
              <a:t> stages of RDM development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442709"/>
              </p:ext>
            </p:extLst>
          </p:nvPr>
        </p:nvGraphicFramePr>
        <p:xfrm>
          <a:off x="4716016" y="3212976"/>
          <a:ext cx="36541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6241830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Survey by Lancaster University May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85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On-screen Show (4:3)</PresentationFormat>
  <Paragraphs>94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Office Theme</vt:lpstr>
      <vt:lpstr>Slide 2: Text Only</vt:lpstr>
      <vt:lpstr>Let’s talk about it.  Data Conversations as an approach to facilitating Open Data and sustainability</vt:lpstr>
      <vt:lpstr>Overview</vt:lpstr>
      <vt:lpstr>Setting the scene: RDM drivers</vt:lpstr>
      <vt:lpstr>Setting the scene: RDM services</vt:lpstr>
      <vt:lpstr>RDM service sustainability</vt:lpstr>
      <vt:lpstr>Trends of Lancaster’s RDM service</vt:lpstr>
      <vt:lpstr>RDM enquiries per Department (Jan-May 2017)</vt:lpstr>
      <vt:lpstr>How do institutions implement RDM?</vt:lpstr>
      <vt:lpstr>How do institutions implement RDM?</vt:lpstr>
      <vt:lpstr>What is seen as successful?</vt:lpstr>
      <vt:lpstr>Conclusions for RDM sustainability</vt:lpstr>
      <vt:lpstr>RDM engagement models with “proactive researchers”</vt:lpstr>
      <vt:lpstr>What are Data Conversations?</vt:lpstr>
      <vt:lpstr>PowerPoint Presentation</vt:lpstr>
      <vt:lpstr>PowerPoint Presentation</vt:lpstr>
      <vt:lpstr>Feedback</vt:lpstr>
      <vt:lpstr>Data Conversations and Sustainability</vt:lpstr>
      <vt:lpstr>PowerPoint Presentation</vt:lpstr>
      <vt:lpstr>What we have learnt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wendy.gallagher</dc:creator>
  <cp:lastModifiedBy>Schwamm, Hardy</cp:lastModifiedBy>
  <cp:revision>139</cp:revision>
  <dcterms:created xsi:type="dcterms:W3CDTF">2011-10-31T13:04:17Z</dcterms:created>
  <dcterms:modified xsi:type="dcterms:W3CDTF">2017-10-23T15:39:09Z</dcterms:modified>
</cp:coreProperties>
</file>