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3"/>
    <p:sldMasterId id="214748367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</p:sldIdLst>
  <p:sldSz cy="6858000" cx="9144000"/>
  <p:notesSz cx="7772400" cy="10058400"/>
  <p:embeddedFontLst>
    <p:embeddedFont>
      <p:font typeface="Helvetica Neue"/>
      <p:regular r:id="rId38"/>
      <p:bold r:id="rId39"/>
      <p:italic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HelveticaNeue-italic.fntdata"/><Relationship Id="rId20" Type="http://schemas.openxmlformats.org/officeDocument/2006/relationships/slide" Target="slides/slide15.xml"/><Relationship Id="rId41" Type="http://schemas.openxmlformats.org/officeDocument/2006/relationships/font" Target="fonts/HelveticaNeue-bold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font" Target="fonts/HelveticaNeue-bold.fntdata"/><Relationship Id="rId16" Type="http://schemas.openxmlformats.org/officeDocument/2006/relationships/slide" Target="slides/slide11.xml"/><Relationship Id="rId38" Type="http://schemas.openxmlformats.org/officeDocument/2006/relationships/font" Target="fonts/HelveticaNeue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e56a9cc81b_0_41:notes"/>
          <p:cNvSpPr txBox="1"/>
          <p:nvPr>
            <p:ph idx="1" type="body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ge56a9cc81b_0_41:notes"/>
          <p:cNvSpPr/>
          <p:nvPr>
            <p:ph idx="2" type="sldImg"/>
          </p:nvPr>
        </p:nvSpPr>
        <p:spPr>
          <a:xfrm>
            <a:off x="1295650" y="754375"/>
            <a:ext cx="518190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6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16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7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17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8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18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9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19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e56a9cc81b_0_52:notes"/>
          <p:cNvSpPr txBox="1"/>
          <p:nvPr>
            <p:ph idx="1" type="body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ge56a9cc81b_0_52:notes"/>
          <p:cNvSpPr/>
          <p:nvPr>
            <p:ph idx="2" type="sldImg"/>
          </p:nvPr>
        </p:nvSpPr>
        <p:spPr>
          <a:xfrm>
            <a:off x="1295650" y="754375"/>
            <a:ext cx="518190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4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24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6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26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e56a9cc81b_0_86:notes"/>
          <p:cNvSpPr txBox="1"/>
          <p:nvPr>
            <p:ph idx="1" type="body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ge56a9cc81b_0_86:notes"/>
          <p:cNvSpPr/>
          <p:nvPr>
            <p:ph idx="2" type="sldImg"/>
          </p:nvPr>
        </p:nvSpPr>
        <p:spPr>
          <a:xfrm>
            <a:off x="1295650" y="754375"/>
            <a:ext cx="518190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e56a9cc81b_0_74:notes"/>
          <p:cNvSpPr txBox="1"/>
          <p:nvPr>
            <p:ph idx="1" type="body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ge56a9cc81b_0_74:notes"/>
          <p:cNvSpPr/>
          <p:nvPr>
            <p:ph idx="2" type="sldImg"/>
          </p:nvPr>
        </p:nvSpPr>
        <p:spPr>
          <a:xfrm>
            <a:off x="1295650" y="754375"/>
            <a:ext cx="518190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2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3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33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4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34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ba46d29382_0_15:notes"/>
          <p:cNvSpPr txBox="1"/>
          <p:nvPr>
            <p:ph idx="1" type="body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gba46d29382_0_15:notes"/>
          <p:cNvSpPr/>
          <p:nvPr>
            <p:ph idx="2" type="sldImg"/>
          </p:nvPr>
        </p:nvSpPr>
        <p:spPr>
          <a:xfrm>
            <a:off x="1295650" y="754375"/>
            <a:ext cx="518190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ba46d29382_0_26:notes"/>
          <p:cNvSpPr txBox="1"/>
          <p:nvPr>
            <p:ph idx="1" type="body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gba46d29382_0_26:notes"/>
          <p:cNvSpPr/>
          <p:nvPr>
            <p:ph idx="2" type="sldImg"/>
          </p:nvPr>
        </p:nvSpPr>
        <p:spPr>
          <a:xfrm>
            <a:off x="1295650" y="754375"/>
            <a:ext cx="518190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e56a9cc81b_0_98:notes"/>
          <p:cNvSpPr txBox="1"/>
          <p:nvPr>
            <p:ph idx="1" type="body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ge56a9cc81b_0_98:notes"/>
          <p:cNvSpPr/>
          <p:nvPr>
            <p:ph idx="2" type="sldImg"/>
          </p:nvPr>
        </p:nvSpPr>
        <p:spPr>
          <a:xfrm>
            <a:off x="1295650" y="754375"/>
            <a:ext cx="518190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e56a9cc81b_0_30:notes"/>
          <p:cNvSpPr txBox="1"/>
          <p:nvPr>
            <p:ph idx="1" type="body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ge56a9cc81b_0_30:notes"/>
          <p:cNvSpPr/>
          <p:nvPr>
            <p:ph idx="2" type="sldImg"/>
          </p:nvPr>
        </p:nvSpPr>
        <p:spPr>
          <a:xfrm>
            <a:off x="1295650" y="754375"/>
            <a:ext cx="518190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8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38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40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40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43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p43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e56a9cc81b_0_64:notes"/>
          <p:cNvSpPr txBox="1"/>
          <p:nvPr>
            <p:ph idx="1" type="body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ge56a9cc81b_0_64:notes"/>
          <p:cNvSpPr/>
          <p:nvPr>
            <p:ph idx="2" type="sldImg"/>
          </p:nvPr>
        </p:nvSpPr>
        <p:spPr>
          <a:xfrm>
            <a:off x="1295650" y="754375"/>
            <a:ext cx="518190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4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113da1801b5_0_2:notes"/>
          <p:cNvSpPr txBox="1"/>
          <p:nvPr>
            <p:ph idx="1" type="body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g113da1801b5_0_2:notes"/>
          <p:cNvSpPr/>
          <p:nvPr>
            <p:ph idx="2" type="sldImg"/>
          </p:nvPr>
        </p:nvSpPr>
        <p:spPr>
          <a:xfrm>
            <a:off x="1295650" y="754375"/>
            <a:ext cx="518190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44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44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ba46d29382_0_59:notes"/>
          <p:cNvSpPr txBox="1"/>
          <p:nvPr>
            <p:ph idx="1" type="body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" name="Google Shape;464;gba46d29382_0_59:notes"/>
          <p:cNvSpPr/>
          <p:nvPr>
            <p:ph idx="2" type="sldImg"/>
          </p:nvPr>
        </p:nvSpPr>
        <p:spPr>
          <a:xfrm>
            <a:off x="1295650" y="754375"/>
            <a:ext cx="518190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5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5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ba46d29382_0_50:notes"/>
          <p:cNvSpPr txBox="1"/>
          <p:nvPr>
            <p:ph idx="1" type="body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gba46d29382_0_50:notes"/>
          <p:cNvSpPr/>
          <p:nvPr>
            <p:ph idx="2" type="sldImg"/>
          </p:nvPr>
        </p:nvSpPr>
        <p:spPr>
          <a:xfrm>
            <a:off x="1295650" y="754375"/>
            <a:ext cx="518190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7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e56a9cc81b_0_0:notes"/>
          <p:cNvSpPr txBox="1"/>
          <p:nvPr>
            <p:ph idx="1" type="body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ge56a9cc81b_0_0:notes"/>
          <p:cNvSpPr/>
          <p:nvPr>
            <p:ph idx="2" type="sldImg"/>
          </p:nvPr>
        </p:nvSpPr>
        <p:spPr>
          <a:xfrm>
            <a:off x="1295650" y="754375"/>
            <a:ext cx="518190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4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14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5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15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1"/>
          <p:cNvSpPr txBox="1"/>
          <p:nvPr>
            <p:ph idx="1"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1"/>
          <p:cNvSpPr txBox="1"/>
          <p:nvPr>
            <p:ph idx="2"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2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2"/>
          <p:cNvSpPr txBox="1"/>
          <p:nvPr>
            <p:ph idx="1"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2"/>
          <p:cNvSpPr txBox="1"/>
          <p:nvPr>
            <p:ph idx="2"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2"/>
          <p:cNvSpPr txBox="1"/>
          <p:nvPr>
            <p:ph idx="3"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2"/>
          <p:cNvSpPr txBox="1"/>
          <p:nvPr>
            <p:ph idx="4"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3"/>
          <p:cNvSpPr txBox="1"/>
          <p:nvPr>
            <p:ph idx="1"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3"/>
          <p:cNvSpPr txBox="1"/>
          <p:nvPr>
            <p:ph idx="2"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3"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4"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idx="5"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3"/>
          <p:cNvSpPr txBox="1"/>
          <p:nvPr>
            <p:ph idx="6"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6"/>
          <p:cNvSpPr txBox="1"/>
          <p:nvPr>
            <p:ph idx="1"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7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7"/>
          <p:cNvSpPr txBox="1"/>
          <p:nvPr>
            <p:ph idx="1"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8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8"/>
          <p:cNvSpPr txBox="1"/>
          <p:nvPr>
            <p:ph idx="1"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2"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0"/>
          <p:cNvSpPr txBox="1"/>
          <p:nvPr>
            <p:ph idx="1"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1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1"/>
          <p:cNvSpPr txBox="1"/>
          <p:nvPr>
            <p:ph idx="1"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1"/>
          <p:cNvSpPr txBox="1"/>
          <p:nvPr>
            <p:ph idx="2"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1"/>
          <p:cNvSpPr txBox="1"/>
          <p:nvPr>
            <p:ph idx="3"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" name="Google Shape;11;p3"/>
          <p:cNvSpPr txBox="1"/>
          <p:nvPr>
            <p:ph idx="1"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2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2"/>
          <p:cNvSpPr txBox="1"/>
          <p:nvPr>
            <p:ph idx="1"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2"/>
          <p:cNvSpPr txBox="1"/>
          <p:nvPr>
            <p:ph idx="2"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2"/>
          <p:cNvSpPr txBox="1"/>
          <p:nvPr>
            <p:ph idx="3"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3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3"/>
          <p:cNvSpPr txBox="1"/>
          <p:nvPr>
            <p:ph idx="1"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3"/>
          <p:cNvSpPr txBox="1"/>
          <p:nvPr>
            <p:ph idx="2"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3"/>
          <p:cNvSpPr txBox="1"/>
          <p:nvPr>
            <p:ph idx="3"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4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4"/>
          <p:cNvSpPr txBox="1"/>
          <p:nvPr>
            <p:ph idx="1"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4"/>
          <p:cNvSpPr txBox="1"/>
          <p:nvPr>
            <p:ph idx="2"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5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5"/>
          <p:cNvSpPr txBox="1"/>
          <p:nvPr>
            <p:ph idx="1"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5"/>
          <p:cNvSpPr txBox="1"/>
          <p:nvPr>
            <p:ph idx="2"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5"/>
          <p:cNvSpPr txBox="1"/>
          <p:nvPr>
            <p:ph idx="3"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5"/>
          <p:cNvSpPr txBox="1"/>
          <p:nvPr>
            <p:ph idx="4"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6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6"/>
          <p:cNvSpPr txBox="1"/>
          <p:nvPr>
            <p:ph idx="1"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6"/>
          <p:cNvSpPr txBox="1"/>
          <p:nvPr>
            <p:ph idx="2"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6"/>
          <p:cNvSpPr txBox="1"/>
          <p:nvPr>
            <p:ph idx="3"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6"/>
          <p:cNvSpPr txBox="1"/>
          <p:nvPr>
            <p:ph idx="4"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26"/>
          <p:cNvSpPr txBox="1"/>
          <p:nvPr>
            <p:ph idx="5"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26"/>
          <p:cNvSpPr txBox="1"/>
          <p:nvPr>
            <p:ph idx="6"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4"/>
          <p:cNvSpPr txBox="1"/>
          <p:nvPr>
            <p:ph idx="1"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5"/>
          <p:cNvSpPr txBox="1"/>
          <p:nvPr>
            <p:ph idx="1"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5"/>
          <p:cNvSpPr txBox="1"/>
          <p:nvPr>
            <p:ph idx="2"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6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 txBox="1"/>
          <p:nvPr>
            <p:ph idx="1"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8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8"/>
          <p:cNvSpPr txBox="1"/>
          <p:nvPr>
            <p:ph idx="1"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8"/>
          <p:cNvSpPr txBox="1"/>
          <p:nvPr>
            <p:ph idx="2"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8"/>
          <p:cNvSpPr txBox="1"/>
          <p:nvPr>
            <p:ph idx="3"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9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9"/>
          <p:cNvSpPr txBox="1"/>
          <p:nvPr>
            <p:ph idx="1"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9"/>
          <p:cNvSpPr txBox="1"/>
          <p:nvPr>
            <p:ph idx="2"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9"/>
          <p:cNvSpPr txBox="1"/>
          <p:nvPr>
            <p:ph idx="3"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0"/>
          <p:cNvSpPr txBox="1"/>
          <p:nvPr>
            <p:ph idx="1"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0"/>
          <p:cNvSpPr txBox="1"/>
          <p:nvPr>
            <p:ph idx="2"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0"/>
          <p:cNvSpPr txBox="1"/>
          <p:nvPr>
            <p:ph idx="3"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8" name="Google Shape;58;p14"/>
          <p:cNvSpPr txBox="1"/>
          <p:nvPr>
            <p:ph idx="1"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9" name="Google Shape;59;p14"/>
          <p:cNvSpPr txBox="1"/>
          <p:nvPr>
            <p:ph idx="10"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10.png"/><Relationship Id="rId5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Relationship Id="rId4" Type="http://schemas.openxmlformats.org/officeDocument/2006/relationships/image" Target="../media/image1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1.png"/><Relationship Id="rId4" Type="http://schemas.openxmlformats.org/officeDocument/2006/relationships/image" Target="../media/image1.png"/><Relationship Id="rId5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Relationship Id="rId4" Type="http://schemas.openxmlformats.org/officeDocument/2006/relationships/image" Target="../media/image2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Relationship Id="rId4" Type="http://schemas.openxmlformats.org/officeDocument/2006/relationships/image" Target="../media/image1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png"/><Relationship Id="rId4" Type="http://schemas.openxmlformats.org/officeDocument/2006/relationships/image" Target="../media/image1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png"/><Relationship Id="rId4" Type="http://schemas.openxmlformats.org/officeDocument/2006/relationships/image" Target="../media/image2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png"/><Relationship Id="rId4" Type="http://schemas.openxmlformats.org/officeDocument/2006/relationships/image" Target="../media/image2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.png"/><Relationship Id="rId4" Type="http://schemas.openxmlformats.org/officeDocument/2006/relationships/image" Target="../media/image29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.png"/><Relationship Id="rId4" Type="http://schemas.openxmlformats.org/officeDocument/2006/relationships/image" Target="../media/image2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.png"/><Relationship Id="rId4" Type="http://schemas.openxmlformats.org/officeDocument/2006/relationships/image" Target="../media/image24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.png"/><Relationship Id="rId4" Type="http://schemas.openxmlformats.org/officeDocument/2006/relationships/image" Target="../media/image23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.png"/><Relationship Id="rId4" Type="http://schemas.openxmlformats.org/officeDocument/2006/relationships/image" Target="../media/image8.png"/><Relationship Id="rId5" Type="http://schemas.openxmlformats.org/officeDocument/2006/relationships/hyperlink" Target="https://materialscommons.org" TargetMode="External"/><Relationship Id="rId6" Type="http://schemas.openxmlformats.org/officeDocument/2006/relationships/hyperlink" Target="https://materials-commons.github.io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9.png"/><Relationship Id="rId6" Type="http://schemas.openxmlformats.org/officeDocument/2006/relationships/image" Target="../media/image11.png"/><Relationship Id="rId7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/>
          <p:nvPr/>
        </p:nvSpPr>
        <p:spPr>
          <a:xfrm>
            <a:off x="685800" y="1395360"/>
            <a:ext cx="7770960" cy="1468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Materials Commons 2.0</a:t>
            </a:r>
            <a:br>
              <a:rPr b="0" i="0" lang="en-US" sz="1800" u="none" cap="none" strike="noStrike"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Collaboration Platform and Information Repository for the Global Materials Community </a:t>
            </a:r>
            <a:br>
              <a:rPr b="0" i="0" lang="en-US" sz="1800" u="none" cap="none" strike="noStrike"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1800" u="none" cap="none" strike="noStrike">
                <a:latin typeface="Arial"/>
                <a:ea typeface="Arial"/>
                <a:cs typeface="Arial"/>
                <a:sym typeface="Arial"/>
              </a:rPr>
            </a:br>
            <a:endParaRPr b="0" i="0" sz="2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27"/>
          <p:cNvSpPr/>
          <p:nvPr/>
        </p:nvSpPr>
        <p:spPr>
          <a:xfrm>
            <a:off x="417600" y="2660040"/>
            <a:ext cx="8039160" cy="23270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Staff: </a:t>
            </a:r>
            <a:r>
              <a:rPr b="0" i="0" lang="en-US" sz="26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Glenn Tarcea</a:t>
            </a:r>
            <a:r>
              <a:rPr b="0" i="0" lang="en-US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endParaRPr b="0" i="0" sz="26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519"/>
              </a:spcBef>
              <a:spcAft>
                <a:spcPts val="0"/>
              </a:spcAft>
              <a:buNone/>
            </a:pPr>
            <a:r>
              <a:rPr b="0" i="0" lang="en-US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Domain Scientists: Brian Puchala, Tracy Berman,  </a:t>
            </a:r>
            <a:endParaRPr b="0" i="0" sz="26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519"/>
              </a:spcBef>
              <a:spcAft>
                <a:spcPts val="0"/>
              </a:spcAft>
              <a:buNone/>
            </a:pPr>
            <a:r>
              <a:rPr b="0" i="0" lang="en-US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and John Allison</a:t>
            </a:r>
            <a:endParaRPr b="0" i="0" sz="26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519"/>
              </a:spcBef>
              <a:spcAft>
                <a:spcPts val="0"/>
              </a:spcAft>
              <a:buNone/>
            </a:pPr>
            <a:r>
              <a:rPr b="0" i="0" lang="en-US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University of Michigan</a:t>
            </a:r>
            <a:endParaRPr b="0" i="0" sz="26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519"/>
              </a:spcBef>
              <a:spcAft>
                <a:spcPts val="0"/>
              </a:spcAft>
              <a:buNone/>
            </a:pPr>
            <a:r>
              <a:rPr b="0" i="0" lang="en-US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Supported by DOE</a:t>
            </a:r>
            <a:endParaRPr b="0" i="0" sz="2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2013 Michigan Logo.png" id="116" name="Google Shape;116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72400" y="5560200"/>
            <a:ext cx="965160" cy="10609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isms-logo-blue.png" id="117" name="Google Shape;117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83840" y="177840"/>
            <a:ext cx="1975680" cy="4183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orizontal-logo-green-text.jpg" id="118" name="Google Shape;118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00520" y="5831640"/>
            <a:ext cx="2585160" cy="418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6"/>
          <p:cNvSpPr/>
          <p:nvPr/>
        </p:nvSpPr>
        <p:spPr>
          <a:xfrm>
            <a:off x="-14040" y="0"/>
            <a:ext cx="9156600" cy="930000"/>
          </a:xfrm>
          <a:prstGeom prst="rect">
            <a:avLst/>
          </a:prstGeom>
          <a:solidFill>
            <a:srgbClr val="21486E"/>
          </a:solidFill>
          <a:ln>
            <a:noFill/>
          </a:ln>
          <a:effectLst>
            <a:outerShdw blurRad="40000" rotWithShape="0" dir="5400000" dist="23040">
              <a:srgbClr val="000000">
                <a:alpha val="349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36"/>
          <p:cNvSpPr/>
          <p:nvPr/>
        </p:nvSpPr>
        <p:spPr>
          <a:xfrm>
            <a:off x="546120" y="-127080"/>
            <a:ext cx="82281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MC File</a:t>
            </a:r>
            <a:r>
              <a:rPr b="0" lang="en-US" sz="4000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Uploader/Downloader</a:t>
            </a:r>
            <a:endParaRPr b="0" sz="40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36"/>
          <p:cNvSpPr/>
          <p:nvPr/>
        </p:nvSpPr>
        <p:spPr>
          <a:xfrm>
            <a:off x="0" y="6402960"/>
            <a:ext cx="9156600" cy="453600"/>
          </a:xfrm>
          <a:prstGeom prst="rect">
            <a:avLst/>
          </a:prstGeom>
          <a:solidFill>
            <a:srgbClr val="21486E"/>
          </a:solidFill>
          <a:ln>
            <a:noFill/>
          </a:ln>
          <a:effectLst>
            <a:outerShdw blurRad="40000" rotWithShape="0" dir="5400000" dist="23040">
              <a:srgbClr val="000000">
                <a:alpha val="349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isms-logo.png" id="239" name="Google Shape;239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04720" y="6469920"/>
            <a:ext cx="1367280" cy="28908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6"/>
          <p:cNvSpPr txBox="1"/>
          <p:nvPr/>
        </p:nvSpPr>
        <p:spPr>
          <a:xfrm>
            <a:off x="205550" y="1205300"/>
            <a:ext cx="8754600" cy="50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File Upload Option for sites that have </a:t>
            </a:r>
            <a:r>
              <a:rPr lang="en-US" sz="2200"/>
              <a:t>trouble</a:t>
            </a:r>
            <a:r>
              <a:rPr lang="en-US" sz="2200"/>
              <a:t> using Globus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Allows for Directory, multiple and large file upload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Also available from the command line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Easier to configure and install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Coming Soon</a:t>
            </a:r>
            <a:endParaRPr sz="22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7"/>
          <p:cNvSpPr/>
          <p:nvPr/>
        </p:nvSpPr>
        <p:spPr>
          <a:xfrm>
            <a:off x="-14040" y="0"/>
            <a:ext cx="9156600" cy="929880"/>
          </a:xfrm>
          <a:prstGeom prst="rect">
            <a:avLst/>
          </a:prstGeom>
          <a:solidFill>
            <a:srgbClr val="21486E"/>
          </a:solidFill>
          <a:ln>
            <a:noFill/>
          </a:ln>
          <a:effectLst>
            <a:outerShdw blurRad="40000" rotWithShape="0" dir="5400000" dist="23040">
              <a:srgbClr val="000000">
                <a:alpha val="3490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37"/>
          <p:cNvSpPr/>
          <p:nvPr/>
        </p:nvSpPr>
        <p:spPr>
          <a:xfrm>
            <a:off x="546120" y="-114480"/>
            <a:ext cx="8228160" cy="1056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200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Upload from spreadsheets</a:t>
            </a:r>
            <a:endParaRPr b="0" sz="32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37"/>
          <p:cNvSpPr/>
          <p:nvPr/>
        </p:nvSpPr>
        <p:spPr>
          <a:xfrm>
            <a:off x="0" y="6402960"/>
            <a:ext cx="9156600" cy="453600"/>
          </a:xfrm>
          <a:prstGeom prst="rect">
            <a:avLst/>
          </a:prstGeom>
          <a:solidFill>
            <a:srgbClr val="21486E"/>
          </a:solidFill>
          <a:ln>
            <a:noFill/>
          </a:ln>
          <a:effectLst>
            <a:outerShdw blurRad="40000" rotWithShape="0" dir="5400000" dist="23040">
              <a:srgbClr val="000000">
                <a:alpha val="3490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isms-logo.png" id="248" name="Google Shape;248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04720" y="6469920"/>
            <a:ext cx="1367280" cy="28908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37"/>
          <p:cNvSpPr/>
          <p:nvPr/>
        </p:nvSpPr>
        <p:spPr>
          <a:xfrm>
            <a:off x="698400" y="5821920"/>
            <a:ext cx="951120" cy="54648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37"/>
          <p:cNvSpPr/>
          <p:nvPr/>
        </p:nvSpPr>
        <p:spPr>
          <a:xfrm>
            <a:off x="393840" y="3251160"/>
            <a:ext cx="8494920" cy="1321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284400" lvl="0" marL="2858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lang="en-US" sz="20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Many researchers record data in spreadsheets</a:t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-284400" lvl="0" marL="2858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lang="en-US" sz="20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Formats vary, but often:</a:t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-284400" lvl="1" marL="7426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Rows -&gt; Samples</a:t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84400" lvl="1" marL="7426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Columns -&gt; Process parameters and Measurements</a:t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84400" lvl="0" marL="2858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lang="en-US" sz="20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User defined meta-data and format</a:t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1" name="Google Shape;251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040" y="2073600"/>
            <a:ext cx="9142560" cy="896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8"/>
          <p:cNvSpPr/>
          <p:nvPr/>
        </p:nvSpPr>
        <p:spPr>
          <a:xfrm>
            <a:off x="-14040" y="0"/>
            <a:ext cx="9156600" cy="929880"/>
          </a:xfrm>
          <a:prstGeom prst="rect">
            <a:avLst/>
          </a:prstGeom>
          <a:solidFill>
            <a:srgbClr val="21486E"/>
          </a:solidFill>
          <a:ln>
            <a:noFill/>
          </a:ln>
          <a:effectLst>
            <a:outerShdw blurRad="40000" rotWithShape="0" dir="5400000" dist="23040">
              <a:srgbClr val="000000">
                <a:alpha val="3490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38"/>
          <p:cNvSpPr/>
          <p:nvPr/>
        </p:nvSpPr>
        <p:spPr>
          <a:xfrm>
            <a:off x="546120" y="-114480"/>
            <a:ext cx="8228160" cy="1056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200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Upload from spreadsheets</a:t>
            </a:r>
            <a:endParaRPr b="0" sz="32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38"/>
          <p:cNvSpPr/>
          <p:nvPr/>
        </p:nvSpPr>
        <p:spPr>
          <a:xfrm>
            <a:off x="0" y="6402960"/>
            <a:ext cx="9156600" cy="453600"/>
          </a:xfrm>
          <a:prstGeom prst="rect">
            <a:avLst/>
          </a:prstGeom>
          <a:solidFill>
            <a:srgbClr val="21486E"/>
          </a:solidFill>
          <a:ln>
            <a:noFill/>
          </a:ln>
          <a:effectLst>
            <a:outerShdw blurRad="40000" rotWithShape="0" dir="5400000" dist="23040">
              <a:srgbClr val="000000">
                <a:alpha val="3490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isms-logo.png" id="259" name="Google Shape;259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04720" y="6469920"/>
            <a:ext cx="1367280" cy="289080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8"/>
          <p:cNvSpPr/>
          <p:nvPr/>
        </p:nvSpPr>
        <p:spPr>
          <a:xfrm>
            <a:off x="698400" y="5821920"/>
            <a:ext cx="951120" cy="54648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38"/>
          <p:cNvSpPr/>
          <p:nvPr/>
        </p:nvSpPr>
        <p:spPr>
          <a:xfrm>
            <a:off x="412920" y="4419000"/>
            <a:ext cx="8494920" cy="1949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0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Materials Commons Excel upload :</a:t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-284400" lvl="1" marL="7426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Very simple format for Spreadsheet:</a:t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5424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First column is name of sample</a:t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5424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Second column is optional for constructing a workflow</a:t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5424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Remaining columns are attributes, files or notes</a:t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5424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Worksheet name determines the processing step</a:t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2" name="Google Shape;262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005840"/>
            <a:ext cx="9052200" cy="3215160"/>
          </a:xfrm>
          <a:prstGeom prst="rect">
            <a:avLst/>
          </a:prstGeom>
          <a:noFill/>
          <a:ln cap="flat" cmpd="sng" w="183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c_casm_help.png" id="267" name="Google Shape;267;p39"/>
          <p:cNvPicPr preferRelativeResize="0"/>
          <p:nvPr/>
        </p:nvPicPr>
        <p:blipFill rotWithShape="1">
          <a:blip r:embed="rId3">
            <a:alphaModFix/>
          </a:blip>
          <a:srcRect b="0" l="0" r="10554" t="0"/>
          <a:stretch/>
        </p:blipFill>
        <p:spPr>
          <a:xfrm>
            <a:off x="2824920" y="3336840"/>
            <a:ext cx="6272280" cy="2975760"/>
          </a:xfrm>
          <a:prstGeom prst="rect">
            <a:avLst/>
          </a:prstGeom>
          <a:noFill/>
          <a:ln cap="flat" cmpd="sng" w="381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68" name="Google Shape;268;p39"/>
          <p:cNvSpPr/>
          <p:nvPr/>
        </p:nvSpPr>
        <p:spPr>
          <a:xfrm>
            <a:off x="-14040" y="0"/>
            <a:ext cx="9156600" cy="929880"/>
          </a:xfrm>
          <a:prstGeom prst="rect">
            <a:avLst/>
          </a:prstGeom>
          <a:solidFill>
            <a:srgbClr val="21486E"/>
          </a:solidFill>
          <a:ln>
            <a:noFill/>
          </a:ln>
          <a:effectLst>
            <a:outerShdw blurRad="40000" rotWithShape="0" dir="5400000" dist="23040">
              <a:srgbClr val="000000">
                <a:alpha val="3490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39"/>
          <p:cNvSpPr/>
          <p:nvPr/>
        </p:nvSpPr>
        <p:spPr>
          <a:xfrm>
            <a:off x="546120" y="-127080"/>
            <a:ext cx="8228160" cy="1056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600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Materials Commons - CLI</a:t>
            </a:r>
            <a:endParaRPr b="0" sz="36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39"/>
          <p:cNvSpPr/>
          <p:nvPr/>
        </p:nvSpPr>
        <p:spPr>
          <a:xfrm>
            <a:off x="0" y="6402960"/>
            <a:ext cx="9156600" cy="453600"/>
          </a:xfrm>
          <a:prstGeom prst="rect">
            <a:avLst/>
          </a:prstGeom>
          <a:solidFill>
            <a:srgbClr val="21486E"/>
          </a:solidFill>
          <a:ln>
            <a:noFill/>
          </a:ln>
          <a:effectLst>
            <a:outerShdw blurRad="40000" rotWithShape="0" dir="5400000" dist="23040">
              <a:srgbClr val="000000">
                <a:alpha val="3490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isms-logo.png" id="271" name="Google Shape;271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04720" y="6469920"/>
            <a:ext cx="1367280" cy="2890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c_help.png" id="272" name="Google Shape;272;p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1440" y="1089360"/>
            <a:ext cx="5633640" cy="3961080"/>
          </a:xfrm>
          <a:prstGeom prst="rect">
            <a:avLst/>
          </a:prstGeom>
          <a:noFill/>
          <a:ln cap="flat" cmpd="sng" w="381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73" name="Google Shape;273;p39"/>
          <p:cNvSpPr/>
          <p:nvPr/>
        </p:nvSpPr>
        <p:spPr>
          <a:xfrm>
            <a:off x="4610160" y="1316160"/>
            <a:ext cx="4202280" cy="644760"/>
          </a:xfrm>
          <a:prstGeom prst="rect">
            <a:avLst/>
          </a:prstGeom>
          <a:solidFill>
            <a:srgbClr val="C2D59B"/>
          </a:solidFill>
          <a:ln cap="flat" cmpd="sng" w="38150">
            <a:solidFill>
              <a:srgbClr val="1F49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Generic project actions: </a:t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5576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upload / download / query / etc.</a:t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0"/>
          <p:cNvSpPr/>
          <p:nvPr/>
        </p:nvSpPr>
        <p:spPr>
          <a:xfrm>
            <a:off x="-14040" y="0"/>
            <a:ext cx="9156600" cy="929880"/>
          </a:xfrm>
          <a:prstGeom prst="rect">
            <a:avLst/>
          </a:prstGeom>
          <a:solidFill>
            <a:srgbClr val="21486E"/>
          </a:solidFill>
          <a:ln>
            <a:noFill/>
          </a:ln>
          <a:effectLst>
            <a:outerShdw blurRad="40000" rotWithShape="0" dir="5400000" dist="23040">
              <a:srgbClr val="000000">
                <a:alpha val="3490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40"/>
          <p:cNvSpPr/>
          <p:nvPr/>
        </p:nvSpPr>
        <p:spPr>
          <a:xfrm>
            <a:off x="546120" y="-114480"/>
            <a:ext cx="8228160" cy="1056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200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Python API – materials-commons</a:t>
            </a:r>
            <a:endParaRPr b="0" sz="32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40"/>
          <p:cNvSpPr/>
          <p:nvPr/>
        </p:nvSpPr>
        <p:spPr>
          <a:xfrm>
            <a:off x="0" y="6402960"/>
            <a:ext cx="9156600" cy="453600"/>
          </a:xfrm>
          <a:prstGeom prst="rect">
            <a:avLst/>
          </a:prstGeom>
          <a:solidFill>
            <a:srgbClr val="21486E"/>
          </a:solidFill>
          <a:ln>
            <a:noFill/>
          </a:ln>
          <a:effectLst>
            <a:outerShdw blurRad="40000" rotWithShape="0" dir="5400000" dist="23040">
              <a:srgbClr val="000000">
                <a:alpha val="3490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isms-logo.png" id="281" name="Google Shape;281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04720" y="6469920"/>
            <a:ext cx="1367280" cy="289080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40"/>
          <p:cNvSpPr/>
          <p:nvPr/>
        </p:nvSpPr>
        <p:spPr>
          <a:xfrm>
            <a:off x="698400" y="5821920"/>
            <a:ext cx="951120" cy="54648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3" name="Google Shape;283;p40"/>
          <p:cNvPicPr preferRelativeResize="0"/>
          <p:nvPr/>
        </p:nvPicPr>
        <p:blipFill rotWithShape="1">
          <a:blip r:embed="rId4">
            <a:alphaModFix/>
          </a:blip>
          <a:srcRect b="22799" l="0" r="20141" t="0"/>
          <a:stretch/>
        </p:blipFill>
        <p:spPr>
          <a:xfrm>
            <a:off x="546120" y="1112400"/>
            <a:ext cx="7301160" cy="5167440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40"/>
          <p:cNvSpPr/>
          <p:nvPr/>
        </p:nvSpPr>
        <p:spPr>
          <a:xfrm>
            <a:off x="2012400" y="1341000"/>
            <a:ext cx="7059600" cy="1198800"/>
          </a:xfrm>
          <a:prstGeom prst="rect">
            <a:avLst/>
          </a:prstGeom>
          <a:solidFill>
            <a:srgbClr val="C2D59B"/>
          </a:solidFill>
          <a:ln cap="flat" cmpd="sng" w="381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284400" lvl="0" marL="2858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lang="en-US" sz="18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Enables writing scripts to interact with Materials Commons</a:t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  <a:p>
            <a:pPr indent="-284400" lvl="0" marL="2858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lang="en-US" sz="18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Install with: `pip install materials-commons`</a:t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  <a:p>
            <a:pPr indent="-284400" lvl="0" marL="2858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lang="en-US" sz="18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Documentation: https://materials-commons.github.io/python-api/</a:t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  <a:p>
            <a:pPr indent="-169920" lvl="0" marL="2858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1"/>
          <p:cNvSpPr/>
          <p:nvPr/>
        </p:nvSpPr>
        <p:spPr>
          <a:xfrm>
            <a:off x="-14040" y="0"/>
            <a:ext cx="9156600" cy="930000"/>
          </a:xfrm>
          <a:prstGeom prst="rect">
            <a:avLst/>
          </a:prstGeom>
          <a:solidFill>
            <a:srgbClr val="21486E"/>
          </a:solidFill>
          <a:ln>
            <a:noFill/>
          </a:ln>
          <a:effectLst>
            <a:outerShdw blurRad="40000" rotWithShape="0" dir="5400000" dist="23040">
              <a:srgbClr val="000000">
                <a:alpha val="349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41"/>
          <p:cNvSpPr/>
          <p:nvPr/>
        </p:nvSpPr>
        <p:spPr>
          <a:xfrm>
            <a:off x="546120" y="-114480"/>
            <a:ext cx="82281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Jupyter Notebook Support</a:t>
            </a:r>
            <a:endParaRPr b="0" sz="32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41"/>
          <p:cNvSpPr/>
          <p:nvPr/>
        </p:nvSpPr>
        <p:spPr>
          <a:xfrm>
            <a:off x="0" y="6402960"/>
            <a:ext cx="9156600" cy="453600"/>
          </a:xfrm>
          <a:prstGeom prst="rect">
            <a:avLst/>
          </a:prstGeom>
          <a:solidFill>
            <a:srgbClr val="21486E"/>
          </a:solidFill>
          <a:ln>
            <a:noFill/>
          </a:ln>
          <a:effectLst>
            <a:outerShdw blurRad="40000" rotWithShape="0" dir="5400000" dist="23040">
              <a:srgbClr val="000000">
                <a:alpha val="349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isms-logo.png" id="292" name="Google Shape;292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04720" y="6469920"/>
            <a:ext cx="1367280" cy="289080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41"/>
          <p:cNvSpPr/>
          <p:nvPr/>
        </p:nvSpPr>
        <p:spPr>
          <a:xfrm>
            <a:off x="698400" y="5821920"/>
            <a:ext cx="951000" cy="546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94" name="Google Shape;294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094820"/>
            <a:ext cx="8839200" cy="4433411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95" name="Google Shape;295;p41"/>
          <p:cNvSpPr txBox="1"/>
          <p:nvPr/>
        </p:nvSpPr>
        <p:spPr>
          <a:xfrm>
            <a:off x="3167375" y="4391350"/>
            <a:ext cx="5652600" cy="1308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Create Projects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Upload/Download Files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Store files in Materials Commons, but work with them locally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Upload/Download Changes Easily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Integrate in with your computational and analysis tools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2"/>
          <p:cNvSpPr/>
          <p:nvPr/>
        </p:nvSpPr>
        <p:spPr>
          <a:xfrm>
            <a:off x="-14040" y="0"/>
            <a:ext cx="9156600" cy="929880"/>
          </a:xfrm>
          <a:prstGeom prst="rect">
            <a:avLst/>
          </a:prstGeom>
          <a:solidFill>
            <a:srgbClr val="21486E"/>
          </a:solidFill>
          <a:ln>
            <a:noFill/>
          </a:ln>
          <a:effectLst>
            <a:outerShdw blurRad="40000" rotWithShape="0" dir="5400000" dist="23040">
              <a:srgbClr val="000000">
                <a:alpha val="3490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42"/>
          <p:cNvSpPr/>
          <p:nvPr/>
        </p:nvSpPr>
        <p:spPr>
          <a:xfrm>
            <a:off x="546120" y="-127080"/>
            <a:ext cx="8228160" cy="1056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000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Agenda</a:t>
            </a:r>
            <a:endParaRPr b="0" sz="40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42"/>
          <p:cNvSpPr/>
          <p:nvPr/>
        </p:nvSpPr>
        <p:spPr>
          <a:xfrm>
            <a:off x="0" y="6402960"/>
            <a:ext cx="9156600" cy="453600"/>
          </a:xfrm>
          <a:prstGeom prst="rect">
            <a:avLst/>
          </a:prstGeom>
          <a:solidFill>
            <a:srgbClr val="21486E"/>
          </a:solidFill>
          <a:ln>
            <a:noFill/>
          </a:ln>
          <a:effectLst>
            <a:outerShdw blurRad="40000" rotWithShape="0" dir="5400000" dist="23040">
              <a:srgbClr val="000000">
                <a:alpha val="3490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isms-logo.png" id="303" name="Google Shape;303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04720" y="6469920"/>
            <a:ext cx="1367280" cy="289080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42"/>
          <p:cNvSpPr/>
          <p:nvPr/>
        </p:nvSpPr>
        <p:spPr>
          <a:xfrm>
            <a:off x="389520" y="2052360"/>
            <a:ext cx="8541720" cy="3710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4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3200"/>
              <a:buFont typeface="Calibri"/>
              <a:buChar char="●"/>
            </a:pPr>
            <a:r>
              <a:rPr b="0" lang="en-US" sz="3200" strike="noStrike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Overview</a:t>
            </a:r>
            <a:endParaRPr b="0" sz="3200" strike="noStrike">
              <a:latin typeface="Arial"/>
              <a:ea typeface="Arial"/>
              <a:cs typeface="Arial"/>
              <a:sym typeface="Arial"/>
            </a:endParaRPr>
          </a:p>
          <a:p>
            <a:pPr indent="-4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3200"/>
              <a:buFont typeface="Calibri"/>
              <a:buChar char="●"/>
            </a:pPr>
            <a:r>
              <a:rPr b="0" lang="en-US" sz="3200" strike="noStrike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Upload, Share, and Collaborate</a:t>
            </a:r>
            <a:endParaRPr b="0" sz="3200" strike="noStrike">
              <a:latin typeface="Arial"/>
              <a:ea typeface="Arial"/>
              <a:cs typeface="Arial"/>
              <a:sym typeface="Arial"/>
            </a:endParaRPr>
          </a:p>
          <a:p>
            <a:pPr indent="-4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Char char="●"/>
            </a:pPr>
            <a:r>
              <a:rPr b="0" lang="en-US" sz="32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Publish</a:t>
            </a:r>
            <a:endParaRPr b="0" sz="3200" strike="noStrike">
              <a:latin typeface="Arial"/>
              <a:ea typeface="Arial"/>
              <a:cs typeface="Arial"/>
              <a:sym typeface="Arial"/>
            </a:endParaRPr>
          </a:p>
          <a:p>
            <a:pPr indent="-4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3200"/>
              <a:buFont typeface="Calibri"/>
              <a:buChar char="●"/>
            </a:pPr>
            <a:r>
              <a:rPr b="0" lang="en-US" sz="3200" strike="noStrike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Search and Explore Data</a:t>
            </a:r>
            <a:endParaRPr b="0" sz="3200" strike="noStrike">
              <a:latin typeface="Arial"/>
              <a:ea typeface="Arial"/>
              <a:cs typeface="Arial"/>
              <a:sym typeface="Arial"/>
            </a:endParaRPr>
          </a:p>
          <a:p>
            <a:pPr indent="-4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3200"/>
              <a:buFont typeface="Calibri"/>
              <a:buChar char="●"/>
            </a:pPr>
            <a:r>
              <a:rPr b="0" lang="en-US" sz="3200" strike="noStrike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Communities of Practice</a:t>
            </a:r>
            <a:endParaRPr b="0" sz="3200" strike="noStrike">
              <a:latin typeface="Arial"/>
              <a:ea typeface="Arial"/>
              <a:cs typeface="Arial"/>
              <a:sym typeface="Arial"/>
            </a:endParaRPr>
          </a:p>
          <a:p>
            <a:pPr indent="-4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3200"/>
              <a:buFont typeface="Calibri"/>
              <a:buChar char="●"/>
            </a:pPr>
            <a:r>
              <a:rPr b="0" lang="en-US" sz="3200" strike="noStrike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Future Plans and Summary</a:t>
            </a:r>
            <a:endParaRPr b="0" sz="32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39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3"/>
          <p:cNvSpPr/>
          <p:nvPr/>
        </p:nvSpPr>
        <p:spPr>
          <a:xfrm>
            <a:off x="-14040" y="0"/>
            <a:ext cx="9156600" cy="929880"/>
          </a:xfrm>
          <a:prstGeom prst="rect">
            <a:avLst/>
          </a:prstGeom>
          <a:solidFill>
            <a:srgbClr val="21486E"/>
          </a:solidFill>
          <a:ln>
            <a:noFill/>
          </a:ln>
          <a:effectLst>
            <a:outerShdw blurRad="40000" rotWithShape="0" dir="5400000" dist="23040">
              <a:srgbClr val="000000">
                <a:alpha val="3490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43"/>
          <p:cNvSpPr/>
          <p:nvPr/>
        </p:nvSpPr>
        <p:spPr>
          <a:xfrm>
            <a:off x="546120" y="-127080"/>
            <a:ext cx="8228160" cy="1056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000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Creating A Dataset</a:t>
            </a:r>
            <a:endParaRPr b="0" sz="40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43"/>
          <p:cNvSpPr/>
          <p:nvPr/>
        </p:nvSpPr>
        <p:spPr>
          <a:xfrm>
            <a:off x="0" y="6402960"/>
            <a:ext cx="9156600" cy="453600"/>
          </a:xfrm>
          <a:prstGeom prst="rect">
            <a:avLst/>
          </a:prstGeom>
          <a:solidFill>
            <a:srgbClr val="21486E"/>
          </a:solidFill>
          <a:ln>
            <a:noFill/>
          </a:ln>
          <a:effectLst>
            <a:outerShdw blurRad="40000" rotWithShape="0" dir="5400000" dist="23040">
              <a:srgbClr val="000000">
                <a:alpha val="3490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isms-logo.png" id="312" name="Google Shape;312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04720" y="6469920"/>
            <a:ext cx="1367280" cy="289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082273"/>
            <a:ext cx="8764448" cy="4494699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14" name="Google Shape;314;p43"/>
          <p:cNvSpPr/>
          <p:nvPr/>
        </p:nvSpPr>
        <p:spPr>
          <a:xfrm>
            <a:off x="2502000" y="4289760"/>
            <a:ext cx="6414840" cy="195012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-37944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b="0" lang="en-US" sz="24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DOI Support</a:t>
            </a:r>
            <a:endParaRPr b="0" sz="2400" strike="noStrike">
              <a:latin typeface="Arial"/>
              <a:ea typeface="Arial"/>
              <a:cs typeface="Arial"/>
              <a:sym typeface="Arial"/>
            </a:endParaRPr>
          </a:p>
          <a:p>
            <a:pPr indent="-37944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b="0" lang="en-US" sz="24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Easy to add lots of data and metadata</a:t>
            </a:r>
            <a:endParaRPr b="0" sz="2400" strike="noStrike">
              <a:latin typeface="Arial"/>
              <a:ea typeface="Arial"/>
              <a:cs typeface="Arial"/>
              <a:sym typeface="Arial"/>
            </a:endParaRPr>
          </a:p>
          <a:p>
            <a:pPr indent="-37944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b="0" lang="en-US" sz="24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Nicely formatted and presented</a:t>
            </a:r>
            <a:endParaRPr b="0" sz="2400" strike="noStrike">
              <a:latin typeface="Arial"/>
              <a:ea typeface="Arial"/>
              <a:cs typeface="Arial"/>
              <a:sym typeface="Arial"/>
            </a:endParaRPr>
          </a:p>
          <a:p>
            <a:pPr indent="-37944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b="0" lang="en-US" sz="24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Automatically available on Google Datasets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7944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Download Zipfile or use Globus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4"/>
          <p:cNvSpPr/>
          <p:nvPr/>
        </p:nvSpPr>
        <p:spPr>
          <a:xfrm>
            <a:off x="-14040" y="0"/>
            <a:ext cx="9156600" cy="930000"/>
          </a:xfrm>
          <a:prstGeom prst="rect">
            <a:avLst/>
          </a:prstGeom>
          <a:solidFill>
            <a:srgbClr val="21486E"/>
          </a:solidFill>
          <a:ln>
            <a:noFill/>
          </a:ln>
          <a:effectLst>
            <a:outerShdw blurRad="40000" rotWithShape="0" dir="5400000" dist="23040">
              <a:srgbClr val="000000">
                <a:alpha val="349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44"/>
          <p:cNvSpPr/>
          <p:nvPr/>
        </p:nvSpPr>
        <p:spPr>
          <a:xfrm>
            <a:off x="546120" y="-127080"/>
            <a:ext cx="82281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Published Datasets</a:t>
            </a:r>
            <a:endParaRPr b="0" sz="40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44"/>
          <p:cNvSpPr/>
          <p:nvPr/>
        </p:nvSpPr>
        <p:spPr>
          <a:xfrm>
            <a:off x="0" y="6402960"/>
            <a:ext cx="9156600" cy="453600"/>
          </a:xfrm>
          <a:prstGeom prst="rect">
            <a:avLst/>
          </a:prstGeom>
          <a:solidFill>
            <a:srgbClr val="21486E"/>
          </a:solidFill>
          <a:ln>
            <a:noFill/>
          </a:ln>
          <a:effectLst>
            <a:outerShdw blurRad="40000" rotWithShape="0" dir="5400000" dist="23040">
              <a:srgbClr val="000000">
                <a:alpha val="349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isms-logo.png" id="322" name="Google Shape;322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04720" y="6469920"/>
            <a:ext cx="1367280" cy="289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9125" y="1063725"/>
            <a:ext cx="8675275" cy="43647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24" name="Google Shape;324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40625" y="2837275"/>
            <a:ext cx="5890175" cy="29929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25" name="Google Shape;325;p44"/>
          <p:cNvSpPr/>
          <p:nvPr/>
        </p:nvSpPr>
        <p:spPr>
          <a:xfrm>
            <a:off x="1804320" y="5191920"/>
            <a:ext cx="5494200" cy="1112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-31608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Search published datasets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608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Browse by Author, Tags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608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Easily view files and data</a:t>
            </a:r>
            <a:endParaRPr b="0" sz="1400" strike="noStrike">
              <a:latin typeface="Arial"/>
              <a:ea typeface="Arial"/>
              <a:cs typeface="Arial"/>
              <a:sym typeface="Arial"/>
            </a:endParaRPr>
          </a:p>
          <a:p>
            <a:pPr indent="-31608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Download files over the web, using Globus, or in a single Zip file</a:t>
            </a:r>
            <a:endParaRPr b="0" sz="14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5"/>
          <p:cNvSpPr/>
          <p:nvPr/>
        </p:nvSpPr>
        <p:spPr>
          <a:xfrm>
            <a:off x="-14040" y="0"/>
            <a:ext cx="9156600" cy="930000"/>
          </a:xfrm>
          <a:prstGeom prst="rect">
            <a:avLst/>
          </a:prstGeom>
          <a:solidFill>
            <a:srgbClr val="21486E"/>
          </a:solidFill>
          <a:ln>
            <a:noFill/>
          </a:ln>
          <a:effectLst>
            <a:outerShdw blurRad="40000" rotWithShape="0" dir="5400000" dist="23040">
              <a:srgbClr val="000000">
                <a:alpha val="349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45"/>
          <p:cNvSpPr/>
          <p:nvPr/>
        </p:nvSpPr>
        <p:spPr>
          <a:xfrm>
            <a:off x="546120" y="-127080"/>
            <a:ext cx="82281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Google Dataset Search</a:t>
            </a:r>
            <a:endParaRPr b="0" sz="40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45"/>
          <p:cNvSpPr/>
          <p:nvPr/>
        </p:nvSpPr>
        <p:spPr>
          <a:xfrm>
            <a:off x="0" y="6402960"/>
            <a:ext cx="9156600" cy="453600"/>
          </a:xfrm>
          <a:prstGeom prst="rect">
            <a:avLst/>
          </a:prstGeom>
          <a:solidFill>
            <a:srgbClr val="21486E"/>
          </a:solidFill>
          <a:ln>
            <a:noFill/>
          </a:ln>
          <a:effectLst>
            <a:outerShdw blurRad="40000" rotWithShape="0" dir="5400000" dist="23040">
              <a:srgbClr val="000000">
                <a:alpha val="349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isms-logo.png" id="333" name="Google Shape;333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04720" y="6469920"/>
            <a:ext cx="1367280" cy="289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082400"/>
            <a:ext cx="8835875" cy="4482701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35" name="Google Shape;335;p45"/>
          <p:cNvSpPr/>
          <p:nvPr/>
        </p:nvSpPr>
        <p:spPr>
          <a:xfrm>
            <a:off x="1804320" y="5191920"/>
            <a:ext cx="5494200" cy="1112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-31608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Published Datasets are automatically made available in Google Dataset Search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608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Changes are updated nightly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8"/>
          <p:cNvSpPr/>
          <p:nvPr/>
        </p:nvSpPr>
        <p:spPr>
          <a:xfrm>
            <a:off x="-14040" y="0"/>
            <a:ext cx="9156600" cy="929880"/>
          </a:xfrm>
          <a:prstGeom prst="rect">
            <a:avLst/>
          </a:prstGeom>
          <a:solidFill>
            <a:srgbClr val="21486E"/>
          </a:solidFill>
          <a:ln>
            <a:noFill/>
          </a:ln>
          <a:effectLst>
            <a:outerShdw blurRad="40000" rotWithShape="0" dir="5400000" dist="23040">
              <a:srgbClr val="000000">
                <a:alpha val="3490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28"/>
          <p:cNvSpPr/>
          <p:nvPr/>
        </p:nvSpPr>
        <p:spPr>
          <a:xfrm>
            <a:off x="546120" y="-127080"/>
            <a:ext cx="8228160" cy="1056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Agenda</a:t>
            </a:r>
            <a:endParaRPr b="0" i="0" sz="4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28"/>
          <p:cNvSpPr/>
          <p:nvPr/>
        </p:nvSpPr>
        <p:spPr>
          <a:xfrm>
            <a:off x="0" y="6402960"/>
            <a:ext cx="9156600" cy="453600"/>
          </a:xfrm>
          <a:prstGeom prst="rect">
            <a:avLst/>
          </a:prstGeom>
          <a:solidFill>
            <a:srgbClr val="21486E"/>
          </a:solidFill>
          <a:ln>
            <a:noFill/>
          </a:ln>
          <a:effectLst>
            <a:outerShdw blurRad="40000" rotWithShape="0" dir="5400000" dist="23040">
              <a:srgbClr val="000000">
                <a:alpha val="3490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isms-logo.png" id="126" name="Google Shape;126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04720" y="6469920"/>
            <a:ext cx="1367280" cy="28908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8"/>
          <p:cNvSpPr/>
          <p:nvPr/>
        </p:nvSpPr>
        <p:spPr>
          <a:xfrm>
            <a:off x="389525" y="2052347"/>
            <a:ext cx="8541600" cy="38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430199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Char char="●"/>
            </a:pPr>
            <a:r>
              <a:rPr b="0" i="0" lang="en-US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Overview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-4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3200"/>
              <a:buFont typeface="Calibri"/>
              <a:buChar char="●"/>
            </a:pPr>
            <a:r>
              <a:rPr b="0" i="0" lang="en-US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Upload, Share, and Collaborate</a:t>
            </a:r>
            <a:endParaRPr b="0" i="0" sz="3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4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3200"/>
              <a:buFont typeface="Calibri"/>
              <a:buChar char="●"/>
            </a:pPr>
            <a:r>
              <a:rPr b="0" i="0" lang="en-US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Publish</a:t>
            </a:r>
            <a:endParaRPr b="0" i="0" sz="3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4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3200"/>
              <a:buFont typeface="Calibri"/>
              <a:buChar char="●"/>
            </a:pPr>
            <a:r>
              <a:rPr b="0" i="0" lang="en-US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Search And Explore Data</a:t>
            </a:r>
            <a:endParaRPr b="0" i="0" sz="3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4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3200"/>
              <a:buFont typeface="Calibri"/>
              <a:buChar char="●"/>
            </a:pPr>
            <a:r>
              <a:rPr b="0" i="0" lang="en-US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Communities of Practice</a:t>
            </a:r>
            <a:endParaRPr b="0" i="0" sz="3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4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3200"/>
              <a:buFont typeface="Calibri"/>
              <a:buChar char="●"/>
            </a:pPr>
            <a:r>
              <a:rPr b="0" i="0" lang="en-US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Future Plans and Summary</a:t>
            </a:r>
            <a:endParaRPr b="0" i="0" sz="3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39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6"/>
          <p:cNvSpPr/>
          <p:nvPr/>
        </p:nvSpPr>
        <p:spPr>
          <a:xfrm>
            <a:off x="-14040" y="0"/>
            <a:ext cx="9156600" cy="929880"/>
          </a:xfrm>
          <a:prstGeom prst="rect">
            <a:avLst/>
          </a:prstGeom>
          <a:solidFill>
            <a:srgbClr val="21486E"/>
          </a:solidFill>
          <a:ln>
            <a:noFill/>
          </a:ln>
          <a:effectLst>
            <a:outerShdw blurRad="40000" rotWithShape="0" dir="5400000" dist="23040">
              <a:srgbClr val="000000">
                <a:alpha val="3490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46"/>
          <p:cNvSpPr/>
          <p:nvPr/>
        </p:nvSpPr>
        <p:spPr>
          <a:xfrm>
            <a:off x="546120" y="-127080"/>
            <a:ext cx="8228160" cy="1056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000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Agenda</a:t>
            </a:r>
            <a:endParaRPr b="0" sz="40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46"/>
          <p:cNvSpPr/>
          <p:nvPr/>
        </p:nvSpPr>
        <p:spPr>
          <a:xfrm>
            <a:off x="0" y="6402960"/>
            <a:ext cx="9156600" cy="453600"/>
          </a:xfrm>
          <a:prstGeom prst="rect">
            <a:avLst/>
          </a:prstGeom>
          <a:solidFill>
            <a:srgbClr val="21486E"/>
          </a:solidFill>
          <a:ln>
            <a:noFill/>
          </a:ln>
          <a:effectLst>
            <a:outerShdw blurRad="40000" rotWithShape="0" dir="5400000" dist="23040">
              <a:srgbClr val="000000">
                <a:alpha val="3490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isms-logo.png" id="343" name="Google Shape;343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04720" y="6469920"/>
            <a:ext cx="1367280" cy="289080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46"/>
          <p:cNvSpPr/>
          <p:nvPr/>
        </p:nvSpPr>
        <p:spPr>
          <a:xfrm>
            <a:off x="389520" y="2052360"/>
            <a:ext cx="8541720" cy="3710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4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3200"/>
              <a:buFont typeface="Calibri"/>
              <a:buChar char="●"/>
            </a:pPr>
            <a:r>
              <a:rPr b="0" lang="en-US" sz="3200" strike="noStrike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Overview</a:t>
            </a:r>
            <a:endParaRPr b="0" sz="3200" strike="noStrike">
              <a:latin typeface="Arial"/>
              <a:ea typeface="Arial"/>
              <a:cs typeface="Arial"/>
              <a:sym typeface="Arial"/>
            </a:endParaRPr>
          </a:p>
          <a:p>
            <a:pPr indent="-4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3200"/>
              <a:buFont typeface="Calibri"/>
              <a:buChar char="●"/>
            </a:pPr>
            <a:r>
              <a:rPr b="0" lang="en-US" sz="3200" strike="noStrike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Upload, Share, and Collaborate</a:t>
            </a:r>
            <a:endParaRPr b="0" sz="3200" strike="noStrike">
              <a:latin typeface="Arial"/>
              <a:ea typeface="Arial"/>
              <a:cs typeface="Arial"/>
              <a:sym typeface="Arial"/>
            </a:endParaRPr>
          </a:p>
          <a:p>
            <a:pPr indent="-4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3200"/>
              <a:buFont typeface="Calibri"/>
              <a:buChar char="●"/>
            </a:pPr>
            <a:r>
              <a:rPr b="0" lang="en-US" sz="3200" strike="noStrike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Publish</a:t>
            </a:r>
            <a:endParaRPr b="0" sz="3200" strike="noStrike">
              <a:latin typeface="Arial"/>
              <a:ea typeface="Arial"/>
              <a:cs typeface="Arial"/>
              <a:sym typeface="Arial"/>
            </a:endParaRPr>
          </a:p>
          <a:p>
            <a:pPr indent="-4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Char char="●"/>
            </a:pPr>
            <a:r>
              <a:rPr b="0" lang="en-US" sz="32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Search and Explore Data</a:t>
            </a:r>
            <a:endParaRPr b="0" sz="3200" strike="noStrike">
              <a:latin typeface="Arial"/>
              <a:ea typeface="Arial"/>
              <a:cs typeface="Arial"/>
              <a:sym typeface="Arial"/>
            </a:endParaRPr>
          </a:p>
          <a:p>
            <a:pPr indent="-4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3200"/>
              <a:buFont typeface="Calibri"/>
              <a:buChar char="●"/>
            </a:pPr>
            <a:r>
              <a:rPr b="0" lang="en-US" sz="3200" strike="noStrike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Communities of Practice</a:t>
            </a:r>
            <a:endParaRPr b="0" sz="3200" strike="noStrike">
              <a:latin typeface="Arial"/>
              <a:ea typeface="Arial"/>
              <a:cs typeface="Arial"/>
              <a:sym typeface="Arial"/>
            </a:endParaRPr>
          </a:p>
          <a:p>
            <a:pPr indent="-4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3200"/>
              <a:buFont typeface="Calibri"/>
              <a:buChar char="●"/>
            </a:pPr>
            <a:r>
              <a:rPr b="0" lang="en-US" sz="3200" strike="noStrike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Future Plans and Summary</a:t>
            </a:r>
            <a:endParaRPr b="0" sz="32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39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7"/>
          <p:cNvSpPr/>
          <p:nvPr/>
        </p:nvSpPr>
        <p:spPr>
          <a:xfrm>
            <a:off x="-14040" y="0"/>
            <a:ext cx="9156600" cy="929880"/>
          </a:xfrm>
          <a:prstGeom prst="rect">
            <a:avLst/>
          </a:prstGeom>
          <a:solidFill>
            <a:srgbClr val="21486E"/>
          </a:solidFill>
          <a:ln>
            <a:noFill/>
          </a:ln>
          <a:effectLst>
            <a:outerShdw blurRad="40000" rotWithShape="0" dir="5400000" dist="23040">
              <a:srgbClr val="000000">
                <a:alpha val="3490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47"/>
          <p:cNvSpPr/>
          <p:nvPr/>
        </p:nvSpPr>
        <p:spPr>
          <a:xfrm>
            <a:off x="546120" y="-127080"/>
            <a:ext cx="8228160" cy="1056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000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Search</a:t>
            </a:r>
            <a:endParaRPr b="0" sz="40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47"/>
          <p:cNvSpPr/>
          <p:nvPr/>
        </p:nvSpPr>
        <p:spPr>
          <a:xfrm>
            <a:off x="0" y="6402960"/>
            <a:ext cx="9156600" cy="453600"/>
          </a:xfrm>
          <a:prstGeom prst="rect">
            <a:avLst/>
          </a:prstGeom>
          <a:solidFill>
            <a:srgbClr val="21486E"/>
          </a:solidFill>
          <a:ln>
            <a:noFill/>
          </a:ln>
          <a:effectLst>
            <a:outerShdw blurRad="40000" rotWithShape="0" dir="5400000" dist="23040">
              <a:srgbClr val="000000">
                <a:alpha val="3490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isms-logo.png" id="352" name="Google Shape;352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04720" y="6469920"/>
            <a:ext cx="1367280" cy="289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082273"/>
            <a:ext cx="8772648" cy="44685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54" name="Google Shape;354;p47"/>
          <p:cNvSpPr/>
          <p:nvPr/>
        </p:nvSpPr>
        <p:spPr>
          <a:xfrm>
            <a:off x="1888200" y="4334400"/>
            <a:ext cx="5503320" cy="1882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-33516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alibri"/>
              <a:buChar char="●"/>
            </a:pPr>
            <a:r>
              <a:rPr b="0" lang="en-US" sz="17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Search Published Datasets</a:t>
            </a:r>
            <a:endParaRPr b="0" sz="1700" strike="noStrike">
              <a:latin typeface="Arial"/>
              <a:ea typeface="Arial"/>
              <a:cs typeface="Arial"/>
              <a:sym typeface="Arial"/>
            </a:endParaRPr>
          </a:p>
          <a:p>
            <a:pPr indent="-33516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alibri"/>
              <a:buChar char="●"/>
            </a:pPr>
            <a:r>
              <a:rPr b="0" lang="en-US" sz="17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Search within or across projects</a:t>
            </a:r>
            <a:endParaRPr b="0" sz="1700" strike="noStrike">
              <a:latin typeface="Arial"/>
              <a:ea typeface="Arial"/>
              <a:cs typeface="Arial"/>
              <a:sym typeface="Arial"/>
            </a:endParaRPr>
          </a:p>
          <a:p>
            <a:pPr indent="-33516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alibri"/>
              <a:buChar char="●"/>
            </a:pPr>
            <a:r>
              <a:rPr b="0" lang="en-US" sz="17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Search multiple elements such as files, processes, samples, datasets, etc…</a:t>
            </a:r>
            <a:endParaRPr b="0" sz="1700" strike="noStrike">
              <a:latin typeface="Arial"/>
              <a:ea typeface="Arial"/>
              <a:cs typeface="Arial"/>
              <a:sym typeface="Arial"/>
            </a:endParaRPr>
          </a:p>
          <a:p>
            <a:pPr indent="-33516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alibri"/>
              <a:buChar char="●"/>
            </a:pPr>
            <a:r>
              <a:rPr b="0" lang="en-US" sz="17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the future will be able to do more structured searches (multiple elements, attributes, etc…)</a:t>
            </a:r>
            <a:endParaRPr b="0" sz="17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8"/>
          <p:cNvSpPr/>
          <p:nvPr/>
        </p:nvSpPr>
        <p:spPr>
          <a:xfrm>
            <a:off x="-14040" y="0"/>
            <a:ext cx="9156600" cy="930000"/>
          </a:xfrm>
          <a:prstGeom prst="rect">
            <a:avLst/>
          </a:prstGeom>
          <a:solidFill>
            <a:srgbClr val="21486E"/>
          </a:solidFill>
          <a:ln>
            <a:noFill/>
          </a:ln>
          <a:effectLst>
            <a:outerShdw blurRad="40000" rotWithShape="0" dir="5400000" dist="23040">
              <a:srgbClr val="000000">
                <a:alpha val="349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48"/>
          <p:cNvSpPr/>
          <p:nvPr/>
        </p:nvSpPr>
        <p:spPr>
          <a:xfrm>
            <a:off x="546120" y="-127080"/>
            <a:ext cx="82281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000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Explore </a:t>
            </a:r>
            <a:r>
              <a:rPr lang="en-US" sz="4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Data</a:t>
            </a:r>
            <a:r>
              <a:rPr b="0" lang="en-US" sz="4000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Online</a:t>
            </a:r>
            <a:endParaRPr b="0" sz="40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48"/>
          <p:cNvSpPr/>
          <p:nvPr/>
        </p:nvSpPr>
        <p:spPr>
          <a:xfrm>
            <a:off x="0" y="6402960"/>
            <a:ext cx="9156600" cy="453600"/>
          </a:xfrm>
          <a:prstGeom prst="rect">
            <a:avLst/>
          </a:prstGeom>
          <a:solidFill>
            <a:srgbClr val="21486E"/>
          </a:solidFill>
          <a:ln>
            <a:noFill/>
          </a:ln>
          <a:effectLst>
            <a:outerShdw blurRad="40000" rotWithShape="0" dir="5400000" dist="23040">
              <a:srgbClr val="000000">
                <a:alpha val="349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isms-logo.png" id="362" name="Google Shape;362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04720" y="6469920"/>
            <a:ext cx="1367280" cy="289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082400"/>
            <a:ext cx="8852549" cy="4532876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64" name="Google Shape;364;p48"/>
          <p:cNvSpPr/>
          <p:nvPr/>
        </p:nvSpPr>
        <p:spPr>
          <a:xfrm>
            <a:off x="1806480" y="4243680"/>
            <a:ext cx="5543700" cy="1922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-366839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●"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View Samples, processes, attributes</a:t>
            </a:r>
            <a:endParaRPr b="0" sz="2200" strike="noStrike">
              <a:latin typeface="Arial"/>
              <a:ea typeface="Arial"/>
              <a:cs typeface="Arial"/>
              <a:sym typeface="Arial"/>
            </a:endParaRPr>
          </a:p>
          <a:p>
            <a:pPr indent="-366839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●"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View relationships and files</a:t>
            </a:r>
            <a:endParaRPr b="0" sz="2200" strike="noStrike">
              <a:latin typeface="Arial"/>
              <a:ea typeface="Arial"/>
              <a:cs typeface="Arial"/>
              <a:sym typeface="Arial"/>
            </a:endParaRPr>
          </a:p>
          <a:p>
            <a:pPr indent="-366839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●"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See processing step order</a:t>
            </a:r>
            <a:endParaRPr b="0" sz="2200" strike="noStrike">
              <a:latin typeface="Arial"/>
              <a:ea typeface="Arial"/>
              <a:cs typeface="Arial"/>
              <a:sym typeface="Arial"/>
            </a:endParaRPr>
          </a:p>
          <a:p>
            <a:pPr indent="-366839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●"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Group/Ungroup similar processing steps </a:t>
            </a:r>
            <a:endParaRPr b="0" sz="22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49"/>
          <p:cNvSpPr/>
          <p:nvPr/>
        </p:nvSpPr>
        <p:spPr>
          <a:xfrm>
            <a:off x="-14040" y="0"/>
            <a:ext cx="9156600" cy="930000"/>
          </a:xfrm>
          <a:prstGeom prst="rect">
            <a:avLst/>
          </a:prstGeom>
          <a:solidFill>
            <a:srgbClr val="21486E"/>
          </a:solidFill>
          <a:ln>
            <a:noFill/>
          </a:ln>
          <a:effectLst>
            <a:outerShdw blurRad="40000" rotWithShape="0" dir="5400000" dist="23040">
              <a:srgbClr val="000000">
                <a:alpha val="349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49"/>
          <p:cNvSpPr/>
          <p:nvPr/>
        </p:nvSpPr>
        <p:spPr>
          <a:xfrm>
            <a:off x="546120" y="-127080"/>
            <a:ext cx="82281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Compare</a:t>
            </a:r>
            <a:r>
              <a:rPr b="0" lang="en-US" sz="4000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4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Data</a:t>
            </a:r>
            <a:r>
              <a:rPr b="0" lang="en-US" sz="4000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Online</a:t>
            </a:r>
            <a:endParaRPr b="0" sz="40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49"/>
          <p:cNvSpPr/>
          <p:nvPr/>
        </p:nvSpPr>
        <p:spPr>
          <a:xfrm>
            <a:off x="0" y="6402960"/>
            <a:ext cx="9156600" cy="453600"/>
          </a:xfrm>
          <a:prstGeom prst="rect">
            <a:avLst/>
          </a:prstGeom>
          <a:solidFill>
            <a:srgbClr val="21486E"/>
          </a:solidFill>
          <a:ln>
            <a:noFill/>
          </a:ln>
          <a:effectLst>
            <a:outerShdw blurRad="40000" rotWithShape="0" dir="5400000" dist="23040">
              <a:srgbClr val="000000">
                <a:alpha val="349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isms-logo.png" id="372" name="Google Shape;372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04720" y="6469920"/>
            <a:ext cx="1367280" cy="289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082400"/>
            <a:ext cx="8919600" cy="4576539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74" name="Google Shape;374;p49"/>
          <p:cNvSpPr/>
          <p:nvPr/>
        </p:nvSpPr>
        <p:spPr>
          <a:xfrm>
            <a:off x="1806480" y="4243680"/>
            <a:ext cx="5543700" cy="1922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-366839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●"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View Samples, processes, attributes</a:t>
            </a:r>
            <a:endParaRPr b="0" sz="2200" strike="noStrike">
              <a:latin typeface="Arial"/>
              <a:ea typeface="Arial"/>
              <a:cs typeface="Arial"/>
              <a:sym typeface="Arial"/>
            </a:endParaRPr>
          </a:p>
          <a:p>
            <a:pPr indent="-366839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●"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Compare and filter samples and processes</a:t>
            </a:r>
            <a:endParaRPr b="0" sz="2200" strike="noStrike">
              <a:latin typeface="Arial"/>
              <a:ea typeface="Arial"/>
              <a:cs typeface="Arial"/>
              <a:sym typeface="Arial"/>
            </a:endParaRPr>
          </a:p>
          <a:p>
            <a:pPr indent="-366839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●"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View processing step order</a:t>
            </a:r>
            <a:endParaRPr b="0" sz="2200" strike="noStrike">
              <a:latin typeface="Arial"/>
              <a:ea typeface="Arial"/>
              <a:cs typeface="Arial"/>
              <a:sym typeface="Arial"/>
            </a:endParaRPr>
          </a:p>
          <a:p>
            <a:pPr indent="-366839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●"/>
            </a:pPr>
            <a:r>
              <a:rPr b="0" lang="en-US" sz="22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Hide/Show </a:t>
            </a: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data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366839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●"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Select any 2 samples to compare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50"/>
          <p:cNvSpPr/>
          <p:nvPr/>
        </p:nvSpPr>
        <p:spPr>
          <a:xfrm>
            <a:off x="-14040" y="0"/>
            <a:ext cx="9156600" cy="930000"/>
          </a:xfrm>
          <a:prstGeom prst="rect">
            <a:avLst/>
          </a:prstGeom>
          <a:solidFill>
            <a:srgbClr val="21486E"/>
          </a:solidFill>
          <a:ln>
            <a:noFill/>
          </a:ln>
          <a:effectLst>
            <a:outerShdw blurRad="40000" rotWithShape="0" dir="5400000" dist="23040">
              <a:srgbClr val="000000">
                <a:alpha val="349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50"/>
          <p:cNvSpPr/>
          <p:nvPr/>
        </p:nvSpPr>
        <p:spPr>
          <a:xfrm>
            <a:off x="546120" y="-127080"/>
            <a:ext cx="82281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Data Dictionary</a:t>
            </a:r>
            <a:endParaRPr b="0" sz="40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50"/>
          <p:cNvSpPr/>
          <p:nvPr/>
        </p:nvSpPr>
        <p:spPr>
          <a:xfrm>
            <a:off x="0" y="6402960"/>
            <a:ext cx="9156600" cy="453600"/>
          </a:xfrm>
          <a:prstGeom prst="rect">
            <a:avLst/>
          </a:prstGeom>
          <a:solidFill>
            <a:srgbClr val="21486E"/>
          </a:solidFill>
          <a:ln>
            <a:noFill/>
          </a:ln>
          <a:effectLst>
            <a:outerShdw blurRad="40000" rotWithShape="0" dir="5400000" dist="23040">
              <a:srgbClr val="000000">
                <a:alpha val="349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isms-logo.png" id="382" name="Google Shape;382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04720" y="6469920"/>
            <a:ext cx="1367280" cy="289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082400"/>
            <a:ext cx="8919599" cy="4520573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84" name="Google Shape;384;p50"/>
          <p:cNvSpPr/>
          <p:nvPr/>
        </p:nvSpPr>
        <p:spPr>
          <a:xfrm>
            <a:off x="1806475" y="4243675"/>
            <a:ext cx="5543700" cy="2100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-366839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●"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View Attributes across your experiments for both </a:t>
            </a: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samples</a:t>
            </a: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 and processes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366839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●"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Validate data, names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366839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●"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View min/max and number of values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366839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●"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See units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366839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●"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View all values and origins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51"/>
          <p:cNvSpPr/>
          <p:nvPr/>
        </p:nvSpPr>
        <p:spPr>
          <a:xfrm>
            <a:off x="-14040" y="0"/>
            <a:ext cx="9156600" cy="930000"/>
          </a:xfrm>
          <a:prstGeom prst="rect">
            <a:avLst/>
          </a:prstGeom>
          <a:solidFill>
            <a:srgbClr val="21486E"/>
          </a:solidFill>
          <a:ln>
            <a:noFill/>
          </a:ln>
          <a:effectLst>
            <a:outerShdw blurRad="40000" rotWithShape="0" dir="5400000" dist="23040">
              <a:srgbClr val="000000">
                <a:alpha val="349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51"/>
          <p:cNvSpPr/>
          <p:nvPr/>
        </p:nvSpPr>
        <p:spPr>
          <a:xfrm>
            <a:off x="546120" y="-127080"/>
            <a:ext cx="82281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Query Builder UI </a:t>
            </a:r>
            <a:endParaRPr b="0" sz="40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51"/>
          <p:cNvSpPr/>
          <p:nvPr/>
        </p:nvSpPr>
        <p:spPr>
          <a:xfrm>
            <a:off x="0" y="6402960"/>
            <a:ext cx="9156600" cy="453600"/>
          </a:xfrm>
          <a:prstGeom prst="rect">
            <a:avLst/>
          </a:prstGeom>
          <a:solidFill>
            <a:srgbClr val="21486E"/>
          </a:solidFill>
          <a:ln>
            <a:noFill/>
          </a:ln>
          <a:effectLst>
            <a:outerShdw blurRad="40000" rotWithShape="0" dir="5400000" dist="23040">
              <a:srgbClr val="000000">
                <a:alpha val="349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isms-logo.png" id="392" name="Google Shape;392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04720" y="6469920"/>
            <a:ext cx="1367280" cy="289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5025" y="998325"/>
            <a:ext cx="8621827" cy="4306423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94" name="Google Shape;394;p51"/>
          <p:cNvSpPr/>
          <p:nvPr/>
        </p:nvSpPr>
        <p:spPr>
          <a:xfrm>
            <a:off x="1728650" y="4433850"/>
            <a:ext cx="5671200" cy="1922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-354139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●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Construct complex queries</a:t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-354139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●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Explore Samples, Process, and Attributes</a:t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-354139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●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Save And Reuse Queries</a:t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-354139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●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Filter Attributes Based on Previous Query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4139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Show Min/Max, and Snapshot of attribute values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52"/>
          <p:cNvSpPr/>
          <p:nvPr/>
        </p:nvSpPr>
        <p:spPr>
          <a:xfrm>
            <a:off x="-14040" y="0"/>
            <a:ext cx="9156600" cy="929880"/>
          </a:xfrm>
          <a:prstGeom prst="rect">
            <a:avLst/>
          </a:prstGeom>
          <a:solidFill>
            <a:srgbClr val="21486E"/>
          </a:solidFill>
          <a:ln>
            <a:noFill/>
          </a:ln>
          <a:effectLst>
            <a:outerShdw blurRad="40000" rotWithShape="0" dir="5400000" dist="23040">
              <a:srgbClr val="000000">
                <a:alpha val="3490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52"/>
          <p:cNvSpPr/>
          <p:nvPr/>
        </p:nvSpPr>
        <p:spPr>
          <a:xfrm>
            <a:off x="546120" y="-127080"/>
            <a:ext cx="8228160" cy="1056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000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Agenda</a:t>
            </a:r>
            <a:endParaRPr b="0" sz="40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52"/>
          <p:cNvSpPr/>
          <p:nvPr/>
        </p:nvSpPr>
        <p:spPr>
          <a:xfrm>
            <a:off x="0" y="6402960"/>
            <a:ext cx="9156600" cy="453600"/>
          </a:xfrm>
          <a:prstGeom prst="rect">
            <a:avLst/>
          </a:prstGeom>
          <a:solidFill>
            <a:srgbClr val="21486E"/>
          </a:solidFill>
          <a:ln>
            <a:noFill/>
          </a:ln>
          <a:effectLst>
            <a:outerShdw blurRad="40000" rotWithShape="0" dir="5400000" dist="23040">
              <a:srgbClr val="000000">
                <a:alpha val="3490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isms-logo.png" id="402" name="Google Shape;402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04720" y="6469920"/>
            <a:ext cx="1367280" cy="289080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52"/>
          <p:cNvSpPr/>
          <p:nvPr/>
        </p:nvSpPr>
        <p:spPr>
          <a:xfrm>
            <a:off x="293400" y="2040840"/>
            <a:ext cx="8541720" cy="30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4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Char char="●"/>
            </a:pPr>
            <a:r>
              <a:rPr b="0" lang="en-US" sz="3200" strike="noStrike">
                <a:solidFill>
                  <a:srgbClr val="A6A6A6"/>
                </a:solidFill>
                <a:latin typeface="Calibri"/>
                <a:ea typeface="Calibri"/>
                <a:cs typeface="Calibri"/>
                <a:sym typeface="Calibri"/>
              </a:rPr>
              <a:t>Overview</a:t>
            </a:r>
            <a:endParaRPr b="0" sz="3200" strike="noStrike">
              <a:latin typeface="Arial"/>
              <a:ea typeface="Arial"/>
              <a:cs typeface="Arial"/>
              <a:sym typeface="Arial"/>
            </a:endParaRPr>
          </a:p>
          <a:p>
            <a:pPr indent="-4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3200"/>
              <a:buFont typeface="Calibri"/>
              <a:buChar char="●"/>
            </a:pPr>
            <a:r>
              <a:rPr b="0" lang="en-US" sz="3200" strike="noStrike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Upload, Share, and Collaborate</a:t>
            </a:r>
            <a:endParaRPr b="0" sz="3200" strike="noStrike">
              <a:latin typeface="Arial"/>
              <a:ea typeface="Arial"/>
              <a:cs typeface="Arial"/>
              <a:sym typeface="Arial"/>
            </a:endParaRPr>
          </a:p>
          <a:p>
            <a:pPr indent="-4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3200"/>
              <a:buFont typeface="Calibri"/>
              <a:buChar char="●"/>
            </a:pPr>
            <a:r>
              <a:rPr b="0" lang="en-US" sz="3200" strike="noStrike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Publish</a:t>
            </a:r>
            <a:endParaRPr b="0" sz="3200" strike="noStrike">
              <a:latin typeface="Arial"/>
              <a:ea typeface="Arial"/>
              <a:cs typeface="Arial"/>
              <a:sym typeface="Arial"/>
            </a:endParaRPr>
          </a:p>
          <a:p>
            <a:pPr indent="-4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3200"/>
              <a:buFont typeface="Calibri"/>
              <a:buChar char="●"/>
            </a:pPr>
            <a:r>
              <a:rPr b="0" lang="en-US" sz="3200" strike="noStrike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Search And Explore Data</a:t>
            </a:r>
            <a:endParaRPr b="0" sz="3200" strike="noStrike">
              <a:latin typeface="Arial"/>
              <a:ea typeface="Arial"/>
              <a:cs typeface="Arial"/>
              <a:sym typeface="Arial"/>
            </a:endParaRPr>
          </a:p>
          <a:p>
            <a:pPr indent="-4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3200"/>
              <a:buFont typeface="Calibri"/>
              <a:buChar char="●"/>
            </a:pPr>
            <a:r>
              <a:rPr b="0" lang="en-US" sz="32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Communities of Practice</a:t>
            </a:r>
            <a:endParaRPr b="0" sz="3200" strike="noStrike">
              <a:latin typeface="Arial"/>
              <a:ea typeface="Arial"/>
              <a:cs typeface="Arial"/>
              <a:sym typeface="Arial"/>
            </a:endParaRPr>
          </a:p>
          <a:p>
            <a:pPr indent="-4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3200"/>
              <a:buFont typeface="Calibri"/>
              <a:buChar char="●"/>
            </a:pPr>
            <a:r>
              <a:rPr b="0" lang="en-US" sz="3200" strike="noStrike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Future Plans and Summary</a:t>
            </a:r>
            <a:endParaRPr b="0" sz="32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39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53"/>
          <p:cNvSpPr/>
          <p:nvPr/>
        </p:nvSpPr>
        <p:spPr>
          <a:xfrm>
            <a:off x="-14040" y="0"/>
            <a:ext cx="9156600" cy="929880"/>
          </a:xfrm>
          <a:prstGeom prst="rect">
            <a:avLst/>
          </a:prstGeom>
          <a:solidFill>
            <a:srgbClr val="21486E"/>
          </a:solidFill>
          <a:ln>
            <a:noFill/>
          </a:ln>
          <a:effectLst>
            <a:outerShdw blurRad="40000" rotWithShape="0" dir="5400000" dist="23040">
              <a:srgbClr val="000000">
                <a:alpha val="3490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p53"/>
          <p:cNvSpPr/>
          <p:nvPr/>
        </p:nvSpPr>
        <p:spPr>
          <a:xfrm>
            <a:off x="546120" y="-127080"/>
            <a:ext cx="8228160" cy="1056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800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Community Of Practice – Providing value to communities with similar interests</a:t>
            </a:r>
            <a:endParaRPr b="0" sz="28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53"/>
          <p:cNvSpPr/>
          <p:nvPr/>
        </p:nvSpPr>
        <p:spPr>
          <a:xfrm>
            <a:off x="0" y="6402960"/>
            <a:ext cx="9156600" cy="453600"/>
          </a:xfrm>
          <a:prstGeom prst="rect">
            <a:avLst/>
          </a:prstGeom>
          <a:solidFill>
            <a:srgbClr val="21486E"/>
          </a:solidFill>
          <a:ln>
            <a:noFill/>
          </a:ln>
          <a:effectLst>
            <a:outerShdw blurRad="40000" rotWithShape="0" dir="5400000" dist="23040">
              <a:srgbClr val="000000">
                <a:alpha val="3490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isms-logo.png" id="411" name="Google Shape;411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04720" y="6469920"/>
            <a:ext cx="1367280" cy="289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160" y="987120"/>
            <a:ext cx="8989920" cy="458316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80">
              <a:srgbClr val="000000">
                <a:alpha val="49803"/>
              </a:srgbClr>
            </a:outerShdw>
          </a:effectLst>
        </p:spPr>
      </p:pic>
      <p:sp>
        <p:nvSpPr>
          <p:cNvPr id="413" name="Google Shape;413;p53"/>
          <p:cNvSpPr/>
          <p:nvPr/>
        </p:nvSpPr>
        <p:spPr>
          <a:xfrm>
            <a:off x="1683360" y="4214520"/>
            <a:ext cx="6414840" cy="201276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-37944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b="0" lang="en-US" sz="24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means to attract more information providers</a:t>
            </a:r>
            <a:endParaRPr b="0" sz="2400" strike="noStrike">
              <a:latin typeface="Arial"/>
              <a:ea typeface="Arial"/>
              <a:cs typeface="Arial"/>
              <a:sym typeface="Arial"/>
            </a:endParaRPr>
          </a:p>
          <a:p>
            <a:pPr indent="-37944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b="0" lang="en-US" sz="24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Gathers similar data together</a:t>
            </a:r>
            <a:endParaRPr b="0" sz="2400" strike="noStrike">
              <a:latin typeface="Arial"/>
              <a:ea typeface="Arial"/>
              <a:cs typeface="Arial"/>
              <a:sym typeface="Arial"/>
            </a:endParaRPr>
          </a:p>
          <a:p>
            <a:pPr indent="-37944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b="0" lang="en-US" sz="24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Datasets can be in multiple communities</a:t>
            </a:r>
            <a:endParaRPr b="0" sz="2400" strike="noStrike">
              <a:latin typeface="Arial"/>
              <a:ea typeface="Arial"/>
              <a:cs typeface="Arial"/>
              <a:sym typeface="Arial"/>
            </a:endParaRPr>
          </a:p>
          <a:p>
            <a:pPr indent="-37944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b="0" lang="en-US" sz="24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Another way to find data</a:t>
            </a:r>
            <a:endParaRPr b="0" sz="24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7632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4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7632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4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54"/>
          <p:cNvSpPr/>
          <p:nvPr/>
        </p:nvSpPr>
        <p:spPr>
          <a:xfrm>
            <a:off x="-14040" y="0"/>
            <a:ext cx="9156600" cy="929880"/>
          </a:xfrm>
          <a:prstGeom prst="rect">
            <a:avLst/>
          </a:prstGeom>
          <a:solidFill>
            <a:srgbClr val="21486E"/>
          </a:solidFill>
          <a:ln>
            <a:noFill/>
          </a:ln>
          <a:effectLst>
            <a:outerShdw blurRad="40000" rotWithShape="0" dir="5400000" dist="23040">
              <a:srgbClr val="000000">
                <a:alpha val="3490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p54"/>
          <p:cNvSpPr/>
          <p:nvPr/>
        </p:nvSpPr>
        <p:spPr>
          <a:xfrm>
            <a:off x="546120" y="-127080"/>
            <a:ext cx="8228160" cy="1056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000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Agenda</a:t>
            </a:r>
            <a:endParaRPr b="0" sz="40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54"/>
          <p:cNvSpPr/>
          <p:nvPr/>
        </p:nvSpPr>
        <p:spPr>
          <a:xfrm>
            <a:off x="0" y="6402960"/>
            <a:ext cx="9156600" cy="453600"/>
          </a:xfrm>
          <a:prstGeom prst="rect">
            <a:avLst/>
          </a:prstGeom>
          <a:solidFill>
            <a:srgbClr val="21486E"/>
          </a:solidFill>
          <a:ln>
            <a:noFill/>
          </a:ln>
          <a:effectLst>
            <a:outerShdw blurRad="40000" rotWithShape="0" dir="5400000" dist="23040">
              <a:srgbClr val="000000">
                <a:alpha val="3490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isms-logo.png" id="421" name="Google Shape;421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04720" y="6469920"/>
            <a:ext cx="1367280" cy="289080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54"/>
          <p:cNvSpPr/>
          <p:nvPr/>
        </p:nvSpPr>
        <p:spPr>
          <a:xfrm>
            <a:off x="389520" y="2052360"/>
            <a:ext cx="8541720" cy="3710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4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3200"/>
              <a:buFont typeface="Calibri"/>
              <a:buChar char="●"/>
            </a:pPr>
            <a:r>
              <a:rPr b="0" lang="en-US" sz="3200" strike="noStrike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Overview</a:t>
            </a:r>
            <a:endParaRPr b="0" sz="3200" strike="noStrike">
              <a:latin typeface="Arial"/>
              <a:ea typeface="Arial"/>
              <a:cs typeface="Arial"/>
              <a:sym typeface="Arial"/>
            </a:endParaRPr>
          </a:p>
          <a:p>
            <a:pPr indent="-4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3200"/>
              <a:buFont typeface="Calibri"/>
              <a:buChar char="●"/>
            </a:pPr>
            <a:r>
              <a:rPr b="0" lang="en-US" sz="3200" strike="noStrike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Upload, Share, and Collaborate</a:t>
            </a:r>
            <a:endParaRPr b="0" sz="3200" strike="noStrike">
              <a:latin typeface="Arial"/>
              <a:ea typeface="Arial"/>
              <a:cs typeface="Arial"/>
              <a:sym typeface="Arial"/>
            </a:endParaRPr>
          </a:p>
          <a:p>
            <a:pPr indent="-4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3200"/>
              <a:buFont typeface="Calibri"/>
              <a:buChar char="●"/>
            </a:pPr>
            <a:r>
              <a:rPr b="0" lang="en-US" sz="3200" strike="noStrike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Publish</a:t>
            </a:r>
            <a:endParaRPr b="0" sz="3200" strike="noStrike">
              <a:latin typeface="Arial"/>
              <a:ea typeface="Arial"/>
              <a:cs typeface="Arial"/>
              <a:sym typeface="Arial"/>
            </a:endParaRPr>
          </a:p>
          <a:p>
            <a:pPr indent="-4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3200"/>
              <a:buFont typeface="Calibri"/>
              <a:buChar char="●"/>
            </a:pPr>
            <a:r>
              <a:rPr b="0" lang="en-US" sz="3200" strike="noStrike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Search and Explore Data</a:t>
            </a:r>
            <a:endParaRPr b="0" sz="3200" strike="noStrike">
              <a:latin typeface="Arial"/>
              <a:ea typeface="Arial"/>
              <a:cs typeface="Arial"/>
              <a:sym typeface="Arial"/>
            </a:endParaRPr>
          </a:p>
          <a:p>
            <a:pPr indent="-4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3200"/>
              <a:buFont typeface="Calibri"/>
              <a:buChar char="●"/>
            </a:pPr>
            <a:r>
              <a:rPr b="0" lang="en-US" sz="3200" strike="noStrike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Communities of Practice (Work in Progress)</a:t>
            </a:r>
            <a:endParaRPr b="0" sz="3200" strike="noStrike">
              <a:latin typeface="Arial"/>
              <a:ea typeface="Arial"/>
              <a:cs typeface="Arial"/>
              <a:sym typeface="Arial"/>
            </a:endParaRPr>
          </a:p>
          <a:p>
            <a:pPr indent="-4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Char char="●"/>
            </a:pPr>
            <a:r>
              <a:rPr b="0" lang="en-US" sz="32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Future Plans and Summary</a:t>
            </a:r>
            <a:endParaRPr b="0" sz="32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39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55"/>
          <p:cNvSpPr/>
          <p:nvPr/>
        </p:nvSpPr>
        <p:spPr>
          <a:xfrm>
            <a:off x="-14040" y="0"/>
            <a:ext cx="9156600" cy="930000"/>
          </a:xfrm>
          <a:prstGeom prst="rect">
            <a:avLst/>
          </a:prstGeom>
          <a:solidFill>
            <a:srgbClr val="21486E"/>
          </a:solidFill>
          <a:ln>
            <a:noFill/>
          </a:ln>
          <a:effectLst>
            <a:outerShdw blurRad="40000" rotWithShape="0" dir="5400000" dist="23040">
              <a:srgbClr val="000000">
                <a:alpha val="349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p55"/>
          <p:cNvSpPr/>
          <p:nvPr/>
        </p:nvSpPr>
        <p:spPr>
          <a:xfrm>
            <a:off x="546120" y="-127080"/>
            <a:ext cx="82281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NSDF Integration</a:t>
            </a:r>
            <a:endParaRPr b="0" sz="40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55"/>
          <p:cNvSpPr/>
          <p:nvPr/>
        </p:nvSpPr>
        <p:spPr>
          <a:xfrm>
            <a:off x="0" y="6402960"/>
            <a:ext cx="9156600" cy="453600"/>
          </a:xfrm>
          <a:prstGeom prst="rect">
            <a:avLst/>
          </a:prstGeom>
          <a:solidFill>
            <a:srgbClr val="21486E"/>
          </a:solidFill>
          <a:ln>
            <a:noFill/>
          </a:ln>
          <a:effectLst>
            <a:outerShdw blurRad="40000" rotWithShape="0" dir="5400000" dist="23040">
              <a:srgbClr val="000000">
                <a:alpha val="349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isms-logo.png" id="430" name="Google Shape;430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04720" y="6469920"/>
            <a:ext cx="1367280" cy="289080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55"/>
          <p:cNvSpPr/>
          <p:nvPr/>
        </p:nvSpPr>
        <p:spPr>
          <a:xfrm>
            <a:off x="464275" y="1136700"/>
            <a:ext cx="8541600" cy="494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430199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Calibri"/>
              <a:buChar char="●"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Make data available in the CDN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-430199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Calibri"/>
              <a:buChar char="●"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Metadata repository for Materials Data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-430199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Calibri"/>
              <a:buChar char="●"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Integration with OpenVisus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-430199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Calibri"/>
              <a:buChar char="●"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Federation of Materials Commons Storage to support locality of access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9"/>
          <p:cNvSpPr/>
          <p:nvPr/>
        </p:nvSpPr>
        <p:spPr>
          <a:xfrm>
            <a:off x="-14040" y="0"/>
            <a:ext cx="9156600" cy="929880"/>
          </a:xfrm>
          <a:prstGeom prst="rect">
            <a:avLst/>
          </a:prstGeom>
          <a:solidFill>
            <a:srgbClr val="21486E"/>
          </a:solidFill>
          <a:ln>
            <a:noFill/>
          </a:ln>
          <a:effectLst>
            <a:outerShdw blurRad="40000" rotWithShape="0" dir="5400000" dist="23040">
              <a:srgbClr val="000000">
                <a:alpha val="3490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29"/>
          <p:cNvSpPr/>
          <p:nvPr/>
        </p:nvSpPr>
        <p:spPr>
          <a:xfrm>
            <a:off x="546120" y="-328320"/>
            <a:ext cx="8228160" cy="253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  <a:br>
              <a:rPr b="0" i="0" lang="en-US" sz="1800" u="none" cap="none" strike="noStrike"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1800" u="none" cap="none" strike="noStrike">
                <a:latin typeface="Arial"/>
                <a:ea typeface="Arial"/>
                <a:cs typeface="Arial"/>
                <a:sym typeface="Arial"/>
              </a:rPr>
            </a:b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29"/>
          <p:cNvSpPr/>
          <p:nvPr/>
        </p:nvSpPr>
        <p:spPr>
          <a:xfrm>
            <a:off x="5270400" y="1858680"/>
            <a:ext cx="3656160" cy="3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179639" lvl="0" marL="181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Collaboration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79639" lvl="0" marL="181080" marR="0" rtl="0" algn="l">
              <a:lnSpc>
                <a:spcPct val="100000"/>
              </a:lnSpc>
              <a:spcBef>
                <a:spcPts val="1199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Experimental &amp; Simulation Information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79639" lvl="0" marL="181080" marR="0" rtl="0" algn="l">
              <a:lnSpc>
                <a:spcPct val="100000"/>
              </a:lnSpc>
              <a:spcBef>
                <a:spcPts val="1199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Seamless, Continuous Workflow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79639" lvl="0" marL="181080" marR="0" rtl="0" algn="l">
              <a:lnSpc>
                <a:spcPct val="100000"/>
              </a:lnSpc>
              <a:spcBef>
                <a:spcPts val="1199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Provenance Tracking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79639" lvl="0" marL="181080" marR="0" rtl="0" algn="l">
              <a:lnSpc>
                <a:spcPct val="100000"/>
              </a:lnSpc>
              <a:spcBef>
                <a:spcPts val="1199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Accelerate model building and validation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29"/>
          <p:cNvSpPr/>
          <p:nvPr/>
        </p:nvSpPr>
        <p:spPr>
          <a:xfrm>
            <a:off x="0" y="6402960"/>
            <a:ext cx="9156600" cy="453600"/>
          </a:xfrm>
          <a:prstGeom prst="rect">
            <a:avLst/>
          </a:prstGeom>
          <a:solidFill>
            <a:srgbClr val="21486E"/>
          </a:solidFill>
          <a:ln>
            <a:noFill/>
          </a:ln>
          <a:effectLst>
            <a:outerShdw blurRad="40000" rotWithShape="0" dir="5400000" dist="23040">
              <a:srgbClr val="000000">
                <a:alpha val="3490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isms-logo.png" id="136" name="Google Shape;136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04720" y="6469920"/>
            <a:ext cx="1367280" cy="2890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7" name="Google Shape;137;p29"/>
          <p:cNvGrpSpPr/>
          <p:nvPr/>
        </p:nvGrpSpPr>
        <p:grpSpPr>
          <a:xfrm>
            <a:off x="1181520" y="1689840"/>
            <a:ext cx="3892680" cy="3918960"/>
            <a:chOff x="1181520" y="1689840"/>
            <a:chExt cx="3892680" cy="3918960"/>
          </a:xfrm>
        </p:grpSpPr>
        <p:sp>
          <p:nvSpPr>
            <p:cNvPr id="138" name="Google Shape;138;p29"/>
            <p:cNvSpPr/>
            <p:nvPr/>
          </p:nvSpPr>
          <p:spPr>
            <a:xfrm>
              <a:off x="2988720" y="3090600"/>
              <a:ext cx="2085480" cy="2023200"/>
            </a:xfrm>
            <a:prstGeom prst="ellipse">
              <a:avLst/>
            </a:prstGeom>
            <a:solidFill>
              <a:srgbClr val="D5CAA7"/>
            </a:solidFill>
            <a:ln>
              <a:noFill/>
            </a:ln>
            <a:effectLst>
              <a:outerShdw blurRad="40000" rotWithShape="0" dir="5400000" dist="2304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29"/>
            <p:cNvSpPr/>
            <p:nvPr/>
          </p:nvSpPr>
          <p:spPr>
            <a:xfrm>
              <a:off x="1181520" y="3103560"/>
              <a:ext cx="2085480" cy="2023200"/>
            </a:xfrm>
            <a:prstGeom prst="ellipse">
              <a:avLst/>
            </a:prstGeom>
            <a:solidFill>
              <a:srgbClr val="ABAB87">
                <a:alpha val="76862"/>
              </a:srgbClr>
            </a:solidFill>
            <a:ln>
              <a:noFill/>
            </a:ln>
            <a:effectLst>
              <a:outerShdw blurRad="40000" rotWithShape="0" dir="5400000" dist="2304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29"/>
            <p:cNvSpPr/>
            <p:nvPr/>
          </p:nvSpPr>
          <p:spPr>
            <a:xfrm>
              <a:off x="2116800" y="1689840"/>
              <a:ext cx="1985040" cy="1935000"/>
            </a:xfrm>
            <a:prstGeom prst="ellipse">
              <a:avLst/>
            </a:prstGeom>
            <a:solidFill>
              <a:srgbClr val="B5ADA7">
                <a:alpha val="76862"/>
              </a:srgbClr>
            </a:solidFill>
            <a:ln>
              <a:noFill/>
            </a:ln>
            <a:effectLst>
              <a:outerShdw blurRad="40000" rotWithShape="0" dir="5400000" dist="2304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29"/>
            <p:cNvSpPr/>
            <p:nvPr/>
          </p:nvSpPr>
          <p:spPr>
            <a:xfrm>
              <a:off x="4269240" y="4925880"/>
              <a:ext cx="453600" cy="68148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cap="flat" cmpd="sng" w="9525">
              <a:solidFill>
                <a:srgbClr val="D5CAA7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160">
                <a:srgbClr val="000000">
                  <a:alpha val="36862"/>
                </a:srgbClr>
              </a:outerShdw>
            </a:effectLst>
          </p:spPr>
        </p:sp>
        <p:sp>
          <p:nvSpPr>
            <p:cNvPr id="142" name="Google Shape;142;p29"/>
            <p:cNvSpPr/>
            <p:nvPr/>
          </p:nvSpPr>
          <p:spPr>
            <a:xfrm>
              <a:off x="4136760" y="4826160"/>
              <a:ext cx="170280" cy="170280"/>
            </a:xfrm>
            <a:prstGeom prst="ellipse">
              <a:avLst/>
            </a:prstGeom>
            <a:solidFill>
              <a:srgbClr val="DDD9C3"/>
            </a:solidFill>
            <a:ln>
              <a:noFill/>
            </a:ln>
            <a:effectLst>
              <a:outerShdw blurRad="40000" rotWithShape="0" dir="5400000" dist="2304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29"/>
            <p:cNvSpPr/>
            <p:nvPr/>
          </p:nvSpPr>
          <p:spPr>
            <a:xfrm>
              <a:off x="4724280" y="5608440"/>
              <a:ext cx="195480" cy="36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cap="flat" cmpd="sng" w="9525">
              <a:solidFill>
                <a:srgbClr val="D5CAA7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160">
                <a:srgbClr val="000000">
                  <a:alpha val="36862"/>
                </a:srgbClr>
              </a:outerShdw>
            </a:effectLst>
          </p:spPr>
        </p:sp>
        <p:sp>
          <p:nvSpPr>
            <p:cNvPr id="144" name="Google Shape;144;p29"/>
            <p:cNvSpPr/>
            <p:nvPr/>
          </p:nvSpPr>
          <p:spPr>
            <a:xfrm>
              <a:off x="1306440" y="3602520"/>
              <a:ext cx="1771560" cy="10141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PRISMS</a:t>
              </a:r>
              <a:endParaRPr b="0" i="0" sz="20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Computational</a:t>
              </a:r>
              <a:endParaRPr b="0" i="0" sz="20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Tools</a:t>
              </a:r>
              <a:endParaRPr b="0" i="0" sz="20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9"/>
            <p:cNvSpPr/>
            <p:nvPr/>
          </p:nvSpPr>
          <p:spPr>
            <a:xfrm>
              <a:off x="3244320" y="3774240"/>
              <a:ext cx="1649880" cy="7063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0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The Materials</a:t>
              </a:r>
              <a:endParaRPr b="0" i="0" sz="20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0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Commons</a:t>
              </a:r>
              <a:endParaRPr b="0" i="0" sz="20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9"/>
            <p:cNvSpPr/>
            <p:nvPr/>
          </p:nvSpPr>
          <p:spPr>
            <a:xfrm>
              <a:off x="2253240" y="2153160"/>
              <a:ext cx="1773360" cy="10141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Leading Edge</a:t>
              </a:r>
              <a:endParaRPr b="0" i="0" sz="20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Metals Science</a:t>
              </a:r>
              <a:endParaRPr b="0" i="0" sz="20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7" name="Google Shape;147;p29"/>
          <p:cNvSpPr/>
          <p:nvPr/>
        </p:nvSpPr>
        <p:spPr>
          <a:xfrm>
            <a:off x="1014480" y="74880"/>
            <a:ext cx="731448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PRISMS Overarching Vision</a:t>
            </a:r>
            <a:br>
              <a:rPr b="0" i="0" lang="en-US" sz="1800" u="none" cap="none" strike="noStrike"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Enable accelerated predictive materials science.</a:t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56"/>
          <p:cNvSpPr/>
          <p:nvPr/>
        </p:nvSpPr>
        <p:spPr>
          <a:xfrm>
            <a:off x="-14040" y="0"/>
            <a:ext cx="9156600" cy="930000"/>
          </a:xfrm>
          <a:prstGeom prst="rect">
            <a:avLst/>
          </a:prstGeom>
          <a:solidFill>
            <a:srgbClr val="21486E"/>
          </a:solidFill>
          <a:ln>
            <a:noFill/>
          </a:ln>
          <a:effectLst>
            <a:outerShdw blurRad="40000" rotWithShape="0" dir="5400000" dist="23040">
              <a:srgbClr val="000000">
                <a:alpha val="349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p56"/>
          <p:cNvSpPr/>
          <p:nvPr/>
        </p:nvSpPr>
        <p:spPr>
          <a:xfrm>
            <a:off x="546120" y="-127080"/>
            <a:ext cx="82281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NSDF Integration</a:t>
            </a:r>
            <a:endParaRPr b="0" sz="40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56"/>
          <p:cNvSpPr/>
          <p:nvPr/>
        </p:nvSpPr>
        <p:spPr>
          <a:xfrm>
            <a:off x="0" y="6402960"/>
            <a:ext cx="9156600" cy="453600"/>
          </a:xfrm>
          <a:prstGeom prst="rect">
            <a:avLst/>
          </a:prstGeom>
          <a:solidFill>
            <a:srgbClr val="21486E"/>
          </a:solidFill>
          <a:ln>
            <a:noFill/>
          </a:ln>
          <a:effectLst>
            <a:outerShdw blurRad="40000" rotWithShape="0" dir="5400000" dist="23040">
              <a:srgbClr val="000000">
                <a:alpha val="349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isms-logo.png" id="439" name="Google Shape;439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04720" y="6469920"/>
            <a:ext cx="1367280" cy="289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425" y="1033300"/>
            <a:ext cx="6088425" cy="4535875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56"/>
          <p:cNvSpPr/>
          <p:nvPr/>
        </p:nvSpPr>
        <p:spPr>
          <a:xfrm>
            <a:off x="6933250" y="2144900"/>
            <a:ext cx="2060400" cy="874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1905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Materials Commons</a:t>
            </a:r>
            <a:endParaRPr/>
          </a:p>
        </p:txBody>
      </p:sp>
      <p:cxnSp>
        <p:nvCxnSpPr>
          <p:cNvPr id="442" name="Google Shape;442;p56"/>
          <p:cNvCxnSpPr>
            <a:stCxn id="441" idx="1"/>
          </p:cNvCxnSpPr>
          <p:nvPr/>
        </p:nvCxnSpPr>
        <p:spPr>
          <a:xfrm rot="10800000">
            <a:off x="5898550" y="2492900"/>
            <a:ext cx="1034700" cy="894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443" name="Google Shape;443;p56"/>
          <p:cNvCxnSpPr>
            <a:stCxn id="441" idx="1"/>
          </p:cNvCxnSpPr>
          <p:nvPr/>
        </p:nvCxnSpPr>
        <p:spPr>
          <a:xfrm flipH="1">
            <a:off x="5898550" y="2582300"/>
            <a:ext cx="1034700" cy="4374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444" name="Google Shape;444;p56"/>
          <p:cNvSpPr txBox="1"/>
          <p:nvPr/>
        </p:nvSpPr>
        <p:spPr>
          <a:xfrm>
            <a:off x="6190075" y="3198525"/>
            <a:ext cx="2775300" cy="23397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Materials specific provenance and meta data services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Materials Commons storage and transfer services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Materials Commons XRootD Node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Materials Commons Jupyter Notebooks</a:t>
            </a:r>
            <a:endParaRPr/>
          </a:p>
        </p:txBody>
      </p:sp>
      <p:sp>
        <p:nvSpPr>
          <p:cNvPr id="445" name="Google Shape;445;p56"/>
          <p:cNvSpPr/>
          <p:nvPr/>
        </p:nvSpPr>
        <p:spPr>
          <a:xfrm>
            <a:off x="1128900" y="2295400"/>
            <a:ext cx="4816500" cy="3738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p56"/>
          <p:cNvSpPr/>
          <p:nvPr/>
        </p:nvSpPr>
        <p:spPr>
          <a:xfrm>
            <a:off x="5061175" y="5653850"/>
            <a:ext cx="2464800" cy="4536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1905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Materials Commons Storage Services</a:t>
            </a:r>
            <a:endParaRPr/>
          </a:p>
        </p:txBody>
      </p:sp>
      <p:sp>
        <p:nvSpPr>
          <p:cNvPr id="447" name="Google Shape;447;p56"/>
          <p:cNvSpPr/>
          <p:nvPr/>
        </p:nvSpPr>
        <p:spPr>
          <a:xfrm>
            <a:off x="5098825" y="4261550"/>
            <a:ext cx="357600" cy="1392300"/>
          </a:xfrm>
          <a:prstGeom prst="upArrow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p56"/>
          <p:cNvSpPr/>
          <p:nvPr/>
        </p:nvSpPr>
        <p:spPr>
          <a:xfrm rot="10800000">
            <a:off x="5540950" y="4261550"/>
            <a:ext cx="357600" cy="1392300"/>
          </a:xfrm>
          <a:prstGeom prst="upArrow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9" name="Google Shape;449;p56"/>
          <p:cNvSpPr/>
          <p:nvPr/>
        </p:nvSpPr>
        <p:spPr>
          <a:xfrm>
            <a:off x="564450" y="5719700"/>
            <a:ext cx="2060400" cy="4536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1905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Materials Commons API Services</a:t>
            </a:r>
            <a:endParaRPr/>
          </a:p>
        </p:txBody>
      </p:sp>
      <p:sp>
        <p:nvSpPr>
          <p:cNvPr id="450" name="Google Shape;450;p56"/>
          <p:cNvSpPr/>
          <p:nvPr/>
        </p:nvSpPr>
        <p:spPr>
          <a:xfrm>
            <a:off x="1222975" y="3066825"/>
            <a:ext cx="809100" cy="4536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51" name="Google Shape;451;p56"/>
          <p:cNvCxnSpPr>
            <a:stCxn id="449" idx="0"/>
            <a:endCxn id="450" idx="2"/>
          </p:cNvCxnSpPr>
          <p:nvPr/>
        </p:nvCxnSpPr>
        <p:spPr>
          <a:xfrm flipH="1" rot="10800000">
            <a:off x="1594650" y="3520400"/>
            <a:ext cx="33000" cy="21993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452" name="Google Shape;452;p56"/>
          <p:cNvSpPr/>
          <p:nvPr/>
        </p:nvSpPr>
        <p:spPr>
          <a:xfrm>
            <a:off x="5268150" y="2831625"/>
            <a:ext cx="677400" cy="3738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57"/>
          <p:cNvSpPr/>
          <p:nvPr/>
        </p:nvSpPr>
        <p:spPr>
          <a:xfrm>
            <a:off x="-14040" y="0"/>
            <a:ext cx="9156600" cy="929880"/>
          </a:xfrm>
          <a:prstGeom prst="rect">
            <a:avLst/>
          </a:prstGeom>
          <a:solidFill>
            <a:srgbClr val="21486E"/>
          </a:solidFill>
          <a:ln>
            <a:noFill/>
          </a:ln>
          <a:effectLst>
            <a:outerShdw blurRad="40000" rotWithShape="0" dir="5400000" dist="23040">
              <a:srgbClr val="000000">
                <a:alpha val="3490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" name="Google Shape;458;p57"/>
          <p:cNvSpPr/>
          <p:nvPr/>
        </p:nvSpPr>
        <p:spPr>
          <a:xfrm>
            <a:off x="457200" y="0"/>
            <a:ext cx="8228160" cy="11415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000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Future Plans</a:t>
            </a:r>
            <a:endParaRPr b="0" sz="40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57"/>
          <p:cNvSpPr/>
          <p:nvPr/>
        </p:nvSpPr>
        <p:spPr>
          <a:xfrm>
            <a:off x="0" y="6402960"/>
            <a:ext cx="9156600" cy="453600"/>
          </a:xfrm>
          <a:prstGeom prst="rect">
            <a:avLst/>
          </a:prstGeom>
          <a:solidFill>
            <a:srgbClr val="21486E"/>
          </a:solidFill>
          <a:ln>
            <a:noFill/>
          </a:ln>
          <a:effectLst>
            <a:outerShdw blurRad="40000" rotWithShape="0" dir="5400000" dist="23040">
              <a:srgbClr val="000000">
                <a:alpha val="3490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isms-logo.png" id="460" name="Google Shape;460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04720" y="6469920"/>
            <a:ext cx="1367280" cy="289080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Google Shape;461;p57"/>
          <p:cNvSpPr/>
          <p:nvPr/>
        </p:nvSpPr>
        <p:spPr>
          <a:xfrm>
            <a:off x="464225" y="984175"/>
            <a:ext cx="8228100" cy="53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30354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Coming This Year (Hopefully!)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-3937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S3 support for storing your files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-3937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Visus Integration for 3D Image Exploration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-3937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Query Support for Samples, Processes and Attributes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-3937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Materials Commons File Uploader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•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Other Plans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-3937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Customize your published dataset pages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-3937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Additional ways to upload data (processes, samples, Attributes)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-3937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Communities of Practice improvements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-3937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Sharing with non-Materials Commons users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58"/>
          <p:cNvSpPr/>
          <p:nvPr/>
        </p:nvSpPr>
        <p:spPr>
          <a:xfrm>
            <a:off x="-14040" y="0"/>
            <a:ext cx="9156600" cy="930000"/>
          </a:xfrm>
          <a:prstGeom prst="rect">
            <a:avLst/>
          </a:prstGeom>
          <a:solidFill>
            <a:srgbClr val="21486E"/>
          </a:solidFill>
          <a:ln>
            <a:noFill/>
          </a:ln>
          <a:effectLst>
            <a:outerShdw blurRad="40000" rotWithShape="0" dir="5400000" dist="23040">
              <a:srgbClr val="000000">
                <a:alpha val="349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" name="Google Shape;467;p58"/>
          <p:cNvSpPr/>
          <p:nvPr/>
        </p:nvSpPr>
        <p:spPr>
          <a:xfrm>
            <a:off x="546120" y="-127080"/>
            <a:ext cx="82281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Materials </a:t>
            </a:r>
            <a:r>
              <a:rPr lang="en-US" sz="4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Commons 2.0</a:t>
            </a:r>
            <a:endParaRPr b="0" i="0" sz="4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58"/>
          <p:cNvSpPr/>
          <p:nvPr/>
        </p:nvSpPr>
        <p:spPr>
          <a:xfrm>
            <a:off x="0" y="6402960"/>
            <a:ext cx="9156600" cy="453600"/>
          </a:xfrm>
          <a:prstGeom prst="rect">
            <a:avLst/>
          </a:prstGeom>
          <a:solidFill>
            <a:srgbClr val="21486E"/>
          </a:solidFill>
          <a:ln>
            <a:noFill/>
          </a:ln>
          <a:effectLst>
            <a:outerShdw blurRad="40000" rotWithShape="0" dir="5400000" dist="23040">
              <a:srgbClr val="000000">
                <a:alpha val="349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isms-logo.png" id="469" name="Google Shape;469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04720" y="6469920"/>
            <a:ext cx="1367280" cy="289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Google Shape;470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082400"/>
            <a:ext cx="8839200" cy="4482109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71" name="Google Shape;471;p58"/>
          <p:cNvSpPr txBox="1"/>
          <p:nvPr/>
        </p:nvSpPr>
        <p:spPr>
          <a:xfrm>
            <a:off x="968225" y="4220925"/>
            <a:ext cx="6736500" cy="1877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 u="sng">
                <a:solidFill>
                  <a:schemeClr val="hlink"/>
                </a:solidFill>
                <a:hlinkClick r:id="rId5"/>
              </a:rPr>
              <a:t>https://materialscommons.org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Documentation: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 sz="2200" u="sng">
                <a:solidFill>
                  <a:schemeClr val="hlink"/>
                </a:solidFill>
                <a:hlinkClick r:id="rId6"/>
              </a:rPr>
              <a:t>https://materials-commons.github.io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Questions/Feedback - 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 sz="2200"/>
              <a:t>Glenn Tarcea - gtarcea@umich.edu</a:t>
            </a:r>
            <a:endParaRPr sz="2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0"/>
          <p:cNvSpPr/>
          <p:nvPr/>
        </p:nvSpPr>
        <p:spPr>
          <a:xfrm>
            <a:off x="-14040" y="0"/>
            <a:ext cx="9156600" cy="929880"/>
          </a:xfrm>
          <a:prstGeom prst="rect">
            <a:avLst/>
          </a:prstGeom>
          <a:solidFill>
            <a:srgbClr val="21486E"/>
          </a:solidFill>
          <a:ln>
            <a:noFill/>
          </a:ln>
          <a:effectLst>
            <a:outerShdw blurRad="40000" rotWithShape="0" dir="5400000" dist="23040">
              <a:srgbClr val="000000">
                <a:alpha val="3490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30"/>
          <p:cNvSpPr/>
          <p:nvPr/>
        </p:nvSpPr>
        <p:spPr>
          <a:xfrm>
            <a:off x="546120" y="-127080"/>
            <a:ext cx="8228160" cy="1056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Materials Data Infrastructure</a:t>
            </a:r>
            <a:endParaRPr b="0" i="0" sz="4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30"/>
          <p:cNvSpPr/>
          <p:nvPr/>
        </p:nvSpPr>
        <p:spPr>
          <a:xfrm>
            <a:off x="0" y="6402960"/>
            <a:ext cx="9156600" cy="453600"/>
          </a:xfrm>
          <a:prstGeom prst="rect">
            <a:avLst/>
          </a:prstGeom>
          <a:solidFill>
            <a:srgbClr val="21486E"/>
          </a:solidFill>
          <a:ln>
            <a:noFill/>
          </a:ln>
          <a:effectLst>
            <a:outerShdw blurRad="40000" rotWithShape="0" dir="5400000" dist="23040">
              <a:srgbClr val="000000">
                <a:alpha val="3490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isms-logo.png" id="155" name="Google Shape;155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04720" y="6469920"/>
            <a:ext cx="1367280" cy="289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51240" y="1095480"/>
            <a:ext cx="4418280" cy="414468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30"/>
          <p:cNvSpPr/>
          <p:nvPr/>
        </p:nvSpPr>
        <p:spPr>
          <a:xfrm>
            <a:off x="462600" y="5377680"/>
            <a:ext cx="8311680" cy="7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From: Minerals, Metals &amp; Materials Society (TMS), Building a Materials Data Infrastructure: Opening New Pathways to Discovery and Innovation in Science and Engineering (Pittsburgh, PA: TMS, 2017). Electronic copies available at www.tms.org/mdistudy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1"/>
          <p:cNvSpPr/>
          <p:nvPr/>
        </p:nvSpPr>
        <p:spPr>
          <a:xfrm>
            <a:off x="-14040" y="0"/>
            <a:ext cx="9156600" cy="930000"/>
          </a:xfrm>
          <a:prstGeom prst="rect">
            <a:avLst/>
          </a:prstGeom>
          <a:solidFill>
            <a:srgbClr val="21486E"/>
          </a:solidFill>
          <a:ln>
            <a:noFill/>
          </a:ln>
          <a:effectLst>
            <a:outerShdw blurRad="40000" rotWithShape="0" dir="5400000" dist="23040">
              <a:srgbClr val="000000">
                <a:alpha val="349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31"/>
          <p:cNvSpPr/>
          <p:nvPr/>
        </p:nvSpPr>
        <p:spPr>
          <a:xfrm>
            <a:off x="546120" y="-127080"/>
            <a:ext cx="82281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Materials </a:t>
            </a:r>
            <a:r>
              <a:rPr lang="en-US" sz="4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Commons 2.0</a:t>
            </a:r>
            <a:endParaRPr b="0" i="0" sz="4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31"/>
          <p:cNvSpPr/>
          <p:nvPr/>
        </p:nvSpPr>
        <p:spPr>
          <a:xfrm>
            <a:off x="0" y="6402960"/>
            <a:ext cx="9156600" cy="453600"/>
          </a:xfrm>
          <a:prstGeom prst="rect">
            <a:avLst/>
          </a:prstGeom>
          <a:solidFill>
            <a:srgbClr val="21486E"/>
          </a:solidFill>
          <a:ln>
            <a:noFill/>
          </a:ln>
          <a:effectLst>
            <a:outerShdw blurRad="40000" rotWithShape="0" dir="5400000" dist="23040">
              <a:srgbClr val="000000">
                <a:alpha val="349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isms-logo.png" id="165" name="Google Shape;165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04720" y="6469920"/>
            <a:ext cx="1367280" cy="289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4650" y="1187950"/>
            <a:ext cx="8839200" cy="4482109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67" name="Google Shape;167;p31"/>
          <p:cNvSpPr txBox="1"/>
          <p:nvPr/>
        </p:nvSpPr>
        <p:spPr>
          <a:xfrm>
            <a:off x="5081375" y="3424400"/>
            <a:ext cx="3737400" cy="19086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August 2016 - MC 1.0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April 2020 - MC 2.0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Over 600 Registered Users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Over 3.5 Million files uploaded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20TB of Published Data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390 TB Storage Available (28TB used)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470,000 Sample and Process Attributes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Google Shape;172;p32"/>
          <p:cNvGrpSpPr/>
          <p:nvPr/>
        </p:nvGrpSpPr>
        <p:grpSpPr>
          <a:xfrm>
            <a:off x="-185760" y="1118880"/>
            <a:ext cx="9329400" cy="4788360"/>
            <a:chOff x="-185760" y="1118880"/>
            <a:chExt cx="9329400" cy="4788360"/>
          </a:xfrm>
        </p:grpSpPr>
        <p:sp>
          <p:nvSpPr>
            <p:cNvPr id="173" name="Google Shape;173;p32"/>
            <p:cNvSpPr/>
            <p:nvPr/>
          </p:nvSpPr>
          <p:spPr>
            <a:xfrm>
              <a:off x="1782360" y="1760040"/>
              <a:ext cx="4246920" cy="25722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74" name="Google Shape;174;p3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995840" y="1936080"/>
              <a:ext cx="1368360" cy="14090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5" name="Google Shape;175;p32"/>
            <p:cNvSpPr/>
            <p:nvPr/>
          </p:nvSpPr>
          <p:spPr>
            <a:xfrm>
              <a:off x="1890720" y="1118880"/>
              <a:ext cx="3560040" cy="7304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1" lang="en-US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Materials Commons</a:t>
              </a:r>
              <a:endParaRPr b="0" i="0" sz="24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32"/>
            <p:cNvSpPr/>
            <p:nvPr/>
          </p:nvSpPr>
          <p:spPr>
            <a:xfrm>
              <a:off x="2224440" y="3372120"/>
              <a:ext cx="1075320" cy="4683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1" lang="en-US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Files</a:t>
              </a:r>
              <a:endParaRPr b="0" i="0" sz="24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32"/>
            <p:cNvSpPr/>
            <p:nvPr/>
          </p:nvSpPr>
          <p:spPr>
            <a:xfrm>
              <a:off x="3531240" y="3336120"/>
              <a:ext cx="2275920" cy="4683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1" lang="en-US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Data &amp; Relationships </a:t>
              </a:r>
              <a:endParaRPr b="0" i="0" sz="24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78" name="Google Shape;178;p3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205960" y="1990440"/>
              <a:ext cx="742320" cy="7646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9" name="Google Shape;179;p3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050160" y="2474280"/>
              <a:ext cx="742320" cy="7646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0" name="Google Shape;180;p3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050160" y="3291480"/>
              <a:ext cx="742320" cy="7646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1" name="Google Shape;181;p32"/>
            <p:cNvSpPr/>
            <p:nvPr/>
          </p:nvSpPr>
          <p:spPr>
            <a:xfrm flipH="1">
              <a:off x="5405040" y="2820960"/>
              <a:ext cx="799920" cy="33228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cap="flat" cmpd="sng" w="190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82" name="Google Shape;182;p32"/>
            <p:cNvSpPr/>
            <p:nvPr/>
          </p:nvSpPr>
          <p:spPr>
            <a:xfrm rot="10800000">
              <a:off x="5428800" y="3427560"/>
              <a:ext cx="794880" cy="30312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cap="flat" cmpd="sng" w="190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83" name="Google Shape;183;p32"/>
            <p:cNvSpPr/>
            <p:nvPr/>
          </p:nvSpPr>
          <p:spPr>
            <a:xfrm>
              <a:off x="5270040" y="4350600"/>
              <a:ext cx="1356840" cy="4683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1" lang="en-US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Datasets</a:t>
              </a:r>
              <a:endParaRPr b="0" i="0" sz="24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84" name="Google Shape;184;p3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292520" y="1682640"/>
              <a:ext cx="491760" cy="506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5" name="Google Shape;185;p3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840360" y="1682640"/>
              <a:ext cx="491760" cy="506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6" name="Google Shape;186;p3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744680" y="1682640"/>
              <a:ext cx="491760" cy="5065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7" name="Google Shape;187;p32"/>
            <p:cNvSpPr/>
            <p:nvPr/>
          </p:nvSpPr>
          <p:spPr>
            <a:xfrm>
              <a:off x="6050160" y="1118880"/>
              <a:ext cx="3093480" cy="7340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1" lang="en-US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Materials Community</a:t>
              </a:r>
              <a:endParaRPr b="0" i="0" sz="24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88" name="Google Shape;188;p3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3622320" y="1986480"/>
              <a:ext cx="1287360" cy="13258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9" name="Google Shape;189;p32"/>
            <p:cNvSpPr/>
            <p:nvPr/>
          </p:nvSpPr>
          <p:spPr>
            <a:xfrm flipH="1" rot="5400000">
              <a:off x="3484440" y="4222800"/>
              <a:ext cx="887760" cy="1129320"/>
            </a:xfrm>
            <a:prstGeom prst="bentArrow">
              <a:avLst>
                <a:gd fmla="val 5938" name="adj1"/>
                <a:gd fmla="val 14522" name="adj2"/>
                <a:gd fmla="val 16635" name="adj3"/>
                <a:gd fmla="val 43750" name="adj4"/>
              </a:avLst>
            </a:prstGeom>
            <a:solidFill>
              <a:schemeClr val="dk1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32"/>
            <p:cNvSpPr/>
            <p:nvPr/>
          </p:nvSpPr>
          <p:spPr>
            <a:xfrm>
              <a:off x="-185760" y="4328640"/>
              <a:ext cx="3516840" cy="4683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1" lang="en-US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Spreadsheet import</a:t>
              </a:r>
              <a:endParaRPr b="0" i="0" sz="24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1" lang="en-US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PRISMS Software Tools</a:t>
              </a:r>
              <a:endParaRPr b="0" i="0" sz="24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1" lang="en-US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Globus file transfer</a:t>
              </a:r>
              <a:endParaRPr b="0" i="0" sz="24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1" lang="en-US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Cloud Storage</a:t>
              </a:r>
              <a:endParaRPr b="0" i="0" sz="24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32"/>
            <p:cNvSpPr/>
            <p:nvPr/>
          </p:nvSpPr>
          <p:spPr>
            <a:xfrm flipH="1" rot="5400000">
              <a:off x="6960240" y="2112840"/>
              <a:ext cx="606240" cy="973800"/>
            </a:xfrm>
            <a:prstGeom prst="bentArrow">
              <a:avLst>
                <a:gd fmla="val 10487" name="adj1"/>
                <a:gd fmla="val 25176" name="adj2"/>
                <a:gd fmla="val 23681" name="adj3"/>
                <a:gd fmla="val 43750" name="adj4"/>
              </a:avLst>
            </a:prstGeom>
            <a:solidFill>
              <a:schemeClr val="dk1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32"/>
            <p:cNvSpPr/>
            <p:nvPr/>
          </p:nvSpPr>
          <p:spPr>
            <a:xfrm>
              <a:off x="5534280" y="5438880"/>
              <a:ext cx="1774080" cy="4683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1" lang="en-US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MII Services</a:t>
              </a:r>
              <a:endParaRPr b="0" i="0" sz="24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32"/>
            <p:cNvSpPr/>
            <p:nvPr/>
          </p:nvSpPr>
          <p:spPr>
            <a:xfrm>
              <a:off x="6916320" y="4122000"/>
              <a:ext cx="1194120" cy="667440"/>
            </a:xfrm>
            <a:prstGeom prst="roundRect">
              <a:avLst>
                <a:gd fmla="val 16667" name="adj"/>
              </a:avLst>
            </a:prstGeom>
            <a:solidFill>
              <a:srgbClr val="A4C2F4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1" lang="en-US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GDS</a:t>
              </a:r>
              <a:endParaRPr b="0" i="0" sz="24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32"/>
            <p:cNvSpPr/>
            <p:nvPr/>
          </p:nvSpPr>
          <p:spPr>
            <a:xfrm>
              <a:off x="7194600" y="4455720"/>
              <a:ext cx="1250280" cy="66744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1" lang="en-US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Citrine</a:t>
              </a:r>
              <a:endParaRPr b="0" i="0" sz="24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32"/>
            <p:cNvSpPr/>
            <p:nvPr/>
          </p:nvSpPr>
          <p:spPr>
            <a:xfrm rot="5400000">
              <a:off x="6961320" y="3284280"/>
              <a:ext cx="606240" cy="973800"/>
            </a:xfrm>
            <a:prstGeom prst="bentArrow">
              <a:avLst>
                <a:gd fmla="val 10487" name="adj1"/>
                <a:gd fmla="val 25176" name="adj2"/>
                <a:gd fmla="val 23681" name="adj3"/>
                <a:gd fmla="val 43750" name="adj4"/>
              </a:avLst>
            </a:prstGeom>
            <a:solidFill>
              <a:schemeClr val="dk1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32"/>
            <p:cNvSpPr/>
            <p:nvPr/>
          </p:nvSpPr>
          <p:spPr>
            <a:xfrm>
              <a:off x="7594560" y="4789800"/>
              <a:ext cx="1112040" cy="66744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1" lang="en-US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MDF</a:t>
              </a:r>
              <a:endParaRPr b="0" i="0" sz="24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7" name="Google Shape;197;p32"/>
          <p:cNvSpPr/>
          <p:nvPr/>
        </p:nvSpPr>
        <p:spPr>
          <a:xfrm>
            <a:off x="7793280" y="5131800"/>
            <a:ext cx="1112040" cy="64836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HT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32"/>
          <p:cNvSpPr/>
          <p:nvPr/>
        </p:nvSpPr>
        <p:spPr>
          <a:xfrm>
            <a:off x="7985520" y="5477400"/>
            <a:ext cx="1112040" cy="64836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NIST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32"/>
          <p:cNvSpPr/>
          <p:nvPr/>
        </p:nvSpPr>
        <p:spPr>
          <a:xfrm>
            <a:off x="-14040" y="11520"/>
            <a:ext cx="9156600" cy="929880"/>
          </a:xfrm>
          <a:prstGeom prst="rect">
            <a:avLst/>
          </a:prstGeom>
          <a:solidFill>
            <a:srgbClr val="21486E"/>
          </a:solidFill>
          <a:ln>
            <a:noFill/>
          </a:ln>
          <a:effectLst>
            <a:outerShdw blurRad="40000" rotWithShape="0" dir="5400000" dist="23040">
              <a:srgbClr val="000000">
                <a:alpha val="3490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32"/>
          <p:cNvSpPr txBox="1"/>
          <p:nvPr/>
        </p:nvSpPr>
        <p:spPr>
          <a:xfrm>
            <a:off x="1367640" y="140760"/>
            <a:ext cx="6404760" cy="6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Materials Commons Hub</a:t>
            </a:r>
            <a:endParaRPr b="0" sz="40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32"/>
          <p:cNvSpPr/>
          <p:nvPr/>
        </p:nvSpPr>
        <p:spPr>
          <a:xfrm>
            <a:off x="0" y="6414480"/>
            <a:ext cx="9156600" cy="453600"/>
          </a:xfrm>
          <a:prstGeom prst="rect">
            <a:avLst/>
          </a:prstGeom>
          <a:solidFill>
            <a:srgbClr val="21486E"/>
          </a:solidFill>
          <a:ln>
            <a:noFill/>
          </a:ln>
          <a:effectLst>
            <a:outerShdw blurRad="40000" rotWithShape="0" dir="5400000" dist="23040">
              <a:srgbClr val="000000">
                <a:alpha val="3490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isms-logo.png" id="202" name="Google Shape;202;p3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704720" y="6470280"/>
            <a:ext cx="1367280" cy="289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3"/>
          <p:cNvSpPr/>
          <p:nvPr/>
        </p:nvSpPr>
        <p:spPr>
          <a:xfrm>
            <a:off x="-14040" y="0"/>
            <a:ext cx="9156600" cy="930000"/>
          </a:xfrm>
          <a:prstGeom prst="rect">
            <a:avLst/>
          </a:prstGeom>
          <a:solidFill>
            <a:srgbClr val="21486E"/>
          </a:solidFill>
          <a:ln>
            <a:noFill/>
          </a:ln>
          <a:effectLst>
            <a:outerShdw blurRad="40000" rotWithShape="0" dir="5400000" dist="23040">
              <a:srgbClr val="000000">
                <a:alpha val="349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33"/>
          <p:cNvSpPr/>
          <p:nvPr/>
        </p:nvSpPr>
        <p:spPr>
          <a:xfrm>
            <a:off x="546120" y="-127080"/>
            <a:ext cx="82281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000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Agenda</a:t>
            </a:r>
            <a:endParaRPr b="0" sz="40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33"/>
          <p:cNvSpPr/>
          <p:nvPr/>
        </p:nvSpPr>
        <p:spPr>
          <a:xfrm>
            <a:off x="0" y="6402960"/>
            <a:ext cx="9156600" cy="453600"/>
          </a:xfrm>
          <a:prstGeom prst="rect">
            <a:avLst/>
          </a:prstGeom>
          <a:solidFill>
            <a:srgbClr val="21486E"/>
          </a:solidFill>
          <a:ln>
            <a:noFill/>
          </a:ln>
          <a:effectLst>
            <a:outerShdw blurRad="40000" rotWithShape="0" dir="5400000" dist="23040">
              <a:srgbClr val="000000">
                <a:alpha val="349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isms-logo.png" id="210" name="Google Shape;210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04720" y="6469920"/>
            <a:ext cx="1367280" cy="28908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33"/>
          <p:cNvSpPr/>
          <p:nvPr/>
        </p:nvSpPr>
        <p:spPr>
          <a:xfrm>
            <a:off x="389525" y="2052350"/>
            <a:ext cx="8541600" cy="40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430199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3200"/>
              <a:buFont typeface="Calibri"/>
              <a:buChar char="●"/>
            </a:pPr>
            <a:r>
              <a:rPr b="0" lang="en-US" sz="3200" strike="noStrike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Overview</a:t>
            </a:r>
            <a:endParaRPr sz="3200">
              <a:solidFill>
                <a:srgbClr val="B7B7B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30199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Calibri"/>
              <a:buChar char="●"/>
            </a:pPr>
            <a:r>
              <a:rPr b="0" lang="en-US" sz="3200" strike="noStrike">
                <a:latin typeface="Calibri"/>
                <a:ea typeface="Calibri"/>
                <a:cs typeface="Calibri"/>
                <a:sym typeface="Calibri"/>
              </a:rPr>
              <a:t>Upload, Share, and Collaborate</a:t>
            </a:r>
            <a:endParaRPr b="0" sz="3200" strike="noStrike">
              <a:latin typeface="Arial"/>
              <a:ea typeface="Arial"/>
              <a:cs typeface="Arial"/>
              <a:sym typeface="Arial"/>
            </a:endParaRPr>
          </a:p>
          <a:p>
            <a:pPr indent="-430199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3200"/>
              <a:buFont typeface="Calibri"/>
              <a:buChar char="●"/>
            </a:pPr>
            <a:r>
              <a:rPr b="0" lang="en-US" sz="3200" strike="noStrike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Publish</a:t>
            </a:r>
            <a:endParaRPr b="0" sz="3200" strike="noStrike">
              <a:latin typeface="Arial"/>
              <a:ea typeface="Arial"/>
              <a:cs typeface="Arial"/>
              <a:sym typeface="Arial"/>
            </a:endParaRPr>
          </a:p>
          <a:p>
            <a:pPr indent="-430199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3200"/>
              <a:buFont typeface="Calibri"/>
              <a:buChar char="●"/>
            </a:pPr>
            <a:r>
              <a:rPr b="0" lang="en-US" sz="3200" strike="noStrike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Search and Explore Data</a:t>
            </a:r>
            <a:endParaRPr b="0" sz="3200" strike="noStrike">
              <a:latin typeface="Arial"/>
              <a:ea typeface="Arial"/>
              <a:cs typeface="Arial"/>
              <a:sym typeface="Arial"/>
            </a:endParaRPr>
          </a:p>
          <a:p>
            <a:pPr indent="-430199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3200"/>
              <a:buFont typeface="Calibri"/>
              <a:buChar char="●"/>
            </a:pPr>
            <a:r>
              <a:rPr b="0" lang="en-US" sz="3200" strike="noStrike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Communities of Practice </a:t>
            </a:r>
            <a:endParaRPr b="0" sz="3200" strike="noStrike">
              <a:latin typeface="Arial"/>
              <a:ea typeface="Arial"/>
              <a:cs typeface="Arial"/>
              <a:sym typeface="Arial"/>
            </a:endParaRPr>
          </a:p>
          <a:p>
            <a:pPr indent="-430199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3200"/>
              <a:buFont typeface="Calibri"/>
              <a:buChar char="●"/>
            </a:pPr>
            <a:r>
              <a:rPr b="0" lang="en-US" sz="3200" strike="noStrike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Future Plans and Summary</a:t>
            </a:r>
            <a:endParaRPr b="0" sz="32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39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82273"/>
            <a:ext cx="8826850" cy="4505376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17" name="Google Shape;217;p34"/>
          <p:cNvSpPr/>
          <p:nvPr/>
        </p:nvSpPr>
        <p:spPr>
          <a:xfrm>
            <a:off x="-14040" y="0"/>
            <a:ext cx="9156600" cy="929880"/>
          </a:xfrm>
          <a:prstGeom prst="rect">
            <a:avLst/>
          </a:prstGeom>
          <a:solidFill>
            <a:srgbClr val="21486E"/>
          </a:solidFill>
          <a:ln>
            <a:noFill/>
          </a:ln>
          <a:effectLst>
            <a:outerShdw blurRad="40000" rotWithShape="0" dir="5400000" dist="23040">
              <a:srgbClr val="000000">
                <a:alpha val="3490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34"/>
          <p:cNvSpPr/>
          <p:nvPr/>
        </p:nvSpPr>
        <p:spPr>
          <a:xfrm>
            <a:off x="546120" y="-127080"/>
            <a:ext cx="8228160" cy="1056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000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Direct Upload/Download</a:t>
            </a:r>
            <a:endParaRPr b="0" sz="40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34"/>
          <p:cNvSpPr/>
          <p:nvPr/>
        </p:nvSpPr>
        <p:spPr>
          <a:xfrm>
            <a:off x="0" y="6402960"/>
            <a:ext cx="9156600" cy="453600"/>
          </a:xfrm>
          <a:prstGeom prst="rect">
            <a:avLst/>
          </a:prstGeom>
          <a:solidFill>
            <a:srgbClr val="21486E"/>
          </a:solidFill>
          <a:ln>
            <a:noFill/>
          </a:ln>
          <a:effectLst>
            <a:outerShdw blurRad="40000" rotWithShape="0" dir="5400000" dist="23040">
              <a:srgbClr val="000000">
                <a:alpha val="3490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isms-logo.png" id="220" name="Google Shape;220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04720" y="6469920"/>
            <a:ext cx="1367280" cy="28908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34"/>
          <p:cNvSpPr/>
          <p:nvPr/>
        </p:nvSpPr>
        <p:spPr>
          <a:xfrm>
            <a:off x="3359880" y="4262040"/>
            <a:ext cx="5273280" cy="2088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-34164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b="0" lang="en-US" sz="18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Directly upload files to Materials Commons</a:t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  <a:p>
            <a:pPr indent="-34164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○"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great option if you don’t have a lot of files to upload and your files are small in size (no larger than 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200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Mb in size)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4164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b="0" lang="en-US" sz="18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Images and Office documents are automatically converted for display in the website</a:t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  <a:p>
            <a:pPr indent="-34164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b="0" lang="en-US" sz="18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Directly download individual files</a:t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5"/>
          <p:cNvSpPr/>
          <p:nvPr/>
        </p:nvSpPr>
        <p:spPr>
          <a:xfrm>
            <a:off x="-14040" y="0"/>
            <a:ext cx="9156600" cy="929880"/>
          </a:xfrm>
          <a:prstGeom prst="rect">
            <a:avLst/>
          </a:prstGeom>
          <a:solidFill>
            <a:srgbClr val="21486E"/>
          </a:solidFill>
          <a:ln>
            <a:noFill/>
          </a:ln>
          <a:effectLst>
            <a:outerShdw blurRad="40000" rotWithShape="0" dir="5400000" dist="23040">
              <a:srgbClr val="000000">
                <a:alpha val="3490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35"/>
          <p:cNvSpPr/>
          <p:nvPr/>
        </p:nvSpPr>
        <p:spPr>
          <a:xfrm>
            <a:off x="546120" y="-127080"/>
            <a:ext cx="8228160" cy="1056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000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Globus Upload/Download</a:t>
            </a:r>
            <a:endParaRPr b="0" sz="40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35"/>
          <p:cNvSpPr/>
          <p:nvPr/>
        </p:nvSpPr>
        <p:spPr>
          <a:xfrm>
            <a:off x="0" y="6402960"/>
            <a:ext cx="9156600" cy="453600"/>
          </a:xfrm>
          <a:prstGeom prst="rect">
            <a:avLst/>
          </a:prstGeom>
          <a:solidFill>
            <a:srgbClr val="21486E"/>
          </a:solidFill>
          <a:ln>
            <a:noFill/>
          </a:ln>
          <a:effectLst>
            <a:outerShdw blurRad="40000" rotWithShape="0" dir="5400000" dist="23040">
              <a:srgbClr val="000000">
                <a:alpha val="3490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isms-logo.png" id="229" name="Google Shape;229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04720" y="6469920"/>
            <a:ext cx="1367280" cy="289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280" y="1083960"/>
            <a:ext cx="8837640" cy="450576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31" name="Google Shape;231;p35"/>
          <p:cNvSpPr/>
          <p:nvPr/>
        </p:nvSpPr>
        <p:spPr>
          <a:xfrm>
            <a:off x="2264400" y="3120625"/>
            <a:ext cx="5374500" cy="3174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-34164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b="0" lang="en-US" sz="18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Easily upload/download any size files, including</a:t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  <a:p>
            <a:pPr indent="-34164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○"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Projects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4164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○"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Datasets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4164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b="0" lang="en-US" sz="18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Globus uploads imported into Materials Commons</a:t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  <a:p>
            <a:pPr indent="-34164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b="0" lang="en-US" sz="18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Datasets are automatically published with a Globus download point as well as a zipfile</a:t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  <a:p>
            <a:pPr indent="-34164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b="0" lang="en-US" sz="18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Images and Office documents are automatically converted for display in the website</a:t>
            </a:r>
            <a:endParaRPr b="0" sz="18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164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New version of Globus Upload/Download coming out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164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Use from API/Command Line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