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62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2"/>
    <p:restoredTop sz="96208"/>
  </p:normalViewPr>
  <p:slideViewPr>
    <p:cSldViewPr snapToGrid="0" snapToObjects="1">
      <p:cViewPr varScale="1">
        <p:scale>
          <a:sx n="50" d="100"/>
          <a:sy n="50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6DE3-1BDB-4442-A981-99B29CBAE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74226-A9AC-5C42-B66D-84FF9CA18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9C465-BAA3-F149-8C90-2627D24A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71EB2-C549-D64E-A1B6-43671B3B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3A4A-0AD2-B540-BB28-959E7790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B074-8408-024E-B401-BAA4A596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1AB19-AF22-1C4B-8100-A0224F4AE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7707-1DFF-594F-A2E8-337D9D1C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90EB4-99CD-1B48-A7D7-3813A05C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6861F-5D05-EB4F-A5E2-8CC9D82A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70CAA-46B2-FF4A-BF91-081ADD91B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90B91-2782-6541-8502-903F8B8E0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8D78E-7D69-7C4D-9BCA-72C7B42EE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FB86C-4CD1-4646-B2CB-67DC9A06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A8C86-2E94-9D48-92C0-BE3B52F7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E155-10BD-524F-A800-71B55795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36CE-61F9-E941-A6DD-85786090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BF348-7FB2-A74A-BD21-0CC5D03D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D76CA-CBFF-2E49-AFA5-5E803112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ADA88-036A-1449-8A01-703CD749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0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763B-1F58-BD4C-975B-E1F41D64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29664-20EE-8949-81F9-90869F9B2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06B91-3E04-6442-964D-745F293A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6EF5-1A14-984A-B5AA-15F97EB6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010EB-FFCB-3B4D-88B6-E47C9460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6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0713-9881-C542-9B2B-A59A4C77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66C4B-E288-0C48-B8D0-66AA37A92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62476-B551-4D4A-B5BF-1AFCC076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4CBFE-EF60-B947-B1C2-DB38AA33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69E78-8BFE-C341-B173-7BCF834E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29848-277D-4743-A7F2-81BA6CFF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0C40-01AA-5E48-A4F8-247D5745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53CB0-99C2-2943-8F2C-09BD65981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6BC3D-E684-0D40-BCDC-C922CC54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CEE8B-40FC-C345-8ABD-C432AC931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FBCC8A-A2D5-6E4E-83DD-96023AE20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F8775-3C33-6E49-9221-59638D8D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557DB-5D39-AC4E-88C5-B151828F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B11FCC-ED53-694D-8C12-C937E2FC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6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E572-B39F-CC47-9E87-C61D2834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5938B-5D9C-094F-92F3-39D37F19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D4B79-60D3-5E46-8270-2A442FE6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84AE8-A3DF-3B47-9FD9-16732CA8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7C0C0-0210-B54A-9782-8FAFED9C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6D857-197D-5E4D-9AB8-0FCFD907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04F7C-7E07-E44B-B13A-9AC98245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5CC4-AA43-D349-9B01-A491054C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E9614-4295-4C46-983A-8E15CBBCF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C9C5A-4CBC-C44F-9B46-8A844529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1B5F0-B8E2-6C48-9FEF-C6D227D7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82F27-F0D2-D648-863B-A8B3659B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C445C-72C4-DB42-B912-0F67559C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BF49-D0D1-414A-97F3-E63C285E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38F88-8590-9049-8C86-03AF9B268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97746-C18F-E342-B962-DE661C958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73EE8-CD9A-4747-929F-08B2E372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5E2C9-2A30-3A4B-B3F7-A312E582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EADE0-815D-E144-A0C1-6B651FFA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3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11836-5B94-B442-847E-0A84F9DE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D1F61-FD3C-A742-B2D5-3A2EB5B5B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F9AB4-0983-434C-B02E-5FBEF69C9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C763-F11F-1247-9F4C-328C2FCFEA3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6616D-F279-464E-BBC0-1611CA9B6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B53A-CEE2-544E-A11C-ABF81F923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7F82-1EE6-814C-9E38-7192DA0F2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8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x.doi.org/10.1038%2Fsdata.2016.4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os-feedback" TargetMode="External"/><Relationship Id="rId2" Type="http://schemas.openxmlformats.org/officeDocument/2006/relationships/hyperlink" Target="http://tiny.cc/os-sig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.cc/os-guide" TargetMode="External"/><Relationship Id="rId4" Type="http://schemas.openxmlformats.org/officeDocument/2006/relationships/hyperlink" Target="http://tiny.cc/os-ma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D6D725-3569-CD40-A49A-48C4E475E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E3D53-290F-3A4B-A072-AFDF26FBB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 Standards for Open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7890C-F7B3-6949-8F27-9B473F52C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John </a:t>
            </a:r>
            <a:r>
              <a:rPr lang="en-US" sz="25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Borghi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PhD</a:t>
            </a:r>
          </a:p>
          <a:p>
            <a:pPr algn="l"/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February 23</a:t>
            </a:r>
            <a:r>
              <a:rPr lang="en-US" sz="2500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rd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2021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4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6E35-6A3F-F54F-ADAE-2C1D8C79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Meeting: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6874C1-064D-D744-9E19-EFE29E25B7B1}"/>
              </a:ext>
            </a:extLst>
          </p:cNvPr>
          <p:cNvCxnSpPr>
            <a:cxnSpLocks/>
          </p:cNvCxnSpPr>
          <p:nvPr/>
        </p:nvCxnSpPr>
        <p:spPr>
          <a:xfrm>
            <a:off x="1452560" y="2524098"/>
            <a:ext cx="9144000" cy="0"/>
          </a:xfrm>
          <a:prstGeom prst="line">
            <a:avLst/>
          </a:prstGeom>
          <a:ln w="222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F83DD6-D7B3-2A46-8C77-6F630451D831}"/>
              </a:ext>
            </a:extLst>
          </p:cNvPr>
          <p:cNvSpPr txBox="1"/>
          <p:nvPr/>
        </p:nvSpPr>
        <p:spPr>
          <a:xfrm>
            <a:off x="10720292" y="2324043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3:00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2DCD0-3EF0-494C-9B91-039C8A8DCA46}"/>
              </a:ext>
            </a:extLst>
          </p:cNvPr>
          <p:cNvSpPr txBox="1"/>
          <p:nvPr/>
        </p:nvSpPr>
        <p:spPr>
          <a:xfrm>
            <a:off x="716455" y="2324043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2:00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50A08C-1504-1049-8F0B-2DF5F9782984}"/>
              </a:ext>
            </a:extLst>
          </p:cNvPr>
          <p:cNvCxnSpPr>
            <a:cxnSpLocks/>
          </p:cNvCxnSpPr>
          <p:nvPr/>
        </p:nvCxnSpPr>
        <p:spPr>
          <a:xfrm>
            <a:off x="2549562" y="2270042"/>
            <a:ext cx="2786231" cy="0"/>
          </a:xfrm>
          <a:prstGeom prst="line">
            <a:avLst/>
          </a:prstGeom>
          <a:ln w="222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43092F-B9DA-0B48-AEF6-F16258EE7B4A}"/>
              </a:ext>
            </a:extLst>
          </p:cNvPr>
          <p:cNvSpPr txBox="1"/>
          <p:nvPr/>
        </p:nvSpPr>
        <p:spPr>
          <a:xfrm>
            <a:off x="6865394" y="28284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Discussion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88332-DB11-1749-88C3-4E4CF9ACCBE9}"/>
              </a:ext>
            </a:extLst>
          </p:cNvPr>
          <p:cNvSpPr txBox="1"/>
          <p:nvPr/>
        </p:nvSpPr>
        <p:spPr>
          <a:xfrm>
            <a:off x="1713774" y="2828412"/>
            <a:ext cx="71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B705FE-5030-4144-8F2C-1B7428A337B1}"/>
              </a:ext>
            </a:extLst>
          </p:cNvPr>
          <p:cNvSpPr txBox="1"/>
          <p:nvPr/>
        </p:nvSpPr>
        <p:spPr>
          <a:xfrm>
            <a:off x="9605583" y="1794241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Wrap up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B65742-D59E-184E-A576-FD2974020E5A}"/>
              </a:ext>
            </a:extLst>
          </p:cNvPr>
          <p:cNvCxnSpPr>
            <a:cxnSpLocks/>
          </p:cNvCxnSpPr>
          <p:nvPr/>
        </p:nvCxnSpPr>
        <p:spPr>
          <a:xfrm>
            <a:off x="1459723" y="2753745"/>
            <a:ext cx="1089839" cy="0"/>
          </a:xfrm>
          <a:prstGeom prst="line">
            <a:avLst/>
          </a:prstGeom>
          <a:ln w="222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2BF358-EF79-264B-AA34-77104F1ECBAD}"/>
              </a:ext>
            </a:extLst>
          </p:cNvPr>
          <p:cNvSpPr txBox="1"/>
          <p:nvPr/>
        </p:nvSpPr>
        <p:spPr>
          <a:xfrm>
            <a:off x="2721684" y="1797767"/>
            <a:ext cx="24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Guest: Russ </a:t>
            </a:r>
            <a:r>
              <a:rPr lang="en-US" dirty="0" err="1"/>
              <a:t>Poldrack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E42749-1141-984F-AF29-453E538AF5ED}"/>
              </a:ext>
            </a:extLst>
          </p:cNvPr>
          <p:cNvCxnSpPr>
            <a:cxnSpLocks/>
          </p:cNvCxnSpPr>
          <p:nvPr/>
        </p:nvCxnSpPr>
        <p:spPr>
          <a:xfrm>
            <a:off x="5335793" y="2766261"/>
            <a:ext cx="4269790" cy="0"/>
          </a:xfrm>
          <a:prstGeom prst="line">
            <a:avLst/>
          </a:prstGeom>
          <a:ln w="222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837B12-EAF8-7140-9D88-17BC4ED5EF58}"/>
              </a:ext>
            </a:extLst>
          </p:cNvPr>
          <p:cNvCxnSpPr>
            <a:cxnSpLocks/>
          </p:cNvCxnSpPr>
          <p:nvPr/>
        </p:nvCxnSpPr>
        <p:spPr>
          <a:xfrm>
            <a:off x="9624010" y="2271622"/>
            <a:ext cx="954122" cy="0"/>
          </a:xfrm>
          <a:prstGeom prst="line">
            <a:avLst/>
          </a:prstGeom>
          <a:ln w="2222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1061385-8AA7-4D49-BAC7-17C682B6C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9930"/>
              </p:ext>
            </p:extLst>
          </p:nvPr>
        </p:nvGraphicFramePr>
        <p:xfrm>
          <a:off x="716455" y="4282726"/>
          <a:ext cx="10829782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4576">
                  <a:extLst>
                    <a:ext uri="{9D8B030D-6E8A-4147-A177-3AD203B41FA5}">
                      <a16:colId xmlns:a16="http://schemas.microsoft.com/office/drawing/2014/main" val="2330503415"/>
                    </a:ext>
                  </a:extLst>
                </a:gridCol>
                <a:gridCol w="8375206">
                  <a:extLst>
                    <a:ext uri="{9D8B030D-6E8A-4147-A177-3AD203B41FA5}">
                      <a16:colId xmlns:a16="http://schemas.microsoft.com/office/drawing/2014/main" val="945050132"/>
                    </a:ext>
                  </a:extLst>
                </a:gridCol>
              </a:tblGrid>
              <a:tr h="823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Reading for today: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Gorgolewski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, K. J., Auer, T., Calhoun, V. D., Craddock, R. C., Das, S., Duff, E. P., ... &amp;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Poldrack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, R. A. (2016). The brain imaging data structure, a format for organizing and describing outputs of neuroimaging experiments. 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Scientific data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, 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3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(1).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  <a:hlinkClick r:id="rId2"/>
                        </a:rPr>
                        <a:t>https://dx.doi.org/10.1038%2Fsdata.2016.44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41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10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0F4B-368F-D74C-AEF1-9605E500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a Data Standard?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18AE2-4FCA-0B48-844E-270738134629}"/>
              </a:ext>
            </a:extLst>
          </p:cNvPr>
          <p:cNvSpPr/>
          <p:nvPr/>
        </p:nvSpPr>
        <p:spPr>
          <a:xfrm>
            <a:off x="838201" y="3066487"/>
            <a:ext cx="105155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 agreement about how data are collected, stored, described, and retrieved.</a:t>
            </a:r>
          </a:p>
          <a:p>
            <a:endParaRPr lang="en-US" sz="2500" dirty="0"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Ironically, there’s not a standard definition. But you can think of a standard as </a:t>
            </a:r>
            <a:r>
              <a:rPr lang="en-US" sz="2500" dirty="0">
                <a:highlight>
                  <a:srgbClr val="FFFF00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a common language for data.</a:t>
            </a:r>
          </a:p>
        </p:txBody>
      </p:sp>
    </p:spTree>
    <p:extLst>
      <p:ext uri="{BB962C8B-B14F-4D97-AF65-F5344CB8AC3E}">
        <p14:creationId xmlns:p14="http://schemas.microsoft.com/office/powerpoint/2010/main" val="421938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FE78-6CF4-F745-8210-BED872F4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a Data Standard?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FAA413-BE78-FD48-98E7-ABD3F45CA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31519"/>
              </p:ext>
            </p:extLst>
          </p:nvPr>
        </p:nvGraphicFramePr>
        <p:xfrm>
          <a:off x="5788161" y="2688154"/>
          <a:ext cx="5901536" cy="30474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75384">
                  <a:extLst>
                    <a:ext uri="{9D8B030D-6E8A-4147-A177-3AD203B41FA5}">
                      <a16:colId xmlns:a16="http://schemas.microsoft.com/office/drawing/2014/main" val="1598461429"/>
                    </a:ext>
                  </a:extLst>
                </a:gridCol>
                <a:gridCol w="1475384">
                  <a:extLst>
                    <a:ext uri="{9D8B030D-6E8A-4147-A177-3AD203B41FA5}">
                      <a16:colId xmlns:a16="http://schemas.microsoft.com/office/drawing/2014/main" val="2186851845"/>
                    </a:ext>
                  </a:extLst>
                </a:gridCol>
                <a:gridCol w="1475384">
                  <a:extLst>
                    <a:ext uri="{9D8B030D-6E8A-4147-A177-3AD203B41FA5}">
                      <a16:colId xmlns:a16="http://schemas.microsoft.com/office/drawing/2014/main" val="3783151694"/>
                    </a:ext>
                  </a:extLst>
                </a:gridCol>
                <a:gridCol w="1475384">
                  <a:extLst>
                    <a:ext uri="{9D8B030D-6E8A-4147-A177-3AD203B41FA5}">
                      <a16:colId xmlns:a16="http://schemas.microsoft.com/office/drawing/2014/main" val="687417934"/>
                    </a:ext>
                  </a:extLst>
                </a:gridCol>
              </a:tblGrid>
              <a:tr h="60949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44241235"/>
                  </a:ext>
                </a:extLst>
              </a:tr>
              <a:tr h="60949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98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063113125"/>
                  </a:ext>
                </a:extLst>
              </a:tr>
              <a:tr h="609495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49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97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269947808"/>
                  </a:ext>
                </a:extLst>
              </a:tr>
              <a:tr h="60949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4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97.5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98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895301996"/>
                  </a:ext>
                </a:extLst>
              </a:tr>
              <a:tr h="60949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97.4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98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5440774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935EBC-E83A-0947-AC35-33F095A2B312}"/>
              </a:ext>
            </a:extLst>
          </p:cNvPr>
          <p:cNvSpPr txBox="1"/>
          <p:nvPr/>
        </p:nvSpPr>
        <p:spPr>
          <a:xfrm>
            <a:off x="5788161" y="2148295"/>
            <a:ext cx="294503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file named named </a:t>
            </a:r>
            <a:r>
              <a:rPr lang="en-US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data.csv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8B97B-4547-0543-ACFB-421B1665B19D}"/>
              </a:ext>
            </a:extLst>
          </p:cNvPr>
          <p:cNvSpPr txBox="1"/>
          <p:nvPr/>
        </p:nvSpPr>
        <p:spPr>
          <a:xfrm>
            <a:off x="838199" y="3814860"/>
            <a:ext cx="4586207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78081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Could you use this data for anything?</a:t>
            </a:r>
          </a:p>
        </p:txBody>
      </p:sp>
    </p:spTree>
    <p:extLst>
      <p:ext uri="{BB962C8B-B14F-4D97-AF65-F5344CB8AC3E}">
        <p14:creationId xmlns:p14="http://schemas.microsoft.com/office/powerpoint/2010/main" val="22096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A0EABB-4D8B-6249-B797-F932E22DC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27342"/>
              </p:ext>
            </p:extLst>
          </p:nvPr>
        </p:nvGraphicFramePr>
        <p:xfrm>
          <a:off x="838200" y="2806293"/>
          <a:ext cx="4421076" cy="22904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5269">
                  <a:extLst>
                    <a:ext uri="{9D8B030D-6E8A-4147-A177-3AD203B41FA5}">
                      <a16:colId xmlns:a16="http://schemas.microsoft.com/office/drawing/2014/main" val="1598461429"/>
                    </a:ext>
                  </a:extLst>
                </a:gridCol>
                <a:gridCol w="1105269">
                  <a:extLst>
                    <a:ext uri="{9D8B030D-6E8A-4147-A177-3AD203B41FA5}">
                      <a16:colId xmlns:a16="http://schemas.microsoft.com/office/drawing/2014/main" val="2186851845"/>
                    </a:ext>
                  </a:extLst>
                </a:gridCol>
                <a:gridCol w="1105269">
                  <a:extLst>
                    <a:ext uri="{9D8B030D-6E8A-4147-A177-3AD203B41FA5}">
                      <a16:colId xmlns:a16="http://schemas.microsoft.com/office/drawing/2014/main" val="3783151694"/>
                    </a:ext>
                  </a:extLst>
                </a:gridCol>
                <a:gridCol w="1105269">
                  <a:extLst>
                    <a:ext uri="{9D8B030D-6E8A-4147-A177-3AD203B41FA5}">
                      <a16:colId xmlns:a16="http://schemas.microsoft.com/office/drawing/2014/main" val="687417934"/>
                    </a:ext>
                  </a:extLst>
                </a:gridCol>
              </a:tblGrid>
              <a:tr h="458089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1</a:t>
                      </a:r>
                      <a:endParaRPr lang="en-US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97.5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55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44241235"/>
                  </a:ext>
                </a:extLst>
              </a:tr>
              <a:tr h="458089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2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97.6</a:t>
                      </a:r>
                      <a:endParaRPr lang="en-US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52</a:t>
                      </a:r>
                      <a:endParaRPr lang="en-US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98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063113125"/>
                  </a:ext>
                </a:extLst>
              </a:tr>
              <a:tr h="458089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3</a:t>
                      </a:r>
                      <a:endParaRPr lang="en-US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97.5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49</a:t>
                      </a:r>
                      <a:endParaRPr lang="en-US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97</a:t>
                      </a:r>
                      <a:endParaRPr lang="en-US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269947808"/>
                  </a:ext>
                </a:extLst>
              </a:tr>
              <a:tr h="458089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4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97.5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58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98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895301996"/>
                  </a:ext>
                </a:extLst>
              </a:tr>
              <a:tr h="458089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97.4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56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98</a:t>
                      </a:r>
                      <a:endParaRPr lang="en-US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544077499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3EAADC9-4169-AD4B-8DF8-6716AAABC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47920"/>
              </p:ext>
            </p:extLst>
          </p:nvPr>
        </p:nvGraphicFramePr>
        <p:xfrm>
          <a:off x="5631543" y="2806293"/>
          <a:ext cx="558222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444">
                  <a:extLst>
                    <a:ext uri="{9D8B030D-6E8A-4147-A177-3AD203B41FA5}">
                      <a16:colId xmlns:a16="http://schemas.microsoft.com/office/drawing/2014/main" val="1705172768"/>
                    </a:ext>
                  </a:extLst>
                </a:gridCol>
                <a:gridCol w="1116444">
                  <a:extLst>
                    <a:ext uri="{9D8B030D-6E8A-4147-A177-3AD203B41FA5}">
                      <a16:colId xmlns:a16="http://schemas.microsoft.com/office/drawing/2014/main" val="1769053175"/>
                    </a:ext>
                  </a:extLst>
                </a:gridCol>
                <a:gridCol w="1116444">
                  <a:extLst>
                    <a:ext uri="{9D8B030D-6E8A-4147-A177-3AD203B41FA5}">
                      <a16:colId xmlns:a16="http://schemas.microsoft.com/office/drawing/2014/main" val="483908768"/>
                    </a:ext>
                  </a:extLst>
                </a:gridCol>
                <a:gridCol w="1116444">
                  <a:extLst>
                    <a:ext uri="{9D8B030D-6E8A-4147-A177-3AD203B41FA5}">
                      <a16:colId xmlns:a16="http://schemas.microsoft.com/office/drawing/2014/main" val="2433357977"/>
                    </a:ext>
                  </a:extLst>
                </a:gridCol>
                <a:gridCol w="1116444">
                  <a:extLst>
                    <a:ext uri="{9D8B030D-6E8A-4147-A177-3AD203B41FA5}">
                      <a16:colId xmlns:a16="http://schemas.microsoft.com/office/drawing/2014/main" val="120499233"/>
                    </a:ext>
                  </a:extLst>
                </a:gridCol>
              </a:tblGrid>
              <a:tr h="223106"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691014"/>
                  </a:ext>
                </a:extLst>
              </a:tr>
              <a:tr h="223106"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36.3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85432"/>
                  </a:ext>
                </a:extLst>
              </a:tr>
              <a:tr h="294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001325"/>
                  </a:ext>
                </a:extLst>
              </a:tr>
              <a:tr h="223106"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3588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E9B015-79CA-BC46-8821-0CB21DE646EA}"/>
              </a:ext>
            </a:extLst>
          </p:cNvPr>
          <p:cNvSpPr txBox="1"/>
          <p:nvPr/>
        </p:nvSpPr>
        <p:spPr>
          <a:xfrm>
            <a:off x="838200" y="2255414"/>
            <a:ext cx="294503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file named named </a:t>
            </a:r>
            <a:r>
              <a:rPr lang="en-US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data.csv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307F-9869-1942-93C1-7747C7DCFEA5}"/>
              </a:ext>
            </a:extLst>
          </p:cNvPr>
          <p:cNvSpPr txBox="1"/>
          <p:nvPr/>
        </p:nvSpPr>
        <p:spPr>
          <a:xfrm>
            <a:off x="5631543" y="2255414"/>
            <a:ext cx="305564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file named named </a:t>
            </a:r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data2.csv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29B41A-1447-8D46-B07B-BCACF007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a Data Standard?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E2472-10E9-D648-B07B-41D432473ADE}"/>
              </a:ext>
            </a:extLst>
          </p:cNvPr>
          <p:cNvSpPr txBox="1"/>
          <p:nvPr/>
        </p:nvSpPr>
        <p:spPr>
          <a:xfrm>
            <a:off x="5631543" y="4478580"/>
            <a:ext cx="558221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78081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Could you put these datasets together with minimal effort?</a:t>
            </a:r>
          </a:p>
        </p:txBody>
      </p:sp>
    </p:spTree>
    <p:extLst>
      <p:ext uri="{BB962C8B-B14F-4D97-AF65-F5344CB8AC3E}">
        <p14:creationId xmlns:p14="http://schemas.microsoft.com/office/powerpoint/2010/main" val="375724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FE78-6CF4-F745-8210-BED872F4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a Data Standard?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FAA413-BE78-FD48-98E7-ABD3F45CA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55975"/>
              </p:ext>
            </p:extLst>
          </p:nvPr>
        </p:nvGraphicFramePr>
        <p:xfrm>
          <a:off x="838200" y="1893294"/>
          <a:ext cx="5901536" cy="36569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75384">
                  <a:extLst>
                    <a:ext uri="{9D8B030D-6E8A-4147-A177-3AD203B41FA5}">
                      <a16:colId xmlns:a16="http://schemas.microsoft.com/office/drawing/2014/main" val="1598461429"/>
                    </a:ext>
                  </a:extLst>
                </a:gridCol>
                <a:gridCol w="1475384">
                  <a:extLst>
                    <a:ext uri="{9D8B030D-6E8A-4147-A177-3AD203B41FA5}">
                      <a16:colId xmlns:a16="http://schemas.microsoft.com/office/drawing/2014/main" val="2186851845"/>
                    </a:ext>
                  </a:extLst>
                </a:gridCol>
                <a:gridCol w="1475384">
                  <a:extLst>
                    <a:ext uri="{9D8B030D-6E8A-4147-A177-3AD203B41FA5}">
                      <a16:colId xmlns:a16="http://schemas.microsoft.com/office/drawing/2014/main" val="3783151694"/>
                    </a:ext>
                  </a:extLst>
                </a:gridCol>
                <a:gridCol w="1475384">
                  <a:extLst>
                    <a:ext uri="{9D8B030D-6E8A-4147-A177-3AD203B41FA5}">
                      <a16:colId xmlns:a16="http://schemas.microsoft.com/office/drawing/2014/main" val="687417934"/>
                    </a:ext>
                  </a:extLst>
                </a:gridCol>
              </a:tblGrid>
              <a:tr h="60949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date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err="1">
                          <a:effectLst/>
                        </a:rPr>
                        <a:t>temp_f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err="1">
                          <a:effectLst/>
                        </a:rPr>
                        <a:t>hr_bpm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spo2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194743189"/>
                  </a:ext>
                </a:extLst>
              </a:tr>
              <a:tr h="60949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2020-05-01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544241235"/>
                  </a:ext>
                </a:extLst>
              </a:tr>
              <a:tr h="609495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2020-05-02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98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063113125"/>
                  </a:ext>
                </a:extLst>
              </a:tr>
              <a:tr h="6094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2020-05-03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49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97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269947808"/>
                  </a:ext>
                </a:extLst>
              </a:tr>
              <a:tr h="6094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2020-05-04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97.5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58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98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895301996"/>
                  </a:ext>
                </a:extLst>
              </a:tr>
              <a:tr h="6094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2020-05-05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97.4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56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98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5440774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3BC1DE-ECDE-E244-B7D2-9520CAE5B787}"/>
              </a:ext>
            </a:extLst>
          </p:cNvPr>
          <p:cNvSpPr txBox="1"/>
          <p:nvPr/>
        </p:nvSpPr>
        <p:spPr>
          <a:xfrm>
            <a:off x="7079035" y="1957158"/>
            <a:ext cx="48701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Date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refers to the day of data collection</a:t>
            </a:r>
          </a:p>
          <a:p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temp_f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refers to body temperature (in degrees Fahrenheit) as measured by a forehead thermometer.</a:t>
            </a:r>
          </a:p>
          <a:p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hr_bpm</a:t>
            </a:r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refers to heart rate (measured in beats per minute) as measured by a fingertip pulse oximeter.</a:t>
            </a:r>
          </a:p>
          <a:p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Spo2</a:t>
            </a: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refers to oxygen saturation as measured by a fingertip pulse oximeter.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910FD-D763-484E-97B8-7C3AC043318F}"/>
              </a:ext>
            </a:extLst>
          </p:cNvPr>
          <p:cNvSpPr txBox="1"/>
          <p:nvPr/>
        </p:nvSpPr>
        <p:spPr>
          <a:xfrm>
            <a:off x="838200" y="5908291"/>
            <a:ext cx="957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Other data we’d want represented: Participant is a healthy 34-year-old male.</a:t>
            </a:r>
          </a:p>
        </p:txBody>
      </p:sp>
    </p:spTree>
    <p:extLst>
      <p:ext uri="{BB962C8B-B14F-4D97-AF65-F5344CB8AC3E}">
        <p14:creationId xmlns:p14="http://schemas.microsoft.com/office/powerpoint/2010/main" val="298405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0F4B-368F-D74C-AEF1-9605E500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a Data Standard?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18AE2-4FCA-0B48-844E-270738134629}"/>
              </a:ext>
            </a:extLst>
          </p:cNvPr>
          <p:cNvSpPr/>
          <p:nvPr/>
        </p:nvSpPr>
        <p:spPr>
          <a:xfrm>
            <a:off x="838201" y="1690688"/>
            <a:ext cx="1039807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data standard may contain:</a:t>
            </a:r>
          </a:p>
          <a:p>
            <a:endParaRPr lang="en-US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Identifiers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– Shorthand ways to reference a unit of data or a specific entry in a 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Vocabulary - </a:t>
            </a:r>
            <a:r>
              <a:rPr lang="en-US" sz="2500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tandardized terms with consistent meanings.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Schema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Defines relationships between different pieces of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Formats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- The syntax, encoding, and file format or media type for storing or transmitting your data.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B45-47D5-8547-BF39-086223C9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Standards in Open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BB33-17B9-9545-AAD1-6F272643B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FAIR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set of guidelines for enhancing the (re)usability of research data.</a:t>
            </a:r>
          </a:p>
          <a:p>
            <a:pPr lvl="1"/>
            <a:r>
              <a:rPr lang="en-US" sz="22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indable</a:t>
            </a:r>
          </a:p>
          <a:p>
            <a:pPr lvl="1"/>
            <a:r>
              <a:rPr lang="en-US" sz="22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ccessible</a:t>
            </a:r>
          </a:p>
          <a:p>
            <a:pPr lvl="1"/>
            <a:r>
              <a:rPr lang="en-US" sz="22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nteroperable</a:t>
            </a:r>
          </a:p>
          <a:p>
            <a:pPr lvl="1"/>
            <a:r>
              <a:rPr lang="en-US" sz="22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eusable</a:t>
            </a: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Emphasis is on “machine actionability”</a:t>
            </a: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Was devised to describe the characteristics of data-related resources, tool, etc.</a:t>
            </a: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Often used colloquially to describe individual datasets.</a:t>
            </a:r>
          </a:p>
          <a:p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Data that is available ≠ Data that is actually usable</a:t>
            </a:r>
          </a:p>
        </p:txBody>
      </p:sp>
    </p:spTree>
    <p:extLst>
      <p:ext uri="{BB962C8B-B14F-4D97-AF65-F5344CB8AC3E}">
        <p14:creationId xmlns:p14="http://schemas.microsoft.com/office/powerpoint/2010/main" val="186067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995348-E8CA-C64D-BDDE-24968928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Open Science Reading Group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CC2A70-8489-2E45-B96B-25C092133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27357"/>
            <a:ext cx="1084460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Coming up soon:</a:t>
            </a:r>
          </a:p>
          <a:p>
            <a:pPr marL="0" indent="0">
              <a:buNone/>
            </a:pP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March 23: Dryad (with Daniella Lowenberg)</a:t>
            </a:r>
          </a:p>
          <a:p>
            <a:pPr marL="0" indent="0">
              <a:buNone/>
            </a:pP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April 27: ORCID (with Anneliese Taylor)</a:t>
            </a:r>
          </a:p>
          <a:p>
            <a:pPr marL="0" indent="0">
              <a:buNone/>
            </a:pP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May 25: Preprints (with Richard Server)</a:t>
            </a:r>
          </a:p>
          <a:p>
            <a:pPr marL="0" indent="0">
              <a:buNone/>
            </a:pPr>
            <a:endParaRPr lang="en-US" sz="1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Useful links:</a:t>
            </a:r>
          </a:p>
          <a:p>
            <a:pPr marL="0" indent="0">
              <a:buNone/>
            </a:pP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Sign in sheet: 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http://tiny.cc/os-sign</a:t>
            </a:r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Give us feedback: 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http://tiny.cc/os-feedback</a:t>
            </a:r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Mailing list: 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http://tiny.cc/os-mail</a:t>
            </a:r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Webpage: 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http://tiny.cc/os-guide</a:t>
            </a:r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36386-7707-5E4A-8A72-18C10107D3F9}"/>
              </a:ext>
            </a:extLst>
          </p:cNvPr>
          <p:cNvSpPr txBox="1"/>
          <p:nvPr/>
        </p:nvSpPr>
        <p:spPr>
          <a:xfrm>
            <a:off x="7271657" y="4262759"/>
            <a:ext cx="452726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receive the Zoom information for upcoming meetings either register on the Lane Library </a:t>
            </a:r>
            <a:r>
              <a:rPr lang="en-US" sz="25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Classes and Events </a:t>
            </a:r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page or join our mailing list.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65DCD-6435-034C-94E4-9D438BAC9EA6}"/>
              </a:ext>
            </a:extLst>
          </p:cNvPr>
          <p:cNvSpPr txBox="1"/>
          <p:nvPr/>
        </p:nvSpPr>
        <p:spPr>
          <a:xfrm>
            <a:off x="7271657" y="2010154"/>
            <a:ext cx="4527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Please let us know if there are topics in open science that you are interested in discussing or if you’d like to present something!</a:t>
            </a:r>
          </a:p>
        </p:txBody>
      </p:sp>
    </p:spTree>
    <p:extLst>
      <p:ext uri="{BB962C8B-B14F-4D97-AF65-F5344CB8AC3E}">
        <p14:creationId xmlns:p14="http://schemas.microsoft.com/office/powerpoint/2010/main" val="347143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7161</TotalTime>
  <Words>626</Words>
  <Application>Microsoft Macintosh PowerPoint</Application>
  <PresentationFormat>Widescreen</PresentationFormat>
  <Paragraphs>150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Source Sans Pro</vt:lpstr>
      <vt:lpstr>Office Theme</vt:lpstr>
      <vt:lpstr>Data Standards for Open Science</vt:lpstr>
      <vt:lpstr>Today’s Meeting:</vt:lpstr>
      <vt:lpstr>What is a Data Standard?</vt:lpstr>
      <vt:lpstr>What is a Data Standard?</vt:lpstr>
      <vt:lpstr>What is a Data Standard?</vt:lpstr>
      <vt:lpstr>What is a Data Standard?</vt:lpstr>
      <vt:lpstr>What is a Data Standard?</vt:lpstr>
      <vt:lpstr>Standards in Open Science</vt:lpstr>
      <vt:lpstr>Open Science Reading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Standards for Open Science</dc:title>
  <dc:creator>John Borghi</dc:creator>
  <cp:lastModifiedBy>John Borghi</cp:lastModifiedBy>
  <cp:revision>31</cp:revision>
  <dcterms:created xsi:type="dcterms:W3CDTF">2021-02-19T00:41:48Z</dcterms:created>
  <dcterms:modified xsi:type="dcterms:W3CDTF">2021-02-24T00:03:29Z</dcterms:modified>
</cp:coreProperties>
</file>