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4378" r:id="rId2"/>
    <p:sldId id="4417" r:id="rId3"/>
    <p:sldId id="2076137282" r:id="rId4"/>
    <p:sldId id="2076137279" r:id="rId5"/>
    <p:sldId id="256" r:id="rId6"/>
    <p:sldId id="2076137285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4"/>
    <p:restoredTop sz="94619"/>
  </p:normalViewPr>
  <p:slideViewPr>
    <p:cSldViewPr snapToGrid="0">
      <p:cViewPr varScale="1">
        <p:scale>
          <a:sx n="98" d="100"/>
          <a:sy n="98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42F48-559C-104F-B967-88133FC2726B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1991B-57E5-1749-B311-D98752D5D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47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EDEE6-1731-4C0C-AA9C-CEF17034D66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66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EDEE6-1731-4C0C-AA9C-CEF17034D66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904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EDEE6-1731-4C0C-AA9C-CEF17034D66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28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7E090-DD73-ED44-9703-6DFF141935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DAE3-121A-DCB7-55A8-6A13D414B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7AD9D-D2EA-95B0-BF5A-878FCB5A4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06DF3-0EFF-3981-0C59-275585FE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EAB-95F2-C64C-BB12-4FDFAFF55031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621F8-C644-3CF0-AE4F-1121259F8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DD77D-ECD9-BC1E-69E6-709DB0CA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EFF-EE08-1A41-B1BB-E557DC22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7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DA3E-06D0-0190-F885-1C6D6A1EC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F3241-7D17-CCF1-8ED7-CFCCE5C6C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09A6F-B32D-F88A-AD44-3C13B3C8D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EAB-95F2-C64C-BB12-4FDFAFF55031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49BE5-6ED1-70BB-EB93-02FE85F7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32D5F-EEEA-CDDF-C520-5AFAE0B8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EFF-EE08-1A41-B1BB-E557DC22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7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CEE8D6-64D5-2701-860D-A00FC0615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E920F-9233-1504-94AA-2860D18BB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5FB60-A113-8491-FEA1-E7E09AE3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EAB-95F2-C64C-BB12-4FDFAFF55031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271C1-C269-1CA8-1B05-D9C364B2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42D3C-5EF3-19CB-9E7B-A254BEA0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EFF-EE08-1A41-B1BB-E557DC22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EA92-120B-2CC7-9A61-DB3A1AB4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22B4B-BA45-851B-7229-C2DE1AE19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AD0CF-A7BB-EF96-7EFA-97EC6F02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EAB-95F2-C64C-BB12-4FDFAFF55031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3AFE5-8737-5FB2-DF81-1785F04C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792FE-521F-A65A-8AF6-B8110F95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EFF-EE08-1A41-B1BB-E557DC22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4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DF499-A99C-D81E-F140-E6AED1BF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2F150-57DA-BB70-7249-45689FE52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3460F-4E56-422F-7716-508570FC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EAB-95F2-C64C-BB12-4FDFAFF55031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6B84A-84E4-8806-6398-B47DAEFE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C775C-2BCF-EB74-B6BD-B5657DE5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EFF-EE08-1A41-B1BB-E557DC22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9B1F-B636-7362-CCAF-6119094A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7D76-EA1B-154C-A68B-56DE4B4D9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8284A-0CE8-5C6D-D73B-E645F2E4C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48937-6F12-C5E6-133C-3499B1F6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EAB-95F2-C64C-BB12-4FDFAFF55031}" type="datetimeFigureOut">
              <a:rPr lang="en-US" smtClean="0"/>
              <a:t>9/3/23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C4F94-6226-CE82-6B2E-6D469ADE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4A99D-78CD-ACA7-4C83-D651D13E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EFF-EE08-1A41-B1BB-E557DC22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549C-08CE-6A4E-52D6-77A8BC9E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BBA2C-26BE-5932-E4EE-DDEDCCD2F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4E098-A76C-2723-3483-9B9926C64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60EB0D-BBC9-D53E-6A73-CB9551A73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174F39-1C6F-57E0-FE7A-8F0DA68F6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C30DC-A298-C1F4-70B3-0B3ED9C1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EAB-95F2-C64C-BB12-4FDFAFF55031}" type="datetimeFigureOut">
              <a:rPr lang="en-US" smtClean="0"/>
              <a:t>9/3/23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A356A-FC1C-8FAB-9E23-56E717FD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6F41FF-BA5F-8C21-F9B2-4F417398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EFF-EE08-1A41-B1BB-E557DC22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9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892E-A437-FAF2-60A4-77138E37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CDF27-7713-BB10-FF08-B380A80C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EAB-95F2-C64C-BB12-4FDFAFF55031}" type="datetimeFigureOut">
              <a:rPr lang="en-US" smtClean="0"/>
              <a:t>9/3/23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C3704-A33D-A4F7-F602-6E9050F8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ED18D-22E4-7D73-CEAD-72EFE544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EFF-EE08-1A41-B1BB-E557DC22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4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0BCC47-F13F-EC40-5494-313AC8B5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EAB-95F2-C64C-BB12-4FDFAFF55031}" type="datetimeFigureOut">
              <a:rPr lang="en-US" smtClean="0"/>
              <a:t>9/3/23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F18786-F787-57BB-D557-80DBF8C7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2BA86-E4FA-84B1-96C2-1A037115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EFF-EE08-1A41-B1BB-E557DC22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7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C13B-4E44-8F64-9433-D40223C1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4F6AB-914E-CE1C-6D1E-995F8C1F5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F7CF1-042E-3C68-4F95-E478E6F46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6C9CC-567B-AC57-F4A2-0AEDE84C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EAB-95F2-C64C-BB12-4FDFAFF55031}" type="datetimeFigureOut">
              <a:rPr lang="en-US" smtClean="0"/>
              <a:t>9/3/23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EC793-FAB2-6F05-B27B-2513F1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37356-51F9-7E11-2D08-B20FDED0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EFF-EE08-1A41-B1BB-E557DC22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279A-804B-41C7-3E1C-B18588B9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94905D-7F32-28B3-C4F6-ABC37C085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1436F-EA01-C206-AEA5-E82C390AC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83D25-E247-AED8-6C97-88C2713D1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BEAB-95F2-C64C-BB12-4FDFAFF55031}" type="datetimeFigureOut">
              <a:rPr lang="en-US" smtClean="0"/>
              <a:t>9/3/23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05D77-367F-33DE-D95E-24604C61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BAEFF-B985-5124-1A62-91F58D6F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BEFF-EE08-1A41-B1BB-E557DC22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2CC57-1973-ABC5-49AE-BC255B83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59228-109B-1779-16F6-4230B7A2C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71F87-C56B-9BF4-B8E5-FB05AC4AF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BEAB-95F2-C64C-BB12-4FDFAFF55031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031DB-76AB-6EEA-6361-2632E7D8A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95D42-51E1-C7C9-0DA8-760D885AF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BEFF-EE08-1A41-B1BB-E557DC22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2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so.smdh.uk/" TargetMode="External"/><Relationship Id="rId3" Type="http://schemas.openxmlformats.org/officeDocument/2006/relationships/hyperlink" Target="https://analysis.smdh.uk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mdep.smdh.uk/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hyperlink" Target="https://community.smdh.uk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hyperlink" Target="https://analysis.smdh.u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17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ws.amazon.com/solutions/latest/service-workbench-on-aws/solution-overview.html" TargetMode="External"/><Relationship Id="rId2" Type="http://schemas.openxmlformats.org/officeDocument/2006/relationships/hyperlink" Target="https://github.com/HicResearch/TREEHOOS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12192000" cy="67108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4493BD-0D1D-804E-A1CB-6E318292E890}"/>
              </a:ext>
            </a:extLst>
          </p:cNvPr>
          <p:cNvSpPr/>
          <p:nvPr/>
        </p:nvSpPr>
        <p:spPr>
          <a:xfrm>
            <a:off x="-2" y="-21771"/>
            <a:ext cx="12192001" cy="68740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alpha val="0"/>
                </a:schemeClr>
              </a:gs>
              <a:gs pos="78000">
                <a:schemeClr val="tx1">
                  <a:alpha val="67159"/>
                </a:schemeClr>
              </a:gs>
              <a:gs pos="90000">
                <a:schemeClr val="tx1">
                  <a:alpha val="69000"/>
                </a:schemeClr>
              </a:gs>
              <a:gs pos="100000">
                <a:schemeClr val="tx1">
                  <a:alpha val="7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6697060"/>
            <a:ext cx="12192000" cy="176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61068" y="3201766"/>
            <a:ext cx="10800862" cy="130259"/>
            <a:chOff x="1345983" y="425938"/>
            <a:chExt cx="10800862" cy="130259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1478845" y="492369"/>
              <a:ext cx="10668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345983" y="425938"/>
              <a:ext cx="132862" cy="1302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1861" y="1946548"/>
            <a:ext cx="7022247" cy="1114424"/>
          </a:xfrm>
        </p:spPr>
        <p:txBody>
          <a:bodyPr lIns="0" tIns="0" rIns="0" bIns="0" anchor="t">
            <a:noAutofit/>
          </a:bodyPr>
          <a:lstStyle/>
          <a:p>
            <a:pPr algn="l"/>
            <a:r>
              <a:rPr lang="en-GB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IUK SMDH Project &amp; TRE</a:t>
            </a:r>
            <a:br>
              <a:rPr lang="en-GB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Manufacturing Data Hub &amp;</a:t>
            </a:r>
            <a:br>
              <a:rPr lang="en-GB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 Data Exchange Platform</a:t>
            </a:r>
            <a:endParaRPr lang="en-GB" sz="36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98157-0C3B-0543-9672-6C78EDB98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F00FE-1AF2-6A4B-B52A-23D5959C622E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20229-D967-640C-EA93-92834658F0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5848429"/>
            <a:ext cx="2320290" cy="862409"/>
          </a:xfrm>
          <a:prstGeom prst="rect">
            <a:avLst/>
          </a:prstGeom>
        </p:spPr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E45EEA66-6401-3F05-285A-0C3441AAF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618747"/>
            <a:ext cx="9144000" cy="1655762"/>
          </a:xfrm>
        </p:spPr>
        <p:txBody>
          <a:bodyPr/>
          <a:lstStyle/>
          <a:p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j-ea"/>
                <a:cs typeface="Arial" panose="020B0604020202020204" pitchFamily="34" charset="0"/>
              </a:rPr>
              <a:t>SME led data driven digitalisation</a:t>
            </a:r>
          </a:p>
          <a:p>
            <a:r>
              <a:rPr lang="en-GB" dirty="0" err="1">
                <a:solidFill>
                  <a:prstClr val="white"/>
                </a:solidFill>
                <a:latin typeface="Raleway" pitchFamily="2" charset="0"/>
                <a:ea typeface="+mj-ea"/>
                <a:cs typeface="Arial" panose="020B0604020202020204" pitchFamily="34" charset="0"/>
              </a:rPr>
              <a:t>David.Meredith@stfc.ac.uk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D1F2B8-70D7-27A8-25B3-378DC3DAA7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3862" y="4637760"/>
            <a:ext cx="1864999" cy="18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7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53D1CF6-0772-DF40-866D-6AB3E4B1C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7887"/>
          </a:xfrm>
          <a:noFill/>
        </p:spPr>
        <p:txBody>
          <a:bodyPr lIns="90000" anchor="t">
            <a:noAutofit/>
          </a:bodyPr>
          <a:lstStyle/>
          <a:p>
            <a:pPr algn="l" defTabSz="609585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is the MDEP?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99DC3-5960-0E4F-8242-4157EFCBF3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F00FE-1AF2-6A4B-B52A-23D5959C622E}" type="slidenum">
              <a:rPr lang="en-US" smtClean="0"/>
              <a:t>2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7BC571-AFF7-D244-97F2-7E76C8593866}"/>
              </a:ext>
            </a:extLst>
          </p:cNvPr>
          <p:cNvSpPr/>
          <p:nvPr/>
        </p:nvSpPr>
        <p:spPr>
          <a:xfrm>
            <a:off x="0" y="6681018"/>
            <a:ext cx="12192000" cy="176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0487D0-ACA9-270F-F13E-4F007312F51A}"/>
              </a:ext>
            </a:extLst>
          </p:cNvPr>
          <p:cNvSpPr txBox="1">
            <a:spLocks/>
          </p:cNvSpPr>
          <p:nvPr/>
        </p:nvSpPr>
        <p:spPr>
          <a:xfrm>
            <a:off x="249766" y="2664644"/>
            <a:ext cx="3043767" cy="1018356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Trusted Research Environment (TRE):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err="1">
                <a:hlinkClick r:id="rId3"/>
              </a:rPr>
              <a:t>analysis.smdh.uk</a:t>
            </a:r>
            <a:endParaRPr lang="en-US" sz="2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FEA81F-ADFC-CFA0-114B-47A3382BD3D3}"/>
              </a:ext>
            </a:extLst>
          </p:cNvPr>
          <p:cNvGrpSpPr/>
          <p:nvPr/>
        </p:nvGrpSpPr>
        <p:grpSpPr>
          <a:xfrm>
            <a:off x="6716756" y="2664644"/>
            <a:ext cx="3530749" cy="3606892"/>
            <a:chOff x="6716756" y="2664644"/>
            <a:chExt cx="3530749" cy="360689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8B31939-E13B-B6EE-12F6-C4F1AAC14D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08557" y="3869105"/>
              <a:ext cx="3338948" cy="240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D3FFF749-E546-1D4A-B99E-F83C322857E7}"/>
                </a:ext>
              </a:extLst>
            </p:cNvPr>
            <p:cNvSpPr txBox="1">
              <a:spLocks/>
            </p:cNvSpPr>
            <p:nvPr/>
          </p:nvSpPr>
          <p:spPr>
            <a:xfrm>
              <a:off x="6716756" y="2664644"/>
              <a:ext cx="1710268" cy="1018356"/>
            </a:xfrm>
            <a:prstGeom prst="rect">
              <a:avLst/>
            </a:prstGeom>
            <a:solidFill>
              <a:srgbClr val="FFC000"/>
            </a:solidFill>
            <a:ln w="28575">
              <a:noFill/>
              <a:prstDash val="dash"/>
            </a:ln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VMTs</a:t>
              </a:r>
            </a:p>
            <a:p>
              <a:r>
                <a:rPr lang="en-US" sz="2000" dirty="0"/>
                <a:t>Services</a:t>
              </a:r>
            </a:p>
            <a:p>
              <a:r>
                <a:rPr lang="en-US" sz="2000" dirty="0"/>
                <a:t>Dashboards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766017A-D40D-45B0-1D8C-EFEB42B891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70" y="3802541"/>
            <a:ext cx="3033339" cy="16488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CAEA589-6C7E-88B8-91D0-4C880718559F}"/>
              </a:ext>
            </a:extLst>
          </p:cNvPr>
          <p:cNvSpPr txBox="1"/>
          <p:nvPr/>
        </p:nvSpPr>
        <p:spPr>
          <a:xfrm>
            <a:off x="6589182" y="287204"/>
            <a:ext cx="5406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Cloud hosted platform: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Data ingestion &amp; sharing (sensor streaming &amp; batch)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Analysis &amp; insights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Virtual Manufacturing Testbeds &amp; Services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Manufacturing community building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FBC6EE-43DF-D172-D292-7F24BF97AA92}"/>
              </a:ext>
            </a:extLst>
          </p:cNvPr>
          <p:cNvGrpSpPr/>
          <p:nvPr/>
        </p:nvGrpSpPr>
        <p:grpSpPr>
          <a:xfrm>
            <a:off x="581023" y="5571479"/>
            <a:ext cx="2381252" cy="728556"/>
            <a:chOff x="609250" y="5804488"/>
            <a:chExt cx="2381252" cy="7285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32A8E3-DF01-DFF4-446C-7544CB69F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250" y="5804488"/>
              <a:ext cx="2381252" cy="72855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8611D5-D8D9-8881-056C-33C7CBD2D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6610" y="5820705"/>
              <a:ext cx="623892" cy="20428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47EF1EF-50CB-DAF7-2785-B50D20A57EE4}"/>
              </a:ext>
            </a:extLst>
          </p:cNvPr>
          <p:cNvSpPr txBox="1"/>
          <p:nvPr/>
        </p:nvSpPr>
        <p:spPr>
          <a:xfrm>
            <a:off x="-1567543" y="-949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0A7FA8-8645-84CD-9FA1-1C7FDD9B37C6}"/>
              </a:ext>
            </a:extLst>
          </p:cNvPr>
          <p:cNvGrpSpPr/>
          <p:nvPr/>
        </p:nvGrpSpPr>
        <p:grpSpPr>
          <a:xfrm>
            <a:off x="1726140" y="1192191"/>
            <a:ext cx="8797441" cy="1472453"/>
            <a:chOff x="1726140" y="1192191"/>
            <a:chExt cx="8797441" cy="147245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22B3B06-48A6-D13B-4AC9-08B8926FE830}"/>
                </a:ext>
              </a:extLst>
            </p:cNvPr>
            <p:cNvGrpSpPr/>
            <p:nvPr/>
          </p:nvGrpSpPr>
          <p:grpSpPr>
            <a:xfrm>
              <a:off x="1726140" y="1192191"/>
              <a:ext cx="8797441" cy="1472140"/>
              <a:chOff x="1771649" y="569768"/>
              <a:chExt cx="8797441" cy="1472140"/>
            </a:xfrm>
          </p:grpSpPr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EB2EE68-7F0C-F6FC-F66B-96A1EB1E87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2999" y="569768"/>
                <a:ext cx="2607734" cy="959284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Single Sign On </a:t>
                </a:r>
                <a:r>
                  <a:rPr lang="en-US" sz="2000" dirty="0">
                    <a:hlinkClick r:id="rId8"/>
                  </a:rPr>
                  <a:t>https://sso.smdh.uk</a:t>
                </a:r>
                <a:r>
                  <a:rPr lang="en-US" sz="2000" dirty="0"/>
                  <a:t> 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41A6CC60-6D09-7A1B-1979-E641CC3DD587}"/>
                  </a:ext>
                </a:extLst>
              </p:cNvPr>
              <p:cNvCxnSpPr>
                <a:cxnSpLocks/>
                <a:stCxn id="19" idx="1"/>
              </p:cNvCxnSpPr>
              <p:nvPr/>
            </p:nvCxnSpPr>
            <p:spPr>
              <a:xfrm flipH="1">
                <a:off x="1771649" y="1049410"/>
                <a:ext cx="1911350" cy="971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44F5577-9CF5-0CB2-2382-C9589227635C}"/>
                  </a:ext>
                </a:extLst>
              </p:cNvPr>
              <p:cNvCxnSpPr>
                <a:cxnSpLocks/>
                <a:stCxn id="19" idx="3"/>
                <a:endCxn id="10" idx="0"/>
              </p:cNvCxnSpPr>
              <p:nvPr/>
            </p:nvCxnSpPr>
            <p:spPr>
              <a:xfrm>
                <a:off x="6290733" y="1049410"/>
                <a:ext cx="4278357" cy="9924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B42F8B74-64A0-2909-2918-875E955A9BEC}"/>
                  </a:ext>
                </a:extLst>
              </p:cNvPr>
              <p:cNvCxnSpPr>
                <a:cxnSpLocks/>
                <a:stCxn id="19" idx="2"/>
              </p:cNvCxnSpPr>
              <p:nvPr/>
            </p:nvCxnSpPr>
            <p:spPr>
              <a:xfrm>
                <a:off x="4986866" y="1529052"/>
                <a:ext cx="88900" cy="4943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342FB53-9C4E-BE57-6270-32CF35CE52AB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6245224" y="2151475"/>
              <a:ext cx="1326666" cy="513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78C0291-EAC7-F4A5-606F-E5EA5BF76BA2}"/>
              </a:ext>
            </a:extLst>
          </p:cNvPr>
          <p:cNvGrpSpPr/>
          <p:nvPr/>
        </p:nvGrpSpPr>
        <p:grpSpPr>
          <a:xfrm>
            <a:off x="8859880" y="2664331"/>
            <a:ext cx="3327401" cy="3587900"/>
            <a:chOff x="8668267" y="2643433"/>
            <a:chExt cx="3327401" cy="3587900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6C5E475A-8FBF-44EF-ED32-F151B6895ED9}"/>
                </a:ext>
              </a:extLst>
            </p:cNvPr>
            <p:cNvSpPr txBox="1">
              <a:spLocks/>
            </p:cNvSpPr>
            <p:nvPr/>
          </p:nvSpPr>
          <p:spPr>
            <a:xfrm>
              <a:off x="8668267" y="2643433"/>
              <a:ext cx="3327401" cy="1018356"/>
            </a:xfrm>
            <a:prstGeom prst="rect">
              <a:avLst/>
            </a:prstGeom>
            <a:solidFill>
              <a:schemeClr val="accent4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Social Platform </a:t>
              </a:r>
              <a:r>
                <a:rPr lang="en-US" sz="2000" dirty="0">
                  <a:hlinkClick r:id="rId9"/>
                </a:rPr>
                <a:t>https://community.smdh.uk</a:t>
              </a:r>
              <a:r>
                <a:rPr lang="en-US" sz="2000" dirty="0"/>
                <a:t> 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3447630-6D36-413F-CB48-072675B08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3038" y="3828902"/>
              <a:ext cx="3157858" cy="2402431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EC70FA-3C65-32E2-1F29-F35DDEE770D3}"/>
              </a:ext>
            </a:extLst>
          </p:cNvPr>
          <p:cNvGrpSpPr/>
          <p:nvPr/>
        </p:nvGrpSpPr>
        <p:grpSpPr>
          <a:xfrm>
            <a:off x="3406292" y="2664644"/>
            <a:ext cx="3338948" cy="3594293"/>
            <a:chOff x="3406292" y="2664644"/>
            <a:chExt cx="3338948" cy="3594293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3D23DC58-EC4C-3999-682F-AA252D31439E}"/>
                </a:ext>
              </a:extLst>
            </p:cNvPr>
            <p:cNvSpPr txBox="1">
              <a:spLocks/>
            </p:cNvSpPr>
            <p:nvPr/>
          </p:nvSpPr>
          <p:spPr>
            <a:xfrm>
              <a:off x="3682999" y="2664644"/>
              <a:ext cx="2785534" cy="1018356"/>
            </a:xfrm>
            <a:prstGeom prst="rect">
              <a:avLst/>
            </a:prstGeom>
            <a:solidFill>
              <a:schemeClr val="accent4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Asset Explorer: </a:t>
              </a:r>
              <a:r>
                <a:rPr lang="en-US" sz="2000" dirty="0">
                  <a:hlinkClick r:id="rId11"/>
                </a:rPr>
                <a:t>https://mdep.smdh.uk</a:t>
              </a:r>
              <a:r>
                <a:rPr lang="en-US" sz="2000" dirty="0"/>
                <a:t> 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956A1C8-BF57-EB7A-E3CB-33DEE8EB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6292" y="3765567"/>
              <a:ext cx="3338948" cy="2493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99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453A-31C0-1028-C6B2-5557E7E1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9583"/>
            <a:ext cx="1082516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TRE for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0D6B6-DFA1-A93C-96BD-5360339B1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F00FE-1AF2-6A4B-B52A-23D5959C622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0845FF-6E18-AEAE-6C90-DFA404DE3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182" y="1760258"/>
            <a:ext cx="7734910" cy="436848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6F7B3A-35AD-8960-7313-764EBA46EB44}"/>
              </a:ext>
            </a:extLst>
          </p:cNvPr>
          <p:cNvCxnSpPr>
            <a:cxnSpLocks/>
          </p:cNvCxnSpPr>
          <p:nvPr/>
        </p:nvCxnSpPr>
        <p:spPr>
          <a:xfrm flipH="1" flipV="1">
            <a:off x="7548834" y="4768241"/>
            <a:ext cx="1547626" cy="37678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862E29E-81EE-D63F-7844-BF63781B06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952" y="4565987"/>
            <a:ext cx="790844" cy="753347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7D4D493-7E9D-9FDB-2206-0DD7BF914D79}"/>
              </a:ext>
            </a:extLst>
          </p:cNvPr>
          <p:cNvGrpSpPr/>
          <p:nvPr/>
        </p:nvGrpSpPr>
        <p:grpSpPr>
          <a:xfrm>
            <a:off x="4056420" y="5332324"/>
            <a:ext cx="3860747" cy="1168428"/>
            <a:chOff x="4056420" y="5332324"/>
            <a:chExt cx="3860747" cy="11684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08B3C9-0E6B-0D13-E8C9-DD163C2AF7F7}"/>
                </a:ext>
              </a:extLst>
            </p:cNvPr>
            <p:cNvSpPr/>
            <p:nvPr/>
          </p:nvSpPr>
          <p:spPr>
            <a:xfrm>
              <a:off x="4056420" y="5994195"/>
              <a:ext cx="3860747" cy="506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</a:rPr>
                <a:t>CRUD, egress &amp; sharing events are all recorded using golden ledger (blockchain technology)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2F00A4A-BA95-14D9-5991-8D3FF0E9F6A0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H="1" flipV="1">
              <a:off x="5625737" y="5332324"/>
              <a:ext cx="361057" cy="661871"/>
            </a:xfrm>
            <a:prstGeom prst="line">
              <a:avLst/>
            </a:prstGeom>
            <a:ln w="12700" cap="rnd"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F4BAEE0-5A7D-B0EE-3C62-35FDEADF9854}"/>
              </a:ext>
            </a:extLst>
          </p:cNvPr>
          <p:cNvGrpSpPr/>
          <p:nvPr/>
        </p:nvGrpSpPr>
        <p:grpSpPr>
          <a:xfrm>
            <a:off x="8658685" y="5378395"/>
            <a:ext cx="3173872" cy="1177571"/>
            <a:chOff x="8658685" y="5378395"/>
            <a:chExt cx="3173872" cy="117757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733686B-97C0-6D15-93EF-8C0A4B910D9D}"/>
                </a:ext>
              </a:extLst>
            </p:cNvPr>
            <p:cNvSpPr/>
            <p:nvPr/>
          </p:nvSpPr>
          <p:spPr>
            <a:xfrm>
              <a:off x="8658685" y="6039638"/>
              <a:ext cx="3173872" cy="516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</a:rPr>
                <a:t> Multi-tenant browser-based access from any location using AWS AppStream2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4DD380-6922-BD54-9DEE-2524BE82C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56723" y="5378395"/>
              <a:ext cx="165965" cy="684407"/>
            </a:xfrm>
            <a:prstGeom prst="line">
              <a:avLst/>
            </a:prstGeom>
            <a:ln w="12700" cap="rnd"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C1F8FA7-D3A3-0BF1-5C75-192F03913484}"/>
              </a:ext>
            </a:extLst>
          </p:cNvPr>
          <p:cNvGrpSpPr/>
          <p:nvPr/>
        </p:nvGrpSpPr>
        <p:grpSpPr>
          <a:xfrm>
            <a:off x="9154946" y="2957103"/>
            <a:ext cx="2691829" cy="2915070"/>
            <a:chOff x="9349482" y="2624545"/>
            <a:chExt cx="2691829" cy="2968300"/>
          </a:xfrm>
        </p:grpSpPr>
        <p:pic>
          <p:nvPicPr>
            <p:cNvPr id="6" name="Picture 20" descr="Desktop Computer Icon transparent PNG - StickPNG">
              <a:extLst>
                <a:ext uri="{FF2B5EF4-FFF2-40B4-BE49-F238E27FC236}">
                  <a16:creationId xmlns:a16="http://schemas.microsoft.com/office/drawing/2014/main" id="{FD17404B-0008-4991-94D0-EF693084B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349482" y="2624545"/>
              <a:ext cx="2691829" cy="296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7728E50A-C97A-19B1-7EB8-B6BB9378D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6666" y="3429000"/>
              <a:ext cx="1799672" cy="1011571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C43DBB3-0F18-AAE1-F4A9-AD237C0D92DC}"/>
              </a:ext>
            </a:extLst>
          </p:cNvPr>
          <p:cNvGrpSpPr/>
          <p:nvPr/>
        </p:nvGrpSpPr>
        <p:grpSpPr>
          <a:xfrm flipH="1">
            <a:off x="4551514" y="3944503"/>
            <a:ext cx="983581" cy="753347"/>
            <a:chOff x="5215192" y="4230343"/>
            <a:chExt cx="945478" cy="87790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6B4ABD4-8585-7972-0176-71A7F8310921}"/>
                </a:ext>
              </a:extLst>
            </p:cNvPr>
            <p:cNvCxnSpPr/>
            <p:nvPr/>
          </p:nvCxnSpPr>
          <p:spPr>
            <a:xfrm>
              <a:off x="5215192" y="4230343"/>
              <a:ext cx="0" cy="7582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8DE6B3D-60D9-9A17-7E72-0DB89FD0B7DD}"/>
                </a:ext>
              </a:extLst>
            </p:cNvPr>
            <p:cNvCxnSpPr>
              <a:cxnSpLocks/>
            </p:cNvCxnSpPr>
            <p:nvPr/>
          </p:nvCxnSpPr>
          <p:spPr>
            <a:xfrm>
              <a:off x="5215192" y="4969717"/>
              <a:ext cx="6736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8EB7346-CD26-0A64-593F-8E3B2A88ECF0}"/>
                </a:ext>
              </a:extLst>
            </p:cNvPr>
            <p:cNvSpPr/>
            <p:nvPr/>
          </p:nvSpPr>
          <p:spPr>
            <a:xfrm>
              <a:off x="5896501" y="4844075"/>
              <a:ext cx="264169" cy="2641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42CA530A-F06F-6936-77B1-357484BDAB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7781" y="3994916"/>
            <a:ext cx="623240" cy="876869"/>
          </a:xfrm>
          <a:prstGeom prst="rect">
            <a:avLst/>
          </a:prstGeom>
        </p:spPr>
      </p:pic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0A33598-E433-9FDF-A12D-5C471CAA48A5}"/>
              </a:ext>
            </a:extLst>
          </p:cNvPr>
          <p:cNvGrpSpPr/>
          <p:nvPr/>
        </p:nvGrpSpPr>
        <p:grpSpPr>
          <a:xfrm>
            <a:off x="225434" y="4565987"/>
            <a:ext cx="3606337" cy="1659783"/>
            <a:chOff x="225434" y="4565987"/>
            <a:chExt cx="3606337" cy="1659783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C003B6B-F47D-5375-5625-C87DCF713B59}"/>
                </a:ext>
              </a:extLst>
            </p:cNvPr>
            <p:cNvSpPr/>
            <p:nvPr/>
          </p:nvSpPr>
          <p:spPr>
            <a:xfrm>
              <a:off x="225434" y="5319334"/>
              <a:ext cx="3512889" cy="9064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</a:rPr>
                <a:t>Pre-configured virtual Machines created on demand &amp; ‘close to the data’ within the secure AWS Control Tower region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2D0477E-930E-16B9-2983-5E7F6B148EE3}"/>
                </a:ext>
              </a:extLst>
            </p:cNvPr>
            <p:cNvCxnSpPr>
              <a:cxnSpLocks/>
              <a:stCxn id="72" idx="0"/>
            </p:cNvCxnSpPr>
            <p:nvPr/>
          </p:nvCxnSpPr>
          <p:spPr>
            <a:xfrm flipV="1">
              <a:off x="1981879" y="4565987"/>
              <a:ext cx="1849892" cy="753347"/>
            </a:xfrm>
            <a:prstGeom prst="line">
              <a:avLst/>
            </a:prstGeom>
            <a:ln w="12700" cap="rnd"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2775715-246D-5C4E-B207-ED51B7BE91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345" y="3989033"/>
            <a:ext cx="664222" cy="93452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4365AC2-E42F-CC71-4E98-D82F9E8E5F0C}"/>
              </a:ext>
            </a:extLst>
          </p:cNvPr>
          <p:cNvGrpSpPr/>
          <p:nvPr/>
        </p:nvGrpSpPr>
        <p:grpSpPr>
          <a:xfrm>
            <a:off x="5694405" y="3944503"/>
            <a:ext cx="983581" cy="753347"/>
            <a:chOff x="5215192" y="4230343"/>
            <a:chExt cx="945478" cy="877901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BAC9372-FE47-1132-AF7A-4E92CABB22C0}"/>
                </a:ext>
              </a:extLst>
            </p:cNvPr>
            <p:cNvCxnSpPr/>
            <p:nvPr/>
          </p:nvCxnSpPr>
          <p:spPr>
            <a:xfrm>
              <a:off x="5215192" y="4230343"/>
              <a:ext cx="0" cy="7582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084F7FD-809A-660E-A999-A87F51196056}"/>
                </a:ext>
              </a:extLst>
            </p:cNvPr>
            <p:cNvCxnSpPr>
              <a:cxnSpLocks/>
            </p:cNvCxnSpPr>
            <p:nvPr/>
          </p:nvCxnSpPr>
          <p:spPr>
            <a:xfrm>
              <a:off x="5215192" y="4969717"/>
              <a:ext cx="6736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03EE5FC-B12A-0FBF-0332-75EAEB98D249}"/>
                </a:ext>
              </a:extLst>
            </p:cNvPr>
            <p:cNvSpPr/>
            <p:nvPr/>
          </p:nvSpPr>
          <p:spPr>
            <a:xfrm>
              <a:off x="5896501" y="4844075"/>
              <a:ext cx="264169" cy="2641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86517B2-E448-7C9E-CC50-48508162DFAE}"/>
              </a:ext>
            </a:extLst>
          </p:cNvPr>
          <p:cNvGrpSpPr/>
          <p:nvPr/>
        </p:nvGrpSpPr>
        <p:grpSpPr>
          <a:xfrm>
            <a:off x="7019955" y="2198273"/>
            <a:ext cx="2602733" cy="1835467"/>
            <a:chOff x="7019955" y="2198273"/>
            <a:chExt cx="2602733" cy="183546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B44E02-2330-1FDD-52CA-95E5500FA091}"/>
                </a:ext>
              </a:extLst>
            </p:cNvPr>
            <p:cNvSpPr/>
            <p:nvPr/>
          </p:nvSpPr>
          <p:spPr>
            <a:xfrm>
              <a:off x="7748164" y="2198273"/>
              <a:ext cx="1874524" cy="9064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</a:rPr>
                <a:t>Compute can be scaled separately from the storage: Lakehouse Architecture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AF4EC63-8594-2FC4-6FA6-5B67FB23E6FB}"/>
                </a:ext>
              </a:extLst>
            </p:cNvPr>
            <p:cNvCxnSpPr>
              <a:cxnSpLocks/>
              <a:stCxn id="73" idx="1"/>
            </p:cNvCxnSpPr>
            <p:nvPr/>
          </p:nvCxnSpPr>
          <p:spPr>
            <a:xfrm flipH="1">
              <a:off x="7019955" y="2651491"/>
              <a:ext cx="728209" cy="1382249"/>
            </a:xfrm>
            <a:prstGeom prst="line">
              <a:avLst/>
            </a:prstGeom>
            <a:ln w="12700" cap="rnd"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9A68D00-4D32-FE37-3F15-33267B5C5C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156" y="2502141"/>
            <a:ext cx="1758782" cy="753345"/>
          </a:xfrm>
          <a:prstGeom prst="rect">
            <a:avLst/>
          </a:prstGeom>
        </p:spPr>
      </p:pic>
      <p:pic>
        <p:nvPicPr>
          <p:cNvPr id="83" name="Picture 4" descr="datalake Icon - Free PNG &amp; SVG 2190253 - Noun Project">
            <a:extLst>
              <a:ext uri="{FF2B5EF4-FFF2-40B4-BE49-F238E27FC236}">
                <a16:creationId xmlns:a16="http://schemas.microsoft.com/office/drawing/2014/main" id="{0816527B-09F5-358A-B8D3-EF1F1ED5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9753" y="3268731"/>
            <a:ext cx="707780" cy="7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3E8C1A0-CAA9-017F-8E9F-6DFF1E89DE0C}"/>
              </a:ext>
            </a:extLst>
          </p:cNvPr>
          <p:cNvGrpSpPr/>
          <p:nvPr/>
        </p:nvGrpSpPr>
        <p:grpSpPr>
          <a:xfrm>
            <a:off x="5269753" y="1192919"/>
            <a:ext cx="3512889" cy="2429702"/>
            <a:chOff x="5269753" y="1192919"/>
            <a:chExt cx="3512889" cy="242970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E633AB2-2E18-3D05-8A6E-FF1DBE498931}"/>
                </a:ext>
              </a:extLst>
            </p:cNvPr>
            <p:cNvSpPr/>
            <p:nvPr/>
          </p:nvSpPr>
          <p:spPr>
            <a:xfrm>
              <a:off x="5269753" y="1192919"/>
              <a:ext cx="3512889" cy="617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</a:rPr>
                <a:t>Data Lake stores all types of manufacturing data, structured &amp; unstructured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5F97-7C97-A86A-2438-21514545A3CB}"/>
                </a:ext>
              </a:extLst>
            </p:cNvPr>
            <p:cNvCxnSpPr>
              <a:cxnSpLocks/>
              <a:stCxn id="82" idx="2"/>
              <a:endCxn id="83" idx="3"/>
            </p:cNvCxnSpPr>
            <p:nvPr/>
          </p:nvCxnSpPr>
          <p:spPr>
            <a:xfrm flipH="1">
              <a:off x="5977533" y="1810861"/>
              <a:ext cx="1048665" cy="1811760"/>
            </a:xfrm>
            <a:prstGeom prst="line">
              <a:avLst/>
            </a:prstGeom>
            <a:ln w="12700" cap="rnd"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0" descr="Industrial IOT Automation Concpet, Smart Factories Vector iiot Icon design  Stock Vector | Adobe Stock">
            <a:extLst>
              <a:ext uri="{FF2B5EF4-FFF2-40B4-BE49-F238E27FC236}">
                <a16:creationId xmlns:a16="http://schemas.microsoft.com/office/drawing/2014/main" id="{3956119B-9A15-B4C5-9CD8-4BCB5CC4C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460" y="1195119"/>
            <a:ext cx="1464583" cy="14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701E3AB-D7A3-0141-3B14-8815FC051A63}"/>
              </a:ext>
            </a:extLst>
          </p:cNvPr>
          <p:cNvGrpSpPr/>
          <p:nvPr/>
        </p:nvGrpSpPr>
        <p:grpSpPr>
          <a:xfrm>
            <a:off x="332726" y="2629512"/>
            <a:ext cx="4876226" cy="990708"/>
            <a:chOff x="332726" y="2629512"/>
            <a:chExt cx="4876226" cy="99070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49B2DB3-6D34-2784-9233-7F46F0593DE0}"/>
                </a:ext>
              </a:extLst>
            </p:cNvPr>
            <p:cNvSpPr/>
            <p:nvPr/>
          </p:nvSpPr>
          <p:spPr>
            <a:xfrm>
              <a:off x="332726" y="2629512"/>
              <a:ext cx="2793651" cy="506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Upload data securely from your company to S3 Lake Formation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A224671-3A61-5A34-B4B4-0CE4A1D17D68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>
              <a:off x="3126377" y="2882790"/>
              <a:ext cx="2082575" cy="737430"/>
            </a:xfrm>
            <a:prstGeom prst="line">
              <a:avLst/>
            </a:prstGeom>
            <a:ln w="12700" cap="rnd"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D8477E3-2183-2416-4F39-CBC963E949BA}"/>
              </a:ext>
            </a:extLst>
          </p:cNvPr>
          <p:cNvGrpSpPr/>
          <p:nvPr/>
        </p:nvGrpSpPr>
        <p:grpSpPr>
          <a:xfrm rot="14690519">
            <a:off x="3330453" y="1752263"/>
            <a:ext cx="900366" cy="984403"/>
            <a:chOff x="3130596" y="1777111"/>
            <a:chExt cx="519879" cy="584965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29350755-A1F3-23FB-1B6F-6089D7E71292}"/>
                </a:ext>
              </a:extLst>
            </p:cNvPr>
            <p:cNvCxnSpPr>
              <a:cxnSpLocks/>
            </p:cNvCxnSpPr>
            <p:nvPr/>
          </p:nvCxnSpPr>
          <p:spPr>
            <a:xfrm rot="6909481">
              <a:off x="3134004" y="1926341"/>
              <a:ext cx="578168" cy="29330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8FDA12C0-57D7-16E5-57F0-17F86A997B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30596" y="1777111"/>
              <a:ext cx="519879" cy="3913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0" name="Picture 6" descr="Insights Forecast Icon - Free vector graphic on Pixabay">
            <a:extLst>
              <a:ext uri="{FF2B5EF4-FFF2-40B4-BE49-F238E27FC236}">
                <a16:creationId xmlns:a16="http://schemas.microsoft.com/office/drawing/2014/main" id="{9604ABCE-E66E-05B9-9D3E-AAC5A836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578" y="4154699"/>
            <a:ext cx="519879" cy="5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22EA8CE-F7B1-F88C-EEDB-6C35809EF828}"/>
              </a:ext>
            </a:extLst>
          </p:cNvPr>
          <p:cNvGrpSpPr/>
          <p:nvPr/>
        </p:nvGrpSpPr>
        <p:grpSpPr>
          <a:xfrm>
            <a:off x="8320329" y="2198274"/>
            <a:ext cx="3150014" cy="2021235"/>
            <a:chOff x="8320329" y="2198274"/>
            <a:chExt cx="3150014" cy="202123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28D1561-B524-A361-7460-AA3045E3D092}"/>
                </a:ext>
              </a:extLst>
            </p:cNvPr>
            <p:cNvSpPr/>
            <p:nvPr/>
          </p:nvSpPr>
          <p:spPr>
            <a:xfrm>
              <a:off x="9771489" y="2198274"/>
              <a:ext cx="1698854" cy="1053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</a:rPr>
                <a:t>Wrangle, viz, process data, gain insights =&gt; improve your business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998A362-A67A-AA5F-9D0A-746CA69BEB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329" y="3226078"/>
              <a:ext cx="1451160" cy="993431"/>
            </a:xfrm>
            <a:prstGeom prst="line">
              <a:avLst/>
            </a:prstGeom>
            <a:ln w="12700" cap="rnd"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" name="Picture 2" descr="Sharing economy Icon - Free PNG &amp; SVG 1763762 - Noun Project">
            <a:extLst>
              <a:ext uri="{FF2B5EF4-FFF2-40B4-BE49-F238E27FC236}">
                <a16:creationId xmlns:a16="http://schemas.microsoft.com/office/drawing/2014/main" id="{CCF85F6E-7A80-8B43-60B1-DC7A7925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7610" y="5181466"/>
            <a:ext cx="882896" cy="8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09F6EC7B-56D0-4B7B-9936-976FF89FC3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3963" y="4235314"/>
            <a:ext cx="846388" cy="590645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8FFC73A-7F0E-2FA3-8542-0A8AF95A47DC}"/>
              </a:ext>
            </a:extLst>
          </p:cNvPr>
          <p:cNvGrpSpPr/>
          <p:nvPr/>
        </p:nvGrpSpPr>
        <p:grpSpPr>
          <a:xfrm>
            <a:off x="328462" y="3462429"/>
            <a:ext cx="2348695" cy="1305811"/>
            <a:chOff x="328462" y="3462429"/>
            <a:chExt cx="2348695" cy="1305811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F7BE80A-59D3-D75F-7FEC-4661AAF427AC}"/>
                </a:ext>
              </a:extLst>
            </p:cNvPr>
            <p:cNvSpPr/>
            <p:nvPr/>
          </p:nvSpPr>
          <p:spPr>
            <a:xfrm>
              <a:off x="328462" y="3462429"/>
              <a:ext cx="1444552" cy="1305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VM access to all AWS services: </a:t>
              </a:r>
              <a:r>
                <a:rPr lang="en-US" sz="1400" dirty="0" err="1">
                  <a:solidFill>
                    <a:schemeClr val="accent1"/>
                  </a:solidFill>
                </a:rPr>
                <a:t>SageMaker</a:t>
              </a:r>
              <a:r>
                <a:rPr lang="en-US" sz="1400" dirty="0">
                  <a:solidFill>
                    <a:schemeClr val="accent1"/>
                  </a:solidFill>
                </a:rPr>
                <a:t>, DB Services, MQ…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527B5E5-94AD-8DD2-BD02-E540E9F350CC}"/>
                </a:ext>
              </a:extLst>
            </p:cNvPr>
            <p:cNvCxnSpPr>
              <a:cxnSpLocks/>
            </p:cNvCxnSpPr>
            <p:nvPr/>
          </p:nvCxnSpPr>
          <p:spPr>
            <a:xfrm>
              <a:off x="1820091" y="3873498"/>
              <a:ext cx="857066" cy="320484"/>
            </a:xfrm>
            <a:prstGeom prst="line">
              <a:avLst/>
            </a:prstGeom>
            <a:ln w="12700" cap="rnd"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C54F5-67B3-D901-FBAE-CF3A2D829160}"/>
              </a:ext>
            </a:extLst>
          </p:cNvPr>
          <p:cNvSpPr txBox="1">
            <a:spLocks/>
          </p:cNvSpPr>
          <p:nvPr/>
        </p:nvSpPr>
        <p:spPr>
          <a:xfrm>
            <a:off x="9615488" y="-1"/>
            <a:ext cx="2576512" cy="814389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Trusted Research Environment (TRE): </a:t>
            </a:r>
            <a:r>
              <a:rPr lang="en-US" sz="2000" dirty="0">
                <a:hlinkClick r:id="rId14"/>
              </a:rPr>
              <a:t>https://</a:t>
            </a:r>
            <a:r>
              <a:rPr lang="en-US" sz="2000" dirty="0" err="1">
                <a:hlinkClick r:id="rId14"/>
              </a:rPr>
              <a:t>analysis.smdh.uk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6484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7ACB91-E607-6C85-90EE-8D8DAF08A8C4}"/>
              </a:ext>
            </a:extLst>
          </p:cNvPr>
          <p:cNvSpPr/>
          <p:nvPr/>
        </p:nvSpPr>
        <p:spPr>
          <a:xfrm>
            <a:off x="1912663" y="1294673"/>
            <a:ext cx="6445589" cy="5163038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4FB99-D7CF-B14A-C441-83F8F902128C}"/>
              </a:ext>
            </a:extLst>
          </p:cNvPr>
          <p:cNvSpPr/>
          <p:nvPr/>
        </p:nvSpPr>
        <p:spPr>
          <a:xfrm>
            <a:off x="2216764" y="1426564"/>
            <a:ext cx="1723966" cy="2534135"/>
          </a:xfrm>
          <a:prstGeom prst="rect">
            <a:avLst/>
          </a:prstGeom>
          <a:solidFill>
            <a:srgbClr val="FF7E7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AW S3 Lake Formation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F23DC6-A677-E58B-F6E9-6C5351720453}"/>
              </a:ext>
            </a:extLst>
          </p:cNvPr>
          <p:cNvSpPr/>
          <p:nvPr/>
        </p:nvSpPr>
        <p:spPr>
          <a:xfrm>
            <a:off x="2485133" y="4147124"/>
            <a:ext cx="5735565" cy="2240583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DD4F94-7EEA-E32C-32D8-B5584A149006}"/>
              </a:ext>
            </a:extLst>
          </p:cNvPr>
          <p:cNvSpPr/>
          <p:nvPr/>
        </p:nvSpPr>
        <p:spPr>
          <a:xfrm>
            <a:off x="3627286" y="5187520"/>
            <a:ext cx="1643437" cy="1030745"/>
          </a:xfrm>
          <a:prstGeom prst="rect">
            <a:avLst/>
          </a:prstGeom>
          <a:solidFill>
            <a:srgbClr val="FF7E79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/>
              <a:t>TRE (TREEHOOSE) VM Workspaces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ADB74D-E6CF-7C8D-3764-A7C833EF3473}"/>
              </a:ext>
            </a:extLst>
          </p:cNvPr>
          <p:cNvSpPr/>
          <p:nvPr/>
        </p:nvSpPr>
        <p:spPr>
          <a:xfrm>
            <a:off x="3510973" y="4390441"/>
            <a:ext cx="2717634" cy="719157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4E440F7-4B1C-CA43-9A5E-EDF87D577EC2}"/>
              </a:ext>
            </a:extLst>
          </p:cNvPr>
          <p:cNvCxnSpPr>
            <a:cxnSpLocks/>
          </p:cNvCxnSpPr>
          <p:nvPr/>
        </p:nvCxnSpPr>
        <p:spPr>
          <a:xfrm>
            <a:off x="5089609" y="5755591"/>
            <a:ext cx="1531957" cy="17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9956270-4FBB-0018-04C2-B6E478F25782}"/>
              </a:ext>
            </a:extLst>
          </p:cNvPr>
          <p:cNvSpPr/>
          <p:nvPr/>
        </p:nvSpPr>
        <p:spPr>
          <a:xfrm>
            <a:off x="4478050" y="1505990"/>
            <a:ext cx="1428094" cy="1878135"/>
          </a:xfrm>
          <a:prstGeom prst="rect">
            <a:avLst/>
          </a:prstGeom>
          <a:solidFill>
            <a:srgbClr val="FF7E79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Audit Account, </a:t>
            </a:r>
            <a:r>
              <a:rPr lang="en-US" sz="1400" dirty="0" err="1"/>
              <a:t>Falkor</a:t>
            </a:r>
            <a:r>
              <a:rPr lang="en-US" sz="1400" dirty="0"/>
              <a:t> Ledger &amp; Log Archives</a:t>
            </a:r>
          </a:p>
        </p:txBody>
      </p:sp>
      <p:pic>
        <p:nvPicPr>
          <p:cNvPr id="1026" name="Picture 2" descr="Users Icon | Silky Line User Iconset | Custom Icon Design">
            <a:extLst>
              <a:ext uri="{FF2B5EF4-FFF2-40B4-BE49-F238E27FC236}">
                <a16:creationId xmlns:a16="http://schemas.microsoft.com/office/drawing/2014/main" id="{71257849-EC28-5324-F753-6AF639A38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019255" y="5342697"/>
            <a:ext cx="657877" cy="6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8191A246-17A8-5A90-6A05-CB0D376C4ED1}"/>
              </a:ext>
            </a:extLst>
          </p:cNvPr>
          <p:cNvSpPr txBox="1"/>
          <p:nvPr/>
        </p:nvSpPr>
        <p:spPr>
          <a:xfrm>
            <a:off x="11321766" y="6001603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SME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5F063C8-22F2-40BF-D941-89DB0ED51F10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95639" y="4982551"/>
            <a:ext cx="5595990" cy="36014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45E09D7-5863-4219-9381-6D210D686D37}"/>
              </a:ext>
            </a:extLst>
          </p:cNvPr>
          <p:cNvCxnSpPr>
            <a:cxnSpLocks/>
          </p:cNvCxnSpPr>
          <p:nvPr/>
        </p:nvCxnSpPr>
        <p:spPr>
          <a:xfrm flipH="1">
            <a:off x="6281107" y="4700279"/>
            <a:ext cx="462450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Users Icon | Silky Line User Iconset | Custom Icon Design">
            <a:extLst>
              <a:ext uri="{FF2B5EF4-FFF2-40B4-BE49-F238E27FC236}">
                <a16:creationId xmlns:a16="http://schemas.microsoft.com/office/drawing/2014/main" id="{0C038A0E-EBDB-CFD0-0584-B450308E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080315" y="3596321"/>
            <a:ext cx="657877" cy="6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A0C6F888-5B61-3B91-445A-874748D08901}"/>
              </a:ext>
            </a:extLst>
          </p:cNvPr>
          <p:cNvSpPr txBox="1"/>
          <p:nvPr/>
        </p:nvSpPr>
        <p:spPr>
          <a:xfrm>
            <a:off x="10796313" y="4205280"/>
            <a:ext cx="1308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SMDH Researcher</a:t>
            </a:r>
          </a:p>
        </p:txBody>
      </p:sp>
      <p:pic>
        <p:nvPicPr>
          <p:cNvPr id="83" name="Picture 2" descr="Users Icon | Silky Line User Iconset | Custom Icon Design">
            <a:extLst>
              <a:ext uri="{FF2B5EF4-FFF2-40B4-BE49-F238E27FC236}">
                <a16:creationId xmlns:a16="http://schemas.microsoft.com/office/drawing/2014/main" id="{027263AF-C68D-BFD3-D493-DAB5E5AFD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3042" y="4229031"/>
            <a:ext cx="657877" cy="6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BAEBB996-831B-7C41-7D23-FD664B5AA34B}"/>
              </a:ext>
            </a:extLst>
          </p:cNvPr>
          <p:cNvSpPr txBox="1"/>
          <p:nvPr/>
        </p:nvSpPr>
        <p:spPr>
          <a:xfrm>
            <a:off x="226689" y="4832599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MDEP admins</a:t>
            </a:r>
          </a:p>
        </p:txBody>
      </p:sp>
      <p:pic>
        <p:nvPicPr>
          <p:cNvPr id="86" name="Picture 20" descr="Desktop Computer Icon transparent PNG - StickPNG">
            <a:extLst>
              <a:ext uri="{FF2B5EF4-FFF2-40B4-BE49-F238E27FC236}">
                <a16:creationId xmlns:a16="http://schemas.microsoft.com/office/drawing/2014/main" id="{CC6E69A7-16B4-688A-F9CD-8FD6050C6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241" y="3171372"/>
            <a:ext cx="1411874" cy="14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88C0D1C-362F-8420-6FEA-1047F705249D}"/>
              </a:ext>
            </a:extLst>
          </p:cNvPr>
          <p:cNvCxnSpPr>
            <a:cxnSpLocks/>
          </p:cNvCxnSpPr>
          <p:nvPr/>
        </p:nvCxnSpPr>
        <p:spPr>
          <a:xfrm flipV="1">
            <a:off x="773697" y="3164733"/>
            <a:ext cx="1293180" cy="317084"/>
          </a:xfrm>
          <a:prstGeom prst="bentConnector3">
            <a:avLst>
              <a:gd name="adj1" fmla="val 41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BB3B62F6-F4CC-9CF5-616D-6151A1E947AE}"/>
              </a:ext>
            </a:extLst>
          </p:cNvPr>
          <p:cNvSpPr txBox="1"/>
          <p:nvPr/>
        </p:nvSpPr>
        <p:spPr>
          <a:xfrm>
            <a:off x="293859" y="2252475"/>
            <a:ext cx="89063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Manage &amp; audit datasets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453278D-26EE-16E3-0DBA-3B41FD1349B3}"/>
              </a:ext>
            </a:extLst>
          </p:cNvPr>
          <p:cNvSpPr txBox="1"/>
          <p:nvPr/>
        </p:nvSpPr>
        <p:spPr>
          <a:xfrm>
            <a:off x="100581" y="5262377"/>
            <a:ext cx="124100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Administer resources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D7C8A49-A028-D46E-CC96-729B721E6B6E}"/>
              </a:ext>
            </a:extLst>
          </p:cNvPr>
          <p:cNvSpPr txBox="1"/>
          <p:nvPr/>
        </p:nvSpPr>
        <p:spPr>
          <a:xfrm>
            <a:off x="248622" y="3834608"/>
            <a:ext cx="997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SWB website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8B58B55-367D-7248-A7F3-30F4AFE6AB57}"/>
              </a:ext>
            </a:extLst>
          </p:cNvPr>
          <p:cNvSpPr txBox="1"/>
          <p:nvPr/>
        </p:nvSpPr>
        <p:spPr>
          <a:xfrm>
            <a:off x="240547" y="3611423"/>
            <a:ext cx="1008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AWS Console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4F6D4A8-A0FB-326D-355A-A2E7213149A5}"/>
              </a:ext>
            </a:extLst>
          </p:cNvPr>
          <p:cNvCxnSpPr>
            <a:cxnSpLocks/>
          </p:cNvCxnSpPr>
          <p:nvPr/>
        </p:nvCxnSpPr>
        <p:spPr>
          <a:xfrm flipV="1">
            <a:off x="8098554" y="5262377"/>
            <a:ext cx="2629153" cy="682543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Freeform 1029">
            <a:extLst>
              <a:ext uri="{FF2B5EF4-FFF2-40B4-BE49-F238E27FC236}">
                <a16:creationId xmlns:a16="http://schemas.microsoft.com/office/drawing/2014/main" id="{427B0D61-CD1C-4EB0-DB79-143A9C467EDE}"/>
              </a:ext>
            </a:extLst>
          </p:cNvPr>
          <p:cNvSpPr/>
          <p:nvPr/>
        </p:nvSpPr>
        <p:spPr>
          <a:xfrm>
            <a:off x="9660607" y="3525487"/>
            <a:ext cx="1276657" cy="1004080"/>
          </a:xfrm>
          <a:custGeom>
            <a:avLst/>
            <a:gdLst>
              <a:gd name="connsiteX0" fmla="*/ 584616 w 584616"/>
              <a:gd name="connsiteY0" fmla="*/ 1064301 h 1064301"/>
              <a:gd name="connsiteX1" fmla="*/ 134912 w 584616"/>
              <a:gd name="connsiteY1" fmla="*/ 1064301 h 1064301"/>
              <a:gd name="connsiteX2" fmla="*/ 134912 w 584616"/>
              <a:gd name="connsiteY2" fmla="*/ 0 h 1064301"/>
              <a:gd name="connsiteX3" fmla="*/ 0 w 584616"/>
              <a:gd name="connsiteY3" fmla="*/ 0 h 1064301"/>
              <a:gd name="connsiteX4" fmla="*/ 0 w 584616"/>
              <a:gd name="connsiteY4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616" h="1064301">
                <a:moveTo>
                  <a:pt x="584616" y="1064301"/>
                </a:moveTo>
                <a:lnTo>
                  <a:pt x="134912" y="1064301"/>
                </a:lnTo>
                <a:lnTo>
                  <a:pt x="13491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0696BF83-C75B-E6EF-5A9A-3E5A42E9B14E}"/>
              </a:ext>
            </a:extLst>
          </p:cNvPr>
          <p:cNvSpPr/>
          <p:nvPr/>
        </p:nvSpPr>
        <p:spPr>
          <a:xfrm>
            <a:off x="3509702" y="4378360"/>
            <a:ext cx="2729469" cy="724133"/>
          </a:xfrm>
          <a:prstGeom prst="rect">
            <a:avLst/>
          </a:prstGeom>
          <a:solidFill>
            <a:srgbClr val="FF7E7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VMTs, Dashboards, Services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F9511804-5BA8-2137-2067-1F19FD1A78F7}"/>
              </a:ext>
            </a:extLst>
          </p:cNvPr>
          <p:cNvSpPr/>
          <p:nvPr/>
        </p:nvSpPr>
        <p:spPr>
          <a:xfrm>
            <a:off x="8574131" y="2748204"/>
            <a:ext cx="1088136" cy="1439415"/>
          </a:xfrm>
          <a:prstGeom prst="rect">
            <a:avLst/>
          </a:prstGeom>
          <a:solidFill>
            <a:srgbClr val="FF7E7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Asset Explorer Portal (AEP)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BEC69-B27C-46BB-BA85-3B29E0F4A478}"/>
              </a:ext>
            </a:extLst>
          </p:cNvPr>
          <p:cNvSpPr txBox="1"/>
          <p:nvPr/>
        </p:nvSpPr>
        <p:spPr>
          <a:xfrm>
            <a:off x="253850" y="253836"/>
            <a:ext cx="585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effectLst/>
                <a:latin typeface="Raleway" pitchFamily="2" charset="0"/>
                <a:ea typeface="Calibri" panose="020F0502020204030204" pitchFamily="34" charset="0"/>
              </a:rPr>
              <a:t>SMDH Architecture </a:t>
            </a:r>
            <a:r>
              <a:rPr lang="en-GB" b="1" dirty="0">
                <a:latin typeface="Raleway" pitchFamily="2" charset="0"/>
                <a:ea typeface="Calibri" panose="020F0502020204030204" pitchFamily="34" charset="0"/>
              </a:rPr>
              <a:t>D</a:t>
            </a:r>
            <a:r>
              <a:rPr lang="en-GB" b="1" dirty="0">
                <a:effectLst/>
                <a:latin typeface="Raleway" pitchFamily="2" charset="0"/>
                <a:ea typeface="Calibri" panose="020F0502020204030204" pitchFamily="34" charset="0"/>
              </a:rPr>
              <a:t>iagram (Simplified) </a:t>
            </a:r>
            <a:endParaRPr lang="en-GB" b="1" dirty="0">
              <a:latin typeface="Raleway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6B2ABE-88BE-33BA-3371-A98FEC609ECA}"/>
              </a:ext>
            </a:extLst>
          </p:cNvPr>
          <p:cNvSpPr/>
          <p:nvPr/>
        </p:nvSpPr>
        <p:spPr>
          <a:xfrm>
            <a:off x="6647423" y="5094964"/>
            <a:ext cx="1451130" cy="1133378"/>
          </a:xfrm>
          <a:prstGeom prst="rect">
            <a:avLst/>
          </a:prstGeom>
          <a:solidFill>
            <a:srgbClr val="FF7E7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Data Egress </a:t>
            </a:r>
          </a:p>
          <a:p>
            <a:pPr algn="ctr"/>
            <a:r>
              <a:rPr lang="en-US" sz="1400"/>
              <a:t>(data transferred outside of the TRE after SME approval)</a:t>
            </a:r>
          </a:p>
        </p:txBody>
      </p:sp>
      <p:pic>
        <p:nvPicPr>
          <p:cNvPr id="1044" name="Picture 20" descr="Desktop Computer Icon transparent PNG - StickPNG">
            <a:extLst>
              <a:ext uri="{FF2B5EF4-FFF2-40B4-BE49-F238E27FC236}">
                <a16:creationId xmlns:a16="http://schemas.microsoft.com/office/drawing/2014/main" id="{88D2E9A8-3F7E-19F4-D5DC-307244AB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24526" y="4180971"/>
            <a:ext cx="1247337" cy="14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A864F35-59D9-41F3-3460-53072F91B12C}"/>
              </a:ext>
            </a:extLst>
          </p:cNvPr>
          <p:cNvCxnSpPr>
            <a:cxnSpLocks/>
          </p:cNvCxnSpPr>
          <p:nvPr/>
        </p:nvCxnSpPr>
        <p:spPr>
          <a:xfrm flipH="1" flipV="1">
            <a:off x="3940730" y="3834608"/>
            <a:ext cx="4633400" cy="199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807B4E-FAA3-FE38-C203-1B1BA038C537}"/>
              </a:ext>
            </a:extLst>
          </p:cNvPr>
          <p:cNvCxnSpPr>
            <a:cxnSpLocks/>
          </p:cNvCxnSpPr>
          <p:nvPr/>
        </p:nvCxnSpPr>
        <p:spPr>
          <a:xfrm flipV="1">
            <a:off x="5551363" y="3384125"/>
            <a:ext cx="7076" cy="7968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7FC587-A7FB-AA69-1107-D4E4EB05F1E7}"/>
              </a:ext>
            </a:extLst>
          </p:cNvPr>
          <p:cNvCxnSpPr/>
          <p:nvPr/>
        </p:nvCxnSpPr>
        <p:spPr>
          <a:xfrm flipH="1" flipV="1">
            <a:off x="2228133" y="3958457"/>
            <a:ext cx="3464" cy="18685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5894B5-CCF8-A732-CA18-BF9E5393C2DE}"/>
              </a:ext>
            </a:extLst>
          </p:cNvPr>
          <p:cNvCxnSpPr/>
          <p:nvPr/>
        </p:nvCxnSpPr>
        <p:spPr>
          <a:xfrm>
            <a:off x="2601081" y="4709235"/>
            <a:ext cx="911726" cy="33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DCCDD8-12BE-008B-E9A1-69ADFAE9098F}"/>
              </a:ext>
            </a:extLst>
          </p:cNvPr>
          <p:cNvCxnSpPr>
            <a:cxnSpLocks/>
          </p:cNvCxnSpPr>
          <p:nvPr/>
        </p:nvCxnSpPr>
        <p:spPr>
          <a:xfrm>
            <a:off x="2236026" y="5805264"/>
            <a:ext cx="1385772" cy="52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3073DA-2F3E-A9F5-491C-13301A9E76BE}"/>
              </a:ext>
            </a:extLst>
          </p:cNvPr>
          <p:cNvCxnSpPr>
            <a:cxnSpLocks/>
          </p:cNvCxnSpPr>
          <p:nvPr/>
        </p:nvCxnSpPr>
        <p:spPr>
          <a:xfrm flipH="1" flipV="1">
            <a:off x="2597043" y="3962589"/>
            <a:ext cx="3761" cy="7604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14">
            <a:extLst>
              <a:ext uri="{FF2B5EF4-FFF2-40B4-BE49-F238E27FC236}">
                <a16:creationId xmlns:a16="http://schemas.microsoft.com/office/drawing/2014/main" id="{3BF186E4-5E26-0BA7-289A-164FB67F2006}"/>
              </a:ext>
            </a:extLst>
          </p:cNvPr>
          <p:cNvCxnSpPr>
            <a:cxnSpLocks/>
            <a:endCxn id="62" idx="3"/>
          </p:cNvCxnSpPr>
          <p:nvPr/>
        </p:nvCxnSpPr>
        <p:spPr>
          <a:xfrm rot="10800000">
            <a:off x="5906145" y="2445059"/>
            <a:ext cx="2656621" cy="77067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502CB73-1867-7887-DFDA-E1589E28938A}"/>
              </a:ext>
            </a:extLst>
          </p:cNvPr>
          <p:cNvSpPr/>
          <p:nvPr/>
        </p:nvSpPr>
        <p:spPr>
          <a:xfrm>
            <a:off x="1688420" y="814645"/>
            <a:ext cx="8435449" cy="5834751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D90AC2-8749-03A1-27F9-B3BDB243EBA3}"/>
              </a:ext>
            </a:extLst>
          </p:cNvPr>
          <p:cNvSpPr/>
          <p:nvPr/>
        </p:nvSpPr>
        <p:spPr>
          <a:xfrm>
            <a:off x="9213595" y="814645"/>
            <a:ext cx="894023" cy="432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MDEP</a:t>
            </a:r>
            <a:endParaRPr lang="en-US" sz="1200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9D4631-D280-C7F7-A892-1E7E3D1ADC02}"/>
              </a:ext>
            </a:extLst>
          </p:cNvPr>
          <p:cNvSpPr txBox="1"/>
          <p:nvPr/>
        </p:nvSpPr>
        <p:spPr>
          <a:xfrm>
            <a:off x="9670256" y="2886220"/>
            <a:ext cx="146458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cs typeface="Calibri"/>
              </a:rPr>
              <a:t>Explore assets &amp; upload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D2EB56-89AD-862D-19C9-552BEFC62A08}"/>
              </a:ext>
            </a:extLst>
          </p:cNvPr>
          <p:cNvSpPr txBox="1"/>
          <p:nvPr/>
        </p:nvSpPr>
        <p:spPr>
          <a:xfrm>
            <a:off x="8384109" y="5952680"/>
            <a:ext cx="143261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cs typeface="Calibri"/>
              </a:rPr>
              <a:t>SMEs receive insights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1AACE9-4465-64E8-5F97-D644C24A05ED}"/>
              </a:ext>
            </a:extLst>
          </p:cNvPr>
          <p:cNvSpPr txBox="1"/>
          <p:nvPr/>
        </p:nvSpPr>
        <p:spPr>
          <a:xfrm>
            <a:off x="8399583" y="4407641"/>
            <a:ext cx="154860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cs typeface="Calibri"/>
              </a:rPr>
              <a:t>Access data processing </a:t>
            </a:r>
          </a:p>
          <a:p>
            <a:r>
              <a:rPr lang="en-US" sz="1600" dirty="0">
                <a:cs typeface="Calibri"/>
              </a:rPr>
              <a:t>tools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72EC26-B0DA-FA2C-8659-A1AE438EE03E}"/>
              </a:ext>
            </a:extLst>
          </p:cNvPr>
          <p:cNvSpPr txBox="1"/>
          <p:nvPr/>
        </p:nvSpPr>
        <p:spPr>
          <a:xfrm>
            <a:off x="6142021" y="2738410"/>
            <a:ext cx="1428094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cs typeface="Calibri"/>
              </a:rPr>
              <a:t> Events e.g., CRUD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E2D07B-A14A-8B57-F88D-B9F0B31FD48E}"/>
              </a:ext>
            </a:extLst>
          </p:cNvPr>
          <p:cNvSpPr txBox="1"/>
          <p:nvPr/>
        </p:nvSpPr>
        <p:spPr>
          <a:xfrm>
            <a:off x="5276896" y="5458579"/>
            <a:ext cx="1242053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cs typeface="Calibri"/>
              </a:rPr>
              <a:t>Data to be egressed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95233D-D4DE-BED9-E401-1B6803D47449}"/>
              </a:ext>
            </a:extLst>
          </p:cNvPr>
          <p:cNvSpPr txBox="1"/>
          <p:nvPr/>
        </p:nvSpPr>
        <p:spPr>
          <a:xfrm>
            <a:off x="3969305" y="3479863"/>
            <a:ext cx="148439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cs typeface="Calibri"/>
              </a:rPr>
              <a:t>Data storage  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BFBD9A-F5CE-3FF9-356A-D60FAFDEF8DF}"/>
              </a:ext>
            </a:extLst>
          </p:cNvPr>
          <p:cNvSpPr/>
          <p:nvPr/>
        </p:nvSpPr>
        <p:spPr>
          <a:xfrm>
            <a:off x="6913360" y="4146546"/>
            <a:ext cx="1313511" cy="47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SME project 1 ….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784737-D8E3-2673-76CF-393F399C559D}"/>
              </a:ext>
            </a:extLst>
          </p:cNvPr>
          <p:cNvSpPr txBox="1"/>
          <p:nvPr/>
        </p:nvSpPr>
        <p:spPr>
          <a:xfrm>
            <a:off x="2555229" y="5476083"/>
            <a:ext cx="1249037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cs typeface="Calibri"/>
              </a:rPr>
              <a:t>Analysis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F1C375-A008-D655-9280-284EE0EBFF22}"/>
              </a:ext>
            </a:extLst>
          </p:cNvPr>
          <p:cNvSpPr txBox="1"/>
          <p:nvPr/>
        </p:nvSpPr>
        <p:spPr>
          <a:xfrm>
            <a:off x="2641026" y="4370681"/>
            <a:ext cx="1287644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cs typeface="Calibri"/>
              </a:rPr>
              <a:t>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A49E6-C7E8-6C74-7389-78118021655D}"/>
              </a:ext>
            </a:extLst>
          </p:cNvPr>
          <p:cNvSpPr txBox="1"/>
          <p:nvPr/>
        </p:nvSpPr>
        <p:spPr>
          <a:xfrm>
            <a:off x="11020439" y="4643859"/>
            <a:ext cx="8226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SSO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D4B50F2-538C-59B3-48D6-4925229E2B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69" r="-1"/>
          <a:stretch/>
        </p:blipFill>
        <p:spPr>
          <a:xfrm>
            <a:off x="4315395" y="6038563"/>
            <a:ext cx="549395" cy="44459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5AC2AD6-434B-0865-AB78-9FDAC5C190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980" y="6046799"/>
            <a:ext cx="330175" cy="3918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AB1C796-8EEA-D9B6-4C63-530C3AD07B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202" y="4956408"/>
            <a:ext cx="420415" cy="32221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AA9C66-8132-F283-BEA8-5D330389F1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68" y="4961065"/>
            <a:ext cx="375667" cy="4138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6C10DE-3DCF-D0EC-6980-922E2FE544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34" y="4903250"/>
            <a:ext cx="432097" cy="45961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5502A19-1666-3215-4463-D8B4D454EB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129" y="2933177"/>
            <a:ext cx="547681" cy="583329"/>
          </a:xfrm>
          <a:prstGeom prst="rect">
            <a:avLst/>
          </a:prstGeom>
        </p:spPr>
      </p:pic>
      <p:pic>
        <p:nvPicPr>
          <p:cNvPr id="19" name="Picture 10" descr="Industrial IOT Automation Concpet, Smart Factories Vector iiot Icon design  Stock Vector | Adobe Stock">
            <a:extLst>
              <a:ext uri="{FF2B5EF4-FFF2-40B4-BE49-F238E27FC236}">
                <a16:creationId xmlns:a16="http://schemas.microsoft.com/office/drawing/2014/main" id="{6E24E013-0D6F-C8A4-5230-16A15D369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7793" y="1349588"/>
            <a:ext cx="1464583" cy="14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180555-17FF-96F0-F097-B54848C93477}"/>
              </a:ext>
            </a:extLst>
          </p:cNvPr>
          <p:cNvCxnSpPr>
            <a:cxnSpLocks/>
          </p:cNvCxnSpPr>
          <p:nvPr/>
        </p:nvCxnSpPr>
        <p:spPr>
          <a:xfrm flipH="1">
            <a:off x="3969305" y="1728989"/>
            <a:ext cx="67056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880F79C-5B0D-45DC-3DC7-94CEE4CDD0F5}"/>
              </a:ext>
            </a:extLst>
          </p:cNvPr>
          <p:cNvSpPr/>
          <p:nvPr/>
        </p:nvSpPr>
        <p:spPr>
          <a:xfrm>
            <a:off x="7216668" y="1409604"/>
            <a:ext cx="1088136" cy="1016018"/>
          </a:xfrm>
          <a:prstGeom prst="rect">
            <a:avLst/>
          </a:prstGeom>
          <a:solidFill>
            <a:srgbClr val="FF7E7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AWS IoT Core,</a:t>
            </a:r>
          </a:p>
          <a:p>
            <a:pPr algn="ctr"/>
            <a:r>
              <a:rPr lang="en-US" sz="1400" dirty="0"/>
              <a:t>Basic ingest,</a:t>
            </a:r>
          </a:p>
          <a:p>
            <a:pPr algn="ctr"/>
            <a:r>
              <a:rPr lang="en-US" sz="1400" dirty="0"/>
              <a:t>CVM</a:t>
            </a:r>
          </a:p>
        </p:txBody>
      </p:sp>
      <p:sp>
        <p:nvSpPr>
          <p:cNvPr id="39" name="Can 38">
            <a:extLst>
              <a:ext uri="{FF2B5EF4-FFF2-40B4-BE49-F238E27FC236}">
                <a16:creationId xmlns:a16="http://schemas.microsoft.com/office/drawing/2014/main" id="{14982485-F706-E1D5-504A-A8A5526822F6}"/>
              </a:ext>
            </a:extLst>
          </p:cNvPr>
          <p:cNvSpPr/>
          <p:nvPr/>
        </p:nvSpPr>
        <p:spPr>
          <a:xfrm rot="5400000">
            <a:off x="9054007" y="1162683"/>
            <a:ext cx="284002" cy="884639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an 41">
            <a:extLst>
              <a:ext uri="{FF2B5EF4-FFF2-40B4-BE49-F238E27FC236}">
                <a16:creationId xmlns:a16="http://schemas.microsoft.com/office/drawing/2014/main" id="{4BC9159B-EE75-1DB1-E509-BC0A568E18E9}"/>
              </a:ext>
            </a:extLst>
          </p:cNvPr>
          <p:cNvSpPr/>
          <p:nvPr/>
        </p:nvSpPr>
        <p:spPr>
          <a:xfrm rot="5400000">
            <a:off x="9206407" y="1315083"/>
            <a:ext cx="284002" cy="884639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an 42">
            <a:extLst>
              <a:ext uri="{FF2B5EF4-FFF2-40B4-BE49-F238E27FC236}">
                <a16:creationId xmlns:a16="http://schemas.microsoft.com/office/drawing/2014/main" id="{781920D3-85FB-B60A-37C9-A56FF2D63231}"/>
              </a:ext>
            </a:extLst>
          </p:cNvPr>
          <p:cNvSpPr/>
          <p:nvPr/>
        </p:nvSpPr>
        <p:spPr>
          <a:xfrm rot="5400000">
            <a:off x="9358807" y="1467483"/>
            <a:ext cx="284002" cy="884639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A7250E-ED0D-FCC4-CC01-9C308310A459}"/>
              </a:ext>
            </a:extLst>
          </p:cNvPr>
          <p:cNvSpPr/>
          <p:nvPr/>
        </p:nvSpPr>
        <p:spPr>
          <a:xfrm>
            <a:off x="9650682" y="4406975"/>
            <a:ext cx="863847" cy="743461"/>
          </a:xfrm>
          <a:prstGeom prst="rect">
            <a:avLst/>
          </a:prstGeom>
          <a:solidFill>
            <a:srgbClr val="FF7E7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Keycloak</a:t>
            </a:r>
            <a:endParaRPr lang="en-US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130D54-9949-DBC5-D747-E0B04408BB2A}"/>
              </a:ext>
            </a:extLst>
          </p:cNvPr>
          <p:cNvSpPr txBox="1"/>
          <p:nvPr/>
        </p:nvSpPr>
        <p:spPr>
          <a:xfrm>
            <a:off x="10415395" y="854322"/>
            <a:ext cx="177660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cs typeface="Calibri"/>
              </a:rPr>
              <a:t>Sensor data ingest /  streaming</a:t>
            </a:r>
          </a:p>
        </p:txBody>
      </p:sp>
    </p:spTree>
    <p:extLst>
      <p:ext uri="{BB962C8B-B14F-4D97-AF65-F5344CB8AC3E}">
        <p14:creationId xmlns:p14="http://schemas.microsoft.com/office/powerpoint/2010/main" val="75257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08FC3ED-872C-FE1E-BB8E-B1F4A7F37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982" y="0"/>
            <a:ext cx="751403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A511A-0096-6976-E829-68C1DD393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03F6B-D6B0-F4C6-19EC-08A775EDD1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690A3-AAA9-770B-83F9-9795816DD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717"/>
            <a:ext cx="7772400" cy="5131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241D4B-F328-9653-C048-A3238FA2B5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758" y="1819070"/>
            <a:ext cx="7772400" cy="4681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A3C7E6-2343-B61C-B246-2BED43299F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129665"/>
            <a:ext cx="7772400" cy="4598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67880B-13A6-D7F9-5DDC-D536F75E0D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16" y="2439366"/>
            <a:ext cx="7772400" cy="4460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445ED0-B40F-F558-F0A6-3BD5733F0E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48876"/>
            <a:ext cx="12192000" cy="69557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B1DC40-3294-5DE5-EC1C-63E2B102A0A7}"/>
              </a:ext>
            </a:extLst>
          </p:cNvPr>
          <p:cNvSpPr txBox="1"/>
          <p:nvPr/>
        </p:nvSpPr>
        <p:spPr>
          <a:xfrm>
            <a:off x="10111382" y="117812"/>
            <a:ext cx="200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SMDH TRE (</a:t>
            </a:r>
            <a:r>
              <a:rPr lang="en-GB" dirty="0" err="1"/>
              <a:t>Treehoose</a:t>
            </a:r>
            <a:r>
              <a:rPr lang="en-GB" dirty="0"/>
              <a:t> </a:t>
            </a:r>
            <a:r>
              <a:rPr lang="en-GB" dirty="0" err="1"/>
              <a:t>UoD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15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238E35-658E-FDC8-763F-7B2FF7E14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C9CBF-927C-28FC-5D2A-C31F5030A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831"/>
            <a:ext cx="10863020" cy="51299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SMDH provides a secure data lake to upload &amp; stream data for SMDH data experts to work on SME data &amp; gain insights </a:t>
            </a:r>
          </a:p>
          <a:p>
            <a:r>
              <a:rPr lang="en-US" dirty="0"/>
              <a:t>TREEHOOSE TRE + other services provide the analysis environment </a:t>
            </a:r>
            <a:r>
              <a:rPr lang="en-US" sz="1900" dirty="0">
                <a:hlinkClick r:id="rId2"/>
              </a:rPr>
              <a:t>https://github.com/HicResearch/TREEHOOSE/</a:t>
            </a:r>
            <a:r>
              <a:rPr lang="en-US" sz="1900" dirty="0"/>
              <a:t> </a:t>
            </a:r>
          </a:p>
          <a:p>
            <a:r>
              <a:rPr lang="en-US" dirty="0"/>
              <a:t>TRE follows the ‘5 safes’ principles</a:t>
            </a:r>
          </a:p>
          <a:p>
            <a:r>
              <a:rPr lang="en-US" dirty="0"/>
              <a:t>TRE based on AWS Service Workbench</a:t>
            </a:r>
          </a:p>
          <a:p>
            <a:pPr lvl="1"/>
            <a:r>
              <a:rPr lang="en-US" sz="2100" dirty="0">
                <a:hlinkClick r:id="rId3"/>
              </a:rPr>
              <a:t>https://docs.aws.amazon.com/solutions/latest/service-workbench-on-aws/solution-overview.html</a:t>
            </a:r>
            <a:r>
              <a:rPr lang="en-US" sz="2100" dirty="0"/>
              <a:t> </a:t>
            </a:r>
          </a:p>
          <a:p>
            <a:r>
              <a:rPr lang="en-US" dirty="0"/>
              <a:t>Hartree + </a:t>
            </a:r>
            <a:r>
              <a:rPr lang="en-US" dirty="0" err="1"/>
              <a:t>UoDundee</a:t>
            </a:r>
            <a:r>
              <a:rPr lang="en-US" dirty="0"/>
              <a:t> liaising with AWS on TRE(HOOSE) / SWB further developments</a:t>
            </a:r>
          </a:p>
          <a:p>
            <a:r>
              <a:rPr lang="en-US" dirty="0"/>
              <a:t>Hartree liaising with DARE-UK to help solicit requirements </a:t>
            </a:r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SWB VM startup performance – you need to run an ‘always on’ AWS AppStream2 instance pool =&gt; higher costs, </a:t>
            </a:r>
          </a:p>
          <a:p>
            <a:pPr lvl="2"/>
            <a:r>
              <a:rPr lang="en-US" dirty="0" err="1"/>
              <a:t>UoD</a:t>
            </a:r>
            <a:r>
              <a:rPr lang="en-US" dirty="0"/>
              <a:t> have contributed an elastic solution to this, but it has not appeared upstream yet</a:t>
            </a:r>
          </a:p>
          <a:p>
            <a:pPr lvl="1"/>
            <a:r>
              <a:rPr lang="en-US" dirty="0"/>
              <a:t>Tied to AWS</a:t>
            </a:r>
          </a:p>
          <a:p>
            <a:pPr lvl="1"/>
            <a:r>
              <a:rPr lang="en-US" dirty="0"/>
              <a:t>Hybrid cloud for on-prem integration also needed for new HC Data Centre &amp; Secure Data Facility</a:t>
            </a:r>
          </a:p>
          <a:p>
            <a:pPr lvl="1"/>
            <a:r>
              <a:rPr lang="en-US" dirty="0"/>
              <a:t>Reviewing other TRE solutions before </a:t>
            </a:r>
            <a:r>
              <a:rPr lang="en-US" dirty="0" err="1"/>
              <a:t>DIY’ing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1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dy of water next to a building&#10;&#10;Description automatically generated">
            <a:extLst>
              <a:ext uri="{FF2B5EF4-FFF2-40B4-BE49-F238E27FC236}">
                <a16:creationId xmlns:a16="http://schemas.microsoft.com/office/drawing/2014/main" id="{0E3B397F-C9B7-2910-5AFF-A4CB927DEC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3377" y="1969354"/>
            <a:ext cx="6488624" cy="4888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711C46-0E2E-5980-D3E0-479DCB0B86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58359" cy="3859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289173-B8AC-29E1-34AA-E12A5001BD3C}"/>
              </a:ext>
            </a:extLst>
          </p:cNvPr>
          <p:cNvSpPr txBox="1"/>
          <p:nvPr/>
        </p:nvSpPr>
        <p:spPr>
          <a:xfrm>
            <a:off x="821409" y="4413677"/>
            <a:ext cx="4215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Looking for a hybrid TRE (on-prem &amp; cloud) for HC’s new data centre </a:t>
            </a:r>
          </a:p>
        </p:txBody>
      </p:sp>
    </p:spTree>
    <p:extLst>
      <p:ext uri="{BB962C8B-B14F-4D97-AF65-F5344CB8AC3E}">
        <p14:creationId xmlns:p14="http://schemas.microsoft.com/office/powerpoint/2010/main" val="3297202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531</Words>
  <Application>Microsoft Macintosh PowerPoint</Application>
  <PresentationFormat>Widescreen</PresentationFormat>
  <Paragraphs>81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Raleway</vt:lpstr>
      <vt:lpstr>Office Theme</vt:lpstr>
      <vt:lpstr>IUK SMDH Project &amp; TRE Smart Manufacturing Data Hub &amp; Manufacturing Data Exchange Platform</vt:lpstr>
      <vt:lpstr>What is the MDEP? </vt:lpstr>
      <vt:lpstr>TRE for Analysis</vt:lpstr>
      <vt:lpstr>PowerPoint Presentation</vt:lpstr>
      <vt:lpstr>PowerPoint Presentation</vt:lpstr>
      <vt:lpstr>TRE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Meredith, David (STFC,DL,HC)</dc:creator>
  <cp:lastModifiedBy>Meredith, David (STFC,DL,HC)</cp:lastModifiedBy>
  <cp:revision>7</cp:revision>
  <dcterms:created xsi:type="dcterms:W3CDTF">2023-07-10T08:46:13Z</dcterms:created>
  <dcterms:modified xsi:type="dcterms:W3CDTF">2023-09-03T11:42:53Z</dcterms:modified>
</cp:coreProperties>
</file>