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13164-9C21-4074-97FD-BEB0F7D985F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0A25663-5A44-4550-A409-1AA25FAB25EF}">
      <dgm:prSet phldrT="[Testo]" custT="1"/>
      <dgm:spPr/>
      <dgm:t>
        <a:bodyPr/>
        <a:lstStyle/>
        <a:p>
          <a:r>
            <a:rPr lang="it-IT" sz="1600" dirty="0"/>
            <a:t>Riunioni preliminari </a:t>
          </a:r>
        </a:p>
      </dgm:t>
    </dgm:pt>
    <dgm:pt modelId="{1A4E959E-0328-408C-9B73-64B632B8608E}" type="parTrans" cxnId="{9DEA269B-3893-4DA5-8C29-857E8EA3499C}">
      <dgm:prSet/>
      <dgm:spPr/>
      <dgm:t>
        <a:bodyPr/>
        <a:lstStyle/>
        <a:p>
          <a:endParaRPr lang="it-IT"/>
        </a:p>
      </dgm:t>
    </dgm:pt>
    <dgm:pt modelId="{1811D0AF-7AFA-4DD8-9928-5161834F2ED4}" type="sibTrans" cxnId="{9DEA269B-3893-4DA5-8C29-857E8EA3499C}">
      <dgm:prSet/>
      <dgm:spPr/>
      <dgm:t>
        <a:bodyPr/>
        <a:lstStyle/>
        <a:p>
          <a:endParaRPr lang="it-IT"/>
        </a:p>
      </dgm:t>
    </dgm:pt>
    <dgm:pt modelId="{466ACE5A-3634-4EC7-B4FA-E68D7656B488}">
      <dgm:prSet phldrT="[Testo]" custT="1"/>
      <dgm:spPr/>
      <dgm:t>
        <a:bodyPr/>
        <a:lstStyle/>
        <a:p>
          <a:r>
            <a:rPr lang="it-IT" sz="1600" dirty="0"/>
            <a:t>Definizione di un primo set di indicatori</a:t>
          </a:r>
        </a:p>
      </dgm:t>
    </dgm:pt>
    <dgm:pt modelId="{F81BA1AC-565A-4076-BF78-49FAFE654244}" type="parTrans" cxnId="{7D69781C-30BC-40F3-BD5A-76E8C56A493C}">
      <dgm:prSet/>
      <dgm:spPr/>
      <dgm:t>
        <a:bodyPr/>
        <a:lstStyle/>
        <a:p>
          <a:endParaRPr lang="it-IT"/>
        </a:p>
      </dgm:t>
    </dgm:pt>
    <dgm:pt modelId="{9E7F8E2A-B723-4D46-9E1D-A8F89FB4FBEB}" type="sibTrans" cxnId="{7D69781C-30BC-40F3-BD5A-76E8C56A493C}">
      <dgm:prSet/>
      <dgm:spPr/>
      <dgm:t>
        <a:bodyPr/>
        <a:lstStyle/>
        <a:p>
          <a:endParaRPr lang="it-IT"/>
        </a:p>
      </dgm:t>
    </dgm:pt>
    <dgm:pt modelId="{0D58E191-241E-42C1-BBBF-2E9C6A364B1F}">
      <dgm:prSet phldrT="[Testo]" custT="1"/>
      <dgm:spPr/>
      <dgm:t>
        <a:bodyPr/>
        <a:lstStyle/>
        <a:p>
          <a:r>
            <a:rPr lang="it-IT" sz="1600" dirty="0"/>
            <a:t>Discussione</a:t>
          </a:r>
          <a:r>
            <a:rPr lang="it-IT" sz="1100" dirty="0"/>
            <a:t> </a:t>
          </a:r>
        </a:p>
      </dgm:t>
    </dgm:pt>
    <dgm:pt modelId="{2295F773-42FE-4DDE-AF50-5FB9D5DE8EE0}" type="parTrans" cxnId="{3F29366C-6FDA-4D62-92BE-7E649A12B3AC}">
      <dgm:prSet/>
      <dgm:spPr/>
      <dgm:t>
        <a:bodyPr/>
        <a:lstStyle/>
        <a:p>
          <a:endParaRPr lang="it-IT"/>
        </a:p>
      </dgm:t>
    </dgm:pt>
    <dgm:pt modelId="{CEC3CF7B-28C5-40DD-B24D-FAFFD0704502}" type="sibTrans" cxnId="{3F29366C-6FDA-4D62-92BE-7E649A12B3AC}">
      <dgm:prSet/>
      <dgm:spPr/>
      <dgm:t>
        <a:bodyPr/>
        <a:lstStyle/>
        <a:p>
          <a:endParaRPr lang="it-IT"/>
        </a:p>
      </dgm:t>
    </dgm:pt>
    <dgm:pt modelId="{7E0D231D-61AB-4AD8-9F43-C8CA834FFD8C}">
      <dgm:prSet custT="1"/>
      <dgm:spPr/>
      <dgm:t>
        <a:bodyPr/>
        <a:lstStyle/>
        <a:p>
          <a:r>
            <a:rPr lang="it-IT" sz="1600" dirty="0"/>
            <a:t>Raffina-</a:t>
          </a:r>
        </a:p>
        <a:p>
          <a:r>
            <a:rPr lang="it-IT" sz="1600" dirty="0"/>
            <a:t>mento degli indicatori</a:t>
          </a:r>
        </a:p>
      </dgm:t>
    </dgm:pt>
    <dgm:pt modelId="{D6218A76-266D-4BA9-8BE5-0297C04C679D}" type="parTrans" cxnId="{6ACB5523-33C6-4ED9-B71C-C7138B0F6035}">
      <dgm:prSet/>
      <dgm:spPr/>
      <dgm:t>
        <a:bodyPr/>
        <a:lstStyle/>
        <a:p>
          <a:endParaRPr lang="it-IT"/>
        </a:p>
      </dgm:t>
    </dgm:pt>
    <dgm:pt modelId="{34AF3FAB-8AB5-47D4-8D35-B2F243CC279E}" type="sibTrans" cxnId="{6ACB5523-33C6-4ED9-B71C-C7138B0F6035}">
      <dgm:prSet/>
      <dgm:spPr/>
      <dgm:t>
        <a:bodyPr/>
        <a:lstStyle/>
        <a:p>
          <a:endParaRPr lang="it-IT"/>
        </a:p>
      </dgm:t>
    </dgm:pt>
    <dgm:pt modelId="{2FB4E8E0-4B44-4228-AF85-13355FD57A20}">
      <dgm:prSet custT="1"/>
      <dgm:spPr/>
      <dgm:t>
        <a:bodyPr/>
        <a:lstStyle/>
        <a:p>
          <a:r>
            <a:rPr lang="it-IT" sz="1600" dirty="0"/>
            <a:t>Sperimentazione della raccolta dei dati sull’anno 2022</a:t>
          </a:r>
        </a:p>
      </dgm:t>
    </dgm:pt>
    <dgm:pt modelId="{1282DF00-9F54-46FC-8109-DED41C3FC36C}" type="parTrans" cxnId="{44A72A0D-EDAA-4133-A6D1-4AB570B1BF09}">
      <dgm:prSet/>
      <dgm:spPr/>
      <dgm:t>
        <a:bodyPr/>
        <a:lstStyle/>
        <a:p>
          <a:endParaRPr lang="it-IT"/>
        </a:p>
      </dgm:t>
    </dgm:pt>
    <dgm:pt modelId="{29B6DE9E-425B-4F03-BE31-C67E2C652A6D}" type="sibTrans" cxnId="{44A72A0D-EDAA-4133-A6D1-4AB570B1BF09}">
      <dgm:prSet/>
      <dgm:spPr/>
      <dgm:t>
        <a:bodyPr/>
        <a:lstStyle/>
        <a:p>
          <a:endParaRPr lang="it-IT"/>
        </a:p>
      </dgm:t>
    </dgm:pt>
    <dgm:pt modelId="{8D64148C-7747-4A42-B04B-7A6F8BCF2A36}">
      <dgm:prSet custT="1"/>
      <dgm:spPr/>
      <dgm:t>
        <a:bodyPr/>
        <a:lstStyle/>
        <a:p>
          <a:r>
            <a:rPr lang="it-IT" sz="1600" dirty="0"/>
            <a:t>Finalizza</a:t>
          </a:r>
        </a:p>
        <a:p>
          <a:r>
            <a:rPr lang="it-IT" sz="1600" dirty="0"/>
            <a:t>zione degli indicatori e stesura delle linee guida</a:t>
          </a:r>
        </a:p>
      </dgm:t>
    </dgm:pt>
    <dgm:pt modelId="{B57A572A-639A-4A24-8342-AC5802DAC825}" type="parTrans" cxnId="{391766B6-339F-4119-A32E-AB2D02F1BEF2}">
      <dgm:prSet/>
      <dgm:spPr/>
      <dgm:t>
        <a:bodyPr/>
        <a:lstStyle/>
        <a:p>
          <a:endParaRPr lang="it-IT"/>
        </a:p>
      </dgm:t>
    </dgm:pt>
    <dgm:pt modelId="{4E5155EA-B893-4332-BD2A-7A910D60A42F}" type="sibTrans" cxnId="{391766B6-339F-4119-A32E-AB2D02F1BEF2}">
      <dgm:prSet/>
      <dgm:spPr/>
      <dgm:t>
        <a:bodyPr/>
        <a:lstStyle/>
        <a:p>
          <a:endParaRPr lang="it-IT"/>
        </a:p>
      </dgm:t>
    </dgm:pt>
    <dgm:pt modelId="{07AC16EE-99BB-48E9-9DAB-3638B7B53476}" type="pres">
      <dgm:prSet presAssocID="{95B13164-9C21-4074-97FD-BEB0F7D985F2}" presName="CompostProcess" presStyleCnt="0">
        <dgm:presLayoutVars>
          <dgm:dir/>
          <dgm:resizeHandles val="exact"/>
        </dgm:presLayoutVars>
      </dgm:prSet>
      <dgm:spPr/>
    </dgm:pt>
    <dgm:pt modelId="{C4C6197E-F6EC-4A4B-A4CC-E2C03A5359CF}" type="pres">
      <dgm:prSet presAssocID="{95B13164-9C21-4074-97FD-BEB0F7D985F2}" presName="arrow" presStyleLbl="bgShp" presStyleIdx="0" presStyleCnt="1"/>
      <dgm:spPr/>
    </dgm:pt>
    <dgm:pt modelId="{CD916E25-E0DC-44EE-8286-5E24A46D7C1B}" type="pres">
      <dgm:prSet presAssocID="{95B13164-9C21-4074-97FD-BEB0F7D985F2}" presName="linearProcess" presStyleCnt="0"/>
      <dgm:spPr/>
    </dgm:pt>
    <dgm:pt modelId="{9B39AADF-BA38-4281-B09A-743F92688AFA}" type="pres">
      <dgm:prSet presAssocID="{70A25663-5A44-4550-A409-1AA25FAB25EF}" presName="textNode" presStyleLbl="node1" presStyleIdx="0" presStyleCnt="6" custScaleX="108921">
        <dgm:presLayoutVars>
          <dgm:bulletEnabled val="1"/>
        </dgm:presLayoutVars>
      </dgm:prSet>
      <dgm:spPr/>
    </dgm:pt>
    <dgm:pt modelId="{12F83A41-194A-4D5D-AD99-5E87CEB8BE11}" type="pres">
      <dgm:prSet presAssocID="{1811D0AF-7AFA-4DD8-9928-5161834F2ED4}" presName="sibTrans" presStyleCnt="0"/>
      <dgm:spPr/>
    </dgm:pt>
    <dgm:pt modelId="{2281F667-E13E-4909-9E06-85DDC8BD6923}" type="pres">
      <dgm:prSet presAssocID="{466ACE5A-3634-4EC7-B4FA-E68D7656B488}" presName="textNode" presStyleLbl="node1" presStyleIdx="1" presStyleCnt="6" custLinFactNeighborX="14358" custLinFactNeighborY="0">
        <dgm:presLayoutVars>
          <dgm:bulletEnabled val="1"/>
        </dgm:presLayoutVars>
      </dgm:prSet>
      <dgm:spPr/>
    </dgm:pt>
    <dgm:pt modelId="{CF990859-33A0-4D01-AE2E-2454690885EB}" type="pres">
      <dgm:prSet presAssocID="{9E7F8E2A-B723-4D46-9E1D-A8F89FB4FBEB}" presName="sibTrans" presStyleCnt="0"/>
      <dgm:spPr/>
    </dgm:pt>
    <dgm:pt modelId="{378EF90C-3B7B-4BBD-91C4-56CD7EAB7801}" type="pres">
      <dgm:prSet presAssocID="{0D58E191-241E-42C1-BBBF-2E9C6A364B1F}" presName="textNode" presStyleLbl="node1" presStyleIdx="2" presStyleCnt="6" custScaleX="124858">
        <dgm:presLayoutVars>
          <dgm:bulletEnabled val="1"/>
        </dgm:presLayoutVars>
      </dgm:prSet>
      <dgm:spPr/>
    </dgm:pt>
    <dgm:pt modelId="{894407AA-6E1C-4453-BCFE-5F0044AC9139}" type="pres">
      <dgm:prSet presAssocID="{CEC3CF7B-28C5-40DD-B24D-FAFFD0704502}" presName="sibTrans" presStyleCnt="0"/>
      <dgm:spPr/>
    </dgm:pt>
    <dgm:pt modelId="{132F17DA-BA70-4A20-9F4E-55ACF0E87247}" type="pres">
      <dgm:prSet presAssocID="{7E0D231D-61AB-4AD8-9F43-C8CA834FFD8C}" presName="textNode" presStyleLbl="node1" presStyleIdx="3" presStyleCnt="6">
        <dgm:presLayoutVars>
          <dgm:bulletEnabled val="1"/>
        </dgm:presLayoutVars>
      </dgm:prSet>
      <dgm:spPr/>
    </dgm:pt>
    <dgm:pt modelId="{04251A42-8841-4E73-BB85-95FFDD3614EB}" type="pres">
      <dgm:prSet presAssocID="{34AF3FAB-8AB5-47D4-8D35-B2F243CC279E}" presName="sibTrans" presStyleCnt="0"/>
      <dgm:spPr/>
    </dgm:pt>
    <dgm:pt modelId="{CE843CA5-021B-49D6-B079-E30C1A290DE4}" type="pres">
      <dgm:prSet presAssocID="{2FB4E8E0-4B44-4228-AF85-13355FD57A20}" presName="textNode" presStyleLbl="node1" presStyleIdx="4" presStyleCnt="6" custScaleX="123288">
        <dgm:presLayoutVars>
          <dgm:bulletEnabled val="1"/>
        </dgm:presLayoutVars>
      </dgm:prSet>
      <dgm:spPr/>
    </dgm:pt>
    <dgm:pt modelId="{4FA63EC8-C054-44F7-A7C2-4781D24DFD57}" type="pres">
      <dgm:prSet presAssocID="{29B6DE9E-425B-4F03-BE31-C67E2C652A6D}" presName="sibTrans" presStyleCnt="0"/>
      <dgm:spPr/>
    </dgm:pt>
    <dgm:pt modelId="{28DD0E72-2531-4B24-B30D-0FA6D20CDA95}" type="pres">
      <dgm:prSet presAssocID="{8D64148C-7747-4A42-B04B-7A6F8BCF2A36}" presName="textNode" presStyleLbl="node1" presStyleIdx="5" presStyleCnt="6" custScaleX="116229">
        <dgm:presLayoutVars>
          <dgm:bulletEnabled val="1"/>
        </dgm:presLayoutVars>
      </dgm:prSet>
      <dgm:spPr/>
    </dgm:pt>
  </dgm:ptLst>
  <dgm:cxnLst>
    <dgm:cxn modelId="{16307B00-418F-40ED-BC8D-814FE62688FD}" type="presOf" srcId="{8D64148C-7747-4A42-B04B-7A6F8BCF2A36}" destId="{28DD0E72-2531-4B24-B30D-0FA6D20CDA95}" srcOrd="0" destOrd="0" presId="urn:microsoft.com/office/officeart/2005/8/layout/hProcess9"/>
    <dgm:cxn modelId="{E52B3E05-0426-4EB7-A3B6-31A9CAF2A380}" type="presOf" srcId="{0D58E191-241E-42C1-BBBF-2E9C6A364B1F}" destId="{378EF90C-3B7B-4BBD-91C4-56CD7EAB7801}" srcOrd="0" destOrd="0" presId="urn:microsoft.com/office/officeart/2005/8/layout/hProcess9"/>
    <dgm:cxn modelId="{44A72A0D-EDAA-4133-A6D1-4AB570B1BF09}" srcId="{95B13164-9C21-4074-97FD-BEB0F7D985F2}" destId="{2FB4E8E0-4B44-4228-AF85-13355FD57A20}" srcOrd="4" destOrd="0" parTransId="{1282DF00-9F54-46FC-8109-DED41C3FC36C}" sibTransId="{29B6DE9E-425B-4F03-BE31-C67E2C652A6D}"/>
    <dgm:cxn modelId="{CEC83614-793D-4EA1-86E5-A55BD8B744FA}" type="presOf" srcId="{466ACE5A-3634-4EC7-B4FA-E68D7656B488}" destId="{2281F667-E13E-4909-9E06-85DDC8BD6923}" srcOrd="0" destOrd="0" presId="urn:microsoft.com/office/officeart/2005/8/layout/hProcess9"/>
    <dgm:cxn modelId="{7D69781C-30BC-40F3-BD5A-76E8C56A493C}" srcId="{95B13164-9C21-4074-97FD-BEB0F7D985F2}" destId="{466ACE5A-3634-4EC7-B4FA-E68D7656B488}" srcOrd="1" destOrd="0" parTransId="{F81BA1AC-565A-4076-BF78-49FAFE654244}" sibTransId="{9E7F8E2A-B723-4D46-9E1D-A8F89FB4FBEB}"/>
    <dgm:cxn modelId="{6ACB5523-33C6-4ED9-B71C-C7138B0F6035}" srcId="{95B13164-9C21-4074-97FD-BEB0F7D985F2}" destId="{7E0D231D-61AB-4AD8-9F43-C8CA834FFD8C}" srcOrd="3" destOrd="0" parTransId="{D6218A76-266D-4BA9-8BE5-0297C04C679D}" sibTransId="{34AF3FAB-8AB5-47D4-8D35-B2F243CC279E}"/>
    <dgm:cxn modelId="{CB13F824-CE12-4EC4-9EC3-8BD2948C5913}" type="presOf" srcId="{70A25663-5A44-4550-A409-1AA25FAB25EF}" destId="{9B39AADF-BA38-4281-B09A-743F92688AFA}" srcOrd="0" destOrd="0" presId="urn:microsoft.com/office/officeart/2005/8/layout/hProcess9"/>
    <dgm:cxn modelId="{5F2E4767-B8AD-46F6-8977-53A766589175}" type="presOf" srcId="{2FB4E8E0-4B44-4228-AF85-13355FD57A20}" destId="{CE843CA5-021B-49D6-B079-E30C1A290DE4}" srcOrd="0" destOrd="0" presId="urn:microsoft.com/office/officeart/2005/8/layout/hProcess9"/>
    <dgm:cxn modelId="{3F29366C-6FDA-4D62-92BE-7E649A12B3AC}" srcId="{95B13164-9C21-4074-97FD-BEB0F7D985F2}" destId="{0D58E191-241E-42C1-BBBF-2E9C6A364B1F}" srcOrd="2" destOrd="0" parTransId="{2295F773-42FE-4DDE-AF50-5FB9D5DE8EE0}" sibTransId="{CEC3CF7B-28C5-40DD-B24D-FAFFD0704502}"/>
    <dgm:cxn modelId="{9DEA269B-3893-4DA5-8C29-857E8EA3499C}" srcId="{95B13164-9C21-4074-97FD-BEB0F7D985F2}" destId="{70A25663-5A44-4550-A409-1AA25FAB25EF}" srcOrd="0" destOrd="0" parTransId="{1A4E959E-0328-408C-9B73-64B632B8608E}" sibTransId="{1811D0AF-7AFA-4DD8-9928-5161834F2ED4}"/>
    <dgm:cxn modelId="{EA66AFB5-282A-4E4D-820C-606B8DF4A400}" type="presOf" srcId="{95B13164-9C21-4074-97FD-BEB0F7D985F2}" destId="{07AC16EE-99BB-48E9-9DAB-3638B7B53476}" srcOrd="0" destOrd="0" presId="urn:microsoft.com/office/officeart/2005/8/layout/hProcess9"/>
    <dgm:cxn modelId="{391766B6-339F-4119-A32E-AB2D02F1BEF2}" srcId="{95B13164-9C21-4074-97FD-BEB0F7D985F2}" destId="{8D64148C-7747-4A42-B04B-7A6F8BCF2A36}" srcOrd="5" destOrd="0" parTransId="{B57A572A-639A-4A24-8342-AC5802DAC825}" sibTransId="{4E5155EA-B893-4332-BD2A-7A910D60A42F}"/>
    <dgm:cxn modelId="{626358E9-FECB-48BA-BB64-437543C1E9B5}" type="presOf" srcId="{7E0D231D-61AB-4AD8-9F43-C8CA834FFD8C}" destId="{132F17DA-BA70-4A20-9F4E-55ACF0E87247}" srcOrd="0" destOrd="0" presId="urn:microsoft.com/office/officeart/2005/8/layout/hProcess9"/>
    <dgm:cxn modelId="{A4CC744B-E542-4D62-B740-C8B4D12704E3}" type="presParOf" srcId="{07AC16EE-99BB-48E9-9DAB-3638B7B53476}" destId="{C4C6197E-F6EC-4A4B-A4CC-E2C03A5359CF}" srcOrd="0" destOrd="0" presId="urn:microsoft.com/office/officeart/2005/8/layout/hProcess9"/>
    <dgm:cxn modelId="{62B96327-2C3C-4375-B021-8FE090CE2192}" type="presParOf" srcId="{07AC16EE-99BB-48E9-9DAB-3638B7B53476}" destId="{CD916E25-E0DC-44EE-8286-5E24A46D7C1B}" srcOrd="1" destOrd="0" presId="urn:microsoft.com/office/officeart/2005/8/layout/hProcess9"/>
    <dgm:cxn modelId="{27E418FF-CB33-4ECF-BF4A-4203C835C4CF}" type="presParOf" srcId="{CD916E25-E0DC-44EE-8286-5E24A46D7C1B}" destId="{9B39AADF-BA38-4281-B09A-743F92688AFA}" srcOrd="0" destOrd="0" presId="urn:microsoft.com/office/officeart/2005/8/layout/hProcess9"/>
    <dgm:cxn modelId="{14CA7833-5D23-47C5-ACDA-62004FF21841}" type="presParOf" srcId="{CD916E25-E0DC-44EE-8286-5E24A46D7C1B}" destId="{12F83A41-194A-4D5D-AD99-5E87CEB8BE11}" srcOrd="1" destOrd="0" presId="urn:microsoft.com/office/officeart/2005/8/layout/hProcess9"/>
    <dgm:cxn modelId="{BDE5445F-AC1E-463E-95F1-B8CB68038448}" type="presParOf" srcId="{CD916E25-E0DC-44EE-8286-5E24A46D7C1B}" destId="{2281F667-E13E-4909-9E06-85DDC8BD6923}" srcOrd="2" destOrd="0" presId="urn:microsoft.com/office/officeart/2005/8/layout/hProcess9"/>
    <dgm:cxn modelId="{41BB76A9-4C09-48AD-B377-B559E5481D97}" type="presParOf" srcId="{CD916E25-E0DC-44EE-8286-5E24A46D7C1B}" destId="{CF990859-33A0-4D01-AE2E-2454690885EB}" srcOrd="3" destOrd="0" presId="urn:microsoft.com/office/officeart/2005/8/layout/hProcess9"/>
    <dgm:cxn modelId="{FE9102A9-8566-4C13-A77F-017C22B9E2E9}" type="presParOf" srcId="{CD916E25-E0DC-44EE-8286-5E24A46D7C1B}" destId="{378EF90C-3B7B-4BBD-91C4-56CD7EAB7801}" srcOrd="4" destOrd="0" presId="urn:microsoft.com/office/officeart/2005/8/layout/hProcess9"/>
    <dgm:cxn modelId="{5F81010B-46B9-40E9-8540-7229AC21C0CD}" type="presParOf" srcId="{CD916E25-E0DC-44EE-8286-5E24A46D7C1B}" destId="{894407AA-6E1C-4453-BCFE-5F0044AC9139}" srcOrd="5" destOrd="0" presId="urn:microsoft.com/office/officeart/2005/8/layout/hProcess9"/>
    <dgm:cxn modelId="{5025B351-F2F0-4CD4-9DC1-F8B506FD7899}" type="presParOf" srcId="{CD916E25-E0DC-44EE-8286-5E24A46D7C1B}" destId="{132F17DA-BA70-4A20-9F4E-55ACF0E87247}" srcOrd="6" destOrd="0" presId="urn:microsoft.com/office/officeart/2005/8/layout/hProcess9"/>
    <dgm:cxn modelId="{A39376C4-93EE-41DE-BE6B-E1640DB4A926}" type="presParOf" srcId="{CD916E25-E0DC-44EE-8286-5E24A46D7C1B}" destId="{04251A42-8841-4E73-BB85-95FFDD3614EB}" srcOrd="7" destOrd="0" presId="urn:microsoft.com/office/officeart/2005/8/layout/hProcess9"/>
    <dgm:cxn modelId="{1CD7981B-4CE1-4B4F-9CD1-6170AEADC52B}" type="presParOf" srcId="{CD916E25-E0DC-44EE-8286-5E24A46D7C1B}" destId="{CE843CA5-021B-49D6-B079-E30C1A290DE4}" srcOrd="8" destOrd="0" presId="urn:microsoft.com/office/officeart/2005/8/layout/hProcess9"/>
    <dgm:cxn modelId="{4A5CC09F-E620-4761-A973-4FE5DA45D636}" type="presParOf" srcId="{CD916E25-E0DC-44EE-8286-5E24A46D7C1B}" destId="{4FA63EC8-C054-44F7-A7C2-4781D24DFD57}" srcOrd="9" destOrd="0" presId="urn:microsoft.com/office/officeart/2005/8/layout/hProcess9"/>
    <dgm:cxn modelId="{2372EB54-DCD4-47B1-82BD-C85FA086BF38}" type="presParOf" srcId="{CD916E25-E0DC-44EE-8286-5E24A46D7C1B}" destId="{28DD0E72-2531-4B24-B30D-0FA6D20CDA9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6197E-F6EC-4A4B-A4CC-E2C03A5359CF}">
      <dsp:nvSpPr>
        <dsp:cNvPr id="0" name=""/>
        <dsp:cNvSpPr/>
      </dsp:nvSpPr>
      <dsp:spPr>
        <a:xfrm>
          <a:off x="622973" y="0"/>
          <a:ext cx="706037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9AADF-BA38-4281-B09A-743F92688AFA}">
      <dsp:nvSpPr>
        <dsp:cNvPr id="0" name=""/>
        <dsp:cNvSpPr/>
      </dsp:nvSpPr>
      <dsp:spPr>
        <a:xfrm>
          <a:off x="1137" y="1625600"/>
          <a:ext cx="1195413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Riunioni preliminari </a:t>
          </a:r>
        </a:p>
      </dsp:txBody>
      <dsp:txXfrm>
        <a:off x="59492" y="1683955"/>
        <a:ext cx="1078703" cy="2050756"/>
      </dsp:txXfrm>
    </dsp:sp>
    <dsp:sp modelId="{2281F667-E13E-4909-9E06-85DDC8BD6923}">
      <dsp:nvSpPr>
        <dsp:cNvPr id="0" name=""/>
        <dsp:cNvSpPr/>
      </dsp:nvSpPr>
      <dsp:spPr>
        <a:xfrm>
          <a:off x="1405731" y="1625600"/>
          <a:ext cx="109750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Definizione di un primo set di indicatori</a:t>
          </a:r>
        </a:p>
      </dsp:txBody>
      <dsp:txXfrm>
        <a:off x="1459307" y="1679176"/>
        <a:ext cx="990352" cy="2060314"/>
      </dsp:txXfrm>
    </dsp:sp>
    <dsp:sp modelId="{378EF90C-3B7B-4BBD-91C4-56CD7EAB7801}">
      <dsp:nvSpPr>
        <dsp:cNvPr id="0" name=""/>
        <dsp:cNvSpPr/>
      </dsp:nvSpPr>
      <dsp:spPr>
        <a:xfrm>
          <a:off x="2659890" y="1625600"/>
          <a:ext cx="1370322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Discussione</a:t>
          </a:r>
          <a:r>
            <a:rPr lang="it-IT" sz="1100" kern="1200" dirty="0"/>
            <a:t> </a:t>
          </a:r>
        </a:p>
      </dsp:txBody>
      <dsp:txXfrm>
        <a:off x="2726784" y="1692494"/>
        <a:ext cx="1236534" cy="2033678"/>
      </dsp:txXfrm>
    </dsp:sp>
    <dsp:sp modelId="{132F17DA-BA70-4A20-9F4E-55ACF0E87247}">
      <dsp:nvSpPr>
        <dsp:cNvPr id="0" name=""/>
        <dsp:cNvSpPr/>
      </dsp:nvSpPr>
      <dsp:spPr>
        <a:xfrm>
          <a:off x="4213130" y="1625600"/>
          <a:ext cx="109750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Raffina-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mento degli indicatori</a:t>
          </a:r>
        </a:p>
      </dsp:txBody>
      <dsp:txXfrm>
        <a:off x="4266706" y="1679176"/>
        <a:ext cx="990352" cy="2060314"/>
      </dsp:txXfrm>
    </dsp:sp>
    <dsp:sp modelId="{CE843CA5-021B-49D6-B079-E30C1A290DE4}">
      <dsp:nvSpPr>
        <dsp:cNvPr id="0" name=""/>
        <dsp:cNvSpPr/>
      </dsp:nvSpPr>
      <dsp:spPr>
        <a:xfrm>
          <a:off x="5493552" y="1625600"/>
          <a:ext cx="135309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Sperimentazione della raccolta dei dati sull’anno 2022</a:t>
          </a:r>
        </a:p>
      </dsp:txBody>
      <dsp:txXfrm>
        <a:off x="5559604" y="1691652"/>
        <a:ext cx="1220987" cy="2035362"/>
      </dsp:txXfrm>
    </dsp:sp>
    <dsp:sp modelId="{28DD0E72-2531-4B24-B30D-0FA6D20CDA95}">
      <dsp:nvSpPr>
        <dsp:cNvPr id="0" name=""/>
        <dsp:cNvSpPr/>
      </dsp:nvSpPr>
      <dsp:spPr>
        <a:xfrm>
          <a:off x="7029561" y="1625600"/>
          <a:ext cx="127561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Finalizza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zione degli indicatori e stesura delle linee guida</a:t>
          </a:r>
        </a:p>
      </dsp:txBody>
      <dsp:txXfrm>
        <a:off x="7091832" y="1687871"/>
        <a:ext cx="1151076" cy="2042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F612-A5B6-D472-BAE5-82E50F40E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3CAC0B-7B46-B431-D11A-96748BC3E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BD97DA-DCD6-881B-1757-8294B2AD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200540-14EF-B947-B106-519B69E1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C9A1F2-1396-6C57-C6CC-743B0D6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12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8E1B9-2C1C-D61F-3B27-1A0C4D3B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A7DD37-87E7-07D7-C492-77FDB7B65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63C69F-EC26-71D3-1A46-2DD2980D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6B9742-DF9B-ADE7-524F-7BE6D2DB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1BC1E5-7061-3C7D-C189-D9C2E2BF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029066-028E-E81C-C6DA-90F53784E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3800FA-2076-0A50-819D-2352505D0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68A1BB-04DC-923B-DFE7-7F460D25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C292B5-BD6F-C531-A19C-1D1D1D136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AB25B5-E710-496F-F5C9-46F03144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50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6E490-6FCC-2D30-BB2C-A6583857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FE1CF-E5ED-220C-F9FF-1EC09025A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A73878-FAC8-1B81-124D-D89A85FC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9677A1-18B2-CA1F-13C2-686695D9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7A404C-78D4-45B8-23D2-3217283F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13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A9BEB-E67D-D2EA-D9D0-33EBC018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63BA6D-3AF7-2658-34A1-DEE69275A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FF0381-24C4-D09C-D988-9B720994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72ABC1-2529-0F24-389E-7D1022B7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51A8C-C206-4CC0-C8ED-420896B7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06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FDDD5-90B4-4151-5E61-59FC1850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93FEF7-69C8-F9DE-3230-33C184C4D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8513A7-5FEC-5432-2EEA-14DA7E322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83874-AB4D-B09C-9290-BE22F608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498AA4-4E07-F718-BB2A-FCE89739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C0DECA-E745-FF57-C1F3-6542EE0E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86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758EA-F292-1B7D-00CE-7DFB804E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99A225-1E64-FC8D-358E-7CBB750E7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CE38724-B498-73A3-F760-F40150D3C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D4169E-9561-8F10-D9BB-B67853539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623ECA9-61CF-EE94-8492-093C1DB0E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D3714CA-6CC0-F931-611E-3E9ECEC8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9E5F582-7A27-9EE7-9A22-6E1247C5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DFBBAD5-49FF-FF2A-47CB-0B851FEC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90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B531E6-2A16-367F-5E27-80714D6D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FC2BEB-1E00-CE9D-EE89-B71C60CF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EAE80F-A465-9933-9FF8-4B4B12DA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D77727-7992-4666-2027-345A288F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94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3850DC-8047-E18A-0972-9321BC6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6B04DE-7754-DC74-9BF9-D3FA5B4D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74806D-501F-3BCA-0E7B-8394B62F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32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FADC28-CF27-E229-EAB2-CE618674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FB7264-930A-5F9F-F34D-3E4A4A2C6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A472B3-D3B6-A0EF-7A38-2A34D4AFA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B3F0E9-3E3C-CA87-6F03-377AFBE4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EECE4C-00EF-1C47-44B8-61CE43D1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5426CC-87B9-5681-1D0F-C90427CA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8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D7C30-C821-AE5E-9438-090A3A9B9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5CA32AC-1186-B919-B5DF-B5DD09D83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8676E7-5A01-24A6-6D3C-0012F89E7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81872B-577B-1411-72CF-859DA08C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525DDB-38A5-31C9-51BC-9C286C00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4717CD-BAE1-3FB2-1067-C6C2E351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0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801B45-FBB2-23BA-4744-69450D5F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D374E1-DEB6-9D2D-9C34-06CA93761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63D785-C6B0-77C1-B5BB-71CAABA7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7D9A2C-5123-48AC-95FF-6DED6381DC4F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E6377A-875C-E7FA-6003-CABD74D72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6B44AC-BF27-C486-C851-F1D3C2EEA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D6E73D-F6E1-4DA9-87A9-14343F3A27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00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8A150-C0E2-A69C-3FC9-4C916DFAC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Osservatorio sulla scienza aperta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850A9B-1A1A-39AF-5D7C-EDFCD4716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Paola Galimberti </a:t>
            </a:r>
            <a:r>
              <a:rPr lang="it-IT">
                <a:solidFill>
                  <a:schemeClr val="bg1"/>
                </a:solidFill>
              </a:rPr>
              <a:t>– Università </a:t>
            </a:r>
            <a:r>
              <a:rPr lang="it-IT" dirty="0">
                <a:solidFill>
                  <a:schemeClr val="bg1"/>
                </a:solidFill>
              </a:rPr>
              <a:t>di Milano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2A8A96-D168-C964-FB34-8E9219881647}"/>
              </a:ext>
            </a:extLst>
          </p:cNvPr>
          <p:cNvSpPr txBox="1"/>
          <p:nvPr/>
        </p:nvSpPr>
        <p:spPr>
          <a:xfrm>
            <a:off x="2108718" y="5617029"/>
            <a:ext cx="8294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Annual</a:t>
            </a:r>
            <a:r>
              <a:rPr lang="it-IT" b="1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ITRN meeting 2024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 protagonisti dell'Open Science in Italia: il loro ruolo e contributo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  <a:latin typeface="Open Sans" panose="020B0606030504020204" pitchFamily="34" charset="0"/>
              </a:rPr>
              <a:t>Bologna 24 Febbraio 2024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7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B0A5098-C120-59B7-D953-8BB492FAE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791824"/>
              </p:ext>
            </p:extLst>
          </p:nvPr>
        </p:nvGraphicFramePr>
        <p:xfrm>
          <a:off x="2032000" y="719666"/>
          <a:ext cx="83063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CB5171-46AE-00C4-5C69-D8AF31C17923}"/>
              </a:ext>
            </a:extLst>
          </p:cNvPr>
          <p:cNvSpPr txBox="1"/>
          <p:nvPr/>
        </p:nvSpPr>
        <p:spPr>
          <a:xfrm>
            <a:off x="2696547" y="6036906"/>
            <a:ext cx="8052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6234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39F88AC-AE11-6669-F570-3380341E9C07}"/>
              </a:ext>
            </a:extLst>
          </p:cNvPr>
          <p:cNvSpPr/>
          <p:nvPr/>
        </p:nvSpPr>
        <p:spPr>
          <a:xfrm>
            <a:off x="289249" y="158620"/>
            <a:ext cx="8201608" cy="8584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Lo schema è pensato come linea guida per la rilevazione degli indicatori. Vengono individuate le fonti e le modalità di calcolo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0F3982-F07E-470E-0A3C-05AE994C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9" y="921941"/>
            <a:ext cx="11515725" cy="62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4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9EC53F3-1D2A-7EA1-D21C-69F5DC9E0B6A}"/>
              </a:ext>
            </a:extLst>
          </p:cNvPr>
          <p:cNvSpPr/>
          <p:nvPr/>
        </p:nvSpPr>
        <p:spPr>
          <a:xfrm>
            <a:off x="419100" y="1647825"/>
            <a:ext cx="3152775" cy="3886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/>
              <a:t>2024</a:t>
            </a:r>
          </a:p>
          <a:p>
            <a:pPr algn="ctr"/>
            <a:r>
              <a:rPr lang="it-IT" sz="2800" dirty="0"/>
              <a:t>Raccolta dati 2023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BEFD46-F975-D03A-6615-CE4C1AB6F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3" t="24028" r="17576" b="5972"/>
          <a:stretch/>
        </p:blipFill>
        <p:spPr>
          <a:xfrm>
            <a:off x="4530205" y="1143972"/>
            <a:ext cx="70677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86307-4EAC-F148-3A0E-2FB190BD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Prospettive</a:t>
            </a:r>
          </a:p>
        </p:txBody>
      </p:sp>
      <p:pic>
        <p:nvPicPr>
          <p:cNvPr id="5" name="Segnaposto contenuto 4" descr="Immagine che contiene nero, oscurità">
            <a:extLst>
              <a:ext uri="{FF2B5EF4-FFF2-40B4-BE49-F238E27FC236}">
                <a16:creationId xmlns:a16="http://schemas.microsoft.com/office/drawing/2014/main" id="{946B76CA-783E-91C7-39A6-CB41FFCD1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8395" cy="744839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A33E1A-422D-00B6-BC55-A00EDDF29BE5}"/>
              </a:ext>
            </a:extLst>
          </p:cNvPr>
          <p:cNvSpPr txBox="1"/>
          <p:nvPr/>
        </p:nvSpPr>
        <p:spPr>
          <a:xfrm>
            <a:off x="7598005" y="2611225"/>
            <a:ext cx="42891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Coinvolgimento degli enti di ricerca su uno schema di rilevazione comune</a:t>
            </a:r>
          </a:p>
          <a:p>
            <a:endParaRPr lang="it-IT" dirty="0"/>
          </a:p>
          <a:p>
            <a:r>
              <a:rPr lang="it-IT" dirty="0"/>
              <a:t>Ricerca del sostegno del Ministero</a:t>
            </a:r>
          </a:p>
          <a:p>
            <a:endParaRPr lang="it-IT" dirty="0"/>
          </a:p>
          <a:p>
            <a:r>
              <a:rPr lang="it-IT" dirty="0"/>
              <a:t>Automatizzazione della raccolta di alcune informazioni (ad esempio attraverso </a:t>
            </a:r>
            <a:r>
              <a:rPr lang="it-IT" dirty="0" err="1"/>
              <a:t>OpenAlex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17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5F9AE56-7F14-8488-A3CF-A2D892F17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834165"/>
            <a:ext cx="12071126" cy="51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2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5E639C-2715-BC63-3A6C-8B79E6ECDF58}"/>
              </a:ext>
            </a:extLst>
          </p:cNvPr>
          <p:cNvSpPr txBox="1"/>
          <p:nvPr/>
        </p:nvSpPr>
        <p:spPr>
          <a:xfrm>
            <a:off x="838201" y="1171793"/>
            <a:ext cx="609765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Sei libero di: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Copiare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ridistribuire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con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ogni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mezzo e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ogni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formato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e 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qualsiasi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scopo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anche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commerciale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Modificare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rielaborare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trasformare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qualsiasi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scopo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anche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commerciale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Questa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presentazione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Dai il </a:t>
            </a:r>
            <a:r>
              <a:rPr lang="en-US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credito</a:t>
            </a: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suo</a:t>
            </a:r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autore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indichi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il link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alla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licenza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,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indichi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quali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sono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modifiche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introdotte</a:t>
            </a:r>
            <a:endParaRPr lang="en-US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modifichi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rielabori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trasformi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questo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materiale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, il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tuo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lavoro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dovrà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essere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distribuito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con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stessa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licenza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dell’opera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originale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FC9825C-4FB8-5278-7439-0A4E82CB3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972" y="541683"/>
            <a:ext cx="2857500" cy="1600200"/>
          </a:xfrm>
          <a:prstGeom prst="rect">
            <a:avLst/>
          </a:prstGeom>
        </p:spPr>
      </p:pic>
      <p:pic>
        <p:nvPicPr>
          <p:cNvPr id="1028" name="Picture 4" descr="Creative Commons Licenses">
            <a:extLst>
              <a:ext uri="{FF2B5EF4-FFF2-40B4-BE49-F238E27FC236}">
                <a16:creationId xmlns:a16="http://schemas.microsoft.com/office/drawing/2014/main" id="{996C3ED4-0F77-C1D8-2829-60BFCE691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25503" r="11070" b="27517"/>
          <a:stretch/>
        </p:blipFill>
        <p:spPr bwMode="auto">
          <a:xfrm>
            <a:off x="10039350" y="6134100"/>
            <a:ext cx="1000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FF9569-1D0E-B06B-A88E-DA1D58385760}"/>
              </a:ext>
            </a:extLst>
          </p:cNvPr>
          <p:cNvSpPr txBox="1"/>
          <p:nvPr/>
        </p:nvSpPr>
        <p:spPr>
          <a:xfrm>
            <a:off x="914400" y="5973107"/>
            <a:ext cx="689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immagini utilizzate in questa presentazione sono libere da diritti e provengono da </a:t>
            </a:r>
            <a:r>
              <a:rPr lang="it-IT" dirty="0" err="1"/>
              <a:t>unsplash</a:t>
            </a:r>
            <a:r>
              <a:rPr lang="it-IT" dirty="0"/>
              <a:t>. Si ringraziano gli autori</a:t>
            </a:r>
          </a:p>
        </p:txBody>
      </p:sp>
    </p:spTree>
    <p:extLst>
      <p:ext uri="{BB962C8B-B14F-4D97-AF65-F5344CB8AC3E}">
        <p14:creationId xmlns:p14="http://schemas.microsoft.com/office/powerpoint/2010/main" val="353636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mmagine che contiene calligrafia, lavagna, testo, gesso&#10;&#10;Descrizione generata automaticamente">
            <a:extLst>
              <a:ext uri="{FF2B5EF4-FFF2-40B4-BE49-F238E27FC236}">
                <a16:creationId xmlns:a16="http://schemas.microsoft.com/office/drawing/2014/main" id="{383CEF35-9069-98B2-212C-E322C083B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2" b="213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461847C-7B81-AC49-25E9-C540B4A0CA45}"/>
              </a:ext>
            </a:extLst>
          </p:cNvPr>
          <p:cNvSpPr/>
          <p:nvPr/>
        </p:nvSpPr>
        <p:spPr>
          <a:xfrm>
            <a:off x="8835887" y="427383"/>
            <a:ext cx="2763078" cy="765313"/>
          </a:xfrm>
          <a:prstGeom prst="roundRect">
            <a:avLst/>
          </a:prstGeom>
          <a:solidFill>
            <a:srgbClr val="3294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Emanazione della politica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C0F1E06-8FE8-7BE2-CAF2-631CC6FF6C9C}"/>
              </a:ext>
            </a:extLst>
          </p:cNvPr>
          <p:cNvSpPr/>
          <p:nvPr/>
        </p:nvSpPr>
        <p:spPr>
          <a:xfrm>
            <a:off x="9178787" y="4627908"/>
            <a:ext cx="2763078" cy="765313"/>
          </a:xfrm>
          <a:prstGeom prst="roundRect">
            <a:avLst/>
          </a:prstGeom>
          <a:solidFill>
            <a:srgbClr val="3294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Attuazione della politica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B59962F-84AD-77CB-F9AD-30B875051D47}"/>
              </a:ext>
            </a:extLst>
          </p:cNvPr>
          <p:cNvSpPr/>
          <p:nvPr/>
        </p:nvSpPr>
        <p:spPr>
          <a:xfrm>
            <a:off x="530087" y="5193196"/>
            <a:ext cx="2763078" cy="765313"/>
          </a:xfrm>
          <a:prstGeom prst="roundRect">
            <a:avLst/>
          </a:prstGeom>
          <a:solidFill>
            <a:srgbClr val="3294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Monitoraggio e verifica  della politica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1304F42-A336-309C-93EC-675AEFDA0580}"/>
              </a:ext>
            </a:extLst>
          </p:cNvPr>
          <p:cNvSpPr/>
          <p:nvPr/>
        </p:nvSpPr>
        <p:spPr>
          <a:xfrm>
            <a:off x="206237" y="1192696"/>
            <a:ext cx="2763078" cy="765313"/>
          </a:xfrm>
          <a:prstGeom prst="roundRect">
            <a:avLst/>
          </a:prstGeom>
          <a:solidFill>
            <a:srgbClr val="3294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(Eventuale) revisione della politica</a:t>
            </a:r>
          </a:p>
        </p:txBody>
      </p:sp>
    </p:spTree>
    <p:extLst>
      <p:ext uri="{BB962C8B-B14F-4D97-AF65-F5344CB8AC3E}">
        <p14:creationId xmlns:p14="http://schemas.microsoft.com/office/powerpoint/2010/main" val="376741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7225A0-567C-21F2-7026-CEF3E8B1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142875"/>
            <a:ext cx="4772025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862EB03-7FF2-A4C7-CFC1-E09A093B9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071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0A2A5C0-5D6F-B4B3-F365-01BD57F8B0B0}"/>
              </a:ext>
            </a:extLst>
          </p:cNvPr>
          <p:cNvSpPr/>
          <p:nvPr/>
        </p:nvSpPr>
        <p:spPr>
          <a:xfrm>
            <a:off x="0" y="0"/>
            <a:ext cx="7419975" cy="962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Un esempio virtuoso dalla Francia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B59008-E98E-39FD-40AF-3DE26428F88A}"/>
              </a:ext>
            </a:extLst>
          </p:cNvPr>
          <p:cNvSpPr txBox="1"/>
          <p:nvPr/>
        </p:nvSpPr>
        <p:spPr>
          <a:xfrm>
            <a:off x="4198776" y="1203649"/>
            <a:ext cx="31350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Mentre pubblicava il primo piano nazionale sulla scienza aperta nel 2018, il Ministero della ricerca</a:t>
            </a:r>
            <a:r>
              <a:rPr lang="it-IT" sz="2400" b="1" dirty="0"/>
              <a:t> creava una unità per il monitoraggio dell’impatto del Piano</a:t>
            </a:r>
            <a:r>
              <a:rPr lang="it-IT" dirty="0"/>
              <a:t>.</a:t>
            </a:r>
          </a:p>
          <a:p>
            <a:r>
              <a:rPr lang="it-IT" dirty="0"/>
              <a:t>Sulla base delle informazioni raccolte è stato poi pubblicato un Secondo piano.</a:t>
            </a:r>
          </a:p>
        </p:txBody>
      </p:sp>
    </p:spTree>
    <p:extLst>
      <p:ext uri="{BB962C8B-B14F-4D97-AF65-F5344CB8AC3E}">
        <p14:creationId xmlns:p14="http://schemas.microsoft.com/office/powerpoint/2010/main" val="39361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228B25-AC6B-16D3-CAB6-CD1814F35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67" r="-939" b="24722"/>
          <a:stretch/>
        </p:blipFill>
        <p:spPr>
          <a:xfrm>
            <a:off x="83976" y="949389"/>
            <a:ext cx="12306300" cy="29908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225D04-0D26-2E0B-2AA7-A1011C438D2D}"/>
              </a:ext>
            </a:extLst>
          </p:cNvPr>
          <p:cNvSpPr txBox="1"/>
          <p:nvPr/>
        </p:nvSpPr>
        <p:spPr>
          <a:xfrm>
            <a:off x="1110343" y="4525347"/>
            <a:ext cx="105342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effectLst/>
                <a:latin typeface="Marianne"/>
              </a:rPr>
              <a:t>Measure the evolution of open science in France using </a:t>
            </a:r>
            <a:r>
              <a:rPr lang="en-US" sz="2800" b="1" i="0" dirty="0">
                <a:effectLst/>
                <a:latin typeface="Marianne"/>
              </a:rPr>
              <a:t>reliable</a:t>
            </a:r>
            <a:r>
              <a:rPr lang="en-US" b="1" i="0" dirty="0">
                <a:effectLst/>
                <a:latin typeface="Marianne"/>
              </a:rPr>
              <a:t>, </a:t>
            </a:r>
            <a:r>
              <a:rPr lang="en-US" sz="2800" b="1" i="0" dirty="0">
                <a:effectLst/>
                <a:latin typeface="Marianne"/>
              </a:rPr>
              <a:t>open</a:t>
            </a:r>
            <a:r>
              <a:rPr lang="en-US" b="1" i="0" dirty="0">
                <a:effectLst/>
                <a:latin typeface="Marianne"/>
              </a:rPr>
              <a:t> and </a:t>
            </a:r>
            <a:r>
              <a:rPr lang="en-US" sz="2800" b="1" i="0" dirty="0">
                <a:effectLst/>
                <a:latin typeface="Marianne"/>
              </a:rPr>
              <a:t>controlled data</a:t>
            </a:r>
            <a:r>
              <a:rPr lang="en-US" b="1" i="0" dirty="0">
                <a:effectLst/>
                <a:latin typeface="Marianne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70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BE648C4-496F-8731-2A1C-27EF85187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66" r="1250" b="5556"/>
          <a:stretch/>
        </p:blipFill>
        <p:spPr>
          <a:xfrm>
            <a:off x="0" y="971550"/>
            <a:ext cx="12039600" cy="55054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72CFAFD-0E0F-C997-8B67-0538883CD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72" t="20694" r="24609" b="5556"/>
          <a:stretch/>
        </p:blipFill>
        <p:spPr>
          <a:xfrm>
            <a:off x="1514475" y="1279265"/>
            <a:ext cx="6305550" cy="50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AE7F99E-958B-77F7-EEC8-F94386BBC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6D3405-4DF1-98F6-998D-4E607C59D0AC}"/>
              </a:ext>
            </a:extLst>
          </p:cNvPr>
          <p:cNvSpPr txBox="1"/>
          <p:nvPr/>
        </p:nvSpPr>
        <p:spPr>
          <a:xfrm>
            <a:off x="7372349" y="3042644"/>
            <a:ext cx="465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E il monitoraggio?</a:t>
            </a:r>
          </a:p>
        </p:txBody>
      </p:sp>
    </p:spTree>
    <p:extLst>
      <p:ext uri="{BB962C8B-B14F-4D97-AF65-F5344CB8AC3E}">
        <p14:creationId xmlns:p14="http://schemas.microsoft.com/office/powerpoint/2010/main" val="54591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BD8EB64-55FF-3C44-BCD8-4079B086C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7" b="6180"/>
          <a:stretch/>
        </p:blipFill>
        <p:spPr>
          <a:xfrm>
            <a:off x="0" y="876300"/>
            <a:ext cx="12192000" cy="555783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A0BCF3B-80A0-33F9-F6DF-5C0BDA817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45" r="1172" b="6180"/>
          <a:stretch/>
        </p:blipFill>
        <p:spPr>
          <a:xfrm>
            <a:off x="0" y="990600"/>
            <a:ext cx="12049125" cy="544353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A0459EA-D07B-6C55-60A2-7F1C9B5FF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28" r="1172" b="6181"/>
          <a:stretch/>
        </p:blipFill>
        <p:spPr>
          <a:xfrm>
            <a:off x="0" y="1133474"/>
            <a:ext cx="12049125" cy="530066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41B7E6A-24E4-CA96-DD04-FED1A11914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528" r="2813" b="6181"/>
          <a:stretch/>
        </p:blipFill>
        <p:spPr>
          <a:xfrm>
            <a:off x="0" y="1133474"/>
            <a:ext cx="11849100" cy="530066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81FBD84-BCD1-477E-3468-63703807E6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445" r="2813" b="6180"/>
          <a:stretch/>
        </p:blipFill>
        <p:spPr>
          <a:xfrm>
            <a:off x="0" y="990600"/>
            <a:ext cx="11849100" cy="54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0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862AEF-8E6E-04C3-F13E-7B088CC5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130" y="1947545"/>
            <a:ext cx="3876165" cy="25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438EE6-6C2F-9ECF-B9F2-3E310F822C52}"/>
              </a:ext>
            </a:extLst>
          </p:cNvPr>
          <p:cNvSpPr txBox="1"/>
          <p:nvPr/>
        </p:nvSpPr>
        <p:spPr>
          <a:xfrm>
            <a:off x="5606027" y="1228725"/>
            <a:ext cx="5754896" cy="35831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Durante il </a:t>
            </a:r>
            <a:r>
              <a:rPr lang="en-US" sz="1700" dirty="0" err="1"/>
              <a:t>Convegno</a:t>
            </a:r>
            <a:r>
              <a:rPr lang="en-US" sz="1700" dirty="0"/>
              <a:t> di AISA del 2022 un </a:t>
            </a:r>
            <a:r>
              <a:rPr lang="en-US" sz="1700" dirty="0" err="1"/>
              <a:t>gruppo</a:t>
            </a:r>
            <a:r>
              <a:rPr lang="en-US" sz="1700" dirty="0"/>
              <a:t> di </a:t>
            </a:r>
            <a:r>
              <a:rPr lang="en-US" sz="1700" dirty="0" err="1"/>
              <a:t>Università</a:t>
            </a:r>
            <a:r>
              <a:rPr lang="en-US" sz="1700" dirty="0"/>
              <a:t> ed </a:t>
            </a:r>
            <a:r>
              <a:rPr lang="en-US" sz="1700" dirty="0" err="1"/>
              <a:t>enti</a:t>
            </a:r>
            <a:r>
              <a:rPr lang="en-US" sz="1700" dirty="0"/>
              <a:t> di </a:t>
            </a:r>
            <a:r>
              <a:rPr lang="en-US" sz="1700" dirty="0" err="1"/>
              <a:t>ricerca</a:t>
            </a:r>
            <a:r>
              <a:rPr lang="en-US" sz="1700" dirty="0"/>
              <a:t> </a:t>
            </a:r>
            <a:r>
              <a:rPr lang="en-US" sz="1700" dirty="0" err="1"/>
              <a:t>conviene</a:t>
            </a:r>
            <a:r>
              <a:rPr lang="en-US" sz="1700" dirty="0"/>
              <a:t> </a:t>
            </a:r>
            <a:r>
              <a:rPr lang="en-US" sz="1700" dirty="0" err="1"/>
              <a:t>sulla</a:t>
            </a:r>
            <a:r>
              <a:rPr lang="en-US" sz="1700" dirty="0"/>
              <a:t> </a:t>
            </a:r>
            <a:r>
              <a:rPr lang="en-US" sz="1700" dirty="0" err="1"/>
              <a:t>necessità</a:t>
            </a:r>
            <a:r>
              <a:rPr lang="en-US" sz="1700" dirty="0"/>
              <a:t> di </a:t>
            </a:r>
            <a:r>
              <a:rPr lang="en-US" sz="2000" b="1" dirty="0" err="1"/>
              <a:t>avere</a:t>
            </a:r>
            <a:r>
              <a:rPr lang="en-US" sz="2000" b="1" dirty="0"/>
              <a:t> </a:t>
            </a:r>
            <a:r>
              <a:rPr lang="en-US" sz="2000" b="1" dirty="0" err="1"/>
              <a:t>dati</a:t>
            </a:r>
            <a:r>
              <a:rPr lang="en-US" sz="2000" b="1" dirty="0"/>
              <a:t> a </a:t>
            </a:r>
            <a:r>
              <a:rPr lang="en-US" sz="2000" b="1" dirty="0" err="1"/>
              <a:t>livello</a:t>
            </a:r>
            <a:r>
              <a:rPr lang="en-US" sz="2000" b="1" dirty="0"/>
              <a:t> locale </a:t>
            </a:r>
            <a:r>
              <a:rPr lang="en-US" sz="1700" dirty="0" err="1"/>
              <a:t>che</a:t>
            </a:r>
            <a:r>
              <a:rPr lang="en-US" sz="1700" dirty="0"/>
              <a:t> </a:t>
            </a:r>
            <a:r>
              <a:rPr lang="en-US" sz="1700" dirty="0" err="1"/>
              <a:t>possano</a:t>
            </a:r>
            <a:r>
              <a:rPr lang="en-US" sz="1700" dirty="0"/>
              <a:t> </a:t>
            </a:r>
            <a:r>
              <a:rPr lang="en-US" sz="1700" dirty="0" err="1"/>
              <a:t>anche</a:t>
            </a:r>
            <a:r>
              <a:rPr lang="en-US" sz="1700" dirty="0"/>
              <a:t> </a:t>
            </a:r>
            <a:r>
              <a:rPr lang="en-US" sz="2000" b="1" dirty="0" err="1"/>
              <a:t>essere</a:t>
            </a:r>
            <a:r>
              <a:rPr lang="en-US" sz="2000" b="1" dirty="0"/>
              <a:t> </a:t>
            </a:r>
            <a:r>
              <a:rPr lang="en-US" sz="2000" b="1" dirty="0" err="1"/>
              <a:t>scambiati</a:t>
            </a:r>
            <a:r>
              <a:rPr lang="en-US" sz="2000" b="1" dirty="0"/>
              <a:t> e </a:t>
            </a:r>
            <a:r>
              <a:rPr lang="en-US" sz="2000" b="1" dirty="0" err="1"/>
              <a:t>confrontati</a:t>
            </a:r>
            <a:r>
              <a:rPr lang="en-US" sz="1700" dirty="0"/>
              <a:t> con </a:t>
            </a:r>
            <a:r>
              <a:rPr lang="en-US" sz="1700" dirty="0" err="1"/>
              <a:t>altre</a:t>
            </a:r>
            <a:r>
              <a:rPr lang="en-US" sz="1700" dirty="0"/>
              <a:t> </a:t>
            </a:r>
            <a:r>
              <a:rPr lang="en-US" sz="1700" dirty="0" err="1"/>
              <a:t>università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Per </a:t>
            </a:r>
            <a:r>
              <a:rPr lang="en-US" sz="1700" dirty="0" err="1"/>
              <a:t>questo</a:t>
            </a:r>
            <a:r>
              <a:rPr lang="en-US" sz="1700" dirty="0"/>
              <a:t> è </a:t>
            </a:r>
            <a:r>
              <a:rPr lang="en-US" sz="1700" dirty="0" err="1"/>
              <a:t>necessario</a:t>
            </a:r>
            <a:r>
              <a:rPr lang="en-US" sz="1700" dirty="0"/>
              <a:t> </a:t>
            </a:r>
            <a:r>
              <a:rPr lang="en-US" sz="1700" dirty="0" err="1"/>
              <a:t>che</a:t>
            </a:r>
            <a:r>
              <a:rPr lang="en-US" sz="1700" dirty="0"/>
              <a:t> </a:t>
            </a:r>
            <a:r>
              <a:rPr lang="en-US" sz="1700" dirty="0" err="1"/>
              <a:t>siano</a:t>
            </a:r>
            <a:r>
              <a:rPr lang="en-US" sz="1700" dirty="0"/>
              <a:t> </a:t>
            </a:r>
            <a:r>
              <a:rPr lang="en-US" sz="1700" dirty="0" err="1"/>
              <a:t>raccolti</a:t>
            </a:r>
            <a:r>
              <a:rPr lang="en-US" sz="1700" dirty="0"/>
              <a:t> in </a:t>
            </a:r>
            <a:r>
              <a:rPr lang="en-US" sz="3500" dirty="0" err="1"/>
              <a:t>maniera</a:t>
            </a:r>
            <a:r>
              <a:rPr lang="en-US" sz="3500" dirty="0"/>
              <a:t> </a:t>
            </a:r>
            <a:r>
              <a:rPr lang="en-US" sz="3500" dirty="0" err="1"/>
              <a:t>omogenea</a:t>
            </a:r>
            <a:endParaRPr lang="en-US" sz="3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Lo </a:t>
            </a:r>
            <a:r>
              <a:rPr lang="en-US" sz="1700" dirty="0" err="1"/>
              <a:t>scopo</a:t>
            </a:r>
            <a:r>
              <a:rPr lang="en-US" sz="1700" dirty="0"/>
              <a:t> non è la </a:t>
            </a:r>
            <a:r>
              <a:rPr lang="en-US" sz="1700" dirty="0" err="1"/>
              <a:t>competizione</a:t>
            </a:r>
            <a:r>
              <a:rPr lang="en-US" sz="1700" dirty="0"/>
              <a:t> ma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collaborazione</a:t>
            </a:r>
            <a:r>
              <a:rPr lang="en-US" sz="1700" dirty="0"/>
              <a:t> </a:t>
            </a:r>
            <a:r>
              <a:rPr lang="en-US" sz="1700" dirty="0" err="1"/>
              <a:t>che</a:t>
            </a:r>
            <a:r>
              <a:rPr lang="en-US" sz="1700" dirty="0"/>
              <a:t> </a:t>
            </a:r>
            <a:r>
              <a:rPr lang="en-US" sz="1700" dirty="0" err="1"/>
              <a:t>permetta</a:t>
            </a:r>
            <a:r>
              <a:rPr lang="en-US" sz="1700" dirty="0"/>
              <a:t> lo </a:t>
            </a:r>
            <a:r>
              <a:rPr lang="en-US" sz="1700" dirty="0" err="1"/>
              <a:t>scambio</a:t>
            </a:r>
            <a:r>
              <a:rPr lang="en-US" sz="1700" dirty="0"/>
              <a:t> di </a:t>
            </a:r>
            <a:r>
              <a:rPr lang="en-US" sz="1700" dirty="0" err="1"/>
              <a:t>esperienze</a:t>
            </a:r>
            <a:r>
              <a:rPr lang="en-US" sz="1700" dirty="0"/>
              <a:t> per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2200" b="1" dirty="0" err="1"/>
              <a:t>crescita</a:t>
            </a:r>
            <a:r>
              <a:rPr lang="en-US" sz="2200" b="1" dirty="0"/>
              <a:t> </a:t>
            </a:r>
            <a:r>
              <a:rPr lang="en-US" sz="2200" b="1" dirty="0" err="1"/>
              <a:t>diffusa</a:t>
            </a:r>
            <a:r>
              <a:rPr lang="en-US" sz="2200" b="1" dirty="0"/>
              <a:t> </a:t>
            </a:r>
            <a:r>
              <a:rPr lang="en-US" sz="2200" b="1" dirty="0" err="1"/>
              <a:t>della</a:t>
            </a:r>
            <a:r>
              <a:rPr lang="en-US" sz="2200" b="1" dirty="0"/>
              <a:t> </a:t>
            </a:r>
            <a:r>
              <a:rPr lang="en-US" sz="2200" b="1" dirty="0" err="1"/>
              <a:t>scienza</a:t>
            </a:r>
            <a:r>
              <a:rPr lang="en-US" sz="2200" b="1" dirty="0"/>
              <a:t> </a:t>
            </a:r>
            <a:r>
              <a:rPr lang="en-US" sz="2200" b="1" dirty="0" err="1"/>
              <a:t>aperta</a:t>
            </a:r>
            <a:r>
              <a:rPr lang="en-US" sz="2200" b="1" dirty="0"/>
              <a:t> in Italia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  </a:t>
            </a:r>
          </a:p>
        </p:txBody>
      </p:sp>
      <p:sp>
        <p:nvSpPr>
          <p:cNvPr id="4112" name="Rectangle 410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06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84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363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Marianne</vt:lpstr>
      <vt:lpstr>Open Sans</vt:lpstr>
      <vt:lpstr>source sans pro</vt:lpstr>
      <vt:lpstr>Tema di Office</vt:lpstr>
      <vt:lpstr>Osservatorio sulla scienza aperta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Prospettive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Osservatorio sulla scienza aperta</dc:title>
  <dc:creator>Paola Galimberti</dc:creator>
  <cp:lastModifiedBy>Paola Galimberti</cp:lastModifiedBy>
  <cp:revision>5</cp:revision>
  <dcterms:created xsi:type="dcterms:W3CDTF">2024-02-10T06:35:57Z</dcterms:created>
  <dcterms:modified xsi:type="dcterms:W3CDTF">2024-02-25T08:49:04Z</dcterms:modified>
</cp:coreProperties>
</file>