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harter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18359" userDrawn="1">
          <p15:clr>
            <a:srgbClr val="A4A3A4"/>
          </p15:clr>
        </p15:guide>
        <p15:guide id="3" pos="680">
          <p15:clr>
            <a:srgbClr val="A4A3A4"/>
          </p15:clr>
        </p15:guide>
        <p15:guide id="4" pos="6362" userDrawn="1">
          <p15:clr>
            <a:srgbClr val="A4A3A4"/>
          </p15:clr>
        </p15:guide>
        <p15:guide id="5" pos="6657" userDrawn="1">
          <p15:clr>
            <a:srgbClr val="A4A3A4"/>
          </p15:clr>
        </p15:guide>
        <p15:guide id="6" pos="12719">
          <p15:clr>
            <a:srgbClr val="A4A3A4"/>
          </p15:clr>
        </p15:guide>
        <p15:guide id="7" pos="12393">
          <p15:clr>
            <a:srgbClr val="A4A3A4"/>
          </p15:clr>
        </p15:guide>
        <p15:guide id="8" pos="9412">
          <p15:clr>
            <a:srgbClr val="A4A3A4"/>
          </p15:clr>
        </p15:guide>
        <p15:guide id="9" pos="96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tian JM Etzold" initials="BJE" lastIdx="1" clrIdx="0">
    <p:extLst/>
  </p:cmAuthor>
  <p:cmAuthor id="2" name="Bastian JM Etzold" initials="BJE [2]" lastIdx="1" clrIdx="1">
    <p:extLst/>
  </p:cmAuthor>
  <p:cmAuthor id="3" name="Bastian JM Etzold" initials="BJE [3]" lastIdx="1" clrIdx="2">
    <p:extLst/>
  </p:cmAuthor>
  <p:cmAuthor id="4" name="Bastian JM Etzold" initials="BJ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F22"/>
    <a:srgbClr val="00CC99"/>
    <a:srgbClr val="EC6500"/>
    <a:srgbClr val="005AA9"/>
    <a:srgbClr val="00CC66"/>
    <a:srgbClr val="FF7C5D"/>
    <a:srgbClr val="0000FF"/>
    <a:srgbClr val="99FFCC"/>
    <a:srgbClr val="0083CC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76" autoAdjust="0"/>
  </p:normalViewPr>
  <p:slideViewPr>
    <p:cSldViewPr snapToGrid="0" showGuides="1">
      <p:cViewPr>
        <p:scale>
          <a:sx n="85" d="100"/>
          <a:sy n="85" d="100"/>
        </p:scale>
        <p:origin x="144" y="-15312"/>
      </p:cViewPr>
      <p:guideLst>
        <p:guide orient="horz" pos="2117"/>
        <p:guide pos="18359"/>
        <p:guide pos="680"/>
        <p:guide pos="6362"/>
        <p:guide pos="6657"/>
        <p:guide pos="12719"/>
        <p:guide pos="12393"/>
        <p:guide pos="9412"/>
        <p:guide pos="965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354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955" cy="495754"/>
          </a:xfrm>
          <a:prstGeom prst="rect">
            <a:avLst/>
          </a:prstGeom>
        </p:spPr>
        <p:txBody>
          <a:bodyPr vert="horz" lIns="92131" tIns="46067" rIns="92131" bIns="4606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5754"/>
          </a:xfrm>
          <a:prstGeom prst="rect">
            <a:avLst/>
          </a:prstGeom>
        </p:spPr>
        <p:txBody>
          <a:bodyPr vert="horz" lIns="92131" tIns="46067" rIns="92131" bIns="46067" rtlCol="0"/>
          <a:lstStyle>
            <a:lvl1pPr algn="r">
              <a:defRPr sz="1200"/>
            </a:lvl1pPr>
          </a:lstStyle>
          <a:p>
            <a:fld id="{ABD21F85-51CA-495E-BEAA-36C5AE295C29}" type="datetimeFigureOut">
              <a:rPr lang="de-DE" smtClean="0"/>
              <a:t>06.11.18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1" tIns="46067" rIns="92131" bIns="4606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066" y="4716236"/>
            <a:ext cx="5437549" cy="4466716"/>
          </a:xfrm>
          <a:prstGeom prst="rect">
            <a:avLst/>
          </a:prstGeom>
        </p:spPr>
        <p:txBody>
          <a:bodyPr vert="horz" lIns="92131" tIns="46067" rIns="92131" bIns="4606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833"/>
            <a:ext cx="2945955" cy="495754"/>
          </a:xfrm>
          <a:prstGeom prst="rect">
            <a:avLst/>
          </a:prstGeom>
        </p:spPr>
        <p:txBody>
          <a:bodyPr vert="horz" lIns="92131" tIns="46067" rIns="92131" bIns="4606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45" y="9430833"/>
            <a:ext cx="2945955" cy="495754"/>
          </a:xfrm>
          <a:prstGeom prst="rect">
            <a:avLst/>
          </a:prstGeom>
        </p:spPr>
        <p:txBody>
          <a:bodyPr vert="horz" lIns="92131" tIns="46067" rIns="92131" bIns="46067" rtlCol="0" anchor="b"/>
          <a:lstStyle>
            <a:lvl1pPr algn="r">
              <a:defRPr sz="1200"/>
            </a:lvl1pPr>
          </a:lstStyle>
          <a:p>
            <a:fld id="{112590AF-5A4D-4462-AFC3-A134673CCD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23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90AF-5A4D-4462-AFC3-A134673CCDE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42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BF3F1-32D2-4F79-A202-332AEEE93BA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3F236-0C41-46E6-9219-FA525A64D4F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1950" y="1714500"/>
            <a:ext cx="6810375" cy="365220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7650" y="1714500"/>
            <a:ext cx="20281900" cy="365220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BEC3-D4F1-44DF-BCFD-4B714E9D5F2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D1727-E219-4F6E-A32B-562C7908F75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1E56-E924-4990-8F21-B5327433F30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7650" y="9982200"/>
            <a:ext cx="13546138" cy="2825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6188" y="9982200"/>
            <a:ext cx="13546137" cy="2825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73982-7104-4504-B45D-FA39967A5E2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8DEFB-9AB0-40F6-8903-E56BFDB3D33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F51F-4C32-4725-9195-6EB4F9AD34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47731-52AC-4B77-B585-01911009324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E5122-91DF-4958-A1C9-B73175DADEF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0100-5ED2-49ED-8149-01FAF175070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7650" y="1714500"/>
            <a:ext cx="27244675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7650" y="9982200"/>
            <a:ext cx="27244675" cy="282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7650" y="38984238"/>
            <a:ext cx="70643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>
            <a:lvl1pPr defTabSz="4175125">
              <a:defRPr sz="66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84238"/>
            <a:ext cx="95916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>
            <a:lvl1pPr algn="ctr" defTabSz="4175125">
              <a:defRPr sz="66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38984238"/>
            <a:ext cx="70643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85" tIns="208744" rIns="417485" bIns="208744" numCol="1" anchor="t" anchorCtr="0" compatLnSpc="1">
            <a:prstTxWarp prst="textNoShape">
              <a:avLst/>
            </a:prstTxWarp>
          </a:bodyPr>
          <a:lstStyle>
            <a:lvl1pPr algn="r" defTabSz="4175125">
              <a:defRPr sz="6600"/>
            </a:lvl1pPr>
          </a:lstStyle>
          <a:p>
            <a:fld id="{0C8EBA05-9D5C-4BD5-8AF3-9A85E5C8DBB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2pPr>
      <a:lvl3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3pPr>
      <a:lvl4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4pPr>
      <a:lvl5pPr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9100">
          <a:solidFill>
            <a:schemeClr val="tx2"/>
          </a:solidFill>
          <a:latin typeface="FrontPage" pitchFamily="2" charset="0"/>
          <a:cs typeface="Arial" charset="0"/>
        </a:defRPr>
      </a:lvl9pPr>
    </p:titleStyle>
    <p:bodyStyle>
      <a:lvl1pPr marL="1563688" indent="-1563688" algn="l" defTabSz="4175125" rtl="0" fontAlgn="base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3338" algn="l" defTabSz="4175125" rtl="0" fontAlgn="base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  <a:cs typeface="+mn-cs"/>
        </a:defRPr>
      </a:lvl2pPr>
      <a:lvl3pPr marL="5219700" indent="-1044575" algn="l" defTabSz="4175125" rtl="0" fontAlgn="base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cs typeface="+mn-cs"/>
        </a:defRPr>
      </a:lvl3pPr>
      <a:lvl4pPr marL="7305675" indent="-1042988" algn="l" defTabSz="4175125" rtl="0" fontAlgn="base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  <a:cs typeface="+mn-cs"/>
        </a:defRPr>
      </a:lvl4pPr>
      <a:lvl5pPr marL="93916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5pPr>
      <a:lvl6pPr marL="98488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6pPr>
      <a:lvl7pPr marL="103060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7pPr>
      <a:lvl8pPr marL="107632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8pPr>
      <a:lvl9pPr marL="11220450" indent="-1042988" algn="l" defTabSz="4175125" rtl="0" fontAlgn="base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tiff"/><Relationship Id="rId21" Type="http://schemas.openxmlformats.org/officeDocument/2006/relationships/image" Target="../media/image19.tiff"/><Relationship Id="rId7" Type="http://schemas.openxmlformats.org/officeDocument/2006/relationships/image" Target="../media/image5.jpeg"/><Relationship Id="rId12" Type="http://schemas.openxmlformats.org/officeDocument/2006/relationships/image" Target="../media/image10.tiff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tiff"/><Relationship Id="rId15" Type="http://schemas.openxmlformats.org/officeDocument/2006/relationships/image" Target="../media/image13.tiff"/><Relationship Id="rId23" Type="http://schemas.openxmlformats.org/officeDocument/2006/relationships/image" Target="../media/image21.tiff"/><Relationship Id="rId10" Type="http://schemas.openxmlformats.org/officeDocument/2006/relationships/image" Target="../media/image8.tiff"/><Relationship Id="rId19" Type="http://schemas.openxmlformats.org/officeDocument/2006/relationships/image" Target="../media/image17.tiff"/><Relationship Id="rId4" Type="http://schemas.openxmlformats.org/officeDocument/2006/relationships/image" Target="../media/image2.tiff"/><Relationship Id="rId9" Type="http://schemas.openxmlformats.org/officeDocument/2006/relationships/image" Target="../media/image7.jfif"/><Relationship Id="rId14" Type="http://schemas.openxmlformats.org/officeDocument/2006/relationships/image" Target="../media/image12.png"/><Relationship Id="rId22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030" y="33647660"/>
            <a:ext cx="4765441" cy="453210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376" y="29091048"/>
            <a:ext cx="4512461" cy="42915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3564" y="25794206"/>
            <a:ext cx="4370999" cy="4370999"/>
          </a:xfrm>
          <a:prstGeom prst="rect">
            <a:avLst/>
          </a:prstGeom>
        </p:spPr>
      </p:pic>
      <p:sp>
        <p:nvSpPr>
          <p:cNvPr id="80" name="Rechteck 79"/>
          <p:cNvSpPr/>
          <p:nvPr/>
        </p:nvSpPr>
        <p:spPr>
          <a:xfrm>
            <a:off x="15144515" y="15090000"/>
            <a:ext cx="14025337" cy="24440250"/>
          </a:xfrm>
          <a:prstGeom prst="rect">
            <a:avLst/>
          </a:prstGeom>
          <a:ln w="76200">
            <a:solidFill>
              <a:srgbClr val="EC65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de-DE" b="1" dirty="0">
              <a:solidFill>
                <a:srgbClr val="005A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05" name="Gerader Verbinder 2304"/>
          <p:cNvCxnSpPr/>
          <p:nvPr/>
        </p:nvCxnSpPr>
        <p:spPr bwMode="auto">
          <a:xfrm flipH="1" flipV="1">
            <a:off x="15136323" y="15090001"/>
            <a:ext cx="5962" cy="2440003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chteckiger Pfeil 68"/>
          <p:cNvSpPr/>
          <p:nvPr/>
        </p:nvSpPr>
        <p:spPr>
          <a:xfrm rot="5400000">
            <a:off x="6608137" y="23500686"/>
            <a:ext cx="3218925" cy="1456611"/>
          </a:xfrm>
          <a:prstGeom prst="bentArrow">
            <a:avLst>
              <a:gd name="adj1" fmla="val 25000"/>
              <a:gd name="adj2" fmla="val 19627"/>
              <a:gd name="adj3" fmla="val 50000"/>
              <a:gd name="adj4" fmla="val 4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15160" y="15090000"/>
            <a:ext cx="14013831" cy="12289725"/>
          </a:xfrm>
          <a:prstGeom prst="rect">
            <a:avLst/>
          </a:prstGeom>
          <a:ln w="76200">
            <a:solidFill>
              <a:srgbClr val="EC65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de-DE" b="1" dirty="0">
              <a:solidFill>
                <a:srgbClr val="005A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1117541" y="27371021"/>
            <a:ext cx="14016402" cy="12159229"/>
          </a:xfrm>
          <a:prstGeom prst="rect">
            <a:avLst/>
          </a:prstGeom>
          <a:ln w="76200">
            <a:solidFill>
              <a:srgbClr val="EC65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de-DE" b="1" dirty="0">
              <a:solidFill>
                <a:srgbClr val="005A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79500" y="1079500"/>
            <a:ext cx="28106688" cy="5762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68" name="Text Box 120"/>
          <p:cNvSpPr txBox="1">
            <a:spLocks noChangeArrowheads="1"/>
          </p:cNvSpPr>
          <p:nvPr/>
        </p:nvSpPr>
        <p:spPr bwMode="auto">
          <a:xfrm>
            <a:off x="1071563" y="3260725"/>
            <a:ext cx="281273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97361" tIns="129396" rIns="258793" bIns="129396">
            <a:spAutoFit/>
          </a:bodyPr>
          <a:lstStyle/>
          <a:p>
            <a:pPr defTabSz="4175125">
              <a:spcBef>
                <a:spcPct val="50000"/>
              </a:spcBef>
            </a:pPr>
            <a:endParaRPr lang="en-US" sz="13200" b="1" dirty="0">
              <a:latin typeface="FrontPage" pitchFamily="2" charset="0"/>
            </a:endParaRP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1080293" y="41517888"/>
            <a:ext cx="2809557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367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56857"/>
              </p:ext>
            </p:extLst>
          </p:nvPr>
        </p:nvGraphicFramePr>
        <p:xfrm>
          <a:off x="1080293" y="1889125"/>
          <a:ext cx="28119388" cy="6158686"/>
        </p:xfrm>
        <a:graphic>
          <a:graphicData uri="http://schemas.openxmlformats.org/drawingml/2006/table">
            <a:tbl>
              <a:tblPr/>
              <a:tblGrid>
                <a:gridCol w="3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721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6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0000" b="1" i="0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200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6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6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6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9435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6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Michael George</a:t>
                      </a:r>
                      <a:r>
                        <a:rPr kumimoji="0" lang="de-DE" sz="5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, Phillip Reif, Gui-Rong Zhang, Bastian J.M. Etzold</a:t>
                      </a:r>
                    </a:p>
                  </a:txBody>
                  <a:tcPr marL="0" marR="0" marT="288000" marB="28800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6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3" name="Picture 5" descr="tud_logo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36200" y="2262188"/>
            <a:ext cx="7208838" cy="2879725"/>
          </a:xfrm>
          <a:prstGeom prst="rect">
            <a:avLst/>
          </a:prstGeom>
          <a:noFill/>
        </p:spPr>
      </p:pic>
      <p:sp>
        <p:nvSpPr>
          <p:cNvPr id="2128" name="Line 80"/>
          <p:cNvSpPr>
            <a:spLocks noChangeShapeType="1"/>
          </p:cNvSpPr>
          <p:nvPr/>
        </p:nvSpPr>
        <p:spPr bwMode="auto">
          <a:xfrm>
            <a:off x="1080293" y="1826986"/>
            <a:ext cx="28095576" cy="0"/>
          </a:xfrm>
          <a:prstGeom prst="line">
            <a:avLst/>
          </a:prstGeom>
          <a:noFill/>
          <a:ln w="603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080293" y="984250"/>
            <a:ext cx="28095576" cy="707886"/>
          </a:xfrm>
          <a:prstGeom prst="rect">
            <a:avLst/>
          </a:prstGeom>
          <a:solidFill>
            <a:srgbClr val="EC65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01713"/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GDCh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Electrochemistry 2018: From Fundamentals to Applications, 24. – 26. September 2018, Ulm, Germany</a:t>
            </a:r>
          </a:p>
        </p:txBody>
      </p:sp>
      <p:sp>
        <p:nvSpPr>
          <p:cNvPr id="42" name="Rectangle 286"/>
          <p:cNvSpPr>
            <a:spLocks noChangeArrowheads="1"/>
          </p:cNvSpPr>
          <p:nvPr/>
        </p:nvSpPr>
        <p:spPr bwMode="auto">
          <a:xfrm>
            <a:off x="1080292" y="39593978"/>
            <a:ext cx="28118596" cy="1860183"/>
          </a:xfrm>
          <a:prstGeom prst="rect">
            <a:avLst/>
          </a:prstGeom>
          <a:solidFill>
            <a:srgbClr val="EC6500"/>
          </a:solidFill>
          <a:ln w="12700">
            <a:noFill/>
            <a:miter lim="800000"/>
            <a:headEnd/>
            <a:tailEnd/>
          </a:ln>
        </p:spPr>
        <p:txBody>
          <a:bodyPr lIns="342000" tIns="180000" rIns="288000" bIns="50047"/>
          <a:lstStyle/>
          <a:p>
            <a:pPr algn="l" defTabSz="1001713" eaLnBrk="0" hangingPunct="0">
              <a:tabLst>
                <a:tab pos="2747963" algn="l"/>
                <a:tab pos="7046913" algn="l"/>
                <a:tab pos="8656638" algn="l"/>
                <a:tab pos="14400213" algn="l"/>
                <a:tab pos="16114713" algn="l"/>
              </a:tabLst>
            </a:pP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Correspondence: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Prof. Bastian J.M. Etzold			</a:t>
            </a:r>
          </a:p>
          <a:p>
            <a:pPr algn="l" defTabSz="1001713" eaLnBrk="0" hangingPunct="0">
              <a:tabLst>
                <a:tab pos="2747963" algn="l"/>
                <a:tab pos="7046913" algn="l"/>
                <a:tab pos="8656638" algn="l"/>
                <a:tab pos="14400213" algn="l"/>
                <a:tab pos="16114713" algn="l"/>
              </a:tabLst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Ernst-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algn="l" defTabSz="1001713" eaLnBrk="0" hangingPunct="0">
              <a:tabLst>
                <a:tab pos="2747963" algn="l"/>
                <a:tab pos="7046913" algn="l"/>
                <a:tab pos="8656638" algn="l"/>
                <a:tab pos="14400213" algn="l"/>
                <a:tab pos="16114713" algn="l"/>
              </a:tabLst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Alarich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-Weiss-Str. 8			</a:t>
            </a:r>
          </a:p>
          <a:p>
            <a:pPr defTabSz="1001713" eaLnBrk="0" hangingPunct="0">
              <a:tabLst>
                <a:tab pos="2747963" algn="l"/>
                <a:tab pos="7046913" algn="l"/>
                <a:tab pos="8656638" algn="l"/>
                <a:tab pos="14400213" algn="l"/>
                <a:tab pos="16114713" algn="l"/>
              </a:tabLst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D-64287 Darmstadt	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5197507" y="39780560"/>
            <a:ext cx="13988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Literature: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[1] S.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Guo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S. Zhang, S. Sun, </a:t>
            </a:r>
            <a:r>
              <a:rPr lang="en-US" sz="2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Angew</a:t>
            </a:r>
            <a:r>
              <a:rPr lang="en-US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Chem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125, 8686-8705.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[2] G.R. Zhang, M. Munoz, B.J.M. Etzold, </a:t>
            </a:r>
            <a:r>
              <a:rPr lang="en-US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ACS Appl. Mater. Interfaces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7, 3562.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[3] G.R. Zhang, B.J.M. Etzold, </a:t>
            </a:r>
            <a:r>
              <a:rPr lang="en-US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Energy Chem.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25, 199.</a:t>
            </a:r>
          </a:p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[4] G.R. Zhang, M. Munoz, B.J.M. Etzold, </a:t>
            </a:r>
            <a:r>
              <a:rPr lang="en-US" sz="2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Angew</a:t>
            </a:r>
            <a:r>
              <a:rPr lang="en-US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Chem. Int. Ed.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55, 2257.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17541" y="1892451"/>
            <a:ext cx="217569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175125"/>
            <a:r>
              <a:rPr lang="en-US" sz="8800" b="1" dirty="0">
                <a:solidFill>
                  <a:schemeClr val="bg1"/>
                </a:solidFill>
              </a:rPr>
              <a:t>Boosting the ORR Performance of </a:t>
            </a:r>
            <a:r>
              <a:rPr lang="en-US" sz="8800" b="1" dirty="0" err="1">
                <a:solidFill>
                  <a:schemeClr val="bg1"/>
                </a:solidFill>
              </a:rPr>
              <a:t>PtNi</a:t>
            </a:r>
            <a:r>
              <a:rPr lang="en-US" sz="8800" b="1" dirty="0">
                <a:solidFill>
                  <a:schemeClr val="bg1"/>
                </a:solidFill>
              </a:rPr>
              <a:t>/C Catalysts with Ionic Liquids: </a:t>
            </a:r>
            <a:br>
              <a:rPr lang="en-US" sz="8800" b="1" dirty="0">
                <a:solidFill>
                  <a:schemeClr val="bg1"/>
                </a:solidFill>
              </a:rPr>
            </a:br>
            <a:r>
              <a:rPr lang="en-US" sz="8800" b="1" dirty="0">
                <a:solidFill>
                  <a:schemeClr val="bg1"/>
                </a:solidFill>
              </a:rPr>
              <a:t>The influence of Carbon Support </a:t>
            </a:r>
            <a:endParaRPr lang="de-DE" sz="8800" dirty="0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1105825" y="8251971"/>
            <a:ext cx="28093063" cy="0"/>
          </a:xfrm>
          <a:prstGeom prst="line">
            <a:avLst/>
          </a:prstGeom>
          <a:solidFill>
            <a:schemeClr val="accent1"/>
          </a:solidFill>
          <a:ln w="190500" cap="flat" cmpd="thickThin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105825" y="14867025"/>
            <a:ext cx="280930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feld 11"/>
          <p:cNvSpPr txBox="1"/>
          <p:nvPr/>
        </p:nvSpPr>
        <p:spPr>
          <a:xfrm>
            <a:off x="1819389" y="16332868"/>
            <a:ext cx="19264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 err="1"/>
              <a:t>Nanoparticle</a:t>
            </a:r>
            <a:r>
              <a:rPr lang="de-DE" sz="2200" b="1" dirty="0"/>
              <a:t> </a:t>
            </a:r>
          </a:p>
          <a:p>
            <a:pPr algn="ctr"/>
            <a:r>
              <a:rPr lang="de-DE" sz="2200" b="1" dirty="0" err="1"/>
              <a:t>Precursor</a:t>
            </a:r>
            <a:endParaRPr lang="de-DE" sz="2200" b="1" dirty="0"/>
          </a:p>
        </p:txBody>
      </p:sp>
      <p:sp>
        <p:nvSpPr>
          <p:cNvPr id="83" name="Textfeld 13"/>
          <p:cNvSpPr txBox="1"/>
          <p:nvPr/>
        </p:nvSpPr>
        <p:spPr>
          <a:xfrm>
            <a:off x="7535596" y="16337237"/>
            <a:ext cx="2290602" cy="76944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 err="1">
                <a:solidFill>
                  <a:schemeClr val="bg1"/>
                </a:solidFill>
              </a:rPr>
              <a:t>Nanoparticles</a:t>
            </a:r>
            <a:endParaRPr lang="de-DE" sz="2200" b="1" dirty="0">
              <a:solidFill>
                <a:schemeClr val="bg1"/>
              </a:solidFill>
            </a:endParaRPr>
          </a:p>
          <a:p>
            <a:pPr algn="ctr"/>
            <a:endParaRPr lang="de-DE" sz="2200" b="1" dirty="0">
              <a:solidFill>
                <a:schemeClr val="bg1"/>
              </a:solidFill>
            </a:endParaRPr>
          </a:p>
        </p:txBody>
      </p:sp>
      <p:pic>
        <p:nvPicPr>
          <p:cNvPr id="84" name="Grafik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42" y="22255746"/>
            <a:ext cx="2160000" cy="107940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5" name="Textfeld 15"/>
          <p:cNvSpPr txBox="1"/>
          <p:nvPr/>
        </p:nvSpPr>
        <p:spPr>
          <a:xfrm>
            <a:off x="9948083" y="21826398"/>
            <a:ext cx="2167059" cy="430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 err="1"/>
              <a:t>PtNi</a:t>
            </a:r>
            <a:r>
              <a:rPr lang="de-DE" sz="2200" b="1" dirty="0"/>
              <a:t>/C</a:t>
            </a:r>
          </a:p>
        </p:txBody>
      </p:sp>
      <p:sp>
        <p:nvSpPr>
          <p:cNvPr id="86" name="Rechteckiger Pfeil 85"/>
          <p:cNvSpPr/>
          <p:nvPr/>
        </p:nvSpPr>
        <p:spPr>
          <a:xfrm rot="5400000">
            <a:off x="8877902" y="19053252"/>
            <a:ext cx="3618734" cy="1527343"/>
          </a:xfrm>
          <a:prstGeom prst="bentArrow">
            <a:avLst>
              <a:gd name="adj1" fmla="val 25000"/>
              <a:gd name="adj2" fmla="val 27727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470" y="17066070"/>
            <a:ext cx="1922617" cy="2860779"/>
          </a:xfrm>
          <a:prstGeom prst="rect">
            <a:avLst/>
          </a:prstGeom>
          <a:ln>
            <a:solidFill>
              <a:schemeClr val="accent2"/>
            </a:solidFill>
          </a:ln>
          <a:effectLst/>
        </p:spPr>
      </p:pic>
      <p:sp>
        <p:nvSpPr>
          <p:cNvPr id="89" name="Pfeil nach rechts 88"/>
          <p:cNvSpPr/>
          <p:nvPr/>
        </p:nvSpPr>
        <p:spPr>
          <a:xfrm>
            <a:off x="3904005" y="17899549"/>
            <a:ext cx="729350" cy="64742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92" name="Grafik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366" y="17022772"/>
            <a:ext cx="1858945" cy="185894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4" name="Textfeld 36"/>
          <p:cNvSpPr txBox="1"/>
          <p:nvPr/>
        </p:nvSpPr>
        <p:spPr>
          <a:xfrm>
            <a:off x="12227075" y="16337237"/>
            <a:ext cx="2303786" cy="76944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>
                <a:solidFill>
                  <a:schemeClr val="bg1"/>
                </a:solidFill>
              </a:rPr>
              <a:t>Carbon</a:t>
            </a:r>
          </a:p>
          <a:p>
            <a:pPr algn="ctr"/>
            <a:r>
              <a:rPr lang="de-DE" sz="2200" b="1" dirty="0" err="1">
                <a:solidFill>
                  <a:schemeClr val="bg1"/>
                </a:solidFill>
              </a:rPr>
              <a:t>support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98" name="Textfeld 12"/>
          <p:cNvSpPr txBox="1"/>
          <p:nvPr/>
        </p:nvSpPr>
        <p:spPr>
          <a:xfrm>
            <a:off x="4720470" y="16340591"/>
            <a:ext cx="1922617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 err="1"/>
              <a:t>Solvothermal</a:t>
            </a:r>
            <a:r>
              <a:rPr lang="de-DE" sz="2200" b="1" dirty="0"/>
              <a:t> </a:t>
            </a:r>
          </a:p>
          <a:p>
            <a:pPr algn="ctr"/>
            <a:r>
              <a:rPr lang="de-DE" sz="2200" b="1" dirty="0" err="1"/>
              <a:t>Reaction</a:t>
            </a:r>
            <a:endParaRPr lang="de-DE" sz="2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2544884" y="18568816"/>
            <a:ext cx="2662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de-DE" sz="2000" dirty="0"/>
              <a:t>Ketjenblack </a:t>
            </a:r>
            <a:br>
              <a:rPr lang="de-DE" sz="2000" dirty="0"/>
            </a:br>
            <a:r>
              <a:rPr lang="de-DE" sz="2000" dirty="0"/>
              <a:t>EC300J (KJB)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de-DE" sz="2000" dirty="0"/>
              <a:t>Vulcan XC72R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de-DE" sz="2000" dirty="0"/>
              <a:t>MW-CNTs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64734" y="15134043"/>
            <a:ext cx="5333511" cy="830997"/>
          </a:xfrm>
          <a:prstGeom prst="rect">
            <a:avLst/>
          </a:prstGeom>
          <a:solidFill>
            <a:srgbClr val="EC6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chemeClr val="bg1"/>
                </a:solidFill>
              </a:rPr>
              <a:t>Catalyst</a:t>
            </a:r>
            <a:r>
              <a:rPr lang="de-DE" sz="4800" b="1" dirty="0">
                <a:solidFill>
                  <a:schemeClr val="bg1"/>
                </a:solidFill>
              </a:rPr>
              <a:t> Synthesis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98626" y="18766162"/>
            <a:ext cx="175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200°C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24 h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15168167" y="20460743"/>
            <a:ext cx="10314042" cy="830997"/>
          </a:xfrm>
          <a:prstGeom prst="rect">
            <a:avLst/>
          </a:prstGeom>
          <a:solidFill>
            <a:srgbClr val="EC6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chemeClr val="bg1"/>
                </a:solidFill>
              </a:rPr>
              <a:t>Characterization</a:t>
            </a:r>
            <a:r>
              <a:rPr lang="de-DE" sz="4800" b="1" dirty="0">
                <a:solidFill>
                  <a:schemeClr val="bg1"/>
                </a:solidFill>
              </a:rPr>
              <a:t> </a:t>
            </a:r>
            <a:r>
              <a:rPr lang="de-DE" sz="4800" b="1" dirty="0" err="1">
                <a:solidFill>
                  <a:schemeClr val="bg1"/>
                </a:solidFill>
              </a:rPr>
              <a:t>of</a:t>
            </a:r>
            <a:r>
              <a:rPr lang="de-DE" sz="4800" b="1" dirty="0">
                <a:solidFill>
                  <a:schemeClr val="bg1"/>
                </a:solidFill>
              </a:rPr>
              <a:t> Carbon </a:t>
            </a:r>
            <a:r>
              <a:rPr lang="de-DE" sz="4800" b="1" dirty="0" err="1">
                <a:solidFill>
                  <a:schemeClr val="bg1"/>
                </a:solidFill>
              </a:rPr>
              <a:t>support</a:t>
            </a:r>
            <a:endParaRPr lang="de-DE" sz="4800" b="1" dirty="0">
              <a:solidFill>
                <a:schemeClr val="bg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706" y="30467948"/>
            <a:ext cx="3060000" cy="306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6564" y="30442620"/>
            <a:ext cx="3060000" cy="30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6078" y="30442868"/>
            <a:ext cx="3060000" cy="3060000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10471893" y="22112916"/>
            <a:ext cx="247094" cy="18194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just"/>
            <a:endParaRPr lang="de-DE" b="1" dirty="0">
              <a:solidFill>
                <a:srgbClr val="005A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" name="Grafik 103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3"/>
          <a:stretch/>
        </p:blipFill>
        <p:spPr>
          <a:xfrm rot="5400000">
            <a:off x="1375290" y="17535203"/>
            <a:ext cx="2844470" cy="19431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0" name="Picture 3" descr="E:\FAU\ERC\New mateirals\SCILL-new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93193" y="26399936"/>
            <a:ext cx="6934648" cy="288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</p:pic>
      <p:sp>
        <p:nvSpPr>
          <p:cNvPr id="96" name="Textfeld 23"/>
          <p:cNvSpPr txBox="1"/>
          <p:nvPr/>
        </p:nvSpPr>
        <p:spPr>
          <a:xfrm>
            <a:off x="11823967" y="25622362"/>
            <a:ext cx="7073633" cy="76944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chemeClr val="bg1"/>
                </a:solidFill>
              </a:rPr>
              <a:t>SCILL</a:t>
            </a:r>
            <a:r>
              <a:rPr lang="de-D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dirty="0" err="1">
                <a:solidFill>
                  <a:schemeClr val="bg1"/>
                </a:solidFill>
              </a:rPr>
              <a:t>catalyst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169" name="Rechteckiger Pfeil 168"/>
          <p:cNvSpPr/>
          <p:nvPr/>
        </p:nvSpPr>
        <p:spPr>
          <a:xfrm rot="16200000" flipH="1">
            <a:off x="9561201" y="19076355"/>
            <a:ext cx="3614228" cy="1456611"/>
          </a:xfrm>
          <a:prstGeom prst="bentArrow">
            <a:avLst>
              <a:gd name="adj1" fmla="val 25000"/>
              <a:gd name="adj2" fmla="val 27727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7" name="Textfeld 17"/>
          <p:cNvSpPr txBox="1"/>
          <p:nvPr/>
        </p:nvSpPr>
        <p:spPr>
          <a:xfrm>
            <a:off x="10020248" y="19356123"/>
            <a:ext cx="2094894" cy="783193"/>
          </a:xfrm>
          <a:prstGeom prst="roundRect">
            <a:avLst/>
          </a:prstGeom>
          <a:solidFill>
            <a:srgbClr val="312C8C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err="1">
                <a:solidFill>
                  <a:schemeClr val="bg1"/>
                </a:solidFill>
                <a:latin typeface="+mn-lt"/>
              </a:rPr>
              <a:t>washing</a:t>
            </a:r>
            <a:r>
              <a:rPr lang="de-DE" sz="20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de-DE" sz="2000" dirty="0" err="1">
                <a:solidFill>
                  <a:schemeClr val="bg1"/>
                </a:solidFill>
                <a:latin typeface="+mn-lt"/>
              </a:rPr>
              <a:t>procedure</a:t>
            </a:r>
            <a:endParaRPr lang="de-D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12245340" y="17110032"/>
            <a:ext cx="2286471" cy="281681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de-DE" b="1" dirty="0">
              <a:solidFill>
                <a:srgbClr val="005A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Textfeld 15"/>
          <p:cNvSpPr txBox="1"/>
          <p:nvPr/>
        </p:nvSpPr>
        <p:spPr>
          <a:xfrm>
            <a:off x="4498360" y="21823223"/>
            <a:ext cx="2810490" cy="4308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b="1" dirty="0" err="1">
                <a:solidFill>
                  <a:schemeClr val="bg1"/>
                </a:solidFill>
              </a:rPr>
              <a:t>Ionic</a:t>
            </a:r>
            <a:r>
              <a:rPr lang="de-DE" sz="2200" b="1" dirty="0">
                <a:solidFill>
                  <a:schemeClr val="bg1"/>
                </a:solidFill>
              </a:rPr>
              <a:t> Liquid</a:t>
            </a:r>
          </a:p>
        </p:txBody>
      </p:sp>
      <p:sp>
        <p:nvSpPr>
          <p:cNvPr id="63" name="Rechteckiger Pfeil 62"/>
          <p:cNvSpPr/>
          <p:nvPr/>
        </p:nvSpPr>
        <p:spPr>
          <a:xfrm rot="16200000" flipH="1">
            <a:off x="7487960" y="23491001"/>
            <a:ext cx="3218925" cy="1456611"/>
          </a:xfrm>
          <a:prstGeom prst="bentArrow">
            <a:avLst>
              <a:gd name="adj1" fmla="val 25000"/>
              <a:gd name="adj2" fmla="val 19627"/>
              <a:gd name="adj3" fmla="val 50000"/>
              <a:gd name="adj4" fmla="val 4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278" y="22263749"/>
            <a:ext cx="2798755" cy="272207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0" name="Textfeld 69"/>
          <p:cNvSpPr txBox="1"/>
          <p:nvPr/>
        </p:nvSpPr>
        <p:spPr>
          <a:xfrm>
            <a:off x="1117541" y="27410179"/>
            <a:ext cx="8398453" cy="830997"/>
          </a:xfrm>
          <a:prstGeom prst="rect">
            <a:avLst/>
          </a:prstGeom>
          <a:solidFill>
            <a:srgbClr val="EC6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chemeClr val="bg1"/>
                </a:solidFill>
              </a:rPr>
              <a:t>Electrocatalytic</a:t>
            </a:r>
            <a:r>
              <a:rPr lang="de-DE" sz="4800" b="1" dirty="0">
                <a:solidFill>
                  <a:schemeClr val="bg1"/>
                </a:solidFill>
              </a:rPr>
              <a:t> Performance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15178324" y="15132900"/>
            <a:ext cx="5222905" cy="830997"/>
          </a:xfrm>
          <a:prstGeom prst="rect">
            <a:avLst/>
          </a:prstGeom>
          <a:solidFill>
            <a:srgbClr val="EC6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The </a:t>
            </a:r>
            <a:r>
              <a:rPr lang="de-DE" sz="4800" b="1" dirty="0" err="1">
                <a:solidFill>
                  <a:schemeClr val="bg1"/>
                </a:solidFill>
              </a:rPr>
              <a:t>Idea</a:t>
            </a:r>
            <a:r>
              <a:rPr lang="de-DE" sz="4800" b="1" dirty="0">
                <a:solidFill>
                  <a:schemeClr val="bg1"/>
                </a:solidFill>
              </a:rPr>
              <a:t> </a:t>
            </a:r>
            <a:r>
              <a:rPr lang="de-DE" sz="4800" b="1" dirty="0" err="1">
                <a:solidFill>
                  <a:schemeClr val="bg1"/>
                </a:solidFill>
              </a:rPr>
              <a:t>of</a:t>
            </a:r>
            <a:r>
              <a:rPr lang="de-DE" sz="4800" b="1" dirty="0">
                <a:solidFill>
                  <a:schemeClr val="bg1"/>
                </a:solidFill>
              </a:rPr>
              <a:t> SCILL</a:t>
            </a:r>
          </a:p>
        </p:txBody>
      </p:sp>
      <p:sp>
        <p:nvSpPr>
          <p:cNvPr id="76" name="Pfeil nach rechts 75"/>
          <p:cNvSpPr/>
          <p:nvPr/>
        </p:nvSpPr>
        <p:spPr>
          <a:xfrm>
            <a:off x="6732329" y="17904100"/>
            <a:ext cx="729350" cy="64742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16695706" y="30457098"/>
            <a:ext cx="3060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Ketjenblack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20706564" y="30439498"/>
            <a:ext cx="3060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Vulcan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24716078" y="30439518"/>
            <a:ext cx="3060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MW-CNTs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0432075" y="33527948"/>
            <a:ext cx="46021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dirty="0"/>
              <a:t>ORR </a:t>
            </a:r>
            <a:r>
              <a:rPr lang="de-DE" sz="3000" dirty="0" err="1"/>
              <a:t>activity</a:t>
            </a:r>
            <a:r>
              <a:rPr lang="de-DE" sz="3000" dirty="0"/>
              <a:t> </a:t>
            </a:r>
            <a:r>
              <a:rPr lang="de-DE" sz="3000" dirty="0" err="1"/>
              <a:t>increase</a:t>
            </a:r>
            <a:r>
              <a:rPr lang="de-DE" sz="3000" dirty="0"/>
              <a:t> </a:t>
            </a:r>
            <a:r>
              <a:rPr lang="de-DE" sz="3000" dirty="0" err="1"/>
              <a:t>for</a:t>
            </a:r>
            <a:r>
              <a:rPr lang="de-DE" sz="3000" dirty="0"/>
              <a:t> Vulcan </a:t>
            </a:r>
            <a:r>
              <a:rPr lang="de-DE" sz="3000" dirty="0" err="1"/>
              <a:t>and</a:t>
            </a:r>
            <a:r>
              <a:rPr lang="de-DE" sz="3000" dirty="0"/>
              <a:t> </a:t>
            </a:r>
            <a:br>
              <a:rPr lang="de-DE" sz="3000" dirty="0"/>
            </a:br>
            <a:r>
              <a:rPr lang="de-DE" sz="3000" dirty="0"/>
              <a:t>MW-CNTs </a:t>
            </a:r>
            <a:br>
              <a:rPr lang="de-DE" sz="3000" dirty="0"/>
            </a:br>
            <a:r>
              <a:rPr lang="de-DE" sz="3000" dirty="0"/>
              <a:t>(+40 % MSA) </a:t>
            </a:r>
            <a:r>
              <a:rPr lang="de-DE" sz="3000" dirty="0" err="1"/>
              <a:t>with</a:t>
            </a:r>
            <a:r>
              <a:rPr lang="de-DE" sz="3000" dirty="0"/>
              <a:t> </a:t>
            </a:r>
            <a:br>
              <a:rPr lang="de-DE" sz="3000" dirty="0"/>
            </a:br>
            <a:r>
              <a:rPr lang="de-DE" sz="3000" dirty="0"/>
              <a:t>7 w% 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dirty="0"/>
              <a:t>Drop in </a:t>
            </a:r>
            <a:r>
              <a:rPr lang="de-DE" sz="3000" dirty="0" err="1"/>
              <a:t>activity</a:t>
            </a:r>
            <a:r>
              <a:rPr lang="de-DE" sz="3000" dirty="0"/>
              <a:t> </a:t>
            </a:r>
            <a:r>
              <a:rPr lang="de-DE" sz="3000" dirty="0" err="1"/>
              <a:t>for</a:t>
            </a:r>
            <a:r>
              <a:rPr lang="de-DE" sz="3000" dirty="0"/>
              <a:t> </a:t>
            </a:r>
            <a:r>
              <a:rPr lang="de-DE" sz="3000" dirty="0" err="1"/>
              <a:t>higher</a:t>
            </a:r>
            <a:r>
              <a:rPr lang="de-DE" sz="3000" dirty="0"/>
              <a:t> </a:t>
            </a:r>
            <a:r>
              <a:rPr lang="de-DE" sz="3000" dirty="0" err="1"/>
              <a:t>loadings</a:t>
            </a:r>
            <a:r>
              <a:rPr lang="de-DE" sz="3000" dirty="0"/>
              <a:t> </a:t>
            </a:r>
            <a:r>
              <a:rPr lang="de-DE" sz="3000" dirty="0" err="1"/>
              <a:t>than</a:t>
            </a:r>
            <a:r>
              <a:rPr lang="de-DE" sz="3000" dirty="0"/>
              <a:t> </a:t>
            </a:r>
            <a:br>
              <a:rPr lang="de-DE" sz="3000" dirty="0"/>
            </a:br>
            <a:r>
              <a:rPr lang="de-DE" sz="3000" dirty="0"/>
              <a:t>7 w%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dirty="0" err="1"/>
              <a:t>No</a:t>
            </a:r>
            <a:r>
              <a:rPr lang="de-DE" sz="3000" dirty="0"/>
              <a:t> SCILL-</a:t>
            </a:r>
            <a:r>
              <a:rPr lang="de-DE" sz="3000" dirty="0" err="1"/>
              <a:t>effect</a:t>
            </a:r>
            <a:r>
              <a:rPr lang="de-DE" sz="3000" dirty="0"/>
              <a:t> </a:t>
            </a:r>
            <a:r>
              <a:rPr lang="de-DE" sz="3000" dirty="0" err="1"/>
              <a:t>for</a:t>
            </a:r>
            <a:r>
              <a:rPr lang="de-DE" sz="3000" dirty="0"/>
              <a:t> KJB </a:t>
            </a:r>
            <a:r>
              <a:rPr lang="de-DE" sz="3000" dirty="0" err="1"/>
              <a:t>detectable</a:t>
            </a:r>
            <a:r>
              <a:rPr lang="de-DE" sz="3000" dirty="0"/>
              <a:t> </a:t>
            </a:r>
            <a:r>
              <a:rPr lang="de-DE" sz="3000" dirty="0">
                <a:sym typeface="Wingdings" panose="05000000000000000000" pitchFamily="2" charset="2"/>
              </a:rPr>
              <a:t> </a:t>
            </a:r>
            <a:r>
              <a:rPr lang="de-DE" sz="3000" dirty="0" err="1">
                <a:sym typeface="Wingdings" panose="05000000000000000000" pitchFamily="2" charset="2"/>
              </a:rPr>
              <a:t>higher</a:t>
            </a:r>
            <a:r>
              <a:rPr lang="de-DE" sz="3000" dirty="0">
                <a:sym typeface="Wingdings" panose="05000000000000000000" pitchFamily="2" charset="2"/>
              </a:rPr>
              <a:t> IL </a:t>
            </a:r>
            <a:r>
              <a:rPr lang="de-DE" sz="3000" dirty="0" err="1">
                <a:sym typeface="Wingdings" panose="05000000000000000000" pitchFamily="2" charset="2"/>
              </a:rPr>
              <a:t>loading</a:t>
            </a:r>
            <a:r>
              <a:rPr lang="de-DE" sz="3000" dirty="0">
                <a:sym typeface="Wingdings" panose="05000000000000000000" pitchFamily="2" charset="2"/>
              </a:rPr>
              <a:t> </a:t>
            </a:r>
            <a:r>
              <a:rPr lang="de-DE" sz="3000" dirty="0" err="1">
                <a:sym typeface="Wingdings" panose="05000000000000000000" pitchFamily="2" charset="2"/>
              </a:rPr>
              <a:t>neccessary</a:t>
            </a:r>
            <a:r>
              <a:rPr lang="de-DE" sz="3000" dirty="0">
                <a:sym typeface="Wingdings" panose="05000000000000000000" pitchFamily="2" charset="2"/>
              </a:rPr>
              <a:t>?</a:t>
            </a:r>
            <a:endParaRPr lang="de-DE" sz="30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10431324" y="29753950"/>
            <a:ext cx="44877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dirty="0" err="1">
                <a:latin typeface="+mn-lt"/>
                <a:cs typeface="Arial" panose="020B0604020202020204" pitchFamily="34" charset="0"/>
              </a:rPr>
              <a:t>No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drop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in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electrochemical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active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surface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area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after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impregnation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with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+mn-lt"/>
                <a:cs typeface="Arial" panose="020B0604020202020204" pitchFamily="34" charset="0"/>
              </a:rPr>
              <a:t>Ionic</a:t>
            </a:r>
            <a:r>
              <a:rPr lang="de-DE" sz="3000" dirty="0">
                <a:latin typeface="+mn-lt"/>
                <a:cs typeface="Arial" panose="020B0604020202020204" pitchFamily="34" charset="0"/>
              </a:rPr>
              <a:t> Liquid</a:t>
            </a:r>
          </a:p>
        </p:txBody>
      </p:sp>
      <p:sp>
        <p:nvSpPr>
          <p:cNvPr id="103" name="Rectangle 71"/>
          <p:cNvSpPr/>
          <p:nvPr/>
        </p:nvSpPr>
        <p:spPr>
          <a:xfrm>
            <a:off x="2347132" y="37924153"/>
            <a:ext cx="6287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0.1 M HClO</a:t>
            </a:r>
            <a:r>
              <a:rPr lang="en-GB" sz="2800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GB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room temperature; </a:t>
            </a:r>
            <a:br>
              <a:rPr lang="en-GB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GB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ORR: 20 mV s</a:t>
            </a:r>
            <a:r>
              <a:rPr lang="en-GB" sz="2800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-1</a:t>
            </a:r>
            <a:r>
              <a:rPr lang="en-GB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en-GB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1600</a:t>
            </a:r>
            <a:r>
              <a:rPr lang="en-GB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rpm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0238003" y="16141146"/>
            <a:ext cx="8365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/>
              <a:t>ILs </a:t>
            </a:r>
            <a:r>
              <a:rPr lang="de-DE" sz="3000" dirty="0" err="1"/>
              <a:t>are</a:t>
            </a:r>
            <a:r>
              <a:rPr lang="de-DE" sz="3000" dirty="0"/>
              <a:t> </a:t>
            </a:r>
            <a:r>
              <a:rPr lang="de-DE" sz="3000" dirty="0" err="1"/>
              <a:t>electrochemically</a:t>
            </a:r>
            <a:r>
              <a:rPr lang="de-DE" sz="3000" dirty="0"/>
              <a:t> </a:t>
            </a:r>
            <a:r>
              <a:rPr lang="de-DE" sz="3000" dirty="0" err="1"/>
              <a:t>stable</a:t>
            </a:r>
            <a:endParaRPr lang="de-DE" sz="30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/>
              <a:t>The </a:t>
            </a:r>
            <a:r>
              <a:rPr lang="de-DE" sz="3000" dirty="0" err="1"/>
              <a:t>hydrophobicity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ILs </a:t>
            </a:r>
            <a:r>
              <a:rPr lang="de-DE" sz="3000" dirty="0" err="1"/>
              <a:t>can</a:t>
            </a:r>
            <a:r>
              <a:rPr lang="de-DE" sz="3000" dirty="0"/>
              <a:t> </a:t>
            </a:r>
            <a:r>
              <a:rPr lang="de-DE" sz="3000" dirty="0" err="1"/>
              <a:t>help</a:t>
            </a:r>
            <a:r>
              <a:rPr lang="de-DE" sz="3000" dirty="0"/>
              <a:t> </a:t>
            </a:r>
            <a:r>
              <a:rPr lang="de-DE" sz="3000" dirty="0" err="1"/>
              <a:t>to</a:t>
            </a:r>
            <a:r>
              <a:rPr lang="de-DE" sz="3000" dirty="0"/>
              <a:t> </a:t>
            </a:r>
            <a:r>
              <a:rPr lang="de-DE" sz="3000" dirty="0" err="1"/>
              <a:t>suppress</a:t>
            </a:r>
            <a:r>
              <a:rPr lang="de-DE" sz="3000" dirty="0"/>
              <a:t> </a:t>
            </a:r>
            <a:r>
              <a:rPr lang="de-DE" sz="3000" dirty="0" err="1"/>
              <a:t>surface</a:t>
            </a:r>
            <a:r>
              <a:rPr lang="de-DE" sz="3000" dirty="0"/>
              <a:t> </a:t>
            </a:r>
            <a:r>
              <a:rPr lang="de-DE" sz="3000" dirty="0" err="1"/>
              <a:t>oxidation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Pt </a:t>
            </a:r>
            <a:r>
              <a:rPr lang="de-DE" sz="3000" dirty="0" err="1"/>
              <a:t>and</a:t>
            </a:r>
            <a:r>
              <a:rPr lang="de-DE" sz="3000" dirty="0"/>
              <a:t> </a:t>
            </a:r>
            <a:r>
              <a:rPr lang="de-DE" sz="3000" dirty="0" err="1"/>
              <a:t>therefore</a:t>
            </a:r>
            <a:r>
              <a:rPr lang="de-DE" sz="3000" dirty="0"/>
              <a:t> </a:t>
            </a:r>
            <a:r>
              <a:rPr lang="de-DE" sz="3000" dirty="0" err="1"/>
              <a:t>boost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ORR </a:t>
            </a:r>
            <a:r>
              <a:rPr lang="de-DE" sz="3000" dirty="0" err="1"/>
              <a:t>activity</a:t>
            </a:r>
            <a:r>
              <a:rPr lang="de-DE" sz="3000" dirty="0"/>
              <a:t>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/>
              <a:t>The IL </a:t>
            </a:r>
            <a:r>
              <a:rPr lang="de-DE" sz="3000" dirty="0" err="1"/>
              <a:t>adsorbs</a:t>
            </a:r>
            <a:r>
              <a:rPr lang="de-DE" sz="3000" dirty="0"/>
              <a:t> </a:t>
            </a:r>
            <a:r>
              <a:rPr lang="de-DE" sz="3000" dirty="0" err="1"/>
              <a:t>preferably</a:t>
            </a:r>
            <a:r>
              <a:rPr lang="de-DE" sz="3000" dirty="0"/>
              <a:t> at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defect</a:t>
            </a:r>
            <a:r>
              <a:rPr lang="de-DE" sz="3000" dirty="0"/>
              <a:t> </a:t>
            </a:r>
            <a:r>
              <a:rPr lang="de-DE" sz="3000" dirty="0" err="1"/>
              <a:t>sites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catalyst</a:t>
            </a:r>
            <a:r>
              <a:rPr lang="de-DE" sz="3000" dirty="0"/>
              <a:t>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 err="1"/>
              <a:t>Defect</a:t>
            </a:r>
            <a:r>
              <a:rPr lang="de-DE" sz="3000" dirty="0"/>
              <a:t> </a:t>
            </a:r>
            <a:r>
              <a:rPr lang="de-DE" sz="3000" dirty="0" err="1"/>
              <a:t>sites</a:t>
            </a:r>
            <a:r>
              <a:rPr lang="de-DE" sz="3000" dirty="0"/>
              <a:t> </a:t>
            </a:r>
            <a:r>
              <a:rPr lang="de-DE" sz="3000" dirty="0" err="1"/>
              <a:t>are</a:t>
            </a:r>
            <a:r>
              <a:rPr lang="de-DE" sz="3000" dirty="0"/>
              <a:t> still </a:t>
            </a:r>
            <a:r>
              <a:rPr lang="de-DE" sz="3000" dirty="0" err="1"/>
              <a:t>accessible</a:t>
            </a:r>
            <a:r>
              <a:rPr lang="de-DE" sz="3000" dirty="0"/>
              <a:t> </a:t>
            </a:r>
            <a:r>
              <a:rPr lang="de-DE" sz="3000" dirty="0" err="1"/>
              <a:t>by</a:t>
            </a:r>
            <a:r>
              <a:rPr lang="de-DE" sz="3000" dirty="0"/>
              <a:t> </a:t>
            </a:r>
            <a:r>
              <a:rPr lang="de-DE" sz="3000" dirty="0" err="1"/>
              <a:t>reagents</a:t>
            </a:r>
            <a:r>
              <a:rPr lang="de-DE" sz="3000" dirty="0"/>
              <a:t> due </a:t>
            </a:r>
            <a:r>
              <a:rPr lang="de-DE" sz="3000" dirty="0" err="1"/>
              <a:t>to</a:t>
            </a:r>
            <a:r>
              <a:rPr lang="de-DE" sz="3000" dirty="0"/>
              <a:t> a high </a:t>
            </a:r>
            <a:r>
              <a:rPr lang="de-DE" sz="3000" dirty="0" err="1"/>
              <a:t>oxygen</a:t>
            </a:r>
            <a:r>
              <a:rPr lang="de-DE" sz="3000" dirty="0"/>
              <a:t> </a:t>
            </a:r>
            <a:r>
              <a:rPr lang="de-DE" sz="3000" dirty="0" err="1"/>
              <a:t>solubiltiy</a:t>
            </a:r>
            <a:endParaRPr lang="de-DE" sz="3000" dirty="0"/>
          </a:p>
        </p:txBody>
      </p:sp>
      <p:pic>
        <p:nvPicPr>
          <p:cNvPr id="106" name="Picture 5" descr="D:\Conferences\Weimar-2016\Sent)86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5127" y="16370575"/>
            <a:ext cx="4106697" cy="30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1279400" y="25293119"/>
            <a:ext cx="585077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dirty="0"/>
              <a:t>3-step </a:t>
            </a:r>
            <a:r>
              <a:rPr lang="de-DE" sz="3000" dirty="0" err="1"/>
              <a:t>catalyst</a:t>
            </a:r>
            <a:r>
              <a:rPr lang="de-DE" sz="3000" dirty="0"/>
              <a:t> </a:t>
            </a:r>
            <a:r>
              <a:rPr lang="de-DE" sz="3000" dirty="0" err="1"/>
              <a:t>synthesis</a:t>
            </a:r>
            <a:r>
              <a:rPr lang="de-DE" sz="3000" dirty="0"/>
              <a:t> </a:t>
            </a:r>
            <a:r>
              <a:rPr lang="de-DE" sz="3000" dirty="0" err="1"/>
              <a:t>method</a:t>
            </a:r>
            <a:r>
              <a:rPr lang="de-DE" sz="3000" dirty="0"/>
              <a:t> </a:t>
            </a:r>
            <a:r>
              <a:rPr lang="de-DE" sz="3000" dirty="0" err="1"/>
              <a:t>allows</a:t>
            </a:r>
            <a:r>
              <a:rPr lang="de-DE" sz="3000" dirty="0"/>
              <a:t> </a:t>
            </a:r>
            <a:r>
              <a:rPr lang="de-DE" sz="3000" dirty="0" err="1"/>
              <a:t>variation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active</a:t>
            </a:r>
            <a:r>
              <a:rPr lang="de-DE" sz="3000" dirty="0"/>
              <a:t> </a:t>
            </a:r>
            <a:r>
              <a:rPr lang="de-DE" sz="3000" dirty="0" err="1"/>
              <a:t>site</a:t>
            </a:r>
            <a:r>
              <a:rPr lang="de-DE" sz="3000" dirty="0"/>
              <a:t>, </a:t>
            </a:r>
            <a:r>
              <a:rPr lang="de-DE" sz="3000" dirty="0" err="1"/>
              <a:t>carbon</a:t>
            </a:r>
            <a:r>
              <a:rPr lang="de-DE" sz="3000" dirty="0"/>
              <a:t> </a:t>
            </a:r>
            <a:r>
              <a:rPr lang="de-DE" sz="3000" dirty="0" err="1"/>
              <a:t>support</a:t>
            </a:r>
            <a:r>
              <a:rPr lang="de-DE" sz="3000" dirty="0"/>
              <a:t> </a:t>
            </a:r>
            <a:r>
              <a:rPr lang="de-DE" sz="3000" dirty="0" err="1"/>
              <a:t>and</a:t>
            </a:r>
            <a:r>
              <a:rPr lang="de-DE" sz="3000" dirty="0"/>
              <a:t> </a:t>
            </a:r>
            <a:r>
              <a:rPr lang="de-DE" sz="3000" dirty="0" err="1"/>
              <a:t>Ionic</a:t>
            </a:r>
            <a:r>
              <a:rPr lang="de-DE" sz="3000" dirty="0"/>
              <a:t> Liquid </a:t>
            </a:r>
            <a:r>
              <a:rPr lang="de-DE" sz="3000" dirty="0" err="1"/>
              <a:t>filling</a:t>
            </a:r>
            <a:endParaRPr lang="de-DE" sz="3000" dirty="0"/>
          </a:p>
        </p:txBody>
      </p:sp>
      <p:sp>
        <p:nvSpPr>
          <p:cNvPr id="44" name="Textfeld 43"/>
          <p:cNvSpPr txBox="1"/>
          <p:nvPr/>
        </p:nvSpPr>
        <p:spPr>
          <a:xfrm>
            <a:off x="15510210" y="35120851"/>
            <a:ext cx="13183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/>
              <a:t>The </a:t>
            </a:r>
            <a:r>
              <a:rPr lang="de-DE" sz="3000" dirty="0" err="1"/>
              <a:t>choice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carbon</a:t>
            </a:r>
            <a:r>
              <a:rPr lang="de-DE" sz="3000" dirty="0"/>
              <a:t> </a:t>
            </a:r>
            <a:r>
              <a:rPr lang="de-DE" sz="3000" dirty="0" err="1"/>
              <a:t>support</a:t>
            </a:r>
            <a:r>
              <a:rPr lang="de-DE" sz="3000" dirty="0"/>
              <a:t> </a:t>
            </a:r>
            <a:r>
              <a:rPr lang="de-DE" sz="3000" dirty="0" err="1"/>
              <a:t>has</a:t>
            </a:r>
            <a:r>
              <a:rPr lang="de-DE" sz="3000" dirty="0"/>
              <a:t> a </a:t>
            </a:r>
            <a:r>
              <a:rPr lang="de-DE" sz="3000" dirty="0" err="1"/>
              <a:t>great</a:t>
            </a:r>
            <a:r>
              <a:rPr lang="de-DE" sz="3000" dirty="0"/>
              <a:t> </a:t>
            </a:r>
            <a:r>
              <a:rPr lang="de-DE" sz="3000" dirty="0" err="1"/>
              <a:t>influence</a:t>
            </a:r>
            <a:r>
              <a:rPr lang="de-DE" sz="3000" dirty="0"/>
              <a:t> on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desired</a:t>
            </a:r>
            <a:r>
              <a:rPr lang="de-DE" sz="3000" dirty="0"/>
              <a:t> SCILL </a:t>
            </a:r>
            <a:r>
              <a:rPr lang="de-DE" sz="3000" dirty="0" err="1"/>
              <a:t>boosting</a:t>
            </a:r>
            <a:r>
              <a:rPr lang="de-DE" sz="3000" dirty="0"/>
              <a:t> </a:t>
            </a:r>
            <a:r>
              <a:rPr lang="de-DE" sz="3000" dirty="0" err="1"/>
              <a:t>effect</a:t>
            </a:r>
            <a:endParaRPr lang="de-DE" sz="30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/>
              <a:t>Carbon </a:t>
            </a:r>
            <a:r>
              <a:rPr lang="de-DE" sz="3000" dirty="0" err="1"/>
              <a:t>supports</a:t>
            </a:r>
            <a:r>
              <a:rPr lang="de-DE" sz="3000" dirty="0"/>
              <a:t> </a:t>
            </a:r>
            <a:r>
              <a:rPr lang="de-DE" sz="3000" dirty="0" err="1"/>
              <a:t>with</a:t>
            </a:r>
            <a:r>
              <a:rPr lang="de-DE" sz="3000" dirty="0"/>
              <a:t> simple (Vulcan) </a:t>
            </a:r>
            <a:r>
              <a:rPr lang="de-DE" sz="3000" dirty="0" err="1"/>
              <a:t>or</a:t>
            </a:r>
            <a:r>
              <a:rPr lang="de-DE" sz="3000" dirty="0"/>
              <a:t> </a:t>
            </a:r>
            <a:r>
              <a:rPr lang="de-DE" sz="3000" dirty="0" err="1"/>
              <a:t>no</a:t>
            </a:r>
            <a:r>
              <a:rPr lang="de-DE" sz="3000" dirty="0"/>
              <a:t> </a:t>
            </a:r>
            <a:r>
              <a:rPr lang="de-DE" sz="3000" dirty="0" err="1"/>
              <a:t>accessible</a:t>
            </a:r>
            <a:r>
              <a:rPr lang="de-DE" sz="3000" dirty="0"/>
              <a:t> </a:t>
            </a:r>
            <a:r>
              <a:rPr lang="de-DE" sz="3000" dirty="0" err="1"/>
              <a:t>pore</a:t>
            </a:r>
            <a:r>
              <a:rPr lang="de-DE" sz="3000" dirty="0"/>
              <a:t> </a:t>
            </a:r>
            <a:r>
              <a:rPr lang="de-DE" sz="3000" dirty="0" err="1"/>
              <a:t>structures</a:t>
            </a:r>
            <a:r>
              <a:rPr lang="de-DE" sz="3000" dirty="0"/>
              <a:t> (CNTs) </a:t>
            </a:r>
            <a:r>
              <a:rPr lang="de-DE" sz="3000" dirty="0" err="1"/>
              <a:t>allow</a:t>
            </a:r>
            <a:r>
              <a:rPr lang="de-DE" sz="3000" dirty="0"/>
              <a:t> an </a:t>
            </a:r>
            <a:r>
              <a:rPr lang="de-DE" sz="3000" dirty="0" err="1"/>
              <a:t>easier</a:t>
            </a:r>
            <a:r>
              <a:rPr lang="de-DE" sz="3000" dirty="0"/>
              <a:t> </a:t>
            </a:r>
            <a:r>
              <a:rPr lang="de-DE" sz="3000" dirty="0" err="1"/>
              <a:t>modification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active</a:t>
            </a:r>
            <a:r>
              <a:rPr lang="de-DE" sz="3000" dirty="0"/>
              <a:t> </a:t>
            </a:r>
            <a:r>
              <a:rPr lang="de-DE" sz="3000" dirty="0" err="1"/>
              <a:t>site</a:t>
            </a:r>
            <a:r>
              <a:rPr lang="de-DE" sz="3000" dirty="0"/>
              <a:t> </a:t>
            </a:r>
            <a:r>
              <a:rPr lang="de-DE" sz="3000" dirty="0" err="1"/>
              <a:t>with</a:t>
            </a:r>
            <a:r>
              <a:rPr lang="de-DE" sz="3000" dirty="0"/>
              <a:t> </a:t>
            </a:r>
            <a:r>
              <a:rPr lang="de-DE" sz="3000" dirty="0" err="1"/>
              <a:t>Ionic</a:t>
            </a:r>
            <a:r>
              <a:rPr lang="de-DE" sz="3000" dirty="0"/>
              <a:t> Liquid, </a:t>
            </a:r>
            <a:r>
              <a:rPr lang="de-DE" sz="3000" dirty="0" err="1"/>
              <a:t>which</a:t>
            </a:r>
            <a:r>
              <a:rPr lang="de-DE" sz="3000" dirty="0"/>
              <a:t> </a:t>
            </a:r>
            <a:r>
              <a:rPr lang="de-DE" sz="3000" dirty="0" err="1"/>
              <a:t>can</a:t>
            </a:r>
            <a:r>
              <a:rPr lang="de-DE" sz="3000" dirty="0"/>
              <a:t> </a:t>
            </a:r>
            <a:r>
              <a:rPr lang="de-DE" sz="3000" dirty="0" err="1"/>
              <a:t>increase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ORR </a:t>
            </a:r>
            <a:r>
              <a:rPr lang="de-DE" sz="3000" dirty="0" err="1"/>
              <a:t>activity</a:t>
            </a:r>
            <a:endParaRPr lang="de-DE" sz="30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/>
              <a:t>Carbon </a:t>
            </a:r>
            <a:r>
              <a:rPr lang="de-DE" sz="3000" dirty="0" err="1"/>
              <a:t>supports</a:t>
            </a:r>
            <a:r>
              <a:rPr lang="de-DE" sz="3000" dirty="0"/>
              <a:t> </a:t>
            </a:r>
            <a:r>
              <a:rPr lang="de-DE" sz="3000" dirty="0" err="1"/>
              <a:t>with</a:t>
            </a:r>
            <a:r>
              <a:rPr lang="de-DE" sz="3000" dirty="0"/>
              <a:t> a </a:t>
            </a:r>
            <a:r>
              <a:rPr lang="de-DE" sz="3000" dirty="0" err="1"/>
              <a:t>more</a:t>
            </a:r>
            <a:r>
              <a:rPr lang="de-DE" sz="3000" dirty="0"/>
              <a:t> </a:t>
            </a:r>
            <a:r>
              <a:rPr lang="de-DE" sz="3000" dirty="0" err="1"/>
              <a:t>complex</a:t>
            </a:r>
            <a:r>
              <a:rPr lang="de-DE" sz="3000" dirty="0"/>
              <a:t> </a:t>
            </a:r>
            <a:r>
              <a:rPr lang="de-DE" sz="3000" dirty="0" err="1"/>
              <a:t>pore</a:t>
            </a:r>
            <a:r>
              <a:rPr lang="de-DE" sz="3000" dirty="0"/>
              <a:t> </a:t>
            </a:r>
            <a:r>
              <a:rPr lang="de-DE" sz="3000" dirty="0" err="1"/>
              <a:t>geometry</a:t>
            </a:r>
            <a:r>
              <a:rPr lang="de-DE" sz="3000" dirty="0"/>
              <a:t> (Ketjenblack) </a:t>
            </a:r>
            <a:r>
              <a:rPr lang="de-DE" sz="3000" dirty="0" err="1"/>
              <a:t>afford</a:t>
            </a:r>
            <a:r>
              <a:rPr lang="de-DE" sz="3000" dirty="0"/>
              <a:t> </a:t>
            </a:r>
            <a:r>
              <a:rPr lang="de-DE" sz="3000" dirty="0" err="1"/>
              <a:t>higher</a:t>
            </a:r>
            <a:r>
              <a:rPr lang="de-DE" sz="3000" dirty="0"/>
              <a:t> IL </a:t>
            </a:r>
            <a:r>
              <a:rPr lang="de-DE" sz="3000" dirty="0" err="1"/>
              <a:t>loadings</a:t>
            </a:r>
            <a:r>
              <a:rPr lang="de-DE" sz="3000" dirty="0"/>
              <a:t> </a:t>
            </a:r>
            <a:r>
              <a:rPr lang="de-DE" sz="3000" dirty="0" err="1"/>
              <a:t>or</a:t>
            </a:r>
            <a:r>
              <a:rPr lang="de-DE" sz="3000" dirty="0"/>
              <a:t> an </a:t>
            </a:r>
            <a:r>
              <a:rPr lang="de-DE" sz="3000" dirty="0" err="1"/>
              <a:t>advanced</a:t>
            </a:r>
            <a:r>
              <a:rPr lang="de-DE" sz="3000" dirty="0"/>
              <a:t> </a:t>
            </a:r>
            <a:r>
              <a:rPr lang="de-DE" sz="3000" dirty="0" err="1"/>
              <a:t>pore</a:t>
            </a:r>
            <a:r>
              <a:rPr lang="de-DE" sz="3000" dirty="0"/>
              <a:t> </a:t>
            </a:r>
            <a:r>
              <a:rPr lang="de-DE" sz="3000" dirty="0" err="1"/>
              <a:t>filling</a:t>
            </a:r>
            <a:r>
              <a:rPr lang="de-DE" sz="3000" dirty="0"/>
              <a:t> </a:t>
            </a:r>
            <a:r>
              <a:rPr lang="de-DE" sz="3000" dirty="0" err="1"/>
              <a:t>technique</a:t>
            </a:r>
            <a:endParaRPr lang="de-DE" sz="30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de-DE" sz="3000" dirty="0" err="1"/>
              <a:t>However</a:t>
            </a:r>
            <a:r>
              <a:rPr lang="de-DE" sz="3000" dirty="0"/>
              <a:t>, </a:t>
            </a:r>
            <a:r>
              <a:rPr lang="de-DE" sz="3000" dirty="0" err="1"/>
              <a:t>too</a:t>
            </a:r>
            <a:r>
              <a:rPr lang="de-DE" sz="3000" dirty="0"/>
              <a:t> high IL </a:t>
            </a:r>
            <a:r>
              <a:rPr lang="de-DE" sz="3000" dirty="0" err="1"/>
              <a:t>loadings</a:t>
            </a:r>
            <a:r>
              <a:rPr lang="de-DE" sz="3000" dirty="0"/>
              <a:t> </a:t>
            </a:r>
            <a:r>
              <a:rPr lang="de-DE" sz="3000" dirty="0" err="1"/>
              <a:t>lead</a:t>
            </a:r>
            <a:r>
              <a:rPr lang="de-DE" sz="3000" dirty="0"/>
              <a:t> </a:t>
            </a:r>
            <a:r>
              <a:rPr lang="de-DE" sz="3000" dirty="0" err="1"/>
              <a:t>to</a:t>
            </a:r>
            <a:r>
              <a:rPr lang="de-DE" sz="3000" dirty="0"/>
              <a:t> a </a:t>
            </a:r>
            <a:r>
              <a:rPr lang="de-DE" sz="3000" dirty="0" err="1"/>
              <a:t>drop</a:t>
            </a:r>
            <a:r>
              <a:rPr lang="de-DE" sz="3000" dirty="0"/>
              <a:t> in </a:t>
            </a:r>
            <a:r>
              <a:rPr lang="de-DE" sz="3000" dirty="0" err="1"/>
              <a:t>activity</a:t>
            </a:r>
            <a:r>
              <a:rPr lang="de-DE" sz="3000" dirty="0"/>
              <a:t> due </a:t>
            </a:r>
            <a:r>
              <a:rPr lang="de-DE" sz="3000" dirty="0" err="1"/>
              <a:t>to</a:t>
            </a:r>
            <a:r>
              <a:rPr lang="de-DE" sz="3000" dirty="0"/>
              <a:t> O</a:t>
            </a:r>
            <a:r>
              <a:rPr lang="de-DE" sz="3000" baseline="-25000" dirty="0"/>
              <a:t>2</a:t>
            </a:r>
            <a:r>
              <a:rPr lang="de-DE" sz="3000" dirty="0"/>
              <a:t> </a:t>
            </a:r>
            <a:r>
              <a:rPr lang="de-DE" sz="3000" dirty="0" err="1"/>
              <a:t>diffusion</a:t>
            </a:r>
            <a:r>
              <a:rPr lang="de-DE" sz="3000" dirty="0"/>
              <a:t> </a:t>
            </a:r>
            <a:r>
              <a:rPr lang="de-DE" sz="3000" dirty="0" err="1"/>
              <a:t>limitations</a:t>
            </a:r>
            <a:endParaRPr lang="de-DE" sz="3000" dirty="0"/>
          </a:p>
        </p:txBody>
      </p:sp>
      <p:cxnSp>
        <p:nvCxnSpPr>
          <p:cNvPr id="93" name="Gerader Verbinder 92"/>
          <p:cNvCxnSpPr/>
          <p:nvPr/>
        </p:nvCxnSpPr>
        <p:spPr bwMode="auto">
          <a:xfrm flipH="1">
            <a:off x="15161459" y="20418500"/>
            <a:ext cx="13982968" cy="290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feld 74"/>
          <p:cNvSpPr txBox="1"/>
          <p:nvPr/>
        </p:nvSpPr>
        <p:spPr>
          <a:xfrm>
            <a:off x="15188673" y="34140538"/>
            <a:ext cx="3621504" cy="830997"/>
          </a:xfrm>
          <a:prstGeom prst="rect">
            <a:avLst/>
          </a:prstGeom>
          <a:solidFill>
            <a:srgbClr val="EC65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chemeClr val="bg1"/>
                </a:solidFill>
              </a:rPr>
              <a:t>Conclusions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0145" y="8645484"/>
            <a:ext cx="281057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High cost and poor stability of oxygen reduction reaction (ORR) </a:t>
            </a:r>
            <a:r>
              <a:rPr lang="en-US" dirty="0" err="1"/>
              <a:t>electrocatalysts</a:t>
            </a:r>
            <a:r>
              <a:rPr lang="en-US" dirty="0"/>
              <a:t> are the major barriers for broad-based application of polymer electrolyte membrane fuel cells (PEMFCs).</a:t>
            </a:r>
            <a:r>
              <a:rPr lang="en-US" baseline="30000" dirty="0"/>
              <a:t>[1]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opened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boost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conventional</a:t>
            </a:r>
            <a:r>
              <a:rPr lang="de-DE" dirty="0"/>
              <a:t> Pt-</a:t>
            </a:r>
            <a:r>
              <a:rPr lang="de-DE" dirty="0" err="1"/>
              <a:t>catalysts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applying</a:t>
            </a:r>
            <a:r>
              <a:rPr lang="de-DE" dirty="0"/>
              <a:t> a </a:t>
            </a:r>
            <a:r>
              <a:rPr lang="de-DE" dirty="0" err="1"/>
              <a:t>post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catalyst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impregnation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amounts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hydrophobic</a:t>
            </a:r>
            <a:r>
              <a:rPr lang="de-DE" dirty="0"/>
              <a:t> </a:t>
            </a:r>
            <a:r>
              <a:rPr lang="de-DE" dirty="0" err="1"/>
              <a:t>Ionic</a:t>
            </a:r>
            <a:r>
              <a:rPr lang="de-DE" dirty="0"/>
              <a:t> </a:t>
            </a:r>
            <a:r>
              <a:rPr lang="de-DE" dirty="0" err="1"/>
              <a:t>Liquids</a:t>
            </a:r>
            <a:r>
              <a:rPr lang="de-DE" dirty="0"/>
              <a:t>.</a:t>
            </a:r>
            <a:r>
              <a:rPr lang="de-DE" baseline="30000" dirty="0"/>
              <a:t>[2-4] </a:t>
            </a:r>
            <a:r>
              <a:rPr lang="en-US" dirty="0"/>
              <a:t>The Ionic Liquid (IL) is supposed to locate on the defect site of the catalyst and improve the ORR-kinetic by blocking non-reactive oxygenated species while it is still accessible to the reactants. In this work we continue the investigations on this so-called SCILL (solid catalyst with ionic liquid layer) technique and transfer it to a </a:t>
            </a:r>
            <a:r>
              <a:rPr lang="en-US" dirty="0" err="1"/>
              <a:t>PtNi</a:t>
            </a:r>
            <a:r>
              <a:rPr lang="en-US" dirty="0"/>
              <a:t> catalyst. By applying a 3-step catalyst synthesis procedure we are able to vary the choice of active site, carbon support, Ionic Liquid as well as the IL loading. </a:t>
            </a:r>
            <a:r>
              <a:rPr lang="en-US" dirty="0" err="1"/>
              <a:t>PtNi</a:t>
            </a:r>
            <a:r>
              <a:rPr lang="en-US" dirty="0"/>
              <a:t> nanoparticles were immobilized on three different carbons and electrochemically characterized to gain new insights into the interaction between the carbon support and the SCILL system.</a:t>
            </a:r>
            <a:endParaRPr lang="de-DE" dirty="0"/>
          </a:p>
        </p:txBody>
      </p:sp>
      <p:sp>
        <p:nvSpPr>
          <p:cNvPr id="65" name="Rechteckiger Pfeil 64"/>
          <p:cNvSpPr/>
          <p:nvPr/>
        </p:nvSpPr>
        <p:spPr>
          <a:xfrm rot="10800000" flipH="1">
            <a:off x="8510539" y="25108931"/>
            <a:ext cx="3096690" cy="1412219"/>
          </a:xfrm>
          <a:prstGeom prst="bentArrow">
            <a:avLst>
              <a:gd name="adj1" fmla="val 25000"/>
              <a:gd name="adj2" fmla="val 27727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xtfeld 24"/>
          <p:cNvSpPr txBox="1"/>
          <p:nvPr/>
        </p:nvSpPr>
        <p:spPr>
          <a:xfrm>
            <a:off x="7598780" y="23942099"/>
            <a:ext cx="2296285" cy="1464231"/>
          </a:xfrm>
          <a:prstGeom prst="roundRect">
            <a:avLst/>
          </a:prstGeom>
          <a:solidFill>
            <a:srgbClr val="312C8C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Vacuum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supported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impregnation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+mn-lt"/>
              </a:rPr>
              <a:t>with</a:t>
            </a:r>
            <a:r>
              <a:rPr lang="de-DE" sz="2000" b="1" dirty="0">
                <a:solidFill>
                  <a:schemeClr val="bg1"/>
                </a:solidFill>
                <a:latin typeface="+mn-lt"/>
              </a:rPr>
              <a:t> IL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7768225" y="21696889"/>
            <a:ext cx="63973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de-DE" sz="3000" dirty="0"/>
              <a:t>Test </a:t>
            </a:r>
            <a:r>
              <a:rPr lang="de-DE" sz="3000" dirty="0" err="1"/>
              <a:t>of</a:t>
            </a:r>
            <a:r>
              <a:rPr lang="de-DE" sz="3000" dirty="0"/>
              <a:t> 3 different </a:t>
            </a:r>
            <a:r>
              <a:rPr lang="de-DE" sz="3000" dirty="0" err="1"/>
              <a:t>carbon</a:t>
            </a:r>
            <a:r>
              <a:rPr lang="de-DE" sz="3000" dirty="0"/>
              <a:t> </a:t>
            </a:r>
            <a:r>
              <a:rPr lang="de-DE" sz="3000" dirty="0" err="1"/>
              <a:t>supports</a:t>
            </a:r>
            <a:r>
              <a:rPr lang="de-DE" sz="3000" dirty="0"/>
              <a:t> </a:t>
            </a:r>
            <a:r>
              <a:rPr lang="de-DE" sz="3000" dirty="0" err="1"/>
              <a:t>with</a:t>
            </a:r>
            <a:r>
              <a:rPr lang="de-DE" sz="3000" dirty="0"/>
              <a:t> </a:t>
            </a:r>
            <a:r>
              <a:rPr lang="de-DE" sz="3000" dirty="0" err="1"/>
              <a:t>varying</a:t>
            </a:r>
            <a:r>
              <a:rPr lang="de-DE" sz="3000" dirty="0"/>
              <a:t> </a:t>
            </a:r>
            <a:r>
              <a:rPr lang="de-DE" sz="3000" dirty="0" err="1"/>
              <a:t>physical</a:t>
            </a:r>
            <a:r>
              <a:rPr lang="de-DE" sz="3000" dirty="0"/>
              <a:t> </a:t>
            </a:r>
            <a:r>
              <a:rPr lang="de-DE" sz="3000" dirty="0" err="1"/>
              <a:t>properties</a:t>
            </a:r>
            <a:r>
              <a:rPr lang="de-DE" sz="3000" dirty="0"/>
              <a:t> in </a:t>
            </a:r>
            <a:r>
              <a:rPr lang="de-DE" sz="3000" dirty="0" err="1"/>
              <a:t>terms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BET-</a:t>
            </a:r>
            <a:r>
              <a:rPr lang="de-DE" sz="3000" dirty="0" err="1"/>
              <a:t>surface</a:t>
            </a:r>
            <a:r>
              <a:rPr lang="de-DE" sz="3000" dirty="0"/>
              <a:t> </a:t>
            </a:r>
            <a:r>
              <a:rPr lang="de-DE" sz="3000" dirty="0" err="1"/>
              <a:t>area</a:t>
            </a:r>
            <a:r>
              <a:rPr lang="de-DE" sz="3000" dirty="0"/>
              <a:t>, </a:t>
            </a:r>
            <a:r>
              <a:rPr lang="de-DE" sz="3000" dirty="0" err="1"/>
              <a:t>pore</a:t>
            </a:r>
            <a:r>
              <a:rPr lang="de-DE" sz="3000" dirty="0"/>
              <a:t> </a:t>
            </a:r>
            <a:r>
              <a:rPr lang="de-DE" sz="3000" dirty="0" err="1"/>
              <a:t>volume</a:t>
            </a:r>
            <a:r>
              <a:rPr lang="de-DE" sz="3000" dirty="0"/>
              <a:t> </a:t>
            </a:r>
            <a:r>
              <a:rPr lang="de-DE" sz="3000" dirty="0" err="1"/>
              <a:t>and</a:t>
            </a:r>
            <a:r>
              <a:rPr lang="de-DE" sz="3000" dirty="0"/>
              <a:t> </a:t>
            </a:r>
            <a:r>
              <a:rPr lang="de-DE" sz="3000" dirty="0" err="1"/>
              <a:t>pore</a:t>
            </a:r>
            <a:r>
              <a:rPr lang="de-DE" sz="3000" dirty="0"/>
              <a:t> </a:t>
            </a:r>
            <a:r>
              <a:rPr lang="de-DE" sz="3000" dirty="0" err="1"/>
              <a:t>structure</a:t>
            </a:r>
            <a:r>
              <a:rPr lang="de-DE" sz="3000" dirty="0"/>
              <a:t> (</a:t>
            </a:r>
            <a:r>
              <a:rPr lang="de-DE" sz="3000" dirty="0" err="1"/>
              <a:t>determined</a:t>
            </a:r>
            <a:r>
              <a:rPr lang="de-DE" sz="3000" dirty="0"/>
              <a:t> </a:t>
            </a:r>
            <a:r>
              <a:rPr lang="de-DE" sz="3000" dirty="0" err="1"/>
              <a:t>by</a:t>
            </a:r>
            <a:r>
              <a:rPr lang="de-DE" sz="3000" dirty="0"/>
              <a:t> N</a:t>
            </a:r>
            <a:r>
              <a:rPr lang="de-DE" sz="3000" baseline="-25000" dirty="0"/>
              <a:t>2</a:t>
            </a:r>
            <a:r>
              <a:rPr lang="de-DE" sz="3000" dirty="0"/>
              <a:t> </a:t>
            </a:r>
            <a:r>
              <a:rPr lang="de-DE" sz="3000" dirty="0" err="1"/>
              <a:t>physisorption</a:t>
            </a:r>
            <a:r>
              <a:rPr lang="de-DE" sz="3000" dirty="0"/>
              <a:t>) </a:t>
            </a:r>
            <a:r>
              <a:rPr lang="de-DE" sz="3000" dirty="0" err="1"/>
              <a:t>to</a:t>
            </a:r>
            <a:r>
              <a:rPr lang="de-DE" sz="3000" dirty="0"/>
              <a:t> </a:t>
            </a:r>
            <a:r>
              <a:rPr lang="de-DE" sz="3000" dirty="0" err="1"/>
              <a:t>analyze</a:t>
            </a:r>
            <a:r>
              <a:rPr lang="de-DE" sz="3000" dirty="0"/>
              <a:t> </a:t>
            </a:r>
            <a:r>
              <a:rPr lang="de-DE" sz="3000" dirty="0" err="1"/>
              <a:t>the</a:t>
            </a:r>
            <a:r>
              <a:rPr lang="de-DE" sz="3000" dirty="0"/>
              <a:t> </a:t>
            </a:r>
            <a:r>
              <a:rPr lang="de-DE" sz="3000" dirty="0" err="1"/>
              <a:t>influence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carbon</a:t>
            </a:r>
            <a:r>
              <a:rPr lang="de-DE" sz="3000" dirty="0"/>
              <a:t> on </a:t>
            </a:r>
            <a:r>
              <a:rPr lang="de-DE" sz="3000" dirty="0" err="1"/>
              <a:t>the</a:t>
            </a:r>
            <a:r>
              <a:rPr lang="de-DE" sz="3000" dirty="0"/>
              <a:t> SCILL </a:t>
            </a:r>
            <a:r>
              <a:rPr lang="de-DE" sz="3000" dirty="0" err="1"/>
              <a:t>system</a:t>
            </a:r>
            <a:endParaRPr lang="de-DE" sz="3000" dirty="0"/>
          </a:p>
        </p:txBody>
      </p:sp>
      <p:sp>
        <p:nvSpPr>
          <p:cNvPr id="23" name="Textfeld 22"/>
          <p:cNvSpPr txBox="1"/>
          <p:nvPr/>
        </p:nvSpPr>
        <p:spPr>
          <a:xfrm>
            <a:off x="7613623" y="17215399"/>
            <a:ext cx="213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Octahedrons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 ±1.1 </a:t>
            </a:r>
            <a:r>
              <a:rPr lang="de-DE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013" y="17102309"/>
            <a:ext cx="2294787" cy="282617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5" name="Textfeld 8"/>
          <p:cNvSpPr txBox="1"/>
          <p:nvPr/>
        </p:nvSpPr>
        <p:spPr>
          <a:xfrm>
            <a:off x="7515603" y="17124282"/>
            <a:ext cx="232788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de-DE" sz="2200" b="1" kern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Octahedrons</a:t>
            </a:r>
            <a:r>
              <a:rPr lang="de-DE" sz="2200" b="1" kern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de-DE" sz="2200" b="1" kern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de-DE" sz="2200" b="1" kern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de-DE" sz="2200" b="1" kern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b="1" kern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±</a:t>
            </a:r>
            <a:r>
              <a:rPr lang="de-DE" sz="2200" b="1" kern="1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de-DE" sz="2200" b="1" kern="1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de-DE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1" name="Textfeld 4"/>
          <p:cNvSpPr txBox="1"/>
          <p:nvPr/>
        </p:nvSpPr>
        <p:spPr>
          <a:xfrm>
            <a:off x="1701861" y="19978793"/>
            <a:ext cx="1926401" cy="1600438"/>
          </a:xfrm>
          <a:prstGeom prst="wedgeRoundRectCallout">
            <a:avLst>
              <a:gd name="adj1" fmla="val -10944"/>
              <a:gd name="adj2" fmla="val -7438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dirty="0">
                <a:solidFill>
                  <a:srgbClr val="00B050"/>
                </a:solidFill>
              </a:rPr>
              <a:t>Pt(</a:t>
            </a:r>
            <a:r>
              <a:rPr lang="de-DE" sz="2200" dirty="0" err="1">
                <a:solidFill>
                  <a:srgbClr val="00B050"/>
                </a:solidFill>
              </a:rPr>
              <a:t>acac</a:t>
            </a:r>
            <a:r>
              <a:rPr lang="de-DE" sz="2200" dirty="0">
                <a:solidFill>
                  <a:srgbClr val="00B050"/>
                </a:solidFill>
              </a:rPr>
              <a:t>)</a:t>
            </a:r>
            <a:r>
              <a:rPr lang="de-DE" sz="2200" baseline="-25000" dirty="0">
                <a:solidFill>
                  <a:srgbClr val="00B050"/>
                </a:solidFill>
              </a:rPr>
              <a:t>2</a:t>
            </a:r>
            <a:r>
              <a:rPr lang="de-DE" sz="2200" dirty="0">
                <a:solidFill>
                  <a:srgbClr val="00B050"/>
                </a:solidFill>
              </a:rPr>
              <a:t>, </a:t>
            </a:r>
            <a:r>
              <a:rPr lang="de-DE" sz="2200" dirty="0" err="1">
                <a:solidFill>
                  <a:srgbClr val="00B050"/>
                </a:solidFill>
              </a:rPr>
              <a:t>Ni</a:t>
            </a:r>
            <a:r>
              <a:rPr lang="de-DE" sz="2200" dirty="0">
                <a:solidFill>
                  <a:srgbClr val="00B050"/>
                </a:solidFill>
              </a:rPr>
              <a:t>(</a:t>
            </a:r>
            <a:r>
              <a:rPr lang="de-DE" sz="2200" dirty="0" err="1">
                <a:solidFill>
                  <a:srgbClr val="00B050"/>
                </a:solidFill>
              </a:rPr>
              <a:t>acac</a:t>
            </a:r>
            <a:r>
              <a:rPr lang="de-DE" sz="2200" dirty="0">
                <a:solidFill>
                  <a:srgbClr val="00B050"/>
                </a:solidFill>
              </a:rPr>
              <a:t>)</a:t>
            </a:r>
            <a:r>
              <a:rPr lang="de-DE" sz="2200" baseline="-25000" dirty="0">
                <a:solidFill>
                  <a:srgbClr val="00B050"/>
                </a:solidFill>
              </a:rPr>
              <a:t>2</a:t>
            </a:r>
          </a:p>
          <a:p>
            <a:pPr algn="ctr"/>
            <a:r>
              <a:rPr lang="de-DE" sz="2200" dirty="0" err="1">
                <a:solidFill>
                  <a:srgbClr val="00B0F0"/>
                </a:solidFill>
              </a:rPr>
              <a:t>Benzoic</a:t>
            </a:r>
            <a:r>
              <a:rPr lang="de-DE" sz="2200" dirty="0">
                <a:solidFill>
                  <a:srgbClr val="00B0F0"/>
                </a:solidFill>
              </a:rPr>
              <a:t> </a:t>
            </a:r>
            <a:r>
              <a:rPr lang="de-DE" sz="2200" dirty="0" err="1">
                <a:solidFill>
                  <a:srgbClr val="00B0F0"/>
                </a:solidFill>
              </a:rPr>
              <a:t>acid</a:t>
            </a:r>
            <a:endParaRPr lang="de-DE" sz="2200" dirty="0">
              <a:solidFill>
                <a:srgbClr val="00B0F0"/>
              </a:solidFill>
            </a:endParaRPr>
          </a:p>
          <a:p>
            <a:pPr algn="ctr"/>
            <a:r>
              <a:rPr lang="de-DE" sz="2200" dirty="0"/>
              <a:t>DMF</a:t>
            </a:r>
          </a:p>
        </p:txBody>
      </p:sp>
      <p:cxnSp>
        <p:nvCxnSpPr>
          <p:cNvPr id="78" name="Gerader Verbinder 77"/>
          <p:cNvCxnSpPr/>
          <p:nvPr/>
        </p:nvCxnSpPr>
        <p:spPr bwMode="auto">
          <a:xfrm flipH="1">
            <a:off x="15114616" y="34067160"/>
            <a:ext cx="14047905" cy="4847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EC65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55278" y="22467572"/>
            <a:ext cx="3257706" cy="18324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476" y="21587027"/>
            <a:ext cx="4170350" cy="41703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3827" y="25577405"/>
            <a:ext cx="4680000" cy="46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148" y="33622114"/>
            <a:ext cx="3960000" cy="39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918" y="29021697"/>
            <a:ext cx="4206195" cy="4206195"/>
          </a:xfrm>
          <a:prstGeom prst="rect">
            <a:avLst/>
          </a:prstGeom>
        </p:spPr>
      </p:pic>
      <p:sp>
        <p:nvSpPr>
          <p:cNvPr id="81" name="Textfeld 18">
            <a:extLst>
              <a:ext uri="{FF2B5EF4-FFF2-40B4-BE49-F238E27FC236}">
                <a16:creationId xmlns:a16="http://schemas.microsoft.com/office/drawing/2014/main" id="{59F17FB2-6F1A-D24A-9841-31568185DAF8}"/>
              </a:ext>
            </a:extLst>
          </p:cNvPr>
          <p:cNvSpPr txBox="1"/>
          <p:nvPr/>
        </p:nvSpPr>
        <p:spPr>
          <a:xfrm>
            <a:off x="7875221" y="39563998"/>
            <a:ext cx="5426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Acknowledgements: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project has received funding from the European Research Council (ERC) under the European Union's Horizon 2020 research and innovation 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(grant agreement n° 681719).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0" name="Bild 16">
            <a:extLst>
              <a:ext uri="{FF2B5EF4-FFF2-40B4-BE49-F238E27FC236}">
                <a16:creationId xmlns:a16="http://schemas.microsoft.com/office/drawing/2014/main" id="{7FB6CC39-F45B-8C48-B230-1CF3B733926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74222" y="39769378"/>
            <a:ext cx="1549972" cy="1483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oster_A0-01">
  <a:themeElements>
    <a:clrScheme name="Poster_A0-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ster_A0-01">
      <a:majorFont>
        <a:latin typeface="FrontPage"/>
        <a:ea typeface=""/>
        <a:cs typeface="Arial"/>
      </a:majorFont>
      <a:minorFont>
        <a:latin typeface="Charter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just">
          <a:defRPr b="1" dirty="0" smtClean="0">
            <a:solidFill>
              <a:srgbClr val="005AA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5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harter" pitchFamily="2" charset="0"/>
            <a:cs typeface="Arial" charset="0"/>
          </a:defRPr>
        </a:defPPr>
      </a:lstStyle>
    </a:lnDef>
  </a:objectDefaults>
  <a:extraClrSchemeLst>
    <a:extraClrScheme>
      <a:clrScheme name="Poster_A0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-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-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Poster_A0-01</Template>
  <TotalTime>0</TotalTime>
  <Words>548</Words>
  <Application>Microsoft Macintosh PowerPoint</Application>
  <PresentationFormat>Benutzerdefiniert</PresentationFormat>
  <Paragraphs>63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 Unicode MS</vt:lpstr>
      <vt:lpstr>Arial</vt:lpstr>
      <vt:lpstr>Calibri</vt:lpstr>
      <vt:lpstr>Charter</vt:lpstr>
      <vt:lpstr>FrontPage</vt:lpstr>
      <vt:lpstr>Tahoma</vt:lpstr>
      <vt:lpstr>Times New Roman</vt:lpstr>
      <vt:lpstr>Wingdings</vt:lpstr>
      <vt:lpstr>Poster_A0-01</vt:lpstr>
      <vt:lpstr>PowerPoint-Präsentation</vt:lpstr>
    </vt:vector>
  </TitlesOfParts>
  <Company>TU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A0</dc:title>
  <dc:creator>Guirong Zhang</dc:creator>
  <cp:lastModifiedBy>Bastian JM Etzold</cp:lastModifiedBy>
  <cp:revision>592</cp:revision>
  <cp:lastPrinted>2018-09-13T12:26:17Z</cp:lastPrinted>
  <dcterms:created xsi:type="dcterms:W3CDTF">2008-06-02T14:00:57Z</dcterms:created>
  <dcterms:modified xsi:type="dcterms:W3CDTF">2018-11-06T16:18:17Z</dcterms:modified>
</cp:coreProperties>
</file>