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fffcd54a4_0_89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fffcd54a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fffcd54a4_0_89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ffcd54a4_0_145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fffcd54a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6fffcd54a4_0_145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ffcd54a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ffcd54a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fffcd54a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fffcd54a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fffcd54a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fffcd54a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fffcd54a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fffcd54a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fffcd54a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fffcd54a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eed204da1_0_2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eed204d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6eed204da1_0_2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fffcd54a4_0_82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fffcd54a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6fffcd54a4_0_82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fffcd54a4_0_12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fffcd54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6fffcd54a4_0_12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fffcd54a4_0_22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fffcd54a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fffcd54a4_0_22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fffcd54a4_0_39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fffcd54a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6fffcd54a4_0_39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ffcd54a4_0_31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ffcd54a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fffcd54a4_0_31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ffcd54a4_0_49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ffcd54a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fffcd54a4_0_49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fffcd54a4_0_65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fffcd54a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6fffcd54a4_0_65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eldia">
  <p:cSld name="Tabeldia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3"/>
                </a:solidFill>
              </a:defRPr>
            </a:lvl1pPr>
            <a:lvl2pPr lvl="1">
              <a:buNone/>
              <a:defRPr sz="1300">
                <a:solidFill>
                  <a:schemeClr val="accent3"/>
                </a:solidFill>
              </a:defRPr>
            </a:lvl2pPr>
            <a:lvl3pPr lvl="2">
              <a:buNone/>
              <a:defRPr sz="1300">
                <a:solidFill>
                  <a:schemeClr val="accent3"/>
                </a:solidFill>
              </a:defRPr>
            </a:lvl3pPr>
            <a:lvl4pPr lvl="3">
              <a:buNone/>
              <a:defRPr sz="1300">
                <a:solidFill>
                  <a:schemeClr val="accent3"/>
                </a:solidFill>
              </a:defRPr>
            </a:lvl4pPr>
            <a:lvl5pPr lvl="4">
              <a:buNone/>
              <a:defRPr sz="1300">
                <a:solidFill>
                  <a:schemeClr val="accent3"/>
                </a:solidFill>
              </a:defRPr>
            </a:lvl5pPr>
            <a:lvl6pPr lvl="5">
              <a:buNone/>
              <a:defRPr sz="1300">
                <a:solidFill>
                  <a:schemeClr val="accent3"/>
                </a:solidFill>
              </a:defRPr>
            </a:lvl6pPr>
            <a:lvl7pPr lvl="6">
              <a:buNone/>
              <a:defRPr sz="1300">
                <a:solidFill>
                  <a:schemeClr val="accent3"/>
                </a:solidFill>
              </a:defRPr>
            </a:lvl7pPr>
            <a:lvl8pPr lvl="7">
              <a:buNone/>
              <a:defRPr sz="1300">
                <a:solidFill>
                  <a:schemeClr val="accent3"/>
                </a:solidFill>
              </a:defRPr>
            </a:lvl8pPr>
            <a:lvl9pPr lvl="8">
              <a:buNone/>
              <a:defRPr sz="13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github.com/Daniel-Mietchen/events/issues/654" TargetMode="External"/><Relationship Id="rId9" Type="http://schemas.openxmlformats.org/officeDocument/2006/relationships/hyperlink" Target="https://doi.org/10.5281/zenodo.3687282" TargetMode="External"/><Relationship Id="rId5" Type="http://schemas.openxmlformats.org/officeDocument/2006/relationships/hyperlink" Target="https://github.com/Daniel-Mietchen/events/issues/654" TargetMode="External"/><Relationship Id="rId6" Type="http://schemas.openxmlformats.org/officeDocument/2006/relationships/hyperlink" Target="https://tools.wmflabs.org/scholia/author/Q20895785" TargetMode="External"/><Relationship Id="rId7" Type="http://schemas.openxmlformats.org/officeDocument/2006/relationships/hyperlink" Target="https://datascience.virginia.edu/people/daniel-mietchen" TargetMode="External"/><Relationship Id="rId8" Type="http://schemas.openxmlformats.org/officeDocument/2006/relationships/hyperlink" Target="https://twitter.com/EvoMRI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FAIR_data" TargetMode="External"/><Relationship Id="rId4" Type="http://schemas.openxmlformats.org/officeDocument/2006/relationships/hyperlink" Target="https://doi.org/10.1038%2Fsdata.2016.18" TargetMode="External"/><Relationship Id="rId5" Type="http://schemas.openxmlformats.org/officeDocument/2006/relationships/hyperlink" Target="https://doi.org/10.2777/152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listen.hatnote.com/#wikidata" TargetMode="External"/><Relationship Id="rId4" Type="http://schemas.openxmlformats.org/officeDocument/2006/relationships/hyperlink" Target="https://www.wikidata.org/wiki/Wikidata%3AWikiProject_Taxonomy%2FWikidata_lists%2FTaxon_items_with_audio" TargetMode="External"/><Relationship Id="rId5" Type="http://schemas.openxmlformats.org/officeDocument/2006/relationships/hyperlink" Target="https://github.com/Daniel-Mietchen/datascience/blob/master/data-driven-journalism.md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query.wikidata.org/#%0ASELECT%20%3Fitem%20%3FitemLabel%20%3Fsitelinks%0AWHERE%0A%7B%0A%20%20%3Fitem%20%28wdt%3AP31%2Fwdt%3AP279%2a%29%20wd%3AQ532.%0A%20%20%7B%20%3Fitem%20wdt%3AP131%20wd%3AQ1196%20.%20%7D%0A%20%20UNION%0A%20%20%7B%20%3Fitem%20wdt%3AP131%20%5B%20wdt%3AP131%20wd%3AQ1196%20%5D%20%7D%0A%20%20%3Fitem%20wikibase%3Asitelinks%20%3Fsitelinks%0A%0A%20%20SERVICE%20wikibase%3Alabel%20%7B%20bd%3AserviceParam%20wikibase%3Alanguage%20%22en%22.%20%7D%0A%7D%0AORDER%20BY%20DESC%28%3Fsitelinks%29%0ALIMIT%20100" TargetMode="External"/><Relationship Id="rId4" Type="http://schemas.openxmlformats.org/officeDocument/2006/relationships/hyperlink" Target="https://query.wikidata.org/#%0ASELECT%20%3Fitem%20%3FitemLabel%20%3Fstatements%0AWHERE%0A%7B%0A%20%20%3Fitem%20%28wdt%3AP31%2Fwdt%3AP279%2a%29%20wd%3AQ532.%0A%20%20%7B%20%3Fitem%20wdt%3AP131%20wd%3AQ1196%20.%20%7D%0A%20%20UNION%0A%20%20%7B%20%3Fitem%20wdt%3AP131%20%5B%20wdt%3AP131%20wd%3AQ1196%20%5D%20%7D%0A%20%20%3Fitem%20wikibase%3Astatements%20%3Fstatements%0A%0A%20%20SERVICE%20wikibase%3Alabel%20%7B%20bd%3AserviceParam%20wikibase%3Alanguage%20%22en%22.%20%7D%0A%7D%0AORDER%20BY%20DESC%28%3Fstatements%29%0ALIMIT%20100" TargetMode="External"/><Relationship Id="rId9" Type="http://schemas.openxmlformats.org/officeDocument/2006/relationships/hyperlink" Target="https://tools.wmflabs.org/reasonator/?q=Q6474&amp;lang=de" TargetMode="External"/><Relationship Id="rId5" Type="http://schemas.openxmlformats.org/officeDocument/2006/relationships/hyperlink" Target="https://query.wikidata.org/#%0ASELECT%20%3Fitem%20%3FitemLabel%20%3Fsitelinks%0AWHERE%0A%7B%0A%20%20%3Fitem%20%28wdt%3AP31%29%20wd%3AQ532.%0A%20%20%3Fitem%20wdt%3AP17%20wd%3AQ183%20.%0A%20%20%3Fitem%20wikibase%3Asitelinks%20%3Fsitelinks%0A%0A%20%20SERVICE%20wikibase%3Alabel%20%7B%20bd%3AserviceParam%20wikibase%3Alanguage%20%22en%22.%20%7D%0A%7D%0AORDER%20BY%20DESC%28%3Fsitelinks%29%0ALIMIT%20100" TargetMode="External"/><Relationship Id="rId6" Type="http://schemas.openxmlformats.org/officeDocument/2006/relationships/hyperlink" Target="https://query.wikidata.org/#%0ASELECT%20%3Fitem%20%3FitemLabel%20%3Fstatements%0AWHERE%0A%7B%0A%20%20%3Fitem%20%28wdt%3AP31%2Fwdt%3AP279%2a%29%20wd%3AQ532.%0A%20%20%7B%20%3Fitem%20wdt%3AP131%20wd%3AQ1196%20.%20%7D%0A%20%20UNION%0A%20%20%7B%20%3Fitem%20wdt%3AP131%20%5B%20wdt%3AP131%20wd%3AQ1196%20%5D%20%7D%0A%20%20%3Fitem%20wikibase%3Astatements%20%3Fstatements%0A%0A%20%20SERVICE%20wikibase%3Alabel%20%7B%20bd%3AserviceParam%20wikibase%3Alanguage%20%22en%22.%20%7D%0A%7D%0AORDER%20BY%20DESC%28%3Fstatements%29%0ALIMIT%20100" TargetMode="External"/><Relationship Id="rId7" Type="http://schemas.openxmlformats.org/officeDocument/2006/relationships/hyperlink" Target="https://query.wikidata.org/#%0ASELECT%20%3Fitem%20%3FitemLabel%20%3Fsitelinks%0AWHERE%0A%7B%0A%20%20%3Fitem%20%28wdt%3AP31%2Fwdt%3AP279%2a%29%20wd%3AQ532.%0A%20%20%7B%20%3Fitem%20wdt%3AP131%20wd%3AQ1196%20.%20%7D%0A%20%20UNION%0A%20%20%7B%20%3Fitem%20wdt%3AP131%20%5B%20wdt%3AP131%20wd%3AQ1196%20%5D%20%7D%0A%20%20%3Fitem%20wikibase%3Asitelinks%20%3Fsitelinks%0A%0A%20%20SERVICE%20wikibase%3Alabel%20%7B%20bd%3AserviceParam%20wikibase%3Alanguage%20%22en%22.%20%7D%0A%7D%0AORDER%20BY%20DESC%28%3Fsitelinks%29%0ALIMIT%20100" TargetMode="External"/><Relationship Id="rId8" Type="http://schemas.openxmlformats.org/officeDocument/2006/relationships/hyperlink" Target="https://query.wikidata.org/#%0ASELECT%20%3Fitem%20%3FitemLabel%20%3Fstatements%0AWHERE%0A%7B%0A%20%20%3Fitem%20%28wdt%3AP31%2Fwdt%3AP279%2a%29%20wd%3AQ532.%0A%20%20%3Fitem%20wdt%3AP17%20wd%3AQ183%20.%0A%20%20%3Fitem%20wikibase%3Astatements%20%3Fstatements%0A%0A%20%20SERVICE%20wikibase%3Alabel%20%7B%20bd%3AserviceParam%20wikibase%3Alanguage%20%22en%22.%20%7D%0A%7D%0AORDER%20BY%20DESC%28%3Fstatements%29%0ALIMIT%20100" TargetMode="External"/><Relationship Id="rId11" Type="http://schemas.openxmlformats.org/officeDocument/2006/relationships/hyperlink" Target="https://query.wikidata.org/#%0ASELECT%20%3Fitem%20%23%3FitemLabel%20%0A%3Fstatements%0AWHERE%0A%7B%0A%20%20%3Fitem%20wdt%3AP31%20wd%3AQ532.%0A%20%20%3Fitem%20wikibase%3Astatements%20%3Fstatements%20.%0A%7D%0AORDER%20BY%20DESC%28%3Fstatements%29%0A%23LIMIT%20100" TargetMode="External"/><Relationship Id="rId10" Type="http://schemas.openxmlformats.org/officeDocument/2006/relationships/hyperlink" Target="https://web.archive.org/web/20190310200237/https://www.destatis.de/DE/ZahlenFakten/LaenderRegionen/Regionales/Gemeindeverzeichnis/Administrativ/Archiv/GVAuszugQ/AuszugGV4QAktuell.xlsx?__blob=publicationFile" TargetMode="External"/><Relationship Id="rId13" Type="http://schemas.openxmlformats.org/officeDocument/2006/relationships/hyperlink" Target="https://tools.wmflabs.org/reasonator/?q=Q13945&amp;lang=de" TargetMode="External"/><Relationship Id="rId12" Type="http://schemas.openxmlformats.org/officeDocument/2006/relationships/hyperlink" Target="https://tools.wmflabs.org/reasonator/?q=Q9997&amp;lang=d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query.wikidata.org/#%23defaultView%3AMap%0ASELECT%20%3Fitem%20%23%3FitemLabel%20%0A%3Fgeo%0A%3Fstatements%0AWHERE%0A%7B%0A%20%20%3Fitem%20wdt%3AP31%20wd%3AQ532.%0A%20%20%3Fitem%20wdt%3AP625%20%3Fgeo.%0A%20%20%3Fitem%20wikibase%3Astatements%20%3Fstatements%20.%0A%20%20FILTER%20%28%3Fstatements%20%3E%2060%29%0A%7D%0AORDER%20BY%20DESC%28%3Fstatements%29%0A%23LIMIT%20100" TargetMode="External"/><Relationship Id="rId4" Type="http://schemas.openxmlformats.org/officeDocument/2006/relationships/hyperlink" Target="https://w.wiki/JG3" TargetMode="External"/><Relationship Id="rId9" Type="http://schemas.openxmlformats.org/officeDocument/2006/relationships/hyperlink" Target="https://query.wikidata.org/#%23defaultView%3AMap%7B%22layer%22%3A%20%22%3FinstanceLabel%22%7D%0ASELECT%20%0A%20%20DISTINCT%20%3Fitem%20%0A%20%20%3FitemLabel%0A%20%20%3Fgeo%20%0A%20%20%3FDataURL%20%0A%20%20%3FinstanceLabel%0AWHERE%20%7B%0A%20%20%3Fitem%20wdt%3AP1325%20%3FDataURL%20.%0A%20%20%3Fitem%20wdt%3AP625%20%3Fgeo%20.%0A%20%20%7B%20%3Fitem%20wdt%3AP131%20wd%3AQ1196%20.%20%7D%0A%20%20UNION%0A%20%20%7B%20%3Fitem%20wdt%3AP131%20%5B%20wdt%3AP131%20wd%3AQ1196%20%5D%20%7D%0A%20%20%3Fitem%20wdt%3AP31%20%3Finstance%0A%20%20SERVICE%20wikibase%3Alabel%20%7B%20bd%3AserviceParam%20wikibase%3Alanguage%20%22de%22.%20%7D%0A%7D" TargetMode="External"/><Relationship Id="rId5" Type="http://schemas.openxmlformats.org/officeDocument/2006/relationships/hyperlink" Target="https://query.wikidata.org/#SELECT%20DISTINCT%20%3Fproperty%20%3FpropertyLabel%20%3Fcount%0AWITH%20%7B%0A%20%20SELECT%20DISTINCT%20%3Fitem%20WHERE%20%7B%0A%20%20%20%20%3Fitem%20wdt%3AP31%2a%2Fwdt%3AP279%2a%20wd%3AQ532%20.%0A%20%20%7D%0A%20%20LIMIT%20200000%0A%20%20%7D%20AS%20%25items%20%0AWITH%20%7B%0A%20%20SELECT%20DISTINCT%20%3Fproperty%20%28COUNT%28%2a%29%20AS%20%3Fcount%29%20WHERE%20%7B%0A%20%20INCLUDE%20%25items.%0A%20%20%20%20%3Fitem%20%3Fp%20%5B%20%5D%20.%0A%20%20%20%20%3Fproperty%20a%20wikibase%3AProperty%3B%0A%20%20%20%20%20%20%20%20%20%20%20%20%20%20%20%20wikibase%3Aclaim%20%3Fp.%0A%20%20%7D%0A%20%20GROUP%20BY%20%3Fproperty%20%0A%20%20LIMIT%20100%0A%20%20%7D%20AS%20%25results%20%0AWHERE%20%7B%0A%20%20INCLUDE%20%25results.%0A%20%20SERVICE%20wikibase%3Alabel%20%7B%20bd%3AserviceParam%20wikibase%3Alanguage%20%22en%22.%20%7D%0A%7D%0AORDER%20BY%20DESC%28%3Fcount%29%0ALIMIT%20100" TargetMode="External"/><Relationship Id="rId6" Type="http://schemas.openxmlformats.org/officeDocument/2006/relationships/hyperlink" Target="https://www.wikidata.org/w/index.php?title=Q64004&amp;oldid=1091070258#P1325" TargetMode="External"/><Relationship Id="rId7" Type="http://schemas.openxmlformats.org/officeDocument/2006/relationships/hyperlink" Target="https://query.wikidata.org/#%23defaultView%3AMap%0ASELECT%20%0A%20%20DISTINCT%20%3Fitem%20%0A%20%20%3FitemLabel%0A%20%20%3Fgeo%20%0A%20%20%3FDataURL%20%0AWHERE%20%7B%0A%20%20%3Fitem%20wdt%3AP1325%20%3FDataURL%20.%0A%20%20%3Fitem%20wdt%3AP625%20%3Fgeo%20.%0A%20%20SERVICE%20wikibase%3Alabel%20%7B%20bd%3AserviceParam%20wikibase%3Alanguage%20%22%5BAUTO_LANGUAGE%5D%2Cen%22.%20%7D%0A%7D" TargetMode="External"/><Relationship Id="rId8" Type="http://schemas.openxmlformats.org/officeDocument/2006/relationships/hyperlink" Target="https://query.wikidata.org/#%23defaultView%3AMap%0ASELECT%20%0A%20%20DISTINCT%20%3Fitem%20%0A%20%20%3FitemLabel%0A%20%20%3Fgeo%20%0A%20%20%3FDataURL%20%0AWHERE%20%7B%0A%20%20%3Fitem%20wdt%3AP1325%20%3FDataURL%20.%0A%20%20%3Fitem%20wdt%3AP625%20%3Fgeo%20.%0A%20%20%7B%20%3Fitem%20wdt%3AP131%20wd%3AQ1196%20.%20%7D%0A%20%20UNION%0A%20%20%7B%20%3Fitem%20wdt%3AP131%20%5B%20wdt%3AP131%20wd%3AQ1196%20%5D%20%7D%0A%20%20SERVICE%20wikibase%3Alabel%20%7B%20bd%3AserviceParam%20wikibase%3Alanguage%20%22%5BAUTO_LANGUAGE%5D%2Cen%22.%20%7D%0A%7D" TargetMode="External"/><Relationship Id="rId11" Type="http://schemas.openxmlformats.org/officeDocument/2006/relationships/hyperlink" Target="https://query.wikidata.org/#%23defaultView%3AMap%7B%22layer%22%3A%20%22%3FinstanceLabel%22%7D%0ASELECT%20%0A%20%20DISTINCT%20%3Fitem%20%0A%20%20%3FitemLabel%0A%20%20%3Fgeo%20%0A%20%20%3FDataURL%20%0A%20%20%3FinstanceLabel%0AWHERE%20%7B%0A%20%20%3Fitem%20wdt%3AP1325%20%3FDataURL%20.%0A%20%20%3Fitem%20wdt%3AP625%20%3Fgeo%20.%0A%20%20%7B%3Fitem%20wdt%3AP17%20wd%3AQ183%20.%20%7D%0A%20%20UNION%0A%20%20%7B%3Fitem%20wdt%3AP17%20%5Bwdt%3AP47%20wd%3AQ183%20%5D.%20%7D%0A%20%20%3Fitem%20wdt%3AP31%20%3Finstance%0A%20%20SERVICE%20wikibase%3Alabel%20%7B%20bd%3AserviceParam%20wikibase%3Alanguage%20%22de%22.%20%7D%0A%7D" TargetMode="External"/><Relationship Id="rId10" Type="http://schemas.openxmlformats.org/officeDocument/2006/relationships/hyperlink" Target="https://query.wikidata.org/#%23defaultView%3AMap%7B%22layer%22%3A%20%22%3FinstanceLabel%22%7D%0ASELECT%20%0A%20%20DISTINCT%20%3Fitem%20%0A%20%20%3FitemLabel%0A%20%20%3Fgeo%20%0A%20%20%3FDataURL%20%0A%20%20%3FinstanceLabel%0AWHERE%20%7B%0A%20%20%3Fitem%20wdt%3AP1325%20%3FDataURL%20.%0A%20%20%3Fitem%20wdt%3AP625%20%3Fgeo%20.%0A%20%20%3Fitem%20wdt%3AP17%20wd%3AQ183%20.%0A%20%20%3Fitem%20wdt%3AP31%20%3Finstance%0A%20%20SERVICE%20wikibase%3Alabel%20%7B%20bd%3AserviceParam%20wikibase%3Alanguage%20%22de%22.%20%7D%0A%7D" TargetMode="External"/><Relationship Id="rId13" Type="http://schemas.openxmlformats.org/officeDocument/2006/relationships/hyperlink" Target="https://query.wikidata.org/#%23defaultView%3AGraph%0A%23SELECT%20DISTINCT%20%3Fitem1%20%3Fitem2%20%3Fitem1Label%20%3Fitem2Label%20%28SAMPLE%28%3Frgb%29%20AS%20%3Frgb%29%20%3Fid1%20%3Fid2%20WHERE%20%7B%0ASELECT%20DISTINCT%20%3Fitem%20%3FitemLabel%20%28SAMPLE%28%3Frgb%29%20AS%20%3Frgb%29%20%3Flink%20%7B%0A%20%20VALUES%20%3Ftoggle%20%7B%20true%20false%20%7D%0A%20%20%0A%20%20%3Fitem2%20wdt%3AP1325%20%3Fid2.%0A%20%20%3Fitem2%20%3Fproperty%20%3Fitem1%20.%0A%20%20%3Fitem1%20wdt%3AP1325%20%3Fid1.%0A%20%20%3Fitem2%20%3Fproperty2%20wd%3AQ39%20.%0A%0A%20%20%0A%23%20%20FILTER%28CONTAINS%28%3Fid1%2C%22scot%2F%22%29%29%0A%23%20%20FILTER%28CONTAINS%28%3Fid2%2C%22scot%2F%22%29%29%0A%20%20%23FILTER%28CONTAINS%28%3Fid1%2C%22scot%2F%22%29%7C%7CCONTAINS%28%3Fid2%2C%22scot%2F%22%29%29%0A%20%20%0A%20%20SERVICE%20wikibase%3Alabel%20%7B%20bd%3AserviceParam%20wikibase%3Alanguage%20%22%5BAUTO_LANGUAGE%5D%2Cen%22.%20%7D%0A%0A%20%20%7B%3Fitem1%20wdt%3AP31%20wd%3AQ532%7D%0A%20%20OPTIONAL%7B%3Fitem1%20wdt%3AP279%20%3Fsubclass1%7D%0A%20%20OPTIONAL%7B%3Fitem2%20wdt%3AP31%20%3Finstance2%7D%0A%20%20OPTIONAL%7B%3Fitem2%20wdt%3AP279%20%3Fsubclass2%7D%0A%20%20BIND%28%20substr%28md5%28STR%28%3Finstance1%29%29%2C1%2C6%29%20as%20%3Frgb1%20%29%0A%20%20BIND%28IF%28BOUND%28%3Frgb1%29%2C%3Frgb1%2Csubstr%28md5%28STR%28%3Fsubclass1%29%29%2C1%2C6%29%29%20AS%20%3Frgb1%29.%0A%20%20BIND%28%20substr%28md5%28STR%28%3Finstance2%29%29%2C1%2C6%29%20as%20%3Frgb2%20%29%0A%20%20BIND%28IF%28BOUND%28%3Frgb2%29%2C%3Frgb2%2Csubstr%28md5%28STR%28%3Fsubclass2%29%29%2C1%2C6%29%29%20AS%20%3Frgb2%29.%0A%20%20%20%20%0A%20%20BIND%28IF%28%3Ftoggle%2C%3Fitem1%2C%3Fitem2%29%20AS%20%3Fitem%29.%0A%20%20BIND%28IF%28%3Ftoggle%2C%3Fitem1Label%2C%3Fitem2Label%29%20AS%20%3FitemLabel%29.%0A%20%20BIND%28IF%28%3Ftoggle%2C%3Frgb1%2C%3Frgb2%29%20AS%20%3Frgb%29.%0A%20%20BIND%28IF%28%3Ftoggle%2C%22%22%2C%3Fitem1%29%20AS%20%3Flink%29.%0A%20%0A%7D%0A%23GROUP%20BY%20%3Fitem1%20%3Fitem2%20%3Fitem1Label%20%3Fitem2Label%20%3Fid1%20%3Fid2%0AGROUP%20BY%20%3Fitem%20%3FitemLabel%20%3Flink%0ALIMIT%2010000" TargetMode="External"/><Relationship Id="rId12" Type="http://schemas.openxmlformats.org/officeDocument/2006/relationships/hyperlink" Target="https://query.wikidata.org/#%23defaultView%3AMap%7B%22layer%22%3A%20%22%3FinstanceLabel%22%7D%0ASELECT%20%0A%20%20DISTINCT%20%3Fitem%20%0A%20%20%3FitemLabel%0A%20%20%3Fgeo%20%0A%20%20%3FDataURL%20%0A%20%20%3FinstanceLabel%0AWHERE%20%7B%0A%20%20%3Fitem%20wdt%3AP1325%20%3FDataURL%20.%0A%20%20%3Fitem%20wdt%3AP625%20%3Fgeo%20.%0A%20%20%3Fitem%20wdt%3AP17%20wd%3AQ39%20.%0A%20%20%3Fitem%20wdt%3AP31%20%3Finstance%0A%20%20SERVICE%20wikibase%3Alabel%20%7B%20bd%3AserviceParam%20wikibase%3Alanguage%20%22de%22.%20%7D%0A%7D" TargetMode="External"/><Relationship Id="rId15" Type="http://schemas.openxmlformats.org/officeDocument/2006/relationships/hyperlink" Target="https://query.wikidata.org/embed.html#%23defaultView%3AGraph%0A%23SELECT%20DISTINCT%20%3Fitem1%20%3Fitem2%20%3Fitem1Label%20%3Fitem2Label%20(SAMPLE(%3Frgb)%20AS%20%3Frgb)%20%3Fid1%20%3Fid2%20WHERE%20%7B%0ASELECT%20DISTINCT%20%3Fitem%20%3FitemLabel%20(SAMPLE(%3Frgb)%20AS%20%3Frgb)%20%3Flink%20%7B%0A%20%20VALUES%20%3Ftoggle%20%7B%20true%20false%20%7D%0A%20%20%0A%20%20%3Fitem2%20wdt%3AP7033%20%3Fid2.%0A%20%20%3Fitem2%20%3Fproperty%20%3Fitem1%20.%0A%20%20%3Fitem1%20wdt%3AP7033%20%3Fid1.%0A%20%20%3Fitem2%20%3Fproperty2%20wd%3AQ5%20.%0A%0A%20%20%0A%20%20FILTER(CONTAINS(%3Fid1%2C%22scot%2F%22))%0A%20%20FILTER(CONTAINS(%3Fid2%2C%22scot%2F%22))%0A%20%20%23FILTER(CONTAINS(%3Fid1%2C%22scot%2F%22)%7C%7CCONTAINS(%3Fid2%2C%22scot%2F%22))%0A%20%20%0A%20%20SERVICE%20wikibase%3Alabel%20%7B%20bd%3AserviceParam%20wikibase%3Alanguage%20%22%5BAUTO_LANGUAGE%5D%2Cen%22.%20%7D%0A%0A%20%20OPTIONAL%7B%3Fitem1%20wdt%3AP31%20%3Finstance1%7D%0A%20%20OPTIONAL%7B%3Fitem1%20wdt%3AP279%20%3Fsubclass1%7D%0A%20%20OPTIONAL%7B%3Fitem2%20wdt%3AP31%20%3Finstance2%7D%0A%20%20OPTIONAL%7B%3Fitem2%20wdt%3AP279%20%3Fsubclass2%7D%0A%20%20BIND(%20substr(md5(STR(%3Finstance1))%2C1%2C6)%20as%20%3Frgb1%20)%0A%20%20BIND(IF(BOUND(%3Frgb1)%2C%3Frgb1%2Csubstr(md5(STR(%3Fsubclass1))%2C1%2C6))%20AS%20%3Frgb1).%0A%20%20BIND(%20substr(md5(STR(%3Finstance2))%2C1%2C6)%20as%20%3Frgb2%20)%0A%20%20BIND(IF(BOUND(%3Frgb2)%2C%3Frgb2%2Csubstr(md5(STR(%3Fsubclass2))%2C1%2C6))%20AS%20%3Frgb2).%0A%20%20%20%20%0A%20%20BIND(IF(%3Ftoggle%2C%3Fitem1%2C%3Fitem2)%20AS%20%3Fitem).%0A%20%20BIND(IF(%3Ftoggle%2C%3Fitem1Label%2C%3Fitem2Label)%20AS%20%3FitemLabel).%0A%20%20BIND(IF(%3Ftoggle%2C%3Frgb1%2C%3Frgb2)%20AS%20%3Frgb).%0A%20%20BIND(IF(%3Ftoggle%2C%22%22%2C%3Fitem1)%20AS%20%3Flink).%0A%20%0A%7D%0A%23GROUP%20BY%20%3Fitem1%20%3Fitem2%20%3Fitem1Label%20%3Fitem2Label%20%3Fid1%20%3Fid2%0AGROUP%20BY%20%3Fitem%20%3FitemLabel%20%3Flink%0ALIMIT%2010000" TargetMode="External"/><Relationship Id="rId14" Type="http://schemas.openxmlformats.org/officeDocument/2006/relationships/hyperlink" Target="https://query.wikidata.org/#%23defaultView%3AGraph%0A%23SELECT%20DISTINCT%20%3Fitem1%20%3Fitem2%20%3Fitem1Label%20%3Fitem2Label%20%28SAMPLE%28%3Frgb%29%20AS%20%3Frgb%29%20%3Fid1%20%3Fid2%20WHERE%20%7B%0ASELECT%20DISTINCT%20%3Fitem%20%3FitemLabel%20%28SAMPLE%28%3Frgb%29%20AS%20%3Frgb%29%20%3Flink%20%7B%0A%20%20VALUES%20%3Ftoggle%20%7B%20true%20false%20%7D%0A%20%20%0A%20%20%3Fitem2%20wdt%3AP1325%20%3Fid2.%0A%20%20%3Fitem2%20%3Fproperty2%20wd%3AQ39%20.%0A%20%20%3Fitem2%20%3Fproperty%20%3Fitem1%20.%0A%23%20%20%3Fitem1%20wdt%3AP1325%20%3Fid1.%0A%0A%20%20%0A%23%20%20FILTER%28CONTAINS%28%3Fid1%2C%22scot%2F%22%29%29%0A%23%20%20FILTER%28CONTAINS%28%3Fid2%2C%22scot%2F%22%29%29%0A%20%20%23FILTER%28CONTAINS%28%3Fid1%2C%22scot%2F%22%29%7C%7CCONTAINS%28%3Fid2%2C%22scot%2F%22%29%29%0A%20%20%0A%20%20SERVICE%20wikibase%3Alabel%20%7B%20bd%3AserviceParam%20wikibase%3Alanguage%20%22de%22.%20%7D%0A%0A%20%20OPTIONAL%7B%3Fitem1%20wdt%3AP31%20%3Finstance1%7D%0A%20%20OPTIONAL%7B%3Fitem1%20wdt%3AP279%20%3Fsubclass1%7D%0A%20%20%7B%3Fitem2%20wdt%3AP31%20wd%3AQ532%7D%0A%20%20OPTIONAL%7B%3Fitem2%20wdt%3AP279%20%3Fsubclass2%7D%0A%20%20BIND%28%20substr%28md5%28STR%28%3Finstance1%29%29%2C1%2C6%29%20as%20%3Frgb1%20%29%0A%20%20BIND%28IF%28BOUND%28%3Frgb1%29%2C%3Frgb1%2Csubstr%28md5%28STR%28%3Fsubclass1%29%29%2C1%2C6%29%29%20AS%20%3Frgb1%29.%0A%20%20BIND%28%20substr%28md5%28STR%28%3Finstance2%29%29%2C1%2C6%29%20as%20%3Frgb2%20%29%0A%20%20BIND%28IF%28BOUND%28%3Frgb2%29%2C%3Frgb2%2Csubstr%28md5%28STR%28%3Fsubclass2%29%29%2C1%2C6%29%29%20AS%20%3Frgb2%29.%0A%20%20%20%20%0A%20%20BIND%28IF%28%3Ftoggle%2C%3Fitem1%2C%3Fitem2%29%20AS%20%3Fitem%29.%0A%20%20BIND%28IF%28%3Ftoggle%2C%3Fitem1Label%2C%3Fitem2Label%29%20AS%20%3FitemLabel%29.%0A%20%20BIND%28IF%28%3Ftoggle%2C%3Frgb1%2C%3Frgb2%29%20AS%20%3Frgb%29.%0A%20%20BIND%28IF%28%3Ftoggle%2C%22%22%2C%3Fitem1%29%20AS%20%3Flink%29.%0A%20%0A%7D%0A%23GROUP%20BY%20%3Fitem1%20%3Fitem2%20%3Fitem1Label%20%3Fitem2Label%20%3Fid1%20%3Fid2%0AGROUP%20BY%20%3Fitem%20%3FitemLabel%20%3Flink%0ALIMIT%201000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ools.wmflabs.org/reasonator/?q=Q652876&amp;lang=de" TargetMode="External"/><Relationship Id="rId4" Type="http://schemas.openxmlformats.org/officeDocument/2006/relationships/hyperlink" Target="https://tools.wmflabs.org/reasonator/?q=Q652876&amp;lang=ru" TargetMode="External"/><Relationship Id="rId9" Type="http://schemas.openxmlformats.org/officeDocument/2006/relationships/hyperlink" Target="https://tools.wmflabs.org/reasonator/?q=Q50983&amp;lang=de" TargetMode="External"/><Relationship Id="rId5" Type="http://schemas.openxmlformats.org/officeDocument/2006/relationships/hyperlink" Target="https://www.wikidata.org/wiki/Special:Nearby#/coord/53.716667,11.916667" TargetMode="External"/><Relationship Id="rId6" Type="http://schemas.openxmlformats.org/officeDocument/2006/relationships/hyperlink" Target="https://www.openstreetmap.org/relation/449943#map=18/53.72273/11.92504" TargetMode="External"/><Relationship Id="rId7" Type="http://schemas.openxmlformats.org/officeDocument/2006/relationships/hyperlink" Target="https://tools.wmflabs.org/reasonator/?q=Q671964&amp;lang=de" TargetMode="External"/><Relationship Id="rId8" Type="http://schemas.openxmlformats.org/officeDocument/2006/relationships/hyperlink" Target="https://tools.wmflabs.org/reasonator/?q=Q33496281&amp;lang=d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ata.virginia.gov/" TargetMode="External"/><Relationship Id="rId4" Type="http://schemas.openxmlformats.org/officeDocument/2006/relationships/hyperlink" Target="https://smartcities.data.gov.in/" TargetMode="External"/><Relationship Id="rId9" Type="http://schemas.openxmlformats.org/officeDocument/2006/relationships/hyperlink" Target="https://www.inaturalist.org/observations?place_id=98496" TargetMode="External"/><Relationship Id="rId5" Type="http://schemas.openxmlformats.org/officeDocument/2006/relationships/hyperlink" Target="https://www.govdata.de/web/guest/suchen/-/searchresult/q/Dorf/s/relevance_desc" TargetMode="External"/><Relationship Id="rId6" Type="http://schemas.openxmlformats.org/officeDocument/2006/relationships/hyperlink" Target="https://wiki.openstreetmap.org/wiki/Luftbilder_aus_Mecklenburg_Vorpommern" TargetMode="External"/><Relationship Id="rId7" Type="http://schemas.openxmlformats.org/officeDocument/2006/relationships/hyperlink" Target="https://www.opendata-hro.de/dataset" TargetMode="External"/><Relationship Id="rId8" Type="http://schemas.openxmlformats.org/officeDocument/2006/relationships/hyperlink" Target="https://query.wikidata.org/embed.html#%23defaultView%3AMap%0A%23%20constituencies%20for%20the%20election%20to%20the%20German%20Bundestag%202017%2C%20with%20winning%20candidate%20and%20party%0ASELECT%20%3Fdistrict%20%3FdistrictLabel%20%3FdistrictNumber%20%3Fmdb%20%3FmdbLabel%20%3Fparty%20%3FpartyLabelCONF%20%28%3FpartyLabel%20AS%20%3Flayer%29%20%3FvotesPercentage%20%3Frgb%20%3Fshape%20%3FsanityCheckMdb%20WHERE%20%7B%0A%20%20%23%20find%20districts%20with%20shape%0A%20%20%3Fdistrict%20wdt%3AP3896%20%3Fshape%3B%0A%20%20%20%20%20%20%20%20%20%20%20%20%23%20successful%20candidate%20for%2019th%20German%20Bundestag%20with%20party%20and%20%25%20votes%0A%20%20%20%20%20%20%20%20%20%20%20%20p%3AP991%20%5B%0A%20%20%20%20%20%20%20%20%20%20%20%20%20%20ps%3AP991%20%3Fmdb%3B%0A%20%20%20%20%20%20%20%20%20%20%20%20%20%20pq%3AP2937%20wd%3AQ30579723%3B%0A%20%20%20%20%20%20%20%20%20%20%20%20%20%20pq%3AP1268%20%3Fparty%3B%0A%20%20%20%20%20%20%20%20%20%20%20%20%20%20pqv%3AP1111%20%5B%20wikibase%3AquantityAmount%20%3FvotesPercentage%3B%20wikibase%3AquantityUnit%20wd%3AQ11229%20%5D%0A%20%20%20%20%20%20%20%20%20%20%20%20%5D%3B%0A%20%20%20%20%20%20%20%20%20%20%20%20%23%20district%20number%20in%202017%20Bundestag%20constituencies%0A%20%20%20%20%20%20%20%20%20%20%20%20p%3AP528%20%5B%0A%20%20%20%20%20%20%20%20%20%20%20%20%20%20ps%3AP528%20%3FdistrictNumberString%3B%0A%20%20%20%20%20%20%20%20%20%20%20%20%20%20pq%3AP972%20wd%3AQ26971257%0A%20%20%20%20%20%20%20%20%20%20%20%20%5D.%0A%20%20%23%20turn%20string%20district%20number%20into%20integer%0A%20%20BIND%28xsd%3Ainteger%28%3FdistrictNumberString%29%20AS%20%3FdistrictNumber%29%0A%20%20%23%20sanity%20check%0A%20%20OPTIONAL%20%7B%0A%20%20%20%20%3Fmdb%20p%3AP39%20%5B%0A%20%20%20%20%20%20ps%3AP39%20wd%3AQ1939555%3B%0A%20%20%20%20%20%20pq%3AP2937%20wd%3AQ30579723%3B%0A%20%20%20%20%20%20pq%3AP768%20%3Fdistrict%3B%0A%20%20%20%20%20%20pq%3AP4100%20%3Fparty%0A%20%20%20%20%5D.%0A%20%20%20%20BIND%28true%20AS%20%3FsanityCheckMdb%29%0A%20%20%7D%0A%20%20%23%20find%20original%20color%20of%20party%0A%20%20%3Fparty%20wdt%3AP462%3F%2Fwdt%3AP465%20%3FrgbOriginal.%0A%20%20%23%20fade%20color%20depending%20on%20%25%20votes%2C%20knowing%20that%20the%20original%20colors%20are%20only%20composed%20of%20FF%2C%2080%2C%2000%3A%20shift%2080%20to%20A0%20or%20C0%2C%20and%2000%20to%2040%20or%2080%0A%20%20%23%20%28using%20separate%20calls%20to%20replace%20R%2C%20G%2C%20and%20B%20components%20so%20that%20the%20replacements%20are%20aligned%20to%20them%29%0A%20%20BIND%28IF%28%3FvotesPercentage%20%3E%3D%20%28100%2F2%29%2C%0A%20%20%20%20%20%20%20%20%20%20%3FrgbOriginal%2C%0A%20%20%20%20%20%20%20%20%20%20IF%28%3FvotesPercentage%20%3E%3D%20%28100%2F3%29%2C%0A%20%20%20%20%20%20%20%20%20%20%20%20%20REPLACE%28REPLACE%28REPLACE%28REPLACE%28REPLACE%28REPLACE%28%3FrgbOriginal%2C%20%2280%28..%29%28..%29%22%2C%20%22A0%241%242%22%29%2C%20%22%28..%2980%28..%29%22%2C%20%22%241A0%242%22%29%2C%20%22%28..%29%28..%2980%22%2C%20%22%241%242A0%22%29%2C%20%2200%28..%29%28..%29%22%2C%20%2240%241%242%22%29%2C%20%22%28..%2900%28..%29%22%2C%20%22%24140%242%22%29%2C%20%22%28..%29%28..%2900%22%2C%20%22%241%24240%22%29%2C%0A%20%20%20%20%20%20%20%20%20%20%20%20%20REPLACE%28REPLACE%28REPLACE%28REPLACE%28REPLACE%28REPLACE%28%3FrgbOriginal%2C%20%2280%28..%29%28..%29%22%2C%20%22C0%241%242%22%29%2C%20%22%28..%2980%28..%29%22%2C%20%22%241C0%242%22%29%2C%20%22%28..%29%28..%2980%22%2C%20%22%241%242C0%22%29%2C%20%2200%28..%29%28..%29%22%2C%20%2280%241%242%22%29%2C%20%22%28..%2900%28..%29%22%2C%20%22%24180%242%22%29%2C%20%22%28..%29%28..%2900%22%2C%20%22%241%24280%22%29%0A%20%20%20%20%20%20%20%20%20%20%20%20%29%0A%20%20%20%20%20%20%20%20%20%29%20AS%20%3Frgb%29%0A%20%20SERVICE%20wikibase%3Alabel%20%7B%0A%20%20%20%20bd%3AserviceParam%20wikibase%3Alanguage%20%22%5BAUTO_LANGUAGE%5D%2Cen%22.%0A%20%20%20%20%3Fdistrict%20rdfs%3Alabel%20%3FdistrictLabel.%0A%20%20%20%20%3Fparty%20rdfs%3Alabel%20%3FpartyLabel.%0A%20%20%20%20%3Fmdb%20rdfs%3Alabel%20%3FmdbLabel.%0A%20%20%7D%0A%7D%0AORDER%20BY%20%3FdistrictNumber" TargetMode="External"/><Relationship Id="rId11" Type="http://schemas.openxmlformats.org/officeDocument/2006/relationships/hyperlink" Target="https://www.hotosm.org/" TargetMode="External"/><Relationship Id="rId10" Type="http://schemas.openxmlformats.org/officeDocument/2006/relationships/hyperlink" Target="https://medium.com/@ObamaWhiteHouse/ten-years-after-katrina-new-orleans-recovery-and-what-data-had-to-do-with-it-3df0bb2467e9#.6fhghgjqe" TargetMode="External"/><Relationship Id="rId13" Type="http://schemas.openxmlformats.org/officeDocument/2006/relationships/hyperlink" Target="https://coast.noaa.gov/slr/#/layer/slr" TargetMode="External"/><Relationship Id="rId12" Type="http://schemas.openxmlformats.org/officeDocument/2006/relationships/hyperlink" Target="http://www.missingmaps.org/" TargetMode="External"/><Relationship Id="rId15" Type="http://schemas.openxmlformats.org/officeDocument/2006/relationships/hyperlink" Target="https://turing-bus.de/" TargetMode="External"/><Relationship Id="rId14" Type="http://schemas.openxmlformats.org/officeDocument/2006/relationships/hyperlink" Target="https://okfn.de/projekte/turing-bus/" TargetMode="External"/><Relationship Id="rId17" Type="http://schemas.openxmlformats.org/officeDocument/2006/relationships/hyperlink" Target="https://www.rijksmuseum.nl/en/rijksstudio" TargetMode="External"/><Relationship Id="rId16" Type="http://schemas.openxmlformats.org/officeDocument/2006/relationships/hyperlink" Target="https://www.rijksmuseum.nl/" TargetMode="External"/><Relationship Id="rId19" Type="http://schemas.openxmlformats.org/officeDocument/2006/relationships/hyperlink" Target="https://tools.wmflabs.org/scholia/organization/Q1694545" TargetMode="External"/><Relationship Id="rId18" Type="http://schemas.openxmlformats.org/officeDocument/2006/relationships/hyperlink" Target="https://www.youtube.com/channel/UCyT0dl5It3EnSR_BWDVgvA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ikidata.org/wiki/Wikidata:WikiProject_Wikidata_for_research/Talks/Workshop_on_Data_Quality_Management_in_Wikidata_2019#Bonus_pictures" TargetMode="External"/><Relationship Id="rId4" Type="http://schemas.openxmlformats.org/officeDocument/2006/relationships/hyperlink" Target="http://tasks.hotosm.org/" TargetMode="External"/><Relationship Id="rId5" Type="http://schemas.openxmlformats.org/officeDocument/2006/relationships/hyperlink" Target="https://query.wikidata.org/#%23defaultView%3AImageGrid%0ASELECT%20%3Fpainting%20%3FpaintingLabel%20%3Fimage%20WHERE%20%7B%0A%20%20%3Fpaiting%20wdt%3AP180%20wd%3AQ62577%20%3B%0A%20%20%20%20%20%20%20%20%20%20%20wdt%3AP18%20%3Fimage%20.%0A%20%20SERVICE%20wikibase%3Alabel%20%7B%20bd%3AserviceParam%20wikibase%3Alanguage%20%22%5BAUTO_LANGUAGE%5D%2Cen%22.%20%7D%0A%7D" TargetMode="External"/><Relationship Id="rId6" Type="http://schemas.openxmlformats.org/officeDocument/2006/relationships/hyperlink" Target="https://www.mein-datenschutzbeauftragter.de/datenmissbrauch/" TargetMode="External"/><Relationship Id="rId7" Type="http://schemas.openxmlformats.org/officeDocument/2006/relationships/hyperlink" Target="https://doi.org/10.5281/zenodo.255999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LwW1-X3gla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iki/File:121212_2_OpenSwissKnife.pn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Nematus_ribesii" TargetMode="External"/><Relationship Id="rId4" Type="http://schemas.openxmlformats.org/officeDocument/2006/relationships/hyperlink" Target="https://commons.wikimedia.org/wiki/File:Caterpillar_feeding_on_leaf_-_20140906_121127_(cropped).jpg" TargetMode="External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minrk/ligo-binder" TargetMode="External"/><Relationship Id="rId4" Type="http://schemas.openxmlformats.org/officeDocument/2006/relationships/hyperlink" Target="https://commons.wikimedia.org/wiki/File:LIGO_measurement_of_gravitational_waves.svg" TargetMode="External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hyperlink" Target="https://en.wikipedia.org/wiki/Herbivore" TargetMode="External"/><Relationship Id="rId22" Type="http://schemas.openxmlformats.org/officeDocument/2006/relationships/hyperlink" Target="https://ne.wikipedia.org/wiki/%E0%A4%B8%E0%A4%BE%E0%A4%95%E0%A4%BE%E0%A4%B9%E0%A4%BE%E0%A4%B0%E0%A5%80" TargetMode="External"/><Relationship Id="rId21" Type="http://schemas.openxmlformats.org/officeDocument/2006/relationships/hyperlink" Target="https://kw.wikipedia.org/wiki/Gwelsdebrer" TargetMode="External"/><Relationship Id="rId24" Type="http://schemas.openxmlformats.org/officeDocument/2006/relationships/hyperlink" Target="https://sw.wikipedia.org/wiki/Mlamani" TargetMode="External"/><Relationship Id="rId23" Type="http://schemas.openxmlformats.org/officeDocument/2006/relationships/hyperlink" Target="https://pt.wikipedia.org/wiki/Herb%C3%ADvoro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r.wikipedia.org/wiki/%D8%A7%D9%84%D9%86%D8%B3%D8%A8%D9%8A%D8%A9_%D8%A7%D9%84%D8%B9%D8%A7%D9%85%D8%A9" TargetMode="External"/><Relationship Id="rId4" Type="http://schemas.openxmlformats.org/officeDocument/2006/relationships/hyperlink" Target="https://ar.wikipedia.org/wiki/%D9%85%D9%88%D8%AC%D8%A9_%D8%AB%D9%82%D8%A7%D9%84%D9%8A%D8%A9" TargetMode="External"/><Relationship Id="rId9" Type="http://schemas.openxmlformats.org/officeDocument/2006/relationships/hyperlink" Target="https://ca.wikipedia.org/wiki/GW150914" TargetMode="External"/><Relationship Id="rId26" Type="http://schemas.openxmlformats.org/officeDocument/2006/relationships/hyperlink" Target="https://www.wikidata.org/wiki/Wikidata:WikiProject_Wikidata_for_research/Hierarchy_of_Hypotheses_Workshop_2018" TargetMode="External"/><Relationship Id="rId25" Type="http://schemas.openxmlformats.org/officeDocument/2006/relationships/hyperlink" Target="https://www.wikidata.org/wiki/Q45874067" TargetMode="External"/><Relationship Id="rId28" Type="http://schemas.openxmlformats.org/officeDocument/2006/relationships/image" Target="../media/image3.jpg"/><Relationship Id="rId27" Type="http://schemas.openxmlformats.org/officeDocument/2006/relationships/hyperlink" Target="https://commons.wikimedia.org/wiki/Special:GlobalUsage/Caterpillar_feeding_on_leaf_-_20140906_121127_(cropped).jpg" TargetMode="External"/><Relationship Id="rId5" Type="http://schemas.openxmlformats.org/officeDocument/2006/relationships/hyperlink" Target="https://ar.wikipedia.org/wiki/2016_%D9%81%D9%8A_%D8%A7%D9%84%D8%B9%D9%84%D9%88%D9%85" TargetMode="External"/><Relationship Id="rId6" Type="http://schemas.openxmlformats.org/officeDocument/2006/relationships/hyperlink" Target="https://as.wikipedia.org/wiki/%E0%A6%B8%E0%A6%BE%E0%A6%A7%E0%A6%BE%E0%A7%B0%E0%A6%A3_%E0%A6%86%E0%A6%AA%E0%A7%87%E0%A6%95%E0%A7%8D%E0%A6%B7%E0%A6%BF%E0%A6%95%E0%A6%A4%E0%A6%BE%E0%A6%AC%E0%A6%BE%E0%A6%A6" TargetMode="External"/><Relationship Id="rId29" Type="http://schemas.openxmlformats.org/officeDocument/2006/relationships/hyperlink" Target="https://commons.wikimedia.org/wiki/Special:GlobalUsage/LIGO_measurement_of_gravitational_waves.svg" TargetMode="External"/><Relationship Id="rId7" Type="http://schemas.openxmlformats.org/officeDocument/2006/relationships/hyperlink" Target="https://az.wikipedia.org/wiki/Qravitasiya_dal%C4%9Falar%C4%B1n%C4%B1n_k%C9%99%C5%9Ffi" TargetMode="External"/><Relationship Id="rId8" Type="http://schemas.openxmlformats.org/officeDocument/2006/relationships/hyperlink" Target="https://ca.wikipedia.org/wiki/Observaci%C3%B3_d%27ones_gravitacionals" TargetMode="External"/><Relationship Id="rId31" Type="http://schemas.openxmlformats.org/officeDocument/2006/relationships/hyperlink" Target="https://www.inaturalist.org/observations/39233596" TargetMode="External"/><Relationship Id="rId30" Type="http://schemas.openxmlformats.org/officeDocument/2006/relationships/image" Target="../media/image2.png"/><Relationship Id="rId11" Type="http://schemas.openxmlformats.org/officeDocument/2006/relationships/hyperlink" Target="https://cy.wikipedia.org/wiki/Ton_ddisgyrchol" TargetMode="External"/><Relationship Id="rId10" Type="http://schemas.openxmlformats.org/officeDocument/2006/relationships/hyperlink" Target="https://cs.wikipedia.org/wiki/Obecn%C3%A1_teorie_relativity" TargetMode="External"/><Relationship Id="rId13" Type="http://schemas.openxmlformats.org/officeDocument/2006/relationships/hyperlink" Target="https://da.wikipedia.org/wiki/F%C3%B8rste_observation_af_gravitationsb%C3%B8lger" TargetMode="External"/><Relationship Id="rId12" Type="http://schemas.openxmlformats.org/officeDocument/2006/relationships/hyperlink" Target="https://da.wikipedia.org/wiki/Gravitationsb%C3%B8lge" TargetMode="External"/><Relationship Id="rId15" Type="http://schemas.openxmlformats.org/officeDocument/2006/relationships/hyperlink" Target="https://en.wikipedia.org/wiki/General_relativity" TargetMode="External"/><Relationship Id="rId14" Type="http://schemas.openxmlformats.org/officeDocument/2006/relationships/hyperlink" Target="https://de.wikipedia.org/wiki/Gravitationswelle" TargetMode="External"/><Relationship Id="rId17" Type="http://schemas.openxmlformats.org/officeDocument/2006/relationships/hyperlink" Target="https://en.wikipedia.org/wiki/2016_in_science" TargetMode="External"/><Relationship Id="rId16" Type="http://schemas.openxmlformats.org/officeDocument/2006/relationships/hyperlink" Target="https://en.wikipedia.org/wiki/Gravitational_wave" TargetMode="External"/><Relationship Id="rId19" Type="http://schemas.openxmlformats.org/officeDocument/2006/relationships/hyperlink" Target="https://bs.wikipedia.org/wiki/Biljo%C5%BEderi" TargetMode="External"/><Relationship Id="rId18" Type="http://schemas.openxmlformats.org/officeDocument/2006/relationships/hyperlink" Target="https://af.wikipedia.org/wiki/Herbivoo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ons.wikimedia.org/w/index.php?title=File%3ACaterpillar_feeding_on_leaf_-_20140906_121127_%28cropped%29.jpg&amp;type=revision&amp;diff=398269263&amp;oldid=134189467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0" y="0"/>
            <a:ext cx="9144000" cy="5285100"/>
          </a:xfrm>
          <a:prstGeom prst="rect">
            <a:avLst/>
          </a:prstGeom>
          <a:solidFill>
            <a:srgbClr val="53FF00">
              <a:alpha val="268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33300" y="3334725"/>
            <a:ext cx="84132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Landinventur-Workshop, 26.</a:t>
            </a:r>
            <a:r>
              <a:rPr lang="en" sz="1800" u="sng">
                <a:hlinkClick r:id="rId5"/>
              </a:rPr>
              <a:t> Februar 2020</a:t>
            </a:r>
            <a:endParaRPr sz="1800"/>
          </a:p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33300" y="3989775"/>
            <a:ext cx="83004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hlinkClick r:id="rId6"/>
              </a:rPr>
              <a:t>Daniel Mietchen</a:t>
            </a:r>
            <a:r>
              <a:rPr lang="en" sz="1800"/>
              <a:t>			</a:t>
            </a:r>
            <a:r>
              <a:rPr lang="en" sz="1800" u="sng">
                <a:hlinkClick r:id="rId7"/>
              </a:rPr>
              <a:t>daniel.mietchen@virginia.edu</a:t>
            </a:r>
            <a:r>
              <a:rPr lang="en" sz="1800"/>
              <a:t>			</a:t>
            </a:r>
            <a:r>
              <a:rPr lang="en" sz="1800" u="sng">
                <a:hlinkClick r:id="rId8"/>
              </a:rPr>
              <a:t>@EvoMRI</a:t>
            </a:r>
            <a:endParaRPr sz="1800"/>
          </a:p>
        </p:txBody>
      </p:sp>
      <p:sp>
        <p:nvSpPr>
          <p:cNvPr id="110" name="Google Shape;110;p26"/>
          <p:cNvSpPr txBox="1"/>
          <p:nvPr>
            <p:ph type="ctrTitle"/>
          </p:nvPr>
        </p:nvSpPr>
        <p:spPr>
          <a:xfrm>
            <a:off x="0" y="580725"/>
            <a:ext cx="9144000" cy="17736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14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Offene Wissenschaft in dörflichen Kontexten</a:t>
            </a:r>
            <a:endParaRPr sz="5500"/>
          </a:p>
        </p:txBody>
      </p:sp>
      <p:sp>
        <p:nvSpPr>
          <p:cNvPr id="111" name="Google Shape;111;p26"/>
          <p:cNvSpPr txBox="1"/>
          <p:nvPr/>
        </p:nvSpPr>
        <p:spPr>
          <a:xfrm>
            <a:off x="2055525" y="4625925"/>
            <a:ext cx="5188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DOI: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10.5281/zenodo.3687282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data</a:t>
            </a:r>
            <a:endParaRPr/>
          </a:p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5"/>
          <p:cNvSpPr txBox="1"/>
          <p:nvPr/>
        </p:nvSpPr>
        <p:spPr>
          <a:xfrm>
            <a:off x="963850" y="1288125"/>
            <a:ext cx="77229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FAIR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heißt, die Daten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indable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ccessible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nteroperable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b="1" lang="en" sz="24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eusable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zu machen, und zwar </a:t>
            </a:r>
            <a:r>
              <a:rPr lang="en" sz="2400" u="sng">
                <a:latin typeface="Proxima Nova"/>
                <a:ea typeface="Proxima Nova"/>
                <a:cs typeface="Proxima Nova"/>
                <a:sym typeface="Proxima Nova"/>
              </a:rPr>
              <a:t>für Menschen und Maschinen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400" u="sng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Prinzipien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Umsetzung auf EU-Ebene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Soundcollagen</a:t>
            </a:r>
            <a:endParaRPr/>
          </a:p>
        </p:txBody>
      </p:sp>
      <p:sp>
        <p:nvSpPr>
          <p:cNvPr id="196" name="Google Shape;19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6"/>
          <p:cNvSpPr txBox="1"/>
          <p:nvPr/>
        </p:nvSpPr>
        <p:spPr>
          <a:xfrm>
            <a:off x="963850" y="1288125"/>
            <a:ext cx="77229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Wikidata-Bearbeitungen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Tierstimmen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Akustisches Monitoring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Generelle Optionen zur </a:t>
            </a: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Wahrnehmbarmachung</a:t>
            </a: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von Daten via Visualisierung, Sonifizierung usw.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297250" y="310700"/>
            <a:ext cx="86205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Offene</a:t>
            </a:r>
            <a:r>
              <a:rPr lang="en"/>
              <a:t> &amp; FAIRe Daten zu Dörfern (i)</a:t>
            </a:r>
            <a:endParaRPr/>
          </a:p>
        </p:txBody>
      </p:sp>
      <p:sp>
        <p:nvSpPr>
          <p:cNvPr id="203" name="Google Shape;20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7"/>
          <p:cNvSpPr txBox="1"/>
          <p:nvPr/>
        </p:nvSpPr>
        <p:spPr>
          <a:xfrm>
            <a:off x="522450" y="1098950"/>
            <a:ext cx="80343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rgbClr val="1155CC"/>
                </a:solidFill>
                <a:hlinkClick r:id="rId3"/>
              </a:rPr>
              <a:t>Dörfer in MeckPomm, sortiert nach Anzahl an Wikimedia-Links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rgbClr val="1155CC"/>
                </a:solidFill>
                <a:hlinkClick r:id="rId4"/>
              </a:rPr>
              <a:t>Dörfer in MeckPomm, sortiert nach Anzahl an Wikidata-Aussagen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rgbClr val="1155CC"/>
                </a:solidFill>
                <a:hlinkClick r:id="rId5"/>
              </a:rPr>
              <a:t>Dörfer in Deutschland, sortiert nach Anzahl an Wikimedia-Links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rgbClr val="1155CC"/>
                </a:solidFill>
                <a:hlinkClick r:id="rId6"/>
              </a:rPr>
              <a:t>Dörfer in </a:t>
            </a:r>
            <a:r>
              <a:rPr lang="en" sz="1800" u="sng">
                <a:solidFill>
                  <a:srgbClr val="1155CC"/>
                </a:solidFill>
                <a:hlinkClick r:id="rId7"/>
              </a:rPr>
              <a:t>Deutschland</a:t>
            </a:r>
            <a:r>
              <a:rPr lang="en" sz="1800" u="sng">
                <a:solidFill>
                  <a:srgbClr val="1155CC"/>
                </a:solidFill>
                <a:hlinkClick r:id="rId8"/>
              </a:rPr>
              <a:t>, sortiert nach Anzahl an Wikidata-Aussagen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9"/>
              </a:rPr>
              <a:t>Dohna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u="sng">
                <a:solidFill>
                  <a:schemeClr val="hlink"/>
                </a:solidFill>
                <a:hlinkClick r:id="rId10"/>
              </a:rPr>
              <a:t>Archivdaten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rgbClr val="1155CC"/>
                </a:solidFill>
                <a:hlinkClick r:id="rId11"/>
              </a:rPr>
              <a:t>Dörfer weltweit, sortiert nach Anzahl an Wikidata-Aussagen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12"/>
              </a:rPr>
              <a:t>Borne, NL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13"/>
              </a:rPr>
              <a:t>Vacarisses, E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297250" y="310700"/>
            <a:ext cx="86205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Offene &amp; FAIRe Daten zu Dörfern (ii)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8"/>
          <p:cNvSpPr txBox="1"/>
          <p:nvPr/>
        </p:nvSpPr>
        <p:spPr>
          <a:xfrm>
            <a:off x="522450" y="1098950"/>
            <a:ext cx="80343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Karte von Dörfern mit mehr als 60 Wikidata-Aussagen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Dorfnamen in MeckPomm, die auf -ow, -orf oder -agen enden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Wikidata-Datenmodell für Dörfer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Annotierung der Verfügbarkeit von externen Daten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Orte mit verfügbaren externen Daten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rgbClr val="1155CC"/>
                </a:solidFill>
                <a:hlinkClick r:id="rId8"/>
              </a:rPr>
              <a:t>In MeckPomm</a:t>
            </a:r>
            <a:r>
              <a:rPr lang="en" sz="1800"/>
              <a:t> / </a:t>
            </a:r>
            <a:r>
              <a:rPr lang="en" sz="1800" u="sng">
                <a:solidFill>
                  <a:srgbClr val="1155CC"/>
                </a:solidFill>
                <a:hlinkClick r:id="rId9"/>
              </a:rPr>
              <a:t>Nach Entitätsklasse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rgbClr val="1155CC"/>
                </a:solidFill>
                <a:hlinkClick r:id="rId10"/>
              </a:rPr>
              <a:t>In Deutschland</a:t>
            </a:r>
            <a:r>
              <a:rPr lang="en" sz="1800"/>
              <a:t>: kein Dorf dabei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rgbClr val="1155CC"/>
                </a:solidFill>
                <a:hlinkClick r:id="rId11"/>
              </a:rPr>
              <a:t>In Deutschland und Nachbarstaaten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rgbClr val="1155CC"/>
                </a:solidFill>
                <a:hlinkClick r:id="rId12"/>
              </a:rPr>
              <a:t>In der Schweiz</a:t>
            </a:r>
            <a:r>
              <a:rPr lang="en" sz="1800"/>
              <a:t>: </a:t>
            </a:r>
            <a:r>
              <a:rPr lang="en" sz="1800" u="sng">
                <a:solidFill>
                  <a:schemeClr val="hlink"/>
                </a:solidFill>
                <a:hlinkClick r:id="rId13"/>
              </a:rPr>
              <a:t>Netzwerk1</a:t>
            </a:r>
            <a:r>
              <a:rPr lang="en" sz="1800"/>
              <a:t> / </a:t>
            </a:r>
            <a:r>
              <a:rPr lang="en" sz="1800" u="sng">
                <a:solidFill>
                  <a:schemeClr val="hlink"/>
                </a:solidFill>
                <a:hlinkClick r:id="rId14"/>
              </a:rPr>
              <a:t>Netzwerk2</a:t>
            </a:r>
            <a:endParaRPr sz="1800"/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15"/>
              </a:rPr>
              <a:t>Beziehung zu Bildungsinhalten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297250" y="310700"/>
            <a:ext cx="86205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Offene &amp; FAIRe Daten zu Dörfern (iii)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39"/>
          <p:cNvSpPr txBox="1"/>
          <p:nvPr/>
        </p:nvSpPr>
        <p:spPr>
          <a:xfrm>
            <a:off x="522450" y="1098950"/>
            <a:ext cx="80343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Beispieldörfer: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Witzin </a:t>
            </a:r>
            <a:endParaRPr sz="18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155CC"/>
                </a:solidFill>
                <a:hlinkClick r:id="rId3"/>
              </a:rPr>
              <a:t>https://tools.wmflabs.org/reasonator/?q=Q652876&amp;lang=de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rgbClr val="1155CC"/>
                </a:solidFill>
                <a:hlinkClick r:id="rId4"/>
              </a:rPr>
              <a:t>https://tools.wmflabs.org/reasonator/?q=Q652876&amp;lang=ru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Was ist in der Nähe?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Wie sieht’s dort aus?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Stolpe an der Peene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rgbClr val="1155CC"/>
                </a:solidFill>
                <a:hlinkClick r:id="rId7"/>
              </a:rPr>
              <a:t>https://tools.wmflabs.org/reasonator/?q=Q671964&amp;lang=de</a:t>
            </a:r>
            <a:r>
              <a:rPr lang="en" sz="1800"/>
              <a:t> </a:t>
            </a:r>
            <a:endParaRPr sz="18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155CC"/>
                </a:solidFill>
                <a:hlinkClick r:id="rId8"/>
              </a:rPr>
              <a:t>https://tools.wmflabs.org/reasonator/?q=Q33496281&amp;lang=de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Gemeinde Rosenow: Rosenow, Tarnow, Luplow, Schwandt, Karlshof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155CC"/>
                </a:solidFill>
                <a:hlinkClick r:id="rId9"/>
              </a:rPr>
              <a:t>https://tools.wmflabs.org/reasonator/?q=Q50983&amp;lang=de</a:t>
            </a:r>
            <a:r>
              <a:rPr lang="en" sz="1800"/>
              <a:t> 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297250" y="310700"/>
            <a:ext cx="86205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&amp; FAIR data auf anderen Ebenen</a:t>
            </a:r>
            <a:endParaRPr/>
          </a:p>
        </p:txBody>
      </p:sp>
      <p:sp>
        <p:nvSpPr>
          <p:cNvPr id="224" name="Google Shape;22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40"/>
          <p:cNvSpPr txBox="1"/>
          <p:nvPr/>
        </p:nvSpPr>
        <p:spPr>
          <a:xfrm>
            <a:off x="522450" y="1098950"/>
            <a:ext cx="80343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http://data.virginia.gov/</a:t>
            </a:r>
            <a:r>
              <a:rPr lang="en" sz="1800"/>
              <a:t>  /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https://smartcities.data.gov.in/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https://www.govdata.de/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accent5"/>
                </a:solidFill>
                <a:hlinkClick r:id="rId6"/>
              </a:rPr>
              <a:t>Luftbilder aus MeckPomm</a:t>
            </a:r>
            <a:r>
              <a:rPr lang="en" sz="1800"/>
              <a:t> /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https://www.opendata-hro.de/dataset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Wahlergebnisse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accent5"/>
                </a:solidFill>
                <a:hlinkClick r:id="rId9"/>
              </a:rPr>
              <a:t>iNaturalist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Katastrophenschutz: </a:t>
            </a:r>
            <a:r>
              <a:rPr lang="en" sz="1800" u="sng">
                <a:solidFill>
                  <a:schemeClr val="accent5"/>
                </a:solidFill>
                <a:hlinkClick r:id="rId10"/>
              </a:rPr>
              <a:t>Katrina</a:t>
            </a:r>
            <a:r>
              <a:rPr lang="en" sz="1800"/>
              <a:t> / </a:t>
            </a:r>
            <a:r>
              <a:rPr lang="en" sz="1800" u="sng">
                <a:solidFill>
                  <a:schemeClr val="accent5"/>
                </a:solidFill>
                <a:hlinkClick r:id="rId11"/>
              </a:rPr>
              <a:t>Humanitarian OpenStreetMap</a:t>
            </a:r>
            <a:r>
              <a:rPr lang="en" sz="1800"/>
              <a:t>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Orte erstmals auf die Landkarte bringen: </a:t>
            </a:r>
            <a:r>
              <a:rPr lang="en" sz="1800" u="sng">
                <a:solidFill>
                  <a:schemeClr val="hlink"/>
                </a:solidFill>
                <a:hlinkClick r:id="rId12"/>
              </a:rPr>
              <a:t>MissingMaps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13"/>
              </a:rPr>
              <a:t>Meeresspiegelanstiegsvisualisierung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accent5"/>
                </a:solidFill>
                <a:hlinkClick r:id="rId14"/>
              </a:rPr>
              <a:t>https://okfn.de/projekte/turing-bus/</a:t>
            </a:r>
            <a:r>
              <a:rPr lang="en" sz="1800"/>
              <a:t>  / </a:t>
            </a:r>
            <a:r>
              <a:rPr lang="en" sz="1800" u="sng">
                <a:solidFill>
                  <a:schemeClr val="accent5"/>
                </a:solidFill>
                <a:hlinkClick r:id="rId15"/>
              </a:rPr>
              <a:t>https://turing-bus.de/</a:t>
            </a:r>
            <a:r>
              <a:rPr lang="en" sz="1800"/>
              <a:t> 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16"/>
              </a:rPr>
              <a:t>https://www.rijksmuseum.nl/</a:t>
            </a:r>
            <a:r>
              <a:rPr lang="en" sz="1800"/>
              <a:t> &amp; </a:t>
            </a:r>
            <a:r>
              <a:rPr lang="en" sz="1800" u="sng">
                <a:solidFill>
                  <a:schemeClr val="hlink"/>
                </a:solidFill>
                <a:hlinkClick r:id="rId17"/>
              </a:rPr>
              <a:t>Rijksstudio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18"/>
              </a:rPr>
              <a:t>Thünen Institut</a:t>
            </a:r>
            <a:r>
              <a:rPr lang="en" sz="1800"/>
              <a:t> : </a:t>
            </a:r>
            <a:r>
              <a:rPr lang="en" sz="1800" u="sng">
                <a:solidFill>
                  <a:schemeClr val="hlink"/>
                </a:solidFill>
                <a:hlinkClick r:id="rId19"/>
              </a:rPr>
              <a:t>https://tools.wmflabs.org/scholia/organization/Q1694545</a:t>
            </a:r>
            <a:r>
              <a:rPr lang="en" sz="1800"/>
              <a:t>  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297250" y="310700"/>
            <a:ext cx="86205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Datenschatz versus Datenschutz</a:t>
            </a:r>
            <a:endParaRPr/>
          </a:p>
        </p:txBody>
      </p:sp>
      <p:sp>
        <p:nvSpPr>
          <p:cNvPr id="231" name="Google Shape;23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41"/>
          <p:cNvSpPr txBox="1"/>
          <p:nvPr/>
        </p:nvSpPr>
        <p:spPr>
          <a:xfrm>
            <a:off x="522450" y="1098950"/>
            <a:ext cx="80343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Wem gehören die Daten?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Wie steht es mit der Datenqualität?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Wikidata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OpenStreetMap: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Tagging/ Validierung</a:t>
            </a:r>
            <a:r>
              <a:rPr lang="en" sz="1800"/>
              <a:t> oder Vor-Ort-Kartierung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Mit neuen Daten gibt es oft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Neue Möglichkeiten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z.B.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Gemälde, auf denen Heuhaufen abgebildet sind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Neue Probleme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z.B.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Missbrauch von Daten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Wer entscheidet bei ethischen Fragestellungen?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Ethikkommissionen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FAIR?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504450" y="1731275"/>
            <a:ext cx="81825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Einführung in offene Wissenschaft und offene Daten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Einführung in FAIRe Daten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Anwendungen offener und FAIRer Daten in dörflichen Kontexten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27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Struktur der Präsentation</a:t>
            </a:r>
            <a:endParaRPr/>
          </a:p>
        </p:txBody>
      </p:sp>
      <p:sp>
        <p:nvSpPr>
          <p:cNvPr id="119" name="Google Shape;11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504450" y="816875"/>
            <a:ext cx="81825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Idee:</a:t>
            </a: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Forscher teilen ihre Forschung mit der Welt, sobald sie sie für sich selbst aufzeichnen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Basiert auf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Einem offenen Ökosystem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Offener Kollaboration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Offenen Lizenzen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Zielt ab auf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Reproduzierbarkeit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Nachnutzbarkeit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Offene Kollaboration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8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Offene Wissenschaft</a:t>
            </a:r>
            <a:endParaRPr/>
          </a:p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Offenes Ökosystem</a:t>
            </a:r>
            <a:endParaRPr/>
          </a:p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upload.wikimedia.org/wikipedia/commons/thumb/c/c7/121212_2_OpenSwissKnife.png/1024px-121212_2_OpenSwissKnife.png" id="135" name="Google Shape;135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30095"/>
            <a:ext cx="7938550" cy="396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/>
        </p:nvSpPr>
        <p:spPr>
          <a:xfrm>
            <a:off x="504450" y="1655075"/>
            <a:ext cx="81825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Teilen der wissenschaftlichen Ergebnissen zusammen mit dem zugrunde liegende Prozess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Wissenschaftliche Reproduzierbarkeit/ Haltbarkeit der Behauptungen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Rechnerische/ Programmatische </a:t>
            </a: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Reproduzierbarkeit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30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Reproduzierbarkeit</a:t>
            </a:r>
            <a:endParaRPr/>
          </a:p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504450" y="816875"/>
            <a:ext cx="81825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Ist das </a:t>
            </a:r>
            <a:r>
              <a:rPr i="1"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Nematus ribesii</a:t>
            </a: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31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Wissenschaftliche Reproduzierbarkeit</a:t>
            </a:r>
            <a:endParaRPr/>
          </a:p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upload.wikimedia.org/wikipedia/commons/1/15/Caterpillar_feeding_on_leaf_-_20140906_121127_%28cropped%29.jpg" id="152" name="Google Shape;152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975" y="1471925"/>
            <a:ext cx="6739625" cy="32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/>
        </p:nvSpPr>
        <p:spPr>
          <a:xfrm>
            <a:off x="504450" y="816875"/>
            <a:ext cx="81825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Kann diese Abbildung automatisch aus den Rohdaten erzeugt werden, und macht der Code dafür Sinn? </a:t>
            </a:r>
            <a:r>
              <a:rPr lang="en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Ja!</a:t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9" name="Google Shape;159;p32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Rechnerische Reproduzierbarkeit</a:t>
            </a:r>
            <a:endParaRPr/>
          </a:p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upload.wikimedia.org/wikipedia/commons/thumb/d/db/LIGO_measurement_of_gravitational_waves.svg/1211px-LIGO_measurement_of_gravitational_waves.svg.png" id="161" name="Google Shape;161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200" y="1654850"/>
            <a:ext cx="4883000" cy="34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5237850" y="1153750"/>
            <a:ext cx="3702300" cy="3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النسبية العامة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موجة ثقالية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2016 في العلوم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সাধাৰণ আপেক্ষিকতাবাদ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Qravitasiya dalğalarının kəşfi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Observació d'ones gravitacionals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GW150914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Obecná teorie relativity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Ton ddisgyrchol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Gravitationsbølge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Første observation af gravitationsbølger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4"/>
              </a:rPr>
              <a:t>Gravitationswelle</a:t>
            </a:r>
            <a:endParaRPr b="1" sz="17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5"/>
              </a:rPr>
              <a:t>General relativity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6"/>
              </a:rPr>
              <a:t>Gravitational wave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7"/>
              </a:rPr>
              <a:t>2016 in science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33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Nachnutzbarkeit</a:t>
            </a:r>
            <a:endParaRPr/>
          </a:p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3"/>
          <p:cNvSpPr txBox="1"/>
          <p:nvPr/>
        </p:nvSpPr>
        <p:spPr>
          <a:xfrm>
            <a:off x="297750" y="1411950"/>
            <a:ext cx="3270000" cy="27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8"/>
              </a:rPr>
              <a:t>Herbivoor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19"/>
              </a:rPr>
              <a:t>Biljožderi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0"/>
              </a:rPr>
              <a:t>Herbivore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1"/>
              </a:rPr>
              <a:t>Gwelsdebrer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2"/>
              </a:rPr>
              <a:t>साकाहारी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3"/>
              </a:rPr>
              <a:t>Herbívoro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4"/>
              </a:rPr>
              <a:t>Mlamani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5"/>
              </a:rPr>
              <a:t>Q45874067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u="sng">
                <a:solidFill>
                  <a:schemeClr val="hlink"/>
                </a:solidFill>
                <a:hlinkClick r:id="rId26"/>
              </a:rPr>
              <a:t>Wikidata:WikiProject Wikidata for research/Hierarchy of Hypotheses Workshop 2018</a:t>
            </a:r>
            <a:endParaRPr sz="1100" u="sng">
              <a:solidFill>
                <a:schemeClr val="hlink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https://upload.wikimedia.org/wikipedia/commons/1/15/Caterpillar_feeding_on_leaf_-_20140906_121127_%28cropped%29.jpg" id="171" name="Google Shape;171;p3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108850" y="1714000"/>
            <a:ext cx="1935701" cy="93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d/db/LIGO_measurement_of_gravitational_waves.svg/1211px-LIGO_measurement_of_gravitational_waves.svg.png" id="172" name="Google Shape;172;p3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805200" y="439025"/>
            <a:ext cx="1824399" cy="12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450400" y="4521950"/>
            <a:ext cx="5188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1"/>
              </a:rPr>
              <a:t>https://www.inaturalist.org/observations/39233596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359999" y="310695"/>
            <a:ext cx="8326800" cy="5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Offene Kollaboration</a:t>
            </a:r>
            <a:endParaRPr/>
          </a:p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030095"/>
            <a:ext cx="6947344" cy="396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