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440" r:id="rId3"/>
    <p:sldId id="444" r:id="rId4"/>
    <p:sldId id="447" r:id="rId5"/>
    <p:sldId id="439" r:id="rId6"/>
    <p:sldId id="443" r:id="rId7"/>
    <p:sldId id="259" r:id="rId8"/>
    <p:sldId id="446" r:id="rId9"/>
    <p:sldId id="269" r:id="rId10"/>
    <p:sldId id="382" r:id="rId11"/>
    <p:sldId id="358" r:id="rId12"/>
    <p:sldId id="424" r:id="rId13"/>
    <p:sldId id="383" r:id="rId14"/>
    <p:sldId id="384" r:id="rId15"/>
    <p:sldId id="434" r:id="rId16"/>
    <p:sldId id="441" r:id="rId17"/>
    <p:sldId id="435" r:id="rId18"/>
    <p:sldId id="436" r:id="rId19"/>
    <p:sldId id="422" r:id="rId20"/>
    <p:sldId id="395" r:id="rId21"/>
    <p:sldId id="437" r:id="rId22"/>
    <p:sldId id="438" r:id="rId23"/>
    <p:sldId id="396" r:id="rId24"/>
    <p:sldId id="402" r:id="rId25"/>
    <p:sldId id="415" r:id="rId26"/>
    <p:sldId id="420" r:id="rId27"/>
    <p:sldId id="430" r:id="rId28"/>
    <p:sldId id="431" r:id="rId29"/>
    <p:sldId id="426" r:id="rId30"/>
    <p:sldId id="403" r:id="rId31"/>
    <p:sldId id="429" r:id="rId32"/>
    <p:sldId id="428" r:id="rId33"/>
    <p:sldId id="432" r:id="rId34"/>
    <p:sldId id="43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ter Grassl" initials="" lastIdx="1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00E300"/>
    <a:srgbClr val="E200F6"/>
    <a:srgbClr val="006DFB"/>
    <a:srgbClr val="0000FB"/>
    <a:srgbClr val="3B187D"/>
    <a:srgbClr val="EC24D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8"/>
    <p:restoredTop sz="93710"/>
  </p:normalViewPr>
  <p:slideViewPr>
    <p:cSldViewPr snapToGrid="0" snapToObjects="1">
      <p:cViewPr varScale="1">
        <p:scale>
          <a:sx n="101" d="100"/>
          <a:sy n="101" d="100"/>
        </p:scale>
        <p:origin x="12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AE400-F8D3-3741-BF92-3282C7812A6B}" type="datetimeFigureOut">
              <a:rPr lang="en-US" smtClean="0"/>
              <a:t>6/17/18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E571B-D1F3-434D-B413-B05647853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89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EBA43-188B-9541-B5E5-E7889A289183}" type="datetimeFigureOut">
              <a:rPr lang="en-US" smtClean="0"/>
              <a:t>6/17/18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290F5-CF65-2B44-9C5B-DDFF7FAB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77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290F5-CF65-2B44-9C5B-DDFF7FABF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68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9C285-6E16-F543-87F0-C4C942202C7D}" type="slidenum">
              <a:rPr lang="en-GB"/>
              <a:pPr/>
              <a:t>13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00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3254743" indent="-32853916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00827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801654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202482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603309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/>
            <a:fld id="{B342E8B1-5F3A-4A48-8F1A-0FDEE2146D84}" type="slidenum">
              <a:rPr lang="en-GB" sz="1200">
                <a:solidFill>
                  <a:srgbClr val="000000"/>
                </a:solidFill>
                <a:latin typeface="Times New Roman" charset="0"/>
                <a:cs typeface="DejaVuSans" charset="0"/>
              </a:rPr>
              <a:pPr eaLnBrk="1"/>
              <a:t>14</a:t>
            </a:fld>
            <a:endParaRPr lang="en-GB" sz="1200" dirty="0">
              <a:solidFill>
                <a:srgbClr val="000000"/>
              </a:solidFill>
              <a:latin typeface="Times New Roman" charset="0"/>
              <a:cs typeface="DejaVuSans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094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9C285-6E16-F543-87F0-C4C942202C7D}" type="slidenum">
              <a:rPr lang="en-GB"/>
              <a:pPr/>
              <a:t>15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75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9C285-6E16-F543-87F0-C4C942202C7D}" type="slidenum">
              <a:rPr lang="en-GB"/>
              <a:pPr/>
              <a:t>16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64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9C285-6E16-F543-87F0-C4C942202C7D}" type="slidenum">
              <a:rPr lang="en-GB"/>
              <a:pPr/>
              <a:t>17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86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9C285-6E16-F543-87F0-C4C942202C7D}" type="slidenum">
              <a:rPr lang="en-GB"/>
              <a:pPr/>
              <a:t>18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45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9C285-6E16-F543-87F0-C4C942202C7D}" type="slidenum">
              <a:rPr lang="en-GB"/>
              <a:pPr/>
              <a:t>19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53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3254743" indent="-32853916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00827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801654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202482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603309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/>
            <a:fld id="{B342E8B1-5F3A-4A48-8F1A-0FDEE2146D84}" type="slidenum">
              <a:rPr lang="en-GB" sz="1200">
                <a:solidFill>
                  <a:srgbClr val="000000"/>
                </a:solidFill>
                <a:latin typeface="Times New Roman" charset="0"/>
                <a:cs typeface="DejaVuSans" charset="0"/>
              </a:rPr>
              <a:pPr eaLnBrk="1"/>
              <a:t>20</a:t>
            </a:fld>
            <a:endParaRPr lang="en-GB" sz="1200" dirty="0">
              <a:solidFill>
                <a:srgbClr val="000000"/>
              </a:solidFill>
              <a:latin typeface="Times New Roman" charset="0"/>
              <a:cs typeface="DejaVuSans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656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9C285-6E16-F543-87F0-C4C942202C7D}" type="slidenum">
              <a:rPr lang="en-GB"/>
              <a:pPr/>
              <a:t>21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48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9C285-6E16-F543-87F0-C4C942202C7D}" type="slidenum">
              <a:rPr lang="en-GB"/>
              <a:pPr/>
              <a:t>22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77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290F5-CF65-2B44-9C5B-DDFF7FABF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83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9C285-6E16-F543-87F0-C4C942202C7D}" type="slidenum">
              <a:rPr lang="en-GB"/>
              <a:pPr/>
              <a:t>23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03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4B413-C7D6-45A8-8C97-3BBC2CC8D0A4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049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3254743" indent="-32853916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00827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801654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202482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603309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/>
            <a:fld id="{B342E8B1-5F3A-4A48-8F1A-0FDEE2146D84}" type="slidenum">
              <a:rPr lang="en-GB" sz="1200">
                <a:solidFill>
                  <a:srgbClr val="000000"/>
                </a:solidFill>
                <a:latin typeface="Times New Roman" charset="0"/>
                <a:cs typeface="DejaVuSans" charset="0"/>
              </a:rPr>
              <a:pPr eaLnBrk="1"/>
              <a:t>25</a:t>
            </a:fld>
            <a:endParaRPr lang="en-GB" sz="1200" dirty="0">
              <a:solidFill>
                <a:srgbClr val="000000"/>
              </a:solidFill>
              <a:latin typeface="Times New Roman" charset="0"/>
              <a:cs typeface="DejaVuSans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2484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4B413-C7D6-45A8-8C97-3BBC2CC8D0A4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479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4B413-C7D6-45A8-8C97-3BBC2CC8D0A4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541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4B413-C7D6-45A8-8C97-3BBC2CC8D0A4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1351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3254743" indent="-32853916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00827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801654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202482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603309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/>
            <a:fld id="{B342E8B1-5F3A-4A48-8F1A-0FDEE2146D84}" type="slidenum">
              <a:rPr lang="en-GB" sz="1200">
                <a:solidFill>
                  <a:srgbClr val="000000"/>
                </a:solidFill>
                <a:latin typeface="Times New Roman" charset="0"/>
                <a:cs typeface="DejaVuSans" charset="0"/>
              </a:rPr>
              <a:pPr eaLnBrk="1"/>
              <a:t>29</a:t>
            </a:fld>
            <a:endParaRPr lang="en-GB" sz="1200" dirty="0">
              <a:solidFill>
                <a:srgbClr val="000000"/>
              </a:solidFill>
              <a:latin typeface="Times New Roman" charset="0"/>
              <a:cs typeface="DejaVuSans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10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3254743" indent="-32853916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00827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801654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202482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603309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/>
            <a:fld id="{B342E8B1-5F3A-4A48-8F1A-0FDEE2146D84}" type="slidenum">
              <a:rPr lang="en-GB" sz="1200">
                <a:solidFill>
                  <a:srgbClr val="000000"/>
                </a:solidFill>
                <a:latin typeface="Times New Roman" charset="0"/>
                <a:cs typeface="DejaVuSans" charset="0"/>
              </a:rPr>
              <a:pPr eaLnBrk="1"/>
              <a:t>30</a:t>
            </a:fld>
            <a:endParaRPr lang="en-GB" sz="1200" dirty="0">
              <a:solidFill>
                <a:srgbClr val="000000"/>
              </a:solidFill>
              <a:latin typeface="Times New Roman" charset="0"/>
              <a:cs typeface="DejaVuSans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959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3254743" indent="-32853916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00827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801654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202482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603309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/>
            <a:fld id="{B342E8B1-5F3A-4A48-8F1A-0FDEE2146D84}" type="slidenum">
              <a:rPr lang="en-GB" sz="1200">
                <a:solidFill>
                  <a:srgbClr val="000000"/>
                </a:solidFill>
                <a:latin typeface="Times New Roman" charset="0"/>
                <a:cs typeface="DejaVuSans" charset="0"/>
              </a:rPr>
              <a:pPr eaLnBrk="1"/>
              <a:t>31</a:t>
            </a:fld>
            <a:endParaRPr lang="en-GB" sz="1200" dirty="0">
              <a:solidFill>
                <a:srgbClr val="000000"/>
              </a:solidFill>
              <a:latin typeface="Times New Roman" charset="0"/>
              <a:cs typeface="DejaVuSans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8242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3254743" indent="-32853916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00827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801654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202482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603309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/>
            <a:fld id="{B342E8B1-5F3A-4A48-8F1A-0FDEE2146D84}" type="slidenum">
              <a:rPr lang="en-GB" sz="1200">
                <a:solidFill>
                  <a:srgbClr val="000000"/>
                </a:solidFill>
                <a:latin typeface="Times New Roman" charset="0"/>
                <a:cs typeface="DejaVuSans" charset="0"/>
              </a:rPr>
              <a:pPr eaLnBrk="1"/>
              <a:t>32</a:t>
            </a:fld>
            <a:endParaRPr lang="en-GB" sz="1200" dirty="0">
              <a:solidFill>
                <a:srgbClr val="000000"/>
              </a:solidFill>
              <a:latin typeface="Times New Roman" charset="0"/>
              <a:cs typeface="DejaVuSans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852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290F5-CF65-2B44-9C5B-DDFF7FAB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56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290F5-CF65-2B44-9C5B-DDFF7FAB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51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3254743" indent="-32853916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00827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801654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202482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603309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/>
            <a:fld id="{B342E8B1-5F3A-4A48-8F1A-0FDEE2146D84}" type="slidenum">
              <a:rPr lang="en-GB" sz="1200">
                <a:solidFill>
                  <a:srgbClr val="000000"/>
                </a:solidFill>
                <a:latin typeface="Times New Roman" charset="0"/>
                <a:cs typeface="DejaVuSans" charset="0"/>
              </a:rPr>
              <a:pPr eaLnBrk="1"/>
              <a:t>6</a:t>
            </a:fld>
            <a:endParaRPr lang="en-GB" sz="1200" dirty="0">
              <a:solidFill>
                <a:srgbClr val="000000"/>
              </a:solidFill>
              <a:latin typeface="Times New Roman" charset="0"/>
              <a:cs typeface="DejaVuSans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092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3254743" indent="-32853916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00827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801654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202482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603309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/>
            <a:fld id="{B342E8B1-5F3A-4A48-8F1A-0FDEE2146D84}" type="slidenum">
              <a:rPr lang="en-GB" sz="1200">
                <a:solidFill>
                  <a:srgbClr val="000000"/>
                </a:solidFill>
                <a:latin typeface="Times New Roman" charset="0"/>
                <a:cs typeface="DejaVuSans" charset="0"/>
              </a:rPr>
              <a:pPr eaLnBrk="1"/>
              <a:t>9</a:t>
            </a:fld>
            <a:endParaRPr lang="en-GB" sz="1200" dirty="0">
              <a:solidFill>
                <a:srgbClr val="000000"/>
              </a:solidFill>
              <a:latin typeface="Times New Roman" charset="0"/>
              <a:cs typeface="DejaVuSans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9C285-6E16-F543-87F0-C4C942202C7D}" type="slidenum">
              <a:rPr lang="en-GB"/>
              <a:pPr/>
              <a:t>10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30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3254743" indent="-32853916"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00827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801654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202482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603309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eaLnBrk="1"/>
            <a:fld id="{B342E8B1-5F3A-4A48-8F1A-0FDEE2146D84}" type="slidenum">
              <a:rPr lang="en-GB" sz="1200">
                <a:solidFill>
                  <a:srgbClr val="000000"/>
                </a:solidFill>
                <a:latin typeface="Times New Roman" charset="0"/>
                <a:cs typeface="DejaVuSans" charset="0"/>
              </a:rPr>
              <a:pPr eaLnBrk="1"/>
              <a:t>11</a:t>
            </a:fld>
            <a:endParaRPr lang="en-GB" sz="1200" dirty="0">
              <a:solidFill>
                <a:srgbClr val="000000"/>
              </a:solidFill>
              <a:latin typeface="Times New Roman" charset="0"/>
              <a:cs typeface="DejaVuSans" charset="0"/>
            </a:endParaRPr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78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9C285-6E16-F543-87F0-C4C942202C7D}" type="slidenum">
              <a:rPr lang="en-GB"/>
              <a:pPr/>
              <a:t>12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95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4C96-15E0-4048-8813-411FF7F6F40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C14-7225-E040-8500-287D9A069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97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4C96-15E0-4048-8813-411FF7F6F40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C14-7225-E040-8500-287D9A069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2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4C96-15E0-4048-8813-411FF7F6F40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C14-7225-E040-8500-287D9A069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16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4C96-15E0-4048-8813-411FF7F6F40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C14-7225-E040-8500-287D9A069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8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4C96-15E0-4048-8813-411FF7F6F40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C14-7225-E040-8500-287D9A069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9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4C96-15E0-4048-8813-411FF7F6F40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C14-7225-E040-8500-287D9A069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30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4C96-15E0-4048-8813-411FF7F6F40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C14-7225-E040-8500-287D9A069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4C96-15E0-4048-8813-411FF7F6F40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C14-7225-E040-8500-287D9A069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7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4C96-15E0-4048-8813-411FF7F6F40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C14-7225-E040-8500-287D9A069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53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4C96-15E0-4048-8813-411FF7F6F40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C14-7225-E040-8500-287D9A069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9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4C96-15E0-4048-8813-411FF7F6F40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C14-7225-E040-8500-287D9A069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5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64C96-15E0-4048-8813-411FF7F6F405}" type="datetimeFigureOut">
              <a:rPr lang="en-US" smtClean="0"/>
              <a:t>6/17/18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B1C14-7225-E040-8500-287D9A069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3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emf"/><Relationship Id="rId18" Type="http://schemas.openxmlformats.org/officeDocument/2006/relationships/image" Target="../media/image34.emf"/><Relationship Id="rId3" Type="http://schemas.openxmlformats.org/officeDocument/2006/relationships/image" Target="../media/image19.emf"/><Relationship Id="rId21" Type="http://schemas.openxmlformats.org/officeDocument/2006/relationships/image" Target="../media/image37.emf"/><Relationship Id="rId7" Type="http://schemas.openxmlformats.org/officeDocument/2006/relationships/image" Target="../media/image23.emf"/><Relationship Id="rId12" Type="http://schemas.openxmlformats.org/officeDocument/2006/relationships/image" Target="../media/image28.emf"/><Relationship Id="rId17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emf"/><Relationship Id="rId20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5" Type="http://schemas.openxmlformats.org/officeDocument/2006/relationships/image" Target="../media/image31.emf"/><Relationship Id="rId10" Type="http://schemas.openxmlformats.org/officeDocument/2006/relationships/image" Target="../media/image26.emf"/><Relationship Id="rId19" Type="http://schemas.openxmlformats.org/officeDocument/2006/relationships/image" Target="../media/image35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Relationship Id="rId1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45.emf"/><Relationship Id="rId3" Type="http://schemas.openxmlformats.org/officeDocument/2006/relationships/image" Target="../media/image19.emf"/><Relationship Id="rId7" Type="http://schemas.openxmlformats.org/officeDocument/2006/relationships/image" Target="../media/image39.emf"/><Relationship Id="rId12" Type="http://schemas.openxmlformats.org/officeDocument/2006/relationships/image" Target="../media/image44.emf"/><Relationship Id="rId17" Type="http://schemas.openxmlformats.org/officeDocument/2006/relationships/image" Target="../media/image37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22.emf"/><Relationship Id="rId15" Type="http://schemas.openxmlformats.org/officeDocument/2006/relationships/image" Target="../media/image35.emf"/><Relationship Id="rId10" Type="http://schemas.openxmlformats.org/officeDocument/2006/relationships/image" Target="../media/image42.emf"/><Relationship Id="rId4" Type="http://schemas.openxmlformats.org/officeDocument/2006/relationships/image" Target="../media/image21.emf"/><Relationship Id="rId9" Type="http://schemas.openxmlformats.org/officeDocument/2006/relationships/image" Target="../media/image41.emf"/><Relationship Id="rId1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e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e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11" Type="http://schemas.openxmlformats.org/officeDocument/2006/relationships/image" Target="../media/image48.png"/><Relationship Id="rId5" Type="http://schemas.openxmlformats.org/officeDocument/2006/relationships/image" Target="../media/image46.emf"/><Relationship Id="rId10" Type="http://schemas.openxmlformats.org/officeDocument/2006/relationships/image" Target="../media/image54.emf"/><Relationship Id="rId4" Type="http://schemas.openxmlformats.org/officeDocument/2006/relationships/image" Target="../media/image51.emf"/><Relationship Id="rId9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0.emf"/><Relationship Id="rId5" Type="http://schemas.openxmlformats.org/officeDocument/2006/relationships/image" Target="../media/image57.emf"/><Relationship Id="rId10" Type="http://schemas.openxmlformats.org/officeDocument/2006/relationships/image" Target="../media/image37.emf"/><Relationship Id="rId4" Type="http://schemas.openxmlformats.org/officeDocument/2006/relationships/image" Target="../media/image56.emf"/><Relationship Id="rId9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28.emf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28.emf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35.emf"/><Relationship Id="rId18" Type="http://schemas.openxmlformats.org/officeDocument/2006/relationships/image" Target="../media/image79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12" Type="http://schemas.openxmlformats.org/officeDocument/2006/relationships/image" Target="../media/image76.emf"/><Relationship Id="rId17" Type="http://schemas.openxmlformats.org/officeDocument/2006/relationships/image" Target="../media/image78.em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7.emf"/><Relationship Id="rId20" Type="http://schemas.openxmlformats.org/officeDocument/2006/relationships/image" Target="../media/image8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emf"/><Relationship Id="rId11" Type="http://schemas.openxmlformats.org/officeDocument/2006/relationships/image" Target="../media/image75.emf"/><Relationship Id="rId5" Type="http://schemas.openxmlformats.org/officeDocument/2006/relationships/image" Target="../media/image69.emf"/><Relationship Id="rId15" Type="http://schemas.openxmlformats.org/officeDocument/2006/relationships/image" Target="../media/image37.emf"/><Relationship Id="rId10" Type="http://schemas.openxmlformats.org/officeDocument/2006/relationships/image" Target="../media/image74.emf"/><Relationship Id="rId19" Type="http://schemas.openxmlformats.org/officeDocument/2006/relationships/image" Target="../media/image80.emf"/><Relationship Id="rId4" Type="http://schemas.openxmlformats.org/officeDocument/2006/relationships/image" Target="../media/image68.emf"/><Relationship Id="rId9" Type="http://schemas.openxmlformats.org/officeDocument/2006/relationships/image" Target="../media/image73.emf"/><Relationship Id="rId1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1609" y="21722"/>
            <a:ext cx="7772400" cy="2213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GB" sz="4000" b="1" dirty="0">
                <a:latin typeface="Arial"/>
                <a:ea typeface="ヒラギノ角ゴ ProN W6" charset="0"/>
                <a:cs typeface="Arial"/>
              </a:rPr>
              <a:t>Mortar contact formulation for hierarchical basis functions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462" y="3928354"/>
            <a:ext cx="1260695" cy="1859207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73897" y="2513327"/>
            <a:ext cx="7370111" cy="165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4068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3200" dirty="0">
                <a:solidFill>
                  <a:srgbClr val="000000"/>
                </a:solidFill>
                <a:latin typeface="Arial"/>
                <a:cs typeface="Arial"/>
              </a:rPr>
              <a:t>I. Athanasiadis, Z. </a:t>
            </a:r>
            <a:r>
              <a:rPr lang="en-GB" sz="3200" dirty="0" err="1">
                <a:solidFill>
                  <a:srgbClr val="000000"/>
                </a:solidFill>
                <a:latin typeface="Arial"/>
                <a:cs typeface="Arial"/>
              </a:rPr>
              <a:t>Ullah</a:t>
            </a:r>
            <a:endParaRPr lang="en-GB"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>
              <a:spcBef>
                <a:spcPct val="20000"/>
              </a:spcBef>
            </a:pPr>
            <a:r>
              <a:rPr lang="en-GB" sz="3200" dirty="0" err="1">
                <a:solidFill>
                  <a:srgbClr val="000000"/>
                </a:solidFill>
                <a:latin typeface="Arial"/>
                <a:cs typeface="Arial"/>
              </a:rPr>
              <a:t>Ł</a:t>
            </a:r>
            <a:r>
              <a:rPr lang="en-GB" sz="32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GB" sz="3200" dirty="0" err="1">
                <a:solidFill>
                  <a:srgbClr val="000000"/>
                </a:solidFill>
                <a:latin typeface="Arial"/>
                <a:cs typeface="Arial"/>
              </a:rPr>
              <a:t>Kaczmarczyk</a:t>
            </a:r>
            <a:r>
              <a:rPr lang="en-GB" sz="3200" dirty="0">
                <a:solidFill>
                  <a:srgbClr val="000000"/>
                </a:solidFill>
                <a:latin typeface="Arial"/>
                <a:cs typeface="Arial"/>
              </a:rPr>
              <a:t> and C. Pearce</a:t>
            </a:r>
          </a:p>
          <a:p>
            <a:pPr marL="39688" algn="ctr">
              <a:buClrTx/>
              <a:buFontTx/>
              <a:buNone/>
              <a:tabLst>
                <a:tab pos="39688" algn="l"/>
                <a:tab pos="954088" algn="l"/>
                <a:tab pos="1868488" algn="l"/>
                <a:tab pos="2782888" algn="l"/>
                <a:tab pos="3697288" algn="l"/>
                <a:tab pos="4611688" algn="l"/>
                <a:tab pos="5526088" algn="l"/>
                <a:tab pos="6440488" algn="l"/>
                <a:tab pos="7354888" algn="l"/>
                <a:tab pos="8269288" algn="l"/>
                <a:tab pos="9183688" algn="l"/>
                <a:tab pos="10098088" algn="l"/>
              </a:tabLst>
              <a:defRPr/>
            </a:pPr>
            <a:endParaRPr lang="en-GB" sz="2800" b="1" baseline="30000" dirty="0">
              <a:solidFill>
                <a:srgbClr val="000000"/>
              </a:solidFill>
              <a:latin typeface="Times"/>
              <a:cs typeface="Times"/>
            </a:endParaRPr>
          </a:p>
          <a:p>
            <a:pPr marL="39688" algn="ctr">
              <a:buClrTx/>
              <a:buFontTx/>
              <a:buNone/>
              <a:tabLst>
                <a:tab pos="39688" algn="l"/>
                <a:tab pos="954088" algn="l"/>
                <a:tab pos="1868488" algn="l"/>
                <a:tab pos="2782888" algn="l"/>
                <a:tab pos="3697288" algn="l"/>
                <a:tab pos="4611688" algn="l"/>
                <a:tab pos="5526088" algn="l"/>
                <a:tab pos="6440488" algn="l"/>
                <a:tab pos="7354888" algn="l"/>
                <a:tab pos="8269288" algn="l"/>
                <a:tab pos="9183688" algn="l"/>
                <a:tab pos="10098088" algn="l"/>
              </a:tabLst>
              <a:defRPr/>
            </a:pPr>
            <a:endParaRPr lang="en-GB" sz="2800" b="1" baseline="30000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E3642-4EA7-BE4C-9633-2CC8BC66B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63" y="3746500"/>
            <a:ext cx="3145705" cy="2222915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BDCBF0BD-A83D-8B44-8D65-A8AEBA4A5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674" y="5550545"/>
            <a:ext cx="4056399" cy="127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/>
          <a:p>
            <a:pPr marL="39688" algn="ctr">
              <a:buClrTx/>
              <a:buFontTx/>
              <a:buNone/>
              <a:tabLst>
                <a:tab pos="39688" algn="l"/>
                <a:tab pos="954088" algn="l"/>
                <a:tab pos="1868488" algn="l"/>
                <a:tab pos="2782888" algn="l"/>
                <a:tab pos="3697288" algn="l"/>
                <a:tab pos="4611688" algn="l"/>
                <a:tab pos="5526088" algn="l"/>
                <a:tab pos="6440488" algn="l"/>
                <a:tab pos="7354888" algn="l"/>
                <a:tab pos="8269288" algn="l"/>
                <a:tab pos="9183688" algn="l"/>
                <a:tab pos="10098088" algn="l"/>
              </a:tabLst>
              <a:defRPr/>
            </a:pPr>
            <a:endParaRPr lang="en-GB" sz="2800" b="1" baseline="30000" dirty="0">
              <a:solidFill>
                <a:srgbClr val="000000"/>
              </a:solidFill>
              <a:latin typeface="Times"/>
              <a:cs typeface="Times"/>
            </a:endParaRPr>
          </a:p>
          <a:p>
            <a:pPr marL="39688" algn="ctr">
              <a:buClrTx/>
              <a:buFontTx/>
              <a:buNone/>
              <a:tabLst>
                <a:tab pos="39688" algn="l"/>
                <a:tab pos="954088" algn="l"/>
                <a:tab pos="1868488" algn="l"/>
                <a:tab pos="2782888" algn="l"/>
                <a:tab pos="3697288" algn="l"/>
                <a:tab pos="4611688" algn="l"/>
                <a:tab pos="5526088" algn="l"/>
                <a:tab pos="6440488" algn="l"/>
                <a:tab pos="7354888" algn="l"/>
                <a:tab pos="8269288" algn="l"/>
                <a:tab pos="9183688" algn="l"/>
                <a:tab pos="10098088" algn="l"/>
              </a:tabLst>
              <a:defRPr/>
            </a:pPr>
            <a:r>
              <a:rPr lang="en-GB" sz="3200" dirty="0">
                <a:solidFill>
                  <a:srgbClr val="000000"/>
                </a:solidFill>
                <a:latin typeface="Arial"/>
                <a:cs typeface="Arial"/>
              </a:rPr>
              <a:t>School of Engineering</a:t>
            </a:r>
          </a:p>
          <a:p>
            <a:pPr marL="39688" algn="ctr">
              <a:buClrTx/>
              <a:buFontTx/>
              <a:buNone/>
              <a:tabLst>
                <a:tab pos="39688" algn="l"/>
                <a:tab pos="954088" algn="l"/>
                <a:tab pos="1868488" algn="l"/>
                <a:tab pos="2782888" algn="l"/>
                <a:tab pos="3697288" algn="l"/>
                <a:tab pos="4611688" algn="l"/>
                <a:tab pos="5526088" algn="l"/>
                <a:tab pos="6440488" algn="l"/>
                <a:tab pos="7354888" algn="l"/>
                <a:tab pos="8269288" algn="l"/>
                <a:tab pos="9183688" algn="l"/>
                <a:tab pos="10098088" algn="l"/>
              </a:tabLst>
              <a:defRPr/>
            </a:pPr>
            <a:r>
              <a:rPr lang="en-GB" sz="3200" dirty="0">
                <a:solidFill>
                  <a:srgbClr val="000000"/>
                </a:solidFill>
                <a:latin typeface="Arial"/>
                <a:cs typeface="Arial"/>
              </a:rPr>
              <a:t>University of Glasgow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D1EB6A-EEDF-EB40-B1A6-DB45BC21F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46" y="4510000"/>
            <a:ext cx="3280743" cy="69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48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31339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Comparison of Hierarchical and Lagrange functions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10CC3-1196-2045-A954-7BF114AEE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099" y="3101692"/>
            <a:ext cx="2506489" cy="774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48C5F5-06DB-5B4B-8980-C5A7BEE0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828" y="3101692"/>
            <a:ext cx="2506489" cy="914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71D95D-03EC-9847-B654-3C6A039CB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099" y="5626875"/>
            <a:ext cx="2506489" cy="7507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70FD11-9D8B-4848-A7FA-C24538FD6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40" y="3101692"/>
            <a:ext cx="2506489" cy="7083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21B040-EEDC-2B4A-BD15-8FA127F9C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837" y="5827626"/>
            <a:ext cx="2508470" cy="9936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072361-5F18-C743-A35E-B347BF655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39" y="5657591"/>
            <a:ext cx="2506489" cy="70835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58F0FF2-4F01-DD42-9FD9-C740CFEA4734}"/>
              </a:ext>
            </a:extLst>
          </p:cNvPr>
          <p:cNvSpPr txBox="1"/>
          <p:nvPr/>
        </p:nvSpPr>
        <p:spPr>
          <a:xfrm>
            <a:off x="641473" y="1439597"/>
            <a:ext cx="1548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800" baseline="30000" dirty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order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ED9E74-94BC-7C44-9E51-5CA8FD48279D}"/>
              </a:ext>
            </a:extLst>
          </p:cNvPr>
          <p:cNvSpPr txBox="1"/>
          <p:nvPr/>
        </p:nvSpPr>
        <p:spPr>
          <a:xfrm>
            <a:off x="3666171" y="1439597"/>
            <a:ext cx="158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800" baseline="30000" dirty="0"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order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4D8DBE6-8EB9-784B-B352-A4CD74C3B781}"/>
              </a:ext>
            </a:extLst>
          </p:cNvPr>
          <p:cNvSpPr txBox="1"/>
          <p:nvPr/>
        </p:nvSpPr>
        <p:spPr>
          <a:xfrm>
            <a:off x="6825900" y="1439597"/>
            <a:ext cx="158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800" baseline="30000" dirty="0">
                <a:latin typeface="Arial" charset="0"/>
                <a:ea typeface="Arial" charset="0"/>
                <a:cs typeface="Arial" charset="0"/>
              </a:rPr>
              <a:t>rd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order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665F7F-DF20-3845-B628-CE7F473B4F76}"/>
              </a:ext>
            </a:extLst>
          </p:cNvPr>
          <p:cNvSpPr txBox="1"/>
          <p:nvPr/>
        </p:nvSpPr>
        <p:spPr>
          <a:xfrm>
            <a:off x="1463" y="3770307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EB79013-F6A8-E14E-9447-47DC980071FC}"/>
              </a:ext>
            </a:extLst>
          </p:cNvPr>
          <p:cNvSpPr txBox="1"/>
          <p:nvPr/>
        </p:nvSpPr>
        <p:spPr>
          <a:xfrm>
            <a:off x="1463" y="6305221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EFE2D1-DEC5-0045-9A49-52EC6902AD75}"/>
              </a:ext>
            </a:extLst>
          </p:cNvPr>
          <p:cNvSpPr txBox="1"/>
          <p:nvPr/>
        </p:nvSpPr>
        <p:spPr>
          <a:xfrm>
            <a:off x="2423726" y="3770307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0E0A5B9-D368-0149-B1B2-75A4E40B3463}"/>
              </a:ext>
            </a:extLst>
          </p:cNvPr>
          <p:cNvSpPr txBox="1"/>
          <p:nvPr/>
        </p:nvSpPr>
        <p:spPr>
          <a:xfrm>
            <a:off x="2423726" y="6305221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83F84AA-4469-1B45-8B52-10D2B6FA811A}"/>
              </a:ext>
            </a:extLst>
          </p:cNvPr>
          <p:cNvSpPr txBox="1"/>
          <p:nvPr/>
        </p:nvSpPr>
        <p:spPr>
          <a:xfrm>
            <a:off x="3046222" y="6305221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C16F9D-BFEA-6D45-9BC6-B98291BFEE28}"/>
              </a:ext>
            </a:extLst>
          </p:cNvPr>
          <p:cNvSpPr txBox="1"/>
          <p:nvPr/>
        </p:nvSpPr>
        <p:spPr>
          <a:xfrm>
            <a:off x="5497235" y="6305221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AAA086F-4AD0-4244-BFA2-027AE98FB794}"/>
              </a:ext>
            </a:extLst>
          </p:cNvPr>
          <p:cNvSpPr txBox="1"/>
          <p:nvPr/>
        </p:nvSpPr>
        <p:spPr>
          <a:xfrm>
            <a:off x="3046222" y="3770307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5A2C1E-259F-1844-9E83-73D56111FB06}"/>
              </a:ext>
            </a:extLst>
          </p:cNvPr>
          <p:cNvSpPr txBox="1"/>
          <p:nvPr/>
        </p:nvSpPr>
        <p:spPr>
          <a:xfrm>
            <a:off x="5497235" y="3770307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30CAE1-43F9-0846-8922-E7319EFA92EA}"/>
              </a:ext>
            </a:extLst>
          </p:cNvPr>
          <p:cNvSpPr txBox="1"/>
          <p:nvPr/>
        </p:nvSpPr>
        <p:spPr>
          <a:xfrm>
            <a:off x="4295785" y="3770307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F8A6831-241B-C146-BD76-1114553A1490}"/>
              </a:ext>
            </a:extLst>
          </p:cNvPr>
          <p:cNvSpPr txBox="1"/>
          <p:nvPr/>
        </p:nvSpPr>
        <p:spPr>
          <a:xfrm>
            <a:off x="6251858" y="3770307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08192E-96D0-EF47-A93E-5B524ECB86D7}"/>
              </a:ext>
            </a:extLst>
          </p:cNvPr>
          <p:cNvSpPr txBox="1"/>
          <p:nvPr/>
        </p:nvSpPr>
        <p:spPr>
          <a:xfrm>
            <a:off x="8702871" y="3770307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644E4BE-A863-9E44-972A-0110B466196D}"/>
              </a:ext>
            </a:extLst>
          </p:cNvPr>
          <p:cNvSpPr txBox="1"/>
          <p:nvPr/>
        </p:nvSpPr>
        <p:spPr>
          <a:xfrm>
            <a:off x="7006481" y="3770307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3F64F13-55E2-5846-A2CB-35F6ECD885D4}"/>
              </a:ext>
            </a:extLst>
          </p:cNvPr>
          <p:cNvSpPr txBox="1"/>
          <p:nvPr/>
        </p:nvSpPr>
        <p:spPr>
          <a:xfrm>
            <a:off x="7820598" y="3770307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A2ACD2F-62A8-7E48-BA61-483F06E4CDD6}"/>
              </a:ext>
            </a:extLst>
          </p:cNvPr>
          <p:cNvSpPr txBox="1"/>
          <p:nvPr/>
        </p:nvSpPr>
        <p:spPr>
          <a:xfrm>
            <a:off x="6228996" y="6305221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517C95C-EF9B-7E45-8295-4D1E07A1EB72}"/>
              </a:ext>
            </a:extLst>
          </p:cNvPr>
          <p:cNvSpPr txBox="1"/>
          <p:nvPr/>
        </p:nvSpPr>
        <p:spPr>
          <a:xfrm>
            <a:off x="8626220" y="6305221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2E54C9-4B3C-544D-9699-8EE876F42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732" y="2618213"/>
            <a:ext cx="418832" cy="3245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30DD79-ACA6-734E-BF1F-25ED2503A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1675" y="2618213"/>
            <a:ext cx="445856" cy="33711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E5A827D-EFDC-0B45-8E55-57EF36F37A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52" y="5138609"/>
            <a:ext cx="418832" cy="32459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87B6B07-A25A-8F41-8040-B92C6BB912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695" y="5138609"/>
            <a:ext cx="445856" cy="33711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7A69CFE-D311-E44C-96F8-F9D0D4837C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3679" y="2618213"/>
            <a:ext cx="418832" cy="32459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5C88897-8DE3-B54E-B269-22C147124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5785" y="2618213"/>
            <a:ext cx="445856" cy="33711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98AC7E4-E37C-A242-AAC1-E2F05B082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2851" y="2618213"/>
            <a:ext cx="418832" cy="32459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3E2C4C6-B736-9246-B452-10EEC06310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0232" y="2618213"/>
            <a:ext cx="445856" cy="3371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969422-9A29-BB4C-84B6-C1D84D4CD2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6034" y="2618213"/>
            <a:ext cx="460669" cy="34831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C9C9434-E7EF-FF46-B21D-6A260C179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4637" y="2618213"/>
            <a:ext cx="460669" cy="34831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8FD03AB-E583-294E-8525-CEE524FCE1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6327" y="5138609"/>
            <a:ext cx="460669" cy="3483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B2827F-428B-274C-A8DC-00F9289EF1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8222" y="5138609"/>
            <a:ext cx="473253" cy="35782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79C798B-C7AF-DA45-967F-E2FEBE06EE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9042" y="2618213"/>
            <a:ext cx="473253" cy="35782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4FEDDBB5-0935-6248-97C7-1852C4DB4A19}"/>
              </a:ext>
            </a:extLst>
          </p:cNvPr>
          <p:cNvSpPr txBox="1"/>
          <p:nvPr/>
        </p:nvSpPr>
        <p:spPr>
          <a:xfrm>
            <a:off x="44752" y="1974374"/>
            <a:ext cx="2103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Arial" charset="0"/>
                <a:ea typeface="Arial" charset="0"/>
                <a:cs typeface="Arial" charset="0"/>
              </a:rPr>
              <a:t>Lagrange: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0BE8AB-7AFA-E04C-95E6-C89716ED75AA}"/>
              </a:ext>
            </a:extLst>
          </p:cNvPr>
          <p:cNvSpPr txBox="1"/>
          <p:nvPr/>
        </p:nvSpPr>
        <p:spPr>
          <a:xfrm>
            <a:off x="44752" y="4537047"/>
            <a:ext cx="2494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Arial" charset="0"/>
                <a:ea typeface="Arial" charset="0"/>
                <a:cs typeface="Arial" charset="0"/>
              </a:rPr>
              <a:t>Hierarchical: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3FEC2EA-73F5-3A48-B811-D6CD8F16E950}"/>
              </a:ext>
            </a:extLst>
          </p:cNvPr>
          <p:cNvSpPr txBox="1"/>
          <p:nvPr/>
        </p:nvSpPr>
        <p:spPr>
          <a:xfrm>
            <a:off x="2748075" y="6065127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8E2B644-8F5F-CC4F-BD9D-EC9C9A3851FC}"/>
              </a:ext>
            </a:extLst>
          </p:cNvPr>
          <p:cNvSpPr txBox="1"/>
          <p:nvPr/>
        </p:nvSpPr>
        <p:spPr>
          <a:xfrm>
            <a:off x="5907242" y="6065127"/>
            <a:ext cx="32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864F22B-AFC5-A34E-B693-CEAC3BD2B475}"/>
              </a:ext>
            </a:extLst>
          </p:cNvPr>
          <p:cNvSpPr txBox="1"/>
          <p:nvPr/>
        </p:nvSpPr>
        <p:spPr>
          <a:xfrm>
            <a:off x="2721049" y="3463239"/>
            <a:ext cx="56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2F86DD8-F3EA-0E42-BAC1-C1235B03AE77}"/>
              </a:ext>
            </a:extLst>
          </p:cNvPr>
          <p:cNvSpPr txBox="1"/>
          <p:nvPr/>
        </p:nvSpPr>
        <p:spPr>
          <a:xfrm>
            <a:off x="5820468" y="3456895"/>
            <a:ext cx="56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4014952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750241" y="1983089"/>
            <a:ext cx="7813440" cy="2592272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310401" y="2904589"/>
            <a:ext cx="6691680" cy="74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9107" rIns="81639" bIns="4082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7931725" indent="-374745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572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9144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3716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8288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/>
            <a:r>
              <a:rPr lang="en-US" sz="4000" b="1">
                <a:solidFill>
                  <a:srgbClr val="000000"/>
                </a:solidFill>
                <a:latin typeface="Arial"/>
                <a:cs typeface="Arial"/>
              </a:rPr>
              <a:t>Contact problem</a:t>
            </a:r>
            <a:endParaRPr lang="en-GB"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324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31339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Contact problem: strong form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4110" y="6357282"/>
            <a:ext cx="272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Arial"/>
                <a:cs typeface="Arial"/>
              </a:rPr>
              <a:t> Popp (2012)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25" y="4493145"/>
            <a:ext cx="3986832" cy="2214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20" y="5700861"/>
            <a:ext cx="1043932" cy="1012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1" y="1174675"/>
            <a:ext cx="4198694" cy="32934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931" y="3766514"/>
            <a:ext cx="1119440" cy="3885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693" y="1149676"/>
            <a:ext cx="2535001" cy="3359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6490" y="6084622"/>
            <a:ext cx="2535001" cy="3359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428" y="1317658"/>
            <a:ext cx="1679820" cy="3359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099027"/>
            <a:ext cx="1679820" cy="3359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9444" y="2687724"/>
            <a:ext cx="3909355" cy="4064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2818" y="4093962"/>
            <a:ext cx="1483447" cy="3584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97885" y="4498646"/>
            <a:ext cx="1513315" cy="3584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1491" y="4915824"/>
            <a:ext cx="2329709" cy="3584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26413" y="4640669"/>
            <a:ext cx="568309" cy="33489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0960" y="3110214"/>
            <a:ext cx="467275" cy="275358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157088" y="2234505"/>
            <a:ext cx="3167241" cy="532277"/>
            <a:chOff x="5316247" y="2181531"/>
            <a:chExt cx="3167241" cy="532277"/>
          </a:xfrm>
        </p:grpSpPr>
        <p:sp>
          <p:nvSpPr>
            <p:cNvPr id="57" name="Rectangle 56"/>
            <p:cNvSpPr/>
            <p:nvPr/>
          </p:nvSpPr>
          <p:spPr>
            <a:xfrm>
              <a:off x="5316247" y="2181531"/>
              <a:ext cx="3167241" cy="53227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454601" y="2245132"/>
              <a:ext cx="2871667" cy="362737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1526946" y="5158571"/>
            <a:ext cx="3167241" cy="532277"/>
            <a:chOff x="4167109" y="3906548"/>
            <a:chExt cx="3167241" cy="532277"/>
          </a:xfrm>
        </p:grpSpPr>
        <p:sp>
          <p:nvSpPr>
            <p:cNvPr id="61" name="Rectangle 60"/>
            <p:cNvSpPr/>
            <p:nvPr/>
          </p:nvSpPr>
          <p:spPr>
            <a:xfrm>
              <a:off x="4167109" y="3906548"/>
              <a:ext cx="3167241" cy="53227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324329" y="3969291"/>
              <a:ext cx="2871667" cy="362737"/>
            </a:xfrm>
            <a:prstGeom prst="rect">
              <a:avLst/>
            </a:prstGeom>
          </p:spPr>
        </p:pic>
      </p:grpSp>
      <p:sp>
        <p:nvSpPr>
          <p:cNvPr id="65" name="TextBox 64"/>
          <p:cNvSpPr txBox="1"/>
          <p:nvPr/>
        </p:nvSpPr>
        <p:spPr>
          <a:xfrm>
            <a:off x="6313230" y="3511981"/>
            <a:ext cx="2865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charset="0"/>
                <a:ea typeface="Arial" charset="0"/>
                <a:cs typeface="Arial" charset="0"/>
              </a:rPr>
              <a:t>KKT conditions :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A377206-F6A7-1E48-8BEF-68291B9958D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07763" y="6552943"/>
            <a:ext cx="241300" cy="228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B211A1-0675-EB46-B15B-E371CC62313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9771" y="5802967"/>
            <a:ext cx="228600" cy="3175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DEB44C1-2E6E-284A-A4E4-A99EE0EF0D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7520" y="5371998"/>
            <a:ext cx="203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29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31339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Contact problem: weak form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4110" y="6357282"/>
            <a:ext cx="272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Arial"/>
                <a:cs typeface="Arial"/>
              </a:rPr>
              <a:t> Popp (2012)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25" y="4493145"/>
            <a:ext cx="3986832" cy="2214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1" y="1174675"/>
            <a:ext cx="4198694" cy="32934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154" y="3949803"/>
            <a:ext cx="1119440" cy="388566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390362" y="2241414"/>
            <a:ext cx="1143000" cy="69270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2327188"/>
            <a:ext cx="968460" cy="53319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427330" y="5258357"/>
            <a:ext cx="1143000" cy="69270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594" y="5332613"/>
            <a:ext cx="973494" cy="535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4797" y="1149676"/>
            <a:ext cx="963557" cy="519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1951" y="6188381"/>
            <a:ext cx="963557" cy="51967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17682" y="3566867"/>
            <a:ext cx="3195104" cy="1848847"/>
          </a:xfrm>
          <a:prstGeom prst="rect">
            <a:avLst/>
          </a:prstGeom>
          <a:solidFill>
            <a:srgbClr val="C00000">
              <a:alpha val="21000"/>
            </a:srgbClr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5952" y="3624188"/>
            <a:ext cx="3013884" cy="4198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1671" y="4835103"/>
            <a:ext cx="2837200" cy="4792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4184" y="2878646"/>
            <a:ext cx="3264652" cy="4851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3312" y="2202808"/>
            <a:ext cx="3049274" cy="5152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83783B-A745-C442-A59E-FACA853C9F36}"/>
              </a:ext>
            </a:extLst>
          </p:cNvPr>
          <p:cNvSpPr txBox="1"/>
          <p:nvPr/>
        </p:nvSpPr>
        <p:spPr>
          <a:xfrm>
            <a:off x="8802261" y="2278667"/>
            <a:ext cx="341739" cy="5196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C9F9B3-246F-2D41-8522-AEC7FDF1A446}"/>
              </a:ext>
            </a:extLst>
          </p:cNvPr>
          <p:cNvSpPr txBox="1"/>
          <p:nvPr/>
        </p:nvSpPr>
        <p:spPr>
          <a:xfrm>
            <a:off x="8774719" y="2823190"/>
            <a:ext cx="369281" cy="5196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CE8B3C-CA9F-D549-87B4-1E7494F0D9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20" y="5700861"/>
            <a:ext cx="1043932" cy="10127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3A7F4C0-1367-3B44-81D4-0D73DA176E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7763" y="6552943"/>
            <a:ext cx="241300" cy="228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1EDF7F-504E-8142-B9F4-1E13FFCD5F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9771" y="5802967"/>
            <a:ext cx="228600" cy="317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917C02-D81B-3D42-8834-51E14207D1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7520" y="5371998"/>
            <a:ext cx="203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11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750241" y="1983089"/>
            <a:ext cx="7813440" cy="2592272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310401" y="2905442"/>
            <a:ext cx="6691680" cy="74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9107" rIns="81639" bIns="4082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7931725" indent="-374745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572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9144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3716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8288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/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Mortar contact method</a:t>
            </a:r>
            <a:endParaRPr lang="en-GB"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00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31339" y="-16937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Mortar prism element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6214" y="6334780"/>
            <a:ext cx="6845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Arial"/>
                <a:cs typeface="Arial"/>
              </a:rPr>
              <a:t> Popp (2010), Ullah et al. (2017)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674" y="2029757"/>
            <a:ext cx="168705" cy="1598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034" y="586008"/>
            <a:ext cx="142067" cy="15982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949195" y="1058317"/>
            <a:ext cx="121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Slave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-62723" y="1071386"/>
            <a:ext cx="149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Master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7327DD7-C598-6646-BB01-FB30944C3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5" y="693255"/>
            <a:ext cx="2693298" cy="26796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5EA208-E47B-2D42-95EA-5D8298B90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831" y="936085"/>
            <a:ext cx="159826" cy="22198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450A9824-308A-5D4D-A325-CD16268CEDD2}"/>
              </a:ext>
            </a:extLst>
          </p:cNvPr>
          <p:cNvSpPr/>
          <p:nvPr/>
        </p:nvSpPr>
        <p:spPr>
          <a:xfrm>
            <a:off x="451939" y="1543723"/>
            <a:ext cx="558800" cy="660400"/>
          </a:xfrm>
          <a:custGeom>
            <a:avLst/>
            <a:gdLst>
              <a:gd name="connsiteX0" fmla="*/ 0 w 1054100"/>
              <a:gd name="connsiteY0" fmla="*/ 0 h 1181100"/>
              <a:gd name="connsiteX1" fmla="*/ 800100 w 1054100"/>
              <a:gd name="connsiteY1" fmla="*/ 279400 h 1181100"/>
              <a:gd name="connsiteX2" fmla="*/ 381000 w 1054100"/>
              <a:gd name="connsiteY2" fmla="*/ 863600 h 1181100"/>
              <a:gd name="connsiteX3" fmla="*/ 1054100 w 1054100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1181100">
                <a:moveTo>
                  <a:pt x="0" y="0"/>
                </a:moveTo>
                <a:cubicBezTo>
                  <a:pt x="368300" y="67733"/>
                  <a:pt x="736600" y="135467"/>
                  <a:pt x="800100" y="279400"/>
                </a:cubicBezTo>
                <a:cubicBezTo>
                  <a:pt x="863600" y="423333"/>
                  <a:pt x="338667" y="713317"/>
                  <a:pt x="381000" y="863600"/>
                </a:cubicBezTo>
                <a:cubicBezTo>
                  <a:pt x="423333" y="1013883"/>
                  <a:pt x="908050" y="1151467"/>
                  <a:pt x="1054100" y="1181100"/>
                </a:cubicBezTo>
              </a:path>
            </a:pathLst>
          </a:custGeom>
          <a:noFill/>
          <a:ln w="53975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B5E84D72-D747-FB45-B8D9-06135A422B1B}"/>
              </a:ext>
            </a:extLst>
          </p:cNvPr>
          <p:cNvSpPr/>
          <p:nvPr/>
        </p:nvSpPr>
        <p:spPr>
          <a:xfrm rot="15676888">
            <a:off x="2843326" y="1285829"/>
            <a:ext cx="366301" cy="882088"/>
          </a:xfrm>
          <a:custGeom>
            <a:avLst/>
            <a:gdLst>
              <a:gd name="connsiteX0" fmla="*/ 0 w 1054100"/>
              <a:gd name="connsiteY0" fmla="*/ 0 h 1181100"/>
              <a:gd name="connsiteX1" fmla="*/ 800100 w 1054100"/>
              <a:gd name="connsiteY1" fmla="*/ 279400 h 1181100"/>
              <a:gd name="connsiteX2" fmla="*/ 381000 w 1054100"/>
              <a:gd name="connsiteY2" fmla="*/ 863600 h 1181100"/>
              <a:gd name="connsiteX3" fmla="*/ 1054100 w 1054100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1181100">
                <a:moveTo>
                  <a:pt x="0" y="0"/>
                </a:moveTo>
                <a:cubicBezTo>
                  <a:pt x="368300" y="67733"/>
                  <a:pt x="736600" y="135467"/>
                  <a:pt x="800100" y="279400"/>
                </a:cubicBezTo>
                <a:cubicBezTo>
                  <a:pt x="863600" y="423333"/>
                  <a:pt x="338667" y="713317"/>
                  <a:pt x="381000" y="863600"/>
                </a:cubicBezTo>
                <a:cubicBezTo>
                  <a:pt x="423333" y="1013883"/>
                  <a:pt x="908050" y="1151467"/>
                  <a:pt x="1054100" y="1181100"/>
                </a:cubicBezTo>
              </a:path>
            </a:pathLst>
          </a:custGeom>
          <a:noFill/>
          <a:ln w="53975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886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31339" y="-16937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Mortar prism element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6214" y="6334780"/>
            <a:ext cx="6845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Arial"/>
                <a:cs typeface="Arial"/>
              </a:rPr>
              <a:t> Popp (2010), Ullah et al. (2017)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17" y="973777"/>
            <a:ext cx="2637471" cy="2292801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3361019" y="2220686"/>
            <a:ext cx="1810088" cy="0"/>
          </a:xfrm>
          <a:prstGeom prst="straightConnector1">
            <a:avLst/>
          </a:prstGeom>
          <a:ln w="101600"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674" y="2029757"/>
            <a:ext cx="168705" cy="1598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034" y="586008"/>
            <a:ext cx="142067" cy="1598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169" y="2784242"/>
            <a:ext cx="168705" cy="1598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159" y="1058494"/>
            <a:ext cx="159826" cy="2219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985" y="3389207"/>
            <a:ext cx="142067" cy="15982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949195" y="1058317"/>
            <a:ext cx="121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Slave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-62723" y="1071386"/>
            <a:ext cx="149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Master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92724" y="1364696"/>
            <a:ext cx="121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Clip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7327DD7-C598-6646-BB01-FB30944C3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5" y="693255"/>
            <a:ext cx="2693298" cy="26796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5EA208-E47B-2D42-95EA-5D8298B90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831" y="936085"/>
            <a:ext cx="159826" cy="22198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450A9824-308A-5D4D-A325-CD16268CEDD2}"/>
              </a:ext>
            </a:extLst>
          </p:cNvPr>
          <p:cNvSpPr/>
          <p:nvPr/>
        </p:nvSpPr>
        <p:spPr>
          <a:xfrm>
            <a:off x="451939" y="1543723"/>
            <a:ext cx="558800" cy="660400"/>
          </a:xfrm>
          <a:custGeom>
            <a:avLst/>
            <a:gdLst>
              <a:gd name="connsiteX0" fmla="*/ 0 w 1054100"/>
              <a:gd name="connsiteY0" fmla="*/ 0 h 1181100"/>
              <a:gd name="connsiteX1" fmla="*/ 800100 w 1054100"/>
              <a:gd name="connsiteY1" fmla="*/ 279400 h 1181100"/>
              <a:gd name="connsiteX2" fmla="*/ 381000 w 1054100"/>
              <a:gd name="connsiteY2" fmla="*/ 863600 h 1181100"/>
              <a:gd name="connsiteX3" fmla="*/ 1054100 w 1054100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1181100">
                <a:moveTo>
                  <a:pt x="0" y="0"/>
                </a:moveTo>
                <a:cubicBezTo>
                  <a:pt x="368300" y="67733"/>
                  <a:pt x="736600" y="135467"/>
                  <a:pt x="800100" y="279400"/>
                </a:cubicBezTo>
                <a:cubicBezTo>
                  <a:pt x="863600" y="423333"/>
                  <a:pt x="338667" y="713317"/>
                  <a:pt x="381000" y="863600"/>
                </a:cubicBezTo>
                <a:cubicBezTo>
                  <a:pt x="423333" y="1013883"/>
                  <a:pt x="908050" y="1151467"/>
                  <a:pt x="1054100" y="1181100"/>
                </a:cubicBezTo>
              </a:path>
            </a:pathLst>
          </a:custGeom>
          <a:noFill/>
          <a:ln w="53975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B5E84D72-D747-FB45-B8D9-06135A422B1B}"/>
              </a:ext>
            </a:extLst>
          </p:cNvPr>
          <p:cNvSpPr/>
          <p:nvPr/>
        </p:nvSpPr>
        <p:spPr>
          <a:xfrm rot="15676888">
            <a:off x="2843326" y="1285829"/>
            <a:ext cx="366301" cy="882088"/>
          </a:xfrm>
          <a:custGeom>
            <a:avLst/>
            <a:gdLst>
              <a:gd name="connsiteX0" fmla="*/ 0 w 1054100"/>
              <a:gd name="connsiteY0" fmla="*/ 0 h 1181100"/>
              <a:gd name="connsiteX1" fmla="*/ 800100 w 1054100"/>
              <a:gd name="connsiteY1" fmla="*/ 279400 h 1181100"/>
              <a:gd name="connsiteX2" fmla="*/ 381000 w 1054100"/>
              <a:gd name="connsiteY2" fmla="*/ 863600 h 1181100"/>
              <a:gd name="connsiteX3" fmla="*/ 1054100 w 1054100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1181100">
                <a:moveTo>
                  <a:pt x="0" y="0"/>
                </a:moveTo>
                <a:cubicBezTo>
                  <a:pt x="368300" y="67733"/>
                  <a:pt x="736600" y="135467"/>
                  <a:pt x="800100" y="279400"/>
                </a:cubicBezTo>
                <a:cubicBezTo>
                  <a:pt x="863600" y="423333"/>
                  <a:pt x="338667" y="713317"/>
                  <a:pt x="381000" y="863600"/>
                </a:cubicBezTo>
                <a:cubicBezTo>
                  <a:pt x="423333" y="1013883"/>
                  <a:pt x="908050" y="1151467"/>
                  <a:pt x="1054100" y="1181100"/>
                </a:cubicBezTo>
              </a:path>
            </a:pathLst>
          </a:custGeom>
          <a:noFill/>
          <a:ln w="53975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5570CBE-D59E-6F4C-8711-84E9B8D73EDC}"/>
              </a:ext>
            </a:extLst>
          </p:cNvPr>
          <p:cNvSpPr/>
          <p:nvPr/>
        </p:nvSpPr>
        <p:spPr>
          <a:xfrm rot="15676888">
            <a:off x="6866427" y="1697466"/>
            <a:ext cx="424160" cy="621056"/>
          </a:xfrm>
          <a:custGeom>
            <a:avLst/>
            <a:gdLst>
              <a:gd name="connsiteX0" fmla="*/ 0 w 1054100"/>
              <a:gd name="connsiteY0" fmla="*/ 0 h 1181100"/>
              <a:gd name="connsiteX1" fmla="*/ 800100 w 1054100"/>
              <a:gd name="connsiteY1" fmla="*/ 279400 h 1181100"/>
              <a:gd name="connsiteX2" fmla="*/ 381000 w 1054100"/>
              <a:gd name="connsiteY2" fmla="*/ 863600 h 1181100"/>
              <a:gd name="connsiteX3" fmla="*/ 1054100 w 1054100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1181100">
                <a:moveTo>
                  <a:pt x="0" y="0"/>
                </a:moveTo>
                <a:cubicBezTo>
                  <a:pt x="368300" y="67733"/>
                  <a:pt x="736600" y="135467"/>
                  <a:pt x="800100" y="279400"/>
                </a:cubicBezTo>
                <a:cubicBezTo>
                  <a:pt x="863600" y="423333"/>
                  <a:pt x="338667" y="713317"/>
                  <a:pt x="381000" y="863600"/>
                </a:cubicBezTo>
                <a:cubicBezTo>
                  <a:pt x="423333" y="1013883"/>
                  <a:pt x="908050" y="1151467"/>
                  <a:pt x="1054100" y="1181100"/>
                </a:cubicBezTo>
              </a:path>
            </a:pathLst>
          </a:custGeom>
          <a:noFill/>
          <a:ln w="53975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5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31339" y="-16937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Mortar prism element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6214" y="6334780"/>
            <a:ext cx="6845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Arial"/>
                <a:cs typeface="Arial"/>
              </a:rPr>
              <a:t> Popp (2010), Ullah et al. (2017)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17" y="973777"/>
            <a:ext cx="2637471" cy="2292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91" y="4321973"/>
            <a:ext cx="1828246" cy="158847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3361019" y="2220686"/>
            <a:ext cx="1810088" cy="0"/>
          </a:xfrm>
          <a:prstGeom prst="straightConnector1">
            <a:avLst/>
          </a:prstGeom>
          <a:ln w="101600"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680471" y="2949626"/>
            <a:ext cx="2861346" cy="1985256"/>
          </a:xfrm>
          <a:prstGeom prst="straightConnector1">
            <a:avLst/>
          </a:prstGeom>
          <a:ln w="101600"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674" y="2029757"/>
            <a:ext cx="168705" cy="1598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034" y="586008"/>
            <a:ext cx="142067" cy="1598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322" y="5781819"/>
            <a:ext cx="168705" cy="1598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411" y="4099993"/>
            <a:ext cx="159826" cy="2219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169" y="2784242"/>
            <a:ext cx="168705" cy="1598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8159" y="1058494"/>
            <a:ext cx="159826" cy="2219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985" y="3389207"/>
            <a:ext cx="142067" cy="15982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949195" y="1058317"/>
            <a:ext cx="121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Slave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-62723" y="1071386"/>
            <a:ext cx="149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Master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92724" y="1364696"/>
            <a:ext cx="121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Clip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64041" y="3787047"/>
            <a:ext cx="1219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Gauss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point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7327DD7-C598-6646-BB01-FB30944C3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5" y="693255"/>
            <a:ext cx="2693298" cy="26796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5EA208-E47B-2D42-95EA-5D8298B906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4831" y="936085"/>
            <a:ext cx="159826" cy="221980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A11CF8FC-C7B0-224F-8598-C8F40FAD9843}"/>
              </a:ext>
            </a:extLst>
          </p:cNvPr>
          <p:cNvSpPr/>
          <p:nvPr/>
        </p:nvSpPr>
        <p:spPr>
          <a:xfrm>
            <a:off x="451939" y="1543723"/>
            <a:ext cx="558800" cy="660400"/>
          </a:xfrm>
          <a:custGeom>
            <a:avLst/>
            <a:gdLst>
              <a:gd name="connsiteX0" fmla="*/ 0 w 1054100"/>
              <a:gd name="connsiteY0" fmla="*/ 0 h 1181100"/>
              <a:gd name="connsiteX1" fmla="*/ 800100 w 1054100"/>
              <a:gd name="connsiteY1" fmla="*/ 279400 h 1181100"/>
              <a:gd name="connsiteX2" fmla="*/ 381000 w 1054100"/>
              <a:gd name="connsiteY2" fmla="*/ 863600 h 1181100"/>
              <a:gd name="connsiteX3" fmla="*/ 1054100 w 1054100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1181100">
                <a:moveTo>
                  <a:pt x="0" y="0"/>
                </a:moveTo>
                <a:cubicBezTo>
                  <a:pt x="368300" y="67733"/>
                  <a:pt x="736600" y="135467"/>
                  <a:pt x="800100" y="279400"/>
                </a:cubicBezTo>
                <a:cubicBezTo>
                  <a:pt x="863600" y="423333"/>
                  <a:pt x="338667" y="713317"/>
                  <a:pt x="381000" y="863600"/>
                </a:cubicBezTo>
                <a:cubicBezTo>
                  <a:pt x="423333" y="1013883"/>
                  <a:pt x="908050" y="1151467"/>
                  <a:pt x="1054100" y="1181100"/>
                </a:cubicBezTo>
              </a:path>
            </a:pathLst>
          </a:custGeom>
          <a:noFill/>
          <a:ln w="53975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A6B68226-3E27-DE43-B590-97B822134B3B}"/>
              </a:ext>
            </a:extLst>
          </p:cNvPr>
          <p:cNvSpPr/>
          <p:nvPr/>
        </p:nvSpPr>
        <p:spPr>
          <a:xfrm rot="15676888">
            <a:off x="2843326" y="1285829"/>
            <a:ext cx="366301" cy="882088"/>
          </a:xfrm>
          <a:custGeom>
            <a:avLst/>
            <a:gdLst>
              <a:gd name="connsiteX0" fmla="*/ 0 w 1054100"/>
              <a:gd name="connsiteY0" fmla="*/ 0 h 1181100"/>
              <a:gd name="connsiteX1" fmla="*/ 800100 w 1054100"/>
              <a:gd name="connsiteY1" fmla="*/ 279400 h 1181100"/>
              <a:gd name="connsiteX2" fmla="*/ 381000 w 1054100"/>
              <a:gd name="connsiteY2" fmla="*/ 863600 h 1181100"/>
              <a:gd name="connsiteX3" fmla="*/ 1054100 w 1054100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1181100">
                <a:moveTo>
                  <a:pt x="0" y="0"/>
                </a:moveTo>
                <a:cubicBezTo>
                  <a:pt x="368300" y="67733"/>
                  <a:pt x="736600" y="135467"/>
                  <a:pt x="800100" y="279400"/>
                </a:cubicBezTo>
                <a:cubicBezTo>
                  <a:pt x="863600" y="423333"/>
                  <a:pt x="338667" y="713317"/>
                  <a:pt x="381000" y="863600"/>
                </a:cubicBezTo>
                <a:cubicBezTo>
                  <a:pt x="423333" y="1013883"/>
                  <a:pt x="908050" y="1151467"/>
                  <a:pt x="1054100" y="1181100"/>
                </a:cubicBezTo>
              </a:path>
            </a:pathLst>
          </a:custGeom>
          <a:noFill/>
          <a:ln w="53975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A355563D-D4F5-5948-A029-DA6BB7D5418E}"/>
              </a:ext>
            </a:extLst>
          </p:cNvPr>
          <p:cNvSpPr/>
          <p:nvPr/>
        </p:nvSpPr>
        <p:spPr>
          <a:xfrm rot="15676888">
            <a:off x="6866427" y="1697466"/>
            <a:ext cx="424160" cy="621056"/>
          </a:xfrm>
          <a:custGeom>
            <a:avLst/>
            <a:gdLst>
              <a:gd name="connsiteX0" fmla="*/ 0 w 1054100"/>
              <a:gd name="connsiteY0" fmla="*/ 0 h 1181100"/>
              <a:gd name="connsiteX1" fmla="*/ 800100 w 1054100"/>
              <a:gd name="connsiteY1" fmla="*/ 279400 h 1181100"/>
              <a:gd name="connsiteX2" fmla="*/ 381000 w 1054100"/>
              <a:gd name="connsiteY2" fmla="*/ 863600 h 1181100"/>
              <a:gd name="connsiteX3" fmla="*/ 1054100 w 1054100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1181100">
                <a:moveTo>
                  <a:pt x="0" y="0"/>
                </a:moveTo>
                <a:cubicBezTo>
                  <a:pt x="368300" y="67733"/>
                  <a:pt x="736600" y="135467"/>
                  <a:pt x="800100" y="279400"/>
                </a:cubicBezTo>
                <a:cubicBezTo>
                  <a:pt x="863600" y="423333"/>
                  <a:pt x="338667" y="713317"/>
                  <a:pt x="381000" y="863600"/>
                </a:cubicBezTo>
                <a:cubicBezTo>
                  <a:pt x="423333" y="1013883"/>
                  <a:pt x="908050" y="1151467"/>
                  <a:pt x="1054100" y="1181100"/>
                </a:cubicBezTo>
              </a:path>
            </a:pathLst>
          </a:custGeom>
          <a:noFill/>
          <a:ln w="53975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0F48228A-7FD2-EF43-B62B-FE793144B9B0}"/>
              </a:ext>
            </a:extLst>
          </p:cNvPr>
          <p:cNvSpPr/>
          <p:nvPr/>
        </p:nvSpPr>
        <p:spPr>
          <a:xfrm rot="11784200">
            <a:off x="1866001" y="4621966"/>
            <a:ext cx="150632" cy="462020"/>
          </a:xfrm>
          <a:custGeom>
            <a:avLst/>
            <a:gdLst>
              <a:gd name="connsiteX0" fmla="*/ 0 w 1054100"/>
              <a:gd name="connsiteY0" fmla="*/ 0 h 1181100"/>
              <a:gd name="connsiteX1" fmla="*/ 800100 w 1054100"/>
              <a:gd name="connsiteY1" fmla="*/ 279400 h 1181100"/>
              <a:gd name="connsiteX2" fmla="*/ 381000 w 1054100"/>
              <a:gd name="connsiteY2" fmla="*/ 863600 h 1181100"/>
              <a:gd name="connsiteX3" fmla="*/ 1054100 w 1054100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1181100">
                <a:moveTo>
                  <a:pt x="0" y="0"/>
                </a:moveTo>
                <a:cubicBezTo>
                  <a:pt x="368300" y="67733"/>
                  <a:pt x="736600" y="135467"/>
                  <a:pt x="800100" y="279400"/>
                </a:cubicBezTo>
                <a:cubicBezTo>
                  <a:pt x="863600" y="423333"/>
                  <a:pt x="338667" y="713317"/>
                  <a:pt x="381000" y="863600"/>
                </a:cubicBezTo>
                <a:cubicBezTo>
                  <a:pt x="423333" y="1013883"/>
                  <a:pt x="908050" y="1151467"/>
                  <a:pt x="1054100" y="1181100"/>
                </a:cubicBezTo>
              </a:path>
            </a:pathLst>
          </a:custGeom>
          <a:noFill/>
          <a:ln w="53975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7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31339" y="-16937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Mortar prism element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6214" y="6334780"/>
            <a:ext cx="6845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Arial"/>
                <a:cs typeface="Arial"/>
              </a:rPr>
              <a:t> Popp (2010), Ullah et al. (2017)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17" y="973777"/>
            <a:ext cx="2637471" cy="2292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91" y="4321973"/>
            <a:ext cx="1828246" cy="158847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3361019" y="2220686"/>
            <a:ext cx="1810088" cy="0"/>
          </a:xfrm>
          <a:prstGeom prst="straightConnector1">
            <a:avLst/>
          </a:prstGeom>
          <a:ln w="101600"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680471" y="2949626"/>
            <a:ext cx="2861346" cy="1985256"/>
          </a:xfrm>
          <a:prstGeom prst="straightConnector1">
            <a:avLst/>
          </a:prstGeom>
          <a:ln w="101600"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361019" y="5389418"/>
            <a:ext cx="1810088" cy="0"/>
          </a:xfrm>
          <a:prstGeom prst="straightConnector1">
            <a:avLst/>
          </a:prstGeom>
          <a:ln w="101600"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674" y="2029757"/>
            <a:ext cx="168705" cy="1598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034" y="586008"/>
            <a:ext cx="142067" cy="1598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322" y="5781819"/>
            <a:ext cx="168705" cy="1598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411" y="4099993"/>
            <a:ext cx="159826" cy="2219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22" y="3549033"/>
            <a:ext cx="2683468" cy="27075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169" y="2784242"/>
            <a:ext cx="168705" cy="1598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8159" y="1058494"/>
            <a:ext cx="159826" cy="2219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874" y="4994923"/>
            <a:ext cx="168705" cy="1598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9284" y="3741195"/>
            <a:ext cx="159826" cy="2219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985" y="3389207"/>
            <a:ext cx="142067" cy="15982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949195" y="1058317"/>
            <a:ext cx="121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Slave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-62723" y="1071386"/>
            <a:ext cx="149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charset="0"/>
                <a:ea typeface="Arial" charset="0"/>
                <a:cs typeface="Arial" charset="0"/>
              </a:rPr>
              <a:t>Master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92724" y="1364696"/>
            <a:ext cx="121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Clip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64041" y="3787047"/>
            <a:ext cx="1219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Gauss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0A9697-21E2-8B46-A2B6-74E3747ECA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2438" y="5934905"/>
            <a:ext cx="1517340" cy="512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E6F364-07CA-6043-9BAB-349689CE14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4656" y="5429543"/>
            <a:ext cx="1517339" cy="5121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5EA208-E47B-2D42-95EA-5D8298B906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4831" y="936085"/>
            <a:ext cx="159826" cy="2219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E8BA7DA-5E29-FA4F-AD25-7FC9761A53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5" y="693255"/>
            <a:ext cx="2693298" cy="2679648"/>
          </a:xfrm>
          <a:prstGeom prst="rect">
            <a:avLst/>
          </a:prstGeom>
        </p:spPr>
      </p:pic>
      <p:sp>
        <p:nvSpPr>
          <p:cNvPr id="41" name="Freeform 40">
            <a:extLst>
              <a:ext uri="{FF2B5EF4-FFF2-40B4-BE49-F238E27FC236}">
                <a16:creationId xmlns:a16="http://schemas.microsoft.com/office/drawing/2014/main" id="{55C8AFC6-659F-4546-B5A9-65FB067DD240}"/>
              </a:ext>
            </a:extLst>
          </p:cNvPr>
          <p:cNvSpPr/>
          <p:nvPr/>
        </p:nvSpPr>
        <p:spPr>
          <a:xfrm>
            <a:off x="451939" y="1543723"/>
            <a:ext cx="558800" cy="660400"/>
          </a:xfrm>
          <a:custGeom>
            <a:avLst/>
            <a:gdLst>
              <a:gd name="connsiteX0" fmla="*/ 0 w 1054100"/>
              <a:gd name="connsiteY0" fmla="*/ 0 h 1181100"/>
              <a:gd name="connsiteX1" fmla="*/ 800100 w 1054100"/>
              <a:gd name="connsiteY1" fmla="*/ 279400 h 1181100"/>
              <a:gd name="connsiteX2" fmla="*/ 381000 w 1054100"/>
              <a:gd name="connsiteY2" fmla="*/ 863600 h 1181100"/>
              <a:gd name="connsiteX3" fmla="*/ 1054100 w 1054100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1181100">
                <a:moveTo>
                  <a:pt x="0" y="0"/>
                </a:moveTo>
                <a:cubicBezTo>
                  <a:pt x="368300" y="67733"/>
                  <a:pt x="736600" y="135467"/>
                  <a:pt x="800100" y="279400"/>
                </a:cubicBezTo>
                <a:cubicBezTo>
                  <a:pt x="863600" y="423333"/>
                  <a:pt x="338667" y="713317"/>
                  <a:pt x="381000" y="863600"/>
                </a:cubicBezTo>
                <a:cubicBezTo>
                  <a:pt x="423333" y="1013883"/>
                  <a:pt x="908050" y="1151467"/>
                  <a:pt x="1054100" y="1181100"/>
                </a:cubicBezTo>
              </a:path>
            </a:pathLst>
          </a:custGeom>
          <a:noFill/>
          <a:ln w="53975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338E6063-D071-554A-981F-B05A6E16CB0C}"/>
              </a:ext>
            </a:extLst>
          </p:cNvPr>
          <p:cNvSpPr/>
          <p:nvPr/>
        </p:nvSpPr>
        <p:spPr>
          <a:xfrm rot="15676888">
            <a:off x="2843326" y="1285829"/>
            <a:ext cx="366301" cy="882088"/>
          </a:xfrm>
          <a:custGeom>
            <a:avLst/>
            <a:gdLst>
              <a:gd name="connsiteX0" fmla="*/ 0 w 1054100"/>
              <a:gd name="connsiteY0" fmla="*/ 0 h 1181100"/>
              <a:gd name="connsiteX1" fmla="*/ 800100 w 1054100"/>
              <a:gd name="connsiteY1" fmla="*/ 279400 h 1181100"/>
              <a:gd name="connsiteX2" fmla="*/ 381000 w 1054100"/>
              <a:gd name="connsiteY2" fmla="*/ 863600 h 1181100"/>
              <a:gd name="connsiteX3" fmla="*/ 1054100 w 1054100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1181100">
                <a:moveTo>
                  <a:pt x="0" y="0"/>
                </a:moveTo>
                <a:cubicBezTo>
                  <a:pt x="368300" y="67733"/>
                  <a:pt x="736600" y="135467"/>
                  <a:pt x="800100" y="279400"/>
                </a:cubicBezTo>
                <a:cubicBezTo>
                  <a:pt x="863600" y="423333"/>
                  <a:pt x="338667" y="713317"/>
                  <a:pt x="381000" y="863600"/>
                </a:cubicBezTo>
                <a:cubicBezTo>
                  <a:pt x="423333" y="1013883"/>
                  <a:pt x="908050" y="1151467"/>
                  <a:pt x="1054100" y="1181100"/>
                </a:cubicBezTo>
              </a:path>
            </a:pathLst>
          </a:custGeom>
          <a:noFill/>
          <a:ln w="53975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915FBD51-22E3-3640-A25B-B0D2F92E9F6F}"/>
              </a:ext>
            </a:extLst>
          </p:cNvPr>
          <p:cNvSpPr/>
          <p:nvPr/>
        </p:nvSpPr>
        <p:spPr>
          <a:xfrm rot="15676888">
            <a:off x="6866427" y="1697466"/>
            <a:ext cx="424160" cy="621056"/>
          </a:xfrm>
          <a:custGeom>
            <a:avLst/>
            <a:gdLst>
              <a:gd name="connsiteX0" fmla="*/ 0 w 1054100"/>
              <a:gd name="connsiteY0" fmla="*/ 0 h 1181100"/>
              <a:gd name="connsiteX1" fmla="*/ 800100 w 1054100"/>
              <a:gd name="connsiteY1" fmla="*/ 279400 h 1181100"/>
              <a:gd name="connsiteX2" fmla="*/ 381000 w 1054100"/>
              <a:gd name="connsiteY2" fmla="*/ 863600 h 1181100"/>
              <a:gd name="connsiteX3" fmla="*/ 1054100 w 1054100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1181100">
                <a:moveTo>
                  <a:pt x="0" y="0"/>
                </a:moveTo>
                <a:cubicBezTo>
                  <a:pt x="368300" y="67733"/>
                  <a:pt x="736600" y="135467"/>
                  <a:pt x="800100" y="279400"/>
                </a:cubicBezTo>
                <a:cubicBezTo>
                  <a:pt x="863600" y="423333"/>
                  <a:pt x="338667" y="713317"/>
                  <a:pt x="381000" y="863600"/>
                </a:cubicBezTo>
                <a:cubicBezTo>
                  <a:pt x="423333" y="1013883"/>
                  <a:pt x="908050" y="1151467"/>
                  <a:pt x="1054100" y="1181100"/>
                </a:cubicBezTo>
              </a:path>
            </a:pathLst>
          </a:custGeom>
          <a:noFill/>
          <a:ln w="53975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D8BBBE3A-B455-A647-8D88-3950ACDC852D}"/>
              </a:ext>
            </a:extLst>
          </p:cNvPr>
          <p:cNvSpPr/>
          <p:nvPr/>
        </p:nvSpPr>
        <p:spPr>
          <a:xfrm rot="11784200">
            <a:off x="1866001" y="4621966"/>
            <a:ext cx="150632" cy="462020"/>
          </a:xfrm>
          <a:custGeom>
            <a:avLst/>
            <a:gdLst>
              <a:gd name="connsiteX0" fmla="*/ 0 w 1054100"/>
              <a:gd name="connsiteY0" fmla="*/ 0 h 1181100"/>
              <a:gd name="connsiteX1" fmla="*/ 800100 w 1054100"/>
              <a:gd name="connsiteY1" fmla="*/ 279400 h 1181100"/>
              <a:gd name="connsiteX2" fmla="*/ 381000 w 1054100"/>
              <a:gd name="connsiteY2" fmla="*/ 863600 h 1181100"/>
              <a:gd name="connsiteX3" fmla="*/ 1054100 w 1054100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1181100">
                <a:moveTo>
                  <a:pt x="0" y="0"/>
                </a:moveTo>
                <a:cubicBezTo>
                  <a:pt x="368300" y="67733"/>
                  <a:pt x="736600" y="135467"/>
                  <a:pt x="800100" y="279400"/>
                </a:cubicBezTo>
                <a:cubicBezTo>
                  <a:pt x="863600" y="423333"/>
                  <a:pt x="338667" y="713317"/>
                  <a:pt x="381000" y="863600"/>
                </a:cubicBezTo>
                <a:cubicBezTo>
                  <a:pt x="423333" y="1013883"/>
                  <a:pt x="908050" y="1151467"/>
                  <a:pt x="1054100" y="1181100"/>
                </a:cubicBezTo>
              </a:path>
            </a:pathLst>
          </a:custGeom>
          <a:noFill/>
          <a:ln w="53975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6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31339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Gap definition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5D3E288-9D47-9646-97FD-3119C2B58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024" y="1874732"/>
            <a:ext cx="4753360" cy="3505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4C3BDC-A75B-3B41-873C-05B080D5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021" y="3233536"/>
            <a:ext cx="4610100" cy="622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821333-6BF8-E74F-84B6-D2A94C471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296" y="3965575"/>
            <a:ext cx="3022600" cy="1371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D4BF5F-BAD6-CB45-8422-C7AF378AB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470" y="1918148"/>
            <a:ext cx="3949700" cy="1333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30CF74C-1952-2C44-A704-6EF8660BF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97" y="1817338"/>
            <a:ext cx="4209564" cy="34185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782240C-6346-5B4E-B9BB-91E1E1D9D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2412" y="3416817"/>
            <a:ext cx="419100" cy="2794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B4C4D38-AE11-4644-B8D1-B21F96F7B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459" y="5265632"/>
            <a:ext cx="241300" cy="228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135EC18-029F-B646-BDBA-814A92F40A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545" y="3828604"/>
            <a:ext cx="228600" cy="3175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78DA252-7407-8647-A28C-FD749024F2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6" y="3434566"/>
            <a:ext cx="203200" cy="2286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BB8F960-0E23-BA4C-BF0C-4C0AF07070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2752" y="3008853"/>
            <a:ext cx="711200" cy="609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80FD38-1618-924D-9F14-3F1A1CD93D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6840" y="4626333"/>
            <a:ext cx="711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08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CF9A76-C56C-6E46-A021-65CC8962F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257" y="939801"/>
            <a:ext cx="6223570" cy="52376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CABFF76-DFF4-4840-A05B-4F39A775AD67}"/>
              </a:ext>
            </a:extLst>
          </p:cNvPr>
          <p:cNvSpPr txBox="1">
            <a:spLocks/>
          </p:cNvSpPr>
          <p:nvPr/>
        </p:nvSpPr>
        <p:spPr>
          <a:xfrm>
            <a:off x="725613" y="364623"/>
            <a:ext cx="7618858" cy="841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Background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C957F-A794-5B4D-833D-1F41498CDBBC}"/>
              </a:ext>
            </a:extLst>
          </p:cNvPr>
          <p:cNvSpPr txBox="1"/>
          <p:nvPr/>
        </p:nvSpPr>
        <p:spPr>
          <a:xfrm>
            <a:off x="649698" y="6100497"/>
            <a:ext cx="7770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AGR: 15% of UK Electricity production</a:t>
            </a:r>
          </a:p>
        </p:txBody>
      </p:sp>
    </p:spTree>
    <p:extLst>
      <p:ext uri="{BB962C8B-B14F-4D97-AF65-F5344CB8AC3E}">
        <p14:creationId xmlns:p14="http://schemas.microsoft.com/office/powerpoint/2010/main" val="1243533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750241" y="1983089"/>
            <a:ext cx="7813440" cy="2592272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310401" y="2906036"/>
            <a:ext cx="6691680" cy="74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9107" rIns="81639" bIns="4082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7931725" indent="-374745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572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9144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3716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8288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/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Active set strategy</a:t>
            </a:r>
            <a:endParaRPr lang="en-GB"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0784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31339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latin typeface="Arial"/>
                <a:cs typeface="Arial"/>
              </a:rPr>
              <a:t>Regularisation</a:t>
            </a:r>
            <a:r>
              <a:rPr lang="en-US" sz="4000" b="1" dirty="0">
                <a:latin typeface="Arial"/>
                <a:cs typeface="Arial"/>
              </a:rPr>
              <a:t> of active set strategy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908" y="1985192"/>
            <a:ext cx="1483447" cy="3584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415" y="1932421"/>
            <a:ext cx="1513315" cy="3584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990" y="1935860"/>
            <a:ext cx="2329709" cy="358417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78297" y="1397536"/>
            <a:ext cx="5380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1)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KKT conditions in c</a:t>
            </a:r>
            <a:r>
              <a:rPr lang="en-US" sz="2800" dirty="0">
                <a:latin typeface="Arial" charset="0"/>
                <a:cs typeface="Arial" charset="0"/>
              </a:rPr>
              <a:t>ontinuum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276948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31339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latin typeface="Arial"/>
                <a:cs typeface="Arial"/>
              </a:rPr>
              <a:t>Regularisation</a:t>
            </a:r>
            <a:r>
              <a:rPr lang="en-US" sz="4000" b="1" dirty="0">
                <a:latin typeface="Arial"/>
                <a:cs typeface="Arial"/>
              </a:rPr>
              <a:t> of active set strategy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908" y="1985192"/>
            <a:ext cx="1483447" cy="3584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415" y="1932421"/>
            <a:ext cx="1513315" cy="3584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990" y="1935860"/>
            <a:ext cx="2329709" cy="358417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78297" y="1397536"/>
            <a:ext cx="5380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1)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KKT conditions in c</a:t>
            </a:r>
            <a:r>
              <a:rPr lang="en-US" sz="2800" dirty="0">
                <a:latin typeface="Arial" charset="0"/>
                <a:cs typeface="Arial" charset="0"/>
              </a:rPr>
              <a:t>ontinuum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: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542" y="4458858"/>
            <a:ext cx="1081043" cy="39006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433914" y="4316319"/>
            <a:ext cx="140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(active)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893432" y="4316319"/>
            <a:ext cx="1720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(inactive)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44" y="3557123"/>
            <a:ext cx="9040790" cy="66108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79C56EE-3B17-5E47-8D90-FC10BC9AED9B}"/>
              </a:ext>
            </a:extLst>
          </p:cNvPr>
          <p:cNvSpPr/>
          <p:nvPr/>
        </p:nvSpPr>
        <p:spPr>
          <a:xfrm>
            <a:off x="278297" y="2929643"/>
            <a:ext cx="605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2)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Complementary discrete function: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660234-2D6D-454C-9FB0-6D894EDF941F}"/>
              </a:ext>
            </a:extLst>
          </p:cNvPr>
          <p:cNvCxnSpPr>
            <a:cxnSpLocks/>
          </p:cNvCxnSpPr>
          <p:nvPr/>
        </p:nvCxnSpPr>
        <p:spPr>
          <a:xfrm>
            <a:off x="4333461" y="2395861"/>
            <a:ext cx="0" cy="58603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3D961DA-5BA4-8B4F-A271-5B35804672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4596" y="4483069"/>
            <a:ext cx="2055055" cy="35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74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31339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latin typeface="Arial"/>
                <a:cs typeface="Arial"/>
              </a:rPr>
              <a:t>Regularisation</a:t>
            </a:r>
            <a:r>
              <a:rPr lang="en-US" sz="4000" b="1" dirty="0">
                <a:latin typeface="Arial"/>
                <a:cs typeface="Arial"/>
              </a:rPr>
              <a:t> of active set strategy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908" y="1985192"/>
            <a:ext cx="1483447" cy="3584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415" y="1932421"/>
            <a:ext cx="1513315" cy="3584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990" y="1935860"/>
            <a:ext cx="2329709" cy="358417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78297" y="1397536"/>
            <a:ext cx="5380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1)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KKT conditions in c</a:t>
            </a:r>
            <a:r>
              <a:rPr lang="en-US" sz="2800" dirty="0">
                <a:latin typeface="Arial" charset="0"/>
                <a:cs typeface="Arial" charset="0"/>
              </a:rPr>
              <a:t>ontinuum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: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542" y="4458858"/>
            <a:ext cx="1081043" cy="39006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433914" y="4316319"/>
            <a:ext cx="140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(active)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893432" y="4316319"/>
            <a:ext cx="1720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(inactive)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44" y="3557123"/>
            <a:ext cx="9040790" cy="661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457" y="5976459"/>
            <a:ext cx="5980055" cy="67767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5711665-5153-D648-8603-227A0B7ECA5B}"/>
              </a:ext>
            </a:extLst>
          </p:cNvPr>
          <p:cNvSpPr txBox="1"/>
          <p:nvPr/>
        </p:nvSpPr>
        <p:spPr>
          <a:xfrm>
            <a:off x="6176374" y="6103803"/>
            <a:ext cx="319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/>
                <a:cs typeface="Arial"/>
              </a:rPr>
              <a:t>for </a:t>
            </a:r>
            <a:r>
              <a:rPr lang="en-GB" sz="2800" i="1" dirty="0">
                <a:latin typeface="Times" pitchFamily="2" charset="0"/>
                <a:cs typeface="Arial"/>
              </a:rPr>
              <a:t>r</a:t>
            </a:r>
            <a:r>
              <a:rPr lang="en-GB" sz="2800" dirty="0">
                <a:latin typeface="Arial"/>
                <a:cs typeface="Arial"/>
              </a:rPr>
              <a:t> = 1</a:t>
            </a:r>
            <a:r>
              <a:rPr lang="en-US" sz="2800" dirty="0">
                <a:latin typeface="Arial"/>
                <a:cs typeface="Arial"/>
              </a:rPr>
              <a:t>.01 to1.10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C340E3-DC6F-4045-9AB2-C2E2399FD5A6}"/>
              </a:ext>
            </a:extLst>
          </p:cNvPr>
          <p:cNvSpPr/>
          <p:nvPr/>
        </p:nvSpPr>
        <p:spPr>
          <a:xfrm>
            <a:off x="278297" y="5385354"/>
            <a:ext cx="3005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3)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Regularisation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9C56EE-3B17-5E47-8D90-FC10BC9AED9B}"/>
              </a:ext>
            </a:extLst>
          </p:cNvPr>
          <p:cNvSpPr/>
          <p:nvPr/>
        </p:nvSpPr>
        <p:spPr>
          <a:xfrm>
            <a:off x="278297" y="2929643"/>
            <a:ext cx="6056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2)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Complementary discrete function: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660234-2D6D-454C-9FB0-6D894EDF941F}"/>
              </a:ext>
            </a:extLst>
          </p:cNvPr>
          <p:cNvCxnSpPr>
            <a:cxnSpLocks/>
          </p:cNvCxnSpPr>
          <p:nvPr/>
        </p:nvCxnSpPr>
        <p:spPr>
          <a:xfrm>
            <a:off x="4333461" y="2395861"/>
            <a:ext cx="0" cy="58603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A0B509-28E4-8947-B608-5BA9D8A07CD0}"/>
              </a:ext>
            </a:extLst>
          </p:cNvPr>
          <p:cNvCxnSpPr>
            <a:cxnSpLocks/>
          </p:cNvCxnSpPr>
          <p:nvPr/>
        </p:nvCxnSpPr>
        <p:spPr>
          <a:xfrm>
            <a:off x="4333461" y="4960913"/>
            <a:ext cx="0" cy="58603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3D961DA-5BA4-8B4F-A271-5B35804672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4596" y="4483069"/>
            <a:ext cx="2055055" cy="35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518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"/>
          <p:cNvSpPr txBox="1">
            <a:spLocks/>
          </p:cNvSpPr>
          <p:nvPr/>
        </p:nvSpPr>
        <p:spPr>
          <a:xfrm>
            <a:off x="731339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Algebraic representation of the problem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08EDF-F86C-BB4F-AD5B-723B880E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64" y="2080682"/>
            <a:ext cx="8510479" cy="30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5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750241" y="1983089"/>
            <a:ext cx="7813440" cy="2592272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310401" y="2904589"/>
            <a:ext cx="6691680" cy="74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9107" rIns="81639" bIns="4082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7931725" indent="-374745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572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9144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3716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8288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/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Model verification</a:t>
            </a:r>
            <a:endParaRPr lang="en-GB"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6277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A98E342-B626-7A42-BE12-22157650D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884" y="1482659"/>
            <a:ext cx="5212116" cy="915572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5A8340B-2FD8-8349-A565-6027A98BE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885" y="2895373"/>
            <a:ext cx="5050750" cy="3439407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sp>
        <p:nvSpPr>
          <p:cNvPr id="91" name="Title 1"/>
          <p:cNvSpPr txBox="1">
            <a:spLocks/>
          </p:cNvSpPr>
          <p:nvPr/>
        </p:nvSpPr>
        <p:spPr>
          <a:xfrm>
            <a:off x="731339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Arial"/>
                <a:cs typeface="Arial"/>
              </a:rPr>
              <a:t>Hertz Problem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551692-49A7-F34E-99D7-0DB06EB597D2}"/>
              </a:ext>
            </a:extLst>
          </p:cNvPr>
          <p:cNvSpPr txBox="1"/>
          <p:nvPr/>
        </p:nvSpPr>
        <p:spPr>
          <a:xfrm>
            <a:off x="3873574" y="960792"/>
            <a:ext cx="55625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Input parameters:</a:t>
            </a:r>
          </a:p>
          <a:p>
            <a:r>
              <a:rPr lang="en-US" sz="2800" i="1" dirty="0">
                <a:latin typeface="Arial"/>
                <a:cs typeface="Arial"/>
              </a:rPr>
              <a:t>   </a:t>
            </a:r>
            <a:r>
              <a:rPr lang="en-US" sz="2800" dirty="0">
                <a:latin typeface="Arial"/>
                <a:cs typeface="Arial"/>
              </a:rPr>
              <a:t> = 10, </a:t>
            </a:r>
            <a:r>
              <a:rPr lang="en-GB" sz="2800" i="1" dirty="0">
                <a:latin typeface="Arial"/>
                <a:cs typeface="Arial"/>
              </a:rPr>
              <a:t> </a:t>
            </a:r>
            <a:r>
              <a:rPr lang="el-GR" sz="2800" dirty="0">
                <a:latin typeface="Arial"/>
                <a:cs typeface="Arial"/>
              </a:rPr>
              <a:t> = 0.</a:t>
            </a:r>
            <a:r>
              <a:rPr lang="en-GB" sz="2800" dirty="0">
                <a:latin typeface="Arial"/>
                <a:cs typeface="Arial"/>
              </a:rPr>
              <a:t>, </a:t>
            </a:r>
            <a:r>
              <a:rPr lang="en-GB" sz="2800" i="1" dirty="0" err="1">
                <a:latin typeface="Arial"/>
                <a:cs typeface="Arial"/>
              </a:rPr>
              <a:t>n</a:t>
            </a:r>
            <a:r>
              <a:rPr lang="en-GB" sz="2800" baseline="-25000" dirty="0" err="1">
                <a:latin typeface="Arial"/>
                <a:cs typeface="Arial"/>
              </a:rPr>
              <a:t>elem</a:t>
            </a:r>
            <a:r>
              <a:rPr lang="en-GB" sz="2800" dirty="0">
                <a:latin typeface="Arial"/>
                <a:cs typeface="Arial"/>
              </a:rPr>
              <a:t>= 100,639</a:t>
            </a:r>
          </a:p>
          <a:p>
            <a:r>
              <a:rPr lang="en-GB" sz="2800" i="1" baseline="-25000" dirty="0">
                <a:latin typeface="Arial"/>
                <a:cs typeface="Arial"/>
              </a:rPr>
              <a:t>  </a:t>
            </a:r>
            <a:r>
              <a:rPr lang="en-GB" sz="2800" baseline="-25000" dirty="0">
                <a:latin typeface="Arial"/>
                <a:cs typeface="Arial"/>
              </a:rPr>
              <a:t>    </a:t>
            </a:r>
            <a:r>
              <a:rPr lang="en-GB" sz="2800" dirty="0">
                <a:latin typeface="Arial"/>
                <a:cs typeface="Arial"/>
              </a:rPr>
              <a:t>= 10, </a:t>
            </a:r>
            <a:r>
              <a:rPr lang="en-GB" sz="2800" i="1" dirty="0">
                <a:latin typeface="Arial"/>
                <a:cs typeface="Arial"/>
              </a:rPr>
              <a:t>  </a:t>
            </a:r>
            <a:r>
              <a:rPr lang="en-GB" sz="2800" dirty="0">
                <a:latin typeface="Arial"/>
                <a:cs typeface="Arial"/>
              </a:rPr>
              <a:t> = 10 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099364-7DB7-0240-B6AD-3777B7D9C9EE}"/>
              </a:ext>
            </a:extLst>
          </p:cNvPr>
          <p:cNvSpPr txBox="1"/>
          <p:nvPr/>
        </p:nvSpPr>
        <p:spPr>
          <a:xfrm>
            <a:off x="3873574" y="2420727"/>
            <a:ext cx="416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Hertz equation: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D0F186-E236-D342-8B12-B50CEF46C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828" y="2895373"/>
            <a:ext cx="2543442" cy="4883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BE60680-EABA-7F4C-893E-BDED979C3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829" y="3562979"/>
            <a:ext cx="2812384" cy="7708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301574-5703-B943-9881-95691426C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828" y="4299286"/>
            <a:ext cx="3468659" cy="9969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6E6DB4-6FB6-4E4E-BFD7-72B6573C6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063" y="5329756"/>
            <a:ext cx="4821936" cy="9849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250889-F8E4-8E41-92F5-E7492B8ACDEC}"/>
              </a:ext>
            </a:extLst>
          </p:cNvPr>
          <p:cNvSpPr txBox="1"/>
          <p:nvPr/>
        </p:nvSpPr>
        <p:spPr>
          <a:xfrm>
            <a:off x="4286171" y="6334780"/>
            <a:ext cx="485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Di Renzo and Di </a:t>
            </a:r>
            <a:r>
              <a:rPr lang="en-GB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Maio</a:t>
            </a: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 (2004)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614E3D7-0DA4-374B-AC29-3EB362F87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828" y="1525237"/>
            <a:ext cx="272916" cy="2519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034ED4-DECE-E94D-B373-73D561DD8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6816" y="1566687"/>
            <a:ext cx="195715" cy="1739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AEAFE3-3101-0346-8926-71351032D1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1828" y="1968247"/>
            <a:ext cx="372565" cy="273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6859BB-B624-874A-94BF-1F734DD89E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3595" y="1932888"/>
            <a:ext cx="271649" cy="27164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C6285E4-9C1B-4942-AEF3-03B4A079B7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179" y="5610479"/>
            <a:ext cx="1097814" cy="1207594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ED89999-455F-AA48-8590-241E3391CB6D}"/>
              </a:ext>
            </a:extLst>
          </p:cNvPr>
          <p:cNvCxnSpPr>
            <a:cxnSpLocks/>
          </p:cNvCxnSpPr>
          <p:nvPr/>
        </p:nvCxnSpPr>
        <p:spPr>
          <a:xfrm>
            <a:off x="2042160" y="5856600"/>
            <a:ext cx="345514" cy="166589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BF445270-D691-AE42-A0A8-1E29BE7E48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3039" y="1508495"/>
            <a:ext cx="3112584" cy="4633345"/>
          </a:xfrm>
          <a:prstGeom prst="rect">
            <a:avLst/>
          </a:pr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719F530-18BC-CD49-B69A-962608BD3AC3}"/>
              </a:ext>
            </a:extLst>
          </p:cNvPr>
          <p:cNvCxnSpPr>
            <a:cxnSpLocks/>
          </p:cNvCxnSpPr>
          <p:nvPr/>
        </p:nvCxnSpPr>
        <p:spPr>
          <a:xfrm>
            <a:off x="2387674" y="6141840"/>
            <a:ext cx="675566" cy="19294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FEC95EA-80EF-9B40-A7D4-347D8DC931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7068" y="6574667"/>
            <a:ext cx="241300" cy="2286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1B7E198-F246-B54D-9661-134B3C200A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9229" y="5983090"/>
            <a:ext cx="228600" cy="317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81497DC-DB3C-A744-A8B8-E627CC71B1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14" y="5387191"/>
            <a:ext cx="203200" cy="2286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58E6A5-ED69-334A-92B5-61097F184B22}"/>
              </a:ext>
            </a:extLst>
          </p:cNvPr>
          <p:cNvCxnSpPr>
            <a:cxnSpLocks/>
          </p:cNvCxnSpPr>
          <p:nvPr/>
        </p:nvCxnSpPr>
        <p:spPr>
          <a:xfrm flipH="1">
            <a:off x="1331241" y="3888113"/>
            <a:ext cx="1" cy="324485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6DB73CD-F9B3-3348-A1BF-2C4207FA2DAE}"/>
              </a:ext>
            </a:extLst>
          </p:cNvPr>
          <p:cNvCxnSpPr>
            <a:cxnSpLocks/>
          </p:cNvCxnSpPr>
          <p:nvPr/>
        </p:nvCxnSpPr>
        <p:spPr>
          <a:xfrm flipV="1">
            <a:off x="1661160" y="4228241"/>
            <a:ext cx="87351" cy="552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D150ECA-F6BC-D94E-995C-6C392701D766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547439" y="4048455"/>
            <a:ext cx="783802" cy="205214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752A1344-C84B-F04E-A418-199F7A1A25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782" y="4253669"/>
            <a:ext cx="863314" cy="393409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95E3C8D-DC20-304A-B132-0993A5EE6D83}"/>
              </a:ext>
            </a:extLst>
          </p:cNvPr>
          <p:cNvCxnSpPr>
            <a:cxnSpLocks/>
          </p:cNvCxnSpPr>
          <p:nvPr/>
        </p:nvCxnSpPr>
        <p:spPr>
          <a:xfrm flipV="1">
            <a:off x="1494582" y="4228241"/>
            <a:ext cx="87351" cy="552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0F0FDFD-CB38-4D40-AA69-28B14A00CB42}"/>
              </a:ext>
            </a:extLst>
          </p:cNvPr>
          <p:cNvCxnSpPr>
            <a:cxnSpLocks/>
          </p:cNvCxnSpPr>
          <p:nvPr/>
        </p:nvCxnSpPr>
        <p:spPr>
          <a:xfrm flipV="1">
            <a:off x="1335265" y="4228241"/>
            <a:ext cx="87351" cy="552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BC5CAF23-D66F-D545-96EF-301DDAEEC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7022" y="1036372"/>
            <a:ext cx="431800" cy="2794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9B8E4EE-0D47-A249-BE5E-521A4547049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90181" y="6322549"/>
            <a:ext cx="1282700" cy="381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5EDBCE5-E17E-654C-8216-9A618B78A38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85187" y="3648961"/>
            <a:ext cx="1116726" cy="3252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39B7A07-EC8B-6044-AB6D-C7CA38ED9F4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86" y="3321403"/>
            <a:ext cx="1045343" cy="35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25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"/>
          <p:cNvSpPr txBox="1">
            <a:spLocks/>
          </p:cNvSpPr>
          <p:nvPr/>
        </p:nvSpPr>
        <p:spPr>
          <a:xfrm>
            <a:off x="731339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Arial"/>
                <a:cs typeface="Arial"/>
              </a:rPr>
              <a:t>Hertz Problem</a:t>
            </a:r>
            <a:endParaRPr lang="en-US" sz="4000" b="1" dirty="0">
              <a:latin typeface="Arial"/>
              <a:cs typeface="Arial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668A223-FCDA-7445-AC80-8F8351855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070" y="786114"/>
            <a:ext cx="8674123" cy="607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47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"/>
          <p:cNvSpPr txBox="1">
            <a:spLocks/>
          </p:cNvSpPr>
          <p:nvPr/>
        </p:nvSpPr>
        <p:spPr>
          <a:xfrm>
            <a:off x="731339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Arial"/>
                <a:cs typeface="Arial"/>
              </a:rPr>
              <a:t>Hertz Problem</a:t>
            </a:r>
            <a:endParaRPr lang="en-US" sz="4000" b="1" dirty="0">
              <a:latin typeface="Arial"/>
              <a:cs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CDDD545-0917-DB44-9132-499957241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09" y="775181"/>
            <a:ext cx="8689741" cy="60828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435C278-3D7C-E344-BF93-CECEE35197A2}"/>
              </a:ext>
            </a:extLst>
          </p:cNvPr>
          <p:cNvSpPr txBox="1"/>
          <p:nvPr/>
        </p:nvSpPr>
        <p:spPr>
          <a:xfrm>
            <a:off x="3289801" y="1491747"/>
            <a:ext cx="1752846" cy="523220"/>
          </a:xfrm>
          <a:prstGeom prst="rect">
            <a:avLst/>
          </a:prstGeom>
          <a:noFill/>
          <a:ln w="41275">
            <a:solidFill>
              <a:srgbClr val="006DFB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00FB"/>
                </a:solidFill>
                <a:latin typeface="Arial"/>
                <a:cs typeface="Arial"/>
              </a:rPr>
              <a:t>1</a:t>
            </a:r>
            <a:r>
              <a:rPr lang="en-US" sz="2800" baseline="30000" dirty="0">
                <a:solidFill>
                  <a:srgbClr val="0000FB"/>
                </a:solidFill>
                <a:latin typeface="Arial"/>
                <a:cs typeface="Arial"/>
              </a:rPr>
              <a:t>st</a:t>
            </a:r>
            <a:r>
              <a:rPr lang="en-US" sz="2800" dirty="0">
                <a:solidFill>
                  <a:srgbClr val="0000FB"/>
                </a:solidFill>
                <a:latin typeface="Arial"/>
                <a:cs typeface="Arial"/>
              </a:rPr>
              <a:t> Order</a:t>
            </a:r>
            <a:endParaRPr lang="en-US" sz="2800" i="1" dirty="0">
              <a:solidFill>
                <a:srgbClr val="0000FB"/>
              </a:solidFill>
              <a:latin typeface="Arial"/>
              <a:cs typeface="Arial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6D1A16F-7231-3F4C-A937-008291DAE76F}"/>
              </a:ext>
            </a:extLst>
          </p:cNvPr>
          <p:cNvCxnSpPr>
            <a:cxnSpLocks/>
          </p:cNvCxnSpPr>
          <p:nvPr/>
        </p:nvCxnSpPr>
        <p:spPr>
          <a:xfrm>
            <a:off x="4437529" y="2014967"/>
            <a:ext cx="605118" cy="795468"/>
          </a:xfrm>
          <a:prstGeom prst="line">
            <a:avLst/>
          </a:prstGeom>
          <a:ln w="44450">
            <a:solidFill>
              <a:srgbClr val="006DFB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437B540-1120-5E46-BD01-D1DCD0D2A652}"/>
              </a:ext>
            </a:extLst>
          </p:cNvPr>
          <p:cNvSpPr txBox="1"/>
          <p:nvPr/>
        </p:nvSpPr>
        <p:spPr>
          <a:xfrm>
            <a:off x="2003365" y="4174873"/>
            <a:ext cx="1802153" cy="523220"/>
          </a:xfrm>
          <a:prstGeom prst="rect">
            <a:avLst/>
          </a:prstGeom>
          <a:noFill/>
          <a:ln w="41275">
            <a:solidFill>
              <a:srgbClr val="E200F6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E200F6"/>
                </a:solidFill>
                <a:latin typeface="Arial"/>
                <a:cs typeface="Arial"/>
              </a:rPr>
              <a:t>2</a:t>
            </a:r>
            <a:r>
              <a:rPr lang="en-US" sz="2800" baseline="30000" dirty="0">
                <a:solidFill>
                  <a:srgbClr val="E200F6"/>
                </a:solidFill>
                <a:latin typeface="Arial"/>
                <a:cs typeface="Arial"/>
              </a:rPr>
              <a:t>nd</a:t>
            </a:r>
            <a:r>
              <a:rPr lang="en-US" sz="2800" dirty="0">
                <a:solidFill>
                  <a:srgbClr val="E200F6"/>
                </a:solidFill>
                <a:latin typeface="Arial"/>
                <a:cs typeface="Arial"/>
              </a:rPr>
              <a:t> Order</a:t>
            </a:r>
            <a:endParaRPr lang="en-US" sz="2800" i="1" dirty="0">
              <a:solidFill>
                <a:srgbClr val="E200F6"/>
              </a:solidFill>
              <a:latin typeface="Arial"/>
              <a:cs typeface="Arial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E2F9E9D-EC0D-2E40-ABCA-E699C4BA7446}"/>
              </a:ext>
            </a:extLst>
          </p:cNvPr>
          <p:cNvCxnSpPr>
            <a:cxnSpLocks/>
          </p:cNvCxnSpPr>
          <p:nvPr/>
        </p:nvCxnSpPr>
        <p:spPr>
          <a:xfrm flipH="1">
            <a:off x="2097741" y="4698093"/>
            <a:ext cx="466043" cy="753459"/>
          </a:xfrm>
          <a:prstGeom prst="line">
            <a:avLst/>
          </a:prstGeom>
          <a:ln w="44450">
            <a:solidFill>
              <a:srgbClr val="E200F6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ED7-A80F-8D43-B13B-FDFBC6877252}"/>
              </a:ext>
            </a:extLst>
          </p:cNvPr>
          <p:cNvSpPr txBox="1"/>
          <p:nvPr/>
        </p:nvSpPr>
        <p:spPr>
          <a:xfrm>
            <a:off x="4845775" y="4174873"/>
            <a:ext cx="2642347" cy="52322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 3</a:t>
            </a:r>
            <a:r>
              <a:rPr lang="en-US" sz="2800" baseline="30000" dirty="0">
                <a:latin typeface="Arial"/>
                <a:cs typeface="Arial"/>
              </a:rPr>
              <a:t>rd </a:t>
            </a:r>
            <a:r>
              <a:rPr lang="en-US" sz="2800" dirty="0">
                <a:latin typeface="Arial"/>
                <a:cs typeface="Arial"/>
              </a:rPr>
              <a:t>&amp; 4th Order</a:t>
            </a:r>
            <a:endParaRPr lang="en-US" sz="2800" i="1" dirty="0">
              <a:latin typeface="Arial"/>
              <a:cs typeface="Arial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5FFD0CC-AF4C-1F44-90BF-35C8F6647557}"/>
              </a:ext>
            </a:extLst>
          </p:cNvPr>
          <p:cNvCxnSpPr>
            <a:cxnSpLocks/>
          </p:cNvCxnSpPr>
          <p:nvPr/>
        </p:nvCxnSpPr>
        <p:spPr>
          <a:xfrm flipH="1">
            <a:off x="2904441" y="4713320"/>
            <a:ext cx="2959948" cy="666992"/>
          </a:xfrm>
          <a:prstGeom prst="line">
            <a:avLst/>
          </a:prstGeom>
          <a:ln w="44450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034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750241" y="1983089"/>
            <a:ext cx="7813440" cy="2592272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310401" y="2904589"/>
            <a:ext cx="6691680" cy="74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9107" rIns="81639" bIns="4082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7931725" indent="-374745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572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9144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3716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8288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/>
            <a:r>
              <a:rPr lang="en-GB" sz="4000" b="1" dirty="0">
                <a:solidFill>
                  <a:srgbClr val="000000"/>
                </a:solidFill>
                <a:latin typeface="Arial"/>
                <a:cs typeface="Arial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045269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CABFF76-DFF4-4840-A05B-4F39A775AD67}"/>
              </a:ext>
            </a:extLst>
          </p:cNvPr>
          <p:cNvSpPr txBox="1">
            <a:spLocks/>
          </p:cNvSpPr>
          <p:nvPr/>
        </p:nvSpPr>
        <p:spPr>
          <a:xfrm>
            <a:off x="725613" y="364623"/>
            <a:ext cx="7618858" cy="841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Advance gas cooled reactor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74518-119B-AD4A-ABD4-25FFF8AE3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7" r="1895" b="7118"/>
          <a:stretch/>
        </p:blipFill>
        <p:spPr>
          <a:xfrm>
            <a:off x="88900" y="1803400"/>
            <a:ext cx="5428869" cy="4349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42B39A-E714-CC41-882F-8D25C2022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099" y="1841500"/>
            <a:ext cx="3301931" cy="437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77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3001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Graphite cylinder slice test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07875" y="4215766"/>
            <a:ext cx="339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 charset="0"/>
                <a:ea typeface="Times" charset="0"/>
                <a:cs typeface="Times" charset="0"/>
              </a:rPr>
              <a:t>x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F303033-7F95-0D41-AA0E-4DA7E05285F8}"/>
              </a:ext>
            </a:extLst>
          </p:cNvPr>
          <p:cNvCxnSpPr>
            <a:cxnSpLocks/>
          </p:cNvCxnSpPr>
          <p:nvPr/>
        </p:nvCxnSpPr>
        <p:spPr>
          <a:xfrm flipH="1">
            <a:off x="568335" y="4477376"/>
            <a:ext cx="2280088" cy="0"/>
          </a:xfrm>
          <a:prstGeom prst="straightConnector1">
            <a:avLst/>
          </a:prstGeom>
          <a:ln w="76200">
            <a:solidFill>
              <a:srgbClr val="0000FB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7E0066-FBF8-D644-8486-D43CDF4A97F6}"/>
              </a:ext>
            </a:extLst>
          </p:cNvPr>
          <p:cNvSpPr txBox="1"/>
          <p:nvPr/>
        </p:nvSpPr>
        <p:spPr>
          <a:xfrm>
            <a:off x="47888" y="3046867"/>
            <a:ext cx="2593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B"/>
                </a:solidFill>
                <a:latin typeface="Arial" charset="0"/>
                <a:ea typeface="Arial" charset="0"/>
                <a:cs typeface="Arial" charset="0"/>
              </a:rPr>
              <a:t>Applied </a:t>
            </a:r>
          </a:p>
          <a:p>
            <a:r>
              <a:rPr lang="en-US" sz="2800" dirty="0">
                <a:solidFill>
                  <a:srgbClr val="0000FB"/>
                </a:solidFill>
                <a:latin typeface="Arial" charset="0"/>
                <a:ea typeface="Arial" charset="0"/>
                <a:cs typeface="Arial" charset="0"/>
              </a:rPr>
              <a:t>force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376DF6-3D63-6743-8DBC-BE8B95EAA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791" y="1407987"/>
            <a:ext cx="4422870" cy="54035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BCD72C0-3D11-734C-B73A-FEA4A1E24AE6}"/>
              </a:ext>
            </a:extLst>
          </p:cNvPr>
          <p:cNvSpPr txBox="1"/>
          <p:nvPr/>
        </p:nvSpPr>
        <p:spPr>
          <a:xfrm>
            <a:off x="6550735" y="2906290"/>
            <a:ext cx="2593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Zero</a:t>
            </a:r>
          </a:p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displacements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FCB38D-E2A1-7D4B-B063-C9F9E52A9F39}"/>
              </a:ext>
            </a:extLst>
          </p:cNvPr>
          <p:cNvSpPr txBox="1"/>
          <p:nvPr/>
        </p:nvSpPr>
        <p:spPr>
          <a:xfrm>
            <a:off x="6550735" y="5000596"/>
            <a:ext cx="259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8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rack initiation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708873-A4AB-3049-922A-D130D54CBC03}"/>
              </a:ext>
            </a:extLst>
          </p:cNvPr>
          <p:cNvSpPr txBox="1"/>
          <p:nvPr/>
        </p:nvSpPr>
        <p:spPr>
          <a:xfrm>
            <a:off x="4956249" y="4882063"/>
            <a:ext cx="339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 charset="0"/>
                <a:ea typeface="Times" charset="0"/>
                <a:cs typeface="Times" charset="0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142FAD-7608-584A-B43C-2E96D3B45549}"/>
              </a:ext>
            </a:extLst>
          </p:cNvPr>
          <p:cNvSpPr txBox="1"/>
          <p:nvPr/>
        </p:nvSpPr>
        <p:spPr>
          <a:xfrm>
            <a:off x="3930274" y="1174655"/>
            <a:ext cx="339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 charset="0"/>
                <a:ea typeface="Times" charset="0"/>
                <a:cs typeface="Times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633048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p12">
            <a:hlinkClick r:id="" action="ppaction://media"/>
            <a:extLst>
              <a:ext uri="{FF2B5EF4-FFF2-40B4-BE49-F238E27FC236}">
                <a16:creationId xmlns:a16="http://schemas.microsoft.com/office/drawing/2014/main" id="{76FE302D-876A-044B-82A0-ABD167064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0344" y="703694"/>
            <a:ext cx="5177715" cy="61670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89B4CE-1EC4-C345-BA56-96233CAD1260}"/>
              </a:ext>
            </a:extLst>
          </p:cNvPr>
          <p:cNvSpPr txBox="1">
            <a:spLocks/>
          </p:cNvSpPr>
          <p:nvPr/>
        </p:nvSpPr>
        <p:spPr>
          <a:xfrm>
            <a:off x="993001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Graphite cylinder slice test</a:t>
            </a:r>
          </a:p>
        </p:txBody>
      </p:sp>
    </p:spTree>
    <p:extLst>
      <p:ext uri="{BB962C8B-B14F-4D97-AF65-F5344CB8AC3E}">
        <p14:creationId xmlns:p14="http://schemas.microsoft.com/office/powerpoint/2010/main" val="2530491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750241" y="1983089"/>
            <a:ext cx="7813440" cy="2592272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310401" y="2904589"/>
            <a:ext cx="6691680" cy="74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9107" rIns="81639" bIns="4082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7931725" indent="-374745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572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9144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3716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8288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/>
            <a:r>
              <a:rPr lang="en-GB" sz="4000" b="1" dirty="0">
                <a:solidFill>
                  <a:srgbClr val="000000"/>
                </a:solidFill>
                <a:latin typeface="Arial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193463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4576"/>
            <a:ext cx="8686800" cy="4886282"/>
          </a:xfrm>
        </p:spPr>
        <p:txBody>
          <a:bodyPr>
            <a:noAutofit/>
          </a:bodyPr>
          <a:lstStyle/>
          <a:p>
            <a:r>
              <a:rPr lang="en-GB" dirty="0">
                <a:latin typeface="Arial"/>
                <a:cs typeface="Arial"/>
              </a:rPr>
              <a:t>New mortar method prism  element for hierarchical shape functions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2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200" dirty="0">
              <a:latin typeface="Arial"/>
              <a:cs typeface="Arial"/>
            </a:endParaRPr>
          </a:p>
          <a:p>
            <a:r>
              <a:rPr lang="en-US" dirty="0" err="1">
                <a:latin typeface="Arial"/>
                <a:cs typeface="Arial"/>
              </a:rPr>
              <a:t>Regularisation</a:t>
            </a:r>
            <a:r>
              <a:rPr lang="en-US" dirty="0">
                <a:latin typeface="Arial"/>
                <a:cs typeface="Arial"/>
              </a:rPr>
              <a:t> of active set strategy</a:t>
            </a: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Model verification</a:t>
            </a: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Future model application for crack propagation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4404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975776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8842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/>
                <a:cs typeface="Arial"/>
              </a:rPr>
              <a:t>Acknowledgments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1811157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/>
                <a:cs typeface="Arial"/>
              </a:rPr>
              <a:t>This work was supported by </a:t>
            </a:r>
            <a:r>
              <a:rPr lang="en-GB" sz="2800" dirty="0">
                <a:solidFill>
                  <a:srgbClr val="0000FF"/>
                </a:solidFill>
                <a:latin typeface="Arial"/>
                <a:cs typeface="Arial"/>
              </a:rPr>
              <a:t>EDF Energy Nuclear Generation Ltd</a:t>
            </a:r>
            <a:r>
              <a:rPr lang="en-GB" sz="2800" dirty="0">
                <a:latin typeface="Arial"/>
                <a:cs typeface="Arial"/>
              </a:rPr>
              <a:t> (grant no. 4840360333) and </a:t>
            </a:r>
          </a:p>
          <a:p>
            <a:r>
              <a:rPr lang="en-GB" sz="2800" dirty="0">
                <a:solidFill>
                  <a:srgbClr val="0000FF"/>
                </a:solidFill>
                <a:latin typeface="Arial"/>
                <a:cs typeface="Arial"/>
              </a:rPr>
              <a:t>The Royal Academy of Engineering </a:t>
            </a:r>
            <a:r>
              <a:rPr lang="en-GB" sz="2800" dirty="0">
                <a:latin typeface="Arial"/>
                <a:cs typeface="Arial"/>
              </a:rPr>
              <a:t>(grant no. RCSRF1516\2\18).</a:t>
            </a:r>
          </a:p>
          <a:p>
            <a:pPr>
              <a:spcAft>
                <a:spcPts val="200"/>
              </a:spcAft>
            </a:pPr>
            <a:endParaRPr lang="en-US" sz="28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4201646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2800" dirty="0">
                <a:latin typeface="Arial"/>
                <a:cs typeface="Arial"/>
              </a:rPr>
              <a:t>All analyses were performed with the mesh oriented finite element program </a:t>
            </a:r>
            <a:r>
              <a:rPr lang="en-US" sz="2800" dirty="0" err="1">
                <a:solidFill>
                  <a:srgbClr val="0000FF"/>
                </a:solidFill>
                <a:latin typeface="Arial"/>
                <a:cs typeface="Arial"/>
              </a:rPr>
              <a:t>MoFEM</a:t>
            </a:r>
            <a:r>
              <a:rPr lang="en-US" sz="2800" dirty="0">
                <a:latin typeface="Arial"/>
                <a:cs typeface="Arial"/>
              </a:rPr>
              <a:t> (</a:t>
            </a:r>
            <a:r>
              <a:rPr lang="en-US" sz="2800" dirty="0" err="1">
                <a:solidFill>
                  <a:srgbClr val="0000FF"/>
                </a:solidFill>
                <a:latin typeface="Arial"/>
                <a:cs typeface="Arial"/>
              </a:rPr>
              <a:t>mofem.eng.gla.ac.uk</a:t>
            </a:r>
            <a:r>
              <a:rPr lang="en-US" sz="2800" dirty="0">
                <a:latin typeface="Arial"/>
                <a:cs typeface="Arial"/>
              </a:rPr>
              <a:t>) extended by the author.</a:t>
            </a:r>
          </a:p>
        </p:txBody>
      </p:sp>
    </p:spTree>
    <p:extLst>
      <p:ext uri="{BB962C8B-B14F-4D97-AF65-F5344CB8AC3E}">
        <p14:creationId xmlns:p14="http://schemas.microsoft.com/office/powerpoint/2010/main" val="453002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CABFF76-DFF4-4840-A05B-4F39A775AD67}"/>
              </a:ext>
            </a:extLst>
          </p:cNvPr>
          <p:cNvSpPr txBox="1">
            <a:spLocks/>
          </p:cNvSpPr>
          <p:nvPr/>
        </p:nvSpPr>
        <p:spPr>
          <a:xfrm>
            <a:off x="725613" y="364623"/>
            <a:ext cx="7618858" cy="841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Advance gas cooled reactor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74518-119B-AD4A-ABD4-25FFF8AE3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7" r="1895" b="7118"/>
          <a:stretch/>
        </p:blipFill>
        <p:spPr>
          <a:xfrm>
            <a:off x="88900" y="1803400"/>
            <a:ext cx="5428869" cy="4349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42B39A-E714-CC41-882F-8D25C2022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099" y="1841500"/>
            <a:ext cx="3301931" cy="43702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2ACEDC-B896-B94F-9F0C-A7F87F152E57}"/>
              </a:ext>
            </a:extLst>
          </p:cNvPr>
          <p:cNvCxnSpPr>
            <a:cxnSpLocks/>
          </p:cNvCxnSpPr>
          <p:nvPr/>
        </p:nvCxnSpPr>
        <p:spPr>
          <a:xfrm flipH="1">
            <a:off x="2070100" y="3124200"/>
            <a:ext cx="4775200" cy="2279650"/>
          </a:xfrm>
          <a:prstGeom prst="line">
            <a:avLst/>
          </a:prstGeom>
          <a:ln w="73025">
            <a:solidFill>
              <a:srgbClr val="00E300"/>
            </a:solidFill>
          </a:ln>
          <a:effectLst>
            <a:outerShdw dist="50800" sx="1000" sy="1000" rotWithShape="0">
              <a:srgbClr val="FF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00E830-2C81-3243-AFA2-5042B0D1711D}"/>
              </a:ext>
            </a:extLst>
          </p:cNvPr>
          <p:cNvCxnSpPr>
            <a:cxnSpLocks/>
          </p:cNvCxnSpPr>
          <p:nvPr/>
        </p:nvCxnSpPr>
        <p:spPr>
          <a:xfrm flipH="1">
            <a:off x="2438400" y="4521200"/>
            <a:ext cx="4622800" cy="1266538"/>
          </a:xfrm>
          <a:prstGeom prst="line">
            <a:avLst/>
          </a:prstGeom>
          <a:ln w="73025">
            <a:solidFill>
              <a:srgbClr val="00E300"/>
            </a:solidFill>
          </a:ln>
          <a:effectLst>
            <a:outerShdw dist="50800" sx="1000" sy="1000" rotWithShape="0">
              <a:srgbClr val="FF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ame 10">
            <a:extLst>
              <a:ext uri="{FF2B5EF4-FFF2-40B4-BE49-F238E27FC236}">
                <a16:creationId xmlns:a16="http://schemas.microsoft.com/office/drawing/2014/main" id="{AAFF43F5-1DC3-3F40-8340-BA09CAEC23FF}"/>
              </a:ext>
            </a:extLst>
          </p:cNvPr>
          <p:cNvSpPr/>
          <p:nvPr/>
        </p:nvSpPr>
        <p:spPr>
          <a:xfrm>
            <a:off x="2070100" y="5403850"/>
            <a:ext cx="368300" cy="383888"/>
          </a:xfrm>
          <a:prstGeom prst="frame">
            <a:avLst>
              <a:gd name="adj1" fmla="val 19696"/>
            </a:avLst>
          </a:prstGeom>
          <a:solidFill>
            <a:srgbClr val="00E300"/>
          </a:solidFill>
          <a:ln w="25400">
            <a:noFill/>
          </a:ln>
          <a:effectLst>
            <a:outerShdw dist="50800" sx="1000" sy="1000" rotWithShape="0">
              <a:srgbClr val="FF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4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5613" y="364623"/>
            <a:ext cx="7618858" cy="841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Graphite brick crack in </a:t>
            </a:r>
            <a:r>
              <a:rPr lang="en-US" sz="4000" b="1" dirty="0" err="1">
                <a:latin typeface="Arial"/>
                <a:cs typeface="Arial"/>
              </a:rPr>
              <a:t>MoFEM</a:t>
            </a:r>
            <a:endParaRPr lang="en-US" sz="4000" b="1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513781-85F2-9748-BFCB-D879BAD22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03" y="1308100"/>
            <a:ext cx="7366479" cy="438565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218BFD-F7E6-3D4D-B3F2-AC7D871AF5B1}"/>
              </a:ext>
            </a:extLst>
          </p:cNvPr>
          <p:cNvCxnSpPr>
            <a:cxnSpLocks/>
          </p:cNvCxnSpPr>
          <p:nvPr/>
        </p:nvCxnSpPr>
        <p:spPr>
          <a:xfrm flipH="1">
            <a:off x="1492941" y="3073399"/>
            <a:ext cx="3568700" cy="1524000"/>
          </a:xfrm>
          <a:prstGeom prst="line">
            <a:avLst/>
          </a:prstGeom>
          <a:ln w="130175">
            <a:solidFill>
              <a:srgbClr val="FF0000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B73C5D-CF22-414F-9198-3ECE6B4B0D0D}"/>
              </a:ext>
            </a:extLst>
          </p:cNvPr>
          <p:cNvCxnSpPr>
            <a:cxnSpLocks/>
          </p:cNvCxnSpPr>
          <p:nvPr/>
        </p:nvCxnSpPr>
        <p:spPr>
          <a:xfrm flipH="1">
            <a:off x="1752600" y="3500926"/>
            <a:ext cx="3441700" cy="1837226"/>
          </a:xfrm>
          <a:prstGeom prst="line">
            <a:avLst/>
          </a:prstGeom>
          <a:ln w="101600">
            <a:solidFill>
              <a:srgbClr val="FF0000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D685C5-CD76-CF4A-A112-F12460491160}"/>
              </a:ext>
            </a:extLst>
          </p:cNvPr>
          <p:cNvCxnSpPr>
            <a:cxnSpLocks/>
          </p:cNvCxnSpPr>
          <p:nvPr/>
        </p:nvCxnSpPr>
        <p:spPr>
          <a:xfrm flipH="1" flipV="1">
            <a:off x="2489200" y="1926248"/>
            <a:ext cx="889000" cy="1820252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7EC890-61F2-6C47-957B-0D8FF38C8794}"/>
              </a:ext>
            </a:extLst>
          </p:cNvPr>
          <p:cNvCxnSpPr>
            <a:cxnSpLocks/>
          </p:cNvCxnSpPr>
          <p:nvPr/>
        </p:nvCxnSpPr>
        <p:spPr>
          <a:xfrm>
            <a:off x="3697173" y="4358177"/>
            <a:ext cx="965200" cy="1807551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403C3CC-6699-E84A-9555-1F4B67EA8706}"/>
              </a:ext>
            </a:extLst>
          </p:cNvPr>
          <p:cNvSpPr txBox="1"/>
          <p:nvPr/>
        </p:nvSpPr>
        <p:spPr>
          <a:xfrm>
            <a:off x="457200" y="6343083"/>
            <a:ext cx="8863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Arial"/>
                <a:cs typeface="Arial"/>
              </a:rPr>
              <a:t> </a:t>
            </a:r>
            <a:r>
              <a:rPr lang="en-GB" sz="2800" i="1" dirty="0" err="1">
                <a:latin typeface="Arial"/>
                <a:cs typeface="Arial"/>
              </a:rPr>
              <a:t>Kaczmarczyk</a:t>
            </a:r>
            <a:r>
              <a:rPr lang="en-US" sz="2800" i="1" dirty="0">
                <a:latin typeface="Arial"/>
                <a:cs typeface="Arial"/>
              </a:rPr>
              <a:t> et al. (2014), </a:t>
            </a:r>
            <a:r>
              <a:rPr lang="en-GB" sz="2800" i="1" dirty="0" err="1">
                <a:latin typeface="Arial"/>
                <a:cs typeface="Arial"/>
              </a:rPr>
              <a:t>Kaczmarczyk</a:t>
            </a:r>
            <a:r>
              <a:rPr lang="en-US" sz="2800" i="1" dirty="0">
                <a:latin typeface="Arial"/>
                <a:cs typeface="Arial"/>
              </a:rPr>
              <a:t> et al. (2017)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30BF1FD-9D62-CA47-9F47-FA01F69D4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00" y="5987483"/>
            <a:ext cx="330200" cy="317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095CAC-D3DE-5E47-8F3F-F6E7F2187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0" y="1433562"/>
            <a:ext cx="330200" cy="317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BA218CD-0F60-FB46-8EAE-B21EAE504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257" y="4997837"/>
            <a:ext cx="3280743" cy="69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43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E738D3-D700-CD4A-95E4-3E61793A7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359" y="983908"/>
            <a:ext cx="7353412" cy="55898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B635885-A65B-D54E-B793-1B73E1BBC02E}"/>
              </a:ext>
            </a:extLst>
          </p:cNvPr>
          <p:cNvSpPr txBox="1"/>
          <p:nvPr/>
        </p:nvSpPr>
        <p:spPr>
          <a:xfrm>
            <a:off x="4383353" y="1134706"/>
            <a:ext cx="339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 charset="0"/>
                <a:ea typeface="Times" charset="0"/>
                <a:cs typeface="Times" charset="0"/>
              </a:rPr>
              <a:t>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52D20A-5DB9-564C-8FA6-AB0CA7EE7723}"/>
              </a:ext>
            </a:extLst>
          </p:cNvPr>
          <p:cNvSpPr txBox="1"/>
          <p:nvPr/>
        </p:nvSpPr>
        <p:spPr>
          <a:xfrm>
            <a:off x="6374104" y="2180972"/>
            <a:ext cx="2593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Zero</a:t>
            </a:r>
          </a:p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displacements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8376CB-3550-DB41-8A21-C3595408C27F}"/>
              </a:ext>
            </a:extLst>
          </p:cNvPr>
          <p:cNvSpPr txBox="1"/>
          <p:nvPr/>
        </p:nvSpPr>
        <p:spPr>
          <a:xfrm>
            <a:off x="6844675" y="5449607"/>
            <a:ext cx="1801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charset="0"/>
                <a:ea typeface="Arial" charset="0"/>
                <a:cs typeface="Arial" charset="0"/>
              </a:rPr>
              <a:t>Graphite brick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68F641-E0C8-9144-B1A6-71A46E238C1A}"/>
              </a:ext>
            </a:extLst>
          </p:cNvPr>
          <p:cNvSpPr txBox="1"/>
          <p:nvPr/>
        </p:nvSpPr>
        <p:spPr>
          <a:xfrm>
            <a:off x="7996125" y="3662358"/>
            <a:ext cx="339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 charset="0"/>
                <a:ea typeface="Times" charset="0"/>
                <a:cs typeface="Times" charset="0"/>
              </a:rPr>
              <a:t>x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E3790B4-4426-0743-8CFF-6D3D360FE1A1}"/>
              </a:ext>
            </a:extLst>
          </p:cNvPr>
          <p:cNvCxnSpPr>
            <a:cxnSpLocks/>
          </p:cNvCxnSpPr>
          <p:nvPr/>
        </p:nvCxnSpPr>
        <p:spPr>
          <a:xfrm>
            <a:off x="2017881" y="1735687"/>
            <a:ext cx="2162272" cy="718246"/>
          </a:xfrm>
          <a:prstGeom prst="line">
            <a:avLst/>
          </a:prstGeom>
          <a:ln w="50800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DEAD25-4E9E-5F49-81D5-67F6E07DEFA2}"/>
              </a:ext>
            </a:extLst>
          </p:cNvPr>
          <p:cNvCxnSpPr>
            <a:cxnSpLocks/>
          </p:cNvCxnSpPr>
          <p:nvPr/>
        </p:nvCxnSpPr>
        <p:spPr>
          <a:xfrm>
            <a:off x="1790279" y="1926434"/>
            <a:ext cx="1076363" cy="1306720"/>
          </a:xfrm>
          <a:prstGeom prst="line">
            <a:avLst/>
          </a:prstGeom>
          <a:ln w="50800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A3A23CB-87C7-B741-B0CC-0C0035218F23}"/>
              </a:ext>
            </a:extLst>
          </p:cNvPr>
          <p:cNvCxnSpPr>
            <a:cxnSpLocks/>
          </p:cNvCxnSpPr>
          <p:nvPr/>
        </p:nvCxnSpPr>
        <p:spPr>
          <a:xfrm flipH="1">
            <a:off x="2837154" y="5386164"/>
            <a:ext cx="838200" cy="457755"/>
          </a:xfrm>
          <a:prstGeom prst="straightConnector1">
            <a:avLst/>
          </a:prstGeom>
          <a:ln w="76200">
            <a:solidFill>
              <a:srgbClr val="0000FB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8963A64-2DAE-7E43-8CBA-557A3F54D95C}"/>
              </a:ext>
            </a:extLst>
          </p:cNvPr>
          <p:cNvCxnSpPr>
            <a:cxnSpLocks/>
          </p:cNvCxnSpPr>
          <p:nvPr/>
        </p:nvCxnSpPr>
        <p:spPr>
          <a:xfrm>
            <a:off x="4931065" y="4913833"/>
            <a:ext cx="1659512" cy="1040847"/>
          </a:xfrm>
          <a:prstGeom prst="line">
            <a:avLst/>
          </a:prstGeom>
          <a:ln w="50800"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FD10786-8123-C144-95C3-C0E809C79AC8}"/>
              </a:ext>
            </a:extLst>
          </p:cNvPr>
          <p:cNvSpPr txBox="1"/>
          <p:nvPr/>
        </p:nvSpPr>
        <p:spPr>
          <a:xfrm>
            <a:off x="1450787" y="2443512"/>
            <a:ext cx="339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" charset="0"/>
                <a:ea typeface="Times" charset="0"/>
                <a:cs typeface="Times" charset="0"/>
              </a:rPr>
              <a:t>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848578-DB87-294C-907D-82AEA5AD90CE}"/>
              </a:ext>
            </a:extLst>
          </p:cNvPr>
          <p:cNvSpPr txBox="1"/>
          <p:nvPr/>
        </p:nvSpPr>
        <p:spPr>
          <a:xfrm>
            <a:off x="301559" y="1174655"/>
            <a:ext cx="1801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Interstitial keys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960964-020D-024E-BBFB-EDC3B578D297}"/>
              </a:ext>
            </a:extLst>
          </p:cNvPr>
          <p:cNvSpPr txBox="1"/>
          <p:nvPr/>
        </p:nvSpPr>
        <p:spPr>
          <a:xfrm>
            <a:off x="1456252" y="4849266"/>
            <a:ext cx="2593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B"/>
                </a:solidFill>
                <a:latin typeface="Arial" charset="0"/>
                <a:ea typeface="Arial" charset="0"/>
                <a:cs typeface="Arial" charset="0"/>
              </a:rPr>
              <a:t>Applied </a:t>
            </a:r>
          </a:p>
          <a:p>
            <a:r>
              <a:rPr lang="en-US" sz="2800" dirty="0">
                <a:solidFill>
                  <a:srgbClr val="0000FB"/>
                </a:solidFill>
                <a:latin typeface="Arial" charset="0"/>
                <a:ea typeface="Arial" charset="0"/>
                <a:cs typeface="Arial" charset="0"/>
              </a:rPr>
              <a:t>force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3565EE-1B26-C04B-80EA-1143DE582181}"/>
              </a:ext>
            </a:extLst>
          </p:cNvPr>
          <p:cNvSpPr txBox="1">
            <a:spLocks/>
          </p:cNvSpPr>
          <p:nvPr/>
        </p:nvSpPr>
        <p:spPr>
          <a:xfrm>
            <a:off x="993001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Graphite cylinder slice test</a:t>
            </a:r>
          </a:p>
        </p:txBody>
      </p:sp>
    </p:spTree>
    <p:extLst>
      <p:ext uri="{BB962C8B-B14F-4D97-AF65-F5344CB8AC3E}">
        <p14:creationId xmlns:p14="http://schemas.microsoft.com/office/powerpoint/2010/main" val="4227545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052"/>
            <a:ext cx="8229600" cy="3894048"/>
          </a:xfrm>
        </p:spPr>
        <p:txBody>
          <a:bodyPr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Develop robust contact algorithm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Hierarchical basis functions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Mesh partitioning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Integrated in existing crack propagation approach in </a:t>
            </a:r>
            <a:r>
              <a:rPr lang="en-GB" dirty="0" err="1">
                <a:solidFill>
                  <a:srgbClr val="0000FF"/>
                </a:solidFill>
                <a:latin typeface="Arial"/>
                <a:cs typeface="Arial"/>
              </a:rPr>
              <a:t>MoFEM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200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4404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882318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052"/>
            <a:ext cx="8229600" cy="4417784"/>
          </a:xfrm>
        </p:spPr>
        <p:txBody>
          <a:bodyPr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Hierarchical basis functions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Description of unilateral contact problem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Mortar method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A</a:t>
            </a:r>
            <a:r>
              <a:rPr lang="en-US" dirty="0" err="1">
                <a:latin typeface="Arial"/>
                <a:cs typeface="Arial"/>
              </a:rPr>
              <a:t>ctive</a:t>
            </a:r>
            <a:r>
              <a:rPr lang="en-US" dirty="0">
                <a:latin typeface="Arial"/>
                <a:cs typeface="Arial"/>
              </a:rPr>
              <a:t> set strategy </a:t>
            </a:r>
            <a:r>
              <a:rPr lang="en-US" dirty="0" err="1">
                <a:latin typeface="Arial"/>
                <a:cs typeface="Arial"/>
              </a:rPr>
              <a:t>regularisation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Model verification</a:t>
            </a:r>
          </a:p>
          <a:p>
            <a:pPr marL="0" indent="0">
              <a:buNone/>
            </a:pPr>
            <a:endParaRPr lang="en-US" sz="1200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4404" y="2172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9329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750241" y="1983089"/>
            <a:ext cx="7813440" cy="2592272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310401" y="2624293"/>
            <a:ext cx="6691680" cy="130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9107" rIns="81639" bIns="4082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 marL="37931725" indent="-374745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marL="4572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marL="9144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marL="13716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marL="1828800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/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Hierarchical basis functions</a:t>
            </a:r>
            <a:endParaRPr lang="en-GB"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367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26492</TotalTime>
  <Words>516</Words>
  <Application>Microsoft Macintosh PowerPoint</Application>
  <PresentationFormat>On-screen Show (4:3)</PresentationFormat>
  <Paragraphs>181</Paragraphs>
  <Slides>34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ＭＳ Ｐゴシック</vt:lpstr>
      <vt:lpstr>ヒラギノ角ゴ ProN W6</vt:lpstr>
      <vt:lpstr>Arial</vt:lpstr>
      <vt:lpstr>Calibri</vt:lpstr>
      <vt:lpstr>DejaVuSans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Ignatios Athanasiadis</dc:creator>
  <cp:lastModifiedBy>Ignatios Athanasiadis</cp:lastModifiedBy>
  <cp:revision>627</cp:revision>
  <cp:lastPrinted>2018-01-23T09:24:27Z</cp:lastPrinted>
  <dcterms:created xsi:type="dcterms:W3CDTF">2014-03-17T10:33:57Z</dcterms:created>
  <dcterms:modified xsi:type="dcterms:W3CDTF">2018-06-17T11:00:15Z</dcterms:modified>
</cp:coreProperties>
</file>