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67" r:id="rId2"/>
    <p:sldId id="313" r:id="rId3"/>
    <p:sldId id="293" r:id="rId4"/>
    <p:sldId id="303" r:id="rId5"/>
    <p:sldId id="305" r:id="rId6"/>
    <p:sldId id="306" r:id="rId7"/>
    <p:sldId id="307" r:id="rId8"/>
    <p:sldId id="308" r:id="rId9"/>
    <p:sldId id="309" r:id="rId10"/>
    <p:sldId id="312" r:id="rId11"/>
    <p:sldId id="310" r:id="rId12"/>
    <p:sldId id="311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84558" autoAdjust="0"/>
  </p:normalViewPr>
  <p:slideViewPr>
    <p:cSldViewPr snapToGrid="0">
      <p:cViewPr varScale="1">
        <p:scale>
          <a:sx n="80" d="100"/>
          <a:sy n="80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EA60C-B3EF-4DD3-8369-8E6A5E8E6A2F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B41B4-4CFA-4F61-B0FC-11C0E8B069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22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B41B4-4CFA-4F61-B0FC-11C0E8B0690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473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B41B4-4CFA-4F61-B0FC-11C0E8B0690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71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B41B4-4CFA-4F61-B0FC-11C0E8B0690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75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Fermarsi</a:t>
            </a:r>
            <a:r>
              <a:rPr lang="en-GB" dirty="0"/>
              <a:t> per le </a:t>
            </a:r>
            <a:r>
              <a:rPr lang="en-GB" dirty="0" err="1"/>
              <a:t>domande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B41B4-4CFA-4F61-B0FC-11C0E8B0690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46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B41B4-4CFA-4F61-B0FC-11C0E8B0690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28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B41B4-4CFA-4F61-B0FC-11C0E8B0690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13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B41B4-4CFA-4F61-B0FC-11C0E8B0690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0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B41B4-4CFA-4F61-B0FC-11C0E8B0690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08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B41B4-4CFA-4F61-B0FC-11C0E8B0690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66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B41B4-4CFA-4F61-B0FC-11C0E8B0690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80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B41B4-4CFA-4F61-B0FC-11C0E8B0690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03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357083" y="6545037"/>
            <a:ext cx="7572829" cy="307069"/>
          </a:xfrm>
          <a:prstGeom prst="rect">
            <a:avLst/>
          </a:prstGeom>
        </p:spPr>
        <p:txBody>
          <a:bodyPr/>
          <a:lstStyle/>
          <a:p>
            <a:r>
              <a:rPr lang="it-IT" altLang="it-IT" sz="1200" i="1" dirty="0">
                <a:solidFill>
                  <a:schemeClr val="tx1"/>
                </a:solidFill>
                <a:latin typeface="+mn-lt"/>
              </a:rPr>
              <a:t>Direzione Performance, Assicurazione Qualità, Valutazione e Politiche di Open Science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387112" y="6560457"/>
            <a:ext cx="2743200" cy="291649"/>
          </a:xfrm>
          <a:prstGeom prst="rect">
            <a:avLst/>
          </a:prstGeom>
        </p:spPr>
        <p:txBody>
          <a:bodyPr/>
          <a:lstStyle/>
          <a:p>
            <a:fld id="{AD443830-858E-4188-8D4C-A35D63006A5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Connettore diritto 7"/>
          <p:cNvCxnSpPr/>
          <p:nvPr userDrawn="1"/>
        </p:nvCxnSpPr>
        <p:spPr>
          <a:xfrm flipV="1">
            <a:off x="222069" y="863602"/>
            <a:ext cx="11573691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 userDrawn="1"/>
        </p:nvCxnSpPr>
        <p:spPr>
          <a:xfrm flipV="1">
            <a:off x="0" y="6545037"/>
            <a:ext cx="12177487" cy="15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0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49FBF-9E22-4831-B2A7-3B80933F92F5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43830-858E-4188-8D4C-A35D63006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7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49FBF-9E22-4831-B2A7-3B80933F92F5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43830-858E-4188-8D4C-A35D63006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75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49FBF-9E22-4831-B2A7-3B80933F92F5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43830-858E-4188-8D4C-A35D63006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7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4864509" y="1253016"/>
            <a:ext cx="7332909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altLang="it-IT" sz="1197" i="1" dirty="0">
                <a:solidFill>
                  <a:schemeClr val="bg1"/>
                </a:solidFill>
                <a:latin typeface="+mn-lt"/>
              </a:rPr>
              <a:t>Direzione Performance, Assicurazione Qualità, Valutazione e Politiche di Open Science</a:t>
            </a:r>
            <a:endParaRPr lang="it-IT" sz="1197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33CDDC-8233-4ABB-B5B7-FDA1994FE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13" y="61762"/>
            <a:ext cx="1188006" cy="10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2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49FBF-9E22-4831-B2A7-3B80933F92F5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43830-858E-4188-8D4C-A35D63006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29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49FBF-9E22-4831-B2A7-3B80933F92F5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43830-858E-4188-8D4C-A35D63006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15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49FBF-9E22-4831-B2A7-3B80933F92F5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43830-858E-4188-8D4C-A35D63006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71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49FBF-9E22-4831-B2A7-3B80933F92F5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43830-858E-4188-8D4C-A35D63006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3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49FBF-9E22-4831-B2A7-3B80933F92F5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43830-858E-4188-8D4C-A35D63006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71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/>
          <p:cNvCxnSpPr/>
          <p:nvPr userDrawn="1"/>
        </p:nvCxnSpPr>
        <p:spPr>
          <a:xfrm flipV="1">
            <a:off x="222069" y="863602"/>
            <a:ext cx="11573691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78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BC0EDF0-706E-479B-AB76-1F4D94A6A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13" y="61762"/>
            <a:ext cx="1188006" cy="102058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AA88F1E-EADD-4B34-805F-966B54E6CD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1126006" y="6415405"/>
            <a:ext cx="769620" cy="2743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F4604B-BB97-4E50-8416-3886F9BA5957}"/>
              </a:ext>
            </a:extLst>
          </p:cNvPr>
          <p:cNvSpPr txBox="1"/>
          <p:nvPr userDrawn="1"/>
        </p:nvSpPr>
        <p:spPr>
          <a:xfrm>
            <a:off x="116255" y="6242407"/>
            <a:ext cx="2603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2"/>
                </a:solidFill>
              </a:rPr>
              <a:t>GenOA</a:t>
            </a:r>
            <a:r>
              <a:rPr lang="it-IT" b="1" dirty="0">
                <a:solidFill>
                  <a:schemeClr val="accent2"/>
                </a:solidFill>
              </a:rPr>
              <a:t> week 2023</a:t>
            </a:r>
          </a:p>
          <a:p>
            <a:r>
              <a:rPr lang="it-IT" sz="1200" b="0" dirty="0">
                <a:solidFill>
                  <a:schemeClr val="accent2"/>
                </a:solidFill>
              </a:rPr>
              <a:t>Community over </a:t>
            </a:r>
            <a:r>
              <a:rPr lang="it-IT" sz="1200" b="0" dirty="0" err="1">
                <a:solidFill>
                  <a:schemeClr val="accent2"/>
                </a:solidFill>
              </a:rPr>
              <a:t>commercialization</a:t>
            </a:r>
            <a:r>
              <a:rPr lang="it-IT" sz="1200" b="0" dirty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94F9290-F3A4-43F4-B773-3EE30434BB0A}"/>
              </a:ext>
            </a:extLst>
          </p:cNvPr>
          <p:cNvCxnSpPr/>
          <p:nvPr userDrawn="1"/>
        </p:nvCxnSpPr>
        <p:spPr>
          <a:xfrm flipV="1">
            <a:off x="0" y="6224997"/>
            <a:ext cx="12177487" cy="15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0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770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/>
          <p:cNvCxnSpPr/>
          <p:nvPr userDrawn="1"/>
        </p:nvCxnSpPr>
        <p:spPr>
          <a:xfrm flipV="1">
            <a:off x="222069" y="863602"/>
            <a:ext cx="11573691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CBEBFF9E-344E-4640-8A2C-81A2A6BA243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" y="60960"/>
            <a:ext cx="2182368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1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9cdcr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/2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dm.unimi.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939D58-3D51-4151-9F1E-6A2B39EBE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3" y="1576871"/>
            <a:ext cx="10896593" cy="51878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08EEF34-882B-4769-8EEB-1E3B1C4EFA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1055818"/>
            <a:ext cx="2453045" cy="2107356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7751A56-D058-43E0-84D1-5B78B45C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30" y="1087018"/>
            <a:ext cx="7773352" cy="9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 err="1"/>
              <a:t>Data@UNIMI</a:t>
            </a:r>
            <a:r>
              <a:rPr lang="it-IT" sz="3200" i="1" dirty="0"/>
              <a:t>: stato di avanzamento</a:t>
            </a:r>
            <a:br>
              <a:rPr lang="it-IT" sz="3200" i="1" dirty="0"/>
            </a:br>
            <a:r>
              <a:rPr lang="it-IT" sz="3200" i="1" dirty="0"/>
              <a:t>del repository di dati della ricerca dell’Università degli studi di Milano</a:t>
            </a:r>
            <a:br>
              <a:rPr lang="it-IT" altLang="it-IT" sz="4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altLang="it-IT" sz="4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altLang="it-IT" sz="4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altLang="it-IT" sz="205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altLang="it-IT" sz="239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altLang="it-IT" sz="1539" i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45D1DC7-67D8-44F6-808A-FF02F0B19BB7}"/>
              </a:ext>
            </a:extLst>
          </p:cNvPr>
          <p:cNvSpPr/>
          <p:nvPr/>
        </p:nvSpPr>
        <p:spPr>
          <a:xfrm>
            <a:off x="116256" y="6018241"/>
            <a:ext cx="11988564" cy="777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9D39F7-619D-4D8A-8B60-C9D9AF77C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126006" y="6323965"/>
            <a:ext cx="769620" cy="27432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A89E0E-702B-4C82-A999-F4C91A984DFE}"/>
              </a:ext>
            </a:extLst>
          </p:cNvPr>
          <p:cNvSpPr txBox="1"/>
          <p:nvPr/>
        </p:nvSpPr>
        <p:spPr>
          <a:xfrm>
            <a:off x="116255" y="6181447"/>
            <a:ext cx="2603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2"/>
                </a:solidFill>
              </a:rPr>
              <a:t>GenOA</a:t>
            </a:r>
            <a:r>
              <a:rPr lang="it-IT" b="1" dirty="0">
                <a:solidFill>
                  <a:schemeClr val="accent2"/>
                </a:solidFill>
              </a:rPr>
              <a:t> week 2023</a:t>
            </a:r>
          </a:p>
          <a:p>
            <a:r>
              <a:rPr lang="it-IT" sz="1200" b="0" dirty="0">
                <a:solidFill>
                  <a:schemeClr val="accent2"/>
                </a:solidFill>
              </a:rPr>
              <a:t>Community over </a:t>
            </a:r>
            <a:r>
              <a:rPr lang="it-IT" sz="1200" b="0" dirty="0" err="1">
                <a:solidFill>
                  <a:schemeClr val="accent2"/>
                </a:solidFill>
              </a:rPr>
              <a:t>commercialization</a:t>
            </a:r>
            <a:r>
              <a:rPr lang="it-IT" sz="1200" b="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86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9E9A893-DB72-462E-A309-27050DAFFE31}"/>
              </a:ext>
            </a:extLst>
          </p:cNvPr>
          <p:cNvSpPr>
            <a:spLocks noGrp="1"/>
          </p:cNvSpPr>
          <p:nvPr/>
        </p:nvSpPr>
        <p:spPr>
          <a:xfrm>
            <a:off x="1987610" y="944568"/>
            <a:ext cx="8559310" cy="842196"/>
          </a:xfrm>
          <a:prstGeom prst="rect">
            <a:avLst/>
          </a:prstGeom>
        </p:spPr>
        <p:txBody>
          <a:bodyPr vert="horz" lIns="78183" tIns="78183" rIns="78183" bIns="78183" rtlCol="0" anchor="t" anchorCtr="0">
            <a:noAutofit/>
          </a:bodyPr>
          <a:lstStyle>
            <a:lvl1pPr marL="342900" lvl="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2B501AE-7655-4CD6-B994-0354DAB3942E}"/>
              </a:ext>
            </a:extLst>
          </p:cNvPr>
          <p:cNvSpPr/>
          <p:nvPr/>
        </p:nvSpPr>
        <p:spPr>
          <a:xfrm>
            <a:off x="118602" y="920465"/>
            <a:ext cx="6324471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80"/>
              </a:spcAft>
            </a:pPr>
            <a:r>
              <a:rPr lang="it-IT" sz="24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Progetto NANOREMEDI</a:t>
            </a:r>
          </a:p>
          <a:p>
            <a:pPr>
              <a:spcAft>
                <a:spcPts val="780"/>
              </a:spcAft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Si tratta di un progetto internazionale del dipartimento di scienze farmaceutiche. </a:t>
            </a:r>
          </a:p>
          <a:p>
            <a:pPr>
              <a:spcAft>
                <a:spcPts val="780"/>
              </a:spcAft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La missione di </a:t>
            </a:r>
            <a:r>
              <a:rPr lang="it-IT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NanoReMedi</a:t>
            </a: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 è quella di definire un modello formativo di dottorato congiunto per la medicina rigenerativa in cui le istituzioni e l’industria uniscono le loro forze per: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38A9B67-9A93-4C38-9662-4FC1F89A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073" y="1317443"/>
            <a:ext cx="5476875" cy="159067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95C1C54-BAAC-4827-A9DC-3982506D3331}"/>
              </a:ext>
            </a:extLst>
          </p:cNvPr>
          <p:cNvSpPr/>
          <p:nvPr/>
        </p:nvSpPr>
        <p:spPr>
          <a:xfrm>
            <a:off x="8799" y="3230451"/>
            <a:ext cx="1218320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creare una rete di ricerca altamente innovativa per formare una nuova generazione di ricercatori che entreranno nell’area delle nanoscienze da discipline adiacenti (come chimica, scienze dei materiali e bioinformatica)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stabilire un solido quadro per la cooperazione nella ricerca a lungo termine tra un pool di università e imprese leader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costruire una solida base per l’eccellenza europea a lungo termine nel campo delle nanotecnologie mediche</a:t>
            </a:r>
          </a:p>
          <a:p>
            <a:pPr>
              <a:spcAft>
                <a:spcPts val="780"/>
              </a:spcAft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Il progetto di ricerca mira a riparare o sostituire le funzioni dei tessuti e degli organi perduti a causa dell'età, delle malattie o dei danni che rappresentano uno dei bisogni medici più urgenti della nostra società che invecchia.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113B178-7867-4B8A-9D70-D872846286A5}"/>
              </a:ext>
            </a:extLst>
          </p:cNvPr>
          <p:cNvSpPr/>
          <p:nvPr/>
        </p:nvSpPr>
        <p:spPr>
          <a:xfrm>
            <a:off x="17598" y="5567920"/>
            <a:ext cx="1217440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780"/>
              </a:spcAft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Al progetto vengono offerti formazione, assistenza alla preparazione del DMP, consulenza per l’organizzazione dei dati nei dataverse, supporto continuo via mail/Teams. 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EF1ED56D-2935-44B4-B66F-6B9B0A3828FA}"/>
              </a:ext>
            </a:extLst>
          </p:cNvPr>
          <p:cNvSpPr txBox="1">
            <a:spLocks/>
          </p:cNvSpPr>
          <p:nvPr/>
        </p:nvSpPr>
        <p:spPr>
          <a:xfrm>
            <a:off x="2463280" y="233207"/>
            <a:ext cx="8733453" cy="64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Data@UNIMI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DOVE SIAMO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020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3">
            <a:extLst>
              <a:ext uri="{FF2B5EF4-FFF2-40B4-BE49-F238E27FC236}">
                <a16:creationId xmlns:a16="http://schemas.microsoft.com/office/drawing/2014/main" id="{B93DE1CD-352B-4C2E-A4D3-37D8B17EB1D4}"/>
              </a:ext>
            </a:extLst>
          </p:cNvPr>
          <p:cNvSpPr txBox="1">
            <a:spLocks/>
          </p:cNvSpPr>
          <p:nvPr/>
        </p:nvSpPr>
        <p:spPr>
          <a:xfrm>
            <a:off x="2463283" y="214546"/>
            <a:ext cx="8459672" cy="64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Data@UNIMI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PROSSIMI PASSI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A25590-33BA-4245-B9FE-E597F65B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429" y="1072496"/>
            <a:ext cx="8459672" cy="51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2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3EE9DFE-613E-4266-A97F-5FEC7D917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81" y="1736750"/>
            <a:ext cx="10831437" cy="65731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F7C5064-F07B-4C44-A3AE-E4B54660F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97" y="2660778"/>
            <a:ext cx="10717121" cy="9716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81E0648-F044-4F8B-8556-BDAC02F58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65" y="3443152"/>
            <a:ext cx="1884269" cy="2705347"/>
          </a:xfrm>
          <a:prstGeom prst="rect">
            <a:avLst/>
          </a:prstGeom>
        </p:spPr>
      </p:pic>
      <p:sp>
        <p:nvSpPr>
          <p:cNvPr id="8" name="Titolo 3">
            <a:extLst>
              <a:ext uri="{FF2B5EF4-FFF2-40B4-BE49-F238E27FC236}">
                <a16:creationId xmlns:a16="http://schemas.microsoft.com/office/drawing/2014/main" id="{02BCAC5A-A81F-4527-B09C-C7230FDB3379}"/>
              </a:ext>
            </a:extLst>
          </p:cNvPr>
          <p:cNvSpPr txBox="1">
            <a:spLocks/>
          </p:cNvSpPr>
          <p:nvPr/>
        </p:nvSpPr>
        <p:spPr>
          <a:xfrm>
            <a:off x="2463283" y="214546"/>
            <a:ext cx="8459672" cy="64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Data@UNIMI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PROSSIMI PASSI</a:t>
            </a:r>
          </a:p>
        </p:txBody>
      </p:sp>
    </p:spTree>
    <p:extLst>
      <p:ext uri="{BB962C8B-B14F-4D97-AF65-F5344CB8AC3E}">
        <p14:creationId xmlns:p14="http://schemas.microsoft.com/office/powerpoint/2010/main" val="360247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57477" y="921015"/>
            <a:ext cx="5077048" cy="2851278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2687216" y="214313"/>
            <a:ext cx="6447259" cy="647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dirty="0">
                <a:latin typeface="Tahoma"/>
                <a:ea typeface="Tahoma"/>
                <a:cs typeface="Tahoma"/>
              </a:rPr>
              <a:t>Q&amp;A</a:t>
            </a:r>
            <a:endParaRPr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3DF4E4E-D7BD-4C43-B0C4-398360B84308}"/>
              </a:ext>
            </a:extLst>
          </p:cNvPr>
          <p:cNvSpPr txBox="1">
            <a:spLocks/>
          </p:cNvSpPr>
          <p:nvPr/>
        </p:nvSpPr>
        <p:spPr>
          <a:xfrm>
            <a:off x="838200" y="3340356"/>
            <a:ext cx="10515600" cy="30977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/>
              <a:t>Dario Basset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/>
              <a:t>Stefano Bolelli Gallevi</a:t>
            </a:r>
            <a:br>
              <a:rPr lang="en-US" sz="3500" dirty="0"/>
            </a:br>
            <a:endParaRPr lang="en-US" sz="35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/>
              <a:t>Direzione Performance, Assicurazione Qualità</a:t>
            </a:r>
            <a:br>
              <a:rPr lang="it-IT" sz="2400" dirty="0"/>
            </a:br>
            <a:r>
              <a:rPr lang="it-IT" sz="2400" dirty="0"/>
              <a:t>Valutazione e Politiche di Open Science</a:t>
            </a:r>
          </a:p>
          <a:p>
            <a:endParaRPr lang="en-US" dirty="0"/>
          </a:p>
          <a:p>
            <a:pPr algn="ctr"/>
            <a:r>
              <a:rPr lang="en-US" sz="1900" dirty="0" err="1"/>
              <a:t>Immagine</a:t>
            </a:r>
            <a:r>
              <a:rPr lang="en-US" sz="1900" dirty="0"/>
              <a:t> di </a:t>
            </a:r>
            <a:r>
              <a:rPr lang="en-US" sz="1900" dirty="0" err="1"/>
              <a:t>copertina</a:t>
            </a:r>
            <a:r>
              <a:rPr lang="en-US" sz="1900" dirty="0"/>
              <a:t>: </a:t>
            </a:r>
            <a:r>
              <a:rPr lang="en-US" sz="1900" dirty="0">
                <a:hlinkClick r:id="rId3"/>
              </a:rPr>
              <a:t>https://flic.kr/p/9cdcrp</a:t>
            </a:r>
            <a:r>
              <a:rPr lang="en-US" sz="1900" dirty="0"/>
              <a:t> - </a:t>
            </a:r>
            <a:r>
              <a:rPr lang="en-US" sz="1900" dirty="0" err="1"/>
              <a:t>licenza</a:t>
            </a:r>
            <a:r>
              <a:rPr lang="en-US" sz="1900" dirty="0"/>
              <a:t> </a:t>
            </a:r>
            <a:r>
              <a:rPr lang="en-US" sz="1900" dirty="0">
                <a:hlinkClick r:id="rId4"/>
              </a:rPr>
              <a:t>CC-BY-NC 2.0</a:t>
            </a:r>
            <a:endParaRPr lang="it-IT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3E9D39F7-619D-4D8A-8B60-C9D9AF77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26006" y="6323965"/>
            <a:ext cx="769620" cy="274320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AAD01ED5-E5F1-4186-A24F-739A8704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04" y="1797009"/>
            <a:ext cx="11112758" cy="3585597"/>
          </a:xfrm>
          <a:prstGeom prst="rect">
            <a:avLst/>
          </a:prstGeom>
          <a:noFill/>
          <a:ln w="19050">
            <a:solidFill>
              <a:srgbClr val="F6821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commercial </a:t>
            </a:r>
            <a:r>
              <a:rPr kumimoji="0" lang="it-IT" altLang="it-IT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interests</a:t>
            </a:r>
            <a:r>
              <a:rPr kumimoji="0" lang="it-IT" altLang="it-IT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kumimoji="0" lang="it-IT" altLang="it-IT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prioritized</a:t>
            </a:r>
            <a:r>
              <a:rPr kumimoji="0" lang="it-IT" altLang="it-IT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over </a:t>
            </a:r>
            <a:r>
              <a:rPr kumimoji="0" lang="it-IT" altLang="it-IT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those</a:t>
            </a:r>
            <a:r>
              <a:rPr kumimoji="0" lang="it-IT" altLang="it-IT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communities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research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seeks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serve,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many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concerning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issues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arise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year’s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theme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 opportunity to join together, take </a:t>
            </a:r>
            <a:r>
              <a:rPr kumimoji="0" lang="it-IT" altLang="it-IT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action, and </a:t>
            </a:r>
            <a:r>
              <a:rPr kumimoji="0" lang="it-IT" altLang="it-IT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raise</a:t>
            </a:r>
            <a:r>
              <a:rPr kumimoji="0" lang="it-IT" altLang="it-IT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awareness </a:t>
            </a:r>
            <a:r>
              <a:rPr kumimoji="0" lang="it-IT" altLang="it-IT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around</a:t>
            </a:r>
            <a:r>
              <a:rPr kumimoji="0" lang="it-IT" altLang="it-IT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it-IT" altLang="it-IT" sz="2400" b="1" u="none" strike="noStrike" cap="none" normalizeH="0" baseline="0" dirty="0" err="1">
                <a:ln>
                  <a:noFill/>
                </a:ln>
                <a:solidFill>
                  <a:srgbClr val="F68212"/>
                </a:solidFill>
                <a:effectLst/>
                <a:latin typeface="Arial" panose="020B0604020202020204" pitchFamily="34" charset="0"/>
              </a:rPr>
              <a:t>importance</a:t>
            </a:r>
            <a:r>
              <a:rPr kumimoji="0" lang="it-IT" altLang="it-IT" sz="2400" b="1" u="none" strike="noStrike" cap="none" normalizeH="0" baseline="0" dirty="0">
                <a:ln>
                  <a:noFill/>
                </a:ln>
                <a:solidFill>
                  <a:srgbClr val="F68212"/>
                </a:solidFill>
                <a:effectLst/>
                <a:latin typeface="Arial" panose="020B0604020202020204" pitchFamily="34" charset="0"/>
              </a:rPr>
              <a:t> of community control of knowledge sharing systems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International Open Access week Committee, </a:t>
            </a:r>
            <a:r>
              <a:rPr kumimoji="0" lang="it-IT" altLang="it-IT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AB7E2DF-1F75-49FA-A563-3EA69A53B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" t="1125" r="9969" b="12606"/>
          <a:stretch/>
        </p:blipFill>
        <p:spPr>
          <a:xfrm>
            <a:off x="564543" y="4320442"/>
            <a:ext cx="11136819" cy="14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2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"/>
          <p:cNvSpPr>
            <a:spLocks noGrp="1" noChangeAspect="1" noChangeArrowheads="1"/>
          </p:cNvSpPr>
          <p:nvPr>
            <p:ph sz="quarter" idx="4294967295"/>
          </p:nvPr>
        </p:nvSpPr>
        <p:spPr>
          <a:xfrm>
            <a:off x="873248" y="1519237"/>
            <a:ext cx="10436225" cy="3819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it-IT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  <a:p>
            <a:pPr marL="541338" indent="-541338">
              <a:buFont typeface="Wingdings" panose="05000000000000000000" pitchFamily="2" charset="2"/>
              <a:buChar char="q"/>
            </a:pPr>
            <a:r>
              <a:rPr lang="en-GB" alt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Dove </a:t>
            </a:r>
            <a:r>
              <a:rPr lang="en-GB" alt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eravamo</a:t>
            </a:r>
            <a:r>
              <a:rPr lang="en-GB" alt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GB" alt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Presentazione</a:t>
            </a:r>
            <a:r>
              <a:rPr lang="en-GB" alt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</a:t>
            </a:r>
            <a:r>
              <a:rPr lang="en-GB" alt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scorsa</a:t>
            </a:r>
            <a:r>
              <a:rPr lang="en-GB" alt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GenOAweek</a:t>
            </a:r>
            <a:endParaRPr lang="en-GB" alt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8538" lvl="1" indent="-541338">
              <a:buFont typeface="Wingdings" panose="05000000000000000000" pitchFamily="2" charset="2"/>
              <a:buChar char="q"/>
            </a:pPr>
            <a:r>
              <a:rPr lang="en-GB" alt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Repository</a:t>
            </a:r>
          </a:p>
          <a:p>
            <a:pPr marL="998538" lvl="1" indent="-541338">
              <a:buFont typeface="Wingdings" panose="05000000000000000000" pitchFamily="2" charset="2"/>
              <a:buChar char="q"/>
            </a:pPr>
            <a:r>
              <a:rPr lang="en-GB" alt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check</a:t>
            </a:r>
          </a:p>
          <a:p>
            <a:pPr marL="541338" indent="-541338">
              <a:buFont typeface="Wingdings" panose="05000000000000000000" pitchFamily="2" charset="2"/>
              <a:buChar char="q"/>
            </a:pPr>
            <a:r>
              <a:rPr lang="en-GB" alt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Dove </a:t>
            </a:r>
            <a:r>
              <a:rPr lang="en-GB" alt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siamo</a:t>
            </a:r>
            <a:r>
              <a:rPr lang="en-GB" alt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98538" lvl="1" indent="-541338">
              <a:buFont typeface="Wingdings" panose="05000000000000000000" pitchFamily="2" charset="2"/>
              <a:buChar char="q"/>
            </a:pPr>
            <a:r>
              <a:rPr lang="en-GB" alt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steward</a:t>
            </a:r>
          </a:p>
          <a:p>
            <a:pPr marL="998538" lvl="1" indent="-541338">
              <a:buFont typeface="Wingdings" panose="05000000000000000000" pitchFamily="2" charset="2"/>
              <a:buChar char="q"/>
            </a:pPr>
            <a:r>
              <a:rPr lang="en-GB" altLang="it-IT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Certificazione</a:t>
            </a:r>
            <a:r>
              <a:rPr lang="en-GB" alt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it-IT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CoreTrust</a:t>
            </a:r>
            <a:endParaRPr lang="en-GB" alt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8538" lvl="1" indent="-541338">
              <a:buFont typeface="Wingdings" panose="05000000000000000000" pitchFamily="2" charset="2"/>
              <a:buChar char="q"/>
            </a:pPr>
            <a:r>
              <a:rPr lang="en-GB" altLang="it-IT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Sito</a:t>
            </a:r>
            <a:r>
              <a:rPr lang="en-GB" alt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 RDM e </a:t>
            </a:r>
            <a:r>
              <a:rPr lang="en-GB" altLang="it-IT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formazione</a:t>
            </a:r>
            <a:endParaRPr lang="en-GB" alt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338" indent="-541338">
              <a:buFont typeface="Wingdings" panose="05000000000000000000" pitchFamily="2" charset="2"/>
              <a:buChar char="q"/>
            </a:pPr>
            <a:r>
              <a:rPr lang="en-GB" alt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GB" alt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prossimi</a:t>
            </a:r>
            <a:r>
              <a:rPr lang="en-GB" alt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</a:t>
            </a:r>
            <a:endParaRPr lang="en-GB" alt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8538" lvl="1" indent="-541338">
              <a:buFont typeface="Wingdings" panose="05000000000000000000" pitchFamily="2" charset="2"/>
              <a:buChar char="q"/>
            </a:pPr>
            <a:r>
              <a:rPr lang="en-GB" alt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Impact-FAIR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9C944141-C67B-4DDF-B109-088BA758D903}"/>
              </a:ext>
            </a:extLst>
          </p:cNvPr>
          <p:cNvSpPr txBox="1">
            <a:spLocks/>
          </p:cNvSpPr>
          <p:nvPr/>
        </p:nvSpPr>
        <p:spPr>
          <a:xfrm>
            <a:off x="2463281" y="214546"/>
            <a:ext cx="8270325" cy="64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Data@UNIMI</a:t>
            </a:r>
          </a:p>
        </p:txBody>
      </p:sp>
    </p:spTree>
    <p:extLst>
      <p:ext uri="{BB962C8B-B14F-4D97-AF65-F5344CB8AC3E}">
        <p14:creationId xmlns:p14="http://schemas.microsoft.com/office/powerpoint/2010/main" val="197685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3">
            <a:extLst>
              <a:ext uri="{FF2B5EF4-FFF2-40B4-BE49-F238E27FC236}">
                <a16:creationId xmlns:a16="http://schemas.microsoft.com/office/drawing/2014/main" id="{CD33220C-3331-46DD-93B5-F62EC391641C}"/>
              </a:ext>
            </a:extLst>
          </p:cNvPr>
          <p:cNvSpPr txBox="1">
            <a:spLocks/>
          </p:cNvSpPr>
          <p:nvPr/>
        </p:nvSpPr>
        <p:spPr>
          <a:xfrm>
            <a:off x="2466393" y="217658"/>
            <a:ext cx="8397551" cy="64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Data@UNIMI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DOVE ERAVAMO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9E9A893-DB72-462E-A309-27050DAFFE31}"/>
              </a:ext>
            </a:extLst>
          </p:cNvPr>
          <p:cNvSpPr>
            <a:spLocks noGrp="1"/>
          </p:cNvSpPr>
          <p:nvPr/>
        </p:nvSpPr>
        <p:spPr>
          <a:xfrm>
            <a:off x="1987610" y="944568"/>
            <a:ext cx="8559310" cy="842196"/>
          </a:xfrm>
          <a:prstGeom prst="rect">
            <a:avLst/>
          </a:prstGeom>
        </p:spPr>
        <p:txBody>
          <a:bodyPr vert="horz" lIns="78183" tIns="78183" rIns="78183" bIns="78183" rtlCol="0" anchor="t" anchorCtr="0">
            <a:noAutofit/>
          </a:bodyPr>
          <a:lstStyle>
            <a:lvl1pPr marL="342900" lvl="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8308537-256A-4768-8EE9-20404D97D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3755" y="1148099"/>
            <a:ext cx="3855885" cy="216893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23C18E8-4EB9-4CC0-9FBA-91E031B0DC63}"/>
              </a:ext>
            </a:extLst>
          </p:cNvPr>
          <p:cNvSpPr/>
          <p:nvPr/>
        </p:nvSpPr>
        <p:spPr>
          <a:xfrm>
            <a:off x="313755" y="3783679"/>
            <a:ext cx="2585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archivio in crescita</a:t>
            </a:r>
            <a:endParaRPr lang="it-IT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84BD32-5FFF-41B0-BFF2-B87F4060C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159874" y="1085817"/>
            <a:ext cx="3387046" cy="223121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C19BDE0-0C00-415E-9198-57288393DDC6}"/>
              </a:ext>
            </a:extLst>
          </p:cNvPr>
          <p:cNvSpPr/>
          <p:nvPr/>
        </p:nvSpPr>
        <p:spPr>
          <a:xfrm>
            <a:off x="7371324" y="3471574"/>
            <a:ext cx="3175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Uno strumento in evoluzione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71F09F5-A96B-4B0F-8DCE-86125CEA89FE}"/>
              </a:ext>
            </a:extLst>
          </p:cNvPr>
          <p:cNvSpPr/>
          <p:nvPr/>
        </p:nvSpPr>
        <p:spPr>
          <a:xfrm>
            <a:off x="7371324" y="4141285"/>
            <a:ext cx="3175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Definizione di criteri di analisi dei dataset inseriti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BC5146E-2E81-4FFF-B7FC-08631B8A2289}"/>
              </a:ext>
            </a:extLst>
          </p:cNvPr>
          <p:cNvSpPr/>
          <p:nvPr/>
        </p:nvSpPr>
        <p:spPr>
          <a:xfrm>
            <a:off x="7371324" y="4810997"/>
            <a:ext cx="3175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Workflow di validazione dei contenuti prima della pubblicazione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5C5A4A5-6FCA-4CD7-84D1-EAD0A09B9ED7}"/>
              </a:ext>
            </a:extLst>
          </p:cNvPr>
          <p:cNvSpPr/>
          <p:nvPr/>
        </p:nvSpPr>
        <p:spPr>
          <a:xfrm>
            <a:off x="948923" y="4342066"/>
            <a:ext cx="397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ahoma"/>
                <a:ea typeface="Times New Roman"/>
              </a:rPr>
              <a:t>Published datasets: </a:t>
            </a:r>
            <a:r>
              <a:rPr lang="en-GB" b="1" dirty="0">
                <a:latin typeface="Tahoma"/>
                <a:ea typeface="Times New Roman"/>
              </a:rPr>
              <a:t>162</a:t>
            </a:r>
            <a:r>
              <a:rPr lang="en-GB" dirty="0">
                <a:latin typeface="Tahoma"/>
                <a:ea typeface="Times New Roman"/>
              </a:rPr>
              <a:t> (out of 288)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F69BF5D-D72F-4013-A607-F57770B29B1F}"/>
              </a:ext>
            </a:extLst>
          </p:cNvPr>
          <p:cNvSpPr/>
          <p:nvPr/>
        </p:nvSpPr>
        <p:spPr>
          <a:xfrm>
            <a:off x="948923" y="4727487"/>
            <a:ext cx="503240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ahoma"/>
                <a:ea typeface="Times New Roman"/>
              </a:rPr>
              <a:t>Published datasets: </a:t>
            </a:r>
            <a:r>
              <a:rPr lang="en-GB" b="1" dirty="0">
                <a:latin typeface="Tahoma"/>
              </a:rPr>
              <a:t>262</a:t>
            </a:r>
            <a:r>
              <a:rPr lang="en-GB" dirty="0">
                <a:latin typeface="Tahoma"/>
                <a:ea typeface="Times New Roman"/>
              </a:rPr>
              <a:t> (out of 499)   </a:t>
            </a:r>
            <a:r>
              <a:rPr lang="en-GB" b="1" dirty="0">
                <a:latin typeface="Tahoma"/>
              </a:rPr>
              <a:t>+62%</a:t>
            </a:r>
            <a:r>
              <a:rPr lang="en-GB" dirty="0">
                <a:latin typeface="Tahoma"/>
              </a:rPr>
              <a:t>!</a:t>
            </a:r>
          </a:p>
          <a:p>
            <a:r>
              <a:rPr lang="it-IT" dirty="0">
                <a:latin typeface="Tahoma"/>
              </a:rPr>
              <a:t>e inoltre:</a:t>
            </a:r>
          </a:p>
          <a:p>
            <a:r>
              <a:rPr lang="it-IT" dirty="0">
                <a:latin typeface="Tahoma"/>
              </a:rPr>
              <a:t>Numero di dataverses =&gt; </a:t>
            </a:r>
            <a:r>
              <a:rPr lang="it-IT" b="1" dirty="0">
                <a:latin typeface="Tahoma"/>
              </a:rPr>
              <a:t>+42%</a:t>
            </a:r>
          </a:p>
          <a:p>
            <a:r>
              <a:rPr lang="it-IT" dirty="0">
                <a:latin typeface="Tahoma"/>
              </a:rPr>
              <a:t>Numero di </a:t>
            </a:r>
            <a:r>
              <a:rPr lang="it-IT" dirty="0" err="1">
                <a:latin typeface="Tahoma"/>
              </a:rPr>
              <a:t>files</a:t>
            </a:r>
            <a:r>
              <a:rPr lang="it-IT" dirty="0">
                <a:latin typeface="Tahoma"/>
              </a:rPr>
              <a:t> =&gt; </a:t>
            </a:r>
            <a:r>
              <a:rPr lang="it-IT" b="1" dirty="0">
                <a:latin typeface="Tahoma"/>
              </a:rPr>
              <a:t>+88%</a:t>
            </a:r>
          </a:p>
          <a:p>
            <a:r>
              <a:rPr lang="it-IT" dirty="0">
                <a:latin typeface="Tahoma"/>
              </a:rPr>
              <a:t>Numero di </a:t>
            </a:r>
            <a:r>
              <a:rPr lang="it-IT" dirty="0" err="1">
                <a:latin typeface="Tahoma"/>
              </a:rPr>
              <a:t>downloads</a:t>
            </a:r>
            <a:r>
              <a:rPr lang="it-IT" dirty="0">
                <a:latin typeface="Tahoma"/>
              </a:rPr>
              <a:t> =&gt; </a:t>
            </a:r>
            <a:r>
              <a:rPr lang="it-IT" b="1" dirty="0">
                <a:latin typeface="Tahoma"/>
              </a:rPr>
              <a:t>+880%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D7B6EED-A354-4744-BE62-0A1733B70578}"/>
              </a:ext>
            </a:extLst>
          </p:cNvPr>
          <p:cNvSpPr/>
          <p:nvPr/>
        </p:nvSpPr>
        <p:spPr>
          <a:xfrm>
            <a:off x="257708" y="43420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ahoma"/>
                <a:ea typeface="Times New Roman"/>
              </a:rPr>
              <a:t>2022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E6EA984-B5D2-48A6-AA6D-FD82AE17C8B4}"/>
              </a:ext>
            </a:extLst>
          </p:cNvPr>
          <p:cNvSpPr/>
          <p:nvPr/>
        </p:nvSpPr>
        <p:spPr>
          <a:xfrm>
            <a:off x="257708" y="4736265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ahoma"/>
                <a:ea typeface="Times New Roman"/>
              </a:rPr>
              <a:t>2023</a:t>
            </a:r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BCA4638-1481-4682-A414-D29E3D5B393F}"/>
              </a:ext>
            </a:extLst>
          </p:cNvPr>
          <p:cNvSpPr/>
          <p:nvPr/>
        </p:nvSpPr>
        <p:spPr>
          <a:xfrm>
            <a:off x="7371324" y="5801466"/>
            <a:ext cx="3175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Passaggio alla versione 5.13</a:t>
            </a:r>
          </a:p>
        </p:txBody>
      </p:sp>
    </p:spTree>
    <p:extLst>
      <p:ext uri="{BB962C8B-B14F-4D97-AF65-F5344CB8AC3E}">
        <p14:creationId xmlns:p14="http://schemas.microsoft.com/office/powerpoint/2010/main" val="71334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39271E5-6297-4B2A-82F5-FE38FB06B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1" y="944568"/>
            <a:ext cx="4951209" cy="2785055"/>
          </a:xfrm>
          <a:prstGeom prst="rect">
            <a:avLst/>
          </a:prstGeom>
        </p:spPr>
      </p:pic>
      <p:sp>
        <p:nvSpPr>
          <p:cNvPr id="34" name="Titolo 3">
            <a:extLst>
              <a:ext uri="{FF2B5EF4-FFF2-40B4-BE49-F238E27FC236}">
                <a16:creationId xmlns:a16="http://schemas.microsoft.com/office/drawing/2014/main" id="{B93DE1CD-352B-4C2E-A4D3-37D8B17EB1D4}"/>
              </a:ext>
            </a:extLst>
          </p:cNvPr>
          <p:cNvSpPr txBox="1">
            <a:spLocks/>
          </p:cNvSpPr>
          <p:nvPr/>
        </p:nvSpPr>
        <p:spPr>
          <a:xfrm>
            <a:off x="2463280" y="233207"/>
            <a:ext cx="8733453" cy="64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Data@UNIMI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DOVE SIAMO</a:t>
            </a:r>
            <a:endParaRPr lang="en-US" sz="400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9E9A893-DB72-462E-A309-27050DAFFE31}"/>
              </a:ext>
            </a:extLst>
          </p:cNvPr>
          <p:cNvSpPr>
            <a:spLocks noGrp="1"/>
          </p:cNvSpPr>
          <p:nvPr/>
        </p:nvSpPr>
        <p:spPr>
          <a:xfrm>
            <a:off x="1987610" y="944568"/>
            <a:ext cx="8559310" cy="842196"/>
          </a:xfrm>
          <a:prstGeom prst="rect">
            <a:avLst/>
          </a:prstGeom>
        </p:spPr>
        <p:txBody>
          <a:bodyPr vert="horz" lIns="78183" tIns="78183" rIns="78183" bIns="78183" rtlCol="0" anchor="t" anchorCtr="0">
            <a:noAutofit/>
          </a:bodyPr>
          <a:lstStyle>
            <a:lvl1pPr marL="342900" lvl="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23C18E8-4EB9-4CC0-9FBA-91E031B0DC63}"/>
              </a:ext>
            </a:extLst>
          </p:cNvPr>
          <p:cNvSpPr/>
          <p:nvPr/>
        </p:nvSpPr>
        <p:spPr>
          <a:xfrm>
            <a:off x="901221" y="3544957"/>
            <a:ext cx="36707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data steward</a:t>
            </a:r>
            <a:endParaRPr lang="it-IT" sz="30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AFFE85D-60E0-4861-BB02-AC850F0EF924}"/>
              </a:ext>
            </a:extLst>
          </p:cNvPr>
          <p:cNvSpPr/>
          <p:nvPr/>
        </p:nvSpPr>
        <p:spPr>
          <a:xfrm>
            <a:off x="901220" y="4377455"/>
            <a:ext cx="36707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Assegni di ricerca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9A571C9-1724-47B9-BCBE-5337019757CE}"/>
              </a:ext>
            </a:extLst>
          </p:cNvPr>
          <p:cNvSpPr/>
          <p:nvPr/>
        </p:nvSpPr>
        <p:spPr>
          <a:xfrm>
            <a:off x="901220" y="5298292"/>
            <a:ext cx="36707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Durata biennale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08520F9-BB77-4CBD-8FDE-654A0E036469}"/>
              </a:ext>
            </a:extLst>
          </p:cNvPr>
          <p:cNvSpPr/>
          <p:nvPr/>
        </p:nvSpPr>
        <p:spPr>
          <a:xfrm>
            <a:off x="5644289" y="1786764"/>
            <a:ext cx="6096000" cy="4103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780"/>
              </a:spcAft>
            </a:pPr>
            <a:r>
              <a:rPr lang="it-IT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Obiettivi: 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Approfondire la gestione del dato proprio dell’area di competenza (medica, umanistica, scientifica), al fine di metterne in luce le peculiarità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Individuare le corrette prassi, standard e infrastrutture dedicate con particolare riferimento alle problematiche legate all’etica e ai dati sensibili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Offrire un supporto specialistico nell’ambito della gestione dei dati della ricerca e dello sviluppo di politiche di gestione dei dati secondo principi FAIR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</a:rPr>
              <a:t>Descrivere analisi di scenario per l’individuazione di una strategia di presidio e supporto alla qualità del dato di ricerca. 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1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23C18E8-4EB9-4CC0-9FBA-91E031B0DC63}"/>
              </a:ext>
            </a:extLst>
          </p:cNvPr>
          <p:cNvSpPr/>
          <p:nvPr/>
        </p:nvSpPr>
        <p:spPr>
          <a:xfrm>
            <a:off x="2002836" y="1609276"/>
            <a:ext cx="409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 dei requisiti</a:t>
            </a:r>
            <a:endParaRPr lang="it-IT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AFFE85D-60E0-4861-BB02-AC850F0EF924}"/>
              </a:ext>
            </a:extLst>
          </p:cNvPr>
          <p:cNvSpPr/>
          <p:nvPr/>
        </p:nvSpPr>
        <p:spPr>
          <a:xfrm>
            <a:off x="2002835" y="2557035"/>
            <a:ext cx="409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Stesura documento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9A571C9-1724-47B9-BCBE-5337019757CE}"/>
              </a:ext>
            </a:extLst>
          </p:cNvPr>
          <p:cNvSpPr/>
          <p:nvPr/>
        </p:nvSpPr>
        <p:spPr>
          <a:xfrm>
            <a:off x="2002835" y="3489072"/>
            <a:ext cx="409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9F92F8-3892-47F1-8948-35D8A1A08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2" y="959138"/>
            <a:ext cx="1533038" cy="1533038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3E38983-8069-497D-96C6-2CC9D237A377}"/>
              </a:ext>
            </a:extLst>
          </p:cNvPr>
          <p:cNvSpPr/>
          <p:nvPr/>
        </p:nvSpPr>
        <p:spPr>
          <a:xfrm>
            <a:off x="2002835" y="4448037"/>
            <a:ext cx="409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Submission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C4EA05C-AAED-44E9-8A9B-F485C63D6528}"/>
              </a:ext>
            </a:extLst>
          </p:cNvPr>
          <p:cNvSpPr/>
          <p:nvPr/>
        </p:nvSpPr>
        <p:spPr>
          <a:xfrm>
            <a:off x="6231935" y="1813019"/>
            <a:ext cx="59600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sz="2100" dirty="0">
                <a:latin typeface="Trebuchet MS" panose="020B0603020202020204" pitchFamily="34" charset="0"/>
                <a:ea typeface="Times New Roman" panose="02020603050405020304" pitchFamily="18" charset="0"/>
              </a:rPr>
              <a:t>16 Requisiti + background information: descrizione del workflow, livelli di </a:t>
            </a:r>
            <a:r>
              <a:rPr lang="it-IT" sz="21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curation</a:t>
            </a:r>
            <a:r>
              <a:rPr lang="it-IT" sz="2100" dirty="0">
                <a:latin typeface="Trebuchet MS" panose="020B0603020202020204" pitchFamily="34" charset="0"/>
                <a:ea typeface="Times New Roman" panose="02020603050405020304" pitchFamily="18" charset="0"/>
              </a:rPr>
              <a:t>, preservazione digitale, sicurezza, requisiti di staff, etc..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sz="2100" dirty="0">
                <a:latin typeface="Trebuchet MS" panose="020B0603020202020204" pitchFamily="34" charset="0"/>
                <a:ea typeface="Times New Roman" panose="02020603050405020304" pitchFamily="18" charset="0"/>
              </a:rPr>
              <a:t>Riempimento delle risposte ad ognuno dei requisiti, includendo documenti di dettaglio reperibili in rete, come allegati. 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sz="2100" dirty="0">
                <a:latin typeface="Trebuchet MS" panose="020B0603020202020204" pitchFamily="34" charset="0"/>
                <a:ea typeface="Times New Roman" panose="02020603050405020304" pitchFamily="18" charset="0"/>
              </a:rPr>
              <a:t>Scrittura di documentazione complementare di dettaglio atta a dimostrare l’effettiva rispondenza ai requisiti.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sz="2100" dirty="0">
                <a:latin typeface="Trebuchet MS" panose="020B0603020202020204" pitchFamily="34" charset="0"/>
                <a:ea typeface="Times New Roman" panose="02020603050405020304" pitchFamily="18" charset="0"/>
              </a:rPr>
              <a:t>Sottomesso a Settembre 2023. Primo loop di controlli effettuato. </a:t>
            </a:r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058B66AB-1571-4E23-ABB5-7E5E79673821}"/>
              </a:ext>
            </a:extLst>
          </p:cNvPr>
          <p:cNvSpPr txBox="1">
            <a:spLocks/>
          </p:cNvSpPr>
          <p:nvPr/>
        </p:nvSpPr>
        <p:spPr>
          <a:xfrm>
            <a:off x="2463280" y="233207"/>
            <a:ext cx="8733453" cy="64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Data@UNIMI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DOVE SIAMO</a:t>
            </a:r>
            <a:endParaRPr lang="en-US" sz="40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C8E1DAB-2BCE-493C-B4B3-02776C42F450}"/>
              </a:ext>
            </a:extLst>
          </p:cNvPr>
          <p:cNvSpPr/>
          <p:nvPr/>
        </p:nvSpPr>
        <p:spPr>
          <a:xfrm>
            <a:off x="2002835" y="5265037"/>
            <a:ext cx="409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Revisione</a:t>
            </a:r>
          </a:p>
        </p:txBody>
      </p:sp>
    </p:spTree>
    <p:extLst>
      <p:ext uri="{BB962C8B-B14F-4D97-AF65-F5344CB8AC3E}">
        <p14:creationId xmlns:p14="http://schemas.microsoft.com/office/powerpoint/2010/main" val="286837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9E9A893-DB72-462E-A309-27050DAFFE31}"/>
              </a:ext>
            </a:extLst>
          </p:cNvPr>
          <p:cNvSpPr>
            <a:spLocks noGrp="1"/>
          </p:cNvSpPr>
          <p:nvPr/>
        </p:nvSpPr>
        <p:spPr>
          <a:xfrm>
            <a:off x="1987610" y="944568"/>
            <a:ext cx="8559310" cy="842196"/>
          </a:xfrm>
          <a:prstGeom prst="rect">
            <a:avLst/>
          </a:prstGeom>
        </p:spPr>
        <p:txBody>
          <a:bodyPr vert="horz" lIns="78183" tIns="78183" rIns="78183" bIns="78183" rtlCol="0" anchor="t" anchorCtr="0">
            <a:noAutofit/>
          </a:bodyPr>
          <a:lstStyle>
            <a:lvl1pPr marL="342900" lvl="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B92754-94A1-4D0F-8E7A-269AE587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74" y="1531023"/>
            <a:ext cx="7035113" cy="413928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4F61E3F-4EFC-455D-BA2D-935DED0B36B2}"/>
              </a:ext>
            </a:extLst>
          </p:cNvPr>
          <p:cNvSpPr/>
          <p:nvPr/>
        </p:nvSpPr>
        <p:spPr>
          <a:xfrm>
            <a:off x="8059494" y="1181000"/>
            <a:ext cx="225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ahoma"/>
                <a:ea typeface="Times New Roman"/>
                <a:hlinkClick r:id="rId4"/>
              </a:rPr>
              <a:t>https://rdm.unimi.it</a:t>
            </a:r>
            <a:r>
              <a:rPr lang="en-GB" dirty="0">
                <a:latin typeface="Tahoma"/>
                <a:ea typeface="Times New Roman"/>
              </a:rPr>
              <a:t>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5901C88-0350-46CF-99BE-F48076023B52}"/>
              </a:ext>
            </a:extLst>
          </p:cNvPr>
          <p:cNvSpPr/>
          <p:nvPr/>
        </p:nvSpPr>
        <p:spPr>
          <a:xfrm>
            <a:off x="7452852" y="1813019"/>
            <a:ext cx="4739148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80"/>
              </a:spcAft>
            </a:pP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Il sito rdm.unimi.it rimane il punto di ingresso nel mondo dei dati della ricerca in UNIMI. Comprende varie sezioni, tra le quali una dedicata completamente a Dataverse, e include una serie di linee guida per la preparazione dei dati del progetto di ricerca al fine di caricarli in Dataverse. </a:t>
            </a:r>
          </a:p>
          <a:p>
            <a:pPr>
              <a:spcAft>
                <a:spcPts val="780"/>
              </a:spcAft>
            </a:pPr>
            <a:endParaRPr lang="it-IT" sz="20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80"/>
              </a:spcAft>
            </a:pP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Ci sono anche due ampie sezioni dedicate ai dati FAIR e alla preparazione dei DMP. 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9C80E443-A9CF-4382-81E8-6F5EF8027214}"/>
              </a:ext>
            </a:extLst>
          </p:cNvPr>
          <p:cNvSpPr txBox="1">
            <a:spLocks/>
          </p:cNvSpPr>
          <p:nvPr/>
        </p:nvSpPr>
        <p:spPr>
          <a:xfrm>
            <a:off x="2463280" y="233207"/>
            <a:ext cx="8733453" cy="64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Data@UNIMI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DOVE SIAMO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505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3D66247-EA9C-4A95-B016-27F8EFE7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478" y="944568"/>
            <a:ext cx="7472791" cy="5122670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9E9A893-DB72-462E-A309-27050DAFFE31}"/>
              </a:ext>
            </a:extLst>
          </p:cNvPr>
          <p:cNvSpPr>
            <a:spLocks noGrp="1"/>
          </p:cNvSpPr>
          <p:nvPr/>
        </p:nvSpPr>
        <p:spPr>
          <a:xfrm>
            <a:off x="1987610" y="944568"/>
            <a:ext cx="8559310" cy="842196"/>
          </a:xfrm>
          <a:prstGeom prst="rect">
            <a:avLst/>
          </a:prstGeom>
        </p:spPr>
        <p:txBody>
          <a:bodyPr vert="horz" lIns="78183" tIns="78183" rIns="78183" bIns="78183" rtlCol="0" anchor="t" anchorCtr="0">
            <a:noAutofit/>
          </a:bodyPr>
          <a:lstStyle>
            <a:lvl1pPr marL="342900" lvl="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23C18E8-4EB9-4CC0-9FBA-91E031B0DC63}"/>
              </a:ext>
            </a:extLst>
          </p:cNvPr>
          <p:cNvSpPr/>
          <p:nvPr/>
        </p:nvSpPr>
        <p:spPr>
          <a:xfrm>
            <a:off x="561732" y="1059268"/>
            <a:ext cx="2585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Dataverse</a:t>
            </a:r>
            <a:endParaRPr lang="it-IT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AFFE85D-60E0-4861-BB02-AC850F0EF924}"/>
              </a:ext>
            </a:extLst>
          </p:cNvPr>
          <p:cNvSpPr/>
          <p:nvPr/>
        </p:nvSpPr>
        <p:spPr>
          <a:xfrm>
            <a:off x="561731" y="1800881"/>
            <a:ext cx="2585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DMP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9A571C9-1724-47B9-BCBE-5337019757CE}"/>
              </a:ext>
            </a:extLst>
          </p:cNvPr>
          <p:cNvSpPr/>
          <p:nvPr/>
        </p:nvSpPr>
        <p:spPr>
          <a:xfrm>
            <a:off x="561731" y="2589122"/>
            <a:ext cx="2585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DF8F7DD-D66C-4971-8241-F9F760CDE39A}"/>
              </a:ext>
            </a:extLst>
          </p:cNvPr>
          <p:cNvSpPr/>
          <p:nvPr/>
        </p:nvSpPr>
        <p:spPr>
          <a:xfrm>
            <a:off x="156701" y="3235453"/>
            <a:ext cx="4825845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80"/>
              </a:spcAft>
            </a:pP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Una serie di webinar di circa un’ora ciascuno sugli argomenti Dataverse, Dati FAIR e DMP sono documentati sul sito rdm.unimi.it. </a:t>
            </a:r>
          </a:p>
          <a:p>
            <a:pPr>
              <a:spcAft>
                <a:spcPts val="780"/>
              </a:spcAft>
            </a:pP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La partecipazione è piuttosto rilevante, soprattutto all’inizio dell’anno accademico, si possono avere classi di 20/30 ricercatori. </a:t>
            </a:r>
          </a:p>
          <a:p>
            <a:pPr>
              <a:spcAft>
                <a:spcPts val="780"/>
              </a:spcAft>
            </a:pP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I corsi sono in italiano ed in inglese. </a:t>
            </a:r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707615FB-CA16-4C19-AACD-A610D3EB54C9}"/>
              </a:ext>
            </a:extLst>
          </p:cNvPr>
          <p:cNvSpPr txBox="1">
            <a:spLocks/>
          </p:cNvSpPr>
          <p:nvPr/>
        </p:nvSpPr>
        <p:spPr>
          <a:xfrm>
            <a:off x="2463280" y="233207"/>
            <a:ext cx="8733453" cy="64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Data@UNIMI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DOVE SIAMO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224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9E9A893-DB72-462E-A309-27050DAFFE31}"/>
              </a:ext>
            </a:extLst>
          </p:cNvPr>
          <p:cNvSpPr>
            <a:spLocks noGrp="1"/>
          </p:cNvSpPr>
          <p:nvPr/>
        </p:nvSpPr>
        <p:spPr>
          <a:xfrm>
            <a:off x="1987610" y="944568"/>
            <a:ext cx="8559310" cy="842196"/>
          </a:xfrm>
          <a:prstGeom prst="rect">
            <a:avLst/>
          </a:prstGeom>
        </p:spPr>
        <p:txBody>
          <a:bodyPr vert="horz" lIns="78183" tIns="78183" rIns="78183" bIns="78183" rtlCol="0" anchor="t" anchorCtr="0">
            <a:noAutofit/>
          </a:bodyPr>
          <a:lstStyle>
            <a:lvl1pPr marL="342900" lvl="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2B501AE-7655-4CD6-B994-0354DAB3942E}"/>
              </a:ext>
            </a:extLst>
          </p:cNvPr>
          <p:cNvSpPr/>
          <p:nvPr/>
        </p:nvSpPr>
        <p:spPr>
          <a:xfrm>
            <a:off x="1166352" y="1365666"/>
            <a:ext cx="855931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80"/>
              </a:spcAft>
            </a:pPr>
            <a:r>
              <a:rPr lang="it-IT" sz="24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Formazione dottorandi</a:t>
            </a:r>
          </a:p>
          <a:p>
            <a:pPr>
              <a:spcAft>
                <a:spcPts val="780"/>
              </a:spcAft>
            </a:pP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Tra le attività effettuate, viene offerto un supporto (email oppure via Microsoft Teams) su dataverse ed una serie di iniziative atte a sviluppare le competenze dei ricercatori, soprattutto nella prima fase. </a:t>
            </a:r>
          </a:p>
          <a:p>
            <a:pPr>
              <a:spcAft>
                <a:spcPts val="780"/>
              </a:spcAft>
            </a:pP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Ogni anno, a cominciare dal 2021, vengono istruiti sulla preparazione del DMP alcune classi di ricercatori. Sono prodotti: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Corsi online sulla preparazione del DMP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Eventuali corsi sui dati FAIR e su dataverse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Assistenza </a:t>
            </a:r>
            <a:r>
              <a:rPr lang="it-IT" sz="20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one-to-one</a:t>
            </a: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nella revisione dei DMP</a:t>
            </a:r>
          </a:p>
          <a:p>
            <a:pPr marL="285750" indent="-285750">
              <a:spcAft>
                <a:spcPts val="780"/>
              </a:spcAft>
              <a:buFont typeface="Wingdings" panose="05000000000000000000" pitchFamily="2" charset="2"/>
              <a:buChar char="q"/>
            </a:pPr>
            <a:r>
              <a:rPr lang="it-IT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Validazione dei DMP preparati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D9C10581-679F-4EEB-9716-65C224FF10DB}"/>
              </a:ext>
            </a:extLst>
          </p:cNvPr>
          <p:cNvSpPr txBox="1">
            <a:spLocks/>
          </p:cNvSpPr>
          <p:nvPr/>
        </p:nvSpPr>
        <p:spPr>
          <a:xfrm>
            <a:off x="2463280" y="233207"/>
            <a:ext cx="8733453" cy="648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Data@UNIMI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DOVE SIAMO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5939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870</Words>
  <Application>Microsoft Office PowerPoint</Application>
  <PresentationFormat>Widescreen</PresentationFormat>
  <Paragraphs>103</Paragraphs>
  <Slides>13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Computer</dc:creator>
  <cp:lastModifiedBy>Dario Basset</cp:lastModifiedBy>
  <cp:revision>81</cp:revision>
  <dcterms:created xsi:type="dcterms:W3CDTF">2022-03-01T09:54:59Z</dcterms:created>
  <dcterms:modified xsi:type="dcterms:W3CDTF">2023-10-24T12:08:14Z</dcterms:modified>
</cp:coreProperties>
</file>