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0"/>
  </p:notesMasterIdLst>
  <p:handoutMasterIdLst>
    <p:handoutMasterId r:id="rId31"/>
  </p:handoutMasterIdLst>
  <p:sldIdLst>
    <p:sldId id="257" r:id="rId2"/>
    <p:sldId id="369" r:id="rId3"/>
    <p:sldId id="258" r:id="rId4"/>
    <p:sldId id="370" r:id="rId5"/>
    <p:sldId id="381" r:id="rId6"/>
    <p:sldId id="259" r:id="rId7"/>
    <p:sldId id="379" r:id="rId8"/>
    <p:sldId id="382" r:id="rId9"/>
    <p:sldId id="378" r:id="rId10"/>
    <p:sldId id="371" r:id="rId11"/>
    <p:sldId id="383" r:id="rId12"/>
    <p:sldId id="388" r:id="rId13"/>
    <p:sldId id="390" r:id="rId14"/>
    <p:sldId id="389" r:id="rId15"/>
    <p:sldId id="391" r:id="rId16"/>
    <p:sldId id="261" r:id="rId17"/>
    <p:sldId id="380" r:id="rId18"/>
    <p:sldId id="372" r:id="rId19"/>
    <p:sldId id="384" r:id="rId20"/>
    <p:sldId id="392" r:id="rId21"/>
    <p:sldId id="375" r:id="rId22"/>
    <p:sldId id="376" r:id="rId23"/>
    <p:sldId id="373" r:id="rId24"/>
    <p:sldId id="385" r:id="rId25"/>
    <p:sldId id="264" r:id="rId26"/>
    <p:sldId id="265" r:id="rId27"/>
    <p:sldId id="393" r:id="rId28"/>
    <p:sldId id="260" r:id="rId29"/>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4660"/>
  </p:normalViewPr>
  <p:slideViewPr>
    <p:cSldViewPr snapToGrid="0">
      <p:cViewPr>
        <p:scale>
          <a:sx n="87" d="100"/>
          <a:sy n="87" d="100"/>
        </p:scale>
        <p:origin x="60" y="340"/>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8DB5D7D5-6A1C-4ABC-8850-759A9D876047}">
      <dgm:prSet/>
      <dgm:spPr/>
      <dgm:t>
        <a:bodyPr rtlCol="0"/>
        <a:lstStyle/>
        <a:p>
          <a:pPr rtl="0"/>
          <a:r>
            <a:rPr lang="fr" dirty="0"/>
            <a:t>C</a:t>
          </a:r>
          <a:r>
            <a:rPr lang="fr-FR" dirty="0"/>
            <a:t>r</a:t>
          </a:r>
          <a:r>
            <a:rPr lang="fr" dirty="0"/>
            <a:t>ises ?</a:t>
          </a:r>
        </a:p>
      </dgm:t>
    </dgm:pt>
    <dgm:pt modelId="{D8874F40-D7B0-41DE-BB6F-A6014FEAB2D7}" type="parTrans" cxnId="{C5202EE1-10E9-4076-9D55-9E0CF8B152AF}">
      <dgm:prSet/>
      <dgm:spPr/>
      <dgm:t>
        <a:bodyPr rtlCol="0"/>
        <a:lstStyle/>
        <a:p>
          <a:pPr rtl="0"/>
          <a:endParaRPr lang="en-US"/>
        </a:p>
      </dgm:t>
    </dgm:pt>
    <dgm:pt modelId="{BD6E0A2E-99C8-4F5A-971A-CD211D1099FF}" type="sibTrans" cxnId="{C5202EE1-10E9-4076-9D55-9E0CF8B152AF}">
      <dgm:prSet/>
      <dgm:spPr/>
      <dgm:t>
        <a:bodyPr rtlCol="0"/>
        <a:lstStyle/>
        <a:p>
          <a:pPr rtl="0"/>
          <a:endParaRPr lang="en-US"/>
        </a:p>
      </dgm:t>
    </dgm:pt>
    <dgm:pt modelId="{96262926-A67D-4E4E-9515-5EBC67F0B634}">
      <dgm:prSet/>
      <dgm:spPr/>
      <dgm:t>
        <a:bodyPr rtlCol="0"/>
        <a:lstStyle/>
        <a:p>
          <a:pPr rtl="0"/>
          <a:r>
            <a:rPr lang="fr" dirty="0"/>
            <a:t>La crise : point 0</a:t>
          </a:r>
        </a:p>
        <a:p>
          <a:pPr rtl="0"/>
          <a:r>
            <a:rPr lang="fr" dirty="0"/>
            <a:t>La crise et sa durée</a:t>
          </a:r>
        </a:p>
        <a:p>
          <a:pPr rtl="0"/>
          <a:r>
            <a:rPr lang="fr" dirty="0"/>
            <a:t>La crise et sa fin</a:t>
          </a:r>
        </a:p>
      </dgm:t>
    </dgm:pt>
    <dgm:pt modelId="{EC74E552-C501-4B0E-9400-E8B410F53D50}" type="parTrans" cxnId="{8C5B110A-FBC3-4CBF-BED2-413E87D4DAD5}">
      <dgm:prSet/>
      <dgm:spPr/>
      <dgm:t>
        <a:bodyPr rtlCol="0"/>
        <a:lstStyle/>
        <a:p>
          <a:pPr rtl="0"/>
          <a:endParaRPr lang="en-US"/>
        </a:p>
      </dgm:t>
    </dgm:pt>
    <dgm:pt modelId="{1DA7ACEB-F642-43C1-BCB5-F580B9B985B9}" type="sibTrans" cxnId="{8C5B110A-FBC3-4CBF-BED2-413E87D4DAD5}">
      <dgm:prSet/>
      <dgm:spPr/>
      <dgm:t>
        <a:bodyPr rtlCol="0"/>
        <a:lstStyle/>
        <a:p>
          <a:pPr rtl="0"/>
          <a:endParaRPr lang="en-US"/>
        </a:p>
      </dgm:t>
    </dgm:pt>
    <dgm:pt modelId="{C5146535-FD3D-4589-98A3-623B8DA4B8DB}">
      <dgm:prSet/>
      <dgm:spPr/>
      <dgm:t>
        <a:bodyPr rtlCol="0"/>
        <a:lstStyle/>
        <a:p>
          <a:pPr rtl="0"/>
          <a:r>
            <a:rPr lang="fr" dirty="0"/>
            <a:t>Bibliothèques face aux crises</a:t>
          </a:r>
        </a:p>
      </dgm:t>
    </dgm:pt>
    <dgm:pt modelId="{20848F78-EC70-4162-96CE-CC68006930F0}" type="parTrans" cxnId="{8EBF857E-7408-4941-91E4-293B0F59EEF7}">
      <dgm:prSet/>
      <dgm:spPr/>
      <dgm:t>
        <a:bodyPr rtlCol="0"/>
        <a:lstStyle/>
        <a:p>
          <a:pPr rtl="0"/>
          <a:endParaRPr lang="en-US"/>
        </a:p>
      </dgm:t>
    </dgm:pt>
    <dgm:pt modelId="{7A3CCAF8-AC3A-401E-AEDD-44BBC1AA9C31}" type="sibTrans" cxnId="{8EBF857E-7408-4941-91E4-293B0F59EEF7}">
      <dgm:prSet/>
      <dgm:spPr/>
      <dgm:t>
        <a:bodyPr rtlCol="0"/>
        <a:lstStyle/>
        <a:p>
          <a:pPr rtl="0"/>
          <a:endParaRPr lang="en-US"/>
        </a:p>
      </dgm:t>
    </dgm:pt>
    <dgm:pt modelId="{E80CA270-6C90-4E17-ACEA-46B56AD54DD1}">
      <dgm:prSet/>
      <dgm:spPr/>
      <dgm:t>
        <a:bodyPr rtlCol="0"/>
        <a:lstStyle/>
        <a:p>
          <a:pPr rtl="0"/>
          <a:r>
            <a:rPr lang="fr" dirty="0"/>
            <a:t>La bibliothèque et les anomalies</a:t>
          </a:r>
        </a:p>
      </dgm:t>
    </dgm:pt>
    <dgm:pt modelId="{7EEC8067-96EF-4BE0-8BE3-BA59ED78A31F}" type="parTrans" cxnId="{2DC28DF8-5C1B-4F53-A4C1-D5B63FB54BAF}">
      <dgm:prSet/>
      <dgm:spPr/>
      <dgm:t>
        <a:bodyPr rtlCol="0"/>
        <a:lstStyle/>
        <a:p>
          <a:pPr rtl="0"/>
          <a:endParaRPr lang="en-US"/>
        </a:p>
      </dgm:t>
    </dgm:pt>
    <dgm:pt modelId="{1AFE46E5-6B07-4894-8ECB-21BD7E7B8AF1}" type="sibTrans" cxnId="{2DC28DF8-5C1B-4F53-A4C1-D5B63FB54BAF}">
      <dgm:prSet/>
      <dgm:spPr/>
      <dgm:t>
        <a:bodyPr rtlCol="0"/>
        <a:lstStyle/>
        <a:p>
          <a:pPr rtl="0"/>
          <a:endParaRPr lang="en-US"/>
        </a:p>
      </dgm:t>
    </dgm:pt>
    <dgm:pt modelId="{09C152DA-7620-4852-8162-A77EC3609F3F}">
      <dgm:prSet/>
      <dgm:spPr/>
      <dgm:t>
        <a:bodyPr rtlCol="0"/>
        <a:lstStyle/>
        <a:p>
          <a:pPr rtl="0"/>
          <a:r>
            <a:rPr lang="fr" dirty="0"/>
            <a:t>Bibliothèques en crise</a:t>
          </a:r>
        </a:p>
      </dgm:t>
    </dgm:pt>
    <dgm:pt modelId="{9F6D14C0-6C82-4CBD-8D6D-B0E117B6F2ED}" type="parTrans" cxnId="{23ECAC8B-17A4-4883-AA0E-06D66B7E788A}">
      <dgm:prSet/>
      <dgm:spPr/>
      <dgm:t>
        <a:bodyPr rtlCol="0"/>
        <a:lstStyle/>
        <a:p>
          <a:pPr rtl="0"/>
          <a:endParaRPr lang="en-US"/>
        </a:p>
      </dgm:t>
    </dgm:pt>
    <dgm:pt modelId="{0AE8D36D-0F0F-4206-AE39-0A2D73987B68}" type="sibTrans" cxnId="{23ECAC8B-17A4-4883-AA0E-06D66B7E788A}">
      <dgm:prSet/>
      <dgm:spPr/>
      <dgm:t>
        <a:bodyPr rtlCol="0"/>
        <a:lstStyle/>
        <a:p>
          <a:pPr rtl="0"/>
          <a:endParaRPr lang="en-US"/>
        </a:p>
      </dgm:t>
    </dgm:pt>
    <dgm:pt modelId="{6C8937BE-93F8-4DED-8538-1C601DAEBA66}">
      <dgm:prSet/>
      <dgm:spPr/>
      <dgm:t>
        <a:bodyPr rtlCol="0"/>
        <a:lstStyle/>
        <a:p>
          <a:pPr rtl="0"/>
          <a:r>
            <a:rPr lang="fr" dirty="0"/>
            <a:t>La bibliothèque intentionnelle</a:t>
          </a:r>
        </a:p>
      </dgm:t>
    </dgm:pt>
    <dgm:pt modelId="{77D169C6-D77F-456D-B18B-D7BE016AD87A}" type="parTrans" cxnId="{FAA8D3DD-12E8-457D-9144-B037C5678347}">
      <dgm:prSet/>
      <dgm:spPr/>
      <dgm:t>
        <a:bodyPr rtlCol="0"/>
        <a:lstStyle/>
        <a:p>
          <a:pPr rtl="0"/>
          <a:endParaRPr lang="en-US"/>
        </a:p>
      </dgm:t>
    </dgm:pt>
    <dgm:pt modelId="{A97BE953-FA9D-4BA6-A92C-494DB1F3BA59}" type="sibTrans" cxnId="{FAA8D3DD-12E8-457D-9144-B037C5678347}">
      <dgm:prSet/>
      <dgm:spPr/>
      <dgm:t>
        <a:bodyPr rtlCol="0"/>
        <a:lstStyle/>
        <a:p>
          <a:pPr rtl="0"/>
          <a:endParaRPr lang="en-US"/>
        </a:p>
      </dgm:t>
    </dgm:pt>
    <dgm:pt modelId="{E65D3968-6D24-49AA-A3E6-0D73C7758CC5}">
      <dgm:prSet/>
      <dgm:spPr/>
      <dgm:t>
        <a:bodyPr rtlCol="0"/>
        <a:lstStyle/>
        <a:p>
          <a:pPr rtl="0"/>
          <a:r>
            <a:rPr lang="fr-FR" dirty="0"/>
            <a:t>L</a:t>
          </a:r>
          <a:r>
            <a:rPr lang="fr" dirty="0"/>
            <a:t>a crise covid</a:t>
          </a:r>
        </a:p>
      </dgm:t>
    </dgm:pt>
    <dgm:pt modelId="{B4FAC2EF-C5AE-4E58-AEB0-0F7B6D5C60FD}" type="parTrans" cxnId="{E473BA2E-041A-4C09-85F0-2791FF49AF0C}">
      <dgm:prSet/>
      <dgm:spPr/>
      <dgm:t>
        <a:bodyPr/>
        <a:lstStyle/>
        <a:p>
          <a:endParaRPr lang="fr-FR"/>
        </a:p>
      </dgm:t>
    </dgm:pt>
    <dgm:pt modelId="{75C0002E-2446-42D9-A751-6B4DB2B39316}" type="sibTrans" cxnId="{E473BA2E-041A-4C09-85F0-2791FF49AF0C}">
      <dgm:prSet/>
      <dgm:spPr/>
      <dgm:t>
        <a:bodyPr/>
        <a:lstStyle/>
        <a:p>
          <a:endParaRPr lang="fr-FR"/>
        </a:p>
      </dgm:t>
    </dgm:pt>
    <dgm:pt modelId="{232499B5-1C13-4E0C-809F-F4D1839B718E}">
      <dgm:prSet/>
      <dgm:spPr/>
      <dgm:t>
        <a:bodyPr rtlCol="0"/>
        <a:lstStyle/>
        <a:p>
          <a:pPr rtl="0"/>
          <a:r>
            <a:rPr lang="fr" dirty="0"/>
            <a:t>Analyse de la crise</a:t>
          </a:r>
        </a:p>
      </dgm:t>
    </dgm:pt>
    <dgm:pt modelId="{15B9D4C8-D302-49F6-BAB9-A66D14F0F9E6}" type="parTrans" cxnId="{E90E0736-2782-464C-8AA0-309A87D4B1B2}">
      <dgm:prSet/>
      <dgm:spPr/>
      <dgm:t>
        <a:bodyPr/>
        <a:lstStyle/>
        <a:p>
          <a:endParaRPr lang="fr-FR"/>
        </a:p>
      </dgm:t>
    </dgm:pt>
    <dgm:pt modelId="{6EAA70F0-9893-462F-A609-E8798E379655}" type="sibTrans" cxnId="{E90E0736-2782-464C-8AA0-309A87D4B1B2}">
      <dgm:prSet/>
      <dgm:spPr/>
      <dgm:t>
        <a:bodyPr/>
        <a:lstStyle/>
        <a:p>
          <a:endParaRPr lang="fr-FR"/>
        </a:p>
      </dgm:t>
    </dgm:pt>
    <dgm:pt modelId="{03BE3F94-22C9-4266-B73A-776678F4ED1B}">
      <dgm:prSet/>
      <dgm:spPr/>
      <dgm:t>
        <a:bodyPr rtlCol="0"/>
        <a:lstStyle/>
        <a:p>
          <a:pPr rtl="0"/>
          <a:r>
            <a:rPr lang="fr" dirty="0"/>
            <a:t>Conséquences de la crise</a:t>
          </a:r>
        </a:p>
      </dgm:t>
    </dgm:pt>
    <dgm:pt modelId="{83DFF2B7-D2DD-48B8-8265-1A5E21A0AA2B}" type="parTrans" cxnId="{37DC6247-3B15-40CB-9301-BE015A32DF5D}">
      <dgm:prSet/>
      <dgm:spPr/>
      <dgm:t>
        <a:bodyPr/>
        <a:lstStyle/>
        <a:p>
          <a:endParaRPr lang="fr-FR"/>
        </a:p>
      </dgm:t>
    </dgm:pt>
    <dgm:pt modelId="{54E812E7-81BE-452C-9FAB-8B8A13BF0A4F}" type="sibTrans" cxnId="{37DC6247-3B15-40CB-9301-BE015A32DF5D}">
      <dgm:prSet/>
      <dgm:spPr/>
      <dgm:t>
        <a:bodyPr/>
        <a:lstStyle/>
        <a:p>
          <a:endParaRPr lang="fr-FR"/>
        </a:p>
      </dgm:t>
    </dgm:pt>
    <dgm:pt modelId="{E51EFA9F-B780-4957-A97B-5E6E73C0E5E2}">
      <dgm:prSet/>
      <dgm:spPr/>
      <dgm:t>
        <a:bodyPr rtlCol="0"/>
        <a:lstStyle/>
        <a:p>
          <a:pPr rtl="0"/>
          <a:r>
            <a:rPr lang="fr" dirty="0"/>
            <a:t>Troubles à venir</a:t>
          </a:r>
        </a:p>
      </dgm:t>
    </dgm:pt>
    <dgm:pt modelId="{3D26B432-1960-43E1-8B65-8730945EA77D}" type="parTrans" cxnId="{8A877247-0B86-4018-9D70-F12EE417E859}">
      <dgm:prSet/>
      <dgm:spPr/>
      <dgm:t>
        <a:bodyPr/>
        <a:lstStyle/>
        <a:p>
          <a:endParaRPr lang="fr-FR"/>
        </a:p>
      </dgm:t>
    </dgm:pt>
    <dgm:pt modelId="{12ECB327-B640-42C3-86E5-7E3E4F5B3B70}" type="sibTrans" cxnId="{8A877247-0B86-4018-9D70-F12EE417E859}">
      <dgm:prSet/>
      <dgm:spPr/>
      <dgm:t>
        <a:bodyPr/>
        <a:lstStyle/>
        <a:p>
          <a:endParaRPr lang="fr-FR"/>
        </a:p>
      </dgm:t>
    </dgm:pt>
    <dgm:pt modelId="{EFDF11D8-3199-46F1-8F76-6F0040B101DD}">
      <dgm:prSet/>
      <dgm:spPr/>
      <dgm:t>
        <a:bodyPr rtlCol="0"/>
        <a:lstStyle/>
        <a:p>
          <a:pPr rtl="0"/>
          <a:r>
            <a:rPr lang="fr" dirty="0"/>
            <a:t>La bibliothèque missionnaire</a:t>
          </a:r>
        </a:p>
      </dgm:t>
    </dgm:pt>
    <dgm:pt modelId="{54FDCD1B-28B7-4E82-95FF-04F76623CB56}" type="parTrans" cxnId="{3B31C640-E6CA-4C6C-B060-5E766ABB8288}">
      <dgm:prSet/>
      <dgm:spPr/>
      <dgm:t>
        <a:bodyPr/>
        <a:lstStyle/>
        <a:p>
          <a:endParaRPr lang="fr-FR"/>
        </a:p>
      </dgm:t>
    </dgm:pt>
    <dgm:pt modelId="{8495800F-C7A1-4C26-B18E-9A96A6BDE082}" type="sibTrans" cxnId="{3B31C640-E6CA-4C6C-B060-5E766ABB8288}">
      <dgm:prSet/>
      <dgm:spPr/>
      <dgm:t>
        <a:bodyPr/>
        <a:lstStyle/>
        <a:p>
          <a:endParaRPr lang="fr-FR"/>
        </a:p>
      </dgm:t>
    </dgm:pt>
    <dgm:pt modelId="{21F632D2-D2F2-4892-AD1B-9B83DD5168BF}">
      <dgm:prSet/>
      <dgm:spPr/>
      <dgm:t>
        <a:bodyPr rtlCol="0"/>
        <a:lstStyle/>
        <a:p>
          <a:pPr rtl="0"/>
          <a:r>
            <a:rPr lang="fr" dirty="0"/>
            <a:t>La bibliothèque et le bien-être</a:t>
          </a:r>
        </a:p>
      </dgm:t>
    </dgm:pt>
    <dgm:pt modelId="{83670C3A-DEEE-4C29-A5D0-9D1D8273AD66}" type="parTrans" cxnId="{D87A933A-0B02-4311-A823-586F67956B9B}">
      <dgm:prSet/>
      <dgm:spPr/>
      <dgm:t>
        <a:bodyPr/>
        <a:lstStyle/>
        <a:p>
          <a:endParaRPr lang="fr-FR"/>
        </a:p>
      </dgm:t>
    </dgm:pt>
    <dgm:pt modelId="{1CA062C2-C005-4671-9C48-3082A5AE23F1}" type="sibTrans" cxnId="{D87A933A-0B02-4311-A823-586F67956B9B}">
      <dgm:prSet/>
      <dgm:spPr/>
      <dgm:t>
        <a:bodyPr/>
        <a:lstStyle/>
        <a:p>
          <a:endParaRPr lang="fr-FR"/>
        </a:p>
      </dgm:t>
    </dgm:pt>
    <dgm:pt modelId="{F9933B12-4AF0-419C-BC0C-A1AF6BCD7587}">
      <dgm:prSet/>
      <dgm:spPr/>
      <dgm:t>
        <a:bodyPr rtlCol="0"/>
        <a:lstStyle/>
        <a:p>
          <a:pPr rtl="0"/>
          <a:r>
            <a:rPr lang="fr" dirty="0"/>
            <a:t>L’advocacy</a:t>
          </a:r>
        </a:p>
      </dgm:t>
    </dgm:pt>
    <dgm:pt modelId="{0830540C-6960-4477-8940-967C93C59C9F}" type="parTrans" cxnId="{C005E68F-A6F0-4EFA-8462-C58D54284F60}">
      <dgm:prSet/>
      <dgm:spPr/>
      <dgm:t>
        <a:bodyPr/>
        <a:lstStyle/>
        <a:p>
          <a:endParaRPr lang="fr-FR"/>
        </a:p>
      </dgm:t>
    </dgm:pt>
    <dgm:pt modelId="{8A54827F-DB85-4F4F-8FF1-E67D691875DF}" type="sibTrans" cxnId="{C005E68F-A6F0-4EFA-8462-C58D54284F60}">
      <dgm:prSet/>
      <dgm:spPr/>
      <dgm:t>
        <a:bodyPr/>
        <a:lstStyle/>
        <a:p>
          <a:endParaRPr lang="fr-FR"/>
        </a:p>
      </dgm:t>
    </dgm:pt>
    <dgm:pt modelId="{6D52F96F-8DD2-400F-8DCD-DE8C286A8AFC}">
      <dgm:prSet/>
      <dgm:spPr/>
      <dgm:t>
        <a:bodyPr rtlCol="0"/>
        <a:lstStyle/>
        <a:p>
          <a:pPr rtl="0"/>
          <a:r>
            <a:rPr lang="fr" dirty="0"/>
            <a:t>Le trouble contre la crise</a:t>
          </a:r>
        </a:p>
      </dgm:t>
    </dgm:pt>
    <dgm:pt modelId="{AB097882-4799-4B1A-BBB6-B0F208E6C0E1}" type="parTrans" cxnId="{AE913056-EA73-406C-BC6B-5BA7FEAAD03B}">
      <dgm:prSet/>
      <dgm:spPr/>
      <dgm:t>
        <a:bodyPr/>
        <a:lstStyle/>
        <a:p>
          <a:endParaRPr lang="fr-FR"/>
        </a:p>
      </dgm:t>
    </dgm:pt>
    <dgm:pt modelId="{2041C503-E14A-44BC-9D43-E90F7E6FA572}" type="sibTrans" cxnId="{AE913056-EA73-406C-BC6B-5BA7FEAAD03B}">
      <dgm:prSet/>
      <dgm:spPr/>
      <dgm:t>
        <a:bodyPr/>
        <a:lstStyle/>
        <a:p>
          <a:endParaRPr lang="fr-FR"/>
        </a:p>
      </dgm:t>
    </dgm:pt>
    <dgm:pt modelId="{D3170EC0-B7BC-475D-805E-AA2B98875123}">
      <dgm:prSet/>
      <dgm:spPr/>
      <dgm:t>
        <a:bodyPr rtlCol="0"/>
        <a:lstStyle/>
        <a:p>
          <a:pPr rtl="0"/>
          <a:r>
            <a:rPr lang="fr" dirty="0"/>
            <a:t>Les urgences climatiques</a:t>
          </a:r>
        </a:p>
      </dgm:t>
    </dgm:pt>
    <dgm:pt modelId="{AF3CD13A-7AFC-4EBA-8BAE-DD60FF0ED0F7}" type="parTrans" cxnId="{86286BBD-D00B-4ED2-A619-C185FC2AD1B5}">
      <dgm:prSet/>
      <dgm:spPr/>
      <dgm:t>
        <a:bodyPr/>
        <a:lstStyle/>
        <a:p>
          <a:endParaRPr lang="fr-FR"/>
        </a:p>
      </dgm:t>
    </dgm:pt>
    <dgm:pt modelId="{D913187E-16C0-47A6-8B9A-A018685918AF}" type="sibTrans" cxnId="{86286BBD-D00B-4ED2-A619-C185FC2AD1B5}">
      <dgm:prSet/>
      <dgm:spPr/>
      <dgm:t>
        <a:bodyPr/>
        <a:lstStyle/>
        <a:p>
          <a:endParaRPr lang="fr-FR"/>
        </a:p>
      </dgm:t>
    </dgm:pt>
    <dgm:pt modelId="{F4709F00-1AA4-4252-B2D7-C76825026D07}">
      <dgm:prSet/>
      <dgm:spPr/>
      <dgm:t>
        <a:bodyPr rtlCol="0"/>
        <a:lstStyle/>
        <a:p>
          <a:pPr rtl="0"/>
          <a:r>
            <a:rPr lang="fr" dirty="0"/>
            <a:t>Ecologie informationnelle et hospitalité documentaire</a:t>
          </a:r>
        </a:p>
      </dgm:t>
    </dgm:pt>
    <dgm:pt modelId="{A184ED2B-E58F-47D7-ADB0-26FACCE229EE}" type="parTrans" cxnId="{BC96A623-AF8C-4FEA-9F2F-DB7313284CF3}">
      <dgm:prSet/>
      <dgm:spPr/>
      <dgm:t>
        <a:bodyPr/>
        <a:lstStyle/>
        <a:p>
          <a:endParaRPr lang="fr-FR"/>
        </a:p>
      </dgm:t>
    </dgm:pt>
    <dgm:pt modelId="{CC442AB2-ABAD-476F-A7E0-BDAFC88B928E}" type="sibTrans" cxnId="{BC96A623-AF8C-4FEA-9F2F-DB7313284CF3}">
      <dgm:prSet/>
      <dgm:spPr/>
      <dgm:t>
        <a:bodyPr/>
        <a:lstStyle/>
        <a:p>
          <a:endParaRPr lang="fr-FR"/>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5">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5">
        <dgm:presLayoutVars>
          <dgm:bulletEnabled val="1"/>
        </dgm:presLayoutVars>
      </dgm:prSet>
      <dgm:spPr/>
    </dgm:pt>
    <dgm:pt modelId="{122B38A3-0442-4747-820C-1F37877E2B0E}" type="pres">
      <dgm:prSet presAssocID="{8DB5D7D5-6A1C-4ABC-8850-759A9D876047}" presName="ConnectLine1" presStyleLbl="sibTrans1D1" presStyleIdx="0" presStyleCnt="5"/>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5"/>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5">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5">
        <dgm:presLayoutVars>
          <dgm:bulletEnabled val="1"/>
        </dgm:presLayoutVars>
      </dgm:prSet>
      <dgm:spPr/>
    </dgm:pt>
    <dgm:pt modelId="{DBA410EB-5F61-4F46-92D9-C5B0AA59EE15}" type="pres">
      <dgm:prSet presAssocID="{C5146535-FD3D-4589-98A3-623B8DA4B8DB}" presName="ConnectLine1" presStyleLbl="sibTrans1D1" presStyleIdx="1" presStyleCnt="5"/>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5"/>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5">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5">
        <dgm:presLayoutVars>
          <dgm:bulletEnabled val="1"/>
        </dgm:presLayoutVars>
      </dgm:prSet>
      <dgm:spPr/>
    </dgm:pt>
    <dgm:pt modelId="{440E9361-37D2-4157-AF38-7B49AD23708B}" type="pres">
      <dgm:prSet presAssocID="{09C152DA-7620-4852-8162-A77EC3609F3F}" presName="ConnectLine1" presStyleLbl="sibTrans1D1" presStyleIdx="2" presStyleCnt="5"/>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5"/>
      <dgm:spPr/>
    </dgm:pt>
    <dgm:pt modelId="{4174F691-D9D3-451C-9893-D177DC3AED58}" type="pres">
      <dgm:prSet presAssocID="{09C152DA-7620-4852-8162-A77EC3609F3F}" presName="EmptyPane1" presStyleCnt="0"/>
      <dgm:spPr/>
    </dgm:pt>
    <dgm:pt modelId="{FA91AA87-8A0A-4DBE-88AF-2D2E003C7F4A}" type="pres">
      <dgm:prSet presAssocID="{0AE8D36D-0F0F-4206-AE39-0A2D73987B68}" presName="spaceBetweenRectangles1" presStyleCnt="0"/>
      <dgm:spPr/>
    </dgm:pt>
    <dgm:pt modelId="{DDE65828-D19B-4424-8E2B-805AE984872D}" type="pres">
      <dgm:prSet presAssocID="{E65D3968-6D24-49AA-A3E6-0D73C7758CC5}" presName="composite1" presStyleCnt="0"/>
      <dgm:spPr/>
    </dgm:pt>
    <dgm:pt modelId="{D8764471-8B10-45C8-A632-E319B333D8FD}" type="pres">
      <dgm:prSet presAssocID="{E65D3968-6D24-49AA-A3E6-0D73C7758CC5}" presName="parent1" presStyleLbl="alignNode1" presStyleIdx="3" presStyleCnt="5">
        <dgm:presLayoutVars>
          <dgm:chMax val="1"/>
          <dgm:chPref val="1"/>
          <dgm:bulletEnabled val="1"/>
        </dgm:presLayoutVars>
      </dgm:prSet>
      <dgm:spPr/>
    </dgm:pt>
    <dgm:pt modelId="{0F01F4D5-6314-48A0-9E42-CA02E4069F64}" type="pres">
      <dgm:prSet presAssocID="{E65D3968-6D24-49AA-A3E6-0D73C7758CC5}" presName="Childtext1" presStyleLbl="revTx" presStyleIdx="3" presStyleCnt="5">
        <dgm:presLayoutVars>
          <dgm:bulletEnabled val="1"/>
        </dgm:presLayoutVars>
      </dgm:prSet>
      <dgm:spPr/>
    </dgm:pt>
    <dgm:pt modelId="{0E77AE9D-3B83-4B35-804F-935E8977CCBE}" type="pres">
      <dgm:prSet presAssocID="{E65D3968-6D24-49AA-A3E6-0D73C7758CC5}" presName="ConnectLine1" presStyleLbl="sibTrans1D1" presStyleIdx="3" presStyleCnt="5"/>
      <dgm:spPr>
        <a:noFill/>
        <a:ln w="12700" cap="rnd" cmpd="sng" algn="ctr">
          <a:solidFill>
            <a:schemeClr val="accent1">
              <a:shade val="90000"/>
              <a:hueOff val="334659"/>
              <a:satOff val="-6451"/>
              <a:lumOff val="21093"/>
              <a:alphaOff val="0"/>
            </a:schemeClr>
          </a:solidFill>
          <a:prstDash val="dash"/>
        </a:ln>
        <a:effectLst/>
      </dgm:spPr>
    </dgm:pt>
    <dgm:pt modelId="{741EF2A5-EB57-47DA-AFA7-0DE9763B3EBA}" type="pres">
      <dgm:prSet presAssocID="{E65D3968-6D24-49AA-A3E6-0D73C7758CC5}" presName="ConnectLineEnd1" presStyleLbl="lnNode1" presStyleIdx="3" presStyleCnt="5"/>
      <dgm:spPr/>
    </dgm:pt>
    <dgm:pt modelId="{8E9391CD-81B2-404C-A400-E52E880388AB}" type="pres">
      <dgm:prSet presAssocID="{E65D3968-6D24-49AA-A3E6-0D73C7758CC5}" presName="EmptyPane1" presStyleCnt="0"/>
      <dgm:spPr/>
    </dgm:pt>
    <dgm:pt modelId="{25CA7D7C-79A3-49CD-8566-15A4D6444FC7}" type="pres">
      <dgm:prSet presAssocID="{75C0002E-2446-42D9-A751-6B4DB2B39316}" presName="spaceBetweenRectangles1" presStyleCnt="0"/>
      <dgm:spPr/>
    </dgm:pt>
    <dgm:pt modelId="{0F131A9D-DD0B-4971-827C-4E5736F1F5D5}" type="pres">
      <dgm:prSet presAssocID="{E51EFA9F-B780-4957-A97B-5E6E73C0E5E2}" presName="composite1" presStyleCnt="0"/>
      <dgm:spPr/>
    </dgm:pt>
    <dgm:pt modelId="{1CD01413-8326-4A5F-9F3B-529F8D4A82FB}" type="pres">
      <dgm:prSet presAssocID="{E51EFA9F-B780-4957-A97B-5E6E73C0E5E2}" presName="parent1" presStyleLbl="alignNode1" presStyleIdx="4" presStyleCnt="5">
        <dgm:presLayoutVars>
          <dgm:chMax val="1"/>
          <dgm:chPref val="1"/>
          <dgm:bulletEnabled val="1"/>
        </dgm:presLayoutVars>
      </dgm:prSet>
      <dgm:spPr/>
    </dgm:pt>
    <dgm:pt modelId="{119E40B0-3E14-490C-921F-D004501C4ABF}" type="pres">
      <dgm:prSet presAssocID="{E51EFA9F-B780-4957-A97B-5E6E73C0E5E2}" presName="Childtext1" presStyleLbl="revTx" presStyleIdx="4" presStyleCnt="5">
        <dgm:presLayoutVars>
          <dgm:bulletEnabled val="1"/>
        </dgm:presLayoutVars>
      </dgm:prSet>
      <dgm:spPr/>
    </dgm:pt>
    <dgm:pt modelId="{0E30DDBE-B86A-4C5C-9BBF-1E5949BD05AF}" type="pres">
      <dgm:prSet presAssocID="{E51EFA9F-B780-4957-A97B-5E6E73C0E5E2}" presName="ConnectLine1" presStyleLbl="sibTrans1D1" presStyleIdx="4" presStyleCnt="5"/>
      <dgm:spPr>
        <a:noFill/>
        <a:ln w="12700" cap="rnd" cmpd="sng" algn="ctr">
          <a:solidFill>
            <a:schemeClr val="accent1">
              <a:shade val="90000"/>
              <a:hueOff val="446212"/>
              <a:satOff val="-8602"/>
              <a:lumOff val="28124"/>
              <a:alphaOff val="0"/>
            </a:schemeClr>
          </a:solidFill>
          <a:prstDash val="dash"/>
        </a:ln>
        <a:effectLst/>
      </dgm:spPr>
    </dgm:pt>
    <dgm:pt modelId="{1D58E0B5-ACCB-4B9A-9515-E425A3D60EEF}" type="pres">
      <dgm:prSet presAssocID="{E51EFA9F-B780-4957-A97B-5E6E73C0E5E2}" presName="ConnectLineEnd1" presStyleLbl="lnNode1" presStyleIdx="4" presStyleCnt="5"/>
      <dgm:spPr/>
    </dgm:pt>
    <dgm:pt modelId="{A726CEBC-B586-41CF-9575-29E987A8253C}" type="pres">
      <dgm:prSet presAssocID="{E51EFA9F-B780-4957-A97B-5E6E73C0E5E2}"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5E274810-9F69-48D3-981D-9B3829AD292C}" type="presOf" srcId="{E65D3968-6D24-49AA-A3E6-0D73C7758CC5}" destId="{D8764471-8B10-45C8-A632-E319B333D8FD}" srcOrd="0" destOrd="0" presId="urn:microsoft.com/office/officeart/2016/7/layout/RoundedRectangleTimeline"/>
    <dgm:cxn modelId="{84C67813-55CE-4EBC-9032-03BD847DC17E}" type="presOf" srcId="{6A70FD8F-0050-42E3-8B3A-6ED7CFB9852E}" destId="{AB52B3CC-6563-466D-BFC3-9B6B5AFA0881}" srcOrd="0" destOrd="0" presId="urn:microsoft.com/office/officeart/2016/7/layout/RoundedRectangleTimeline"/>
    <dgm:cxn modelId="{75D16B14-BF97-4B59-8739-0DA7A0CC6F85}" type="presOf" srcId="{6D52F96F-8DD2-400F-8DCD-DE8C286A8AFC}" destId="{119E40B0-3E14-490C-921F-D004501C4ABF}" srcOrd="0" destOrd="0" presId="urn:microsoft.com/office/officeart/2016/7/layout/RoundedRectangleTimeline"/>
    <dgm:cxn modelId="{BC96A623-AF8C-4FEA-9F2F-DB7313284CF3}" srcId="{E51EFA9F-B780-4957-A97B-5E6E73C0E5E2}" destId="{F4709F00-1AA4-4252-B2D7-C76825026D07}" srcOrd="2" destOrd="0" parTransId="{A184ED2B-E58F-47D7-ADB0-26FACCE229EE}" sibTransId="{CC442AB2-ABAD-476F-A7E0-BDAFC88B928E}"/>
    <dgm:cxn modelId="{22ECA226-C4EA-44F1-BCB5-77F78841DA6F}" type="presOf" srcId="{09C152DA-7620-4852-8162-A77EC3609F3F}" destId="{566B79CB-1A41-4F5C-BF91-58D94BF93913}" srcOrd="0" destOrd="0" presId="urn:microsoft.com/office/officeart/2016/7/layout/RoundedRectangleTimeline"/>
    <dgm:cxn modelId="{E473BA2E-041A-4C09-85F0-2791FF49AF0C}" srcId="{6A70FD8F-0050-42E3-8B3A-6ED7CFB9852E}" destId="{E65D3968-6D24-49AA-A3E6-0D73C7758CC5}" srcOrd="3" destOrd="0" parTransId="{B4FAC2EF-C5AE-4E58-AEB0-0F7B6D5C60FD}" sibTransId="{75C0002E-2446-42D9-A751-6B4DB2B39316}"/>
    <dgm:cxn modelId="{E90E0736-2782-464C-8AA0-309A87D4B1B2}" srcId="{E65D3968-6D24-49AA-A3E6-0D73C7758CC5}" destId="{232499B5-1C13-4E0C-809F-F4D1839B718E}" srcOrd="0" destOrd="0" parTransId="{15B9D4C8-D302-49F6-BAB9-A66D14F0F9E6}" sibTransId="{6EAA70F0-9893-462F-A609-E8798E379655}"/>
    <dgm:cxn modelId="{D87A933A-0B02-4311-A823-586F67956B9B}" srcId="{C5146535-FD3D-4589-98A3-623B8DA4B8DB}" destId="{21F632D2-D2F2-4892-AD1B-9B83DD5168BF}" srcOrd="2" destOrd="0" parTransId="{83670C3A-DEEE-4C29-A5D0-9D1D8273AD66}" sibTransId="{1CA062C2-C005-4671-9C48-3082A5AE23F1}"/>
    <dgm:cxn modelId="{3B31C640-E6CA-4C6C-B060-5E766ABB8288}" srcId="{C5146535-FD3D-4589-98A3-623B8DA4B8DB}" destId="{EFDF11D8-3199-46F1-8F76-6F0040B101DD}" srcOrd="1" destOrd="0" parTransId="{54FDCD1B-28B7-4E82-95FF-04F76623CB56}" sibTransId="{8495800F-C7A1-4C26-B18E-9A96A6BDE082}"/>
    <dgm:cxn modelId="{37DC6247-3B15-40CB-9301-BE015A32DF5D}" srcId="{E65D3968-6D24-49AA-A3E6-0D73C7758CC5}" destId="{03BE3F94-22C9-4266-B73A-776678F4ED1B}" srcOrd="1" destOrd="0" parTransId="{83DFF2B7-D2DD-48B8-8265-1A5E21A0AA2B}" sibTransId="{54E812E7-81BE-452C-9FAB-8B8A13BF0A4F}"/>
    <dgm:cxn modelId="{8A877247-0B86-4018-9D70-F12EE417E859}" srcId="{6A70FD8F-0050-42E3-8B3A-6ED7CFB9852E}" destId="{E51EFA9F-B780-4957-A97B-5E6E73C0E5E2}" srcOrd="4" destOrd="0" parTransId="{3D26B432-1960-43E1-8B65-8730945EA77D}" sibTransId="{12ECB327-B640-42C3-86E5-7E3E4F5B3B70}"/>
    <dgm:cxn modelId="{32352E49-05C6-4332-8B0F-4F4548CF7BCD}" type="presOf" srcId="{F4709F00-1AA4-4252-B2D7-C76825026D07}" destId="{119E40B0-3E14-490C-921F-D004501C4ABF}" srcOrd="0" destOrd="2" presId="urn:microsoft.com/office/officeart/2016/7/layout/RoundedRectangleTimeline"/>
    <dgm:cxn modelId="{E2BBA750-A5E4-4F50-BE16-016934379F81}" type="presOf" srcId="{6C8937BE-93F8-4DED-8538-1C601DAEBA66}" destId="{B4723E2A-4FF1-452A-BD25-8EC364F15A6F}" srcOrd="0" destOrd="0" presId="urn:microsoft.com/office/officeart/2016/7/layout/RoundedRectangleTimeline"/>
    <dgm:cxn modelId="{0E7DF474-5D15-454E-83DA-CA3065464134}" type="presOf" srcId="{E51EFA9F-B780-4957-A97B-5E6E73C0E5E2}" destId="{1CD01413-8326-4A5F-9F3B-529F8D4A82FB}"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AE913056-EA73-406C-BC6B-5BA7FEAAD03B}" srcId="{E51EFA9F-B780-4957-A97B-5E6E73C0E5E2}" destId="{6D52F96F-8DD2-400F-8DCD-DE8C286A8AFC}" srcOrd="0" destOrd="0" parTransId="{AB097882-4799-4B1A-BBB6-B0F208E6C0E1}" sibTransId="{2041C503-E14A-44BC-9D43-E90F7E6FA572}"/>
    <dgm:cxn modelId="{8EBF857E-7408-4941-91E4-293B0F59EEF7}" srcId="{6A70FD8F-0050-42E3-8B3A-6ED7CFB9852E}" destId="{C5146535-FD3D-4589-98A3-623B8DA4B8DB}" srcOrd="1" destOrd="0" parTransId="{20848F78-EC70-4162-96CE-CC68006930F0}" sibTransId="{7A3CCAF8-AC3A-401E-AEDD-44BBC1AA9C31}"/>
    <dgm:cxn modelId="{6447DE89-B630-41B4-9E2F-F2844C3AC733}" type="presOf" srcId="{21F632D2-D2F2-4892-AD1B-9B83DD5168BF}" destId="{DF65791B-462E-4589-B98D-F60587330CA8}" srcOrd="0" destOrd="2" presId="urn:microsoft.com/office/officeart/2016/7/layout/RoundedRectangleTimeline"/>
    <dgm:cxn modelId="{23ECAC8B-17A4-4883-AA0E-06D66B7E788A}" srcId="{6A70FD8F-0050-42E3-8B3A-6ED7CFB9852E}" destId="{09C152DA-7620-4852-8162-A77EC3609F3F}" srcOrd="2" destOrd="0" parTransId="{9F6D14C0-6C82-4CBD-8D6D-B0E117B6F2ED}" sibTransId="{0AE8D36D-0F0F-4206-AE39-0A2D73987B68}"/>
    <dgm:cxn modelId="{C005E68F-A6F0-4EFA-8462-C58D54284F60}" srcId="{09C152DA-7620-4852-8162-A77EC3609F3F}" destId="{F9933B12-4AF0-419C-BC0C-A1AF6BCD7587}" srcOrd="1" destOrd="0" parTransId="{0830540C-6960-4477-8940-967C93C59C9F}" sibTransId="{8A54827F-DB85-4F4F-8FF1-E67D691875DF}"/>
    <dgm:cxn modelId="{F9540599-A193-456C-A9A9-8962E3855B0B}" type="presOf" srcId="{96262926-A67D-4E4E-9515-5EBC67F0B634}" destId="{5A1B764B-0DC5-47CD-BDEA-9E67799496EC}"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BFDEACB1-6664-4863-89B3-58C7FCC5A3B7}" type="presOf" srcId="{F9933B12-4AF0-419C-BC0C-A1AF6BCD7587}" destId="{B4723E2A-4FF1-452A-BD25-8EC364F15A6F}" srcOrd="0" destOrd="1" presId="urn:microsoft.com/office/officeart/2016/7/layout/RoundedRectangleTimeline"/>
    <dgm:cxn modelId="{86286BBD-D00B-4ED2-A619-C185FC2AD1B5}" srcId="{E51EFA9F-B780-4957-A97B-5E6E73C0E5E2}" destId="{D3170EC0-B7BC-475D-805E-AA2B98875123}" srcOrd="1" destOrd="0" parTransId="{AF3CD13A-7AFC-4EBA-8BAE-DD60FF0ED0F7}" sibTransId="{D913187E-16C0-47A6-8B9A-A018685918AF}"/>
    <dgm:cxn modelId="{EFE659DB-23FA-42A8-9397-66F4B1685E9B}" type="presOf" srcId="{EFDF11D8-3199-46F1-8F76-6F0040B101DD}" destId="{DF65791B-462E-4589-B98D-F60587330CA8}" srcOrd="0" destOrd="1"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F78D15EF-622D-4813-81C1-85F484F456C6}" type="presOf" srcId="{03BE3F94-22C9-4266-B73A-776678F4ED1B}" destId="{0F01F4D5-6314-48A0-9E42-CA02E4069F64}" srcOrd="0" destOrd="1" presId="urn:microsoft.com/office/officeart/2016/7/layout/RoundedRectangleTimeline"/>
    <dgm:cxn modelId="{923569F5-47F5-405C-BB2A-6F61ABBACCE1}" type="presOf" srcId="{232499B5-1C13-4E0C-809F-F4D1839B718E}" destId="{0F01F4D5-6314-48A0-9E42-CA02E4069F64}" srcOrd="0" destOrd="0" presId="urn:microsoft.com/office/officeart/2016/7/layout/RoundedRectangleTimeline"/>
    <dgm:cxn modelId="{2DC28DF8-5C1B-4F53-A4C1-D5B63FB54BAF}" srcId="{C5146535-FD3D-4589-98A3-623B8DA4B8DB}" destId="{E80CA270-6C90-4E17-ACEA-46B56AD54DD1}" srcOrd="0" destOrd="0" parTransId="{7EEC8067-96EF-4BE0-8BE3-BA59ED78A31F}" sibTransId="{1AFE46E5-6B07-4894-8ECB-21BD7E7B8AF1}"/>
    <dgm:cxn modelId="{08D14FFA-DBAB-4029-8E4A-9548DB6C6580}" type="presOf" srcId="{D3170EC0-B7BC-475D-805E-AA2B98875123}" destId="{119E40B0-3E14-490C-921F-D004501C4ABF}" srcOrd="0" destOrd="1" presId="urn:microsoft.com/office/officeart/2016/7/layout/RoundedRectangleTimeline"/>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 modelId="{F9718EB9-AB85-47C7-ADF8-41688B0BD028}" type="presParOf" srcId="{AB52B3CC-6563-466D-BFC3-9B6B5AFA0881}" destId="{FA91AA87-8A0A-4DBE-88AF-2D2E003C7F4A}" srcOrd="5" destOrd="0" presId="urn:microsoft.com/office/officeart/2016/7/layout/RoundedRectangleTimeline"/>
    <dgm:cxn modelId="{FC22C4A5-D473-4CCF-8829-F5674FDDC207}" type="presParOf" srcId="{AB52B3CC-6563-466D-BFC3-9B6B5AFA0881}" destId="{DDE65828-D19B-4424-8E2B-805AE984872D}" srcOrd="6" destOrd="0" presId="urn:microsoft.com/office/officeart/2016/7/layout/RoundedRectangleTimeline"/>
    <dgm:cxn modelId="{9496AB98-E58D-4994-B35E-B51EEAB8027A}" type="presParOf" srcId="{DDE65828-D19B-4424-8E2B-805AE984872D}" destId="{D8764471-8B10-45C8-A632-E319B333D8FD}" srcOrd="0" destOrd="0" presId="urn:microsoft.com/office/officeart/2016/7/layout/RoundedRectangleTimeline"/>
    <dgm:cxn modelId="{7E96869E-9A4D-4202-9C74-F25797E8D8F9}" type="presParOf" srcId="{DDE65828-D19B-4424-8E2B-805AE984872D}" destId="{0F01F4D5-6314-48A0-9E42-CA02E4069F64}" srcOrd="1" destOrd="0" presId="urn:microsoft.com/office/officeart/2016/7/layout/RoundedRectangleTimeline"/>
    <dgm:cxn modelId="{B9552181-7E16-4D74-9E49-9FF5FCA05339}" type="presParOf" srcId="{DDE65828-D19B-4424-8E2B-805AE984872D}" destId="{0E77AE9D-3B83-4B35-804F-935E8977CCBE}" srcOrd="2" destOrd="0" presId="urn:microsoft.com/office/officeart/2016/7/layout/RoundedRectangleTimeline"/>
    <dgm:cxn modelId="{7C1E5FFC-F6DD-410F-9913-6BDC14088500}" type="presParOf" srcId="{DDE65828-D19B-4424-8E2B-805AE984872D}" destId="{741EF2A5-EB57-47DA-AFA7-0DE9763B3EBA}" srcOrd="3" destOrd="0" presId="urn:microsoft.com/office/officeart/2016/7/layout/RoundedRectangleTimeline"/>
    <dgm:cxn modelId="{39E7F6D1-642A-43A2-A69D-A830810452B4}" type="presParOf" srcId="{DDE65828-D19B-4424-8E2B-805AE984872D}" destId="{8E9391CD-81B2-404C-A400-E52E880388AB}" srcOrd="4" destOrd="0" presId="urn:microsoft.com/office/officeart/2016/7/layout/RoundedRectangleTimeline"/>
    <dgm:cxn modelId="{968EE1D1-7D2E-4D4D-B9E0-A059DBF134AE}" type="presParOf" srcId="{AB52B3CC-6563-466D-BFC3-9B6B5AFA0881}" destId="{25CA7D7C-79A3-49CD-8566-15A4D6444FC7}" srcOrd="7" destOrd="0" presId="urn:microsoft.com/office/officeart/2016/7/layout/RoundedRectangleTimeline"/>
    <dgm:cxn modelId="{2840D36C-1F10-49FC-AD66-704E191DEC10}" type="presParOf" srcId="{AB52B3CC-6563-466D-BFC3-9B6B5AFA0881}" destId="{0F131A9D-DD0B-4971-827C-4E5736F1F5D5}" srcOrd="8" destOrd="0" presId="urn:microsoft.com/office/officeart/2016/7/layout/RoundedRectangleTimeline"/>
    <dgm:cxn modelId="{FDE189A6-3BC4-4606-AF2B-A9F950BF45D3}" type="presParOf" srcId="{0F131A9D-DD0B-4971-827C-4E5736F1F5D5}" destId="{1CD01413-8326-4A5F-9F3B-529F8D4A82FB}" srcOrd="0" destOrd="0" presId="urn:microsoft.com/office/officeart/2016/7/layout/RoundedRectangleTimeline"/>
    <dgm:cxn modelId="{A7D36A31-CB30-418C-A163-A73DD554C541}" type="presParOf" srcId="{0F131A9D-DD0B-4971-827C-4E5736F1F5D5}" destId="{119E40B0-3E14-490C-921F-D004501C4ABF}" srcOrd="1" destOrd="0" presId="urn:microsoft.com/office/officeart/2016/7/layout/RoundedRectangleTimeline"/>
    <dgm:cxn modelId="{E410B13C-2EA1-4341-9870-AFD5ED09CBEE}" type="presParOf" srcId="{0F131A9D-DD0B-4971-827C-4E5736F1F5D5}" destId="{0E30DDBE-B86A-4C5C-9BBF-1E5949BD05AF}" srcOrd="2" destOrd="0" presId="urn:microsoft.com/office/officeart/2016/7/layout/RoundedRectangleTimeline"/>
    <dgm:cxn modelId="{4A4A5221-338D-4134-A347-4C08F76EEE47}" type="presParOf" srcId="{0F131A9D-DD0B-4971-827C-4E5736F1F5D5}" destId="{1D58E0B5-ACCB-4B9A-9515-E425A3D60EEF}" srcOrd="3" destOrd="0" presId="urn:microsoft.com/office/officeart/2016/7/layout/RoundedRectangleTimeline"/>
    <dgm:cxn modelId="{5D0CBFBE-F196-4867-848B-F185F4E3DF7E}" type="presParOf" srcId="{0F131A9D-DD0B-4971-827C-4E5736F1F5D5}" destId="{A726CEBC-B586-41CF-9575-29E987A8253C}"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1514349" y="1101328"/>
          <a:ext cx="427207" cy="2069418"/>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1">
          <a:noAutofit/>
        </a:bodyPr>
        <a:lstStyle/>
        <a:p>
          <a:pPr marL="0" lvl="0" indent="0" algn="ctr" defTabSz="533400" rtl="0">
            <a:lnSpc>
              <a:spcPct val="90000"/>
            </a:lnSpc>
            <a:spcBef>
              <a:spcPct val="0"/>
            </a:spcBef>
            <a:spcAft>
              <a:spcPct val="35000"/>
            </a:spcAft>
            <a:buNone/>
          </a:pPr>
          <a:r>
            <a:rPr lang="fr" sz="1200" kern="1200" dirty="0"/>
            <a:t>C</a:t>
          </a:r>
          <a:r>
            <a:rPr lang="fr-FR" sz="1200" kern="1200" dirty="0"/>
            <a:t>r</a:t>
          </a:r>
          <a:r>
            <a:rPr lang="fr" sz="1200" kern="1200" dirty="0"/>
            <a:t>ises ?</a:t>
          </a:r>
        </a:p>
      </dsp:txBody>
      <dsp:txXfrm rot="5400000">
        <a:off x="714099" y="1943289"/>
        <a:ext cx="2048563" cy="385497"/>
      </dsp:txXfrm>
    </dsp:sp>
    <dsp:sp modelId="{5A1B764B-0DC5-47CD-BDEA-9E67799496EC}">
      <dsp:nvSpPr>
        <dsp:cNvPr id="0" name=""/>
        <dsp:cNvSpPr/>
      </dsp:nvSpPr>
      <dsp:spPr>
        <a:xfrm>
          <a:off x="3437" y="0"/>
          <a:ext cx="3449031" cy="1495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rtlCol="0" anchor="b" anchorCtr="1">
          <a:noAutofit/>
        </a:bodyPr>
        <a:lstStyle/>
        <a:p>
          <a:pPr marL="0" lvl="0" indent="0" algn="ctr" defTabSz="533400" rtl="0">
            <a:lnSpc>
              <a:spcPct val="90000"/>
            </a:lnSpc>
            <a:spcBef>
              <a:spcPct val="0"/>
            </a:spcBef>
            <a:spcAft>
              <a:spcPct val="35000"/>
            </a:spcAft>
            <a:buNone/>
          </a:pPr>
          <a:r>
            <a:rPr lang="fr" sz="1200" kern="1200" dirty="0"/>
            <a:t>La crise : point 0</a:t>
          </a:r>
        </a:p>
        <a:p>
          <a:pPr marL="0" lvl="0" indent="0" algn="ctr" defTabSz="533400" rtl="0">
            <a:lnSpc>
              <a:spcPct val="90000"/>
            </a:lnSpc>
            <a:spcBef>
              <a:spcPct val="0"/>
            </a:spcBef>
            <a:spcAft>
              <a:spcPct val="35000"/>
            </a:spcAft>
            <a:buNone/>
          </a:pPr>
          <a:r>
            <a:rPr lang="fr" sz="1200" kern="1200" dirty="0"/>
            <a:t>La crise et sa durée</a:t>
          </a:r>
        </a:p>
        <a:p>
          <a:pPr marL="0" lvl="0" indent="0" algn="ctr" defTabSz="533400" rtl="0">
            <a:lnSpc>
              <a:spcPct val="90000"/>
            </a:lnSpc>
            <a:spcBef>
              <a:spcPct val="0"/>
            </a:spcBef>
            <a:spcAft>
              <a:spcPct val="35000"/>
            </a:spcAft>
            <a:buNone/>
          </a:pPr>
          <a:r>
            <a:rPr lang="fr" sz="1200" kern="1200" dirty="0"/>
            <a:t>La crise et sa fin</a:t>
          </a:r>
        </a:p>
      </dsp:txBody>
      <dsp:txXfrm>
        <a:off x="3437" y="0"/>
        <a:ext cx="3449031" cy="1495226"/>
      </dsp:txXfrm>
    </dsp:sp>
    <dsp:sp modelId="{122B38A3-0442-4747-820C-1F37877E2B0E}">
      <dsp:nvSpPr>
        <dsp:cNvPr id="0" name=""/>
        <dsp:cNvSpPr/>
      </dsp:nvSpPr>
      <dsp:spPr>
        <a:xfrm>
          <a:off x="1727953" y="1580668"/>
          <a:ext cx="0" cy="341766"/>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1685232" y="1495226"/>
          <a:ext cx="85441" cy="85441"/>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2762662" y="1922434"/>
          <a:ext cx="2069418" cy="427207"/>
        </a:xfrm>
        <a:prstGeom prst="rect">
          <a:avLst/>
        </a:prstGeom>
        <a:solidFill>
          <a:schemeClr val="accent1">
            <a:shade val="80000"/>
            <a:hueOff val="111548"/>
            <a:satOff val="-2264"/>
            <a:lumOff val="7669"/>
            <a:alphaOff val="0"/>
          </a:schemeClr>
        </a:solidFill>
        <a:ln w="22225" cap="rnd" cmpd="sng" algn="ctr">
          <a:solidFill>
            <a:schemeClr val="accent1">
              <a:shade val="80000"/>
              <a:hueOff val="111548"/>
              <a:satOff val="-2264"/>
              <a:lumOff val="76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1">
          <a:noAutofit/>
        </a:bodyPr>
        <a:lstStyle/>
        <a:p>
          <a:pPr marL="0" lvl="0" indent="0" algn="ctr" defTabSz="533400" rtl="0">
            <a:lnSpc>
              <a:spcPct val="90000"/>
            </a:lnSpc>
            <a:spcBef>
              <a:spcPct val="0"/>
            </a:spcBef>
            <a:spcAft>
              <a:spcPct val="35000"/>
            </a:spcAft>
            <a:buNone/>
          </a:pPr>
          <a:r>
            <a:rPr lang="fr" sz="1200" kern="1200" dirty="0"/>
            <a:t>Bibliothèques face aux crises</a:t>
          </a:r>
        </a:p>
      </dsp:txBody>
      <dsp:txXfrm>
        <a:off x="2762662" y="1922434"/>
        <a:ext cx="2069418" cy="427207"/>
      </dsp:txXfrm>
    </dsp:sp>
    <dsp:sp modelId="{DF65791B-462E-4589-B98D-F60587330CA8}">
      <dsp:nvSpPr>
        <dsp:cNvPr id="0" name=""/>
        <dsp:cNvSpPr/>
      </dsp:nvSpPr>
      <dsp:spPr>
        <a:xfrm>
          <a:off x="2072856" y="2776849"/>
          <a:ext cx="3449031" cy="1495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rtlCol="0" anchor="t" anchorCtr="1">
          <a:noAutofit/>
        </a:bodyPr>
        <a:lstStyle/>
        <a:p>
          <a:pPr marL="0" lvl="0" indent="0" algn="ctr" defTabSz="533400" rtl="0">
            <a:lnSpc>
              <a:spcPct val="90000"/>
            </a:lnSpc>
            <a:spcBef>
              <a:spcPct val="0"/>
            </a:spcBef>
            <a:spcAft>
              <a:spcPct val="35000"/>
            </a:spcAft>
            <a:buNone/>
          </a:pPr>
          <a:r>
            <a:rPr lang="fr" sz="1200" kern="1200" dirty="0"/>
            <a:t>La bibliothèque et les anomalies</a:t>
          </a:r>
        </a:p>
        <a:p>
          <a:pPr marL="0" lvl="0" indent="0" algn="ctr" defTabSz="533400" rtl="0">
            <a:lnSpc>
              <a:spcPct val="90000"/>
            </a:lnSpc>
            <a:spcBef>
              <a:spcPct val="0"/>
            </a:spcBef>
            <a:spcAft>
              <a:spcPct val="35000"/>
            </a:spcAft>
            <a:buNone/>
          </a:pPr>
          <a:r>
            <a:rPr lang="fr" sz="1200" kern="1200" dirty="0"/>
            <a:t>La bibliothèque missionnaire</a:t>
          </a:r>
        </a:p>
        <a:p>
          <a:pPr marL="0" lvl="0" indent="0" algn="ctr" defTabSz="533400" rtl="0">
            <a:lnSpc>
              <a:spcPct val="90000"/>
            </a:lnSpc>
            <a:spcBef>
              <a:spcPct val="0"/>
            </a:spcBef>
            <a:spcAft>
              <a:spcPct val="35000"/>
            </a:spcAft>
            <a:buNone/>
          </a:pPr>
          <a:r>
            <a:rPr lang="fr" sz="1200" kern="1200" dirty="0"/>
            <a:t>La bibliothèque et le bien-être</a:t>
          </a:r>
        </a:p>
      </dsp:txBody>
      <dsp:txXfrm>
        <a:off x="2072856" y="2776849"/>
        <a:ext cx="3449031" cy="1495226"/>
      </dsp:txXfrm>
    </dsp:sp>
    <dsp:sp modelId="{DBA410EB-5F61-4F46-92D9-C5B0AA59EE15}">
      <dsp:nvSpPr>
        <dsp:cNvPr id="0" name=""/>
        <dsp:cNvSpPr/>
      </dsp:nvSpPr>
      <dsp:spPr>
        <a:xfrm>
          <a:off x="3797372" y="2349641"/>
          <a:ext cx="0" cy="341766"/>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3754651" y="2691407"/>
          <a:ext cx="85441" cy="85441"/>
        </a:xfrm>
        <a:prstGeom prst="ellipse">
          <a:avLst/>
        </a:prstGeom>
        <a:solidFill>
          <a:schemeClr val="accent1">
            <a:shade val="80000"/>
            <a:hueOff val="111548"/>
            <a:satOff val="-2264"/>
            <a:lumOff val="766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a:off x="4832081" y="1922434"/>
          <a:ext cx="2069418" cy="427207"/>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1">
          <a:noAutofit/>
        </a:bodyPr>
        <a:lstStyle/>
        <a:p>
          <a:pPr marL="0" lvl="0" indent="0" algn="ctr" defTabSz="533400" rtl="0">
            <a:lnSpc>
              <a:spcPct val="90000"/>
            </a:lnSpc>
            <a:spcBef>
              <a:spcPct val="0"/>
            </a:spcBef>
            <a:spcAft>
              <a:spcPct val="35000"/>
            </a:spcAft>
            <a:buNone/>
          </a:pPr>
          <a:r>
            <a:rPr lang="fr" sz="1200" kern="1200" dirty="0"/>
            <a:t>Bibliothèques en crise</a:t>
          </a:r>
        </a:p>
      </dsp:txBody>
      <dsp:txXfrm>
        <a:off x="4832081" y="1922434"/>
        <a:ext cx="2069418" cy="427207"/>
      </dsp:txXfrm>
    </dsp:sp>
    <dsp:sp modelId="{B4723E2A-4FF1-452A-BD25-8EC364F15A6F}">
      <dsp:nvSpPr>
        <dsp:cNvPr id="0" name=""/>
        <dsp:cNvSpPr/>
      </dsp:nvSpPr>
      <dsp:spPr>
        <a:xfrm>
          <a:off x="4142275" y="0"/>
          <a:ext cx="3449031" cy="1495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rtlCol="0" anchor="b" anchorCtr="1">
          <a:noAutofit/>
        </a:bodyPr>
        <a:lstStyle/>
        <a:p>
          <a:pPr marL="0" lvl="0" indent="0" algn="ctr" defTabSz="533400" rtl="0">
            <a:lnSpc>
              <a:spcPct val="90000"/>
            </a:lnSpc>
            <a:spcBef>
              <a:spcPct val="0"/>
            </a:spcBef>
            <a:spcAft>
              <a:spcPct val="35000"/>
            </a:spcAft>
            <a:buNone/>
          </a:pPr>
          <a:r>
            <a:rPr lang="fr" sz="1200" kern="1200" dirty="0"/>
            <a:t>La bibliothèque intentionnelle</a:t>
          </a:r>
        </a:p>
        <a:p>
          <a:pPr marL="0" lvl="0" indent="0" algn="ctr" defTabSz="533400" rtl="0">
            <a:lnSpc>
              <a:spcPct val="90000"/>
            </a:lnSpc>
            <a:spcBef>
              <a:spcPct val="0"/>
            </a:spcBef>
            <a:spcAft>
              <a:spcPct val="35000"/>
            </a:spcAft>
            <a:buNone/>
          </a:pPr>
          <a:r>
            <a:rPr lang="fr" sz="1200" kern="1200" dirty="0"/>
            <a:t>L’advocacy</a:t>
          </a:r>
        </a:p>
      </dsp:txBody>
      <dsp:txXfrm>
        <a:off x="4142275" y="0"/>
        <a:ext cx="3449031" cy="1495226"/>
      </dsp:txXfrm>
    </dsp:sp>
    <dsp:sp modelId="{440E9361-37D2-4157-AF38-7B49AD23708B}">
      <dsp:nvSpPr>
        <dsp:cNvPr id="0" name=""/>
        <dsp:cNvSpPr/>
      </dsp:nvSpPr>
      <dsp:spPr>
        <a:xfrm>
          <a:off x="5866791" y="1580668"/>
          <a:ext cx="0" cy="341766"/>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5824070" y="1495226"/>
          <a:ext cx="85441" cy="85441"/>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764471-8B10-45C8-A632-E319B333D8FD}">
      <dsp:nvSpPr>
        <dsp:cNvPr id="0" name=""/>
        <dsp:cNvSpPr/>
      </dsp:nvSpPr>
      <dsp:spPr>
        <a:xfrm>
          <a:off x="6901500" y="1922434"/>
          <a:ext cx="2069418" cy="427207"/>
        </a:xfrm>
        <a:prstGeom prst="rect">
          <a:avLst/>
        </a:prstGeom>
        <a:solidFill>
          <a:schemeClr val="accent1">
            <a:shade val="80000"/>
            <a:hueOff val="334644"/>
            <a:satOff val="-6793"/>
            <a:lumOff val="23008"/>
            <a:alphaOff val="0"/>
          </a:schemeClr>
        </a:solidFill>
        <a:ln w="22225" cap="rnd" cmpd="sng" algn="ctr">
          <a:solidFill>
            <a:schemeClr val="accent1">
              <a:shade val="80000"/>
              <a:hueOff val="334644"/>
              <a:satOff val="-6793"/>
              <a:lumOff val="230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1">
          <a:noAutofit/>
        </a:bodyPr>
        <a:lstStyle/>
        <a:p>
          <a:pPr marL="0" lvl="0" indent="0" algn="ctr" defTabSz="533400" rtl="0">
            <a:lnSpc>
              <a:spcPct val="90000"/>
            </a:lnSpc>
            <a:spcBef>
              <a:spcPct val="0"/>
            </a:spcBef>
            <a:spcAft>
              <a:spcPct val="35000"/>
            </a:spcAft>
            <a:buNone/>
          </a:pPr>
          <a:r>
            <a:rPr lang="fr-FR" sz="1200" kern="1200" dirty="0"/>
            <a:t>L</a:t>
          </a:r>
          <a:r>
            <a:rPr lang="fr" sz="1200" kern="1200" dirty="0"/>
            <a:t>a crise covid</a:t>
          </a:r>
        </a:p>
      </dsp:txBody>
      <dsp:txXfrm>
        <a:off x="6901500" y="1922434"/>
        <a:ext cx="2069418" cy="427207"/>
      </dsp:txXfrm>
    </dsp:sp>
    <dsp:sp modelId="{0F01F4D5-6314-48A0-9E42-CA02E4069F64}">
      <dsp:nvSpPr>
        <dsp:cNvPr id="0" name=""/>
        <dsp:cNvSpPr/>
      </dsp:nvSpPr>
      <dsp:spPr>
        <a:xfrm>
          <a:off x="6211694" y="2776849"/>
          <a:ext cx="3449031" cy="1495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rtlCol="0" anchor="t" anchorCtr="1">
          <a:noAutofit/>
        </a:bodyPr>
        <a:lstStyle/>
        <a:p>
          <a:pPr marL="0" lvl="0" indent="0" algn="ctr" defTabSz="533400" rtl="0">
            <a:lnSpc>
              <a:spcPct val="90000"/>
            </a:lnSpc>
            <a:spcBef>
              <a:spcPct val="0"/>
            </a:spcBef>
            <a:spcAft>
              <a:spcPct val="35000"/>
            </a:spcAft>
            <a:buNone/>
          </a:pPr>
          <a:r>
            <a:rPr lang="fr" sz="1200" kern="1200" dirty="0"/>
            <a:t>Analyse de la crise</a:t>
          </a:r>
        </a:p>
        <a:p>
          <a:pPr marL="0" lvl="0" indent="0" algn="ctr" defTabSz="533400" rtl="0">
            <a:lnSpc>
              <a:spcPct val="90000"/>
            </a:lnSpc>
            <a:spcBef>
              <a:spcPct val="0"/>
            </a:spcBef>
            <a:spcAft>
              <a:spcPct val="35000"/>
            </a:spcAft>
            <a:buNone/>
          </a:pPr>
          <a:r>
            <a:rPr lang="fr" sz="1200" kern="1200" dirty="0"/>
            <a:t>Conséquences de la crise</a:t>
          </a:r>
        </a:p>
      </dsp:txBody>
      <dsp:txXfrm>
        <a:off x="6211694" y="2776849"/>
        <a:ext cx="3449031" cy="1495226"/>
      </dsp:txXfrm>
    </dsp:sp>
    <dsp:sp modelId="{0E77AE9D-3B83-4B35-804F-935E8977CCBE}">
      <dsp:nvSpPr>
        <dsp:cNvPr id="0" name=""/>
        <dsp:cNvSpPr/>
      </dsp:nvSpPr>
      <dsp:spPr>
        <a:xfrm>
          <a:off x="7936209" y="2349641"/>
          <a:ext cx="0" cy="341766"/>
        </a:xfrm>
        <a:prstGeom prst="line">
          <a:avLst/>
        </a:prstGeom>
        <a:noFill/>
        <a:ln w="12700" cap="rnd" cmpd="sng" algn="ctr">
          <a:solidFill>
            <a:schemeClr val="accent1">
              <a:shade val="90000"/>
              <a:hueOff val="334659"/>
              <a:satOff val="-6451"/>
              <a:lumOff val="21093"/>
              <a:alphaOff val="0"/>
            </a:schemeClr>
          </a:solidFill>
          <a:prstDash val="dash"/>
        </a:ln>
        <a:effectLst/>
      </dsp:spPr>
      <dsp:style>
        <a:lnRef idx="1">
          <a:scrgbClr r="0" g="0" b="0"/>
        </a:lnRef>
        <a:fillRef idx="0">
          <a:scrgbClr r="0" g="0" b="0"/>
        </a:fillRef>
        <a:effectRef idx="0">
          <a:scrgbClr r="0" g="0" b="0"/>
        </a:effectRef>
        <a:fontRef idx="minor"/>
      </dsp:style>
    </dsp:sp>
    <dsp:sp modelId="{741EF2A5-EB57-47DA-AFA7-0DE9763B3EBA}">
      <dsp:nvSpPr>
        <dsp:cNvPr id="0" name=""/>
        <dsp:cNvSpPr/>
      </dsp:nvSpPr>
      <dsp:spPr>
        <a:xfrm>
          <a:off x="7893489" y="2691407"/>
          <a:ext cx="85441" cy="85441"/>
        </a:xfrm>
        <a:prstGeom prst="ellipse">
          <a:avLst/>
        </a:prstGeom>
        <a:solidFill>
          <a:schemeClr val="accent1">
            <a:shade val="80000"/>
            <a:hueOff val="334644"/>
            <a:satOff val="-6793"/>
            <a:lumOff val="2300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01413-8326-4A5F-9F3B-529F8D4A82FB}">
      <dsp:nvSpPr>
        <dsp:cNvPr id="0" name=""/>
        <dsp:cNvSpPr/>
      </dsp:nvSpPr>
      <dsp:spPr>
        <a:xfrm rot="5400000">
          <a:off x="9792024" y="1101328"/>
          <a:ext cx="427207" cy="2069418"/>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1">
          <a:noAutofit/>
        </a:bodyPr>
        <a:lstStyle/>
        <a:p>
          <a:pPr marL="0" lvl="0" indent="0" algn="ctr" defTabSz="533400" rtl="0">
            <a:lnSpc>
              <a:spcPct val="90000"/>
            </a:lnSpc>
            <a:spcBef>
              <a:spcPct val="0"/>
            </a:spcBef>
            <a:spcAft>
              <a:spcPct val="35000"/>
            </a:spcAft>
            <a:buNone/>
          </a:pPr>
          <a:r>
            <a:rPr lang="fr" sz="1200" kern="1200" dirty="0"/>
            <a:t>Troubles à venir</a:t>
          </a:r>
        </a:p>
      </dsp:txBody>
      <dsp:txXfrm rot="-5400000">
        <a:off x="8970919" y="1943289"/>
        <a:ext cx="2048563" cy="385497"/>
      </dsp:txXfrm>
    </dsp:sp>
    <dsp:sp modelId="{119E40B0-3E14-490C-921F-D004501C4ABF}">
      <dsp:nvSpPr>
        <dsp:cNvPr id="0" name=""/>
        <dsp:cNvSpPr/>
      </dsp:nvSpPr>
      <dsp:spPr>
        <a:xfrm>
          <a:off x="8281112" y="0"/>
          <a:ext cx="3449031" cy="1495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rtlCol="0" anchor="b" anchorCtr="1">
          <a:noAutofit/>
        </a:bodyPr>
        <a:lstStyle/>
        <a:p>
          <a:pPr marL="0" lvl="0" indent="0" algn="ctr" defTabSz="533400" rtl="0">
            <a:lnSpc>
              <a:spcPct val="90000"/>
            </a:lnSpc>
            <a:spcBef>
              <a:spcPct val="0"/>
            </a:spcBef>
            <a:spcAft>
              <a:spcPct val="35000"/>
            </a:spcAft>
            <a:buNone/>
          </a:pPr>
          <a:r>
            <a:rPr lang="fr" sz="1200" kern="1200" dirty="0"/>
            <a:t>Le trouble contre la crise</a:t>
          </a:r>
        </a:p>
        <a:p>
          <a:pPr marL="0" lvl="0" indent="0" algn="ctr" defTabSz="533400" rtl="0">
            <a:lnSpc>
              <a:spcPct val="90000"/>
            </a:lnSpc>
            <a:spcBef>
              <a:spcPct val="0"/>
            </a:spcBef>
            <a:spcAft>
              <a:spcPct val="35000"/>
            </a:spcAft>
            <a:buNone/>
          </a:pPr>
          <a:r>
            <a:rPr lang="fr" sz="1200" kern="1200" dirty="0"/>
            <a:t>Les urgences climatiques</a:t>
          </a:r>
        </a:p>
        <a:p>
          <a:pPr marL="0" lvl="0" indent="0" algn="ctr" defTabSz="533400" rtl="0">
            <a:lnSpc>
              <a:spcPct val="90000"/>
            </a:lnSpc>
            <a:spcBef>
              <a:spcPct val="0"/>
            </a:spcBef>
            <a:spcAft>
              <a:spcPct val="35000"/>
            </a:spcAft>
            <a:buNone/>
          </a:pPr>
          <a:r>
            <a:rPr lang="fr" sz="1200" kern="1200" dirty="0"/>
            <a:t>Ecologie informationnelle et hospitalité documentaire</a:t>
          </a:r>
        </a:p>
      </dsp:txBody>
      <dsp:txXfrm>
        <a:off x="8281112" y="0"/>
        <a:ext cx="3449031" cy="1495226"/>
      </dsp:txXfrm>
    </dsp:sp>
    <dsp:sp modelId="{0E30DDBE-B86A-4C5C-9BBF-1E5949BD05AF}">
      <dsp:nvSpPr>
        <dsp:cNvPr id="0" name=""/>
        <dsp:cNvSpPr/>
      </dsp:nvSpPr>
      <dsp:spPr>
        <a:xfrm>
          <a:off x="10005628" y="1580668"/>
          <a:ext cx="0" cy="341766"/>
        </a:xfrm>
        <a:prstGeom prst="line">
          <a:avLst/>
        </a:prstGeom>
        <a:noFill/>
        <a:ln w="12700" cap="rnd" cmpd="sng" algn="ctr">
          <a:solidFill>
            <a:schemeClr val="accent1">
              <a:shade val="90000"/>
              <a:hueOff val="446212"/>
              <a:satOff val="-8602"/>
              <a:lumOff val="28124"/>
              <a:alphaOff val="0"/>
            </a:schemeClr>
          </a:solidFill>
          <a:prstDash val="dash"/>
        </a:ln>
        <a:effectLst/>
      </dsp:spPr>
      <dsp:style>
        <a:lnRef idx="1">
          <a:scrgbClr r="0" g="0" b="0"/>
        </a:lnRef>
        <a:fillRef idx="0">
          <a:scrgbClr r="0" g="0" b="0"/>
        </a:fillRef>
        <a:effectRef idx="0">
          <a:scrgbClr r="0" g="0" b="0"/>
        </a:effectRef>
        <a:fontRef idx="minor"/>
      </dsp:style>
    </dsp:sp>
    <dsp:sp modelId="{1D58E0B5-ACCB-4B9A-9515-E425A3D60EEF}">
      <dsp:nvSpPr>
        <dsp:cNvPr id="0" name=""/>
        <dsp:cNvSpPr/>
      </dsp:nvSpPr>
      <dsp:spPr>
        <a:xfrm>
          <a:off x="9962907" y="1495226"/>
          <a:ext cx="85441" cy="85441"/>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FC74BDE-6627-49B6-90F1-0334E723F64C}" type="datetime1">
              <a:rPr lang="fr-FR" smtClean="0"/>
              <a:t>02/07/2021</a:t>
            </a:fld>
            <a:endParaRPr lang="en-US"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28DAF60-E56A-4648-8936-22D801672B6C}" type="datetime1">
              <a:rPr lang="fr-FR" smtClean="0"/>
              <a:t>02/07/2021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996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fr-FR"/>
              <a:t>Modifiez le style du titre</a:t>
            </a:r>
            <a:endParaRPr lang="en-US" dirty="0"/>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a:t>Modifiez le style des sous-titres du masque</a:t>
            </a:r>
            <a:endParaRPr lang="en-US" dirty="0"/>
          </a:p>
        </p:txBody>
      </p:sp>
      <p:sp>
        <p:nvSpPr>
          <p:cNvPr id="8" name="Espace réservé de la date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E641DF6C-ECED-4BD8-8025-73323DD5D35C}" type="datetime1">
              <a:rPr lang="fr-FR" smtClean="0"/>
              <a:t>02/07/2021</a:t>
            </a:fld>
            <a:endParaRPr lang="en-US" dirty="0"/>
          </a:p>
        </p:txBody>
      </p:sp>
      <p:sp>
        <p:nvSpPr>
          <p:cNvPr id="9" name="Espace réservé du pied de page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9" name="Titre 1"/>
          <p:cNvSpPr>
            <a:spLocks noGrp="1"/>
          </p:cNvSpPr>
          <p:nvPr>
            <p:ph type="title"/>
          </p:nvPr>
        </p:nvSpPr>
        <p:spPr>
          <a:xfrm>
            <a:off x="581192" y="702156"/>
            <a:ext cx="11029616" cy="1013800"/>
          </a:xfrm>
        </p:spPr>
        <p:txBody>
          <a:bodyPr rtlCol="0"/>
          <a:lstStyle/>
          <a:p>
            <a:pPr rtl="0"/>
            <a:r>
              <a:rPr lang="fr-FR"/>
              <a:t>Modifiez le style du titre</a:t>
            </a:r>
            <a:endParaRPr lang="en-US" dirty="0"/>
          </a:p>
        </p:txBody>
      </p:sp>
      <p:sp>
        <p:nvSpPr>
          <p:cNvPr id="3" name="Espace réservé du texte vertical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e la date 3"/>
          <p:cNvSpPr>
            <a:spLocks noGrp="1"/>
          </p:cNvSpPr>
          <p:nvPr>
            <p:ph type="dt" sz="half" idx="10"/>
          </p:nvPr>
        </p:nvSpPr>
        <p:spPr/>
        <p:txBody>
          <a:bodyPr rtlCol="0"/>
          <a:lstStyle/>
          <a:p>
            <a:pPr rtl="0"/>
            <a:fld id="{1E5B03D9-FC89-4784-BD60-336471BA7724}" type="datetime1">
              <a:rPr lang="fr-FR" smtClean="0"/>
              <a:t>02/07/2021</a:t>
            </a:fld>
            <a:endParaRPr lang="en-US" dirty="0"/>
          </a:p>
        </p:txBody>
      </p:sp>
      <p:sp>
        <p:nvSpPr>
          <p:cNvPr id="5" name="Espace réservé du pied de page 4"/>
          <p:cNvSpPr>
            <a:spLocks noGrp="1"/>
          </p:cNvSpPr>
          <p:nvPr>
            <p:ph type="ftr" sz="quarter" idx="11"/>
          </p:nvPr>
        </p:nvSpPr>
        <p:spPr/>
        <p:txBody>
          <a:bodyPr rtlCol="0"/>
          <a:lstStyle/>
          <a:p>
            <a:pPr rtl="0"/>
            <a:endParaRPr lang="en-US" dirty="0"/>
          </a:p>
        </p:txBody>
      </p:sp>
      <p:sp>
        <p:nvSpPr>
          <p:cNvPr id="6" name="Espace réservé du numéro de diapositive 5"/>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vertica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fr-FR"/>
              <a:t>Modifiez le style du titre</a:t>
            </a:r>
            <a:endParaRPr lang="en-US" dirty="0"/>
          </a:p>
        </p:txBody>
      </p:sp>
      <p:sp>
        <p:nvSpPr>
          <p:cNvPr id="3" name="Espace réservé du texte vertical 2"/>
          <p:cNvSpPr>
            <a:spLocks noGrp="1"/>
          </p:cNvSpPr>
          <p:nvPr>
            <p:ph type="body" orient="vert" idx="1"/>
          </p:nvPr>
        </p:nvSpPr>
        <p:spPr>
          <a:xfrm>
            <a:off x="774923" y="863600"/>
            <a:ext cx="7161625" cy="4807326"/>
          </a:xfrm>
        </p:spPr>
        <p:txBody>
          <a:bodyPr vert="eaVert" rtlCol="0" anchor="t"/>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Espace réservé de la date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D0216CB3-B929-446C-876F-83C9B86D9FDE}" type="datetime1">
              <a:rPr lang="fr-FR" smtClean="0"/>
              <a:t>02/07/2021</a:t>
            </a:fld>
            <a:endParaRPr lang="en-US" dirty="0"/>
          </a:p>
        </p:txBody>
      </p:sp>
      <p:sp>
        <p:nvSpPr>
          <p:cNvPr id="12" name="Espace réservé du pied de page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Espace réservé du numéro de diapositive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81192" y="702156"/>
            <a:ext cx="11029616" cy="1188720"/>
          </a:xfrm>
        </p:spPr>
        <p:txBody>
          <a:bodyPr rtlCol="0"/>
          <a:lstStyle/>
          <a:p>
            <a:pPr rtl="0"/>
            <a:r>
              <a:rPr lang="fr-FR"/>
              <a:t>Modifiez le style du titre</a:t>
            </a:r>
            <a:endParaRPr lang="en-US" dirty="0"/>
          </a:p>
        </p:txBody>
      </p:sp>
      <p:sp>
        <p:nvSpPr>
          <p:cNvPr id="3" name="Espace réservé du contenu 2"/>
          <p:cNvSpPr>
            <a:spLocks noGrp="1"/>
          </p:cNvSpPr>
          <p:nvPr>
            <p:ph idx="1"/>
          </p:nvPr>
        </p:nvSpPr>
        <p:spPr>
          <a:xfrm>
            <a:off x="581192" y="2340864"/>
            <a:ext cx="11029615" cy="3634486"/>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8" name="Espace réservé de la date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22897033-9A55-4DAC-991D-1FF1921C78B7}" type="datetime1">
              <a:rPr lang="fr-FR" smtClean="0"/>
              <a:t>02/07/2021</a:t>
            </a:fld>
            <a:endParaRPr lang="en-US" dirty="0"/>
          </a:p>
        </p:txBody>
      </p:sp>
      <p:sp>
        <p:nvSpPr>
          <p:cNvPr id="9" name="Espace réservé du pied de page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fr-FR"/>
              <a:t>Modifiez le style du titre</a:t>
            </a:r>
            <a:endParaRPr lang="en-US" dirty="0"/>
          </a:p>
        </p:txBody>
      </p:sp>
      <p:sp>
        <p:nvSpPr>
          <p:cNvPr id="3" name="Espace réservé du texte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Cliquez pour modifier les styles du texte du masque</a:t>
            </a:r>
          </a:p>
        </p:txBody>
      </p:sp>
      <p:sp>
        <p:nvSpPr>
          <p:cNvPr id="7" name="Espace réservé de la date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A1255F31-5DB3-4925-BA87-822F5B17A2F1}" type="datetime1">
              <a:rPr lang="fr-FR" smtClean="0"/>
              <a:t>02/07/2021</a:t>
            </a:fld>
            <a:endParaRPr lang="en-US" dirty="0"/>
          </a:p>
        </p:txBody>
      </p:sp>
      <p:sp>
        <p:nvSpPr>
          <p:cNvPr id="9" name="Espace réservé du pied de page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81193" y="729658"/>
            <a:ext cx="11029616" cy="988332"/>
          </a:xfrm>
        </p:spPr>
        <p:txBody>
          <a:bodyPr rtlCol="0"/>
          <a:lstStyle/>
          <a:p>
            <a:pPr rtl="0"/>
            <a:r>
              <a:rPr lang="fr-FR"/>
              <a:t>Modifiez le style du titre</a:t>
            </a:r>
            <a:endParaRPr lang="en-US" dirty="0"/>
          </a:p>
        </p:txBody>
      </p:sp>
      <p:sp>
        <p:nvSpPr>
          <p:cNvPr id="3" name="Espace réservé du contenu 2"/>
          <p:cNvSpPr>
            <a:spLocks noGrp="1"/>
          </p:cNvSpPr>
          <p:nvPr>
            <p:ph sz="half" idx="1"/>
          </p:nvPr>
        </p:nvSpPr>
        <p:spPr>
          <a:xfrm>
            <a:off x="581193" y="2228003"/>
            <a:ext cx="5194767" cy="3633047"/>
          </a:xfrm>
        </p:spPr>
        <p:txBody>
          <a:bodyPr rtlCol="0">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contenu 3"/>
          <p:cNvSpPr>
            <a:spLocks noGrp="1"/>
          </p:cNvSpPr>
          <p:nvPr>
            <p:ph sz="half" idx="2"/>
          </p:nvPr>
        </p:nvSpPr>
        <p:spPr>
          <a:xfrm>
            <a:off x="6416039" y="2228003"/>
            <a:ext cx="5194769" cy="3633047"/>
          </a:xfrm>
        </p:spPr>
        <p:txBody>
          <a:bodyPr rtlCol="0">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e la date 4"/>
          <p:cNvSpPr>
            <a:spLocks noGrp="1"/>
          </p:cNvSpPr>
          <p:nvPr>
            <p:ph type="dt" sz="half" idx="10"/>
          </p:nvPr>
        </p:nvSpPr>
        <p:spPr/>
        <p:txBody>
          <a:bodyPr rtlCol="0"/>
          <a:lstStyle/>
          <a:p>
            <a:pPr rtl="0"/>
            <a:fld id="{7E4EF44C-5F50-4A80-A957-57B3338337C0}" type="datetime1">
              <a:rPr lang="fr-FR" smtClean="0"/>
              <a:t>02/07/2021</a:t>
            </a:fld>
            <a:endParaRPr lang="en-US" dirty="0"/>
          </a:p>
        </p:txBody>
      </p:sp>
      <p:sp>
        <p:nvSpPr>
          <p:cNvPr id="6" name="Espace réservé du pied de page 5"/>
          <p:cNvSpPr>
            <a:spLocks noGrp="1"/>
          </p:cNvSpPr>
          <p:nvPr>
            <p:ph type="ftr" sz="quarter" idx="11"/>
          </p:nvPr>
        </p:nvSpPr>
        <p:spPr/>
        <p:txBody>
          <a:bodyPr rtlCol="0"/>
          <a:lstStyle/>
          <a:p>
            <a:pPr rtl="0"/>
            <a:endParaRPr lang="en-US"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12" name="Titre 1"/>
          <p:cNvSpPr>
            <a:spLocks noGrp="1"/>
          </p:cNvSpPr>
          <p:nvPr>
            <p:ph type="title"/>
          </p:nvPr>
        </p:nvSpPr>
        <p:spPr>
          <a:xfrm>
            <a:off x="581193" y="729658"/>
            <a:ext cx="11029616" cy="988332"/>
          </a:xfrm>
        </p:spPr>
        <p:txBody>
          <a:bodyPr rtlCol="0"/>
          <a:lstStyle/>
          <a:p>
            <a:pPr rtl="0"/>
            <a:r>
              <a:rPr lang="fr-FR"/>
              <a:t>Modifiez le style du titre</a:t>
            </a:r>
            <a:endParaRPr lang="en-US" dirty="0"/>
          </a:p>
        </p:txBody>
      </p:sp>
      <p:sp>
        <p:nvSpPr>
          <p:cNvPr id="3" name="Espace réservé du texte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581194" y="2926052"/>
            <a:ext cx="5194766" cy="2934999"/>
          </a:xfrm>
        </p:spPr>
        <p:txBody>
          <a:bodyPr rtlCol="0" anchor="t">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u texte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fr-FR"/>
              <a:t>Cliquez pour modifier les styles du texte du masque</a:t>
            </a:r>
          </a:p>
        </p:txBody>
      </p:sp>
      <p:sp>
        <p:nvSpPr>
          <p:cNvPr id="6" name="Espace réservé du contenu 5"/>
          <p:cNvSpPr>
            <a:spLocks noGrp="1"/>
          </p:cNvSpPr>
          <p:nvPr>
            <p:ph sz="quarter" idx="4"/>
          </p:nvPr>
        </p:nvSpPr>
        <p:spPr>
          <a:xfrm>
            <a:off x="6416037" y="2926052"/>
            <a:ext cx="5194771" cy="2934999"/>
          </a:xfrm>
        </p:spPr>
        <p:txBody>
          <a:bodyPr rtlCol="0" anchor="t">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p:cNvSpPr>
            <a:spLocks noGrp="1"/>
          </p:cNvSpPr>
          <p:nvPr>
            <p:ph type="dt" sz="half" idx="10"/>
          </p:nvPr>
        </p:nvSpPr>
        <p:spPr/>
        <p:txBody>
          <a:bodyPr rtlCol="0"/>
          <a:lstStyle/>
          <a:p>
            <a:pPr rtl="0"/>
            <a:fld id="{B2D0F46D-59FD-4484-924E-E79DD516B5ED}" type="datetime1">
              <a:rPr lang="fr-FR" smtClean="0"/>
              <a:t>02/07/2021</a:t>
            </a:fld>
            <a:endParaRPr lang="en-US" dirty="0"/>
          </a:p>
        </p:txBody>
      </p:sp>
      <p:sp>
        <p:nvSpPr>
          <p:cNvPr id="8" name="Espace réservé du pied de page 7"/>
          <p:cNvSpPr>
            <a:spLocks noGrp="1"/>
          </p:cNvSpPr>
          <p:nvPr>
            <p:ph type="ftr" sz="quarter" idx="11"/>
          </p:nvPr>
        </p:nvSpPr>
        <p:spPr/>
        <p:txBody>
          <a:bodyPr rtlCol="0"/>
          <a:lstStyle/>
          <a:p>
            <a:pPr rtl="0"/>
            <a:endParaRPr lang="en-US" dirty="0"/>
          </a:p>
        </p:txBody>
      </p:sp>
      <p:sp>
        <p:nvSpPr>
          <p:cNvPr id="9" name="Espace réservé du numéro de diapositive 8"/>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8" name="Titre 1"/>
          <p:cNvSpPr>
            <a:spLocks noGrp="1"/>
          </p:cNvSpPr>
          <p:nvPr>
            <p:ph type="title"/>
          </p:nvPr>
        </p:nvSpPr>
        <p:spPr>
          <a:xfrm>
            <a:off x="575894" y="729658"/>
            <a:ext cx="11029616" cy="988332"/>
          </a:xfrm>
        </p:spPr>
        <p:txBody>
          <a:bodyPr rtlCol="0"/>
          <a:lstStyle/>
          <a:p>
            <a:pPr rtl="0"/>
            <a:r>
              <a:rPr lang="fr-FR"/>
              <a:t>Modifiez le style du titre</a:t>
            </a:r>
            <a:endParaRPr lang="en-US" dirty="0"/>
          </a:p>
        </p:txBody>
      </p:sp>
      <p:sp>
        <p:nvSpPr>
          <p:cNvPr id="3" name="Espace réservé de la date 2"/>
          <p:cNvSpPr>
            <a:spLocks noGrp="1"/>
          </p:cNvSpPr>
          <p:nvPr>
            <p:ph type="dt" sz="half" idx="10"/>
          </p:nvPr>
        </p:nvSpPr>
        <p:spPr/>
        <p:txBody>
          <a:bodyPr rtlCol="0"/>
          <a:lstStyle/>
          <a:p>
            <a:pPr rtl="0"/>
            <a:fld id="{0FAEC910-4AAA-42A1-A49C-7DDC64BC53C6}" type="datetime1">
              <a:rPr lang="fr-FR" smtClean="0"/>
              <a:t>02/07/2021</a:t>
            </a:fld>
            <a:endParaRPr lang="en-US" dirty="0"/>
          </a:p>
        </p:txBody>
      </p:sp>
      <p:sp>
        <p:nvSpPr>
          <p:cNvPr id="4" name="Espace réservé du pied de page 3"/>
          <p:cNvSpPr>
            <a:spLocks noGrp="1"/>
          </p:cNvSpPr>
          <p:nvPr>
            <p:ph type="ftr" sz="quarter" idx="11"/>
          </p:nvPr>
        </p:nvSpPr>
        <p:spPr/>
        <p:txBody>
          <a:bodyPr rtlCol="0"/>
          <a:lstStyle/>
          <a:p>
            <a:pPr rtl="0"/>
            <a:endParaRPr lang="en-US" dirty="0"/>
          </a:p>
        </p:txBody>
      </p:sp>
      <p:sp>
        <p:nvSpPr>
          <p:cNvPr id="5" name="Espace réservé du numéro de diapositive 4"/>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ACEC98BE-FCE2-445F-8146-3A7F8CC3881D}" type="datetime1">
              <a:rPr lang="fr-FR" smtClean="0"/>
              <a:t>02/07/2021</a:t>
            </a:fld>
            <a:endParaRPr lang="en-US" dirty="0"/>
          </a:p>
        </p:txBody>
      </p:sp>
      <p:sp>
        <p:nvSpPr>
          <p:cNvPr id="3" name="Espace réservé du pied de page 2"/>
          <p:cNvSpPr>
            <a:spLocks noGrp="1"/>
          </p:cNvSpPr>
          <p:nvPr>
            <p:ph type="ftr" sz="quarter" idx="11"/>
          </p:nvPr>
        </p:nvSpPr>
        <p:spPr/>
        <p:txBody>
          <a:bodyPr rtlCol="0"/>
          <a:lstStyle/>
          <a:p>
            <a:pPr rtl="0"/>
            <a:endParaRPr lang="en-US" dirty="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fr-FR"/>
              <a:t>Modifiez le style du titre</a:t>
            </a:r>
            <a:endParaRPr lang="en-US" dirty="0"/>
          </a:p>
        </p:txBody>
      </p:sp>
      <p:sp>
        <p:nvSpPr>
          <p:cNvPr id="3" name="Espace réservé du contenu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texte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8" name="Espace réservé de la date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6D0953DD-A6BD-427D-B7A8-BDE378B2E678}" type="datetime1">
              <a:rPr lang="fr-FR" smtClean="0"/>
              <a:t>02/07/2021</a:t>
            </a:fld>
            <a:endParaRPr lang="en-US" dirty="0"/>
          </a:p>
        </p:txBody>
      </p:sp>
      <p:sp>
        <p:nvSpPr>
          <p:cNvPr id="10" name="Espace réservé du pied de page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Espace réservé du numéro de diapositive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‹N°›</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fr-FR"/>
              <a:t>Modifiez le style du titre</a:t>
            </a:r>
            <a:endParaRPr lang="en-US" dirty="0"/>
          </a:p>
        </p:txBody>
      </p:sp>
      <p:sp>
        <p:nvSpPr>
          <p:cNvPr id="3" name="Espace réservé d’image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a:t>Cliquez sur l'icône pour ajouter une image</a:t>
            </a:r>
            <a:endParaRPr lang="en-US" dirty="0"/>
          </a:p>
        </p:txBody>
      </p:sp>
      <p:sp>
        <p:nvSpPr>
          <p:cNvPr id="4" name="Espace réservé du texte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p>
            <a:pPr rtl="0"/>
            <a:fld id="{47E77B56-6788-4F40-A65E-12AFEB3AC095}" type="datetime1">
              <a:rPr lang="fr-FR" smtClean="0"/>
              <a:t>02/07/2021</a:t>
            </a:fld>
            <a:endParaRPr lang="en-US" dirty="0"/>
          </a:p>
        </p:txBody>
      </p:sp>
      <p:sp>
        <p:nvSpPr>
          <p:cNvPr id="6" name="Espace réservé du pied de page 5"/>
          <p:cNvSpPr>
            <a:spLocks noGrp="1"/>
          </p:cNvSpPr>
          <p:nvPr>
            <p:ph type="ftr" sz="quarter" idx="11"/>
          </p:nvPr>
        </p:nvSpPr>
        <p:spPr/>
        <p:txBody>
          <a:bodyPr rtlCol="0"/>
          <a:lstStyle/>
          <a:p>
            <a:pPr algn="l" rtl="0"/>
            <a:endParaRPr lang="en-US"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
              <a:t>Modifiez le style du titre</a:t>
            </a:r>
            <a:endParaRPr lang="en-US" dirty="0"/>
          </a:p>
        </p:txBody>
      </p:sp>
      <p:sp>
        <p:nvSpPr>
          <p:cNvPr id="3" name="Espace réservé du texte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fr"/>
              <a:t>Modifiez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E69A0D1A-B1A6-4A33-B3AE-513EF3B4A7E7}" type="datetime1">
              <a:rPr lang="fr-FR" smtClean="0"/>
              <a:t>02/07/2021</a:t>
            </a:fld>
            <a:endParaRPr lang="en-US" dirty="0"/>
          </a:p>
        </p:txBody>
      </p:sp>
      <p:sp>
        <p:nvSpPr>
          <p:cNvPr id="5" name="Espace réservé du pied de page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Espace réservé du numéro de diapositive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huffingtonpost.com/2011/11/16/can-the-american-library-_n_1096484.html?utm_hp_ref=libraries-in-crisis" TargetMode="External"/><Relationship Id="rId13" Type="http://schemas.openxmlformats.org/officeDocument/2006/relationships/hyperlink" Target="http://peopleslibrary.wordpress.com/" TargetMode="External"/><Relationship Id="rId3" Type="http://schemas.openxmlformats.org/officeDocument/2006/relationships/hyperlink" Target="http://portal.unesco.org/fr/ev.php-URL_ID=13637&amp;URL_DO=DO_TOPIC&amp;URL_SECTION=201.html" TargetMode="External"/><Relationship Id="rId7" Type="http://schemas.openxmlformats.org/officeDocument/2006/relationships/hyperlink" Target="http://bbf.enssib.fr/consulter/bbf-2012-04-0015-003" TargetMode="External"/><Relationship Id="rId12" Type="http://schemas.openxmlformats.org/officeDocument/2006/relationships/hyperlink" Target="http://www.actualitte.com/bibliotheques/occupy-wall-street-detruire-une-bibliotheque-releve-de-l-autodafe-29988.htm" TargetMode="External"/><Relationship Id="rId17" Type="http://schemas.openxmlformats.org/officeDocument/2006/relationships/hyperlink" Target="http://bibliomancienne.wordpress.com/2011/11/09/yes-we-camp-and-read-la-bibliotheque-des-peuples-a-occupons-montreal/" TargetMode="External"/><Relationship Id="rId2" Type="http://schemas.openxmlformats.org/officeDocument/2006/relationships/hyperlink" Target="http://www.actualitte.com/bibliotheques/les-auteurs-anglais-unis-contre-la-fermeture-des-bibliotheques-24092.htm" TargetMode="External"/><Relationship Id="rId16" Type="http://schemas.openxmlformats.org/officeDocument/2006/relationships/hyperlink" Target="http://www.thefreelibrary.com/Subversive+Citizens%3A+Power,+Agency+and+Resistance+in+Public+Services.-a0286011916" TargetMode="External"/><Relationship Id="rId1" Type="http://schemas.openxmlformats.org/officeDocument/2006/relationships/slideLayout" Target="../slideLayouts/slideLayout2.xml"/><Relationship Id="rId6" Type="http://schemas.openxmlformats.org/officeDocument/2006/relationships/hyperlink" Target="http://www.lexpress.fr/culture/livre/il-etait-une-fois-la-bibliotheque-d-occupy-wall-street_1053263.html" TargetMode="External"/><Relationship Id="rId11" Type="http://schemas.openxmlformats.org/officeDocument/2006/relationships/hyperlink" Target="http://bbf.enssib.fr/consulter/bbf-2011-03-0103-001" TargetMode="External"/><Relationship Id="rId5" Type="http://schemas.openxmlformats.org/officeDocument/2006/relationships/hyperlink" Target="http://conference.ifla.org/past/ifla76/216-2.htm" TargetMode="External"/><Relationship Id="rId15" Type="http://schemas.openxmlformats.org/officeDocument/2006/relationships/hyperlink" Target="http://www.google.fr/search?q=save+our+library&amp;hl=fr&amp;oe=utf-8&amp;um=1&amp;ie=UTF-8&amp;tbm=isch&amp;source=og&amp;sa=N&amp;tab=wi&amp;ei=YWuNUIW5J8u4hAfisIGQDA&amp;biw=1024&amp;bih=486&amp;sei=ZGuNUIrMCMTMhAeu8YHYBA" TargetMode="External"/><Relationship Id="rId10" Type="http://schemas.openxmlformats.org/officeDocument/2006/relationships/hyperlink" Target="http://aifbd.org/index.php?option=com_content&amp;view=article&amp;id=93&amp;Itemid=100#88" TargetMode="External"/><Relationship Id="rId4" Type="http://schemas.openxmlformats.org/officeDocument/2006/relationships/hyperlink" Target="http://www.livreshebdo.fr/bibliotheques/actualites/egypte--la-bibliotheque-d-alexandrie-sauvee-par-les-jeunes-/6069.aspx" TargetMode="External"/><Relationship Id="rId9" Type="http://schemas.openxmlformats.org/officeDocument/2006/relationships/hyperlink" Target="http://www.huffingtonpost.com/news/libraries-in-crisis/" TargetMode="External"/><Relationship Id="rId14" Type="http://schemas.openxmlformats.org/officeDocument/2006/relationships/hyperlink" Target="http://www.idboox.com/etudes/rapport-annuel-sur-les-bibliotheques-municipal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2018/vocational-awe/" TargetMode="External"/><Relationship Id="rId2" Type="http://schemas.openxmlformats.org/officeDocument/2006/relationships/hyperlink" Target="http://bbf.enssib.fr/consulter/bbf-1998-02-0008-00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heconversation.com/quest-ce-quune-crise-136026" TargetMode="External"/><Relationship Id="rId2" Type="http://schemas.openxmlformats.org/officeDocument/2006/relationships/hyperlink" Target="https://doi.org/10.3917/pro.316.0069" TargetMode="External"/><Relationship Id="rId1" Type="http://schemas.openxmlformats.org/officeDocument/2006/relationships/slideLayout" Target="../slideLayouts/slideLayout2.xml"/><Relationship Id="rId4" Type="http://schemas.openxmlformats.org/officeDocument/2006/relationships/hyperlink" Target="https://doi.org/10.3917/med.154.01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r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pPr rtl="0"/>
            <a:r>
              <a:rPr lang="fr" dirty="0"/>
              <a:t>Bibliothèques et crises</a:t>
            </a:r>
          </a:p>
        </p:txBody>
      </p:sp>
      <p:sp>
        <p:nvSpPr>
          <p:cNvPr id="3" name="Sous-titr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fr" dirty="0"/>
              <a:t>Raphaelle Bats, 2021</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Image 5" descr="Zoom sur un logo&#10;&#10;Description générée automatiquement">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18B2813-3D54-4376-9269-8D6D2D127EBA}"/>
              </a:ext>
            </a:extLst>
          </p:cNvPr>
          <p:cNvSpPr>
            <a:spLocks noGrp="1"/>
          </p:cNvSpPr>
          <p:nvPr>
            <p:ph type="ctrTitle"/>
          </p:nvPr>
        </p:nvSpPr>
        <p:spPr/>
        <p:txBody>
          <a:bodyPr/>
          <a:lstStyle/>
          <a:p>
            <a:r>
              <a:rPr lang="fr-FR" dirty="0"/>
              <a:t>Les bibliothèques face aux crises</a:t>
            </a:r>
          </a:p>
        </p:txBody>
      </p:sp>
      <p:sp>
        <p:nvSpPr>
          <p:cNvPr id="6" name="Sous-titre 5">
            <a:extLst>
              <a:ext uri="{FF2B5EF4-FFF2-40B4-BE49-F238E27FC236}">
                <a16:creationId xmlns:a16="http://schemas.microsoft.com/office/drawing/2014/main" id="{8CA4185F-BD23-4DEB-ACF6-CC32B43EE9B2}"/>
              </a:ext>
            </a:extLst>
          </p:cNvPr>
          <p:cNvSpPr>
            <a:spLocks noGrp="1"/>
          </p:cNvSpPr>
          <p:nvPr>
            <p:ph type="subTitle" idx="1"/>
          </p:nvPr>
        </p:nvSpPr>
        <p:spPr/>
        <p:txBody>
          <a:bodyPr/>
          <a:lstStyle/>
          <a:p>
            <a:r>
              <a:rPr lang="fr-FR" dirty="0"/>
              <a:t>Définir le Rôle de la bibliothèque par la crise</a:t>
            </a:r>
          </a:p>
        </p:txBody>
      </p:sp>
      <p:sp>
        <p:nvSpPr>
          <p:cNvPr id="4" name="Espace réservé de la date 3">
            <a:extLst>
              <a:ext uri="{FF2B5EF4-FFF2-40B4-BE49-F238E27FC236}">
                <a16:creationId xmlns:a16="http://schemas.microsoft.com/office/drawing/2014/main" id="{80E59A3E-F23F-4C72-9E32-6255D3E3A31A}"/>
              </a:ext>
            </a:extLst>
          </p:cNvPr>
          <p:cNvSpPr>
            <a:spLocks noGrp="1"/>
          </p:cNvSpPr>
          <p:nvPr>
            <p:ph type="dt" sz="half" idx="10"/>
          </p:nvPr>
        </p:nvSpPr>
        <p:spPr/>
        <p:txBody>
          <a:bodyPr/>
          <a:lstStyle/>
          <a:p>
            <a:pPr rtl="0"/>
            <a:fld id="{22897033-9A55-4DAC-991D-1FF1921C78B7}" type="datetime1">
              <a:rPr lang="fr-FR" smtClean="0"/>
              <a:t>06/07/2021</a:t>
            </a:fld>
            <a:endParaRPr lang="en-US" dirty="0"/>
          </a:p>
        </p:txBody>
      </p:sp>
      <p:pic>
        <p:nvPicPr>
          <p:cNvPr id="2050" name="Picture 2" descr="Liste de bibliothèques détruites — Wikipédia">
            <a:extLst>
              <a:ext uri="{FF2B5EF4-FFF2-40B4-BE49-F238E27FC236}">
                <a16:creationId xmlns:a16="http://schemas.microsoft.com/office/drawing/2014/main" id="{60C1D305-CCEA-46A1-A571-27135081F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489" y="3429000"/>
            <a:ext cx="3606888" cy="2404592"/>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e la date 3">
            <a:extLst>
              <a:ext uri="{FF2B5EF4-FFF2-40B4-BE49-F238E27FC236}">
                <a16:creationId xmlns:a16="http://schemas.microsoft.com/office/drawing/2014/main" id="{C06B88C0-45AB-4A18-ABD8-67A1D83D6D09}"/>
              </a:ext>
            </a:extLst>
          </p:cNvPr>
          <p:cNvSpPr txBox="1">
            <a:spLocks/>
          </p:cNvSpPr>
          <p:nvPr/>
        </p:nvSpPr>
        <p:spPr>
          <a:xfrm>
            <a:off x="8553578" y="5783910"/>
            <a:ext cx="2844799" cy="365125"/>
          </a:xfrm>
          <a:prstGeom prst="rect">
            <a:avLst/>
          </a:prstGeom>
        </p:spPr>
        <p:txBody>
          <a:bodyPr vert="horz" lIns="91440" tIns="45720" rIns="91440" bIns="45720" rtlCol="0" anchor="ctr"/>
          <a:lstStyle>
            <a:defPPr rtl="0">
              <a:defRPr lang="fr-fr"/>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rPr>
              <a:t>Illustration Wikipédia : Liste de bibliothèques détruites</a:t>
            </a:r>
            <a:endParaRPr lang="en-US" dirty="0">
              <a:solidFill>
                <a:schemeClr val="bg1"/>
              </a:solidFill>
            </a:endParaRPr>
          </a:p>
        </p:txBody>
      </p:sp>
    </p:spTree>
    <p:extLst>
      <p:ext uri="{BB962C8B-B14F-4D97-AF65-F5344CB8AC3E}">
        <p14:creationId xmlns:p14="http://schemas.microsoft.com/office/powerpoint/2010/main" val="355068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460A893-FFAA-4B13-9A41-243F8BDF4E6F}"/>
              </a:ext>
            </a:extLst>
          </p:cNvPr>
          <p:cNvSpPr>
            <a:spLocks noGrp="1"/>
          </p:cNvSpPr>
          <p:nvPr>
            <p:ph type="title"/>
          </p:nvPr>
        </p:nvSpPr>
        <p:spPr/>
        <p:txBody>
          <a:bodyPr/>
          <a:lstStyle/>
          <a:p>
            <a:r>
              <a:rPr lang="fr-FR" dirty="0"/>
              <a:t>A vous ! </a:t>
            </a:r>
          </a:p>
        </p:txBody>
      </p:sp>
      <p:sp>
        <p:nvSpPr>
          <p:cNvPr id="6" name="Espace réservé du texte 5">
            <a:extLst>
              <a:ext uri="{FF2B5EF4-FFF2-40B4-BE49-F238E27FC236}">
                <a16:creationId xmlns:a16="http://schemas.microsoft.com/office/drawing/2014/main" id="{51AAF54F-BDC2-4E39-B082-20A58B2EDB63}"/>
              </a:ext>
            </a:extLst>
          </p:cNvPr>
          <p:cNvSpPr>
            <a:spLocks noGrp="1"/>
          </p:cNvSpPr>
          <p:nvPr>
            <p:ph type="body" idx="1"/>
          </p:nvPr>
        </p:nvSpPr>
        <p:spPr/>
        <p:txBody>
          <a:bodyPr/>
          <a:lstStyle/>
          <a:p>
            <a:r>
              <a:rPr lang="fr-FR" dirty="0"/>
              <a:t>Quelle crise (externe) vous a le plus marqué en tant que bibliothécaire ?</a:t>
            </a:r>
          </a:p>
        </p:txBody>
      </p:sp>
      <p:sp>
        <p:nvSpPr>
          <p:cNvPr id="4" name="Espace réservé de la date 3">
            <a:extLst>
              <a:ext uri="{FF2B5EF4-FFF2-40B4-BE49-F238E27FC236}">
                <a16:creationId xmlns:a16="http://schemas.microsoft.com/office/drawing/2014/main" id="{5B8ADE67-30A4-4107-B6DE-D7E67055ADAD}"/>
              </a:ext>
            </a:extLst>
          </p:cNvPr>
          <p:cNvSpPr>
            <a:spLocks noGrp="1"/>
          </p:cNvSpPr>
          <p:nvPr>
            <p:ph type="dt" sz="half" idx="10"/>
          </p:nvPr>
        </p:nvSpPr>
        <p:spPr/>
        <p:txBody>
          <a:bodyPr/>
          <a:lstStyle/>
          <a:p>
            <a:pPr rtl="0"/>
            <a:fld id="{22897033-9A55-4DAC-991D-1FF1921C78B7}" type="datetime1">
              <a:rPr lang="fr-FR" smtClean="0"/>
              <a:t>05/07/2021</a:t>
            </a:fld>
            <a:endParaRPr lang="en-US" dirty="0"/>
          </a:p>
        </p:txBody>
      </p:sp>
    </p:spTree>
    <p:extLst>
      <p:ext uri="{BB962C8B-B14F-4D97-AF65-F5344CB8AC3E}">
        <p14:creationId xmlns:p14="http://schemas.microsoft.com/office/powerpoint/2010/main" val="370096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84F32-F5CC-4A0D-9660-9AE43826B9B9}"/>
              </a:ext>
            </a:extLst>
          </p:cNvPr>
          <p:cNvSpPr>
            <a:spLocks noGrp="1"/>
          </p:cNvSpPr>
          <p:nvPr>
            <p:ph type="title"/>
          </p:nvPr>
        </p:nvSpPr>
        <p:spPr/>
        <p:txBody>
          <a:bodyPr/>
          <a:lstStyle/>
          <a:p>
            <a:r>
              <a:rPr lang="fr-FR" dirty="0"/>
              <a:t>Les bibliothèques face à la crise : Quelques exemples (datés)</a:t>
            </a:r>
          </a:p>
        </p:txBody>
      </p:sp>
      <p:sp>
        <p:nvSpPr>
          <p:cNvPr id="3" name="Espace réservé du contenu 2">
            <a:extLst>
              <a:ext uri="{FF2B5EF4-FFF2-40B4-BE49-F238E27FC236}">
                <a16:creationId xmlns:a16="http://schemas.microsoft.com/office/drawing/2014/main" id="{9A56C8E3-67BD-4B24-B57B-0EA81B4A01A0}"/>
              </a:ext>
            </a:extLst>
          </p:cNvPr>
          <p:cNvSpPr>
            <a:spLocks noGrp="1"/>
          </p:cNvSpPr>
          <p:nvPr>
            <p:ph idx="1"/>
          </p:nvPr>
        </p:nvSpPr>
        <p:spPr>
          <a:xfrm>
            <a:off x="581193" y="2394089"/>
            <a:ext cx="11029615" cy="4212387"/>
          </a:xfrm>
        </p:spPr>
        <p:txBody>
          <a:bodyPr>
            <a:normAutofit/>
          </a:bodyPr>
          <a:lstStyle/>
          <a:p>
            <a:r>
              <a:rPr lang="fr-FR" dirty="0"/>
              <a:t>Les bibliothèques et la guerre</a:t>
            </a:r>
          </a:p>
          <a:p>
            <a:pPr lvl="1"/>
            <a:r>
              <a:rPr lang="fr-FR" dirty="0"/>
              <a:t>Convention de la Haye</a:t>
            </a:r>
          </a:p>
          <a:p>
            <a:pPr lvl="1"/>
            <a:r>
              <a:rPr lang="fr-FR" dirty="0"/>
              <a:t>La bibliothèque comme arme de guerre : BN Kosovo, BN Bosnie</a:t>
            </a:r>
          </a:p>
          <a:p>
            <a:pPr lvl="1"/>
            <a:r>
              <a:rPr lang="fr-FR" dirty="0"/>
              <a:t>La bibliothèque comme non prioritaire et les plans de </a:t>
            </a:r>
            <a:r>
              <a:rPr lang="fr-FR" dirty="0" err="1"/>
              <a:t>sauvegrade</a:t>
            </a:r>
            <a:r>
              <a:rPr lang="fr-FR" dirty="0"/>
              <a:t> : BN Croatie</a:t>
            </a:r>
          </a:p>
          <a:p>
            <a:pPr lvl="1"/>
            <a:r>
              <a:rPr lang="fr-FR" dirty="0"/>
              <a:t>Archives des réfugiés (Palestine, Rwanda), le numérique et les mémoricides</a:t>
            </a:r>
          </a:p>
          <a:p>
            <a:pPr marL="324000" lvl="1" indent="0">
              <a:buNone/>
            </a:pPr>
            <a:endParaRPr lang="fr-FR" dirty="0"/>
          </a:p>
          <a:p>
            <a:pPr lvl="1"/>
            <a:endParaRPr lang="fr-FR" dirty="0"/>
          </a:p>
          <a:p>
            <a:r>
              <a:rPr lang="fr-FR" dirty="0"/>
              <a:t>Les bibliothèques et les mouvements de contestation</a:t>
            </a:r>
          </a:p>
          <a:p>
            <a:pPr lvl="1"/>
            <a:r>
              <a:rPr lang="fr-FR" dirty="0"/>
              <a:t>La bibliothèque comme représentation de l’Etat ou de l’oppresseur : Egypte, Tunisie, That </a:t>
            </a:r>
            <a:r>
              <a:rPr lang="fr-FR" dirty="0" err="1"/>
              <a:t>smoke</a:t>
            </a:r>
            <a:r>
              <a:rPr lang="fr-FR" dirty="0"/>
              <a:t> </a:t>
            </a:r>
            <a:r>
              <a:rPr lang="fr-FR" dirty="0" err="1"/>
              <a:t>that</a:t>
            </a:r>
            <a:r>
              <a:rPr lang="fr-FR" dirty="0"/>
              <a:t> calls, émeutes de 2015 en France</a:t>
            </a:r>
          </a:p>
          <a:p>
            <a:pPr lvl="1"/>
            <a:r>
              <a:rPr lang="fr-FR" dirty="0"/>
              <a:t>La bibliothèque comme représentation d’un instrument pour le peuple : Egypte, Ferguson</a:t>
            </a:r>
          </a:p>
          <a:p>
            <a:pPr lvl="1"/>
            <a:r>
              <a:rPr lang="fr-FR" dirty="0"/>
              <a:t>La bibliothèque populaire pendant les mouvements politiques : </a:t>
            </a:r>
            <a:r>
              <a:rPr lang="fr-FR" dirty="0" err="1"/>
              <a:t>BiblioDebout</a:t>
            </a:r>
            <a:r>
              <a:rPr lang="fr-FR" dirty="0"/>
              <a:t>, Bibliothèque d’</a:t>
            </a:r>
            <a:r>
              <a:rPr lang="fr-FR" dirty="0" err="1"/>
              <a:t>Occupy</a:t>
            </a:r>
            <a:r>
              <a:rPr lang="fr-FR" dirty="0"/>
              <a:t> Wall Street</a:t>
            </a:r>
          </a:p>
          <a:p>
            <a:pPr lvl="1"/>
            <a:endParaRPr lang="fr-FR" dirty="0"/>
          </a:p>
          <a:p>
            <a:endParaRPr lang="fr-FR" dirty="0"/>
          </a:p>
        </p:txBody>
      </p:sp>
      <p:sp>
        <p:nvSpPr>
          <p:cNvPr id="4" name="Espace réservé de la date 3">
            <a:extLst>
              <a:ext uri="{FF2B5EF4-FFF2-40B4-BE49-F238E27FC236}">
                <a16:creationId xmlns:a16="http://schemas.microsoft.com/office/drawing/2014/main" id="{AA4AC097-B833-4B8B-AABB-2F7695F1D221}"/>
              </a:ext>
            </a:extLst>
          </p:cNvPr>
          <p:cNvSpPr>
            <a:spLocks noGrp="1"/>
          </p:cNvSpPr>
          <p:nvPr>
            <p:ph type="dt" sz="half" idx="10"/>
          </p:nvPr>
        </p:nvSpPr>
        <p:spPr/>
        <p:txBody>
          <a:bodyPr/>
          <a:lstStyle/>
          <a:p>
            <a:pPr rtl="0"/>
            <a:fld id="{22897033-9A55-4DAC-991D-1FF1921C78B7}" type="datetime1">
              <a:rPr lang="fr-FR" smtClean="0"/>
              <a:t>05/07/2021</a:t>
            </a:fld>
            <a:endParaRPr lang="en-US" dirty="0"/>
          </a:p>
        </p:txBody>
      </p:sp>
    </p:spTree>
    <p:extLst>
      <p:ext uri="{BB962C8B-B14F-4D97-AF65-F5344CB8AC3E}">
        <p14:creationId xmlns:p14="http://schemas.microsoft.com/office/powerpoint/2010/main" val="367688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84F32-F5CC-4A0D-9660-9AE43826B9B9}"/>
              </a:ext>
            </a:extLst>
          </p:cNvPr>
          <p:cNvSpPr>
            <a:spLocks noGrp="1"/>
          </p:cNvSpPr>
          <p:nvPr>
            <p:ph type="title"/>
          </p:nvPr>
        </p:nvSpPr>
        <p:spPr/>
        <p:txBody>
          <a:bodyPr/>
          <a:lstStyle/>
          <a:p>
            <a:r>
              <a:rPr lang="fr-FR" dirty="0"/>
              <a:t>Les bibliothèques face à la crise : Quelques exemples</a:t>
            </a:r>
          </a:p>
        </p:txBody>
      </p:sp>
      <p:sp>
        <p:nvSpPr>
          <p:cNvPr id="3" name="Espace réservé du contenu 2">
            <a:extLst>
              <a:ext uri="{FF2B5EF4-FFF2-40B4-BE49-F238E27FC236}">
                <a16:creationId xmlns:a16="http://schemas.microsoft.com/office/drawing/2014/main" id="{9A56C8E3-67BD-4B24-B57B-0EA81B4A01A0}"/>
              </a:ext>
            </a:extLst>
          </p:cNvPr>
          <p:cNvSpPr>
            <a:spLocks noGrp="1"/>
          </p:cNvSpPr>
          <p:nvPr>
            <p:ph idx="1"/>
          </p:nvPr>
        </p:nvSpPr>
        <p:spPr>
          <a:xfrm>
            <a:off x="581193" y="2394089"/>
            <a:ext cx="11029615" cy="4212387"/>
          </a:xfrm>
        </p:spPr>
        <p:txBody>
          <a:bodyPr>
            <a:normAutofit/>
          </a:bodyPr>
          <a:lstStyle/>
          <a:p>
            <a:r>
              <a:rPr lang="fr-FR" dirty="0"/>
              <a:t>Les bibliothèques et les catastrophes naturelles</a:t>
            </a:r>
          </a:p>
          <a:p>
            <a:pPr lvl="1"/>
            <a:r>
              <a:rPr lang="fr-FR" dirty="0"/>
              <a:t>Les plans de sauvegarde</a:t>
            </a:r>
          </a:p>
          <a:p>
            <a:pPr lvl="1"/>
            <a:r>
              <a:rPr lang="fr-FR" dirty="0"/>
              <a:t>Accepter l’événement naturel comme normalité pour éviter les catastrophes : Nouvelle Zélande</a:t>
            </a:r>
          </a:p>
          <a:p>
            <a:pPr lvl="1"/>
            <a:r>
              <a:rPr lang="fr-FR" dirty="0"/>
              <a:t>La bibliothèque comme refuge : Roland Emmerich, Nouvelle Zélande, Ouragan Sandy, etc.</a:t>
            </a:r>
          </a:p>
          <a:p>
            <a:pPr lvl="1"/>
            <a:r>
              <a:rPr lang="fr-FR" dirty="0"/>
              <a:t>La bibliothèque comme institution résiliente : Nouvelle Orléans ALA 2011</a:t>
            </a:r>
          </a:p>
          <a:p>
            <a:pPr lvl="1"/>
            <a:r>
              <a:rPr lang="fr-FR" dirty="0"/>
              <a:t>La catastrophe comme opportunité de repenser la bibliothèque : Haïti</a:t>
            </a:r>
          </a:p>
          <a:p>
            <a:pPr lvl="1"/>
            <a:r>
              <a:rPr lang="fr-FR" dirty="0"/>
              <a:t>Le numérique face à la catastrophe naturelle : que deviennent les serveurs dans les tremblements de terre, les inondations, etc. </a:t>
            </a:r>
          </a:p>
          <a:p>
            <a:pPr lvl="1"/>
            <a:endParaRPr lang="fr-FR" dirty="0"/>
          </a:p>
          <a:p>
            <a:endParaRPr lang="fr-FR" dirty="0"/>
          </a:p>
        </p:txBody>
      </p:sp>
      <p:sp>
        <p:nvSpPr>
          <p:cNvPr id="4" name="Espace réservé de la date 3">
            <a:extLst>
              <a:ext uri="{FF2B5EF4-FFF2-40B4-BE49-F238E27FC236}">
                <a16:creationId xmlns:a16="http://schemas.microsoft.com/office/drawing/2014/main" id="{AA4AC097-B833-4B8B-AABB-2F7695F1D221}"/>
              </a:ext>
            </a:extLst>
          </p:cNvPr>
          <p:cNvSpPr>
            <a:spLocks noGrp="1"/>
          </p:cNvSpPr>
          <p:nvPr>
            <p:ph type="dt" sz="half" idx="10"/>
          </p:nvPr>
        </p:nvSpPr>
        <p:spPr/>
        <p:txBody>
          <a:bodyPr/>
          <a:lstStyle/>
          <a:p>
            <a:pPr rtl="0"/>
            <a:fld id="{22897033-9A55-4DAC-991D-1FF1921C78B7}" type="datetime1">
              <a:rPr lang="fr-FR" smtClean="0"/>
              <a:t>05/07/2021</a:t>
            </a:fld>
            <a:endParaRPr lang="en-US" dirty="0"/>
          </a:p>
        </p:txBody>
      </p:sp>
    </p:spTree>
    <p:extLst>
      <p:ext uri="{BB962C8B-B14F-4D97-AF65-F5344CB8AC3E}">
        <p14:creationId xmlns:p14="http://schemas.microsoft.com/office/powerpoint/2010/main" val="4274240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84F32-F5CC-4A0D-9660-9AE43826B9B9}"/>
              </a:ext>
            </a:extLst>
          </p:cNvPr>
          <p:cNvSpPr>
            <a:spLocks noGrp="1"/>
          </p:cNvSpPr>
          <p:nvPr>
            <p:ph type="title"/>
          </p:nvPr>
        </p:nvSpPr>
        <p:spPr/>
        <p:txBody>
          <a:bodyPr/>
          <a:lstStyle/>
          <a:p>
            <a:r>
              <a:rPr lang="fr-FR" dirty="0"/>
              <a:t>Les bibliothèques face à la crise : Quelques exemples</a:t>
            </a:r>
          </a:p>
        </p:txBody>
      </p:sp>
      <p:sp>
        <p:nvSpPr>
          <p:cNvPr id="3" name="Espace réservé du contenu 2">
            <a:extLst>
              <a:ext uri="{FF2B5EF4-FFF2-40B4-BE49-F238E27FC236}">
                <a16:creationId xmlns:a16="http://schemas.microsoft.com/office/drawing/2014/main" id="{9A56C8E3-67BD-4B24-B57B-0EA81B4A01A0}"/>
              </a:ext>
            </a:extLst>
          </p:cNvPr>
          <p:cNvSpPr>
            <a:spLocks noGrp="1"/>
          </p:cNvSpPr>
          <p:nvPr>
            <p:ph idx="1"/>
          </p:nvPr>
        </p:nvSpPr>
        <p:spPr>
          <a:xfrm>
            <a:off x="581193" y="2394089"/>
            <a:ext cx="11029615" cy="4212387"/>
          </a:xfrm>
        </p:spPr>
        <p:txBody>
          <a:bodyPr>
            <a:normAutofit/>
          </a:bodyPr>
          <a:lstStyle/>
          <a:p>
            <a:r>
              <a:rPr lang="fr-FR" dirty="0"/>
              <a:t>Les bibliothèques et la crise financière</a:t>
            </a:r>
          </a:p>
          <a:p>
            <a:pPr lvl="1"/>
            <a:r>
              <a:rPr lang="fr-FR" dirty="0"/>
              <a:t>Baisse des budgets et notamment de collections &gt; moins de diversité</a:t>
            </a:r>
          </a:p>
          <a:p>
            <a:pPr lvl="1"/>
            <a:r>
              <a:rPr lang="fr-FR" dirty="0"/>
              <a:t>Les agents : non renouvellement, postes gelés, diminution des salaires, etc. : le cas de la Grèce en 2012</a:t>
            </a:r>
          </a:p>
          <a:p>
            <a:pPr lvl="1"/>
            <a:r>
              <a:rPr lang="fr-FR" dirty="0"/>
              <a:t>Fermeture des bibliothèques et des services publics de proximité : le cas des Pays Bas</a:t>
            </a:r>
          </a:p>
          <a:p>
            <a:pPr lvl="1"/>
            <a:r>
              <a:rPr lang="fr-FR" dirty="0"/>
              <a:t>L’inflation et le coût des livres : le cas du </a:t>
            </a:r>
            <a:r>
              <a:rPr lang="fr-FR" dirty="0" err="1"/>
              <a:t>Zimbawe</a:t>
            </a:r>
            <a:endParaRPr lang="fr-FR" dirty="0"/>
          </a:p>
          <a:p>
            <a:pPr lvl="1"/>
            <a:r>
              <a:rPr lang="fr-FR" dirty="0"/>
              <a:t>Des nouveaux services ou des services mis à l’honneur : autoformation, livraison à domicile, etc.</a:t>
            </a:r>
          </a:p>
          <a:p>
            <a:pPr lvl="1"/>
            <a:endParaRPr lang="fr-FR" dirty="0"/>
          </a:p>
          <a:p>
            <a:pPr lvl="1"/>
            <a:endParaRPr lang="fr-FR" dirty="0"/>
          </a:p>
          <a:p>
            <a:endParaRPr lang="fr-FR" dirty="0"/>
          </a:p>
        </p:txBody>
      </p:sp>
      <p:sp>
        <p:nvSpPr>
          <p:cNvPr id="4" name="Espace réservé de la date 3">
            <a:extLst>
              <a:ext uri="{FF2B5EF4-FFF2-40B4-BE49-F238E27FC236}">
                <a16:creationId xmlns:a16="http://schemas.microsoft.com/office/drawing/2014/main" id="{AA4AC097-B833-4B8B-AABB-2F7695F1D221}"/>
              </a:ext>
            </a:extLst>
          </p:cNvPr>
          <p:cNvSpPr>
            <a:spLocks noGrp="1"/>
          </p:cNvSpPr>
          <p:nvPr>
            <p:ph type="dt" sz="half" idx="10"/>
          </p:nvPr>
        </p:nvSpPr>
        <p:spPr/>
        <p:txBody>
          <a:bodyPr/>
          <a:lstStyle/>
          <a:p>
            <a:pPr rtl="0"/>
            <a:fld id="{22897033-9A55-4DAC-991D-1FF1921C78B7}" type="datetime1">
              <a:rPr lang="fr-FR" smtClean="0"/>
              <a:t>05/07/2021</a:t>
            </a:fld>
            <a:endParaRPr lang="en-US" dirty="0"/>
          </a:p>
        </p:txBody>
      </p:sp>
    </p:spTree>
    <p:extLst>
      <p:ext uri="{BB962C8B-B14F-4D97-AF65-F5344CB8AC3E}">
        <p14:creationId xmlns:p14="http://schemas.microsoft.com/office/powerpoint/2010/main" val="2189586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84F32-F5CC-4A0D-9660-9AE43826B9B9}"/>
              </a:ext>
            </a:extLst>
          </p:cNvPr>
          <p:cNvSpPr>
            <a:spLocks noGrp="1"/>
          </p:cNvSpPr>
          <p:nvPr>
            <p:ph type="title"/>
          </p:nvPr>
        </p:nvSpPr>
        <p:spPr>
          <a:xfrm>
            <a:off x="522670" y="0"/>
            <a:ext cx="11029616" cy="1188720"/>
          </a:xfrm>
        </p:spPr>
        <p:txBody>
          <a:bodyPr/>
          <a:lstStyle/>
          <a:p>
            <a:r>
              <a:rPr lang="fr-FR" dirty="0"/>
              <a:t>Mini biblio (datée)</a:t>
            </a:r>
          </a:p>
        </p:txBody>
      </p:sp>
      <p:sp>
        <p:nvSpPr>
          <p:cNvPr id="3" name="Espace réservé du contenu 2">
            <a:extLst>
              <a:ext uri="{FF2B5EF4-FFF2-40B4-BE49-F238E27FC236}">
                <a16:creationId xmlns:a16="http://schemas.microsoft.com/office/drawing/2014/main" id="{9A56C8E3-67BD-4B24-B57B-0EA81B4A01A0}"/>
              </a:ext>
            </a:extLst>
          </p:cNvPr>
          <p:cNvSpPr>
            <a:spLocks noGrp="1"/>
          </p:cNvSpPr>
          <p:nvPr>
            <p:ph idx="1"/>
          </p:nvPr>
        </p:nvSpPr>
        <p:spPr>
          <a:xfrm>
            <a:off x="581192" y="1411835"/>
            <a:ext cx="11029615" cy="5377204"/>
          </a:xfrm>
        </p:spPr>
        <p:txBody>
          <a:bodyPr>
            <a:normAutofit fontScale="55000" lnSpcReduction="20000"/>
          </a:bodyPr>
          <a:lstStyle/>
          <a:p>
            <a:r>
              <a:rPr lang="fr-FR" dirty="0" err="1">
                <a:effectLst/>
              </a:rPr>
              <a:t>Actualitté</a:t>
            </a:r>
            <a:r>
              <a:rPr lang="fr-FR" dirty="0">
                <a:effectLst/>
              </a:rPr>
              <a:t>. (s. d.). </a:t>
            </a:r>
            <a:r>
              <a:rPr lang="fr-FR" i="1" dirty="0">
                <a:effectLst/>
              </a:rPr>
              <a:t>Les auteurs anglais unis contre la fermeture des bibliothèques</a:t>
            </a:r>
            <a:r>
              <a:rPr lang="fr-FR" dirty="0">
                <a:effectLst/>
              </a:rPr>
              <a:t>. Consulté 28 octobre 2012, à l’adresse </a:t>
            </a:r>
            <a:r>
              <a:rPr lang="fr-FR" dirty="0">
                <a:effectLst/>
                <a:hlinkClick r:id="rId2"/>
              </a:rPr>
              <a:t>http://www.actualitte.com/bibliotheques/les-auteurs-anglais-unis-contre-la-fermeture-des-bibliotheques-24092.htm</a:t>
            </a:r>
            <a:endParaRPr lang="fr-FR" dirty="0">
              <a:effectLst/>
            </a:endParaRPr>
          </a:p>
          <a:p>
            <a:r>
              <a:rPr lang="fr-FR" dirty="0">
                <a:effectLst/>
              </a:rPr>
              <a:t>Allouche, A. (2010). La bibliothèque, outil du lien social. </a:t>
            </a:r>
            <a:r>
              <a:rPr lang="fr-FR" i="1" dirty="0">
                <a:effectLst/>
              </a:rPr>
              <a:t>Bulletin des Bibliothèques de France</a:t>
            </a:r>
            <a:r>
              <a:rPr lang="fr-FR" dirty="0">
                <a:effectLst/>
              </a:rPr>
              <a:t>, </a:t>
            </a:r>
            <a:r>
              <a:rPr lang="fr-FR" i="1" dirty="0">
                <a:effectLst/>
              </a:rPr>
              <a:t>2</a:t>
            </a:r>
            <a:r>
              <a:rPr lang="fr-FR" dirty="0">
                <a:effectLst/>
              </a:rPr>
              <a:t>, 78‑79.</a:t>
            </a:r>
          </a:p>
          <a:p>
            <a:r>
              <a:rPr lang="fr-FR" i="1" dirty="0">
                <a:effectLst/>
              </a:rPr>
              <a:t>Convention pour la protection des biens culturels en cas de conflit armé, avec Règlement d’exécution</a:t>
            </a:r>
            <a:r>
              <a:rPr lang="fr-FR" dirty="0">
                <a:effectLst/>
              </a:rPr>
              <a:t>. (s. d.). Consulté 28 octobre 2012, à l’adresse </a:t>
            </a:r>
            <a:r>
              <a:rPr lang="fr-FR" dirty="0">
                <a:effectLst/>
                <a:hlinkClick r:id="rId3"/>
              </a:rPr>
              <a:t>http://portal.unesco.org/fr/ev.php-URL_ID=13637&amp;URL_DO=DO_TOPIC&amp;URL_SECTION=201.html</a:t>
            </a:r>
            <a:endParaRPr lang="fr-FR" dirty="0">
              <a:effectLst/>
            </a:endParaRPr>
          </a:p>
          <a:p>
            <a:r>
              <a:rPr lang="fr-FR" i="1" dirty="0">
                <a:effectLst/>
              </a:rPr>
              <a:t>Egypte : La bibliothèque d’Alexandrie sauvée par les jeunes : Actualités—Livres Hebdo</a:t>
            </a:r>
            <a:r>
              <a:rPr lang="fr-FR" dirty="0">
                <a:effectLst/>
              </a:rPr>
              <a:t>. (s. d.). Consulté 28 octobre 2012, à l’adresse </a:t>
            </a:r>
            <a:r>
              <a:rPr lang="fr-FR" dirty="0">
                <a:effectLst/>
                <a:hlinkClick r:id="rId4"/>
              </a:rPr>
              <a:t>http://www.livreshebdo.fr/bibliotheques/actualites/egypte--la-bibliotheque-d-alexandrie-sauvee-par-les-jeunes-/6069.aspx</a:t>
            </a:r>
            <a:endParaRPr lang="fr-FR" dirty="0">
              <a:effectLst/>
            </a:endParaRPr>
          </a:p>
          <a:p>
            <a:r>
              <a:rPr lang="fr-FR" i="1" dirty="0">
                <a:effectLst/>
              </a:rPr>
              <a:t>Full Programme (</a:t>
            </a:r>
            <a:r>
              <a:rPr lang="fr-FR" i="1" dirty="0" err="1">
                <a:effectLst/>
              </a:rPr>
              <a:t>printable</a:t>
            </a:r>
            <a:r>
              <a:rPr lang="fr-FR" i="1" dirty="0">
                <a:effectLst/>
              </a:rPr>
              <a:t>) | IFLA</a:t>
            </a:r>
            <a:r>
              <a:rPr lang="fr-FR" dirty="0">
                <a:effectLst/>
              </a:rPr>
              <a:t>. (s. d.). Consulté 24 octobre 2012, à l’adresse </a:t>
            </a:r>
            <a:r>
              <a:rPr lang="fr-FR" dirty="0">
                <a:effectLst/>
                <a:hlinkClick r:id="rId5"/>
              </a:rPr>
              <a:t>http://conference.ifla.org/past/ifla76/216-2.htm</a:t>
            </a:r>
            <a:endParaRPr lang="fr-FR" dirty="0">
              <a:effectLst/>
            </a:endParaRPr>
          </a:p>
          <a:p>
            <a:r>
              <a:rPr lang="fr-FR" i="1" dirty="0">
                <a:effectLst/>
              </a:rPr>
              <a:t>Il était une fois ... La bibliothèque d’</a:t>
            </a:r>
            <a:r>
              <a:rPr lang="fr-FR" i="1" dirty="0" err="1">
                <a:effectLst/>
              </a:rPr>
              <a:t>Occupy</a:t>
            </a:r>
            <a:r>
              <a:rPr lang="fr-FR" i="1" dirty="0">
                <a:effectLst/>
              </a:rPr>
              <a:t> Wall Street—L’EXPRESS</a:t>
            </a:r>
            <a:r>
              <a:rPr lang="fr-FR" dirty="0">
                <a:effectLst/>
              </a:rPr>
              <a:t>. (s. d.). Consulté 28 octobre 2012, à l’adresse </a:t>
            </a:r>
            <a:r>
              <a:rPr lang="fr-FR" dirty="0">
                <a:effectLst/>
                <a:hlinkClick r:id="rId6"/>
              </a:rPr>
              <a:t>http://www.lexpress.fr/culture/livre/il-etait-une-fois-la-bibliotheque-d-occupy-wall-street_1053263.html</a:t>
            </a:r>
            <a:endParaRPr lang="fr-FR" dirty="0">
              <a:effectLst/>
            </a:endParaRPr>
          </a:p>
          <a:p>
            <a:r>
              <a:rPr lang="fr-FR" dirty="0">
                <a:effectLst/>
              </a:rPr>
              <a:t>Jacquet, A. (2012, janvier 1). </a:t>
            </a:r>
            <a:r>
              <a:rPr lang="fr-FR" i="1" dirty="0">
                <a:effectLst/>
              </a:rPr>
              <a:t>Le </a:t>
            </a:r>
            <a:r>
              <a:rPr lang="fr-FR" i="1" dirty="0" err="1">
                <a:effectLst/>
              </a:rPr>
              <a:t>nBD</a:t>
            </a:r>
            <a:r>
              <a:rPr lang="fr-FR" i="1" dirty="0">
                <a:effectLst/>
              </a:rPr>
              <a:t> </a:t>
            </a:r>
            <a:r>
              <a:rPr lang="fr-FR" i="1" dirty="0" err="1">
                <a:effectLst/>
              </a:rPr>
              <a:t>Biblion</a:t>
            </a:r>
            <a:r>
              <a:rPr lang="fr-FR" dirty="0">
                <a:effectLst/>
              </a:rPr>
              <a:t> [</a:t>
            </a:r>
            <a:r>
              <a:rPr lang="fr-FR" dirty="0" err="1">
                <a:effectLst/>
              </a:rPr>
              <a:t>Text</a:t>
            </a:r>
            <a:r>
              <a:rPr lang="fr-FR" dirty="0">
                <a:effectLst/>
              </a:rPr>
              <a:t>]. </a:t>
            </a:r>
            <a:r>
              <a:rPr lang="fr-FR" dirty="0">
                <a:effectLst/>
                <a:hlinkClick r:id="rId7"/>
              </a:rPr>
              <a:t>http://bbf.enssib.fr/consulter/bbf-2012-04-0015-003</a:t>
            </a:r>
            <a:endParaRPr lang="fr-FR" dirty="0">
              <a:effectLst/>
            </a:endParaRPr>
          </a:p>
          <a:p>
            <a:r>
              <a:rPr lang="fr-FR" dirty="0" err="1">
                <a:effectLst/>
              </a:rPr>
              <a:t>Kavner</a:t>
            </a:r>
            <a:r>
              <a:rPr lang="fr-FR" dirty="0">
                <a:effectLst/>
              </a:rPr>
              <a:t>, L. (2011, novembre 15). </a:t>
            </a:r>
            <a:r>
              <a:rPr lang="fr-FR" i="1" dirty="0">
                <a:effectLst/>
              </a:rPr>
              <a:t>Library Budget </a:t>
            </a:r>
            <a:r>
              <a:rPr lang="fr-FR" i="1" dirty="0" err="1">
                <a:effectLst/>
              </a:rPr>
              <a:t>Cuts</a:t>
            </a:r>
            <a:r>
              <a:rPr lang="fr-FR" i="1" dirty="0">
                <a:effectLst/>
              </a:rPr>
              <a:t> </a:t>
            </a:r>
            <a:r>
              <a:rPr lang="fr-FR" i="1" dirty="0" err="1">
                <a:effectLst/>
              </a:rPr>
              <a:t>Threaten</a:t>
            </a:r>
            <a:r>
              <a:rPr lang="fr-FR" i="1" dirty="0">
                <a:effectLst/>
              </a:rPr>
              <a:t> Community Services </a:t>
            </a:r>
            <a:r>
              <a:rPr lang="fr-FR" i="1" dirty="0" err="1">
                <a:effectLst/>
              </a:rPr>
              <a:t>Across</a:t>
            </a:r>
            <a:r>
              <a:rPr lang="fr-FR" i="1" dirty="0">
                <a:effectLst/>
              </a:rPr>
              <a:t> Country</a:t>
            </a:r>
            <a:r>
              <a:rPr lang="fr-FR" dirty="0">
                <a:effectLst/>
              </a:rPr>
              <a:t>. Huffington Post. </a:t>
            </a:r>
            <a:r>
              <a:rPr lang="fr-FR" dirty="0">
                <a:effectLst/>
                <a:hlinkClick r:id="rId8"/>
              </a:rPr>
              <a:t>http://www.huffingtonpost.com/2011/11/16/can-the-american-library-_n_1096484.html?utm_hp_ref=libraries-in-crisis</a:t>
            </a:r>
            <a:endParaRPr lang="fr-FR" dirty="0">
              <a:effectLst/>
            </a:endParaRPr>
          </a:p>
          <a:p>
            <a:r>
              <a:rPr lang="fr-FR" i="1" dirty="0" err="1">
                <a:effectLst/>
              </a:rPr>
              <a:t>Libraries</a:t>
            </a:r>
            <a:r>
              <a:rPr lang="fr-FR" i="1" dirty="0">
                <a:effectLst/>
              </a:rPr>
              <a:t> In Crisis : Pictures, </a:t>
            </a:r>
            <a:r>
              <a:rPr lang="fr-FR" i="1" dirty="0" err="1">
                <a:effectLst/>
              </a:rPr>
              <a:t>Videos</a:t>
            </a:r>
            <a:r>
              <a:rPr lang="fr-FR" i="1" dirty="0">
                <a:effectLst/>
              </a:rPr>
              <a:t>, Breaking News</a:t>
            </a:r>
            <a:r>
              <a:rPr lang="fr-FR" dirty="0">
                <a:effectLst/>
              </a:rPr>
              <a:t>. (s. d.). Consulté 28 octobre 2012, à l’adresse </a:t>
            </a:r>
            <a:r>
              <a:rPr lang="fr-FR" dirty="0">
                <a:effectLst/>
                <a:hlinkClick r:id="rId9"/>
              </a:rPr>
              <a:t>http://www.huffingtonpost.com/news/libraries-in-crisis/</a:t>
            </a:r>
            <a:endParaRPr lang="fr-FR" dirty="0">
              <a:effectLst/>
            </a:endParaRPr>
          </a:p>
          <a:p>
            <a:r>
              <a:rPr lang="fr-FR" i="1" dirty="0">
                <a:effectLst/>
              </a:rPr>
              <a:t>Liste partielle des communications du 76e congrès de l’IFLA (10-15 Août 2010, Göteborg, Suède)</a:t>
            </a:r>
            <a:r>
              <a:rPr lang="fr-FR" dirty="0">
                <a:effectLst/>
              </a:rPr>
              <a:t>. (s. d.). Consulté 24 octobre 2012, à l’adresse </a:t>
            </a:r>
            <a:r>
              <a:rPr lang="fr-FR" dirty="0">
                <a:effectLst/>
                <a:hlinkClick r:id="rId10"/>
              </a:rPr>
              <a:t>http://aifbd.org/index.php?option=com_content&amp;view=article&amp;id=93&amp;Itemid=100#88</a:t>
            </a:r>
            <a:endParaRPr lang="fr-FR" dirty="0">
              <a:effectLst/>
            </a:endParaRPr>
          </a:p>
          <a:p>
            <a:r>
              <a:rPr lang="fr-FR" dirty="0" err="1">
                <a:effectLst/>
              </a:rPr>
              <a:t>Moledina</a:t>
            </a:r>
            <a:r>
              <a:rPr lang="fr-FR" dirty="0">
                <a:effectLst/>
              </a:rPr>
              <a:t>, S. (2011, janvier 1). </a:t>
            </a:r>
            <a:r>
              <a:rPr lang="fr-FR" i="1" dirty="0">
                <a:effectLst/>
              </a:rPr>
              <a:t>Cultural </a:t>
            </a:r>
            <a:r>
              <a:rPr lang="fr-FR" i="1" dirty="0" err="1">
                <a:effectLst/>
              </a:rPr>
              <a:t>Cleansing</a:t>
            </a:r>
            <a:r>
              <a:rPr lang="fr-FR" i="1" dirty="0">
                <a:effectLst/>
              </a:rPr>
              <a:t> in Iraq. </a:t>
            </a:r>
            <a:r>
              <a:rPr lang="fr-FR" i="1" dirty="0" err="1">
                <a:effectLst/>
              </a:rPr>
              <a:t>Why</a:t>
            </a:r>
            <a:r>
              <a:rPr lang="fr-FR" i="1" dirty="0">
                <a:effectLst/>
              </a:rPr>
              <a:t> </a:t>
            </a:r>
            <a:r>
              <a:rPr lang="fr-FR" i="1" dirty="0" err="1">
                <a:effectLst/>
              </a:rPr>
              <a:t>Museums</a:t>
            </a:r>
            <a:r>
              <a:rPr lang="fr-FR" i="1" dirty="0">
                <a:effectLst/>
              </a:rPr>
              <a:t> </a:t>
            </a:r>
            <a:r>
              <a:rPr lang="fr-FR" i="1" dirty="0" err="1">
                <a:effectLst/>
              </a:rPr>
              <a:t>Were</a:t>
            </a:r>
            <a:r>
              <a:rPr lang="fr-FR" i="1" dirty="0">
                <a:effectLst/>
              </a:rPr>
              <a:t> </a:t>
            </a:r>
            <a:r>
              <a:rPr lang="fr-FR" i="1" dirty="0" err="1">
                <a:effectLst/>
              </a:rPr>
              <a:t>Looted</a:t>
            </a:r>
            <a:r>
              <a:rPr lang="fr-FR" i="1" dirty="0">
                <a:effectLst/>
              </a:rPr>
              <a:t>, </a:t>
            </a:r>
            <a:r>
              <a:rPr lang="fr-FR" i="1" dirty="0" err="1">
                <a:effectLst/>
              </a:rPr>
              <a:t>Libraries</a:t>
            </a:r>
            <a:r>
              <a:rPr lang="fr-FR" i="1" dirty="0">
                <a:effectLst/>
              </a:rPr>
              <a:t> </a:t>
            </a:r>
            <a:r>
              <a:rPr lang="fr-FR" i="1" dirty="0" err="1">
                <a:effectLst/>
              </a:rPr>
              <a:t>Burned</a:t>
            </a:r>
            <a:r>
              <a:rPr lang="fr-FR" i="1" dirty="0">
                <a:effectLst/>
              </a:rPr>
              <a:t> and </a:t>
            </a:r>
            <a:r>
              <a:rPr lang="fr-FR" i="1" dirty="0" err="1">
                <a:effectLst/>
              </a:rPr>
              <a:t>Academics</a:t>
            </a:r>
            <a:r>
              <a:rPr lang="fr-FR" i="1" dirty="0">
                <a:effectLst/>
              </a:rPr>
              <a:t> </a:t>
            </a:r>
            <a:r>
              <a:rPr lang="fr-FR" i="1" dirty="0" err="1">
                <a:effectLst/>
              </a:rPr>
              <a:t>Murdered</a:t>
            </a:r>
            <a:r>
              <a:rPr lang="fr-FR" dirty="0">
                <a:effectLst/>
              </a:rPr>
              <a:t> [</a:t>
            </a:r>
            <a:r>
              <a:rPr lang="fr-FR" dirty="0" err="1">
                <a:effectLst/>
              </a:rPr>
              <a:t>Text</a:t>
            </a:r>
            <a:r>
              <a:rPr lang="fr-FR" dirty="0">
                <a:effectLst/>
              </a:rPr>
              <a:t>]. </a:t>
            </a:r>
            <a:r>
              <a:rPr lang="fr-FR" dirty="0">
                <a:effectLst/>
                <a:hlinkClick r:id="rId11"/>
              </a:rPr>
              <a:t>http://bbf.enssib.fr/consulter/bbf-2011-03-0103-001</a:t>
            </a:r>
            <a:endParaRPr lang="fr-FR" dirty="0">
              <a:effectLst/>
            </a:endParaRPr>
          </a:p>
          <a:p>
            <a:r>
              <a:rPr lang="fr-FR" i="1" dirty="0" err="1">
                <a:effectLst/>
              </a:rPr>
              <a:t>Occupy</a:t>
            </a:r>
            <a:r>
              <a:rPr lang="fr-FR" i="1" dirty="0">
                <a:effectLst/>
              </a:rPr>
              <a:t> Wall Street : Détruire une bibliothèque relève de l’autodafé</a:t>
            </a:r>
            <a:r>
              <a:rPr lang="fr-FR" dirty="0">
                <a:effectLst/>
              </a:rPr>
              <a:t>. (s. d.). Consulté 28 octobre 2012, à l’adresse </a:t>
            </a:r>
            <a:r>
              <a:rPr lang="fr-FR" dirty="0">
                <a:effectLst/>
                <a:hlinkClick r:id="rId12"/>
              </a:rPr>
              <a:t>http://www.actualitte.com/bibliotheques/occupy-wall-street-detruire-une-bibliotheque-releve-de-l-autodafe-29988.htm</a:t>
            </a:r>
            <a:endParaRPr lang="fr-FR" dirty="0">
              <a:effectLst/>
            </a:endParaRPr>
          </a:p>
          <a:p>
            <a:r>
              <a:rPr lang="fr-FR" i="1" dirty="0" err="1">
                <a:effectLst/>
              </a:rPr>
              <a:t>Occupy</a:t>
            </a:r>
            <a:r>
              <a:rPr lang="fr-FR" i="1" dirty="0">
                <a:effectLst/>
              </a:rPr>
              <a:t> Wall Street Library</a:t>
            </a:r>
            <a:r>
              <a:rPr lang="fr-FR" dirty="0">
                <a:effectLst/>
              </a:rPr>
              <a:t>. (s. d.). </a:t>
            </a:r>
            <a:r>
              <a:rPr lang="fr-FR" dirty="0" err="1">
                <a:effectLst/>
              </a:rPr>
              <a:t>Occupy</a:t>
            </a:r>
            <a:r>
              <a:rPr lang="fr-FR" dirty="0">
                <a:effectLst/>
              </a:rPr>
              <a:t> Wall Street Library. Consulté 28 octobre 2012, à l’adresse </a:t>
            </a:r>
            <a:r>
              <a:rPr lang="fr-FR" dirty="0">
                <a:effectLst/>
                <a:hlinkClick r:id="rId13"/>
              </a:rPr>
              <a:t>http://peopleslibrary.wordpress.com/</a:t>
            </a:r>
            <a:endParaRPr lang="fr-FR" dirty="0">
              <a:effectLst/>
            </a:endParaRPr>
          </a:p>
          <a:p>
            <a:r>
              <a:rPr lang="fr-FR" i="1" dirty="0" err="1">
                <a:effectLst/>
              </a:rPr>
              <a:t>Occupy</a:t>
            </a:r>
            <a:r>
              <a:rPr lang="fr-FR" i="1" dirty="0">
                <a:effectLst/>
              </a:rPr>
              <a:t> Wall Street Library | The </a:t>
            </a:r>
            <a:r>
              <a:rPr lang="fr-FR" i="1" dirty="0" err="1">
                <a:effectLst/>
              </a:rPr>
              <a:t>People’s</a:t>
            </a:r>
            <a:r>
              <a:rPr lang="fr-FR" i="1" dirty="0">
                <a:effectLst/>
              </a:rPr>
              <a:t> Library at Liberty Plaza</a:t>
            </a:r>
            <a:r>
              <a:rPr lang="fr-FR" dirty="0">
                <a:effectLst/>
              </a:rPr>
              <a:t>. (s. d.). Consulté 28 octobre 2012, à l’adresse </a:t>
            </a:r>
            <a:r>
              <a:rPr lang="fr-FR" dirty="0">
                <a:effectLst/>
                <a:hlinkClick r:id="rId13"/>
              </a:rPr>
              <a:t>http://peopleslibrary.wordpress.com/</a:t>
            </a:r>
            <a:endParaRPr lang="fr-FR" dirty="0">
              <a:effectLst/>
            </a:endParaRPr>
          </a:p>
          <a:p>
            <a:r>
              <a:rPr lang="fr-FR" i="1" dirty="0">
                <a:effectLst/>
              </a:rPr>
              <a:t>Rapport annuel sur les bibliothèques municipales | IDBOOX</a:t>
            </a:r>
            <a:r>
              <a:rPr lang="fr-FR" dirty="0">
                <a:effectLst/>
              </a:rPr>
              <a:t>. (s. d.). Consulté 28 octobre 2012, à l’adresse </a:t>
            </a:r>
            <a:r>
              <a:rPr lang="fr-FR" dirty="0">
                <a:effectLst/>
                <a:hlinkClick r:id="rId14"/>
              </a:rPr>
              <a:t>http://www.idboox.com/etudes/rapport-annuel-sur-les-bibliotheques-municipales/</a:t>
            </a:r>
            <a:endParaRPr lang="fr-FR" dirty="0">
              <a:effectLst/>
            </a:endParaRPr>
          </a:p>
          <a:p>
            <a:r>
              <a:rPr lang="fr-FR" i="1" dirty="0" err="1">
                <a:effectLst/>
              </a:rPr>
              <a:t>save</a:t>
            </a:r>
            <a:r>
              <a:rPr lang="fr-FR" i="1" dirty="0">
                <a:effectLst/>
              </a:rPr>
              <a:t> </a:t>
            </a:r>
            <a:r>
              <a:rPr lang="fr-FR" i="1" dirty="0" err="1">
                <a:effectLst/>
              </a:rPr>
              <a:t>our</a:t>
            </a:r>
            <a:r>
              <a:rPr lang="fr-FR" i="1" dirty="0">
                <a:effectLst/>
              </a:rPr>
              <a:t> </a:t>
            </a:r>
            <a:r>
              <a:rPr lang="fr-FR" i="1" dirty="0" err="1">
                <a:effectLst/>
              </a:rPr>
              <a:t>library</a:t>
            </a:r>
            <a:r>
              <a:rPr lang="fr-FR" i="1" dirty="0">
                <a:effectLst/>
              </a:rPr>
              <a:t>—Recherche Google</a:t>
            </a:r>
            <a:r>
              <a:rPr lang="fr-FR" dirty="0">
                <a:effectLst/>
              </a:rPr>
              <a:t>. (s. d.). Consulté 28 octobre 2012, à l’adresse </a:t>
            </a:r>
            <a:r>
              <a:rPr lang="fr-FR" dirty="0">
                <a:effectLst/>
                <a:hlinkClick r:id="rId15"/>
              </a:rPr>
              <a:t>http://www.google.fr/search?q=save+our+library&amp;hl=fr&amp;oe=utf-8&amp;um=1&amp;ie=UTF-8&amp;tbm=isch&amp;source=og&amp;sa=N&amp;tab=wi&amp;ei=YWuNUIW5J8u4hAfisIGQDA&amp;biw=1024&amp;bih=486&amp;sei=ZGuNUIrMCMTMhAeu8YHYBA</a:t>
            </a:r>
            <a:endParaRPr lang="fr-FR" dirty="0">
              <a:effectLst/>
            </a:endParaRPr>
          </a:p>
          <a:p>
            <a:r>
              <a:rPr lang="fr-FR" i="1" dirty="0">
                <a:effectLst/>
              </a:rPr>
              <a:t>Subversive </a:t>
            </a:r>
            <a:r>
              <a:rPr lang="fr-FR" i="1" dirty="0" err="1">
                <a:effectLst/>
              </a:rPr>
              <a:t>Citizens</a:t>
            </a:r>
            <a:r>
              <a:rPr lang="fr-FR" i="1" dirty="0">
                <a:effectLst/>
              </a:rPr>
              <a:t> : Power, Agency and Resistance in Public Services. - Free Online Library</a:t>
            </a:r>
            <a:r>
              <a:rPr lang="fr-FR" dirty="0">
                <a:effectLst/>
              </a:rPr>
              <a:t>. (s. d.). Consulté 24 octobre 2012, à l’adresse </a:t>
            </a:r>
            <a:r>
              <a:rPr lang="fr-FR" dirty="0">
                <a:effectLst/>
                <a:hlinkClick r:id="rId16"/>
              </a:rPr>
              <a:t>http://www.thefreelibrary.com/Subversive+Citizens%3A+Power,+Agency+and+Resistance+in+Public+Services.-a0286011916</a:t>
            </a:r>
            <a:endParaRPr lang="fr-FR" dirty="0">
              <a:effectLst/>
            </a:endParaRPr>
          </a:p>
          <a:p>
            <a:r>
              <a:rPr lang="fr-FR" i="1" dirty="0">
                <a:effectLst/>
              </a:rPr>
              <a:t>Yes </a:t>
            </a:r>
            <a:r>
              <a:rPr lang="fr-FR" i="1" dirty="0" err="1">
                <a:effectLst/>
              </a:rPr>
              <a:t>we</a:t>
            </a:r>
            <a:r>
              <a:rPr lang="fr-FR" i="1" dirty="0">
                <a:effectLst/>
              </a:rPr>
              <a:t> camp and </a:t>
            </a:r>
            <a:r>
              <a:rPr lang="fr-FR" i="1" dirty="0" err="1">
                <a:effectLst/>
              </a:rPr>
              <a:t>read</a:t>
            </a:r>
            <a:r>
              <a:rPr lang="fr-FR" i="1" dirty="0">
                <a:effectLst/>
              </a:rPr>
              <a:t> : La bibliothèque des peuples à Occupons Montréal | Bibliomancienne</a:t>
            </a:r>
            <a:r>
              <a:rPr lang="fr-FR" dirty="0">
                <a:effectLst/>
              </a:rPr>
              <a:t>. (s. d.). Consulté 28 octobre 2012, à l’adresse </a:t>
            </a:r>
            <a:r>
              <a:rPr lang="fr-FR" dirty="0">
                <a:effectLst/>
                <a:hlinkClick r:id="rId17"/>
              </a:rPr>
              <a:t>http://bibliomancienne.wordpress.com/2011/11/09/yes-we-camp-and-read-la-bibliotheque-des-peuples-a-occupons-montreal/</a:t>
            </a:r>
            <a:endParaRPr lang="fr-FR" dirty="0">
              <a:effectLst/>
            </a:endParaRPr>
          </a:p>
        </p:txBody>
      </p:sp>
      <p:sp>
        <p:nvSpPr>
          <p:cNvPr id="4" name="Espace réservé de la date 3">
            <a:extLst>
              <a:ext uri="{FF2B5EF4-FFF2-40B4-BE49-F238E27FC236}">
                <a16:creationId xmlns:a16="http://schemas.microsoft.com/office/drawing/2014/main" id="{AA4AC097-B833-4B8B-AABB-2F7695F1D221}"/>
              </a:ext>
            </a:extLst>
          </p:cNvPr>
          <p:cNvSpPr>
            <a:spLocks noGrp="1"/>
          </p:cNvSpPr>
          <p:nvPr>
            <p:ph type="dt" sz="half" idx="10"/>
          </p:nvPr>
        </p:nvSpPr>
        <p:spPr/>
        <p:txBody>
          <a:bodyPr/>
          <a:lstStyle/>
          <a:p>
            <a:pPr rtl="0"/>
            <a:fld id="{22897033-9A55-4DAC-991D-1FF1921C78B7}" type="datetime1">
              <a:rPr lang="fr-FR" smtClean="0"/>
              <a:t>05/07/2021</a:t>
            </a:fld>
            <a:endParaRPr lang="en-US" dirty="0"/>
          </a:p>
        </p:txBody>
      </p:sp>
    </p:spTree>
    <p:extLst>
      <p:ext uri="{BB962C8B-B14F-4D97-AF65-F5344CB8AC3E}">
        <p14:creationId xmlns:p14="http://schemas.microsoft.com/office/powerpoint/2010/main" val="3177107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84F32-F5CC-4A0D-9660-9AE43826B9B9}"/>
              </a:ext>
            </a:extLst>
          </p:cNvPr>
          <p:cNvSpPr>
            <a:spLocks noGrp="1"/>
          </p:cNvSpPr>
          <p:nvPr>
            <p:ph type="title"/>
          </p:nvPr>
        </p:nvSpPr>
        <p:spPr/>
        <p:txBody>
          <a:bodyPr/>
          <a:lstStyle/>
          <a:p>
            <a:r>
              <a:rPr lang="fr-FR" dirty="0"/>
              <a:t>Les bibliothèques et la crise : les bibliothécaires sauveurs </a:t>
            </a:r>
          </a:p>
        </p:txBody>
      </p:sp>
      <p:sp>
        <p:nvSpPr>
          <p:cNvPr id="3" name="Espace réservé du contenu 2">
            <a:extLst>
              <a:ext uri="{FF2B5EF4-FFF2-40B4-BE49-F238E27FC236}">
                <a16:creationId xmlns:a16="http://schemas.microsoft.com/office/drawing/2014/main" id="{9A56C8E3-67BD-4B24-B57B-0EA81B4A01A0}"/>
              </a:ext>
            </a:extLst>
          </p:cNvPr>
          <p:cNvSpPr>
            <a:spLocks noGrp="1"/>
          </p:cNvSpPr>
          <p:nvPr>
            <p:ph idx="1"/>
          </p:nvPr>
        </p:nvSpPr>
        <p:spPr>
          <a:xfrm>
            <a:off x="581192" y="2289656"/>
            <a:ext cx="11029615" cy="4236669"/>
          </a:xfrm>
        </p:spPr>
        <p:txBody>
          <a:bodyPr>
            <a:normAutofit fontScale="92500" lnSpcReduction="20000"/>
          </a:bodyPr>
          <a:lstStyle/>
          <a:p>
            <a:r>
              <a:rPr lang="fr-FR" dirty="0"/>
              <a:t>La crise et l’anomalie</a:t>
            </a:r>
          </a:p>
          <a:p>
            <a:pPr lvl="1"/>
            <a:r>
              <a:rPr lang="fr-FR" dirty="0"/>
              <a:t>Bertrand </a:t>
            </a:r>
            <a:r>
              <a:rPr lang="fr-FR" dirty="0" err="1"/>
              <a:t>Calenge</a:t>
            </a:r>
            <a:r>
              <a:rPr lang="fr-FR" dirty="0"/>
              <a:t> : la bibliothéconomie comme médecine</a:t>
            </a:r>
          </a:p>
          <a:p>
            <a:pPr lvl="1"/>
            <a:r>
              <a:rPr lang="fr-FR" dirty="0"/>
              <a:t>Le groupe social</a:t>
            </a:r>
          </a:p>
          <a:p>
            <a:pPr lvl="1"/>
            <a:r>
              <a:rPr lang="fr-FR" dirty="0"/>
              <a:t>Cas typiques : l’</a:t>
            </a:r>
            <a:r>
              <a:rPr lang="fr-FR" dirty="0" err="1"/>
              <a:t>illetrisme</a:t>
            </a:r>
            <a:r>
              <a:rPr lang="fr-FR" dirty="0"/>
              <a:t>, le chômage</a:t>
            </a:r>
          </a:p>
          <a:p>
            <a:pPr lvl="1"/>
            <a:r>
              <a:rPr lang="fr-FR" dirty="0"/>
              <a:t>Les effets secondaires</a:t>
            </a:r>
          </a:p>
          <a:p>
            <a:endParaRPr lang="fr-FR" dirty="0"/>
          </a:p>
          <a:p>
            <a:r>
              <a:rPr lang="fr-FR" dirty="0"/>
              <a:t>La crise et les crises individuelles et sociales</a:t>
            </a:r>
          </a:p>
          <a:p>
            <a:pPr lvl="1"/>
            <a:r>
              <a:rPr lang="fr-FR" dirty="0"/>
              <a:t>David </a:t>
            </a:r>
            <a:r>
              <a:rPr lang="fr-FR" dirty="0" err="1"/>
              <a:t>Lankes</a:t>
            </a:r>
            <a:r>
              <a:rPr lang="fr-FR" dirty="0"/>
              <a:t> : le bibliothécaire </a:t>
            </a:r>
            <a:r>
              <a:rPr lang="fr-FR" dirty="0" err="1"/>
              <a:t>stewart</a:t>
            </a:r>
            <a:endParaRPr lang="fr-FR" dirty="0"/>
          </a:p>
          <a:p>
            <a:pPr lvl="1"/>
            <a:r>
              <a:rPr lang="fr-FR" dirty="0"/>
              <a:t>Cas typique : les citoyens face à la maladie</a:t>
            </a:r>
          </a:p>
          <a:p>
            <a:pPr lvl="1"/>
            <a:r>
              <a:rPr lang="fr-FR" dirty="0"/>
              <a:t>L’émancipation face à la construction de soi</a:t>
            </a:r>
          </a:p>
          <a:p>
            <a:endParaRPr lang="fr-FR" dirty="0"/>
          </a:p>
          <a:p>
            <a:r>
              <a:rPr lang="fr-FR" dirty="0"/>
              <a:t>La crise et la vocation des bibliothécaires</a:t>
            </a:r>
          </a:p>
          <a:p>
            <a:pPr lvl="1"/>
            <a:r>
              <a:rPr lang="fr-FR" dirty="0" err="1"/>
              <a:t>Fobazi</a:t>
            </a:r>
            <a:r>
              <a:rPr lang="fr-FR" dirty="0"/>
              <a:t> </a:t>
            </a:r>
            <a:r>
              <a:rPr lang="fr-FR" dirty="0" err="1"/>
              <a:t>Ettarh</a:t>
            </a:r>
            <a:r>
              <a:rPr lang="fr-FR" dirty="0"/>
              <a:t>: contre La bibliothèque missionnaire</a:t>
            </a:r>
          </a:p>
          <a:p>
            <a:pPr lvl="1"/>
            <a:r>
              <a:rPr lang="fr-FR" dirty="0"/>
              <a:t>Impact sur les agents</a:t>
            </a:r>
          </a:p>
          <a:p>
            <a:endParaRPr lang="fr-FR" dirty="0"/>
          </a:p>
        </p:txBody>
      </p:sp>
      <p:sp>
        <p:nvSpPr>
          <p:cNvPr id="4" name="Espace réservé de la date 3">
            <a:extLst>
              <a:ext uri="{FF2B5EF4-FFF2-40B4-BE49-F238E27FC236}">
                <a16:creationId xmlns:a16="http://schemas.microsoft.com/office/drawing/2014/main" id="{AA4AC097-B833-4B8B-AABB-2F7695F1D221}"/>
              </a:ext>
            </a:extLst>
          </p:cNvPr>
          <p:cNvSpPr>
            <a:spLocks noGrp="1"/>
          </p:cNvSpPr>
          <p:nvPr>
            <p:ph type="dt" sz="half" idx="10"/>
          </p:nvPr>
        </p:nvSpPr>
        <p:spPr/>
        <p:txBody>
          <a:bodyPr/>
          <a:lstStyle/>
          <a:p>
            <a:pPr rtl="0"/>
            <a:fld id="{22897033-9A55-4DAC-991D-1FF1921C78B7}" type="datetime1">
              <a:rPr lang="fr-FR" smtClean="0"/>
              <a:t>02/07/2021</a:t>
            </a:fld>
            <a:endParaRPr lang="en-US" dirty="0"/>
          </a:p>
        </p:txBody>
      </p:sp>
    </p:spTree>
    <p:extLst>
      <p:ext uri="{BB962C8B-B14F-4D97-AF65-F5344CB8AC3E}">
        <p14:creationId xmlns:p14="http://schemas.microsoft.com/office/powerpoint/2010/main" val="219264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84F32-F5CC-4A0D-9660-9AE43826B9B9}"/>
              </a:ext>
            </a:extLst>
          </p:cNvPr>
          <p:cNvSpPr>
            <a:spLocks noGrp="1"/>
          </p:cNvSpPr>
          <p:nvPr>
            <p:ph type="title"/>
          </p:nvPr>
        </p:nvSpPr>
        <p:spPr/>
        <p:txBody>
          <a:bodyPr/>
          <a:lstStyle/>
          <a:p>
            <a:r>
              <a:rPr lang="fr-FR" dirty="0"/>
              <a:t>Mini biblio</a:t>
            </a:r>
          </a:p>
        </p:txBody>
      </p:sp>
      <p:sp>
        <p:nvSpPr>
          <p:cNvPr id="3" name="Espace réservé du contenu 2">
            <a:extLst>
              <a:ext uri="{FF2B5EF4-FFF2-40B4-BE49-F238E27FC236}">
                <a16:creationId xmlns:a16="http://schemas.microsoft.com/office/drawing/2014/main" id="{9A56C8E3-67BD-4B24-B57B-0EA81B4A01A0}"/>
              </a:ext>
            </a:extLst>
          </p:cNvPr>
          <p:cNvSpPr>
            <a:spLocks noGrp="1"/>
          </p:cNvSpPr>
          <p:nvPr>
            <p:ph idx="1"/>
          </p:nvPr>
        </p:nvSpPr>
        <p:spPr/>
        <p:txBody>
          <a:bodyPr/>
          <a:lstStyle/>
          <a:p>
            <a:r>
              <a:rPr lang="fr-FR" dirty="0" err="1">
                <a:effectLst/>
              </a:rPr>
              <a:t>Calenge</a:t>
            </a:r>
            <a:r>
              <a:rPr lang="fr-FR" dirty="0">
                <a:effectLst/>
              </a:rPr>
              <a:t>, B. (1998). </a:t>
            </a:r>
            <a:r>
              <a:rPr lang="fr-FR" i="1" dirty="0">
                <a:effectLst/>
              </a:rPr>
              <a:t>Peut-on définir la bibliothéconomie ?</a:t>
            </a:r>
            <a:r>
              <a:rPr lang="fr-FR" dirty="0">
                <a:effectLst/>
              </a:rPr>
              <a:t> </a:t>
            </a:r>
            <a:r>
              <a:rPr lang="fr-FR" dirty="0">
                <a:effectLst/>
                <a:hlinkClick r:id="rId2"/>
              </a:rPr>
              <a:t>http://bbf.enssib.fr/consulter/bbf-1998-02-0008-001</a:t>
            </a:r>
            <a:endParaRPr lang="fr-FR" dirty="0">
              <a:effectLst/>
            </a:endParaRPr>
          </a:p>
          <a:p>
            <a:r>
              <a:rPr lang="en-US" dirty="0" err="1">
                <a:effectLst/>
              </a:rPr>
              <a:t>Ettarh</a:t>
            </a:r>
            <a:r>
              <a:rPr lang="en-US" dirty="0">
                <a:effectLst/>
              </a:rPr>
              <a:t>, F. (2018). Vocational Awe and Librarianship : The Lies We Tell Ourselves. </a:t>
            </a:r>
            <a:r>
              <a:rPr lang="en-US" i="1" dirty="0">
                <a:effectLst/>
              </a:rPr>
              <a:t>In the Library with the Lead Pipe</a:t>
            </a:r>
            <a:r>
              <a:rPr lang="en-US" dirty="0">
                <a:effectLst/>
              </a:rPr>
              <a:t>. </a:t>
            </a:r>
            <a:r>
              <a:rPr lang="en-US" dirty="0">
                <a:effectLst/>
                <a:hlinkClick r:id="rId3"/>
              </a:rPr>
              <a:t>/2018/vocational-awe/</a:t>
            </a:r>
            <a:endParaRPr lang="en-US" dirty="0">
              <a:effectLst/>
            </a:endParaRPr>
          </a:p>
          <a:p>
            <a:r>
              <a:rPr lang="en-US" dirty="0" err="1">
                <a:effectLst/>
              </a:rPr>
              <a:t>Lankes</a:t>
            </a:r>
            <a:r>
              <a:rPr lang="en-US" dirty="0">
                <a:effectLst/>
              </a:rPr>
              <a:t>, R. D. (2016). </a:t>
            </a:r>
            <a:r>
              <a:rPr lang="en-US" i="1" dirty="0">
                <a:effectLst/>
              </a:rPr>
              <a:t>The new librarianship field guide</a:t>
            </a:r>
            <a:r>
              <a:rPr lang="en-US" dirty="0">
                <a:effectLst/>
              </a:rPr>
              <a:t>. The MIT Press.</a:t>
            </a:r>
          </a:p>
          <a:p>
            <a:endParaRPr lang="en-US" dirty="0">
              <a:effectLst/>
            </a:endParaRPr>
          </a:p>
          <a:p>
            <a:endParaRPr lang="fr-FR" dirty="0">
              <a:effectLst/>
            </a:endParaRPr>
          </a:p>
          <a:p>
            <a:endParaRPr lang="fr-FR" dirty="0"/>
          </a:p>
          <a:p>
            <a:endParaRPr lang="fr-FR" dirty="0"/>
          </a:p>
          <a:p>
            <a:endParaRPr lang="fr-FR" dirty="0"/>
          </a:p>
        </p:txBody>
      </p:sp>
      <p:sp>
        <p:nvSpPr>
          <p:cNvPr id="4" name="Espace réservé de la date 3">
            <a:extLst>
              <a:ext uri="{FF2B5EF4-FFF2-40B4-BE49-F238E27FC236}">
                <a16:creationId xmlns:a16="http://schemas.microsoft.com/office/drawing/2014/main" id="{AA4AC097-B833-4B8B-AABB-2F7695F1D221}"/>
              </a:ext>
            </a:extLst>
          </p:cNvPr>
          <p:cNvSpPr>
            <a:spLocks noGrp="1"/>
          </p:cNvSpPr>
          <p:nvPr>
            <p:ph type="dt" sz="half" idx="10"/>
          </p:nvPr>
        </p:nvSpPr>
        <p:spPr/>
        <p:txBody>
          <a:bodyPr/>
          <a:lstStyle/>
          <a:p>
            <a:pPr rtl="0"/>
            <a:fld id="{22897033-9A55-4DAC-991D-1FF1921C78B7}" type="datetime1">
              <a:rPr lang="fr-FR" smtClean="0"/>
              <a:t>05/07/2021</a:t>
            </a:fld>
            <a:endParaRPr lang="en-US" dirty="0"/>
          </a:p>
        </p:txBody>
      </p:sp>
    </p:spTree>
    <p:extLst>
      <p:ext uri="{BB962C8B-B14F-4D97-AF65-F5344CB8AC3E}">
        <p14:creationId xmlns:p14="http://schemas.microsoft.com/office/powerpoint/2010/main" val="380148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18B2813-3D54-4376-9269-8D6D2D127EBA}"/>
              </a:ext>
            </a:extLst>
          </p:cNvPr>
          <p:cNvSpPr>
            <a:spLocks noGrp="1"/>
          </p:cNvSpPr>
          <p:nvPr>
            <p:ph type="ctrTitle"/>
          </p:nvPr>
        </p:nvSpPr>
        <p:spPr/>
        <p:txBody>
          <a:bodyPr/>
          <a:lstStyle/>
          <a:p>
            <a:r>
              <a:rPr lang="fr-FR" dirty="0"/>
              <a:t>Les bibliothèques en crise</a:t>
            </a:r>
          </a:p>
        </p:txBody>
      </p:sp>
      <p:sp>
        <p:nvSpPr>
          <p:cNvPr id="6" name="Sous-titre 5">
            <a:extLst>
              <a:ext uri="{FF2B5EF4-FFF2-40B4-BE49-F238E27FC236}">
                <a16:creationId xmlns:a16="http://schemas.microsoft.com/office/drawing/2014/main" id="{8CA4185F-BD23-4DEB-ACF6-CC32B43EE9B2}"/>
              </a:ext>
            </a:extLst>
          </p:cNvPr>
          <p:cNvSpPr>
            <a:spLocks noGrp="1"/>
          </p:cNvSpPr>
          <p:nvPr>
            <p:ph type="subTitle" idx="1"/>
          </p:nvPr>
        </p:nvSpPr>
        <p:spPr/>
        <p:txBody>
          <a:bodyPr/>
          <a:lstStyle/>
          <a:p>
            <a:r>
              <a:rPr lang="fr-FR" dirty="0"/>
              <a:t>Être ou ne pas être une bibliothèque</a:t>
            </a:r>
          </a:p>
        </p:txBody>
      </p:sp>
      <p:sp>
        <p:nvSpPr>
          <p:cNvPr id="4" name="Espace réservé de la date 3">
            <a:extLst>
              <a:ext uri="{FF2B5EF4-FFF2-40B4-BE49-F238E27FC236}">
                <a16:creationId xmlns:a16="http://schemas.microsoft.com/office/drawing/2014/main" id="{80E59A3E-F23F-4C72-9E32-6255D3E3A31A}"/>
              </a:ext>
            </a:extLst>
          </p:cNvPr>
          <p:cNvSpPr>
            <a:spLocks noGrp="1"/>
          </p:cNvSpPr>
          <p:nvPr>
            <p:ph type="dt" sz="half" idx="10"/>
          </p:nvPr>
        </p:nvSpPr>
        <p:spPr/>
        <p:txBody>
          <a:bodyPr/>
          <a:lstStyle/>
          <a:p>
            <a:pPr rtl="0"/>
            <a:fld id="{22897033-9A55-4DAC-991D-1FF1921C78B7}" type="datetime1">
              <a:rPr lang="fr-FR" smtClean="0"/>
              <a:t>06/07/2021</a:t>
            </a:fld>
            <a:endParaRPr lang="en-US" dirty="0"/>
          </a:p>
        </p:txBody>
      </p:sp>
      <p:pic>
        <p:nvPicPr>
          <p:cNvPr id="4098" name="Picture 2" descr="Présentation de l&amp;#39;ouvrage : Bibliothèques britanniques contemporaines :  autopsie des années de crise - Bibliothèque publique d&amp;#39;information - Centre  Pompidou (professionnels)">
            <a:extLst>
              <a:ext uri="{FF2B5EF4-FFF2-40B4-BE49-F238E27FC236}">
                <a16:creationId xmlns:a16="http://schemas.microsoft.com/office/drawing/2014/main" id="{782A9CE8-5EC7-4E26-BEB1-BB6A24635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617" y="3120633"/>
            <a:ext cx="2178942" cy="3268413"/>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e la date 3">
            <a:extLst>
              <a:ext uri="{FF2B5EF4-FFF2-40B4-BE49-F238E27FC236}">
                <a16:creationId xmlns:a16="http://schemas.microsoft.com/office/drawing/2014/main" id="{74CA6558-B33A-445C-BDB9-12787785A343}"/>
              </a:ext>
            </a:extLst>
          </p:cNvPr>
          <p:cNvSpPr txBox="1">
            <a:spLocks/>
          </p:cNvSpPr>
          <p:nvPr/>
        </p:nvSpPr>
        <p:spPr>
          <a:xfrm>
            <a:off x="6314818" y="6023921"/>
            <a:ext cx="2844799" cy="365125"/>
          </a:xfrm>
          <a:prstGeom prst="rect">
            <a:avLst/>
          </a:prstGeom>
        </p:spPr>
        <p:txBody>
          <a:bodyPr vert="horz" lIns="91440" tIns="45720" rIns="91440" bIns="45720" rtlCol="0" anchor="ctr"/>
          <a:lstStyle>
            <a:defPPr rtl="0">
              <a:defRPr lang="fr-fr"/>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rPr>
              <a:t>Presses de L’Enssib</a:t>
            </a:r>
            <a:endParaRPr lang="en-US" dirty="0">
              <a:solidFill>
                <a:schemeClr val="bg1"/>
              </a:solidFill>
            </a:endParaRPr>
          </a:p>
        </p:txBody>
      </p:sp>
    </p:spTree>
    <p:extLst>
      <p:ext uri="{BB962C8B-B14F-4D97-AF65-F5344CB8AC3E}">
        <p14:creationId xmlns:p14="http://schemas.microsoft.com/office/powerpoint/2010/main" val="3320462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460A893-FFAA-4B13-9A41-243F8BDF4E6F}"/>
              </a:ext>
            </a:extLst>
          </p:cNvPr>
          <p:cNvSpPr>
            <a:spLocks noGrp="1"/>
          </p:cNvSpPr>
          <p:nvPr>
            <p:ph type="title"/>
          </p:nvPr>
        </p:nvSpPr>
        <p:spPr/>
        <p:txBody>
          <a:bodyPr/>
          <a:lstStyle/>
          <a:p>
            <a:r>
              <a:rPr lang="fr-FR" dirty="0"/>
              <a:t>A vous ! </a:t>
            </a:r>
          </a:p>
        </p:txBody>
      </p:sp>
      <p:sp>
        <p:nvSpPr>
          <p:cNvPr id="6" name="Espace réservé du texte 5">
            <a:extLst>
              <a:ext uri="{FF2B5EF4-FFF2-40B4-BE49-F238E27FC236}">
                <a16:creationId xmlns:a16="http://schemas.microsoft.com/office/drawing/2014/main" id="{51AAF54F-BDC2-4E39-B082-20A58B2EDB63}"/>
              </a:ext>
            </a:extLst>
          </p:cNvPr>
          <p:cNvSpPr>
            <a:spLocks noGrp="1"/>
          </p:cNvSpPr>
          <p:nvPr>
            <p:ph type="body" idx="1"/>
          </p:nvPr>
        </p:nvSpPr>
        <p:spPr/>
        <p:txBody>
          <a:bodyPr/>
          <a:lstStyle/>
          <a:p>
            <a:r>
              <a:rPr lang="fr-FR" dirty="0"/>
              <a:t>Quelle crise (interne) vous a le plus marqué en tant que bibliothécaire ?</a:t>
            </a:r>
          </a:p>
        </p:txBody>
      </p:sp>
      <p:sp>
        <p:nvSpPr>
          <p:cNvPr id="4" name="Espace réservé de la date 3">
            <a:extLst>
              <a:ext uri="{FF2B5EF4-FFF2-40B4-BE49-F238E27FC236}">
                <a16:creationId xmlns:a16="http://schemas.microsoft.com/office/drawing/2014/main" id="{5B8ADE67-30A4-4107-B6DE-D7E67055ADAD}"/>
              </a:ext>
            </a:extLst>
          </p:cNvPr>
          <p:cNvSpPr>
            <a:spLocks noGrp="1"/>
          </p:cNvSpPr>
          <p:nvPr>
            <p:ph type="dt" sz="half" idx="10"/>
          </p:nvPr>
        </p:nvSpPr>
        <p:spPr/>
        <p:txBody>
          <a:bodyPr/>
          <a:lstStyle/>
          <a:p>
            <a:pPr rtl="0"/>
            <a:fld id="{22897033-9A55-4DAC-991D-1FF1921C78B7}" type="datetime1">
              <a:rPr lang="fr-FR" smtClean="0"/>
              <a:t>05/07/2021</a:t>
            </a:fld>
            <a:endParaRPr lang="en-US" dirty="0"/>
          </a:p>
        </p:txBody>
      </p:sp>
    </p:spTree>
    <p:extLst>
      <p:ext uri="{BB962C8B-B14F-4D97-AF65-F5344CB8AC3E}">
        <p14:creationId xmlns:p14="http://schemas.microsoft.com/office/powerpoint/2010/main" val="132174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ctrTitle" idx="4294967295"/>
          </p:nvPr>
        </p:nvSpPr>
        <p:spPr>
          <a:xfrm>
            <a:off x="3911498" y="1060705"/>
            <a:ext cx="5825033" cy="1551934"/>
          </a:xfrm>
          <a:prstGeom prst="rect">
            <a:avLst/>
          </a:prstGeom>
        </p:spPr>
        <p:txBody>
          <a:bodyPr vert="horz" lIns="91425" tIns="91425" rIns="91425" bIns="91425" rtlCol="0" anchor="b" anchorCtr="0">
            <a:noAutofit/>
          </a:bodyPr>
          <a:lstStyle/>
          <a:p>
            <a:pPr>
              <a:spcBef>
                <a:spcPts val="0"/>
              </a:spcBef>
            </a:pPr>
            <a:r>
              <a:rPr lang="en" sz="7500" dirty="0">
                <a:solidFill>
                  <a:srgbClr val="00B0F0"/>
                </a:solidFill>
              </a:rPr>
              <a:t>Bonjour !</a:t>
            </a:r>
          </a:p>
        </p:txBody>
      </p:sp>
      <p:sp>
        <p:nvSpPr>
          <p:cNvPr id="126" name="Shape 126"/>
          <p:cNvSpPr txBox="1">
            <a:spLocks noGrp="1"/>
          </p:cNvSpPr>
          <p:nvPr>
            <p:ph type="body" idx="4294967295"/>
          </p:nvPr>
        </p:nvSpPr>
        <p:spPr>
          <a:xfrm>
            <a:off x="5858720" y="5162308"/>
            <a:ext cx="5589568" cy="1494523"/>
          </a:xfrm>
          <a:prstGeom prst="rect">
            <a:avLst/>
          </a:prstGeom>
        </p:spPr>
        <p:txBody>
          <a:bodyPr vert="horz" lIns="91425" tIns="91425" rIns="91425" bIns="91425" rtlCol="0" anchor="t" anchorCtr="0">
            <a:noAutofit/>
          </a:bodyPr>
          <a:lstStyle/>
          <a:p>
            <a:pPr algn="r">
              <a:spcBef>
                <a:spcPts val="0"/>
              </a:spcBef>
              <a:buNone/>
            </a:pPr>
            <a:r>
              <a:rPr lang="en" sz="2400" dirty="0"/>
              <a:t>Me contacter ?</a:t>
            </a:r>
          </a:p>
          <a:p>
            <a:pPr algn="r">
              <a:spcBef>
                <a:spcPts val="0"/>
              </a:spcBef>
              <a:buNone/>
            </a:pPr>
            <a:r>
              <a:rPr lang="en" sz="2400" dirty="0">
                <a:solidFill>
                  <a:srgbClr val="00B0F0"/>
                </a:solidFill>
              </a:rPr>
              <a:t>@knitandb</a:t>
            </a:r>
          </a:p>
          <a:p>
            <a:pPr algn="r">
              <a:spcBef>
                <a:spcPts val="0"/>
              </a:spcBef>
              <a:buNone/>
            </a:pPr>
            <a:r>
              <a:rPr lang="fr-FR" dirty="0">
                <a:solidFill>
                  <a:srgbClr val="00B0F0"/>
                </a:solidFill>
              </a:rPr>
              <a:t>R</a:t>
            </a:r>
            <a:r>
              <a:rPr lang="en" dirty="0">
                <a:solidFill>
                  <a:srgbClr val="00B0F0"/>
                </a:solidFill>
              </a:rPr>
              <a:t>aphaelle.bats@u-bordeaux.fr</a:t>
            </a:r>
            <a:endParaRPr lang="en" sz="2400" dirty="0">
              <a:solidFill>
                <a:srgbClr val="00B0F0"/>
              </a:solidFill>
            </a:endParaRPr>
          </a:p>
        </p:txBody>
      </p:sp>
      <p:pic>
        <p:nvPicPr>
          <p:cNvPr id="127" name="Shape 127"/>
          <p:cNvPicPr preferRelativeResize="0"/>
          <p:nvPr/>
        </p:nvPicPr>
        <p:blipFill>
          <a:blip r:embed="rId3">
            <a:extLst>
              <a:ext uri="{28A0092B-C50C-407E-A947-70E740481C1C}">
                <a14:useLocalDpi xmlns:a14="http://schemas.microsoft.com/office/drawing/2010/main" val="0"/>
              </a:ext>
            </a:extLst>
          </a:blip>
          <a:stretch>
            <a:fillRect/>
          </a:stretch>
        </p:blipFill>
        <p:spPr>
          <a:xfrm>
            <a:off x="1726388" y="1549060"/>
            <a:ext cx="1602256" cy="1971647"/>
          </a:xfrm>
          <a:prstGeom prst="wedgeEllipseCallout">
            <a:avLst>
              <a:gd name="adj1" fmla="val 55713"/>
              <a:gd name="adj2" fmla="val 50180"/>
            </a:avLst>
          </a:prstGeom>
          <a:noFill/>
          <a:ln w="9525" cap="flat" cmpd="sng">
            <a:solidFill>
              <a:srgbClr val="505670"/>
            </a:solidFill>
            <a:prstDash val="dash"/>
            <a:round/>
            <a:headEnd type="none" w="med" len="med"/>
            <a:tailEnd type="none" w="med" len="med"/>
          </a:ln>
        </p:spPr>
      </p:pic>
      <p:sp>
        <p:nvSpPr>
          <p:cNvPr id="5" name="Shape 126">
            <a:extLst>
              <a:ext uri="{FF2B5EF4-FFF2-40B4-BE49-F238E27FC236}">
                <a16:creationId xmlns:a16="http://schemas.microsoft.com/office/drawing/2014/main" id="{DBC07089-6C34-4F62-8451-F95545BB0271}"/>
              </a:ext>
            </a:extLst>
          </p:cNvPr>
          <p:cNvSpPr txBox="1">
            <a:spLocks/>
          </p:cNvSpPr>
          <p:nvPr/>
        </p:nvSpPr>
        <p:spPr>
          <a:xfrm>
            <a:off x="3972153" y="3018901"/>
            <a:ext cx="5825032" cy="2161427"/>
          </a:xfrm>
          <a:prstGeom prst="rect">
            <a:avLst/>
          </a:prstGeom>
        </p:spPr>
        <p:txBody>
          <a:bodyPr vert="horz" lIns="91425" tIns="91425" rIns="91425" bIns="91425" rtlCol="0"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buFont typeface="Wingdings 2" panose="05020102010507070707" pitchFamily="18" charset="2"/>
              <a:buNone/>
            </a:pPr>
            <a:r>
              <a:rPr lang="en" sz="2400" dirty="0"/>
              <a:t>Raphaëlle Bats</a:t>
            </a:r>
          </a:p>
          <a:p>
            <a:pPr>
              <a:spcBef>
                <a:spcPts val="0"/>
              </a:spcBef>
              <a:buFont typeface="Wingdings 2" panose="05020102010507070707" pitchFamily="18" charset="2"/>
              <a:buNone/>
            </a:pPr>
            <a:r>
              <a:rPr lang="fr-FR" sz="2400" dirty="0">
                <a:solidFill>
                  <a:srgbClr val="00B0F0"/>
                </a:solidFill>
              </a:rPr>
              <a:t>Co-responsable de l’</a:t>
            </a:r>
            <a:r>
              <a:rPr lang="fr-FR" sz="2400" dirty="0" err="1">
                <a:solidFill>
                  <a:srgbClr val="00B0F0"/>
                </a:solidFill>
              </a:rPr>
              <a:t>Urfist</a:t>
            </a:r>
            <a:r>
              <a:rPr lang="fr-FR" sz="2400" dirty="0">
                <a:solidFill>
                  <a:srgbClr val="00B0F0"/>
                </a:solidFill>
              </a:rPr>
              <a:t> de Bordeaux</a:t>
            </a:r>
          </a:p>
          <a:p>
            <a:pPr>
              <a:spcBef>
                <a:spcPts val="0"/>
              </a:spcBef>
              <a:buFont typeface="Wingdings 2" panose="05020102010507070707" pitchFamily="18" charset="2"/>
              <a:buNone/>
            </a:pPr>
            <a:r>
              <a:rPr lang="fr-FR" sz="2400" dirty="0">
                <a:solidFill>
                  <a:srgbClr val="00B0F0"/>
                </a:solidFill>
              </a:rPr>
              <a:t>Université de Bordeaux</a:t>
            </a:r>
          </a:p>
          <a:p>
            <a:pPr>
              <a:spcBef>
                <a:spcPts val="0"/>
              </a:spcBef>
              <a:buFont typeface="Wingdings 2" panose="05020102010507070707" pitchFamily="18" charset="2"/>
              <a:buNone/>
            </a:pPr>
            <a:r>
              <a:rPr lang="fr-FR" sz="2400" dirty="0">
                <a:solidFill>
                  <a:srgbClr val="00B0F0"/>
                </a:solidFill>
              </a:rPr>
              <a:t>Centre Gabriel </a:t>
            </a:r>
            <a:r>
              <a:rPr lang="fr-FR" sz="2400" dirty="0" err="1">
                <a:solidFill>
                  <a:srgbClr val="00B0F0"/>
                </a:solidFill>
              </a:rPr>
              <a:t>Naudé</a:t>
            </a:r>
            <a:r>
              <a:rPr lang="fr-FR" sz="2400" dirty="0">
                <a:solidFill>
                  <a:srgbClr val="00B0F0"/>
                </a:solidFill>
              </a:rPr>
              <a:t> (Enssib</a:t>
            </a:r>
            <a:endParaRPr lang="en" sz="2400" dirty="0">
              <a:solidFill>
                <a:srgbClr val="00B0F0"/>
              </a:solidFill>
            </a:endParaRPr>
          </a:p>
        </p:txBody>
      </p:sp>
    </p:spTree>
    <p:extLst>
      <p:ext uri="{BB962C8B-B14F-4D97-AF65-F5344CB8AC3E}">
        <p14:creationId xmlns:p14="http://schemas.microsoft.com/office/powerpoint/2010/main" val="1137138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84F32-F5CC-4A0D-9660-9AE43826B9B9}"/>
              </a:ext>
            </a:extLst>
          </p:cNvPr>
          <p:cNvSpPr>
            <a:spLocks noGrp="1"/>
          </p:cNvSpPr>
          <p:nvPr>
            <p:ph type="title"/>
          </p:nvPr>
        </p:nvSpPr>
        <p:spPr/>
        <p:txBody>
          <a:bodyPr/>
          <a:lstStyle/>
          <a:p>
            <a:r>
              <a:rPr lang="fr-FR" dirty="0"/>
              <a:t>Les bibliothèques en crise : 2000 à 2010</a:t>
            </a:r>
          </a:p>
        </p:txBody>
      </p:sp>
      <p:sp>
        <p:nvSpPr>
          <p:cNvPr id="3" name="Espace réservé du contenu 2">
            <a:extLst>
              <a:ext uri="{FF2B5EF4-FFF2-40B4-BE49-F238E27FC236}">
                <a16:creationId xmlns:a16="http://schemas.microsoft.com/office/drawing/2014/main" id="{9A56C8E3-67BD-4B24-B57B-0EA81B4A01A0}"/>
              </a:ext>
            </a:extLst>
          </p:cNvPr>
          <p:cNvSpPr>
            <a:spLocks noGrp="1"/>
          </p:cNvSpPr>
          <p:nvPr>
            <p:ph idx="1"/>
          </p:nvPr>
        </p:nvSpPr>
        <p:spPr>
          <a:xfrm>
            <a:off x="581193" y="2394089"/>
            <a:ext cx="11029615" cy="4212387"/>
          </a:xfrm>
        </p:spPr>
        <p:txBody>
          <a:bodyPr>
            <a:normAutofit/>
          </a:bodyPr>
          <a:lstStyle/>
          <a:p>
            <a:r>
              <a:rPr lang="fr-FR" dirty="0"/>
              <a:t>Reconnaissance du besoin de bibliothèque et du métier de bibliothécaire </a:t>
            </a:r>
          </a:p>
          <a:p>
            <a:pPr lvl="1"/>
            <a:r>
              <a:rPr lang="fr-FR" dirty="0"/>
              <a:t>Ortega : vocation individuelle et vocation sociale</a:t>
            </a:r>
          </a:p>
          <a:p>
            <a:pPr lvl="1"/>
            <a:r>
              <a:rPr lang="fr-FR" dirty="0"/>
              <a:t>Internet</a:t>
            </a:r>
          </a:p>
          <a:p>
            <a:pPr lvl="1"/>
            <a:r>
              <a:rPr lang="fr-FR" dirty="0"/>
              <a:t>BU : invisibilisation du travail de la BU (acquisitions de revues)</a:t>
            </a:r>
          </a:p>
          <a:p>
            <a:pPr lvl="1">
              <a:buFont typeface="Wingdings" panose="05000000000000000000" pitchFamily="2" charset="2"/>
              <a:buChar char="Ø"/>
            </a:pPr>
            <a:r>
              <a:rPr lang="fr-FR" dirty="0"/>
              <a:t>Le besoin de nouveaux modèles : 3</a:t>
            </a:r>
            <a:r>
              <a:rPr lang="fr-FR" baseline="30000" dirty="0"/>
              <a:t>ème</a:t>
            </a:r>
            <a:r>
              <a:rPr lang="fr-FR" dirty="0"/>
              <a:t> lieu, </a:t>
            </a:r>
            <a:r>
              <a:rPr lang="fr-FR" dirty="0" err="1"/>
              <a:t>learning</a:t>
            </a:r>
            <a:r>
              <a:rPr lang="fr-FR" dirty="0"/>
              <a:t> center, etc. </a:t>
            </a:r>
          </a:p>
          <a:p>
            <a:pPr lvl="1">
              <a:buFont typeface="Wingdings" panose="05000000000000000000" pitchFamily="2" charset="2"/>
              <a:buChar char="Ø"/>
            </a:pPr>
            <a:r>
              <a:rPr lang="fr-FR" dirty="0"/>
              <a:t>Un besoin de justifier l’existence de la bibliothèque : le développement de l’</a:t>
            </a:r>
            <a:r>
              <a:rPr lang="fr-FR" dirty="0" err="1"/>
              <a:t>advocacy</a:t>
            </a:r>
            <a:endParaRPr lang="fr-FR" dirty="0"/>
          </a:p>
          <a:p>
            <a:pPr marL="324000" lvl="1" indent="0">
              <a:buNone/>
            </a:pPr>
            <a:endParaRPr lang="fr-FR" dirty="0"/>
          </a:p>
          <a:p>
            <a:r>
              <a:rPr lang="fr-FR" dirty="0"/>
              <a:t>Transformation du métier </a:t>
            </a:r>
          </a:p>
          <a:p>
            <a:pPr lvl="1"/>
            <a:r>
              <a:rPr lang="fr-FR" dirty="0"/>
              <a:t>Nouvelles compétences : numérique, animation socio-culturelle, etc.  // services aux chercheurs, données, etc.</a:t>
            </a:r>
          </a:p>
          <a:p>
            <a:pPr lvl="1"/>
            <a:r>
              <a:rPr lang="fr-FR" dirty="0"/>
              <a:t>Nouvelles relations politiques : place de la bibliothèques dans les politiques de site, autonomie des universités, nouvelles compétences territoriales</a:t>
            </a:r>
          </a:p>
          <a:p>
            <a:pPr lvl="1">
              <a:buFont typeface="Wingdings" panose="05000000000000000000" pitchFamily="2" charset="2"/>
              <a:buChar char="Ø"/>
            </a:pPr>
            <a:r>
              <a:rPr lang="fr-FR" dirty="0"/>
              <a:t>Un besoin de confirmer les missions et le sens de l’action : le retour à l’engagement</a:t>
            </a:r>
          </a:p>
          <a:p>
            <a:endParaRPr lang="fr-FR" dirty="0"/>
          </a:p>
        </p:txBody>
      </p:sp>
      <p:sp>
        <p:nvSpPr>
          <p:cNvPr id="4" name="Espace réservé de la date 3">
            <a:extLst>
              <a:ext uri="{FF2B5EF4-FFF2-40B4-BE49-F238E27FC236}">
                <a16:creationId xmlns:a16="http://schemas.microsoft.com/office/drawing/2014/main" id="{AA4AC097-B833-4B8B-AABB-2F7695F1D221}"/>
              </a:ext>
            </a:extLst>
          </p:cNvPr>
          <p:cNvSpPr>
            <a:spLocks noGrp="1"/>
          </p:cNvSpPr>
          <p:nvPr>
            <p:ph type="dt" sz="half" idx="10"/>
          </p:nvPr>
        </p:nvSpPr>
        <p:spPr/>
        <p:txBody>
          <a:bodyPr/>
          <a:lstStyle/>
          <a:p>
            <a:pPr rtl="0"/>
            <a:fld id="{22897033-9A55-4DAC-991D-1FF1921C78B7}" type="datetime1">
              <a:rPr lang="fr-FR" smtClean="0"/>
              <a:t>05/07/2021</a:t>
            </a:fld>
            <a:endParaRPr lang="en-US" dirty="0"/>
          </a:p>
        </p:txBody>
      </p:sp>
    </p:spTree>
    <p:extLst>
      <p:ext uri="{BB962C8B-B14F-4D97-AF65-F5344CB8AC3E}">
        <p14:creationId xmlns:p14="http://schemas.microsoft.com/office/powerpoint/2010/main" val="2821881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84F32-F5CC-4A0D-9660-9AE43826B9B9}"/>
              </a:ext>
            </a:extLst>
          </p:cNvPr>
          <p:cNvSpPr>
            <a:spLocks noGrp="1"/>
          </p:cNvSpPr>
          <p:nvPr>
            <p:ph type="title"/>
          </p:nvPr>
        </p:nvSpPr>
        <p:spPr/>
        <p:txBody>
          <a:bodyPr/>
          <a:lstStyle/>
          <a:p>
            <a:r>
              <a:rPr lang="fr-FR" dirty="0"/>
              <a:t>Les bibliothèques en crise : le développement de l’</a:t>
            </a:r>
            <a:r>
              <a:rPr lang="fr-FR" dirty="0" err="1"/>
              <a:t>advocacy</a:t>
            </a:r>
            <a:endParaRPr lang="fr-FR" dirty="0"/>
          </a:p>
        </p:txBody>
      </p:sp>
      <p:sp>
        <p:nvSpPr>
          <p:cNvPr id="3" name="Espace réservé du contenu 2">
            <a:extLst>
              <a:ext uri="{FF2B5EF4-FFF2-40B4-BE49-F238E27FC236}">
                <a16:creationId xmlns:a16="http://schemas.microsoft.com/office/drawing/2014/main" id="{9A56C8E3-67BD-4B24-B57B-0EA81B4A01A0}"/>
              </a:ext>
            </a:extLst>
          </p:cNvPr>
          <p:cNvSpPr>
            <a:spLocks noGrp="1"/>
          </p:cNvSpPr>
          <p:nvPr>
            <p:ph idx="1"/>
          </p:nvPr>
        </p:nvSpPr>
        <p:spPr>
          <a:xfrm>
            <a:off x="581192" y="1997051"/>
            <a:ext cx="11029615" cy="4740248"/>
          </a:xfrm>
        </p:spPr>
        <p:txBody>
          <a:bodyPr>
            <a:normAutofit fontScale="92500" lnSpcReduction="20000"/>
          </a:bodyPr>
          <a:lstStyle/>
          <a:p>
            <a:endParaRPr lang="fr-FR" dirty="0"/>
          </a:p>
          <a:p>
            <a:r>
              <a:rPr lang="fr-FR" dirty="0"/>
              <a:t>Une définition de l’</a:t>
            </a:r>
            <a:r>
              <a:rPr lang="fr-FR" dirty="0" err="1"/>
              <a:t>advocacy</a:t>
            </a:r>
            <a:endParaRPr lang="fr-FR" dirty="0"/>
          </a:p>
          <a:p>
            <a:pPr marL="0" indent="0">
              <a:buNone/>
            </a:pPr>
            <a:endParaRPr lang="fr-FR" dirty="0"/>
          </a:p>
          <a:p>
            <a:r>
              <a:rPr lang="fr-FR" dirty="0"/>
              <a:t>Minuscule et subjective histoire de l’</a:t>
            </a:r>
            <a:r>
              <a:rPr lang="fr-FR" dirty="0" err="1"/>
              <a:t>advocacy</a:t>
            </a:r>
            <a:endParaRPr lang="fr-FR" dirty="0"/>
          </a:p>
          <a:p>
            <a:pPr lvl="1"/>
            <a:r>
              <a:rPr lang="fr-FR" dirty="0"/>
              <a:t>ALA et Robert Putnam</a:t>
            </a:r>
          </a:p>
          <a:p>
            <a:pPr lvl="1"/>
            <a:r>
              <a:rPr lang="fr-FR" dirty="0"/>
              <a:t>La bibliothèque de Seattle</a:t>
            </a:r>
          </a:p>
          <a:p>
            <a:pPr marL="324000" lvl="1" indent="0">
              <a:buNone/>
            </a:pPr>
            <a:endParaRPr lang="fr-FR" dirty="0"/>
          </a:p>
          <a:p>
            <a:r>
              <a:rPr lang="fr-FR" dirty="0"/>
              <a:t>Comment faire de l’</a:t>
            </a:r>
            <a:r>
              <a:rPr lang="fr-FR" dirty="0" err="1"/>
              <a:t>advocacy</a:t>
            </a:r>
            <a:r>
              <a:rPr lang="fr-FR" dirty="0"/>
              <a:t> ?</a:t>
            </a:r>
          </a:p>
          <a:p>
            <a:pPr lvl="1"/>
            <a:r>
              <a:rPr lang="fr-FR" dirty="0"/>
              <a:t>Méthode pour faire de l’</a:t>
            </a:r>
            <a:r>
              <a:rPr lang="fr-FR" dirty="0" err="1"/>
              <a:t>advocacy</a:t>
            </a:r>
            <a:endParaRPr lang="fr-FR" dirty="0"/>
          </a:p>
          <a:p>
            <a:pPr lvl="1"/>
            <a:r>
              <a:rPr lang="fr-FR" dirty="0"/>
              <a:t>Petite histoire d’un succès d’</a:t>
            </a:r>
            <a:r>
              <a:rPr lang="fr-FR" dirty="0" err="1"/>
              <a:t>advocacy</a:t>
            </a:r>
            <a:endParaRPr lang="fr-FR" dirty="0"/>
          </a:p>
          <a:p>
            <a:pPr marL="324000" lvl="1" indent="0">
              <a:buNone/>
            </a:pPr>
            <a:endParaRPr lang="fr-FR" dirty="0"/>
          </a:p>
          <a:p>
            <a:r>
              <a:rPr lang="fr-FR" dirty="0"/>
              <a:t>L’</a:t>
            </a:r>
            <a:r>
              <a:rPr lang="fr-FR" dirty="0" err="1"/>
              <a:t>advocacy</a:t>
            </a:r>
            <a:r>
              <a:rPr lang="fr-FR" dirty="0"/>
              <a:t> avant le covid : où en étions-nous ?</a:t>
            </a:r>
          </a:p>
          <a:p>
            <a:pPr lvl="1"/>
            <a:r>
              <a:rPr lang="fr-FR" dirty="0"/>
              <a:t>Des campagnes</a:t>
            </a:r>
          </a:p>
          <a:p>
            <a:pPr lvl="1"/>
            <a:r>
              <a:rPr lang="fr-FR" dirty="0"/>
              <a:t>Pas de travail de fond</a:t>
            </a:r>
          </a:p>
          <a:p>
            <a:pPr lvl="1"/>
            <a:r>
              <a:rPr lang="fr-FR" dirty="0"/>
              <a:t>Manque de volonté de former les équipes</a:t>
            </a:r>
          </a:p>
          <a:p>
            <a:endParaRPr lang="fr-FR" dirty="0"/>
          </a:p>
        </p:txBody>
      </p:sp>
      <p:sp>
        <p:nvSpPr>
          <p:cNvPr id="4" name="Espace réservé de la date 3">
            <a:extLst>
              <a:ext uri="{FF2B5EF4-FFF2-40B4-BE49-F238E27FC236}">
                <a16:creationId xmlns:a16="http://schemas.microsoft.com/office/drawing/2014/main" id="{AA4AC097-B833-4B8B-AABB-2F7695F1D221}"/>
              </a:ext>
            </a:extLst>
          </p:cNvPr>
          <p:cNvSpPr>
            <a:spLocks noGrp="1"/>
          </p:cNvSpPr>
          <p:nvPr>
            <p:ph type="dt" sz="half" idx="10"/>
          </p:nvPr>
        </p:nvSpPr>
        <p:spPr/>
        <p:txBody>
          <a:bodyPr/>
          <a:lstStyle/>
          <a:p>
            <a:pPr rtl="0"/>
            <a:fld id="{22897033-9A55-4DAC-991D-1FF1921C78B7}" type="datetime1">
              <a:rPr lang="fr-FR" smtClean="0"/>
              <a:t>04/07/2021</a:t>
            </a:fld>
            <a:endParaRPr lang="en-US" dirty="0"/>
          </a:p>
        </p:txBody>
      </p:sp>
    </p:spTree>
    <p:extLst>
      <p:ext uri="{BB962C8B-B14F-4D97-AF65-F5344CB8AC3E}">
        <p14:creationId xmlns:p14="http://schemas.microsoft.com/office/powerpoint/2010/main" val="2362593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84F32-F5CC-4A0D-9660-9AE43826B9B9}"/>
              </a:ext>
            </a:extLst>
          </p:cNvPr>
          <p:cNvSpPr>
            <a:spLocks noGrp="1"/>
          </p:cNvSpPr>
          <p:nvPr>
            <p:ph type="title"/>
          </p:nvPr>
        </p:nvSpPr>
        <p:spPr/>
        <p:txBody>
          <a:bodyPr/>
          <a:lstStyle/>
          <a:p>
            <a:r>
              <a:rPr lang="fr-FR" dirty="0"/>
              <a:t>Les bibliothèques en crise : le retour à l’engagement</a:t>
            </a:r>
          </a:p>
        </p:txBody>
      </p:sp>
      <p:sp>
        <p:nvSpPr>
          <p:cNvPr id="3" name="Espace réservé du contenu 2">
            <a:extLst>
              <a:ext uri="{FF2B5EF4-FFF2-40B4-BE49-F238E27FC236}">
                <a16:creationId xmlns:a16="http://schemas.microsoft.com/office/drawing/2014/main" id="{9A56C8E3-67BD-4B24-B57B-0EA81B4A01A0}"/>
              </a:ext>
            </a:extLst>
          </p:cNvPr>
          <p:cNvSpPr>
            <a:spLocks noGrp="1"/>
          </p:cNvSpPr>
          <p:nvPr>
            <p:ph idx="1"/>
          </p:nvPr>
        </p:nvSpPr>
        <p:spPr>
          <a:xfrm>
            <a:off x="581192" y="2340864"/>
            <a:ext cx="11029615" cy="4389120"/>
          </a:xfrm>
        </p:spPr>
        <p:txBody>
          <a:bodyPr>
            <a:normAutofit/>
          </a:bodyPr>
          <a:lstStyle/>
          <a:p>
            <a:endParaRPr lang="fr-FR" dirty="0"/>
          </a:p>
          <a:p>
            <a:r>
              <a:rPr lang="fr-FR" dirty="0"/>
              <a:t>La crise de la bibliothèque : volonté de se montrer comme utile. </a:t>
            </a:r>
          </a:p>
          <a:p>
            <a:endParaRPr lang="fr-FR" dirty="0"/>
          </a:p>
          <a:p>
            <a:r>
              <a:rPr lang="fr-FR" dirty="0"/>
              <a:t>La bibliothèque intentionnelle : </a:t>
            </a:r>
          </a:p>
          <a:p>
            <a:pPr lvl="1"/>
            <a:r>
              <a:rPr lang="fr-FR" dirty="0"/>
              <a:t>Identifier un problème / crise à la fois sociale et bibliothéconomique </a:t>
            </a:r>
          </a:p>
          <a:p>
            <a:pPr lvl="1"/>
            <a:r>
              <a:rPr lang="fr-FR" dirty="0"/>
              <a:t>Construire une réponse adaptée pour conserver nos missions. </a:t>
            </a:r>
          </a:p>
          <a:p>
            <a:endParaRPr lang="fr-FR" dirty="0"/>
          </a:p>
          <a:p>
            <a:r>
              <a:rPr lang="fr-FR" dirty="0"/>
              <a:t>Un exemple : la bibliothèque et la participation </a:t>
            </a:r>
          </a:p>
          <a:p>
            <a:pPr lvl="1"/>
            <a:r>
              <a:rPr lang="fr-FR" dirty="0"/>
              <a:t>Participation et crise sociabilité</a:t>
            </a:r>
          </a:p>
          <a:p>
            <a:pPr lvl="1"/>
            <a:r>
              <a:rPr lang="fr-FR" dirty="0"/>
              <a:t>Participation et crise représentation</a:t>
            </a:r>
          </a:p>
          <a:p>
            <a:pPr lvl="1"/>
            <a:r>
              <a:rPr lang="fr-FR" dirty="0"/>
              <a:t>Participation et crise débat démocratique</a:t>
            </a:r>
          </a:p>
          <a:p>
            <a:endParaRPr lang="fr-FR" dirty="0"/>
          </a:p>
          <a:p>
            <a:endParaRPr lang="fr-FR" dirty="0"/>
          </a:p>
          <a:p>
            <a:endParaRPr lang="fr-FR" dirty="0"/>
          </a:p>
        </p:txBody>
      </p:sp>
      <p:sp>
        <p:nvSpPr>
          <p:cNvPr id="4" name="Espace réservé de la date 3">
            <a:extLst>
              <a:ext uri="{FF2B5EF4-FFF2-40B4-BE49-F238E27FC236}">
                <a16:creationId xmlns:a16="http://schemas.microsoft.com/office/drawing/2014/main" id="{AA4AC097-B833-4B8B-AABB-2F7695F1D221}"/>
              </a:ext>
            </a:extLst>
          </p:cNvPr>
          <p:cNvSpPr>
            <a:spLocks noGrp="1"/>
          </p:cNvSpPr>
          <p:nvPr>
            <p:ph type="dt" sz="half" idx="10"/>
          </p:nvPr>
        </p:nvSpPr>
        <p:spPr/>
        <p:txBody>
          <a:bodyPr/>
          <a:lstStyle/>
          <a:p>
            <a:pPr rtl="0"/>
            <a:fld id="{22897033-9A55-4DAC-991D-1FF1921C78B7}" type="datetime1">
              <a:rPr lang="fr-FR" smtClean="0"/>
              <a:t>04/07/2021</a:t>
            </a:fld>
            <a:endParaRPr lang="en-US" dirty="0"/>
          </a:p>
        </p:txBody>
      </p:sp>
    </p:spTree>
    <p:extLst>
      <p:ext uri="{BB962C8B-B14F-4D97-AF65-F5344CB8AC3E}">
        <p14:creationId xmlns:p14="http://schemas.microsoft.com/office/powerpoint/2010/main" val="1058284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18B2813-3D54-4376-9269-8D6D2D127EBA}"/>
              </a:ext>
            </a:extLst>
          </p:cNvPr>
          <p:cNvSpPr>
            <a:spLocks noGrp="1"/>
          </p:cNvSpPr>
          <p:nvPr>
            <p:ph type="ctrTitle"/>
          </p:nvPr>
        </p:nvSpPr>
        <p:spPr/>
        <p:txBody>
          <a:bodyPr/>
          <a:lstStyle/>
          <a:p>
            <a:r>
              <a:rPr lang="fr-FR" dirty="0"/>
              <a:t>La bibliothèque et la crise covid</a:t>
            </a:r>
          </a:p>
        </p:txBody>
      </p:sp>
      <p:sp>
        <p:nvSpPr>
          <p:cNvPr id="6" name="Sous-titre 5">
            <a:extLst>
              <a:ext uri="{FF2B5EF4-FFF2-40B4-BE49-F238E27FC236}">
                <a16:creationId xmlns:a16="http://schemas.microsoft.com/office/drawing/2014/main" id="{8CA4185F-BD23-4DEB-ACF6-CC32B43EE9B2}"/>
              </a:ext>
            </a:extLst>
          </p:cNvPr>
          <p:cNvSpPr>
            <a:spLocks noGrp="1"/>
          </p:cNvSpPr>
          <p:nvPr>
            <p:ph type="subTitle" idx="1"/>
          </p:nvPr>
        </p:nvSpPr>
        <p:spPr/>
        <p:txBody>
          <a:bodyPr/>
          <a:lstStyle/>
          <a:p>
            <a:r>
              <a:rPr lang="fr-FR" dirty="0"/>
              <a:t>Les leçons de la crise</a:t>
            </a:r>
          </a:p>
        </p:txBody>
      </p:sp>
      <p:sp>
        <p:nvSpPr>
          <p:cNvPr id="4" name="Espace réservé de la date 3">
            <a:extLst>
              <a:ext uri="{FF2B5EF4-FFF2-40B4-BE49-F238E27FC236}">
                <a16:creationId xmlns:a16="http://schemas.microsoft.com/office/drawing/2014/main" id="{80E59A3E-F23F-4C72-9E32-6255D3E3A31A}"/>
              </a:ext>
            </a:extLst>
          </p:cNvPr>
          <p:cNvSpPr>
            <a:spLocks noGrp="1"/>
          </p:cNvSpPr>
          <p:nvPr>
            <p:ph type="dt" sz="half" idx="10"/>
          </p:nvPr>
        </p:nvSpPr>
        <p:spPr/>
        <p:txBody>
          <a:bodyPr/>
          <a:lstStyle/>
          <a:p>
            <a:pPr rtl="0"/>
            <a:fld id="{22897033-9A55-4DAC-991D-1FF1921C78B7}" type="datetime1">
              <a:rPr lang="fr-FR" smtClean="0"/>
              <a:t>06/07/2021</a:t>
            </a:fld>
            <a:endParaRPr lang="en-US" dirty="0"/>
          </a:p>
        </p:txBody>
      </p:sp>
      <p:pic>
        <p:nvPicPr>
          <p:cNvPr id="1026" name="Picture 2" descr="Covid-19 : continuité des services des bibliothèques durant la crise  sanitaire - Université Bordeaux Montaigne">
            <a:extLst>
              <a:ext uri="{FF2B5EF4-FFF2-40B4-BE49-F238E27FC236}">
                <a16:creationId xmlns:a16="http://schemas.microsoft.com/office/drawing/2014/main" id="{894FC66F-377A-4794-8641-9605D6CDA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3608" y="3520808"/>
            <a:ext cx="4244110" cy="2024114"/>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e la date 3">
            <a:extLst>
              <a:ext uri="{FF2B5EF4-FFF2-40B4-BE49-F238E27FC236}">
                <a16:creationId xmlns:a16="http://schemas.microsoft.com/office/drawing/2014/main" id="{DA24A329-BC5E-49E5-B6AE-FEAB1184CFF0}"/>
              </a:ext>
            </a:extLst>
          </p:cNvPr>
          <p:cNvSpPr txBox="1">
            <a:spLocks/>
          </p:cNvSpPr>
          <p:nvPr/>
        </p:nvSpPr>
        <p:spPr>
          <a:xfrm>
            <a:off x="8665436" y="5544922"/>
            <a:ext cx="2844799" cy="365125"/>
          </a:xfrm>
          <a:prstGeom prst="rect">
            <a:avLst/>
          </a:prstGeom>
        </p:spPr>
        <p:txBody>
          <a:bodyPr vert="horz" lIns="91440" tIns="45720" rIns="91440" bIns="45720" rtlCol="0" anchor="ctr"/>
          <a:lstStyle>
            <a:defPPr rtl="0">
              <a:defRPr lang="fr-fr"/>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rPr>
              <a:t>Université Bordeaux Montaigne</a:t>
            </a:r>
            <a:endParaRPr lang="en-US" dirty="0">
              <a:solidFill>
                <a:schemeClr val="bg1"/>
              </a:solidFill>
            </a:endParaRPr>
          </a:p>
        </p:txBody>
      </p:sp>
    </p:spTree>
    <p:extLst>
      <p:ext uri="{BB962C8B-B14F-4D97-AF65-F5344CB8AC3E}">
        <p14:creationId xmlns:p14="http://schemas.microsoft.com/office/powerpoint/2010/main" val="2413062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460A893-FFAA-4B13-9A41-243F8BDF4E6F}"/>
              </a:ext>
            </a:extLst>
          </p:cNvPr>
          <p:cNvSpPr>
            <a:spLocks noGrp="1"/>
          </p:cNvSpPr>
          <p:nvPr>
            <p:ph type="title"/>
          </p:nvPr>
        </p:nvSpPr>
        <p:spPr/>
        <p:txBody>
          <a:bodyPr/>
          <a:lstStyle/>
          <a:p>
            <a:r>
              <a:rPr lang="fr-FR" dirty="0"/>
              <a:t>A vous ! </a:t>
            </a:r>
          </a:p>
        </p:txBody>
      </p:sp>
      <p:sp>
        <p:nvSpPr>
          <p:cNvPr id="6" name="Espace réservé du texte 5">
            <a:extLst>
              <a:ext uri="{FF2B5EF4-FFF2-40B4-BE49-F238E27FC236}">
                <a16:creationId xmlns:a16="http://schemas.microsoft.com/office/drawing/2014/main" id="{51AAF54F-BDC2-4E39-B082-20A58B2EDB63}"/>
              </a:ext>
            </a:extLst>
          </p:cNvPr>
          <p:cNvSpPr>
            <a:spLocks noGrp="1"/>
          </p:cNvSpPr>
          <p:nvPr>
            <p:ph type="body" idx="1"/>
          </p:nvPr>
        </p:nvSpPr>
        <p:spPr/>
        <p:txBody>
          <a:bodyPr>
            <a:normAutofit/>
          </a:bodyPr>
          <a:lstStyle/>
          <a:p>
            <a:r>
              <a:rPr lang="fr-FR" dirty="0"/>
              <a:t>Au fond, que retiendrez-vous en un mot de cette crise, en tant que bibliothécaire ? (En 1 mot)</a:t>
            </a:r>
          </a:p>
        </p:txBody>
      </p:sp>
      <p:sp>
        <p:nvSpPr>
          <p:cNvPr id="4" name="Espace réservé de la date 3">
            <a:extLst>
              <a:ext uri="{FF2B5EF4-FFF2-40B4-BE49-F238E27FC236}">
                <a16:creationId xmlns:a16="http://schemas.microsoft.com/office/drawing/2014/main" id="{5B8ADE67-30A4-4107-B6DE-D7E67055ADAD}"/>
              </a:ext>
            </a:extLst>
          </p:cNvPr>
          <p:cNvSpPr>
            <a:spLocks noGrp="1"/>
          </p:cNvSpPr>
          <p:nvPr>
            <p:ph type="dt" sz="half" idx="10"/>
          </p:nvPr>
        </p:nvSpPr>
        <p:spPr/>
        <p:txBody>
          <a:bodyPr/>
          <a:lstStyle/>
          <a:p>
            <a:pPr rtl="0"/>
            <a:fld id="{22897033-9A55-4DAC-991D-1FF1921C78B7}" type="datetime1">
              <a:rPr lang="fr-FR" smtClean="0"/>
              <a:t>05/07/2021</a:t>
            </a:fld>
            <a:endParaRPr lang="en-US" dirty="0"/>
          </a:p>
        </p:txBody>
      </p:sp>
    </p:spTree>
    <p:extLst>
      <p:ext uri="{BB962C8B-B14F-4D97-AF65-F5344CB8AC3E}">
        <p14:creationId xmlns:p14="http://schemas.microsoft.com/office/powerpoint/2010/main" val="914478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84F32-F5CC-4A0D-9660-9AE43826B9B9}"/>
              </a:ext>
            </a:extLst>
          </p:cNvPr>
          <p:cNvSpPr>
            <a:spLocks noGrp="1"/>
          </p:cNvSpPr>
          <p:nvPr>
            <p:ph type="title"/>
          </p:nvPr>
        </p:nvSpPr>
        <p:spPr/>
        <p:txBody>
          <a:bodyPr/>
          <a:lstStyle/>
          <a:p>
            <a:r>
              <a:rPr lang="fr-FR" dirty="0"/>
              <a:t>Les bibliothèques et la crise Covid (reprise intervention ABF)</a:t>
            </a:r>
          </a:p>
        </p:txBody>
      </p:sp>
      <p:sp>
        <p:nvSpPr>
          <p:cNvPr id="3" name="Espace réservé du contenu 2">
            <a:extLst>
              <a:ext uri="{FF2B5EF4-FFF2-40B4-BE49-F238E27FC236}">
                <a16:creationId xmlns:a16="http://schemas.microsoft.com/office/drawing/2014/main" id="{9A56C8E3-67BD-4B24-B57B-0EA81B4A01A0}"/>
              </a:ext>
            </a:extLst>
          </p:cNvPr>
          <p:cNvSpPr>
            <a:spLocks noGrp="1"/>
          </p:cNvSpPr>
          <p:nvPr>
            <p:ph idx="1"/>
          </p:nvPr>
        </p:nvSpPr>
        <p:spPr>
          <a:xfrm>
            <a:off x="581193" y="2033626"/>
            <a:ext cx="5066142" cy="4184294"/>
          </a:xfrm>
        </p:spPr>
        <p:txBody>
          <a:bodyPr>
            <a:normAutofit/>
          </a:bodyPr>
          <a:lstStyle/>
          <a:p>
            <a:r>
              <a:rPr lang="fr-FR" dirty="0"/>
              <a:t>La bib et la pandémie : remarques au lendemain de la crise</a:t>
            </a:r>
          </a:p>
          <a:p>
            <a:pPr lvl="1"/>
            <a:endParaRPr lang="fr-FR" dirty="0"/>
          </a:p>
          <a:p>
            <a:pPr lvl="1"/>
            <a:r>
              <a:rPr lang="fr-FR" dirty="0"/>
              <a:t>1</a:t>
            </a:r>
            <a:r>
              <a:rPr lang="fr-FR" baseline="30000" dirty="0"/>
              <a:t>er</a:t>
            </a:r>
            <a:r>
              <a:rPr lang="fr-FR" dirty="0"/>
              <a:t> confinement : </a:t>
            </a:r>
          </a:p>
          <a:p>
            <a:pPr lvl="2"/>
            <a:r>
              <a:rPr lang="fr-FR" dirty="0"/>
              <a:t>Action dans l’urgence </a:t>
            </a:r>
          </a:p>
          <a:p>
            <a:pPr lvl="2"/>
            <a:r>
              <a:rPr lang="fr-FR" dirty="0"/>
              <a:t>Sentiment de vulnérabilité</a:t>
            </a:r>
          </a:p>
          <a:p>
            <a:pPr lvl="2"/>
            <a:r>
              <a:rPr lang="fr-FR" dirty="0"/>
              <a:t>Résistance et attention</a:t>
            </a:r>
          </a:p>
          <a:p>
            <a:pPr lvl="1"/>
            <a:endParaRPr lang="fr-FR" dirty="0"/>
          </a:p>
          <a:p>
            <a:pPr lvl="1"/>
            <a:r>
              <a:rPr lang="fr-FR" dirty="0"/>
              <a:t>1</a:t>
            </a:r>
            <a:r>
              <a:rPr lang="fr-FR" baseline="30000" dirty="0"/>
              <a:t>er</a:t>
            </a:r>
            <a:r>
              <a:rPr lang="fr-FR" dirty="0"/>
              <a:t> couvre-feu</a:t>
            </a:r>
          </a:p>
          <a:p>
            <a:pPr lvl="2"/>
            <a:r>
              <a:rPr lang="fr-FR" dirty="0"/>
              <a:t>Inquiétude et continuité</a:t>
            </a:r>
          </a:p>
          <a:p>
            <a:pPr lvl="2"/>
            <a:r>
              <a:rPr lang="fr-FR" dirty="0"/>
              <a:t>Sentiment de devoir </a:t>
            </a:r>
          </a:p>
          <a:p>
            <a:pPr lvl="2"/>
            <a:r>
              <a:rPr lang="fr-FR" dirty="0"/>
              <a:t>Adaptation, résilience et attention</a:t>
            </a:r>
          </a:p>
        </p:txBody>
      </p:sp>
      <p:sp>
        <p:nvSpPr>
          <p:cNvPr id="4" name="Espace réservé de la date 3">
            <a:extLst>
              <a:ext uri="{FF2B5EF4-FFF2-40B4-BE49-F238E27FC236}">
                <a16:creationId xmlns:a16="http://schemas.microsoft.com/office/drawing/2014/main" id="{AA4AC097-B833-4B8B-AABB-2F7695F1D221}"/>
              </a:ext>
            </a:extLst>
          </p:cNvPr>
          <p:cNvSpPr>
            <a:spLocks noGrp="1"/>
          </p:cNvSpPr>
          <p:nvPr>
            <p:ph type="dt" sz="half" idx="10"/>
          </p:nvPr>
        </p:nvSpPr>
        <p:spPr/>
        <p:txBody>
          <a:bodyPr/>
          <a:lstStyle/>
          <a:p>
            <a:pPr rtl="0"/>
            <a:fld id="{22897033-9A55-4DAC-991D-1FF1921C78B7}" type="datetime1">
              <a:rPr lang="fr-FR" smtClean="0"/>
              <a:t>06/07/2021</a:t>
            </a:fld>
            <a:endParaRPr lang="en-US" dirty="0"/>
          </a:p>
        </p:txBody>
      </p:sp>
      <p:sp>
        <p:nvSpPr>
          <p:cNvPr id="5" name="Espace réservé du contenu 2">
            <a:extLst>
              <a:ext uri="{FF2B5EF4-FFF2-40B4-BE49-F238E27FC236}">
                <a16:creationId xmlns:a16="http://schemas.microsoft.com/office/drawing/2014/main" id="{81EFE578-4549-4F81-B523-DDBFB105C99F}"/>
              </a:ext>
            </a:extLst>
          </p:cNvPr>
          <p:cNvSpPr txBox="1">
            <a:spLocks/>
          </p:cNvSpPr>
          <p:nvPr/>
        </p:nvSpPr>
        <p:spPr>
          <a:xfrm>
            <a:off x="6190732" y="1971550"/>
            <a:ext cx="5066142" cy="4184294"/>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fr-FR" dirty="0"/>
              <a:t>3</a:t>
            </a:r>
            <a:r>
              <a:rPr lang="fr-FR" baseline="30000" dirty="0"/>
              <a:t>ème</a:t>
            </a:r>
            <a:r>
              <a:rPr lang="fr-FR" dirty="0"/>
              <a:t> confinement et déconfinement</a:t>
            </a:r>
          </a:p>
          <a:p>
            <a:pPr lvl="1"/>
            <a:r>
              <a:rPr lang="fr-FR" dirty="0"/>
              <a:t> résignation</a:t>
            </a:r>
          </a:p>
          <a:p>
            <a:pPr lvl="1"/>
            <a:r>
              <a:rPr lang="fr-FR" dirty="0"/>
              <a:t>Sentiment de lassitude</a:t>
            </a:r>
          </a:p>
          <a:p>
            <a:pPr lvl="1"/>
            <a:r>
              <a:rPr lang="fr-FR" dirty="0"/>
              <a:t>Retour à la normale et perte d’attention</a:t>
            </a:r>
          </a:p>
          <a:p>
            <a:pPr marL="324000" lvl="1" indent="0">
              <a:buNone/>
            </a:pPr>
            <a:endParaRPr lang="fr-FR" dirty="0"/>
          </a:p>
          <a:p>
            <a:r>
              <a:rPr lang="fr-FR" dirty="0"/>
              <a:t>Ou alors ?</a:t>
            </a:r>
          </a:p>
        </p:txBody>
      </p:sp>
    </p:spTree>
    <p:extLst>
      <p:ext uri="{BB962C8B-B14F-4D97-AF65-F5344CB8AC3E}">
        <p14:creationId xmlns:p14="http://schemas.microsoft.com/office/powerpoint/2010/main" val="140336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84F32-F5CC-4A0D-9660-9AE43826B9B9}"/>
              </a:ext>
            </a:extLst>
          </p:cNvPr>
          <p:cNvSpPr>
            <a:spLocks noGrp="1"/>
          </p:cNvSpPr>
          <p:nvPr>
            <p:ph type="title"/>
          </p:nvPr>
        </p:nvSpPr>
        <p:spPr/>
        <p:txBody>
          <a:bodyPr/>
          <a:lstStyle/>
          <a:p>
            <a:r>
              <a:rPr lang="fr-FR" dirty="0"/>
              <a:t>Aujourd’hui, plutôt que demain 1/2</a:t>
            </a:r>
          </a:p>
        </p:txBody>
      </p:sp>
      <p:sp>
        <p:nvSpPr>
          <p:cNvPr id="3" name="Espace réservé du contenu 2">
            <a:extLst>
              <a:ext uri="{FF2B5EF4-FFF2-40B4-BE49-F238E27FC236}">
                <a16:creationId xmlns:a16="http://schemas.microsoft.com/office/drawing/2014/main" id="{9A56C8E3-67BD-4B24-B57B-0EA81B4A01A0}"/>
              </a:ext>
            </a:extLst>
          </p:cNvPr>
          <p:cNvSpPr>
            <a:spLocks noGrp="1"/>
          </p:cNvSpPr>
          <p:nvPr>
            <p:ph idx="1"/>
          </p:nvPr>
        </p:nvSpPr>
        <p:spPr>
          <a:xfrm>
            <a:off x="581193" y="2150669"/>
            <a:ext cx="11029615" cy="4389120"/>
          </a:xfrm>
        </p:spPr>
        <p:txBody>
          <a:bodyPr>
            <a:normAutofit/>
          </a:bodyPr>
          <a:lstStyle/>
          <a:p>
            <a:r>
              <a:rPr lang="fr-FR" dirty="0"/>
              <a:t>S’attacher à penser les vulnérabilités</a:t>
            </a:r>
          </a:p>
          <a:p>
            <a:pPr lvl="1"/>
            <a:r>
              <a:rPr lang="fr-FR" dirty="0"/>
              <a:t>Nouvelle approche des services, plus axée sur sa réception que sur sa conception</a:t>
            </a:r>
          </a:p>
          <a:p>
            <a:endParaRPr lang="fr-FR" dirty="0"/>
          </a:p>
          <a:p>
            <a:r>
              <a:rPr lang="fr-FR" dirty="0"/>
              <a:t>Travailler dans l’urgence </a:t>
            </a:r>
          </a:p>
          <a:p>
            <a:pPr lvl="1"/>
            <a:r>
              <a:rPr lang="fr-FR" dirty="0"/>
              <a:t>L’impact des actions développées en urgence : le projet TOR</a:t>
            </a:r>
          </a:p>
          <a:p>
            <a:pPr lvl="1"/>
            <a:r>
              <a:rPr lang="fr-FR" dirty="0"/>
              <a:t>Quelles sont nos urgences ? Le projet « Cartographie des facteurs critiques de la sensibilisation au développement durable »</a:t>
            </a:r>
          </a:p>
          <a:p>
            <a:endParaRPr lang="fr-FR" dirty="0"/>
          </a:p>
        </p:txBody>
      </p:sp>
      <p:sp>
        <p:nvSpPr>
          <p:cNvPr id="4" name="Espace réservé de la date 3">
            <a:extLst>
              <a:ext uri="{FF2B5EF4-FFF2-40B4-BE49-F238E27FC236}">
                <a16:creationId xmlns:a16="http://schemas.microsoft.com/office/drawing/2014/main" id="{AA4AC097-B833-4B8B-AABB-2F7695F1D221}"/>
              </a:ext>
            </a:extLst>
          </p:cNvPr>
          <p:cNvSpPr>
            <a:spLocks noGrp="1"/>
          </p:cNvSpPr>
          <p:nvPr>
            <p:ph type="dt" sz="half" idx="10"/>
          </p:nvPr>
        </p:nvSpPr>
        <p:spPr/>
        <p:txBody>
          <a:bodyPr/>
          <a:lstStyle/>
          <a:p>
            <a:pPr rtl="0"/>
            <a:fld id="{22897033-9A55-4DAC-991D-1FF1921C78B7}" type="datetime1">
              <a:rPr lang="fr-FR" smtClean="0"/>
              <a:t>02/07/2021</a:t>
            </a:fld>
            <a:endParaRPr lang="en-US" dirty="0"/>
          </a:p>
        </p:txBody>
      </p:sp>
    </p:spTree>
    <p:extLst>
      <p:ext uri="{BB962C8B-B14F-4D97-AF65-F5344CB8AC3E}">
        <p14:creationId xmlns:p14="http://schemas.microsoft.com/office/powerpoint/2010/main" val="2590183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AFEEB6-12D0-44E7-BD06-E4B7A4267519}"/>
              </a:ext>
            </a:extLst>
          </p:cNvPr>
          <p:cNvSpPr>
            <a:spLocks noGrp="1"/>
          </p:cNvSpPr>
          <p:nvPr>
            <p:ph type="title"/>
          </p:nvPr>
        </p:nvSpPr>
        <p:spPr/>
        <p:txBody>
          <a:bodyPr/>
          <a:lstStyle/>
          <a:p>
            <a:r>
              <a:rPr lang="fr-FR" dirty="0"/>
              <a:t>Aujourd’hui, plutôt que demain 2/2</a:t>
            </a:r>
          </a:p>
        </p:txBody>
      </p:sp>
      <p:sp>
        <p:nvSpPr>
          <p:cNvPr id="3" name="Espace réservé du contenu 2">
            <a:extLst>
              <a:ext uri="{FF2B5EF4-FFF2-40B4-BE49-F238E27FC236}">
                <a16:creationId xmlns:a16="http://schemas.microsoft.com/office/drawing/2014/main" id="{908DD5AF-D9EB-43E0-91EA-F44BFD139E17}"/>
              </a:ext>
            </a:extLst>
          </p:cNvPr>
          <p:cNvSpPr>
            <a:spLocks noGrp="1"/>
          </p:cNvSpPr>
          <p:nvPr>
            <p:ph idx="1"/>
          </p:nvPr>
        </p:nvSpPr>
        <p:spPr/>
        <p:txBody>
          <a:bodyPr>
            <a:normAutofit/>
          </a:bodyPr>
          <a:lstStyle/>
          <a:p>
            <a:r>
              <a:rPr lang="fr-FR" dirty="0"/>
              <a:t>Penser le trouble</a:t>
            </a:r>
          </a:p>
          <a:p>
            <a:pPr lvl="1"/>
            <a:r>
              <a:rPr lang="fr-FR" dirty="0"/>
              <a:t>La notion de trouble et la bibliothéconomie : parenté, </a:t>
            </a:r>
            <a:r>
              <a:rPr lang="fr-FR" dirty="0" err="1"/>
              <a:t>respons</a:t>
            </a:r>
            <a:r>
              <a:rPr lang="fr-FR" dirty="0"/>
              <a:t>(h)</a:t>
            </a:r>
            <a:r>
              <a:rPr lang="fr-FR" dirty="0" err="1"/>
              <a:t>abilité</a:t>
            </a:r>
            <a:r>
              <a:rPr lang="fr-FR" dirty="0"/>
              <a:t>, temporalité</a:t>
            </a:r>
          </a:p>
          <a:p>
            <a:pPr lvl="1"/>
            <a:r>
              <a:rPr lang="fr-FR" dirty="0"/>
              <a:t>Au cœur de la crise, les troubles : les vulnérabilités, la question de l’impact de la présence de l’homme sur la nature, les complotismes et les fausses informations.</a:t>
            </a:r>
          </a:p>
          <a:p>
            <a:pPr lvl="1"/>
            <a:r>
              <a:rPr lang="fr-FR" dirty="0"/>
              <a:t>Les gros troubles à venir ?</a:t>
            </a:r>
          </a:p>
          <a:p>
            <a:endParaRPr lang="fr-FR" dirty="0"/>
          </a:p>
          <a:p>
            <a:r>
              <a:rPr lang="fr-FR" dirty="0"/>
              <a:t>La bibliothèque hospitalière</a:t>
            </a:r>
          </a:p>
          <a:p>
            <a:pPr lvl="1"/>
            <a:r>
              <a:rPr lang="fr-FR" dirty="0"/>
              <a:t>Être à l’écoute de ceux qui habitent le monde en trouble</a:t>
            </a:r>
          </a:p>
          <a:p>
            <a:pPr lvl="1"/>
            <a:r>
              <a:rPr lang="fr-FR" dirty="0"/>
              <a:t>Se faire l’écho, mais aussi accueillir ces récits et leur faire une place</a:t>
            </a:r>
          </a:p>
          <a:p>
            <a:pPr lvl="1"/>
            <a:r>
              <a:rPr lang="fr-FR" dirty="0"/>
              <a:t>Pour une écologie informationnelle : « l’Hospitalité documentaire » (R. Bats)</a:t>
            </a:r>
          </a:p>
          <a:p>
            <a:endParaRPr lang="fr-FR" dirty="0"/>
          </a:p>
        </p:txBody>
      </p:sp>
      <p:sp>
        <p:nvSpPr>
          <p:cNvPr id="4" name="Espace réservé de la date 3">
            <a:extLst>
              <a:ext uri="{FF2B5EF4-FFF2-40B4-BE49-F238E27FC236}">
                <a16:creationId xmlns:a16="http://schemas.microsoft.com/office/drawing/2014/main" id="{003E48A8-B500-455E-82FF-110766E84A25}"/>
              </a:ext>
            </a:extLst>
          </p:cNvPr>
          <p:cNvSpPr>
            <a:spLocks noGrp="1"/>
          </p:cNvSpPr>
          <p:nvPr>
            <p:ph type="dt" sz="half" idx="10"/>
          </p:nvPr>
        </p:nvSpPr>
        <p:spPr/>
        <p:txBody>
          <a:bodyPr/>
          <a:lstStyle/>
          <a:p>
            <a:pPr rtl="0"/>
            <a:fld id="{22897033-9A55-4DAC-991D-1FF1921C78B7}" type="datetime1">
              <a:rPr lang="fr-FR" smtClean="0"/>
              <a:t>06/07/2021</a:t>
            </a:fld>
            <a:endParaRPr lang="en-US" dirty="0"/>
          </a:p>
        </p:txBody>
      </p:sp>
    </p:spTree>
    <p:extLst>
      <p:ext uri="{BB962C8B-B14F-4D97-AF65-F5344CB8AC3E}">
        <p14:creationId xmlns:p14="http://schemas.microsoft.com/office/powerpoint/2010/main" val="4170781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18B2813-3D54-4376-9269-8D6D2D127EBA}"/>
              </a:ext>
            </a:extLst>
          </p:cNvPr>
          <p:cNvSpPr>
            <a:spLocks noGrp="1"/>
          </p:cNvSpPr>
          <p:nvPr>
            <p:ph type="ctrTitle"/>
          </p:nvPr>
        </p:nvSpPr>
        <p:spPr/>
        <p:txBody>
          <a:bodyPr/>
          <a:lstStyle/>
          <a:p>
            <a:r>
              <a:rPr lang="fr-FR" dirty="0"/>
              <a:t>Merci ! </a:t>
            </a:r>
          </a:p>
        </p:txBody>
      </p:sp>
      <p:sp>
        <p:nvSpPr>
          <p:cNvPr id="6" name="Sous-titre 5">
            <a:extLst>
              <a:ext uri="{FF2B5EF4-FFF2-40B4-BE49-F238E27FC236}">
                <a16:creationId xmlns:a16="http://schemas.microsoft.com/office/drawing/2014/main" id="{8CA4185F-BD23-4DEB-ACF6-CC32B43EE9B2}"/>
              </a:ext>
            </a:extLst>
          </p:cNvPr>
          <p:cNvSpPr>
            <a:spLocks noGrp="1"/>
          </p:cNvSpPr>
          <p:nvPr>
            <p:ph type="subTitle" idx="1"/>
          </p:nvPr>
        </p:nvSpPr>
        <p:spPr/>
        <p:txBody>
          <a:bodyPr/>
          <a:lstStyle/>
          <a:p>
            <a:r>
              <a:rPr lang="fr-FR" dirty="0"/>
              <a:t>Raphaëlle Bats, juillet 2021</a:t>
            </a:r>
          </a:p>
        </p:txBody>
      </p:sp>
      <p:sp>
        <p:nvSpPr>
          <p:cNvPr id="4" name="Espace réservé de la date 3">
            <a:extLst>
              <a:ext uri="{FF2B5EF4-FFF2-40B4-BE49-F238E27FC236}">
                <a16:creationId xmlns:a16="http://schemas.microsoft.com/office/drawing/2014/main" id="{80E59A3E-F23F-4C72-9E32-6255D3E3A31A}"/>
              </a:ext>
            </a:extLst>
          </p:cNvPr>
          <p:cNvSpPr>
            <a:spLocks noGrp="1"/>
          </p:cNvSpPr>
          <p:nvPr>
            <p:ph type="dt" sz="half" idx="10"/>
          </p:nvPr>
        </p:nvSpPr>
        <p:spPr/>
        <p:txBody>
          <a:bodyPr/>
          <a:lstStyle/>
          <a:p>
            <a:pPr rtl="0"/>
            <a:fld id="{22897033-9A55-4DAC-991D-1FF1921C78B7}" type="datetime1">
              <a:rPr lang="fr-FR" smtClean="0"/>
              <a:t>02/07/2021</a:t>
            </a:fld>
            <a:endParaRPr lang="en-US" dirty="0"/>
          </a:p>
        </p:txBody>
      </p:sp>
    </p:spTree>
    <p:extLst>
      <p:ext uri="{BB962C8B-B14F-4D97-AF65-F5344CB8AC3E}">
        <p14:creationId xmlns:p14="http://schemas.microsoft.com/office/powerpoint/2010/main" val="3338577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62972-3449-42D1-8185-B4BEFD52AB44}"/>
              </a:ext>
            </a:extLst>
          </p:cNvPr>
          <p:cNvSpPr>
            <a:spLocks noGrp="1"/>
          </p:cNvSpPr>
          <p:nvPr>
            <p:ph type="title"/>
          </p:nvPr>
        </p:nvSpPr>
        <p:spPr/>
        <p:txBody>
          <a:bodyPr rtlCol="0"/>
          <a:lstStyle/>
          <a:p>
            <a:pPr rtl="0"/>
            <a:r>
              <a:rPr lang="fr" dirty="0"/>
              <a:t>DE quoi allons-nous parler ?</a:t>
            </a:r>
          </a:p>
        </p:txBody>
      </p:sp>
      <p:graphicFrame>
        <p:nvGraphicFramePr>
          <p:cNvPr id="4" name="Espace réservé du contenu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1091882534"/>
              </p:ext>
            </p:extLst>
          </p:nvPr>
        </p:nvGraphicFramePr>
        <p:xfrm>
          <a:off x="299922" y="2026311"/>
          <a:ext cx="11733582" cy="4272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18B2813-3D54-4376-9269-8D6D2D127EBA}"/>
              </a:ext>
            </a:extLst>
          </p:cNvPr>
          <p:cNvSpPr>
            <a:spLocks noGrp="1"/>
          </p:cNvSpPr>
          <p:nvPr>
            <p:ph type="ctrTitle"/>
          </p:nvPr>
        </p:nvSpPr>
        <p:spPr/>
        <p:txBody>
          <a:bodyPr/>
          <a:lstStyle/>
          <a:p>
            <a:r>
              <a:rPr lang="fr-FR" dirty="0"/>
              <a:t>La crise ?</a:t>
            </a:r>
          </a:p>
        </p:txBody>
      </p:sp>
      <p:sp>
        <p:nvSpPr>
          <p:cNvPr id="6" name="Sous-titre 5">
            <a:extLst>
              <a:ext uri="{FF2B5EF4-FFF2-40B4-BE49-F238E27FC236}">
                <a16:creationId xmlns:a16="http://schemas.microsoft.com/office/drawing/2014/main" id="{8CA4185F-BD23-4DEB-ACF6-CC32B43EE9B2}"/>
              </a:ext>
            </a:extLst>
          </p:cNvPr>
          <p:cNvSpPr>
            <a:spLocks noGrp="1"/>
          </p:cNvSpPr>
          <p:nvPr>
            <p:ph type="subTitle" idx="1"/>
          </p:nvPr>
        </p:nvSpPr>
        <p:spPr/>
        <p:txBody>
          <a:bodyPr/>
          <a:lstStyle/>
          <a:p>
            <a:r>
              <a:rPr lang="fr-FR" dirty="0"/>
              <a:t>Qu’est ce qu’une crise ?</a:t>
            </a:r>
          </a:p>
        </p:txBody>
      </p:sp>
      <p:sp>
        <p:nvSpPr>
          <p:cNvPr id="4" name="Espace réservé de la date 3">
            <a:extLst>
              <a:ext uri="{FF2B5EF4-FFF2-40B4-BE49-F238E27FC236}">
                <a16:creationId xmlns:a16="http://schemas.microsoft.com/office/drawing/2014/main" id="{80E59A3E-F23F-4C72-9E32-6255D3E3A31A}"/>
              </a:ext>
            </a:extLst>
          </p:cNvPr>
          <p:cNvSpPr>
            <a:spLocks noGrp="1"/>
          </p:cNvSpPr>
          <p:nvPr>
            <p:ph type="dt" sz="half" idx="10"/>
          </p:nvPr>
        </p:nvSpPr>
        <p:spPr/>
        <p:txBody>
          <a:bodyPr/>
          <a:lstStyle/>
          <a:p>
            <a:pPr rtl="0"/>
            <a:fld id="{22897033-9A55-4DAC-991D-1FF1921C78B7}" type="datetime1">
              <a:rPr lang="fr-FR" smtClean="0"/>
              <a:t>06/07/2021</a:t>
            </a:fld>
            <a:endParaRPr lang="en-US" dirty="0"/>
          </a:p>
        </p:txBody>
      </p:sp>
      <p:pic>
        <p:nvPicPr>
          <p:cNvPr id="3074" name="Picture 2">
            <a:extLst>
              <a:ext uri="{FF2B5EF4-FFF2-40B4-BE49-F238E27FC236}">
                <a16:creationId xmlns:a16="http://schemas.microsoft.com/office/drawing/2014/main" id="{3CEF2F8D-CA00-4E88-888C-D6803BBC1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402" y="3146558"/>
            <a:ext cx="2141398" cy="3216564"/>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e la date 3">
            <a:extLst>
              <a:ext uri="{FF2B5EF4-FFF2-40B4-BE49-F238E27FC236}">
                <a16:creationId xmlns:a16="http://schemas.microsoft.com/office/drawing/2014/main" id="{0872572C-8D34-471E-A86F-8D68522231C6}"/>
              </a:ext>
            </a:extLst>
          </p:cNvPr>
          <p:cNvSpPr txBox="1">
            <a:spLocks/>
          </p:cNvSpPr>
          <p:nvPr/>
        </p:nvSpPr>
        <p:spPr>
          <a:xfrm>
            <a:off x="6556603" y="6058789"/>
            <a:ext cx="2844799" cy="365125"/>
          </a:xfrm>
          <a:prstGeom prst="rect">
            <a:avLst/>
          </a:prstGeom>
        </p:spPr>
        <p:txBody>
          <a:bodyPr vert="horz" lIns="91440" tIns="45720" rIns="91440" bIns="45720" rtlCol="0" anchor="ctr"/>
          <a:lstStyle>
            <a:defPPr rtl="0">
              <a:defRPr lang="fr-fr"/>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rPr>
              <a:t>Wikimédia Commons, Crise économique à Berlin</a:t>
            </a:r>
            <a:endParaRPr lang="en-US" dirty="0">
              <a:solidFill>
                <a:schemeClr val="bg1"/>
              </a:solidFill>
            </a:endParaRPr>
          </a:p>
        </p:txBody>
      </p:sp>
    </p:spTree>
    <p:extLst>
      <p:ext uri="{BB962C8B-B14F-4D97-AF65-F5344CB8AC3E}">
        <p14:creationId xmlns:p14="http://schemas.microsoft.com/office/powerpoint/2010/main" val="170563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460A893-FFAA-4B13-9A41-243F8BDF4E6F}"/>
              </a:ext>
            </a:extLst>
          </p:cNvPr>
          <p:cNvSpPr>
            <a:spLocks noGrp="1"/>
          </p:cNvSpPr>
          <p:nvPr>
            <p:ph type="title"/>
          </p:nvPr>
        </p:nvSpPr>
        <p:spPr/>
        <p:txBody>
          <a:bodyPr/>
          <a:lstStyle/>
          <a:p>
            <a:r>
              <a:rPr lang="fr-FR" dirty="0"/>
              <a:t>A vous ! </a:t>
            </a:r>
          </a:p>
        </p:txBody>
      </p:sp>
      <p:sp>
        <p:nvSpPr>
          <p:cNvPr id="6" name="Espace réservé du texte 5">
            <a:extLst>
              <a:ext uri="{FF2B5EF4-FFF2-40B4-BE49-F238E27FC236}">
                <a16:creationId xmlns:a16="http://schemas.microsoft.com/office/drawing/2014/main" id="{51AAF54F-BDC2-4E39-B082-20A58B2EDB63}"/>
              </a:ext>
            </a:extLst>
          </p:cNvPr>
          <p:cNvSpPr>
            <a:spLocks noGrp="1"/>
          </p:cNvSpPr>
          <p:nvPr>
            <p:ph type="body" idx="1"/>
          </p:nvPr>
        </p:nvSpPr>
        <p:spPr/>
        <p:txBody>
          <a:bodyPr/>
          <a:lstStyle/>
          <a:p>
            <a:r>
              <a:rPr lang="fr-FR" dirty="0"/>
              <a:t>Quelle crise vous a le plus marqué en tant qu’individu ?</a:t>
            </a:r>
          </a:p>
        </p:txBody>
      </p:sp>
      <p:sp>
        <p:nvSpPr>
          <p:cNvPr id="4" name="Espace réservé de la date 3">
            <a:extLst>
              <a:ext uri="{FF2B5EF4-FFF2-40B4-BE49-F238E27FC236}">
                <a16:creationId xmlns:a16="http://schemas.microsoft.com/office/drawing/2014/main" id="{5B8ADE67-30A4-4107-B6DE-D7E67055ADAD}"/>
              </a:ext>
            </a:extLst>
          </p:cNvPr>
          <p:cNvSpPr>
            <a:spLocks noGrp="1"/>
          </p:cNvSpPr>
          <p:nvPr>
            <p:ph type="dt" sz="half" idx="10"/>
          </p:nvPr>
        </p:nvSpPr>
        <p:spPr/>
        <p:txBody>
          <a:bodyPr/>
          <a:lstStyle/>
          <a:p>
            <a:pPr rtl="0"/>
            <a:fld id="{22897033-9A55-4DAC-991D-1FF1921C78B7}" type="datetime1">
              <a:rPr lang="fr-FR" smtClean="0"/>
              <a:t>05/07/2021</a:t>
            </a:fld>
            <a:endParaRPr lang="en-US" dirty="0"/>
          </a:p>
        </p:txBody>
      </p:sp>
    </p:spTree>
    <p:extLst>
      <p:ext uri="{BB962C8B-B14F-4D97-AF65-F5344CB8AC3E}">
        <p14:creationId xmlns:p14="http://schemas.microsoft.com/office/powerpoint/2010/main" val="384416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84F32-F5CC-4A0D-9660-9AE43826B9B9}"/>
              </a:ext>
            </a:extLst>
          </p:cNvPr>
          <p:cNvSpPr>
            <a:spLocks noGrp="1"/>
          </p:cNvSpPr>
          <p:nvPr>
            <p:ph type="title"/>
          </p:nvPr>
        </p:nvSpPr>
        <p:spPr>
          <a:xfrm>
            <a:off x="449518" y="622440"/>
            <a:ext cx="11029616" cy="1188720"/>
          </a:xfrm>
        </p:spPr>
        <p:txBody>
          <a:bodyPr/>
          <a:lstStyle/>
          <a:p>
            <a:r>
              <a:rPr lang="fr-FR" dirty="0"/>
              <a:t>La crise : temporalités 1/3</a:t>
            </a:r>
          </a:p>
        </p:txBody>
      </p:sp>
      <p:sp>
        <p:nvSpPr>
          <p:cNvPr id="3" name="Espace réservé du contenu 2">
            <a:extLst>
              <a:ext uri="{FF2B5EF4-FFF2-40B4-BE49-F238E27FC236}">
                <a16:creationId xmlns:a16="http://schemas.microsoft.com/office/drawing/2014/main" id="{9A56C8E3-67BD-4B24-B57B-0EA81B4A01A0}"/>
              </a:ext>
            </a:extLst>
          </p:cNvPr>
          <p:cNvSpPr>
            <a:spLocks noGrp="1"/>
          </p:cNvSpPr>
          <p:nvPr>
            <p:ph idx="1"/>
          </p:nvPr>
        </p:nvSpPr>
        <p:spPr>
          <a:xfrm>
            <a:off x="449518" y="2316203"/>
            <a:ext cx="7841895" cy="4290273"/>
          </a:xfrm>
        </p:spPr>
        <p:txBody>
          <a:bodyPr>
            <a:normAutofit/>
          </a:bodyPr>
          <a:lstStyle/>
          <a:p>
            <a:r>
              <a:rPr lang="fr-FR" dirty="0"/>
              <a:t>Point 0 de la crise : qu’est-ce qu’une nouvelle crise ? </a:t>
            </a:r>
          </a:p>
          <a:p>
            <a:pPr lvl="1"/>
            <a:r>
              <a:rPr lang="fr-FR" dirty="0"/>
              <a:t>Causes soudaines : catastrophes naturelles, accidents, etc. </a:t>
            </a:r>
          </a:p>
          <a:p>
            <a:pPr lvl="1"/>
            <a:r>
              <a:rPr lang="fr-FR" dirty="0"/>
              <a:t>La notion d’événement</a:t>
            </a:r>
          </a:p>
          <a:p>
            <a:pPr lvl="1"/>
            <a:r>
              <a:rPr lang="fr-FR" dirty="0"/>
              <a:t>Exceptions, déséquilibre et anormalité : la sociologie et la crise (</a:t>
            </a:r>
            <a:r>
              <a:rPr lang="fr-FR" dirty="0" err="1"/>
              <a:t>Ordioni</a:t>
            </a:r>
            <a:r>
              <a:rPr lang="fr-FR" dirty="0"/>
              <a:t>, 2011)</a:t>
            </a:r>
          </a:p>
          <a:p>
            <a:pPr lvl="1"/>
            <a:r>
              <a:rPr lang="fr-FR" dirty="0"/>
              <a:t>Approche historique, constructions sociales, analyse des décisions </a:t>
            </a:r>
          </a:p>
          <a:p>
            <a:pPr lvl="1"/>
            <a:r>
              <a:rPr lang="fr-FR" dirty="0"/>
              <a:t>Territoire en crise : comment identifier les vulnérabilités de son territoire/ des communautés ?</a:t>
            </a:r>
          </a:p>
          <a:p>
            <a:pPr lvl="1"/>
            <a:r>
              <a:rPr lang="fr-FR" dirty="0"/>
              <a:t>Le caractère prévisible ou anticipatoire de la crise : ANTICIPATION, REPARATION</a:t>
            </a:r>
          </a:p>
          <a:p>
            <a:pPr lvl="1"/>
            <a:r>
              <a:rPr lang="fr-FR" dirty="0"/>
              <a:t>Traduire la crise par son inscription dans notre quotidien : la crise commence quand elle bouleverse singulièrement notre quotidien : exceptionnalité de la crise.</a:t>
            </a:r>
          </a:p>
          <a:p>
            <a:endParaRPr lang="fr-FR" dirty="0"/>
          </a:p>
          <a:p>
            <a:endParaRPr lang="fr-FR" dirty="0"/>
          </a:p>
        </p:txBody>
      </p:sp>
      <p:sp>
        <p:nvSpPr>
          <p:cNvPr id="4" name="Espace réservé de la date 3">
            <a:extLst>
              <a:ext uri="{FF2B5EF4-FFF2-40B4-BE49-F238E27FC236}">
                <a16:creationId xmlns:a16="http://schemas.microsoft.com/office/drawing/2014/main" id="{AA4AC097-B833-4B8B-AABB-2F7695F1D221}"/>
              </a:ext>
            </a:extLst>
          </p:cNvPr>
          <p:cNvSpPr>
            <a:spLocks noGrp="1"/>
          </p:cNvSpPr>
          <p:nvPr>
            <p:ph type="dt" sz="half" idx="10"/>
          </p:nvPr>
        </p:nvSpPr>
        <p:spPr/>
        <p:txBody>
          <a:bodyPr/>
          <a:lstStyle/>
          <a:p>
            <a:pPr rtl="0"/>
            <a:fld id="{22897033-9A55-4DAC-991D-1FF1921C78B7}" type="datetime1">
              <a:rPr lang="fr-FR" smtClean="0"/>
              <a:t>02/07/2021</a:t>
            </a:fld>
            <a:endParaRPr lang="en-US" dirty="0"/>
          </a:p>
        </p:txBody>
      </p:sp>
      <p:pic>
        <p:nvPicPr>
          <p:cNvPr id="6" name="Image 5">
            <a:extLst>
              <a:ext uri="{FF2B5EF4-FFF2-40B4-BE49-F238E27FC236}">
                <a16:creationId xmlns:a16="http://schemas.microsoft.com/office/drawing/2014/main" id="{A3E1E916-6A88-4A8B-A421-6D48186D2044}"/>
              </a:ext>
            </a:extLst>
          </p:cNvPr>
          <p:cNvPicPr>
            <a:picLocks noChangeAspect="1"/>
          </p:cNvPicPr>
          <p:nvPr/>
        </p:nvPicPr>
        <p:blipFill rotWithShape="1">
          <a:blip r:embed="rId2"/>
          <a:srcRect l="17834" t="23360" r="42842" b="10239"/>
          <a:stretch/>
        </p:blipFill>
        <p:spPr>
          <a:xfrm>
            <a:off x="8088171" y="1677543"/>
            <a:ext cx="4045307" cy="4553816"/>
          </a:xfrm>
          <a:prstGeom prst="rect">
            <a:avLst/>
          </a:prstGeom>
        </p:spPr>
      </p:pic>
    </p:spTree>
    <p:extLst>
      <p:ext uri="{BB962C8B-B14F-4D97-AF65-F5344CB8AC3E}">
        <p14:creationId xmlns:p14="http://schemas.microsoft.com/office/powerpoint/2010/main" val="292151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84F32-F5CC-4A0D-9660-9AE43826B9B9}"/>
              </a:ext>
            </a:extLst>
          </p:cNvPr>
          <p:cNvSpPr>
            <a:spLocks noGrp="1"/>
          </p:cNvSpPr>
          <p:nvPr>
            <p:ph type="title"/>
          </p:nvPr>
        </p:nvSpPr>
        <p:spPr>
          <a:xfrm>
            <a:off x="478779" y="599805"/>
            <a:ext cx="11029616" cy="1188720"/>
          </a:xfrm>
        </p:spPr>
        <p:txBody>
          <a:bodyPr/>
          <a:lstStyle/>
          <a:p>
            <a:r>
              <a:rPr lang="fr-FR" dirty="0"/>
              <a:t>La crise : temporalités 2/3</a:t>
            </a:r>
          </a:p>
        </p:txBody>
      </p:sp>
      <p:sp>
        <p:nvSpPr>
          <p:cNvPr id="3" name="Espace réservé du contenu 2">
            <a:extLst>
              <a:ext uri="{FF2B5EF4-FFF2-40B4-BE49-F238E27FC236}">
                <a16:creationId xmlns:a16="http://schemas.microsoft.com/office/drawing/2014/main" id="{9A56C8E3-67BD-4B24-B57B-0EA81B4A01A0}"/>
              </a:ext>
            </a:extLst>
          </p:cNvPr>
          <p:cNvSpPr>
            <a:spLocks noGrp="1"/>
          </p:cNvSpPr>
          <p:nvPr>
            <p:ph idx="1"/>
          </p:nvPr>
        </p:nvSpPr>
        <p:spPr>
          <a:xfrm>
            <a:off x="478779" y="1826085"/>
            <a:ext cx="7841895" cy="4780391"/>
          </a:xfrm>
        </p:spPr>
        <p:txBody>
          <a:bodyPr>
            <a:normAutofit/>
          </a:bodyPr>
          <a:lstStyle/>
          <a:p>
            <a:endParaRPr lang="fr-FR" dirty="0"/>
          </a:p>
          <a:p>
            <a:r>
              <a:rPr lang="fr-FR" dirty="0"/>
              <a:t>La durée d’une crise : Peut-on vivre en crise ?</a:t>
            </a:r>
          </a:p>
          <a:p>
            <a:pPr lvl="1"/>
            <a:r>
              <a:rPr lang="fr-FR" dirty="0"/>
              <a:t>L’acmé de la crise : liée à la notion d’incertitude et de danger</a:t>
            </a:r>
          </a:p>
          <a:p>
            <a:pPr lvl="1"/>
            <a:r>
              <a:rPr lang="fr-FR" dirty="0"/>
              <a:t>Installation de la crise : quand elle produit moins d’affect et par conséquent moins d’actions et d’engagement</a:t>
            </a:r>
          </a:p>
          <a:p>
            <a:pPr lvl="1"/>
            <a:r>
              <a:rPr lang="fr-FR" dirty="0"/>
              <a:t>Faut-il se sentir en crise pour être en crise ? </a:t>
            </a:r>
          </a:p>
          <a:p>
            <a:pPr lvl="1"/>
            <a:r>
              <a:rPr lang="fr-FR" dirty="0"/>
              <a:t>Cycle des crises : déni, inquiétude, actions, déni, etc.</a:t>
            </a:r>
          </a:p>
          <a:p>
            <a:pPr lvl="1"/>
            <a:r>
              <a:rPr lang="fr-FR" dirty="0"/>
              <a:t>La crise comme normalité / continuité : vivre avec la crise, habiter la crise.</a:t>
            </a:r>
          </a:p>
          <a:p>
            <a:pPr lvl="1"/>
            <a:r>
              <a:rPr lang="fr-FR" dirty="0"/>
              <a:t>Le danger de la crise : état d’exception, lois liberticides, fatalisme, etc. (Caron, 2010)</a:t>
            </a:r>
          </a:p>
          <a:p>
            <a:pPr lvl="1"/>
            <a:endParaRPr lang="fr-FR" dirty="0"/>
          </a:p>
          <a:p>
            <a:endParaRPr lang="fr-FR" dirty="0"/>
          </a:p>
          <a:p>
            <a:endParaRPr lang="fr-FR" dirty="0"/>
          </a:p>
        </p:txBody>
      </p:sp>
      <p:sp>
        <p:nvSpPr>
          <p:cNvPr id="4" name="Espace réservé de la date 3">
            <a:extLst>
              <a:ext uri="{FF2B5EF4-FFF2-40B4-BE49-F238E27FC236}">
                <a16:creationId xmlns:a16="http://schemas.microsoft.com/office/drawing/2014/main" id="{AA4AC097-B833-4B8B-AABB-2F7695F1D221}"/>
              </a:ext>
            </a:extLst>
          </p:cNvPr>
          <p:cNvSpPr>
            <a:spLocks noGrp="1"/>
          </p:cNvSpPr>
          <p:nvPr>
            <p:ph type="dt" sz="half" idx="10"/>
          </p:nvPr>
        </p:nvSpPr>
        <p:spPr/>
        <p:txBody>
          <a:bodyPr/>
          <a:lstStyle/>
          <a:p>
            <a:pPr rtl="0"/>
            <a:fld id="{22897033-9A55-4DAC-991D-1FF1921C78B7}" type="datetime1">
              <a:rPr lang="fr-FR" smtClean="0"/>
              <a:t>05/07/2021</a:t>
            </a:fld>
            <a:endParaRPr lang="en-US" dirty="0"/>
          </a:p>
        </p:txBody>
      </p:sp>
    </p:spTree>
    <p:extLst>
      <p:ext uri="{BB962C8B-B14F-4D97-AF65-F5344CB8AC3E}">
        <p14:creationId xmlns:p14="http://schemas.microsoft.com/office/powerpoint/2010/main" val="1046457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84F32-F5CC-4A0D-9660-9AE43826B9B9}"/>
              </a:ext>
            </a:extLst>
          </p:cNvPr>
          <p:cNvSpPr>
            <a:spLocks noGrp="1"/>
          </p:cNvSpPr>
          <p:nvPr>
            <p:ph type="title"/>
          </p:nvPr>
        </p:nvSpPr>
        <p:spPr>
          <a:xfrm>
            <a:off x="478779" y="599805"/>
            <a:ext cx="11029616" cy="1188720"/>
          </a:xfrm>
        </p:spPr>
        <p:txBody>
          <a:bodyPr/>
          <a:lstStyle/>
          <a:p>
            <a:r>
              <a:rPr lang="fr-FR" dirty="0"/>
              <a:t>La crise : temporalités 3/3</a:t>
            </a:r>
          </a:p>
        </p:txBody>
      </p:sp>
      <p:sp>
        <p:nvSpPr>
          <p:cNvPr id="3" name="Espace réservé du contenu 2">
            <a:extLst>
              <a:ext uri="{FF2B5EF4-FFF2-40B4-BE49-F238E27FC236}">
                <a16:creationId xmlns:a16="http://schemas.microsoft.com/office/drawing/2014/main" id="{9A56C8E3-67BD-4B24-B57B-0EA81B4A01A0}"/>
              </a:ext>
            </a:extLst>
          </p:cNvPr>
          <p:cNvSpPr>
            <a:spLocks noGrp="1"/>
          </p:cNvSpPr>
          <p:nvPr>
            <p:ph idx="1"/>
          </p:nvPr>
        </p:nvSpPr>
        <p:spPr>
          <a:xfrm>
            <a:off x="478779" y="1826085"/>
            <a:ext cx="7841895" cy="4780391"/>
          </a:xfrm>
        </p:spPr>
        <p:txBody>
          <a:bodyPr>
            <a:normAutofit/>
          </a:bodyPr>
          <a:lstStyle/>
          <a:p>
            <a:endParaRPr lang="fr-FR" dirty="0"/>
          </a:p>
          <a:p>
            <a:endParaRPr lang="fr-FR" dirty="0"/>
          </a:p>
          <a:p>
            <a:r>
              <a:rPr lang="fr-FR" dirty="0"/>
              <a:t>La fin de la crise</a:t>
            </a:r>
          </a:p>
          <a:p>
            <a:pPr lvl="1"/>
            <a:r>
              <a:rPr lang="fr-FR" dirty="0"/>
              <a:t>Qu’est-ce qui marque la fin de la crise ? </a:t>
            </a:r>
          </a:p>
          <a:p>
            <a:pPr lvl="1"/>
            <a:r>
              <a:rPr lang="fr-FR" dirty="0"/>
              <a:t>Actions ? RESOLUTION </a:t>
            </a:r>
          </a:p>
          <a:p>
            <a:pPr lvl="1"/>
            <a:r>
              <a:rPr lang="fr-FR" dirty="0"/>
              <a:t>Connaissances et compétences ? ADAPTATION et RESILIENCE</a:t>
            </a:r>
          </a:p>
          <a:p>
            <a:pPr lvl="1"/>
            <a:r>
              <a:rPr lang="fr-FR" dirty="0"/>
              <a:t>Transformation des comportements ? TRANSITION</a:t>
            </a:r>
          </a:p>
          <a:p>
            <a:pPr lvl="1"/>
            <a:r>
              <a:rPr lang="fr-FR" dirty="0"/>
              <a:t>Les sauveurs providentiels (</a:t>
            </a:r>
            <a:r>
              <a:rPr lang="fr-FR" dirty="0" err="1"/>
              <a:t>Ordioni</a:t>
            </a:r>
            <a:r>
              <a:rPr lang="fr-FR" dirty="0"/>
              <a:t> 2011) / critique de la résilience également</a:t>
            </a:r>
          </a:p>
          <a:p>
            <a:pPr lvl="1"/>
            <a:r>
              <a:rPr lang="fr-FR" dirty="0"/>
              <a:t>Conscience et responsabilité : individuelle ou collective</a:t>
            </a:r>
          </a:p>
          <a:p>
            <a:pPr lvl="1"/>
            <a:r>
              <a:rPr lang="fr-FR" dirty="0"/>
              <a:t>Parenté, </a:t>
            </a:r>
            <a:r>
              <a:rPr lang="fr-FR" dirty="0" err="1"/>
              <a:t>respons</a:t>
            </a:r>
            <a:r>
              <a:rPr lang="fr-FR" dirty="0"/>
              <a:t>(h)</a:t>
            </a:r>
            <a:r>
              <a:rPr lang="fr-FR" dirty="0" err="1"/>
              <a:t>abilités</a:t>
            </a:r>
            <a:r>
              <a:rPr lang="fr-FR" dirty="0"/>
              <a:t>, Troubles (</a:t>
            </a:r>
            <a:r>
              <a:rPr lang="fr-FR" dirty="0" err="1"/>
              <a:t>Harraway</a:t>
            </a:r>
            <a:r>
              <a:rPr lang="fr-FR" dirty="0"/>
              <a:t>, 2020)</a:t>
            </a:r>
          </a:p>
          <a:p>
            <a:pPr lvl="1"/>
            <a:r>
              <a:rPr lang="fr-FR" dirty="0"/>
              <a:t>La confiance dans la recherche pour la résolution de la crise ou la prolifération des simplifications (</a:t>
            </a:r>
            <a:r>
              <a:rPr lang="fr-FR" dirty="0" err="1"/>
              <a:t>Bouiss</a:t>
            </a:r>
            <a:r>
              <a:rPr lang="fr-FR" dirty="0"/>
              <a:t>, 2020)</a:t>
            </a:r>
          </a:p>
          <a:p>
            <a:pPr lvl="1"/>
            <a:endParaRPr lang="fr-FR" dirty="0"/>
          </a:p>
          <a:p>
            <a:endParaRPr lang="fr-FR" dirty="0"/>
          </a:p>
        </p:txBody>
      </p:sp>
      <p:sp>
        <p:nvSpPr>
          <p:cNvPr id="4" name="Espace réservé de la date 3">
            <a:extLst>
              <a:ext uri="{FF2B5EF4-FFF2-40B4-BE49-F238E27FC236}">
                <a16:creationId xmlns:a16="http://schemas.microsoft.com/office/drawing/2014/main" id="{AA4AC097-B833-4B8B-AABB-2F7695F1D221}"/>
              </a:ext>
            </a:extLst>
          </p:cNvPr>
          <p:cNvSpPr>
            <a:spLocks noGrp="1"/>
          </p:cNvSpPr>
          <p:nvPr>
            <p:ph type="dt" sz="half" idx="10"/>
          </p:nvPr>
        </p:nvSpPr>
        <p:spPr/>
        <p:txBody>
          <a:bodyPr/>
          <a:lstStyle/>
          <a:p>
            <a:pPr rtl="0"/>
            <a:fld id="{22897033-9A55-4DAC-991D-1FF1921C78B7}" type="datetime1">
              <a:rPr lang="fr-FR" smtClean="0"/>
              <a:t>05/07/2021</a:t>
            </a:fld>
            <a:endParaRPr lang="en-US" dirty="0"/>
          </a:p>
        </p:txBody>
      </p:sp>
    </p:spTree>
    <p:extLst>
      <p:ext uri="{BB962C8B-B14F-4D97-AF65-F5344CB8AC3E}">
        <p14:creationId xmlns:p14="http://schemas.microsoft.com/office/powerpoint/2010/main" val="1823892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84F32-F5CC-4A0D-9660-9AE43826B9B9}"/>
              </a:ext>
            </a:extLst>
          </p:cNvPr>
          <p:cNvSpPr>
            <a:spLocks noGrp="1"/>
          </p:cNvSpPr>
          <p:nvPr>
            <p:ph type="title"/>
          </p:nvPr>
        </p:nvSpPr>
        <p:spPr/>
        <p:txBody>
          <a:bodyPr/>
          <a:lstStyle/>
          <a:p>
            <a:r>
              <a:rPr lang="fr-FR" dirty="0"/>
              <a:t>Mini biblio</a:t>
            </a:r>
          </a:p>
        </p:txBody>
      </p:sp>
      <p:sp>
        <p:nvSpPr>
          <p:cNvPr id="3" name="Espace réservé du contenu 2">
            <a:extLst>
              <a:ext uri="{FF2B5EF4-FFF2-40B4-BE49-F238E27FC236}">
                <a16:creationId xmlns:a16="http://schemas.microsoft.com/office/drawing/2014/main" id="{9A56C8E3-67BD-4B24-B57B-0EA81B4A01A0}"/>
              </a:ext>
            </a:extLst>
          </p:cNvPr>
          <p:cNvSpPr>
            <a:spLocks noGrp="1"/>
          </p:cNvSpPr>
          <p:nvPr>
            <p:ph idx="1"/>
          </p:nvPr>
        </p:nvSpPr>
        <p:spPr/>
        <p:txBody>
          <a:bodyPr/>
          <a:lstStyle/>
          <a:p>
            <a:r>
              <a:rPr lang="fr-FR" b="0" i="0" dirty="0">
                <a:solidFill>
                  <a:srgbClr val="323232"/>
                </a:solidFill>
                <a:effectLst/>
                <a:latin typeface="Alegreya"/>
              </a:rPr>
              <a:t>Caron, J. (2010). Du bon usage de la crise?. </a:t>
            </a:r>
            <a:r>
              <a:rPr lang="fr-FR" b="0" i="1" dirty="0">
                <a:solidFill>
                  <a:srgbClr val="323232"/>
                </a:solidFill>
                <a:effectLst/>
                <a:latin typeface="Alegreya"/>
              </a:rPr>
              <a:t>Revue Projet</a:t>
            </a:r>
            <a:r>
              <a:rPr lang="fr-FR" b="0" i="0" dirty="0">
                <a:solidFill>
                  <a:srgbClr val="323232"/>
                </a:solidFill>
                <a:effectLst/>
                <a:latin typeface="Alegreya"/>
              </a:rPr>
              <a:t>, 316, 69-75. </a:t>
            </a:r>
            <a:r>
              <a:rPr lang="fr-FR" b="0" i="0" u="none" strike="noStrike" dirty="0">
                <a:effectLst/>
                <a:latin typeface="Alegreya"/>
                <a:hlinkClick r:id="rId2"/>
              </a:rPr>
              <a:t>https://doi.org/10.3917/pro.316.0069</a:t>
            </a:r>
            <a:endParaRPr lang="fr-FR" b="0" i="0" u="none" strike="noStrike" dirty="0">
              <a:effectLst/>
              <a:latin typeface="Alegreya"/>
            </a:endParaRPr>
          </a:p>
          <a:p>
            <a:r>
              <a:rPr lang="fr-FR" dirty="0" err="1">
                <a:effectLst/>
              </a:rPr>
              <a:t>Bouiss</a:t>
            </a:r>
            <a:r>
              <a:rPr lang="fr-FR" dirty="0">
                <a:effectLst/>
              </a:rPr>
              <a:t>, O. (2020, avril 14). Qu’est-ce qu’une « crise » ? </a:t>
            </a:r>
            <a:r>
              <a:rPr lang="fr-FR" i="1" dirty="0">
                <a:effectLst/>
              </a:rPr>
              <a:t>The Conversation</a:t>
            </a:r>
            <a:r>
              <a:rPr lang="fr-FR" dirty="0">
                <a:effectLst/>
              </a:rPr>
              <a:t>. </a:t>
            </a:r>
            <a:r>
              <a:rPr lang="fr-FR" dirty="0">
                <a:effectLst/>
                <a:hlinkClick r:id="rId3"/>
              </a:rPr>
              <a:t>http://theconversation.com/quest-ce-quune-crise-136026</a:t>
            </a:r>
            <a:endParaRPr lang="fr-FR" dirty="0">
              <a:effectLst/>
            </a:endParaRPr>
          </a:p>
          <a:p>
            <a:r>
              <a:rPr lang="fr-FR" dirty="0" err="1">
                <a:effectLst/>
              </a:rPr>
              <a:t>Haraway</a:t>
            </a:r>
            <a:r>
              <a:rPr lang="fr-FR" dirty="0">
                <a:effectLst/>
              </a:rPr>
              <a:t>, D. J. (2020). </a:t>
            </a:r>
            <a:r>
              <a:rPr lang="fr-FR" i="1" dirty="0">
                <a:effectLst/>
              </a:rPr>
              <a:t>Vivre avec le trouble</a:t>
            </a:r>
            <a:r>
              <a:rPr lang="fr-FR" dirty="0">
                <a:effectLst/>
              </a:rPr>
              <a:t>. Les Éditions des mondes à faire.</a:t>
            </a:r>
          </a:p>
          <a:p>
            <a:r>
              <a:rPr lang="fr-FR" b="0" i="0" dirty="0" err="1">
                <a:solidFill>
                  <a:srgbClr val="323232"/>
                </a:solidFill>
                <a:effectLst/>
                <a:latin typeface="Alegreya"/>
              </a:rPr>
              <a:t>Ordioni</a:t>
            </a:r>
            <a:r>
              <a:rPr lang="fr-FR" b="0" i="0" dirty="0">
                <a:solidFill>
                  <a:srgbClr val="323232"/>
                </a:solidFill>
                <a:effectLst/>
                <a:latin typeface="Alegreya"/>
              </a:rPr>
              <a:t>, N. (2011). Le concept de crise : un paradigme explicatif obsolète ? Une approche sexospécifique. </a:t>
            </a:r>
            <a:r>
              <a:rPr lang="fr-FR" b="0" i="1" dirty="0">
                <a:solidFill>
                  <a:srgbClr val="323232"/>
                </a:solidFill>
                <a:effectLst/>
                <a:latin typeface="Alegreya"/>
              </a:rPr>
              <a:t>Mondes en développement</a:t>
            </a:r>
            <a:r>
              <a:rPr lang="fr-FR" b="0" i="0" dirty="0">
                <a:solidFill>
                  <a:srgbClr val="323232"/>
                </a:solidFill>
                <a:effectLst/>
                <a:latin typeface="Alegreya"/>
              </a:rPr>
              <a:t>, 154, 137-150. </a:t>
            </a:r>
            <a:r>
              <a:rPr lang="fr-FR" b="0" i="0" u="none" strike="noStrike" dirty="0">
                <a:effectLst/>
                <a:latin typeface="Alegreya"/>
                <a:hlinkClick r:id="rId4"/>
              </a:rPr>
              <a:t>https://doi.org/10.3917/med.154.0137</a:t>
            </a:r>
            <a:endParaRPr lang="fr-FR" dirty="0">
              <a:effectLst/>
            </a:endParaRPr>
          </a:p>
          <a:p>
            <a:endParaRPr lang="fr-FR" dirty="0">
              <a:effectLst/>
            </a:endParaRPr>
          </a:p>
          <a:p>
            <a:endParaRPr lang="fr-FR" dirty="0"/>
          </a:p>
          <a:p>
            <a:endParaRPr lang="fr-FR" dirty="0"/>
          </a:p>
          <a:p>
            <a:endParaRPr lang="fr-FR" dirty="0"/>
          </a:p>
        </p:txBody>
      </p:sp>
      <p:sp>
        <p:nvSpPr>
          <p:cNvPr id="4" name="Espace réservé de la date 3">
            <a:extLst>
              <a:ext uri="{FF2B5EF4-FFF2-40B4-BE49-F238E27FC236}">
                <a16:creationId xmlns:a16="http://schemas.microsoft.com/office/drawing/2014/main" id="{AA4AC097-B833-4B8B-AABB-2F7695F1D221}"/>
              </a:ext>
            </a:extLst>
          </p:cNvPr>
          <p:cNvSpPr>
            <a:spLocks noGrp="1"/>
          </p:cNvSpPr>
          <p:nvPr>
            <p:ph type="dt" sz="half" idx="10"/>
          </p:nvPr>
        </p:nvSpPr>
        <p:spPr/>
        <p:txBody>
          <a:bodyPr/>
          <a:lstStyle/>
          <a:p>
            <a:pPr rtl="0"/>
            <a:fld id="{22897033-9A55-4DAC-991D-1FF1921C78B7}" type="datetime1">
              <a:rPr lang="fr-FR" smtClean="0"/>
              <a:t>05/07/2021</a:t>
            </a:fld>
            <a:endParaRPr lang="en-US" dirty="0"/>
          </a:p>
        </p:txBody>
      </p:sp>
    </p:spTree>
    <p:extLst>
      <p:ext uri="{BB962C8B-B14F-4D97-AF65-F5344CB8AC3E}">
        <p14:creationId xmlns:p14="http://schemas.microsoft.com/office/powerpoint/2010/main" val="1116006675"/>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73_TF33552983" id="{8919647C-0055-458C-B827-A2A950DB19BD}" vid="{05B00E4D-3D0B-4DF2-A663-65D33D9625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{8FDDD085-40FC-41C9-BED1-98230891BDC3}tf33552983_win32</Template>
  <TotalTime>5286</TotalTime>
  <Words>2416</Words>
  <Application>Microsoft Office PowerPoint</Application>
  <PresentationFormat>Grand écran</PresentationFormat>
  <Paragraphs>259</Paragraphs>
  <Slides>28</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Alegreya</vt:lpstr>
      <vt:lpstr>Arial</vt:lpstr>
      <vt:lpstr>Calibri</vt:lpstr>
      <vt:lpstr>Franklin Gothic Book</vt:lpstr>
      <vt:lpstr>Franklin Gothic Demi</vt:lpstr>
      <vt:lpstr>Wingdings</vt:lpstr>
      <vt:lpstr>Wingdings 2</vt:lpstr>
      <vt:lpstr>DividendVTI</vt:lpstr>
      <vt:lpstr>Bibliothèques et crises</vt:lpstr>
      <vt:lpstr>Bonjour !</vt:lpstr>
      <vt:lpstr>DE quoi allons-nous parler ?</vt:lpstr>
      <vt:lpstr>La crise ?</vt:lpstr>
      <vt:lpstr>A vous ! </vt:lpstr>
      <vt:lpstr>La crise : temporalités 1/3</vt:lpstr>
      <vt:lpstr>La crise : temporalités 2/3</vt:lpstr>
      <vt:lpstr>La crise : temporalités 3/3</vt:lpstr>
      <vt:lpstr>Mini biblio</vt:lpstr>
      <vt:lpstr>Les bibliothèques face aux crises</vt:lpstr>
      <vt:lpstr>A vous ! </vt:lpstr>
      <vt:lpstr>Les bibliothèques face à la crise : Quelques exemples (datés)</vt:lpstr>
      <vt:lpstr>Les bibliothèques face à la crise : Quelques exemples</vt:lpstr>
      <vt:lpstr>Les bibliothèques face à la crise : Quelques exemples</vt:lpstr>
      <vt:lpstr>Mini biblio (datée)</vt:lpstr>
      <vt:lpstr>Les bibliothèques et la crise : les bibliothécaires sauveurs </vt:lpstr>
      <vt:lpstr>Mini biblio</vt:lpstr>
      <vt:lpstr>Les bibliothèques en crise</vt:lpstr>
      <vt:lpstr>A vous ! </vt:lpstr>
      <vt:lpstr>Les bibliothèques en crise : 2000 à 2010</vt:lpstr>
      <vt:lpstr>Les bibliothèques en crise : le développement de l’advocacy</vt:lpstr>
      <vt:lpstr>Les bibliothèques en crise : le retour à l’engagement</vt:lpstr>
      <vt:lpstr>La bibliothèque et la crise covid</vt:lpstr>
      <vt:lpstr>A vous ! </vt:lpstr>
      <vt:lpstr>Les bibliothèques et la crise Covid (reprise intervention ABF)</vt:lpstr>
      <vt:lpstr>Aujourd’hui, plutôt que demain 1/2</vt:lpstr>
      <vt:lpstr>Aujourd’hui, plutôt que demain 2/2</vt:lpstr>
      <vt:lpstr>Merci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raphaelle bats</dc:creator>
  <cp:lastModifiedBy>raphaelle bats</cp:lastModifiedBy>
  <cp:revision>26</cp:revision>
  <dcterms:created xsi:type="dcterms:W3CDTF">2021-07-02T12:47:49Z</dcterms:created>
  <dcterms:modified xsi:type="dcterms:W3CDTF">2021-07-06T04:54:46Z</dcterms:modified>
</cp:coreProperties>
</file>