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2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D4C2AB-CE72-4D27-8302-D234E3368011}">
  <a:tblStyle styleId="{53D4C2AB-CE72-4D27-8302-D234E336801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2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da99b7ed4_2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da99b7ed4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da99b7ed4_2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da99b7ed4_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cc6f5e7a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cc6f5e7a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cc6f5e7a6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cc6f5e7a6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cc6f5e7a6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cc6f5e7a6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cc6f5e7a6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cc6f5e7a6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cc6f5e7a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cc6f5e7a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da99b7ed4_2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da99b7ed4_2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da99b7ed4_2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da99b7ed4_2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da99b7ed4_2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eda99b7ed4_2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da99b7ed4_2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da99b7ed4_2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cc6f5e7a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0cc6f5e7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0cc6f5e7a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0cc6f5e7a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eda99b7ed4_2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eda99b7ed4_2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0cc6f5e7a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0cc6f5e7a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0cc6f5e7a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0cc6f5e7a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0cc6f5e7a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0cc6f5e7a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0cc6f5e7a6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0cc6f5e7a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0cc6f5e7a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0cc6f5e7a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0cc6f5e7a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0cc6f5e7a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0cc6f5e7a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0cc6f5e7a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0cc6f5e7a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0cc6f5e7a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cc6f5e7a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cc6f5e7a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0cc6f5e7a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0cc6f5e7a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0cc6f5e7a6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0cc6f5e7a6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0cc6f5e7a6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0cc6f5e7a6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0cc6f5e7a6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0cc6f5e7a6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0cc6f5e7a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0cc6f5e7a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0cc6f5e7a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0cc6f5e7a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0cc6f5e7a6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0cc6f5e7a6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0cc6f5e7a6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0cc6f5e7a6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0cc6f5e7a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0cc6f5e7a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0cc6f5e7a6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0cc6f5e7a6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cc6f5e7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cc6f5e7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0cc6f5e7a6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0cc6f5e7a6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0cc6f5e7a6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0cc6f5e7a6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0cc6f5e7a6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0cc6f5e7a6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0cc6f5e7a6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10cc6f5e7a6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0cc6f5e7a6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0cc6f5e7a6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0cc6f5e7a6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0cc6f5e7a6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0cc6f5e7a6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0cc6f5e7a6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0cc6f5e7a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0cc6f5e7a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0cc6f5e7a6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0cc6f5e7a6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0cc6f5e7a6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0cc6f5e7a6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cc6f5e7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cc6f5e7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0cc6f5e7a6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0cc6f5e7a6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0cc6f5e7a6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0cc6f5e7a6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0cc6f5e7a6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0cc6f5e7a6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0cc6f5e7a6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0cc6f5e7a6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eda99b7ed4_2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eda99b7ed4_2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0cce3ee5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0cce3ee5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f0950361a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f0950361a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eda99b7ed4_2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eda99b7ed4_2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eda99b7ed4_2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eda99b7ed4_2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eda99b7ed4_2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eda99b7ed4_2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cc6f5e7a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cc6f5e7a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0cc6f5e7a6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0cc6f5e7a6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0cc6f5e7a6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0cc6f5e7a6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0cc6f5e7a6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10cc6f5e7a6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0cc6f5e7a6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0cc6f5e7a6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0cc6f5e7a6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10cc6f5e7a6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0cc6f5e7a6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0cc6f5e7a6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0cc6f5e7a6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0cc6f5e7a6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0cc6f5e7a6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10cc6f5e7a6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cc6f5e7a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cc6f5e7a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cc6f5e7a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cc6f5e7a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da99b7ed4_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da99b7ed4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i.org/10.1177/251524591774765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hyperlink" Target="https://doi.org/10.1257/aer.20170627" TargetMode="External"/><Relationship Id="rId5" Type="http://schemas.openxmlformats.org/officeDocument/2006/relationships/hyperlink" Target="https://hdl.handle.net/1813/58669"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oi.org/10.1257/aer.20170627" TargetMode="External"/><Relationship Id="rId4" Type="http://schemas.openxmlformats.org/officeDocument/2006/relationships/hyperlink" Target="https://hdl.handle.net/1813/5866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doi.org/10.29012/jpc.75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3.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nsf.gov/sbe/AC_Materials/SBE_Robust_and_Reliable_Research_Report.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2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hyperlink" Target="https://www.aeaweb.org/journals/data/data-code-policy" TargetMode="External"/><Relationship Id="rId6" Type="http://schemas.openxmlformats.org/officeDocument/2006/relationships/hyperlink" Target="https://doi.org/10.5281/zenodo.4319999"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21.png"/><Relationship Id="rId4" Type="http://schemas.openxmlformats.org/officeDocument/2006/relationships/hyperlink" Target="https://www.aeaweb.org/journals/data/data-code-policy" TargetMode="External"/><Relationship Id="rId5"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21.png"/><Relationship Id="rId4" Type="http://schemas.openxmlformats.org/officeDocument/2006/relationships/hyperlink" Target="https://www.aeaweb.org/journals/data/data-code-policy" TargetMode="External"/><Relationship Id="rId5"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9.png"/><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85663"/>
            <a:ext cx="2308375" cy="691425"/>
          </a:xfrm>
          <a:prstGeom prst="rect">
            <a:avLst/>
          </a:prstGeom>
          <a:noFill/>
          <a:ln>
            <a:noFill/>
          </a:ln>
        </p:spPr>
      </p:pic>
      <p:sp>
        <p:nvSpPr>
          <p:cNvPr id="55" name="Google Shape;55;p13"/>
          <p:cNvSpPr txBox="1"/>
          <p:nvPr>
            <p:ph type="ctrTitle"/>
          </p:nvPr>
        </p:nvSpPr>
        <p:spPr>
          <a:xfrm>
            <a:off x="311700" y="1294625"/>
            <a:ext cx="8520600" cy="167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080"/>
              <a:t>Reproducibility and Transparency versus Privacy and Confidentiality: Reflections from a Data Editor</a:t>
            </a:r>
            <a:endParaRPr sz="4080"/>
          </a:p>
        </p:txBody>
      </p:sp>
      <p:sp>
        <p:nvSpPr>
          <p:cNvPr id="56" name="Google Shape;56;p13"/>
          <p:cNvSpPr txBox="1"/>
          <p:nvPr>
            <p:ph idx="1" type="subTitle"/>
          </p:nvPr>
        </p:nvSpPr>
        <p:spPr>
          <a:xfrm>
            <a:off x="276125" y="3056050"/>
            <a:ext cx="8520600" cy="99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Lars Vilhuber</a:t>
            </a:r>
            <a:endParaRPr/>
          </a:p>
          <a:p>
            <a:pPr indent="0" lvl="0" marL="0" rtl="0" algn="ctr">
              <a:spcBef>
                <a:spcPts val="0"/>
              </a:spcBef>
              <a:spcAft>
                <a:spcPts val="0"/>
              </a:spcAft>
              <a:buNone/>
            </a:pPr>
            <a:r>
              <a:rPr lang="en" sz="1632"/>
              <a:t>Cornell University</a:t>
            </a:r>
            <a:endParaRPr sz="1632"/>
          </a:p>
          <a:p>
            <a:pPr indent="0" lvl="0" marL="0" rtl="0" algn="ctr">
              <a:spcBef>
                <a:spcPts val="0"/>
              </a:spcBef>
              <a:spcAft>
                <a:spcPts val="0"/>
              </a:spcAft>
              <a:buNone/>
            </a:pPr>
            <a:r>
              <a:rPr lang="en" sz="1632"/>
              <a:t>2022-01-09</a:t>
            </a:r>
            <a:endParaRPr sz="1632"/>
          </a:p>
        </p:txBody>
      </p:sp>
      <p:sp>
        <p:nvSpPr>
          <p:cNvPr id="57" name="Google Shape;57;p13"/>
          <p:cNvSpPr txBox="1"/>
          <p:nvPr/>
        </p:nvSpPr>
        <p:spPr>
          <a:xfrm>
            <a:off x="1403375" y="4229675"/>
            <a:ext cx="626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rPr>
              <a:t>The opinions expressed in this talk are solely the authors, and do not represent the views of the U.S. Census Bureau, the American Economic Association, or any of the funding agencies.</a:t>
            </a:r>
            <a:endParaRPr sz="1000">
              <a:solidFill>
                <a:schemeClr val="dk2"/>
              </a:solidFill>
            </a:endParaRPr>
          </a:p>
          <a:p>
            <a:pPr indent="0" lvl="0" marL="0" rtl="0" algn="ctr">
              <a:spcBef>
                <a:spcPts val="0"/>
              </a:spcBef>
              <a:spcAft>
                <a:spcPts val="0"/>
              </a:spcAft>
              <a:buNone/>
            </a:pPr>
            <a:r>
              <a:rPr lang="en" sz="1000">
                <a:solidFill>
                  <a:schemeClr val="dk2"/>
                </a:solidFill>
              </a:rPr>
              <a:t>© Lars Vilhuber  </a:t>
            </a:r>
            <a:endParaRPr sz="1000">
              <a:solidFill>
                <a:schemeClr val="dk2"/>
              </a:solidFill>
            </a:endParaRPr>
          </a:p>
        </p:txBody>
      </p:sp>
      <p:pic>
        <p:nvPicPr>
          <p:cNvPr id="58" name="Google Shape;58;p13"/>
          <p:cNvPicPr preferRelativeResize="0"/>
          <p:nvPr/>
        </p:nvPicPr>
        <p:blipFill>
          <a:blip r:embed="rId4">
            <a:alphaModFix/>
          </a:blip>
          <a:stretch>
            <a:fillRect/>
          </a:stretch>
        </p:blipFill>
        <p:spPr>
          <a:xfrm>
            <a:off x="4294925" y="4796625"/>
            <a:ext cx="424275" cy="7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elements</a:t>
            </a:r>
            <a:endParaRPr/>
          </a:p>
        </p:txBody>
      </p:sp>
      <p:pic>
        <p:nvPicPr>
          <p:cNvPr id="120" name="Google Shape;120;p22"/>
          <p:cNvPicPr preferRelativeResize="0"/>
          <p:nvPr/>
        </p:nvPicPr>
        <p:blipFill>
          <a:blip r:embed="rId3">
            <a:alphaModFix/>
          </a:blip>
          <a:stretch>
            <a:fillRect/>
          </a:stretch>
        </p:blipFill>
        <p:spPr>
          <a:xfrm>
            <a:off x="152400" y="1170125"/>
            <a:ext cx="8820150" cy="1419225"/>
          </a:xfrm>
          <a:prstGeom prst="rect">
            <a:avLst/>
          </a:prstGeom>
          <a:noFill/>
          <a:ln>
            <a:noFill/>
          </a:ln>
        </p:spPr>
      </p:pic>
      <p:pic>
        <p:nvPicPr>
          <p:cNvPr id="121" name="Google Shape;121;p22"/>
          <p:cNvPicPr preferRelativeResize="0"/>
          <p:nvPr/>
        </p:nvPicPr>
        <p:blipFill>
          <a:blip r:embed="rId4">
            <a:alphaModFix/>
          </a:blip>
          <a:stretch>
            <a:fillRect/>
          </a:stretch>
        </p:blipFill>
        <p:spPr>
          <a:xfrm>
            <a:off x="152400" y="2741750"/>
            <a:ext cx="86106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AEA Verification Process in a Nutshell</a:t>
            </a:r>
            <a:endParaRPr/>
          </a:p>
        </p:txBody>
      </p:sp>
      <p:pic>
        <p:nvPicPr>
          <p:cNvPr id="127" name="Google Shape;127;p23"/>
          <p:cNvPicPr preferRelativeResize="0"/>
          <p:nvPr/>
        </p:nvPicPr>
        <p:blipFill>
          <a:blip r:embed="rId3">
            <a:alphaModFix/>
          </a:blip>
          <a:stretch>
            <a:fillRect/>
          </a:stretch>
        </p:blipFill>
        <p:spPr>
          <a:xfrm>
            <a:off x="1065775" y="1071875"/>
            <a:ext cx="7012440"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Scale</a:t>
            </a:r>
            <a:endParaRPr/>
          </a:p>
        </p:txBody>
      </p:sp>
      <p:sp>
        <p:nvSpPr>
          <p:cNvPr id="133" name="Google Shape;133;p24"/>
          <p:cNvSpPr txBox="1"/>
          <p:nvPr>
            <p:ph idx="1" type="body"/>
          </p:nvPr>
        </p:nvSpPr>
        <p:spPr>
          <a:xfrm>
            <a:off x="1374400" y="1152475"/>
            <a:ext cx="5939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Between 2020-12-01 and 2021-11-30, the AEA Data Editor team received </a:t>
            </a:r>
            <a:endParaRPr/>
          </a:p>
          <a:p>
            <a:pPr indent="-342900" lvl="0" marL="457200" rtl="0" algn="l">
              <a:spcBef>
                <a:spcPts val="1200"/>
              </a:spcBef>
              <a:spcAft>
                <a:spcPts val="0"/>
              </a:spcAft>
              <a:buSzPts val="1800"/>
              <a:buChar char="-"/>
            </a:pPr>
            <a:r>
              <a:rPr b="1" lang="en" u="sng"/>
              <a:t>529</a:t>
            </a:r>
            <a:r>
              <a:rPr lang="en"/>
              <a:t> [reproducibility verification] requests, </a:t>
            </a:r>
            <a:endParaRPr/>
          </a:p>
          <a:p>
            <a:pPr indent="-342900" lvl="0" marL="457200" rtl="0" algn="l">
              <a:spcBef>
                <a:spcPts val="0"/>
              </a:spcBef>
              <a:spcAft>
                <a:spcPts val="0"/>
              </a:spcAft>
              <a:buSzPts val="1800"/>
              <a:buChar char="-"/>
            </a:pPr>
            <a:r>
              <a:rPr lang="en"/>
              <a:t>for </a:t>
            </a:r>
            <a:r>
              <a:rPr b="1" lang="en" u="sng"/>
              <a:t>415</a:t>
            </a:r>
            <a:r>
              <a:rPr lang="en"/>
              <a:t> manuscripts. … </a:t>
            </a:r>
            <a:endParaRPr/>
          </a:p>
          <a:p>
            <a:pPr indent="-342900" lvl="0" marL="457200" rtl="0" algn="l">
              <a:spcBef>
                <a:spcPts val="0"/>
              </a:spcBef>
              <a:spcAft>
                <a:spcPts val="0"/>
              </a:spcAft>
              <a:buSzPts val="1800"/>
              <a:buChar char="-"/>
            </a:pPr>
            <a:r>
              <a:rPr b="1" lang="en" u="sng"/>
              <a:t>44</a:t>
            </a:r>
            <a:r>
              <a:rPr lang="en"/>
              <a:t> students have provided excellent assistance…”</a:t>
            </a:r>
            <a:endParaRPr/>
          </a:p>
          <a:p>
            <a:pPr indent="0" lvl="0" marL="0" rtl="0" algn="l">
              <a:spcBef>
                <a:spcPts val="1200"/>
              </a:spcBef>
              <a:spcAft>
                <a:spcPts val="1200"/>
              </a:spcAft>
              <a:buNone/>
            </a:pPr>
            <a:r>
              <a:t/>
            </a:r>
            <a:endParaRPr/>
          </a:p>
        </p:txBody>
      </p:sp>
      <p:sp>
        <p:nvSpPr>
          <p:cNvPr id="134" name="Google Shape;134;p24"/>
          <p:cNvSpPr txBox="1"/>
          <p:nvPr/>
        </p:nvSpPr>
        <p:spPr>
          <a:xfrm>
            <a:off x="5231150" y="3905825"/>
            <a:ext cx="3751500" cy="857400"/>
          </a:xfrm>
          <a:prstGeom prst="rect">
            <a:avLst/>
          </a:prstGeom>
          <a:noFill/>
          <a:ln>
            <a:noFill/>
          </a:ln>
        </p:spPr>
        <p:txBody>
          <a:bodyPr anchorCtr="0" anchor="t" bIns="91425" lIns="91425" spcFirstLastPara="1" rIns="91425" wrap="square" tIns="91425">
            <a:spAutoFit/>
          </a:bodyPr>
          <a:lstStyle/>
          <a:p>
            <a:pPr indent="-139700" lvl="0" marL="139700" rtl="0" algn="l">
              <a:lnSpc>
                <a:spcPct val="135000"/>
              </a:lnSpc>
              <a:spcBef>
                <a:spcPts val="0"/>
              </a:spcBef>
              <a:spcAft>
                <a:spcPts val="0"/>
              </a:spcAft>
              <a:buClr>
                <a:schemeClr val="dk1"/>
              </a:buClr>
              <a:buSzPts val="1100"/>
              <a:buFont typeface="Arial"/>
              <a:buNone/>
            </a:pPr>
            <a:r>
              <a:rPr lang="en" sz="1100">
                <a:solidFill>
                  <a:schemeClr val="dk1"/>
                </a:solidFill>
              </a:rPr>
              <a:t>Vilhuber, Lars. “Report by the AEA Data Editor.” </a:t>
            </a:r>
            <a:r>
              <a:rPr i="1" lang="en" sz="1100">
                <a:solidFill>
                  <a:schemeClr val="dk1"/>
                </a:solidFill>
              </a:rPr>
              <a:t>AEA Papers and Proceedings</a:t>
            </a:r>
            <a:r>
              <a:rPr lang="en" sz="1100">
                <a:solidFill>
                  <a:schemeClr val="dk1"/>
                </a:solidFill>
              </a:rPr>
              <a:t> 112 (May 2022). </a:t>
            </a:r>
            <a:r>
              <a:rPr i="1" lang="en" sz="1100">
                <a:solidFill>
                  <a:schemeClr val="dk1"/>
                </a:solidFill>
              </a:rPr>
              <a:t>Forthcoming</a:t>
            </a:r>
            <a:endParaRPr i="1" sz="11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Scale</a:t>
            </a:r>
            <a:endParaRPr/>
          </a:p>
        </p:txBody>
      </p:sp>
      <p:pic>
        <p:nvPicPr>
          <p:cNvPr id="140" name="Google Shape;140;p25"/>
          <p:cNvPicPr preferRelativeResize="0"/>
          <p:nvPr/>
        </p:nvPicPr>
        <p:blipFill>
          <a:blip r:embed="rId3">
            <a:alphaModFix/>
          </a:blip>
          <a:stretch>
            <a:fillRect/>
          </a:stretch>
        </p:blipFill>
        <p:spPr>
          <a:xfrm>
            <a:off x="1724025" y="1485675"/>
            <a:ext cx="5695950" cy="239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AEA Verification Process in a Nutshell</a:t>
            </a:r>
            <a:endParaRPr/>
          </a:p>
        </p:txBody>
      </p:sp>
      <p:pic>
        <p:nvPicPr>
          <p:cNvPr id="146" name="Google Shape;146;p26"/>
          <p:cNvPicPr preferRelativeResize="0"/>
          <p:nvPr/>
        </p:nvPicPr>
        <p:blipFill>
          <a:blip r:embed="rId3">
            <a:alphaModFix/>
          </a:blip>
          <a:stretch>
            <a:fillRect/>
          </a:stretch>
        </p:blipFill>
        <p:spPr>
          <a:xfrm>
            <a:off x="1065775" y="1071875"/>
            <a:ext cx="7012440" cy="3820975"/>
          </a:xfrm>
          <a:prstGeom prst="rect">
            <a:avLst/>
          </a:prstGeom>
          <a:noFill/>
          <a:ln>
            <a:noFill/>
          </a:ln>
        </p:spPr>
      </p:pic>
      <p:sp>
        <p:nvSpPr>
          <p:cNvPr id="147" name="Google Shape;147;p26"/>
          <p:cNvSpPr/>
          <p:nvPr/>
        </p:nvSpPr>
        <p:spPr>
          <a:xfrm>
            <a:off x="939650" y="2061600"/>
            <a:ext cx="3281700" cy="17880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Access is key!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158" name="Google Shape;158;p28"/>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159" name="Google Shape;159;p28"/>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160" name="Google Shape;160;p28"/>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161" name="Google Shape;161;p28"/>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162" name="Google Shape;162;p28"/>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163" name="Google Shape;163;p28"/>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164" name="Google Shape;164;p28"/>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165" name="Google Shape;165;p28"/>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166" name="Google Shape;166;p28"/>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167" name="Google Shape;167;p28"/>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168" name="Google Shape;168;p28"/>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169" name="Google Shape;169;p28"/>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170" name="Google Shape;170;p28"/>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171" name="Google Shape;171;p28"/>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172" name="Google Shape;172;p28"/>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173" name="Google Shape;173;p28"/>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174" name="Google Shape;174;p28"/>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183" name="Google Shape;183;p29"/>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184" name="Google Shape;184;p29"/>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185" name="Google Shape;185;p29"/>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186" name="Google Shape;186;p29"/>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187" name="Google Shape;187;p29"/>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188" name="Google Shape;188;p29"/>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189" name="Google Shape;189;p29"/>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190" name="Google Shape;190;p29"/>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191" name="Google Shape;191;p29"/>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192" name="Google Shape;192;p29"/>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193" name="Google Shape;193;p29"/>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194" name="Google Shape;194;p29"/>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195" name="Google Shape;195;p29"/>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196" name="Google Shape;196;p29"/>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197" name="Google Shape;197;p29"/>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198" name="Google Shape;198;p29"/>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199" name="Google Shape;199;p29"/>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9"/>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9"/>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9"/>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9"/>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9"/>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9"/>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240" name="Google Shape;240;p30"/>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241" name="Google Shape;241;p30"/>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242" name="Google Shape;242;p30"/>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243" name="Google Shape;243;p30"/>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244" name="Google Shape;244;p30"/>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245" name="Google Shape;245;p30"/>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246" name="Google Shape;246;p30"/>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247" name="Google Shape;247;p30"/>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248" name="Google Shape;248;p30"/>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249" name="Google Shape;249;p30"/>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250" name="Google Shape;250;p30"/>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251" name="Google Shape;251;p30"/>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252" name="Google Shape;252;p30"/>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253" name="Google Shape;253;p30"/>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254" name="Google Shape;254;p30"/>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255" name="Google Shape;255;p30"/>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256" name="Google Shape;256;p30"/>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0"/>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0"/>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0"/>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0"/>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0"/>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0"/>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0"/>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a:off x="5238275" y="30858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a:off x="6333025" y="39094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0"/>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283" name="Google Shape;283;p30"/>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0"/>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0"/>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0"/>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295" name="Google Shape;295;p30"/>
          <p:cNvCxnSpPr>
            <a:endCxn id="284"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296" name="Google Shape;296;p30"/>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297" name="Google Shape;297;p30"/>
          <p:cNvCxnSpPr>
            <a:stCxn id="296" idx="0"/>
            <a:endCxn id="238"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298" name="Google Shape;298;p30"/>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299" name="Google Shape;299;p30"/>
          <p:cNvCxnSpPr>
            <a:stCxn id="298" idx="1"/>
            <a:endCxn id="279"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300" name="Google Shape;300;p30"/>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301" name="Google Shape;301;p30"/>
          <p:cNvCxnSpPr>
            <a:stCxn id="300" idx="1"/>
            <a:endCxn id="280" idx="6"/>
          </p:cNvCxnSpPr>
          <p:nvPr/>
        </p:nvCxnSpPr>
        <p:spPr>
          <a:xfrm flipH="1">
            <a:off x="5827275" y="3245525"/>
            <a:ext cx="317400" cy="126600"/>
          </a:xfrm>
          <a:prstGeom prst="straightConnector1">
            <a:avLst/>
          </a:prstGeom>
          <a:noFill/>
          <a:ln cap="flat" cmpd="sng" w="9525">
            <a:solidFill>
              <a:schemeClr val="dk2"/>
            </a:solidFill>
            <a:prstDash val="solid"/>
            <a:round/>
            <a:headEnd len="med" w="med" type="none"/>
            <a:tailEnd len="med" w="med" type="triangle"/>
          </a:ln>
        </p:spPr>
      </p:cxnSp>
      <p:cxnSp>
        <p:nvCxnSpPr>
          <p:cNvPr id="302" name="Google Shape;302;p30"/>
          <p:cNvCxnSpPr>
            <a:stCxn id="300" idx="2"/>
            <a:endCxn id="281" idx="0"/>
          </p:cNvCxnSpPr>
          <p:nvPr/>
        </p:nvCxnSpPr>
        <p:spPr>
          <a:xfrm flipH="1">
            <a:off x="6627375" y="3445625"/>
            <a:ext cx="214800" cy="46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1"/>
          <p:cNvSpPr/>
          <p:nvPr/>
        </p:nvSpPr>
        <p:spPr>
          <a:xfrm>
            <a:off x="3386925" y="2985275"/>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1"/>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311" name="Google Shape;311;p31"/>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312" name="Google Shape;312;p31"/>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313" name="Google Shape;313;p31"/>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314" name="Google Shape;314;p31"/>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315" name="Google Shape;315;p31"/>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316" name="Google Shape;316;p31"/>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317" name="Google Shape;317;p31"/>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318" name="Google Shape;318;p31"/>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319" name="Google Shape;319;p31"/>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320" name="Google Shape;320;p31"/>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321" name="Google Shape;321;p31"/>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322" name="Google Shape;322;p31"/>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323" name="Google Shape;323;p31"/>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324" name="Google Shape;324;p31"/>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325" name="Google Shape;325;p31"/>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326" name="Google Shape;326;p31"/>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327" name="Google Shape;327;p31"/>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1"/>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1"/>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1"/>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p:nvPr/>
        </p:nvSpPr>
        <p:spPr>
          <a:xfrm>
            <a:off x="4504738" y="22232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1"/>
          <p:cNvSpPr/>
          <p:nvPr/>
        </p:nvSpPr>
        <p:spPr>
          <a:xfrm>
            <a:off x="5062700" y="28573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1"/>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354" name="Google Shape;354;p31"/>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1"/>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366" name="Google Shape;366;p31"/>
          <p:cNvCxnSpPr>
            <a:endCxn id="355"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367" name="Google Shape;367;p31"/>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368" name="Google Shape;368;p31"/>
          <p:cNvCxnSpPr>
            <a:stCxn id="367" idx="0"/>
            <a:endCxn id="309"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369" name="Google Shape;369;p31"/>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370" name="Google Shape;370;p31"/>
          <p:cNvCxnSpPr>
            <a:stCxn id="369" idx="1"/>
            <a:endCxn id="350"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371" name="Google Shape;371;p31"/>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372" name="Google Shape;372;p31"/>
          <p:cNvCxnSpPr>
            <a:stCxn id="371" idx="1"/>
            <a:endCxn id="351" idx="6"/>
          </p:cNvCxnSpPr>
          <p:nvPr/>
        </p:nvCxnSpPr>
        <p:spPr>
          <a:xfrm rot="10800000">
            <a:off x="5093775" y="2509625"/>
            <a:ext cx="1050900" cy="735900"/>
          </a:xfrm>
          <a:prstGeom prst="straightConnector1">
            <a:avLst/>
          </a:prstGeom>
          <a:noFill/>
          <a:ln cap="flat" cmpd="sng" w="9525">
            <a:solidFill>
              <a:schemeClr val="dk2"/>
            </a:solidFill>
            <a:prstDash val="solid"/>
            <a:round/>
            <a:headEnd len="med" w="med" type="none"/>
            <a:tailEnd len="med" w="med" type="triangle"/>
          </a:ln>
        </p:spPr>
      </p:cxnSp>
      <p:cxnSp>
        <p:nvCxnSpPr>
          <p:cNvPr id="373" name="Google Shape;373;p31"/>
          <p:cNvCxnSpPr>
            <a:stCxn id="371" idx="1"/>
            <a:endCxn id="352" idx="6"/>
          </p:cNvCxnSpPr>
          <p:nvPr/>
        </p:nvCxnSpPr>
        <p:spPr>
          <a:xfrm rot="10800000">
            <a:off x="5651475" y="3143825"/>
            <a:ext cx="493200" cy="101700"/>
          </a:xfrm>
          <a:prstGeom prst="straightConnector1">
            <a:avLst/>
          </a:prstGeom>
          <a:noFill/>
          <a:ln cap="flat" cmpd="sng" w="9525">
            <a:solidFill>
              <a:schemeClr val="dk2"/>
            </a:solidFill>
            <a:prstDash val="solid"/>
            <a:round/>
            <a:headEnd len="med" w="med" type="none"/>
            <a:tailEnd len="med" w="med" type="triangle"/>
          </a:ln>
        </p:spPr>
      </p:cxnSp>
      <p:sp>
        <p:nvSpPr>
          <p:cNvPr id="374" name="Google Shape;374;p31"/>
          <p:cNvSpPr/>
          <p:nvPr/>
        </p:nvSpPr>
        <p:spPr>
          <a:xfrm>
            <a:off x="3386925" y="35412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7992575" y="2073125"/>
            <a:ext cx="922500" cy="873000"/>
          </a:xfrm>
          <a:prstGeom prst="wedgeRoundRectCallout">
            <a:avLst>
              <a:gd fmla="val -36165" name="adj1"/>
              <a:gd fmla="val 11414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Threat of entry induces reproducible behavior?</a:t>
            </a:r>
            <a:endParaRPr sz="900">
              <a:solidFill>
                <a:schemeClr val="dk1"/>
              </a:solidFill>
            </a:endParaRPr>
          </a:p>
        </p:txBody>
      </p:sp>
      <p:sp>
        <p:nvSpPr>
          <p:cNvPr id="376" name="Google Shape;376;p31"/>
          <p:cNvSpPr/>
          <p:nvPr/>
        </p:nvSpPr>
        <p:spPr>
          <a:xfrm>
            <a:off x="3386925" y="42185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74"/>
                                        </p:tgtEl>
                                      </p:cBhvr>
                                    </p:animEffect>
                                    <p:set>
                                      <p:cBhvr>
                                        <p:cTn dur="1" fill="hold">
                                          <p:stCondLst>
                                            <p:cond delay="1000"/>
                                          </p:stCondLst>
                                        </p:cTn>
                                        <p:tgtEl>
                                          <p:spTgt spid="37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307"/>
                                        </p:tgtEl>
                                      </p:cBhvr>
                                    </p:animEffect>
                                    <p:set>
                                      <p:cBhvr>
                                        <p:cTn dur="1" fill="hold">
                                          <p:stCondLst>
                                            <p:cond delay="1000"/>
                                          </p:stCondLst>
                                        </p:cTn>
                                        <p:tgtEl>
                                          <p:spTgt spid="307"/>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376"/>
                                        </p:tgtEl>
                                      </p:cBhvr>
                                    </p:animEffect>
                                    <p:set>
                                      <p:cBhvr>
                                        <p:cTn dur="1" fill="hold">
                                          <p:stCondLst>
                                            <p:cond delay="1000"/>
                                          </p:stCondLst>
                                        </p:cTn>
                                        <p:tgtEl>
                                          <p:spTgt spid="376"/>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frequently heard arguments</a:t>
            </a:r>
            <a:endParaRPr/>
          </a:p>
        </p:txBody>
      </p:sp>
      <p:sp>
        <p:nvSpPr>
          <p:cNvPr id="64" name="Google Shape;64;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Private / proprietary / confidential data are a problem for reproducibility</a:t>
            </a:r>
            <a:endParaRPr sz="1800"/>
          </a:p>
          <a:p>
            <a:pPr indent="-330200" lvl="1" marL="914400" rtl="0" algn="l">
              <a:spcBef>
                <a:spcPts val="0"/>
              </a:spcBef>
              <a:spcAft>
                <a:spcPts val="0"/>
              </a:spcAft>
              <a:buSzPts val="1600"/>
              <a:buAutoNum type="alphaLcPeriod"/>
            </a:pPr>
            <a:r>
              <a:rPr lang="en" sz="1600"/>
              <a:t>Corollary: Only “open data” = “freely downloadable data” can be a part of reproducible research</a:t>
            </a:r>
            <a:endParaRPr sz="1600"/>
          </a:p>
          <a:p>
            <a:pPr indent="-342900" lvl="0" marL="457200" rtl="0" algn="l">
              <a:spcBef>
                <a:spcPts val="0"/>
              </a:spcBef>
              <a:spcAft>
                <a:spcPts val="0"/>
              </a:spcAft>
              <a:buSzPts val="1800"/>
              <a:buAutoNum type="arabicPeriod"/>
            </a:pPr>
            <a:r>
              <a:rPr lang="en" sz="1800"/>
              <a:t>Confidential data == proprietary data (they have the same downsides)</a:t>
            </a:r>
            <a:endParaRPr sz="1800"/>
          </a:p>
          <a:p>
            <a:pPr indent="-342900" lvl="0" marL="457200" rtl="0" algn="l">
              <a:spcBef>
                <a:spcPts val="0"/>
              </a:spcBef>
              <a:spcAft>
                <a:spcPts val="0"/>
              </a:spcAft>
              <a:buSzPts val="1800"/>
              <a:buAutoNum type="arabicPeriod"/>
            </a:pPr>
            <a:r>
              <a:rPr lang="en" sz="1800"/>
              <a:t>Data are infinitely re-usable</a:t>
            </a:r>
            <a:endParaRPr sz="1800"/>
          </a:p>
        </p:txBody>
      </p:sp>
      <p:sp>
        <p:nvSpPr>
          <p:cNvPr id="65" name="Google Shape;65;p1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u="sng"/>
              <a:t>Description</a:t>
            </a:r>
            <a:r>
              <a:rPr lang="en"/>
              <a:t> of </a:t>
            </a:r>
            <a:r>
              <a:rPr lang="en"/>
              <a:t>Access is key!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600" u="sng"/>
              <a:t>Description</a:t>
            </a:r>
            <a:r>
              <a:rPr lang="en" sz="3600"/>
              <a:t> of Access is key!</a:t>
            </a:r>
            <a:endParaRPr/>
          </a:p>
        </p:txBody>
      </p:sp>
      <p:sp>
        <p:nvSpPr>
          <p:cNvPr id="387" name="Google Shape;38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What are the conditions?</a:t>
            </a:r>
            <a:endParaRPr sz="2500"/>
          </a:p>
          <a:p>
            <a:pPr indent="-387350" lvl="0" marL="457200" rtl="0" algn="l">
              <a:spcBef>
                <a:spcPts val="0"/>
              </a:spcBef>
              <a:spcAft>
                <a:spcPts val="0"/>
              </a:spcAft>
              <a:buSzPts val="2500"/>
              <a:buChar char="-"/>
            </a:pPr>
            <a:r>
              <a:rPr lang="en" sz="2500"/>
              <a:t>Who?</a:t>
            </a:r>
            <a:endParaRPr sz="2500"/>
          </a:p>
          <a:p>
            <a:pPr indent="-387350" lvl="0" marL="457200" rtl="0" algn="l">
              <a:spcBef>
                <a:spcPts val="0"/>
              </a:spcBef>
              <a:spcAft>
                <a:spcPts val="0"/>
              </a:spcAft>
              <a:buSzPts val="2500"/>
              <a:buChar char="-"/>
            </a:pPr>
            <a:r>
              <a:rPr lang="en" sz="2500"/>
              <a:t>Where?</a:t>
            </a:r>
            <a:endParaRPr sz="2500"/>
          </a:p>
          <a:p>
            <a:pPr indent="-387350" lvl="0" marL="457200" rtl="0" algn="l">
              <a:spcBef>
                <a:spcPts val="0"/>
              </a:spcBef>
              <a:spcAft>
                <a:spcPts val="0"/>
              </a:spcAft>
              <a:buSzPts val="2500"/>
              <a:buChar char="-"/>
            </a:pPr>
            <a:r>
              <a:rPr lang="en" sz="2500"/>
              <a:t>How could </a:t>
            </a:r>
            <a:r>
              <a:rPr i="1" lang="en" sz="2500"/>
              <a:t>somebody</a:t>
            </a:r>
            <a:r>
              <a:rPr lang="en" sz="2500"/>
              <a:t> repeat this at other </a:t>
            </a:r>
            <a:r>
              <a:rPr i="1" lang="en" sz="2500"/>
              <a:t>companies/ countries/ contexts</a:t>
            </a:r>
            <a:r>
              <a:rPr lang="en" sz="2500"/>
              <a:t>?</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Citations: Not as hard as you think</a:t>
            </a:r>
            <a:endParaRPr/>
          </a:p>
        </p:txBody>
      </p:sp>
      <p:pic>
        <p:nvPicPr>
          <p:cNvPr id="393" name="Google Shape;393;p34"/>
          <p:cNvPicPr preferRelativeResize="0"/>
          <p:nvPr/>
        </p:nvPicPr>
        <p:blipFill>
          <a:blip r:embed="rId3">
            <a:alphaModFix/>
          </a:blip>
          <a:stretch>
            <a:fillRect/>
          </a:stretch>
        </p:blipFill>
        <p:spPr>
          <a:xfrm>
            <a:off x="362925" y="1106975"/>
            <a:ext cx="3273586" cy="3820973"/>
          </a:xfrm>
          <a:prstGeom prst="rect">
            <a:avLst/>
          </a:prstGeom>
          <a:noFill/>
          <a:ln>
            <a:noFill/>
          </a:ln>
        </p:spPr>
      </p:pic>
      <p:pic>
        <p:nvPicPr>
          <p:cNvPr id="394" name="Google Shape;394;p34"/>
          <p:cNvPicPr preferRelativeResize="0"/>
          <p:nvPr/>
        </p:nvPicPr>
        <p:blipFill>
          <a:blip r:embed="rId4">
            <a:alphaModFix/>
          </a:blip>
          <a:stretch>
            <a:fillRect/>
          </a:stretch>
        </p:blipFill>
        <p:spPr>
          <a:xfrm>
            <a:off x="3767861" y="1801725"/>
            <a:ext cx="5202688" cy="21539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AEA Verification Process in a Nutshell</a:t>
            </a:r>
            <a:endParaRPr/>
          </a:p>
        </p:txBody>
      </p:sp>
      <p:pic>
        <p:nvPicPr>
          <p:cNvPr id="400" name="Google Shape;400;p35"/>
          <p:cNvPicPr preferRelativeResize="0"/>
          <p:nvPr/>
        </p:nvPicPr>
        <p:blipFill>
          <a:blip r:embed="rId3">
            <a:alphaModFix/>
          </a:blip>
          <a:stretch>
            <a:fillRect/>
          </a:stretch>
        </p:blipFill>
        <p:spPr>
          <a:xfrm>
            <a:off x="1065775" y="1071875"/>
            <a:ext cx="7012440" cy="3820975"/>
          </a:xfrm>
          <a:prstGeom prst="rect">
            <a:avLst/>
          </a:prstGeom>
          <a:noFill/>
          <a:ln>
            <a:noFill/>
          </a:ln>
        </p:spPr>
      </p:pic>
      <p:sp>
        <p:nvSpPr>
          <p:cNvPr id="401" name="Google Shape;401;p35"/>
          <p:cNvSpPr/>
          <p:nvPr/>
        </p:nvSpPr>
        <p:spPr>
          <a:xfrm>
            <a:off x="939650" y="2061600"/>
            <a:ext cx="3281700" cy="17880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407" name="Google Shape;407;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Types of proprietary or confidential data:</a:t>
            </a:r>
            <a:endParaRPr/>
          </a:p>
          <a:p>
            <a:pPr indent="-317500" lvl="0" marL="457200" rtl="0" algn="l">
              <a:spcBef>
                <a:spcPts val="1200"/>
              </a:spcBef>
              <a:spcAft>
                <a:spcPts val="0"/>
              </a:spcAft>
              <a:buSzPts val="1400"/>
              <a:buChar char="-"/>
            </a:pPr>
            <a:r>
              <a:rPr lang="en"/>
              <a:t>Compustat</a:t>
            </a:r>
            <a:endParaRPr/>
          </a:p>
          <a:p>
            <a:pPr indent="-317500" lvl="0" marL="457200" rtl="0" algn="l">
              <a:spcBef>
                <a:spcPts val="0"/>
              </a:spcBef>
              <a:spcAft>
                <a:spcPts val="0"/>
              </a:spcAft>
              <a:buSzPts val="1400"/>
              <a:buChar char="-"/>
            </a:pPr>
            <a:r>
              <a:rPr lang="en"/>
              <a:t>ZTRAX real estate transactions</a:t>
            </a:r>
            <a:endParaRPr/>
          </a:p>
          <a:p>
            <a:pPr indent="-317500" lvl="0" marL="457200" rtl="0" algn="l">
              <a:spcBef>
                <a:spcPts val="0"/>
              </a:spcBef>
              <a:spcAft>
                <a:spcPts val="0"/>
              </a:spcAft>
              <a:buSzPts val="1400"/>
              <a:buChar char="-"/>
            </a:pPr>
            <a:r>
              <a:rPr lang="en"/>
              <a:t>Ebay transaction data</a:t>
            </a:r>
            <a:endParaRPr/>
          </a:p>
          <a:p>
            <a:pPr indent="-317500" lvl="0" marL="457200" rtl="0" algn="l">
              <a:spcBef>
                <a:spcPts val="0"/>
              </a:spcBef>
              <a:spcAft>
                <a:spcPts val="0"/>
              </a:spcAft>
              <a:buSzPts val="1400"/>
              <a:buChar char="-"/>
            </a:pPr>
            <a:r>
              <a:rPr lang="en"/>
              <a:t>Wage records for WA state</a:t>
            </a:r>
            <a:endParaRPr/>
          </a:p>
          <a:p>
            <a:pPr indent="-317500" lvl="0" marL="457200" rtl="0" algn="l">
              <a:spcBef>
                <a:spcPts val="0"/>
              </a:spcBef>
              <a:spcAft>
                <a:spcPts val="0"/>
              </a:spcAft>
              <a:buSzPts val="1400"/>
              <a:buChar char="-"/>
            </a:pPr>
            <a:r>
              <a:rPr lang="en"/>
              <a:t>Swedish prison records</a:t>
            </a:r>
            <a:endParaRPr/>
          </a:p>
          <a:p>
            <a:pPr indent="-317500" lvl="0" marL="457200" rtl="0" algn="l">
              <a:spcBef>
                <a:spcPts val="0"/>
              </a:spcBef>
              <a:spcAft>
                <a:spcPts val="0"/>
              </a:spcAft>
              <a:buSzPts val="1400"/>
              <a:buChar char="-"/>
            </a:pPr>
            <a:r>
              <a:rPr lang="en"/>
              <a:t>French customs records</a:t>
            </a:r>
            <a:endParaRPr/>
          </a:p>
          <a:p>
            <a:pPr indent="-317500" lvl="0" marL="457200" rtl="0" algn="l">
              <a:spcBef>
                <a:spcPts val="0"/>
              </a:spcBef>
              <a:spcAft>
                <a:spcPts val="0"/>
              </a:spcAft>
              <a:buSzPts val="1400"/>
              <a:buChar char="-"/>
            </a:pPr>
            <a:r>
              <a:rPr lang="en"/>
              <a:t>German Socio-Economic Panel</a:t>
            </a:r>
            <a:endParaRPr/>
          </a:p>
          <a:p>
            <a:pPr indent="0" lvl="0" marL="457200" rtl="0" algn="l">
              <a:spcBef>
                <a:spcPts val="1200"/>
              </a:spcBef>
              <a:spcAft>
                <a:spcPts val="0"/>
              </a:spcAft>
              <a:buClr>
                <a:schemeClr val="dk1"/>
              </a:buClr>
              <a:buSzPts val="1100"/>
              <a:buFont typeface="Arial"/>
              <a:buNone/>
            </a:pPr>
            <a:r>
              <a:t/>
            </a:r>
            <a:endParaRPr/>
          </a:p>
          <a:p>
            <a:pPr indent="0" lvl="0" marL="457200" rtl="0" algn="l">
              <a:spcBef>
                <a:spcPts val="1200"/>
              </a:spcBef>
              <a:spcAft>
                <a:spcPts val="1200"/>
              </a:spcAft>
              <a:buNone/>
            </a:pPr>
            <a:r>
              <a:t/>
            </a:r>
            <a:endParaRPr sz="1800"/>
          </a:p>
        </p:txBody>
      </p:sp>
      <p:sp>
        <p:nvSpPr>
          <p:cNvPr id="408" name="Google Shape;408;p3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a:t> </a:t>
            </a:r>
            <a:endParaRPr/>
          </a:p>
          <a:p>
            <a:pPr indent="-317500" lvl="0" marL="457200" rtl="0" algn="l">
              <a:spcBef>
                <a:spcPts val="1200"/>
              </a:spcBef>
              <a:spcAft>
                <a:spcPts val="0"/>
              </a:spcAft>
              <a:buSzPts val="1400"/>
              <a:buChar char="-"/>
            </a:pPr>
            <a:r>
              <a:rPr lang="en"/>
              <a:t>Most frequently used data in Finance </a:t>
            </a:r>
            <a:r>
              <a:rPr lang="en" sz="800"/>
              <a:t>(WRDS)</a:t>
            </a:r>
            <a:endParaRPr sz="800"/>
          </a:p>
          <a:p>
            <a:pPr indent="-317500" lvl="0" marL="457200" rtl="0" algn="l">
              <a:spcBef>
                <a:spcPts val="0"/>
              </a:spcBef>
              <a:spcAft>
                <a:spcPts val="0"/>
              </a:spcAft>
              <a:buSzPts val="1400"/>
              <a:buChar char="-"/>
            </a:pPr>
            <a:r>
              <a:rPr lang="en"/>
              <a:t>Free for academic research </a:t>
            </a:r>
            <a:r>
              <a:rPr lang="en" sz="800"/>
              <a:t>(until 7/2021)</a:t>
            </a:r>
            <a:endParaRPr sz="800"/>
          </a:p>
          <a:p>
            <a:pPr indent="-317500" lvl="0" marL="457200" rtl="0" algn="l">
              <a:spcBef>
                <a:spcPts val="0"/>
              </a:spcBef>
              <a:spcAft>
                <a:spcPts val="0"/>
              </a:spcAft>
              <a:buSzPts val="1400"/>
              <a:buChar char="-"/>
            </a:pPr>
            <a:r>
              <a:rPr lang="en"/>
              <a:t>NDA signed </a:t>
            </a:r>
            <a:r>
              <a:rPr lang="en" sz="800"/>
              <a:t>(via academic contact)</a:t>
            </a:r>
            <a:endParaRPr sz="800"/>
          </a:p>
          <a:p>
            <a:pPr indent="-317500" lvl="0" marL="457200" rtl="0" algn="l">
              <a:spcBef>
                <a:spcPts val="0"/>
              </a:spcBef>
              <a:spcAft>
                <a:spcPts val="0"/>
              </a:spcAft>
              <a:buSzPts val="1400"/>
              <a:buChar char="-"/>
            </a:pPr>
            <a:r>
              <a:rPr lang="en"/>
              <a:t>Accessible since mid 1990s</a:t>
            </a:r>
            <a:endParaRPr/>
          </a:p>
          <a:p>
            <a:pPr indent="-317500" lvl="0" marL="457200" rtl="0" algn="l">
              <a:spcBef>
                <a:spcPts val="0"/>
              </a:spcBef>
              <a:spcAft>
                <a:spcPts val="0"/>
              </a:spcAft>
              <a:buSzPts val="1400"/>
              <a:buChar char="-"/>
            </a:pPr>
            <a:r>
              <a:rPr lang="en"/>
              <a:t>Accessed from Europe, NDA </a:t>
            </a:r>
            <a:r>
              <a:rPr lang="en" sz="900"/>
              <a:t>(if not for COVID)</a:t>
            </a:r>
            <a:endParaRPr sz="900"/>
          </a:p>
          <a:p>
            <a:pPr indent="-317500" lvl="0" marL="457200" rtl="0" algn="l">
              <a:spcBef>
                <a:spcPts val="0"/>
              </a:spcBef>
              <a:spcAft>
                <a:spcPts val="0"/>
              </a:spcAft>
              <a:buSzPts val="1400"/>
              <a:buChar char="-"/>
            </a:pPr>
            <a:r>
              <a:rPr lang="en"/>
              <a:t>Accessed through CASD/ cascad</a:t>
            </a:r>
            <a:endParaRPr/>
          </a:p>
          <a:p>
            <a:pPr indent="-317500" lvl="0" marL="457200" rtl="0" algn="l">
              <a:spcBef>
                <a:spcPts val="0"/>
              </a:spcBef>
              <a:spcAft>
                <a:spcPts val="0"/>
              </a:spcAft>
              <a:buSzPts val="1400"/>
              <a:buChar char="-"/>
            </a:pPr>
            <a:r>
              <a:rPr lang="en"/>
              <a:t>Failed to access due to Schrems II….</a:t>
            </a:r>
            <a:endParaRPr/>
          </a:p>
          <a:p>
            <a:pPr indent="0" lvl="0" marL="45720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grpSp>
        <p:nvGrpSpPr>
          <p:cNvPr id="409" name="Google Shape;409;p36"/>
          <p:cNvGrpSpPr/>
          <p:nvPr/>
        </p:nvGrpSpPr>
        <p:grpSpPr>
          <a:xfrm>
            <a:off x="8767100" y="1598800"/>
            <a:ext cx="236675" cy="1546075"/>
            <a:chOff x="8767100" y="1598800"/>
            <a:chExt cx="236675" cy="1546075"/>
          </a:xfrm>
        </p:grpSpPr>
        <p:pic>
          <p:nvPicPr>
            <p:cNvPr id="410" name="Google Shape;410;p36"/>
            <p:cNvPicPr preferRelativeResize="0"/>
            <p:nvPr/>
          </p:nvPicPr>
          <p:blipFill>
            <a:blip r:embed="rId3">
              <a:alphaModFix/>
            </a:blip>
            <a:stretch>
              <a:fillRect/>
            </a:stretch>
          </p:blipFill>
          <p:spPr>
            <a:xfrm>
              <a:off x="8767100" y="1598800"/>
              <a:ext cx="236675" cy="236675"/>
            </a:xfrm>
            <a:prstGeom prst="rect">
              <a:avLst/>
            </a:prstGeom>
            <a:noFill/>
            <a:ln>
              <a:noFill/>
            </a:ln>
          </p:spPr>
        </p:pic>
        <p:pic>
          <p:nvPicPr>
            <p:cNvPr id="411" name="Google Shape;411;p36"/>
            <p:cNvPicPr preferRelativeResize="0"/>
            <p:nvPr/>
          </p:nvPicPr>
          <p:blipFill>
            <a:blip r:embed="rId4">
              <a:alphaModFix/>
            </a:blip>
            <a:stretch>
              <a:fillRect/>
            </a:stretch>
          </p:blipFill>
          <p:spPr>
            <a:xfrm>
              <a:off x="8785575" y="2945150"/>
              <a:ext cx="199725" cy="199725"/>
            </a:xfrm>
            <a:prstGeom prst="rect">
              <a:avLst/>
            </a:prstGeom>
            <a:noFill/>
            <a:ln>
              <a:noFill/>
            </a:ln>
          </p:spPr>
        </p:pic>
        <p:pic>
          <p:nvPicPr>
            <p:cNvPr id="412" name="Google Shape;412;p36"/>
            <p:cNvPicPr preferRelativeResize="0"/>
            <p:nvPr/>
          </p:nvPicPr>
          <p:blipFill>
            <a:blip r:embed="rId3">
              <a:alphaModFix/>
            </a:blip>
            <a:stretch>
              <a:fillRect/>
            </a:stretch>
          </p:blipFill>
          <p:spPr>
            <a:xfrm>
              <a:off x="8767100" y="1835475"/>
              <a:ext cx="236675" cy="236675"/>
            </a:xfrm>
            <a:prstGeom prst="rect">
              <a:avLst/>
            </a:prstGeom>
            <a:noFill/>
            <a:ln>
              <a:noFill/>
            </a:ln>
          </p:spPr>
        </p:pic>
        <p:pic>
          <p:nvPicPr>
            <p:cNvPr id="413" name="Google Shape;413;p36"/>
            <p:cNvPicPr preferRelativeResize="0"/>
            <p:nvPr/>
          </p:nvPicPr>
          <p:blipFill>
            <a:blip r:embed="rId3">
              <a:alphaModFix/>
            </a:blip>
            <a:stretch>
              <a:fillRect/>
            </a:stretch>
          </p:blipFill>
          <p:spPr>
            <a:xfrm>
              <a:off x="8767100" y="2072150"/>
              <a:ext cx="236675" cy="236675"/>
            </a:xfrm>
            <a:prstGeom prst="rect">
              <a:avLst/>
            </a:prstGeom>
            <a:noFill/>
            <a:ln>
              <a:noFill/>
            </a:ln>
          </p:spPr>
        </p:pic>
        <p:pic>
          <p:nvPicPr>
            <p:cNvPr id="414" name="Google Shape;414;p36"/>
            <p:cNvPicPr preferRelativeResize="0"/>
            <p:nvPr/>
          </p:nvPicPr>
          <p:blipFill>
            <a:blip r:embed="rId3">
              <a:alphaModFix/>
            </a:blip>
            <a:stretch>
              <a:fillRect/>
            </a:stretch>
          </p:blipFill>
          <p:spPr>
            <a:xfrm>
              <a:off x="8767100" y="2708500"/>
              <a:ext cx="236675" cy="236675"/>
            </a:xfrm>
            <a:prstGeom prst="rect">
              <a:avLst/>
            </a:prstGeom>
            <a:noFill/>
            <a:ln>
              <a:noFill/>
            </a:ln>
          </p:spPr>
        </p:pic>
        <p:pic>
          <p:nvPicPr>
            <p:cNvPr id="415" name="Google Shape;415;p36"/>
            <p:cNvPicPr preferRelativeResize="0"/>
            <p:nvPr/>
          </p:nvPicPr>
          <p:blipFill>
            <a:blip r:embed="rId5">
              <a:alphaModFix/>
            </a:blip>
            <a:stretch>
              <a:fillRect/>
            </a:stretch>
          </p:blipFill>
          <p:spPr>
            <a:xfrm>
              <a:off x="8807538" y="2530663"/>
              <a:ext cx="155800" cy="155800"/>
            </a:xfrm>
            <a:prstGeom prst="rect">
              <a:avLst/>
            </a:prstGeom>
            <a:noFill/>
            <a:ln>
              <a:noFill/>
            </a:ln>
          </p:spPr>
        </p:pic>
      </p:grpSp>
      <p:sp>
        <p:nvSpPr>
          <p:cNvPr id="416" name="Google Shape;416;p36"/>
          <p:cNvSpPr txBox="1"/>
          <p:nvPr/>
        </p:nvSpPr>
        <p:spPr>
          <a:xfrm>
            <a:off x="4908575" y="3933900"/>
            <a:ext cx="3232800" cy="400200"/>
          </a:xfrm>
          <a:prstGeom prst="rect">
            <a:avLst/>
          </a:prstGeom>
          <a:solidFill>
            <a:srgbClr val="D9EAD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Accessible to 100s of economists</a:t>
            </a:r>
            <a:endParaRPr/>
          </a:p>
        </p:txBody>
      </p:sp>
      <p:cxnSp>
        <p:nvCxnSpPr>
          <p:cNvPr id="417" name="Google Shape;417;p36"/>
          <p:cNvCxnSpPr>
            <a:stCxn id="416" idx="0"/>
          </p:cNvCxnSpPr>
          <p:nvPr/>
        </p:nvCxnSpPr>
        <p:spPr>
          <a:xfrm flipH="1" rot="10800000">
            <a:off x="6524975" y="3183600"/>
            <a:ext cx="417300" cy="750300"/>
          </a:xfrm>
          <a:prstGeom prst="straightConnector1">
            <a:avLst/>
          </a:prstGeom>
          <a:noFill/>
          <a:ln cap="flat" cmpd="sng" w="9525">
            <a:solidFill>
              <a:schemeClr val="dk2"/>
            </a:solidFill>
            <a:prstDash val="solid"/>
            <a:round/>
            <a:headEnd len="med" w="med" type="none"/>
            <a:tailEnd len="med" w="med" type="triangle"/>
          </a:ln>
        </p:spPr>
      </p:cxnSp>
      <p:cxnSp>
        <p:nvCxnSpPr>
          <p:cNvPr id="418" name="Google Shape;418;p36"/>
          <p:cNvCxnSpPr>
            <a:stCxn id="416" idx="0"/>
          </p:cNvCxnSpPr>
          <p:nvPr/>
        </p:nvCxnSpPr>
        <p:spPr>
          <a:xfrm flipH="1" rot="10800000">
            <a:off x="6524975" y="2931000"/>
            <a:ext cx="347100" cy="1002900"/>
          </a:xfrm>
          <a:prstGeom prst="straightConnector1">
            <a:avLst/>
          </a:prstGeom>
          <a:noFill/>
          <a:ln cap="flat" cmpd="sng" w="9525">
            <a:solidFill>
              <a:schemeClr val="dk2"/>
            </a:solidFill>
            <a:prstDash val="solid"/>
            <a:round/>
            <a:headEnd len="med" w="med" type="none"/>
            <a:tailEnd len="med" w="med" type="triangle"/>
          </a:ln>
        </p:spPr>
      </p:cxnSp>
      <p:cxnSp>
        <p:nvCxnSpPr>
          <p:cNvPr id="419" name="Google Shape;419;p36"/>
          <p:cNvCxnSpPr>
            <a:stCxn id="416" idx="0"/>
          </p:cNvCxnSpPr>
          <p:nvPr/>
        </p:nvCxnSpPr>
        <p:spPr>
          <a:xfrm flipH="1" rot="10800000">
            <a:off x="6524975" y="2720700"/>
            <a:ext cx="164700" cy="1213200"/>
          </a:xfrm>
          <a:prstGeom prst="straightConnector1">
            <a:avLst/>
          </a:prstGeom>
          <a:noFill/>
          <a:ln cap="flat" cmpd="sng" w="9525">
            <a:solidFill>
              <a:schemeClr val="dk2"/>
            </a:solidFill>
            <a:prstDash val="solid"/>
            <a:round/>
            <a:headEnd len="med" w="med" type="none"/>
            <a:tailEnd len="med" w="med" type="triangle"/>
          </a:ln>
        </p:spPr>
      </p:cxnSp>
      <p:cxnSp>
        <p:nvCxnSpPr>
          <p:cNvPr id="420" name="Google Shape;420;p36"/>
          <p:cNvCxnSpPr>
            <a:stCxn id="416" idx="0"/>
          </p:cNvCxnSpPr>
          <p:nvPr/>
        </p:nvCxnSpPr>
        <p:spPr>
          <a:xfrm rot="10800000">
            <a:off x="6514475" y="2496300"/>
            <a:ext cx="10500" cy="1437600"/>
          </a:xfrm>
          <a:prstGeom prst="straightConnector1">
            <a:avLst/>
          </a:prstGeom>
          <a:noFill/>
          <a:ln cap="flat" cmpd="sng" w="9525">
            <a:solidFill>
              <a:schemeClr val="dk2"/>
            </a:solidFill>
            <a:prstDash val="solid"/>
            <a:round/>
            <a:headEnd len="med" w="med" type="none"/>
            <a:tailEnd len="med" w="med" type="triangle"/>
          </a:ln>
        </p:spPr>
      </p:cxnSp>
      <p:cxnSp>
        <p:nvCxnSpPr>
          <p:cNvPr id="421" name="Google Shape;421;p36"/>
          <p:cNvCxnSpPr>
            <a:stCxn id="416" idx="0"/>
          </p:cNvCxnSpPr>
          <p:nvPr/>
        </p:nvCxnSpPr>
        <p:spPr>
          <a:xfrm flipH="1" rot="10800000">
            <a:off x="6524975" y="1816200"/>
            <a:ext cx="1882800" cy="2117700"/>
          </a:xfrm>
          <a:prstGeom prst="straightConnector1">
            <a:avLst/>
          </a:prstGeom>
          <a:noFill/>
          <a:ln cap="flat" cmpd="sng" w="9525">
            <a:solidFill>
              <a:schemeClr val="dk2"/>
            </a:solidFill>
            <a:prstDash val="solid"/>
            <a:round/>
            <a:headEnd len="med" w="med" type="none"/>
            <a:tailEnd len="med" w="med" type="triangle"/>
          </a:ln>
        </p:spPr>
      </p:cxnSp>
      <p:cxnSp>
        <p:nvCxnSpPr>
          <p:cNvPr id="422" name="Google Shape;422;p36"/>
          <p:cNvCxnSpPr>
            <a:stCxn id="416" idx="0"/>
          </p:cNvCxnSpPr>
          <p:nvPr/>
        </p:nvCxnSpPr>
        <p:spPr>
          <a:xfrm rot="10800000">
            <a:off x="6325175" y="2040600"/>
            <a:ext cx="199800" cy="1893300"/>
          </a:xfrm>
          <a:prstGeom prst="straightConnector1">
            <a:avLst/>
          </a:prstGeom>
          <a:noFill/>
          <a:ln cap="flat" cmpd="sng" w="9525">
            <a:solidFill>
              <a:schemeClr val="dk2"/>
            </a:solidFill>
            <a:prstDash val="solid"/>
            <a:round/>
            <a:headEnd len="med" w="med" type="none"/>
            <a:tailEnd len="med" w="med" type="triangle"/>
          </a:ln>
        </p:spPr>
      </p:cxnSp>
      <p:sp>
        <p:nvSpPr>
          <p:cNvPr id="423" name="Google Shape;423;p36"/>
          <p:cNvSpPr/>
          <p:nvPr/>
        </p:nvSpPr>
        <p:spPr>
          <a:xfrm>
            <a:off x="5708000" y="659150"/>
            <a:ext cx="2433300" cy="5328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Maybe cause for concern</a:t>
            </a:r>
            <a:endParaRPr/>
          </a:p>
        </p:txBody>
      </p:sp>
      <p:cxnSp>
        <p:nvCxnSpPr>
          <p:cNvPr id="424" name="Google Shape;424;p36"/>
          <p:cNvCxnSpPr>
            <a:stCxn id="423" idx="2"/>
            <a:endCxn id="425" idx="0"/>
          </p:cNvCxnSpPr>
          <p:nvPr/>
        </p:nvCxnSpPr>
        <p:spPr>
          <a:xfrm>
            <a:off x="6924650" y="1191950"/>
            <a:ext cx="974700" cy="720900"/>
          </a:xfrm>
          <a:prstGeom prst="straightConnector1">
            <a:avLst/>
          </a:prstGeom>
          <a:noFill/>
          <a:ln cap="flat" cmpd="sng" w="28575">
            <a:solidFill>
              <a:srgbClr val="FF9900"/>
            </a:solidFill>
            <a:prstDash val="solid"/>
            <a:round/>
            <a:headEnd len="med" w="med" type="none"/>
            <a:tailEnd len="med" w="med" type="triangle"/>
          </a:ln>
        </p:spPr>
      </p:cxnSp>
      <p:cxnSp>
        <p:nvCxnSpPr>
          <p:cNvPr id="426" name="Google Shape;426;p36"/>
          <p:cNvCxnSpPr>
            <a:stCxn id="423" idx="2"/>
            <a:endCxn id="427" idx="0"/>
          </p:cNvCxnSpPr>
          <p:nvPr/>
        </p:nvCxnSpPr>
        <p:spPr>
          <a:xfrm flipH="1">
            <a:off x="6868550" y="1191950"/>
            <a:ext cx="56100" cy="934800"/>
          </a:xfrm>
          <a:prstGeom prst="straightConnector1">
            <a:avLst/>
          </a:prstGeom>
          <a:noFill/>
          <a:ln cap="flat" cmpd="sng" w="28575">
            <a:solidFill>
              <a:srgbClr val="FF9900"/>
            </a:solidFill>
            <a:prstDash val="solid"/>
            <a:round/>
            <a:headEnd len="med" w="med" type="none"/>
            <a:tailEnd len="med" w="med" type="triangle"/>
          </a:ln>
        </p:spPr>
      </p:cxnSp>
      <p:sp>
        <p:nvSpPr>
          <p:cNvPr id="425" name="Google Shape;425;p36"/>
          <p:cNvSpPr/>
          <p:nvPr/>
        </p:nvSpPr>
        <p:spPr>
          <a:xfrm>
            <a:off x="7594300" y="1912825"/>
            <a:ext cx="610200" cy="155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6"/>
          <p:cNvSpPr/>
          <p:nvPr/>
        </p:nvSpPr>
        <p:spPr>
          <a:xfrm>
            <a:off x="6325175" y="2126725"/>
            <a:ext cx="1086900" cy="1557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8" name="Google Shape;428;p36"/>
          <p:cNvCxnSpPr/>
          <p:nvPr/>
        </p:nvCxnSpPr>
        <p:spPr>
          <a:xfrm flipH="1" rot="10800000">
            <a:off x="1830200" y="1746200"/>
            <a:ext cx="3288900" cy="27900"/>
          </a:xfrm>
          <a:prstGeom prst="straightConnector1">
            <a:avLst/>
          </a:prstGeom>
          <a:noFill/>
          <a:ln cap="flat" cmpd="sng" w="9525">
            <a:solidFill>
              <a:schemeClr val="dk2"/>
            </a:solidFill>
            <a:prstDash val="solid"/>
            <a:round/>
            <a:headEnd len="med" w="med" type="none"/>
            <a:tailEnd len="med" w="med" type="triangle"/>
          </a:ln>
        </p:spPr>
      </p:cxnSp>
      <p:cxnSp>
        <p:nvCxnSpPr>
          <p:cNvPr id="429" name="Google Shape;429;p36"/>
          <p:cNvCxnSpPr/>
          <p:nvPr/>
        </p:nvCxnSpPr>
        <p:spPr>
          <a:xfrm flipH="1" rot="10800000">
            <a:off x="3386925" y="1956450"/>
            <a:ext cx="1739100" cy="21000"/>
          </a:xfrm>
          <a:prstGeom prst="straightConnector1">
            <a:avLst/>
          </a:prstGeom>
          <a:noFill/>
          <a:ln cap="flat" cmpd="sng" w="9525">
            <a:solidFill>
              <a:schemeClr val="dk2"/>
            </a:solidFill>
            <a:prstDash val="solid"/>
            <a:round/>
            <a:headEnd len="med" w="med" type="none"/>
            <a:tailEnd len="med" w="med" type="triangle"/>
          </a:ln>
        </p:spPr>
      </p:cxnSp>
      <p:cxnSp>
        <p:nvCxnSpPr>
          <p:cNvPr id="430" name="Google Shape;430;p36"/>
          <p:cNvCxnSpPr/>
          <p:nvPr/>
        </p:nvCxnSpPr>
        <p:spPr>
          <a:xfrm flipH="1" rot="10800000">
            <a:off x="2678675" y="2194850"/>
            <a:ext cx="2454300" cy="56100"/>
          </a:xfrm>
          <a:prstGeom prst="straightConnector1">
            <a:avLst/>
          </a:prstGeom>
          <a:noFill/>
          <a:ln cap="flat" cmpd="sng" w="9525">
            <a:solidFill>
              <a:schemeClr val="dk2"/>
            </a:solidFill>
            <a:prstDash val="solid"/>
            <a:round/>
            <a:headEnd len="med" w="med" type="none"/>
            <a:tailEnd len="med" w="med" type="triangle"/>
          </a:ln>
        </p:spPr>
      </p:cxnSp>
      <p:cxnSp>
        <p:nvCxnSpPr>
          <p:cNvPr id="431" name="Google Shape;431;p36"/>
          <p:cNvCxnSpPr/>
          <p:nvPr/>
        </p:nvCxnSpPr>
        <p:spPr>
          <a:xfrm flipH="1" rot="10800000">
            <a:off x="3001250" y="2426350"/>
            <a:ext cx="2124600" cy="63000"/>
          </a:xfrm>
          <a:prstGeom prst="straightConnector1">
            <a:avLst/>
          </a:prstGeom>
          <a:noFill/>
          <a:ln cap="flat" cmpd="sng" w="9525">
            <a:solidFill>
              <a:schemeClr val="dk2"/>
            </a:solidFill>
            <a:prstDash val="solid"/>
            <a:round/>
            <a:headEnd len="med" w="med" type="none"/>
            <a:tailEnd len="med" w="med" type="triangle"/>
          </a:ln>
        </p:spPr>
      </p:cxnSp>
      <p:cxnSp>
        <p:nvCxnSpPr>
          <p:cNvPr id="432" name="Google Shape;432;p36"/>
          <p:cNvCxnSpPr/>
          <p:nvPr/>
        </p:nvCxnSpPr>
        <p:spPr>
          <a:xfrm flipH="1" rot="10800000">
            <a:off x="2804900" y="2643650"/>
            <a:ext cx="2328000" cy="77100"/>
          </a:xfrm>
          <a:prstGeom prst="straightConnector1">
            <a:avLst/>
          </a:prstGeom>
          <a:noFill/>
          <a:ln cap="flat" cmpd="sng" w="9525">
            <a:solidFill>
              <a:schemeClr val="dk2"/>
            </a:solidFill>
            <a:prstDash val="solid"/>
            <a:round/>
            <a:headEnd len="med" w="med" type="none"/>
            <a:tailEnd len="med" w="med" type="triangle"/>
          </a:ln>
        </p:spPr>
      </p:cxnSp>
      <p:cxnSp>
        <p:nvCxnSpPr>
          <p:cNvPr id="433" name="Google Shape;433;p36"/>
          <p:cNvCxnSpPr/>
          <p:nvPr/>
        </p:nvCxnSpPr>
        <p:spPr>
          <a:xfrm flipH="1" rot="10800000">
            <a:off x="2861000" y="2868025"/>
            <a:ext cx="2292900" cy="112200"/>
          </a:xfrm>
          <a:prstGeom prst="straightConnector1">
            <a:avLst/>
          </a:prstGeom>
          <a:noFill/>
          <a:ln cap="flat" cmpd="sng" w="9525">
            <a:solidFill>
              <a:schemeClr val="dk2"/>
            </a:solidFill>
            <a:prstDash val="solid"/>
            <a:round/>
            <a:headEnd len="med" w="med" type="none"/>
            <a:tailEnd len="med" w="med" type="triangle"/>
          </a:ln>
        </p:spPr>
      </p:cxnSp>
      <p:cxnSp>
        <p:nvCxnSpPr>
          <p:cNvPr id="434" name="Google Shape;434;p36"/>
          <p:cNvCxnSpPr/>
          <p:nvPr/>
        </p:nvCxnSpPr>
        <p:spPr>
          <a:xfrm flipH="1" rot="10800000">
            <a:off x="3379925" y="3092400"/>
            <a:ext cx="1739100" cy="112200"/>
          </a:xfrm>
          <a:prstGeom prst="straightConnector1">
            <a:avLst/>
          </a:prstGeom>
          <a:noFill/>
          <a:ln cap="flat" cmpd="sng" w="9525">
            <a:solidFill>
              <a:schemeClr val="dk2"/>
            </a:solidFill>
            <a:prstDash val="solid"/>
            <a:round/>
            <a:headEnd len="med" w="med" type="none"/>
            <a:tailEnd len="med" w="med" type="triangle"/>
          </a:ln>
        </p:spPr>
      </p:cxnSp>
      <p:sp>
        <p:nvSpPr>
          <p:cNvPr id="435" name="Google Shape;435;p36"/>
          <p:cNvSpPr txBox="1"/>
          <p:nvPr/>
        </p:nvSpPr>
        <p:spPr>
          <a:xfrm>
            <a:off x="1128975" y="3611325"/>
            <a:ext cx="2734800" cy="104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In the past year, we (AEA Data Editor) have signed or agreed to </a:t>
            </a:r>
            <a:r>
              <a:rPr b="1" lang="en"/>
              <a:t>NDAs or DUAs for </a:t>
            </a:r>
            <a:br>
              <a:rPr b="1" lang="en"/>
            </a:br>
            <a:r>
              <a:rPr b="1" lang="en"/>
              <a:t>48 manuscripts ( ~ 10%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2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Random pull of data</a:t>
            </a:r>
            <a:endParaRPr/>
          </a:p>
        </p:txBody>
      </p:sp>
      <p:graphicFrame>
        <p:nvGraphicFramePr>
          <p:cNvPr id="441" name="Google Shape;441;p37"/>
          <p:cNvGraphicFramePr/>
          <p:nvPr/>
        </p:nvGraphicFramePr>
        <p:xfrm>
          <a:off x="926200" y="1017725"/>
          <a:ext cx="3000000" cy="3000000"/>
        </p:xfrm>
        <a:graphic>
          <a:graphicData uri="http://schemas.openxmlformats.org/drawingml/2006/table">
            <a:tbl>
              <a:tblPr>
                <a:noFill/>
                <a:tableStyleId>{53D4C2AB-CE72-4D27-8302-D234E3368011}</a:tableStyleId>
              </a:tblPr>
              <a:tblGrid>
                <a:gridCol w="1508150"/>
                <a:gridCol w="1187525"/>
                <a:gridCol w="1187525"/>
                <a:gridCol w="2565050"/>
                <a:gridCol w="1187525"/>
              </a:tblGrid>
              <a:tr h="272075">
                <a:tc>
                  <a:txBody>
                    <a:bodyPr/>
                    <a:lstStyle/>
                    <a:p>
                      <a:pPr indent="0" lvl="0" marL="0" rtl="0" algn="l">
                        <a:lnSpc>
                          <a:spcPct val="115000"/>
                        </a:lnSpc>
                        <a:spcBef>
                          <a:spcPts val="0"/>
                        </a:spcBef>
                        <a:spcAft>
                          <a:spcPts val="0"/>
                        </a:spcAft>
                        <a:buNone/>
                      </a:pPr>
                      <a:r>
                        <a:rPr b="1" lang="en" sz="1000" u="sng"/>
                        <a:t>MC number</a:t>
                      </a:r>
                      <a:endParaRPr b="1" sz="1000" u="sng"/>
                    </a:p>
                  </a:txBody>
                  <a:tcPr marT="19050" marB="19050" marR="28575" marL="28575"/>
                </a:tc>
                <a:tc>
                  <a:txBody>
                    <a:bodyPr/>
                    <a:lstStyle/>
                    <a:p>
                      <a:pPr indent="0" lvl="0" marL="0" rtl="0" algn="l">
                        <a:lnSpc>
                          <a:spcPct val="115000"/>
                        </a:lnSpc>
                        <a:spcBef>
                          <a:spcPts val="0"/>
                        </a:spcBef>
                        <a:spcAft>
                          <a:spcPts val="0"/>
                        </a:spcAft>
                        <a:buNone/>
                      </a:pPr>
                      <a:r>
                        <a:rPr b="1" lang="en" sz="1000" u="sng"/>
                        <a:t>Reproduced?</a:t>
                      </a:r>
                      <a:endParaRPr b="1" sz="1000" u="sng"/>
                    </a:p>
                  </a:txBody>
                  <a:tcPr marT="19050" marB="19050" marR="28575" marL="28575"/>
                </a:tc>
                <a:tc>
                  <a:txBody>
                    <a:bodyPr/>
                    <a:lstStyle/>
                    <a:p>
                      <a:pPr indent="0" lvl="0" marL="0" rtl="0" algn="l">
                        <a:lnSpc>
                          <a:spcPct val="115000"/>
                        </a:lnSpc>
                        <a:spcBef>
                          <a:spcPts val="0"/>
                        </a:spcBef>
                        <a:spcAft>
                          <a:spcPts val="0"/>
                        </a:spcAft>
                        <a:buNone/>
                      </a:pPr>
                      <a:r>
                        <a:rPr b="1" lang="en" sz="1000" u="sng"/>
                        <a:t>Restricted data</a:t>
                      </a:r>
                      <a:endParaRPr b="1" sz="1000" u="sng"/>
                    </a:p>
                  </a:txBody>
                  <a:tcPr marT="19050" marB="19050" marR="28575" marL="28575"/>
                </a:tc>
                <a:tc>
                  <a:txBody>
                    <a:bodyPr/>
                    <a:lstStyle/>
                    <a:p>
                      <a:pPr indent="0" lvl="0" marL="0" rtl="0" algn="l">
                        <a:lnSpc>
                          <a:spcPct val="115000"/>
                        </a:lnSpc>
                        <a:spcBef>
                          <a:spcPts val="0"/>
                        </a:spcBef>
                        <a:spcAft>
                          <a:spcPts val="0"/>
                        </a:spcAft>
                        <a:buNone/>
                      </a:pPr>
                      <a:r>
                        <a:rPr b="1" lang="en" sz="1000" u="sng"/>
                        <a:t>Reason</a:t>
                      </a:r>
                      <a:endParaRPr b="1" sz="1000" u="sng"/>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nchor="b">
                    <a:solidFill>
                      <a:srgbClr val="CFE2F3"/>
                    </a:solidFill>
                  </a:tcPr>
                </a:tc>
                <a:tc>
                  <a:txBody>
                    <a:bodyPr/>
                    <a:lstStyle/>
                    <a:p>
                      <a:pPr indent="0" lvl="0" marL="0" rtl="0" algn="l">
                        <a:lnSpc>
                          <a:spcPct val="115000"/>
                        </a:lnSpc>
                        <a:spcBef>
                          <a:spcPts val="0"/>
                        </a:spcBef>
                        <a:spcAft>
                          <a:spcPts val="0"/>
                        </a:spcAft>
                        <a:buNone/>
                      </a:pPr>
                      <a:r>
                        <a:rPr lang="en" sz="1000"/>
                        <a:t>Restricted (Singapore) data</a:t>
                      </a:r>
                      <a:endParaRPr sz="1000"/>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27207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Partial</a:t>
                      </a:r>
                      <a:endParaRPr sz="1000"/>
                    </a:p>
                  </a:txBody>
                  <a:tcPr marT="19050" marB="19050" marR="28575" marL="28575">
                    <a:solidFill>
                      <a:srgbClr val="F6B26B"/>
                    </a:solidFill>
                  </a:tcPr>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solidFill>
                      <a:srgbClr val="B7E1CD"/>
                    </a:solidFill>
                  </a:tcPr>
                </a:tc>
                <a:tc>
                  <a:txBody>
                    <a:bodyPr/>
                    <a:lstStyle/>
                    <a:p>
                      <a:pPr indent="0" lvl="0" marL="0" rtl="0" algn="l">
                        <a:lnSpc>
                          <a:spcPct val="115000"/>
                        </a:lnSpc>
                        <a:spcBef>
                          <a:spcPts val="0"/>
                        </a:spcBef>
                        <a:spcAft>
                          <a:spcPts val="0"/>
                        </a:spcAft>
                        <a:buNone/>
                      </a:pPr>
                      <a:r>
                        <a:rPr lang="en" sz="1000"/>
                        <a:t>Raw data construction was done years ago</a:t>
                      </a:r>
                      <a:endParaRPr sz="1000"/>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450850">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Partial</a:t>
                      </a:r>
                      <a:endParaRPr sz="1000"/>
                    </a:p>
                  </a:txBody>
                  <a:tcPr marT="19050" marB="19050" marR="28575" marL="28575">
                    <a:solidFill>
                      <a:srgbClr val="F6B26B"/>
                    </a:solidFill>
                  </a:tcPr>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solidFill>
                      <a:srgbClr val="B7E1CD"/>
                    </a:solidFill>
                  </a:tcPr>
                </a:tc>
                <a:tc>
                  <a:txBody>
                    <a:bodyPr/>
                    <a:lstStyle/>
                    <a:p>
                      <a:pPr indent="0" lvl="0" marL="0" rtl="0" algn="l">
                        <a:lnSpc>
                          <a:spcPct val="115000"/>
                        </a:lnSpc>
                        <a:spcBef>
                          <a:spcPts val="0"/>
                        </a:spcBef>
                        <a:spcAft>
                          <a:spcPts val="0"/>
                        </a:spcAft>
                        <a:buNone/>
                      </a:pPr>
                      <a:r>
                        <a:rPr lang="en" sz="1000"/>
                        <a:t>Source data has changed/ large/ was not archived (but code would run if it were available)</a:t>
                      </a:r>
                      <a:endParaRPr sz="1000"/>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solidFill>
                      <a:srgbClr val="B7E1CD"/>
                    </a:solidFill>
                  </a:tcPr>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solidFill>
                      <a:srgbClr val="B7E1CD"/>
                    </a:solidFill>
                  </a:tcPr>
                </a:tc>
                <a:tc>
                  <a:txBody>
                    <a:bodyPr/>
                    <a:lstStyle/>
                    <a:p>
                      <a:pPr indent="0" lvl="0" marL="0" rtl="0" algn="l">
                        <a:spcBef>
                          <a:spcPts val="0"/>
                        </a:spcBef>
                        <a:spcAft>
                          <a:spcPts val="0"/>
                        </a:spcAft>
                        <a:buNone/>
                      </a:pPr>
                      <a:r>
                        <a:t/>
                      </a:r>
                      <a:endParaRPr/>
                    </a:p>
                  </a:txBody>
                  <a:tcPr marT="19050" marB="19050" marR="28575" marL="28575"/>
                </a:tc>
                <a:tc>
                  <a:txBody>
                    <a:bodyPr/>
                    <a:lstStyle/>
                    <a:p>
                      <a:pPr indent="0" lvl="0" marL="0" rtl="0" algn="l">
                        <a:lnSpc>
                          <a:spcPct val="115000"/>
                        </a:lnSpc>
                        <a:spcBef>
                          <a:spcPts val="0"/>
                        </a:spcBef>
                        <a:spcAft>
                          <a:spcPts val="0"/>
                        </a:spcAft>
                        <a:buNone/>
                      </a:pPr>
                      <a:r>
                        <a:rPr b="1" lang="en" sz="1000"/>
                        <a:t>3rd party</a:t>
                      </a:r>
                      <a:endParaRPr b="1" sz="1000"/>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solidFill>
                      <a:srgbClr val="B7E1CD"/>
                    </a:solidFill>
                  </a:tcPr>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solidFill>
                      <a:srgbClr val="B7E1CD"/>
                    </a:solidFill>
                  </a:tcPr>
                </a:tc>
                <a:tc>
                  <a:txBody>
                    <a:bodyPr/>
                    <a:lstStyle/>
                    <a:p>
                      <a:pPr indent="0" lvl="0" marL="0" rtl="0" algn="l">
                        <a:spcBef>
                          <a:spcPts val="0"/>
                        </a:spcBef>
                        <a:spcAft>
                          <a:spcPts val="0"/>
                        </a:spcAft>
                        <a:buNone/>
                      </a:pPr>
                      <a:r>
                        <a:t/>
                      </a:r>
                      <a:endParaRPr/>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1000"/>
                        <a:t>Restricted (Israeli) data</a:t>
                      </a:r>
                      <a:endParaRPr sz="1000"/>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lnR cap="flat" cmpd="sng" w="9525">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 sz="1000"/>
                        <a:t>Partial</a:t>
                      </a:r>
                      <a:endParaRPr sz="1000"/>
                    </a:p>
                  </a:txBody>
                  <a:tcPr marT="19050" marB="19050" marR="28575" marL="2857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6B26B"/>
                    </a:solidFill>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1000"/>
                        <a:t>Restricted (US court) data</a:t>
                      </a:r>
                      <a:endParaRPr sz="1000"/>
                    </a:p>
                  </a:txBody>
                  <a:tcPr marT="19050" marB="19050" marR="28575" marL="28575">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E1CD"/>
                    </a:solidFill>
                  </a:tcPr>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E1CD"/>
                    </a:solidFill>
                  </a:tcPr>
                </a:tc>
                <a:tc>
                  <a:txBody>
                    <a:bodyPr/>
                    <a:lstStyle/>
                    <a:p>
                      <a:pPr indent="0" lvl="0" marL="0" rtl="0" algn="l">
                        <a:spcBef>
                          <a:spcPts val="0"/>
                        </a:spcBef>
                        <a:spcAft>
                          <a:spcPts val="0"/>
                        </a:spcAft>
                        <a:buNone/>
                      </a:pPr>
                      <a:r>
                        <a:t/>
                      </a:r>
                      <a:endParaRPr/>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lnR cap="flat" cmpd="sng" w="9525">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 sz="1000"/>
                        <a:t>Partial</a:t>
                      </a:r>
                      <a:endParaRPr sz="1000"/>
                    </a:p>
                  </a:txBody>
                  <a:tcPr marT="19050" marB="19050" marR="28575" marL="2857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6B26B"/>
                    </a:solidFill>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1000"/>
                        <a:t>Restricted (Danish) data</a:t>
                      </a:r>
                      <a:endParaRPr sz="1000"/>
                    </a:p>
                  </a:txBody>
                  <a:tcPr marT="19050" marB="19050" marR="28575" marL="28575">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lnT cap="flat" cmpd="sng" w="9525">
                      <a:solidFill>
                        <a:srgbClr val="000000"/>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T cap="flat" cmpd="sng" w="9525">
                      <a:solidFill>
                        <a:srgbClr val="000000"/>
                      </a:solidFill>
                      <a:prstDash val="solid"/>
                      <a:round/>
                      <a:headEnd len="sm" w="sm" type="none"/>
                      <a:tailEnd len="sm" w="sm" type="none"/>
                    </a:lnT>
                    <a:solidFill>
                      <a:srgbClr val="CFE2F3"/>
                    </a:solidFill>
                  </a:tcPr>
                </a:tc>
                <a:tc>
                  <a:txBody>
                    <a:bodyPr/>
                    <a:lstStyle/>
                    <a:p>
                      <a:pPr indent="0" lvl="0" marL="0" rtl="0" algn="l">
                        <a:lnSpc>
                          <a:spcPct val="115000"/>
                        </a:lnSpc>
                        <a:spcBef>
                          <a:spcPts val="0"/>
                        </a:spcBef>
                        <a:spcAft>
                          <a:spcPts val="0"/>
                        </a:spcAft>
                        <a:buNone/>
                      </a:pPr>
                      <a:r>
                        <a:rPr lang="en" sz="1000"/>
                        <a:t>Restricted (Canadian) data</a:t>
                      </a:r>
                      <a:endParaRPr sz="1000"/>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3109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1000"/>
                        <a:t>Restricted (US Tax) data (but provides synthetic data)</a:t>
                      </a:r>
                      <a:endParaRPr sz="1000"/>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1710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lnR cap="flat" cmpd="sng" w="9525">
                      <a:solidFill>
                        <a:srgbClr val="000000"/>
                      </a:solidFill>
                      <a:prstDash val="solid"/>
                      <a:round/>
                      <a:headEnd len="sm" w="sm" type="none"/>
                      <a:tailEnd len="sm" w="sm" type="none"/>
                    </a:lnR>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E1CD"/>
                    </a:solidFill>
                  </a:tcPr>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1000"/>
                        <a:t>Restricted (US Prison) data</a:t>
                      </a:r>
                      <a:endParaRPr sz="1000"/>
                    </a:p>
                  </a:txBody>
                  <a:tcPr marT="19050" marB="19050" marR="28575" marL="28575">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b="1" lang="en" sz="1000"/>
                        <a:t>3rd party</a:t>
                      </a:r>
                      <a:endParaRPr b="1" sz="1000"/>
                    </a:p>
                  </a:txBody>
                  <a:tcPr marT="19050" marB="19050" marR="28575" marL="28575"/>
                </a:tc>
              </a:tr>
              <a:tr h="2052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lnT cap="flat" cmpd="sng" w="9525">
                      <a:solidFill>
                        <a:srgbClr val="000000"/>
                      </a:solidFill>
                      <a:prstDash val="solid"/>
                      <a:round/>
                      <a:headEnd len="sm" w="sm" type="none"/>
                      <a:tailEnd len="sm" w="sm" type="none"/>
                    </a:lnT>
                    <a:solidFill>
                      <a:srgbClr val="B7E1CD"/>
                    </a:solidFill>
                  </a:tcPr>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lnT cap="flat" cmpd="sng" w="9525">
                      <a:solidFill>
                        <a:srgbClr val="000000"/>
                      </a:solidFill>
                      <a:prstDash val="solid"/>
                      <a:round/>
                      <a:headEnd len="sm" w="sm" type="none"/>
                      <a:tailEnd len="sm" w="sm" type="none"/>
                    </a:lnT>
                    <a:solidFill>
                      <a:srgbClr val="B7E1CD"/>
                    </a:solidFill>
                  </a:tcPr>
                </a:tc>
                <a:tc>
                  <a:txBody>
                    <a:bodyPr/>
                    <a:lstStyle/>
                    <a:p>
                      <a:pPr indent="0" lvl="0" marL="0" rtl="0" algn="l">
                        <a:spcBef>
                          <a:spcPts val="0"/>
                        </a:spcBef>
                        <a:spcAft>
                          <a:spcPts val="0"/>
                        </a:spcAft>
                        <a:buNone/>
                      </a:pPr>
                      <a:r>
                        <a:t/>
                      </a:r>
                      <a:endParaRPr/>
                    </a:p>
                  </a:txBody>
                  <a:tcPr marT="19050" marB="19050" marR="28575" marL="28575"/>
                </a:tc>
                <a:tc>
                  <a:txBody>
                    <a:bodyPr/>
                    <a:lstStyle/>
                    <a:p>
                      <a:pPr indent="0" lvl="0" marL="0" rtl="0" algn="l">
                        <a:spcBef>
                          <a:spcPts val="0"/>
                        </a:spcBef>
                        <a:spcAft>
                          <a:spcPts val="0"/>
                        </a:spcAft>
                        <a:buNone/>
                      </a:pPr>
                      <a:r>
                        <a:t/>
                      </a:r>
                      <a:endParaRPr/>
                    </a:p>
                  </a:txBody>
                  <a:tcPr marT="19050" marB="19050" marR="28575" marL="28575"/>
                </a:tc>
              </a:tr>
              <a:tr h="310925">
                <a:tc>
                  <a:txBody>
                    <a:bodyPr/>
                    <a:lstStyle/>
                    <a:p>
                      <a:pPr indent="0" lvl="0" marL="0" rtl="0" algn="l">
                        <a:lnSpc>
                          <a:spcPct val="115000"/>
                        </a:lnSpc>
                        <a:spcBef>
                          <a:spcPts val="0"/>
                        </a:spcBef>
                        <a:spcAft>
                          <a:spcPts val="0"/>
                        </a:spcAft>
                        <a:buNone/>
                      </a:pPr>
                      <a:r>
                        <a:rPr lang="en" sz="1000"/>
                        <a:t>AEJ--</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No</a:t>
                      </a:r>
                      <a:endParaRPr sz="1000"/>
                    </a:p>
                  </a:txBody>
                  <a:tcPr marT="19050" marB="19050" marR="28575" marL="28575"/>
                </a:tc>
                <a:tc>
                  <a:txBody>
                    <a:bodyPr/>
                    <a:lstStyle/>
                    <a:p>
                      <a:pPr indent="0" lvl="0" marL="0" rtl="0" algn="l">
                        <a:lnSpc>
                          <a:spcPct val="115000"/>
                        </a:lnSpc>
                        <a:spcBef>
                          <a:spcPts val="0"/>
                        </a:spcBef>
                        <a:spcAft>
                          <a:spcPts val="0"/>
                        </a:spcAft>
                        <a:buNone/>
                      </a:pPr>
                      <a:r>
                        <a:rPr lang="en" sz="1000"/>
                        <a:t>Yes</a:t>
                      </a:r>
                      <a:endParaRPr sz="1000"/>
                    </a:p>
                  </a:txBody>
                  <a:tcPr marT="19050" marB="19050" marR="28575" marL="28575">
                    <a:solidFill>
                      <a:srgbClr val="CFE2F3"/>
                    </a:solidFill>
                  </a:tcPr>
                </a:tc>
                <a:tc>
                  <a:txBody>
                    <a:bodyPr/>
                    <a:lstStyle/>
                    <a:p>
                      <a:pPr indent="0" lvl="0" marL="0" rtl="0" algn="l">
                        <a:lnSpc>
                          <a:spcPct val="115000"/>
                        </a:lnSpc>
                        <a:spcBef>
                          <a:spcPts val="0"/>
                        </a:spcBef>
                        <a:spcAft>
                          <a:spcPts val="0"/>
                        </a:spcAft>
                        <a:buNone/>
                      </a:pPr>
                      <a:r>
                        <a:rPr lang="en" sz="1000"/>
                        <a:t>confidential IRS and proprietary Compustat data</a:t>
                      </a:r>
                      <a:endParaRPr sz="1000"/>
                    </a:p>
                  </a:txBody>
                  <a:tcPr marT="19050" marB="19050" marR="28575" marL="28575">
                    <a:lnR cap="flat" cmpd="sng" w="9525">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Take-away #1</a:t>
            </a:r>
            <a:endParaRPr/>
          </a:p>
        </p:txBody>
      </p:sp>
      <p:sp>
        <p:nvSpPr>
          <p:cNvPr id="447" name="Google Shape;447;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Proprietary and confidential data can be used in </a:t>
            </a:r>
            <a:r>
              <a:rPr b="1" lang="en" u="sng"/>
              <a:t>fully reproducible research</a:t>
            </a:r>
            <a:endParaRPr b="1" u="sng"/>
          </a:p>
          <a:p>
            <a:pPr indent="-330200" lvl="1" marL="914400" rtl="0" algn="l">
              <a:spcBef>
                <a:spcPts val="0"/>
              </a:spcBef>
              <a:spcAft>
                <a:spcPts val="0"/>
              </a:spcAft>
              <a:buSzPts val="1600"/>
              <a:buAutoNum type="alphaLcPeriod"/>
            </a:pPr>
            <a:r>
              <a:rPr lang="en" sz="1600"/>
              <a:t>“Private” data = data only accessible to the original researcher, can be a problem.</a:t>
            </a:r>
            <a:endParaRPr sz="1600"/>
          </a:p>
          <a:p>
            <a:pPr indent="-330200" lvl="2" marL="1371600" rtl="0" algn="l">
              <a:spcBef>
                <a:spcPts val="0"/>
              </a:spcBef>
              <a:spcAft>
                <a:spcPts val="0"/>
              </a:spcAft>
              <a:buSzPts val="1600"/>
              <a:buChar char="■"/>
            </a:pPr>
            <a:r>
              <a:rPr lang="en" sz="1600"/>
              <a:t>Degradation of access over time is a risk.</a:t>
            </a:r>
            <a:endParaRPr sz="1600"/>
          </a:p>
          <a:p>
            <a:pPr indent="-330200" lvl="2" marL="1371600" rtl="0" algn="l">
              <a:spcBef>
                <a:spcPts val="0"/>
              </a:spcBef>
              <a:spcAft>
                <a:spcPts val="0"/>
              </a:spcAft>
              <a:buSzPts val="1600"/>
              <a:buChar char="■"/>
            </a:pPr>
            <a:r>
              <a:rPr lang="en" sz="1600"/>
              <a:t>Access at time of publication by Data Editor can mitigate somewhat</a:t>
            </a:r>
            <a:endParaRPr sz="1600"/>
          </a:p>
          <a:p>
            <a:pPr indent="-330200" lvl="1" marL="914400" rtl="0" algn="l">
              <a:spcBef>
                <a:spcPts val="0"/>
              </a:spcBef>
              <a:spcAft>
                <a:spcPts val="0"/>
              </a:spcAft>
              <a:buSzPts val="1600"/>
              <a:buAutoNum type="alphaLcPeriod"/>
            </a:pPr>
            <a:r>
              <a:rPr lang="en" sz="1600"/>
              <a:t>Transparency is key. </a:t>
            </a:r>
            <a:endParaRPr sz="1600"/>
          </a:p>
          <a:p>
            <a:pPr indent="-330200" lvl="2" marL="1371600" rtl="0" algn="l">
              <a:spcBef>
                <a:spcPts val="0"/>
              </a:spcBef>
              <a:spcAft>
                <a:spcPts val="0"/>
              </a:spcAft>
              <a:buSzPts val="1600"/>
              <a:buChar char="■"/>
            </a:pPr>
            <a:r>
              <a:rPr lang="en" sz="1600"/>
              <a:t>Data citations and data availability statements are important!</a:t>
            </a:r>
            <a:endParaRPr sz="1600"/>
          </a:p>
          <a:p>
            <a:pPr indent="-330200" lvl="1" marL="914400" rtl="0" algn="l">
              <a:spcBef>
                <a:spcPts val="0"/>
              </a:spcBef>
              <a:spcAft>
                <a:spcPts val="0"/>
              </a:spcAft>
              <a:buSzPts val="1600"/>
              <a:buAutoNum type="alphaLcPeriod"/>
            </a:pPr>
            <a:r>
              <a:rPr lang="en" sz="1600"/>
              <a:t>Accessibility (= threat of entry) is key.</a:t>
            </a:r>
            <a:endParaRPr sz="1600"/>
          </a:p>
          <a:p>
            <a:pPr indent="-330200" lvl="2" marL="1371600" rtl="0" algn="l">
              <a:spcBef>
                <a:spcPts val="0"/>
              </a:spcBef>
              <a:spcAft>
                <a:spcPts val="0"/>
              </a:spcAft>
              <a:buSzPts val="1600"/>
              <a:buChar char="■"/>
            </a:pPr>
            <a:r>
              <a:rPr lang="en" sz="1600"/>
              <a:t>Many restricted datasets can be accessed by 100s of researchers</a:t>
            </a:r>
            <a:endParaRPr sz="1600"/>
          </a:p>
          <a:p>
            <a:pPr indent="-330200" lvl="2" marL="1371600" rtl="0" algn="l">
              <a:spcBef>
                <a:spcPts val="0"/>
              </a:spcBef>
              <a:spcAft>
                <a:spcPts val="0"/>
              </a:spcAft>
              <a:buSzPts val="1600"/>
              <a:buChar char="■"/>
            </a:pPr>
            <a:r>
              <a:rPr lang="en" sz="1600"/>
              <a:t>Some apparently “</a:t>
            </a:r>
            <a:r>
              <a:rPr b="1" i="1" lang="en" sz="1600"/>
              <a:t>public”</a:t>
            </a:r>
            <a:r>
              <a:rPr lang="en" sz="1600"/>
              <a:t> data are not as accessible as they seem!</a:t>
            </a:r>
            <a:endParaRPr sz="1600"/>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Small aside</a:t>
            </a:r>
            <a:endParaRPr/>
          </a:p>
        </p:txBody>
      </p:sp>
      <p:sp>
        <p:nvSpPr>
          <p:cNvPr id="453" name="Google Shape;453;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b="1" lang="en" u="sng"/>
              <a:t>raw</a:t>
            </a:r>
            <a:r>
              <a:rPr lang="en"/>
              <a:t> data for most researcher-collected surveys are ALSO not accessible</a:t>
            </a:r>
            <a:endParaRPr/>
          </a:p>
          <a:p>
            <a:pPr indent="-317500" lvl="1" marL="914400" rtl="0" algn="l">
              <a:spcBef>
                <a:spcPts val="0"/>
              </a:spcBef>
              <a:spcAft>
                <a:spcPts val="0"/>
              </a:spcAft>
              <a:buSzPts val="1400"/>
              <a:buChar char="-"/>
            </a:pPr>
            <a:r>
              <a:rPr lang="en"/>
              <a:t>More akin to “private” data than “accessible” data</a:t>
            </a:r>
            <a:endParaRPr/>
          </a:p>
          <a:p>
            <a:pPr indent="-317500" lvl="1" marL="914400" rtl="0" algn="l">
              <a:spcBef>
                <a:spcPts val="0"/>
              </a:spcBef>
              <a:spcAft>
                <a:spcPts val="0"/>
              </a:spcAft>
              <a:buSzPts val="1400"/>
              <a:buChar char="-"/>
            </a:pPr>
            <a:r>
              <a:rPr lang="en"/>
              <a:t>This is often the contentious issue in other disciplines, but plays a smaller role in economics</a:t>
            </a:r>
            <a:endParaRPr/>
          </a:p>
          <a:p>
            <a:pPr indent="-342900" lvl="0" marL="457200" rtl="0" algn="l">
              <a:spcBef>
                <a:spcPts val="0"/>
              </a:spcBef>
              <a:spcAft>
                <a:spcPts val="0"/>
              </a:spcAft>
              <a:buSzPts val="1800"/>
              <a:buChar char="-"/>
            </a:pPr>
            <a:r>
              <a:rPr lang="en"/>
              <a:t>This is unnecessarily restrictive </a:t>
            </a:r>
            <a:endParaRPr/>
          </a:p>
          <a:p>
            <a:pPr indent="-317500" lvl="1" marL="914400" rtl="0" algn="l">
              <a:spcBef>
                <a:spcPts val="0"/>
              </a:spcBef>
              <a:spcAft>
                <a:spcPts val="0"/>
              </a:spcAft>
              <a:buSzPts val="1400"/>
              <a:buChar char="-"/>
            </a:pPr>
            <a:r>
              <a:rPr lang="en"/>
              <a:t>Some argue ethical issues </a:t>
            </a:r>
            <a:r>
              <a:rPr b="1" lang="en" u="sng"/>
              <a:t>require</a:t>
            </a:r>
            <a:r>
              <a:rPr lang="en"/>
              <a:t> multiple re-use of data (burden vs. benefit)</a:t>
            </a:r>
            <a:endParaRPr/>
          </a:p>
          <a:p>
            <a:pPr indent="-317500" lvl="1" marL="914400" rtl="0" algn="l">
              <a:spcBef>
                <a:spcPts val="0"/>
              </a:spcBef>
              <a:spcAft>
                <a:spcPts val="0"/>
              </a:spcAft>
              <a:buSzPts val="1400"/>
              <a:buChar char="-"/>
            </a:pPr>
            <a:r>
              <a:rPr lang="en"/>
              <a:t>IRB decisions do not require non-sharing, as long as privacy can be controlled and consent is available (see </a:t>
            </a:r>
            <a:r>
              <a:rPr lang="en" u="sng">
                <a:solidFill>
                  <a:schemeClr val="hlink"/>
                </a:solidFill>
                <a:hlinkClick r:id="rId3"/>
              </a:rPr>
              <a:t>Meyer, 2018</a:t>
            </a:r>
            <a:r>
              <a:rPr lang="en"/>
              <a:t>, for guidance)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59" name="Google Shape;459;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3200">
                <a:solidFill>
                  <a:schemeClr val="dk2"/>
                </a:solidFill>
              </a:rPr>
              <a:t>2. </a:t>
            </a:r>
            <a:r>
              <a:rPr lang="en" sz="3200">
                <a:solidFill>
                  <a:schemeClr val="dk2"/>
                </a:solidFill>
              </a:rPr>
              <a:t>There are barriers to entry for confidential / proprietary data, but they are </a:t>
            </a:r>
            <a:br>
              <a:rPr lang="en" sz="3200">
                <a:solidFill>
                  <a:schemeClr val="dk2"/>
                </a:solidFill>
              </a:rPr>
            </a:br>
            <a:r>
              <a:rPr b="1" lang="en" sz="3200" u="sng">
                <a:solidFill>
                  <a:schemeClr val="dk2"/>
                </a:solidFill>
              </a:rPr>
              <a:t>NOT specific to “data”</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 some quick take-aways</a:t>
            </a:r>
            <a:endParaRPr/>
          </a:p>
        </p:txBody>
      </p:sp>
      <p:sp>
        <p:nvSpPr>
          <p:cNvPr id="71" name="Google Shape;71;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AutoNum type="arabicPeriod"/>
            </a:pPr>
            <a:r>
              <a:rPr lang="en"/>
              <a:t>Private / proprietary / confidential data are a problem for reproducibility</a:t>
            </a:r>
            <a:endParaRPr/>
          </a:p>
          <a:p>
            <a:pPr indent="-304800" lvl="1" marL="914400" rtl="0" algn="l">
              <a:spcBef>
                <a:spcPts val="0"/>
              </a:spcBef>
              <a:spcAft>
                <a:spcPts val="0"/>
              </a:spcAft>
              <a:buSzPts val="1200"/>
              <a:buAutoNum type="alphaLcPeriod"/>
            </a:pPr>
            <a:r>
              <a:rPr lang="en"/>
              <a:t>Corollary: Only “open data” = “freely downloadable data” can be a part of reproducible research</a:t>
            </a:r>
            <a:endParaRPr/>
          </a:p>
          <a:p>
            <a:pPr indent="-317500" lvl="0" marL="457200" rtl="0" algn="l">
              <a:spcBef>
                <a:spcPts val="0"/>
              </a:spcBef>
              <a:spcAft>
                <a:spcPts val="0"/>
              </a:spcAft>
              <a:buSzPts val="1400"/>
              <a:buAutoNum type="arabicPeriod"/>
            </a:pPr>
            <a:r>
              <a:rPr lang="en"/>
              <a:t>Confidential data == proprietary data (they have the same downsides)</a:t>
            </a:r>
            <a:endParaRPr/>
          </a:p>
          <a:p>
            <a:pPr indent="-317500" lvl="0" marL="457200" rtl="0" algn="l">
              <a:spcBef>
                <a:spcPts val="0"/>
              </a:spcBef>
              <a:spcAft>
                <a:spcPts val="0"/>
              </a:spcAft>
              <a:buSzPts val="1400"/>
              <a:buAutoNum type="arabicPeriod"/>
            </a:pPr>
            <a:r>
              <a:rPr lang="en"/>
              <a:t>Data are infinitely re-usable</a:t>
            </a:r>
            <a:endParaRPr/>
          </a:p>
        </p:txBody>
      </p:sp>
      <p:sp>
        <p:nvSpPr>
          <p:cNvPr id="72" name="Google Shape;72;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AutoNum type="arabicPeriod"/>
            </a:pPr>
            <a:r>
              <a:rPr lang="en"/>
              <a:t>Proprietary and confidential data can be used in </a:t>
            </a:r>
            <a:r>
              <a:rPr b="1" lang="en" u="sng"/>
              <a:t>fully reproducible research</a:t>
            </a:r>
            <a:endParaRPr b="1" u="sng"/>
          </a:p>
          <a:p>
            <a:pPr indent="-304800" lvl="1" marL="914400" rtl="0" algn="l">
              <a:spcBef>
                <a:spcPts val="0"/>
              </a:spcBef>
              <a:spcAft>
                <a:spcPts val="0"/>
              </a:spcAft>
              <a:buSzPts val="1200"/>
              <a:buAutoNum type="alphaLcPeriod"/>
            </a:pPr>
            <a:r>
              <a:rPr lang="en"/>
              <a:t>“Private” data = data only accessible to the original researcher, can be a problem.</a:t>
            </a:r>
            <a:endParaRPr/>
          </a:p>
          <a:p>
            <a:pPr indent="-304800" lvl="1" marL="914400" rtl="0" algn="l">
              <a:spcBef>
                <a:spcPts val="0"/>
              </a:spcBef>
              <a:spcAft>
                <a:spcPts val="0"/>
              </a:spcAft>
              <a:buSzPts val="1200"/>
              <a:buAutoNum type="alphaLcPeriod"/>
            </a:pPr>
            <a:r>
              <a:rPr lang="en"/>
              <a:t>Transparency is key.</a:t>
            </a:r>
            <a:endParaRPr/>
          </a:p>
          <a:p>
            <a:pPr indent="-304800" lvl="1" marL="914400" rtl="0" algn="l">
              <a:spcBef>
                <a:spcPts val="0"/>
              </a:spcBef>
              <a:spcAft>
                <a:spcPts val="0"/>
              </a:spcAft>
              <a:buSzPts val="1200"/>
              <a:buAutoNum type="alphaLcPeriod"/>
            </a:pPr>
            <a:r>
              <a:rPr lang="en"/>
              <a:t>Accessibility (= threat of entry) is key.</a:t>
            </a:r>
            <a:endParaRPr/>
          </a:p>
          <a:p>
            <a:pPr indent="-317500" lvl="0" marL="457200" rtl="0" algn="l">
              <a:spcBef>
                <a:spcPts val="0"/>
              </a:spcBef>
              <a:spcAft>
                <a:spcPts val="0"/>
              </a:spcAft>
              <a:buSzPts val="1400"/>
              <a:buAutoNum type="arabicPeriod"/>
            </a:pPr>
            <a:r>
              <a:rPr lang="en"/>
              <a:t>There are barriers to entry for confidential / proprietary data, but they are </a:t>
            </a:r>
            <a:br>
              <a:rPr lang="en"/>
            </a:br>
            <a:r>
              <a:rPr b="1" lang="en" u="sng"/>
              <a:t>NOT specific to “data”</a:t>
            </a:r>
            <a:endParaRPr b="1" u="sng"/>
          </a:p>
          <a:p>
            <a:pPr indent="-304800" lvl="1" marL="914400" rtl="0" algn="l">
              <a:spcBef>
                <a:spcPts val="0"/>
              </a:spcBef>
              <a:spcAft>
                <a:spcPts val="0"/>
              </a:spcAft>
              <a:buSzPts val="1200"/>
              <a:buAutoNum type="alphaLcPeriod"/>
            </a:pPr>
            <a:r>
              <a:rPr lang="en"/>
              <a:t>they are simply a “scarce resource”</a:t>
            </a:r>
            <a:endParaRPr/>
          </a:p>
          <a:p>
            <a:pPr indent="-317500" lvl="0" marL="457200" rtl="0" algn="l">
              <a:spcBef>
                <a:spcPts val="0"/>
              </a:spcBef>
              <a:spcAft>
                <a:spcPts val="0"/>
              </a:spcAft>
              <a:buSzPts val="1400"/>
              <a:buAutoNum type="arabicPeriod"/>
            </a:pPr>
            <a:r>
              <a:rPr lang="en"/>
              <a:t>Data may be technically re-usable, but the privacy inherently lost with each new use is a </a:t>
            </a:r>
            <a:r>
              <a:rPr b="1" lang="en" u="sng"/>
              <a:t>scarce resource</a:t>
            </a:r>
            <a:endParaRPr b="1" u="sng"/>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470" name="Google Shape;470;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471" name="Google Shape;471;p4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72" name="Google Shape;472;p42"/>
          <p:cNvPicPr preferRelativeResize="0"/>
          <p:nvPr/>
        </p:nvPicPr>
        <p:blipFill>
          <a:blip r:embed="rId3">
            <a:alphaModFix/>
          </a:blip>
          <a:stretch>
            <a:fillRect/>
          </a:stretch>
        </p:blipFill>
        <p:spPr>
          <a:xfrm>
            <a:off x="3543301" y="2590520"/>
            <a:ext cx="2342001" cy="1978350"/>
          </a:xfrm>
          <a:prstGeom prst="rect">
            <a:avLst/>
          </a:prstGeom>
          <a:noFill/>
          <a:ln>
            <a:noFill/>
          </a:ln>
        </p:spPr>
      </p:pic>
      <p:sp>
        <p:nvSpPr>
          <p:cNvPr id="473" name="Google Shape;473;p42"/>
          <p:cNvSpPr/>
          <p:nvPr/>
        </p:nvSpPr>
        <p:spPr>
          <a:xfrm flipH="1" rot="10800000">
            <a:off x="1837200" y="2286000"/>
            <a:ext cx="1647900" cy="1542600"/>
          </a:xfrm>
          <a:prstGeom prst="bentArrow">
            <a:avLst>
              <a:gd fmla="val 25000" name="adj1"/>
              <a:gd fmla="val 26138" name="adj2"/>
              <a:gd fmla="val 25000" name="adj3"/>
              <a:gd fmla="val 4091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4" name="Google Shape;474;p42"/>
          <p:cNvPicPr preferRelativeResize="0"/>
          <p:nvPr/>
        </p:nvPicPr>
        <p:blipFill>
          <a:blip r:embed="rId4">
            <a:alphaModFix/>
          </a:blip>
          <a:stretch>
            <a:fillRect/>
          </a:stretch>
        </p:blipFill>
        <p:spPr>
          <a:xfrm>
            <a:off x="6905575" y="2854001"/>
            <a:ext cx="2091624" cy="1393550"/>
          </a:xfrm>
          <a:prstGeom prst="rect">
            <a:avLst/>
          </a:prstGeom>
          <a:noFill/>
          <a:ln>
            <a:noFill/>
          </a:ln>
        </p:spPr>
      </p:pic>
      <p:sp>
        <p:nvSpPr>
          <p:cNvPr id="475" name="Google Shape;475;p42"/>
          <p:cNvSpPr/>
          <p:nvPr/>
        </p:nvSpPr>
        <p:spPr>
          <a:xfrm>
            <a:off x="5981738" y="3134475"/>
            <a:ext cx="827400" cy="617100"/>
          </a:xfrm>
          <a:prstGeom prst="rightArrow">
            <a:avLst>
              <a:gd fmla="val 50000" name="adj1"/>
              <a:gd fmla="val 50000" name="adj2"/>
            </a:avLst>
          </a:prstGeom>
          <a:solidFill>
            <a:srgbClr val="6AA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2"/>
          <p:cNvSpPr/>
          <p:nvPr/>
        </p:nvSpPr>
        <p:spPr>
          <a:xfrm>
            <a:off x="329575" y="1171050"/>
            <a:ext cx="3877800" cy="3717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2"/>
          <p:cNvSpPr/>
          <p:nvPr/>
        </p:nvSpPr>
        <p:spPr>
          <a:xfrm>
            <a:off x="311700" y="1842350"/>
            <a:ext cx="3877800" cy="371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76"/>
                                        </p:tgtEl>
                                      </p:cBhvr>
                                    </p:animEffect>
                                    <p:set>
                                      <p:cBhvr>
                                        <p:cTn dur="1" fill="hold">
                                          <p:stCondLst>
                                            <p:cond delay="500"/>
                                          </p:stCondLst>
                                        </p:cTn>
                                        <p:tgtEl>
                                          <p:spTgt spid="47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483" name="Google Shape;483;p4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484" name="Google Shape;484;p43"/>
          <p:cNvSpPr txBox="1"/>
          <p:nvPr>
            <p:ph idx="2" type="body"/>
          </p:nvPr>
        </p:nvSpPr>
        <p:spPr>
          <a:xfrm>
            <a:off x="4804350" y="1416475"/>
            <a:ext cx="3999900" cy="2794800"/>
          </a:xfrm>
          <a:prstGeom prst="rect">
            <a:avLst/>
          </a:prstGeom>
          <a:ln cap="flat" cmpd="sng" w="19050">
            <a:solidFill>
              <a:srgbClr val="9900FF"/>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sz="1800"/>
              <a:t>Ability to download</a:t>
            </a:r>
            <a:endParaRPr sz="1800"/>
          </a:p>
          <a:p>
            <a:pPr indent="-342900" lvl="0" marL="457200" rtl="0" algn="l">
              <a:spcBef>
                <a:spcPts val="0"/>
              </a:spcBef>
              <a:spcAft>
                <a:spcPts val="0"/>
              </a:spcAft>
              <a:buSzPts val="1800"/>
              <a:buChar char="-"/>
            </a:pPr>
            <a:r>
              <a:rPr lang="en" sz="1800"/>
              <a:t>Permission to use</a:t>
            </a:r>
            <a:endParaRPr sz="1800"/>
          </a:p>
          <a:p>
            <a:pPr indent="-342900" lvl="0" marL="457200" rtl="0" algn="l">
              <a:spcBef>
                <a:spcPts val="0"/>
              </a:spcBef>
              <a:spcAft>
                <a:spcPts val="0"/>
              </a:spcAft>
              <a:buSzPts val="1800"/>
              <a:buChar char="-"/>
            </a:pPr>
            <a:r>
              <a:rPr lang="en" sz="1800"/>
              <a:t>Conditions for access</a:t>
            </a:r>
            <a:endParaRPr sz="1800"/>
          </a:p>
          <a:p>
            <a:pPr indent="-342900" lvl="1" marL="914400" rtl="0" algn="l">
              <a:spcBef>
                <a:spcPts val="0"/>
              </a:spcBef>
              <a:spcAft>
                <a:spcPts val="0"/>
              </a:spcAft>
              <a:buSzPts val="1800"/>
              <a:buChar char="-"/>
            </a:pPr>
            <a:r>
              <a:rPr lang="en" sz="1800"/>
              <a:t>Monetary cost </a:t>
            </a:r>
            <a:r>
              <a:rPr lang="en"/>
              <a:t>(purchase, application fee)</a:t>
            </a:r>
            <a:endParaRPr/>
          </a:p>
          <a:p>
            <a:pPr indent="-342900" lvl="1" marL="914400" rtl="0" algn="l">
              <a:spcBef>
                <a:spcPts val="0"/>
              </a:spcBef>
              <a:spcAft>
                <a:spcPts val="0"/>
              </a:spcAft>
              <a:buSzPts val="1800"/>
              <a:buChar char="-"/>
            </a:pPr>
            <a:r>
              <a:rPr lang="en" sz="1800"/>
              <a:t>Geography </a:t>
            </a:r>
            <a:r>
              <a:rPr lang="en" sz="1000"/>
              <a:t>(residence, presence)</a:t>
            </a:r>
            <a:endParaRPr sz="1000"/>
          </a:p>
          <a:p>
            <a:pPr indent="-342900" lvl="1" marL="914400" rtl="0" algn="l">
              <a:spcBef>
                <a:spcPts val="0"/>
              </a:spcBef>
              <a:spcAft>
                <a:spcPts val="0"/>
              </a:spcAft>
              <a:buSzPts val="1800"/>
              <a:buChar char="-"/>
            </a:pPr>
            <a:r>
              <a:rPr lang="en" sz="1800"/>
              <a:t>Affiliation </a:t>
            </a:r>
            <a:r>
              <a:rPr lang="en" sz="1000"/>
              <a:t>(academic, non-gov’t)</a:t>
            </a:r>
            <a:endParaRPr sz="1000"/>
          </a:p>
          <a:p>
            <a:pPr indent="-342900" lvl="1" marL="914400" rtl="0" algn="l">
              <a:spcBef>
                <a:spcPts val="0"/>
              </a:spcBef>
              <a:spcAft>
                <a:spcPts val="0"/>
              </a:spcAft>
              <a:buSzPts val="1800"/>
              <a:buChar char="-"/>
            </a:pPr>
            <a:r>
              <a:rPr lang="en" sz="1800"/>
              <a:t>Position </a:t>
            </a:r>
            <a:r>
              <a:rPr lang="en" sz="1000"/>
              <a:t>(tenure-track, etc.)</a:t>
            </a:r>
            <a:endParaRPr sz="1000"/>
          </a:p>
          <a:p>
            <a:pPr indent="-342900" lvl="0" marL="457200" rtl="0" algn="l">
              <a:spcBef>
                <a:spcPts val="0"/>
              </a:spcBef>
              <a:spcAft>
                <a:spcPts val="0"/>
              </a:spcAft>
              <a:buSzPts val="1800"/>
              <a:buChar char="-"/>
            </a:pPr>
            <a:r>
              <a:rPr b="1" lang="en" sz="1800"/>
              <a:t>Having enough time</a:t>
            </a:r>
            <a:endParaRPr b="1" sz="1800"/>
          </a:p>
        </p:txBody>
      </p:sp>
      <p:sp>
        <p:nvSpPr>
          <p:cNvPr id="485" name="Google Shape;485;p43"/>
          <p:cNvSpPr/>
          <p:nvPr/>
        </p:nvSpPr>
        <p:spPr>
          <a:xfrm>
            <a:off x="283650" y="1484725"/>
            <a:ext cx="3877800" cy="3717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3"/>
          <p:cNvSpPr/>
          <p:nvPr/>
        </p:nvSpPr>
        <p:spPr>
          <a:xfrm>
            <a:off x="4270350" y="1484725"/>
            <a:ext cx="534000" cy="37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3"/>
          <p:cNvSpPr/>
          <p:nvPr/>
        </p:nvSpPr>
        <p:spPr>
          <a:xfrm>
            <a:off x="5573700" y="445025"/>
            <a:ext cx="2461200" cy="46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Possibly scarce resources</a:t>
            </a:r>
            <a:endParaRPr/>
          </a:p>
        </p:txBody>
      </p:sp>
      <p:sp>
        <p:nvSpPr>
          <p:cNvPr id="488" name="Google Shape;488;p43"/>
          <p:cNvSpPr/>
          <p:nvPr/>
        </p:nvSpPr>
        <p:spPr>
          <a:xfrm>
            <a:off x="6274800" y="974700"/>
            <a:ext cx="1059000" cy="27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494" name="Google Shape;494;p4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495" name="Google Shape;495;p44"/>
          <p:cNvSpPr txBox="1"/>
          <p:nvPr>
            <p:ph idx="2" type="body"/>
          </p:nvPr>
        </p:nvSpPr>
        <p:spPr>
          <a:xfrm>
            <a:off x="4832400" y="1774100"/>
            <a:ext cx="3999900" cy="2794800"/>
          </a:xfrm>
          <a:prstGeom prst="rect">
            <a:avLst/>
          </a:prstGeom>
          <a:ln cap="flat" cmpd="sng" w="19050">
            <a:solidFill>
              <a:srgbClr val="FF9900"/>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sz="1800"/>
              <a:t>High-performance computing</a:t>
            </a:r>
            <a:endParaRPr sz="1800"/>
          </a:p>
          <a:p>
            <a:pPr indent="-342900" lvl="1" marL="914400" rtl="0" algn="l">
              <a:spcBef>
                <a:spcPts val="0"/>
              </a:spcBef>
              <a:spcAft>
                <a:spcPts val="0"/>
              </a:spcAft>
              <a:buSzPts val="1800"/>
              <a:buChar char="-"/>
            </a:pPr>
            <a:r>
              <a:rPr lang="en" sz="1800"/>
              <a:t>Fast enough</a:t>
            </a:r>
            <a:endParaRPr sz="1800"/>
          </a:p>
          <a:p>
            <a:pPr indent="-342900" lvl="0" marL="457200" rtl="0" algn="l">
              <a:spcBef>
                <a:spcPts val="0"/>
              </a:spcBef>
              <a:spcAft>
                <a:spcPts val="0"/>
              </a:spcAft>
              <a:buSzPts val="1800"/>
              <a:buChar char="-"/>
            </a:pPr>
            <a:r>
              <a:rPr lang="en" sz="1800"/>
              <a:t>High-throughput computing</a:t>
            </a:r>
            <a:endParaRPr sz="1800"/>
          </a:p>
          <a:p>
            <a:pPr indent="-342900" lvl="1" marL="914400" rtl="0" algn="l">
              <a:spcBef>
                <a:spcPts val="0"/>
              </a:spcBef>
              <a:spcAft>
                <a:spcPts val="0"/>
              </a:spcAft>
              <a:buSzPts val="1800"/>
              <a:buChar char="-"/>
            </a:pPr>
            <a:r>
              <a:rPr lang="en" sz="1800"/>
              <a:t>Large amounts of data</a:t>
            </a:r>
            <a:endParaRPr sz="1800"/>
          </a:p>
          <a:p>
            <a:pPr indent="-342900" lvl="0" marL="457200" rtl="0" algn="l">
              <a:spcBef>
                <a:spcPts val="0"/>
              </a:spcBef>
              <a:spcAft>
                <a:spcPts val="0"/>
              </a:spcAft>
              <a:buSzPts val="1800"/>
              <a:buChar char="-"/>
            </a:pPr>
            <a:r>
              <a:rPr lang="en" sz="1800"/>
              <a:t>Scalable-computing</a:t>
            </a:r>
            <a:endParaRPr sz="1800"/>
          </a:p>
          <a:p>
            <a:pPr indent="-342900" lvl="1" marL="914400" rtl="0" algn="l">
              <a:spcBef>
                <a:spcPts val="0"/>
              </a:spcBef>
              <a:spcAft>
                <a:spcPts val="0"/>
              </a:spcAft>
              <a:buSzPts val="1800"/>
              <a:buChar char="-"/>
            </a:pPr>
            <a:r>
              <a:rPr lang="en" sz="1800"/>
              <a:t>Having enough cores</a:t>
            </a:r>
            <a:endParaRPr sz="1800"/>
          </a:p>
          <a:p>
            <a:pPr indent="-342900" lvl="0" marL="457200" rtl="0" algn="l">
              <a:spcBef>
                <a:spcPts val="0"/>
              </a:spcBef>
              <a:spcAft>
                <a:spcPts val="0"/>
              </a:spcAft>
              <a:buSzPts val="1800"/>
              <a:buChar char="-"/>
            </a:pPr>
            <a:r>
              <a:rPr b="1" lang="en" sz="1800"/>
              <a:t>Having enough time</a:t>
            </a:r>
            <a:endParaRPr b="1" sz="1800"/>
          </a:p>
          <a:p>
            <a:pPr indent="-342900" lvl="1" marL="914400" rtl="0" algn="l">
              <a:spcBef>
                <a:spcPts val="0"/>
              </a:spcBef>
              <a:spcAft>
                <a:spcPts val="0"/>
              </a:spcAft>
              <a:buSzPts val="1800"/>
              <a:buChar char="-"/>
            </a:pPr>
            <a:r>
              <a:rPr lang="en" sz="1800"/>
              <a:t>To obtain resources</a:t>
            </a:r>
            <a:endParaRPr sz="1800"/>
          </a:p>
          <a:p>
            <a:pPr indent="-342900" lvl="1" marL="914400" rtl="0" algn="l">
              <a:spcBef>
                <a:spcPts val="0"/>
              </a:spcBef>
              <a:spcAft>
                <a:spcPts val="0"/>
              </a:spcAft>
              <a:buSzPts val="1800"/>
              <a:buChar char="-"/>
            </a:pPr>
            <a:r>
              <a:rPr lang="en" sz="1800"/>
              <a:t>To run code</a:t>
            </a:r>
            <a:endParaRPr sz="1800"/>
          </a:p>
        </p:txBody>
      </p:sp>
      <p:sp>
        <p:nvSpPr>
          <p:cNvPr id="496" name="Google Shape;496;p44"/>
          <p:cNvSpPr/>
          <p:nvPr/>
        </p:nvSpPr>
        <p:spPr>
          <a:xfrm>
            <a:off x="311700" y="1842350"/>
            <a:ext cx="3877800" cy="371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4"/>
          <p:cNvSpPr/>
          <p:nvPr/>
        </p:nvSpPr>
        <p:spPr>
          <a:xfrm>
            <a:off x="4243950" y="1842350"/>
            <a:ext cx="534000" cy="37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4"/>
          <p:cNvSpPr/>
          <p:nvPr/>
        </p:nvSpPr>
        <p:spPr>
          <a:xfrm>
            <a:off x="5573700" y="445025"/>
            <a:ext cx="2461200" cy="46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Possibly scarce resources</a:t>
            </a:r>
            <a:endParaRPr/>
          </a:p>
        </p:txBody>
      </p:sp>
      <p:sp>
        <p:nvSpPr>
          <p:cNvPr id="499" name="Google Shape;499;p44"/>
          <p:cNvSpPr/>
          <p:nvPr/>
        </p:nvSpPr>
        <p:spPr>
          <a:xfrm>
            <a:off x="6274800" y="974700"/>
            <a:ext cx="1059000" cy="27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Sufficient statistic for reproducibility: </a:t>
            </a:r>
            <a:r>
              <a:rPr b="1" lang="en" u="sng"/>
              <a:t>time</a:t>
            </a:r>
            <a:endParaRPr b="1" u="sng"/>
          </a:p>
        </p:txBody>
      </p:sp>
      <p:sp>
        <p:nvSpPr>
          <p:cNvPr id="505" name="Google Shape;505;p4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Access </a:t>
            </a:r>
            <a:endParaRPr sz="1800"/>
          </a:p>
          <a:p>
            <a:pPr indent="-342900" lvl="0" marL="457200" rtl="0" algn="l">
              <a:spcBef>
                <a:spcPts val="1200"/>
              </a:spcBef>
              <a:spcAft>
                <a:spcPts val="0"/>
              </a:spcAft>
              <a:buSzPts val="1800"/>
              <a:buChar char="-"/>
            </a:pPr>
            <a:r>
              <a:rPr lang="en" sz="1800"/>
              <a:t>to data, </a:t>
            </a:r>
            <a:endParaRPr sz="1800"/>
          </a:p>
          <a:p>
            <a:pPr indent="-342900" lvl="0" marL="457200" rtl="0" algn="l">
              <a:spcBef>
                <a:spcPts val="0"/>
              </a:spcBef>
              <a:spcAft>
                <a:spcPts val="0"/>
              </a:spcAft>
              <a:buSzPts val="1800"/>
              <a:buChar char="-"/>
            </a:pPr>
            <a:r>
              <a:rPr lang="en" sz="1800"/>
              <a:t>to computers, </a:t>
            </a:r>
            <a:endParaRPr sz="1800"/>
          </a:p>
          <a:p>
            <a:pPr indent="-342900" lvl="0" marL="457200" rtl="0" algn="l">
              <a:spcBef>
                <a:spcPts val="0"/>
              </a:spcBef>
              <a:spcAft>
                <a:spcPts val="0"/>
              </a:spcAft>
              <a:buSzPts val="1800"/>
              <a:buChar char="-"/>
            </a:pPr>
            <a:r>
              <a:rPr lang="en" sz="1800"/>
              <a:t>for computations</a:t>
            </a:r>
            <a:endParaRPr sz="1800"/>
          </a:p>
          <a:p>
            <a:pPr indent="0" lvl="0" marL="0" rtl="0" algn="l">
              <a:spcBef>
                <a:spcPts val="1200"/>
              </a:spcBef>
              <a:spcAft>
                <a:spcPts val="1200"/>
              </a:spcAft>
              <a:buNone/>
            </a:pPr>
            <a:r>
              <a:rPr lang="en" sz="1800"/>
              <a:t>Requires time.</a:t>
            </a:r>
            <a:endParaRPr sz="1800"/>
          </a:p>
        </p:txBody>
      </p:sp>
      <p:sp>
        <p:nvSpPr>
          <p:cNvPr id="506" name="Google Shape;506;p4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Reducing time for any of these is productivity-enhancing:</a:t>
            </a:r>
            <a:endParaRPr sz="1800"/>
          </a:p>
          <a:p>
            <a:pPr indent="-342900" lvl="0" marL="457200" rtl="0" algn="l">
              <a:spcBef>
                <a:spcPts val="1200"/>
              </a:spcBef>
              <a:spcAft>
                <a:spcPts val="0"/>
              </a:spcAft>
              <a:buSzPts val="1800"/>
              <a:buChar char="-"/>
            </a:pPr>
            <a:r>
              <a:rPr lang="en" sz="1800"/>
              <a:t>Reducing time for applications to data</a:t>
            </a:r>
            <a:endParaRPr sz="1800"/>
          </a:p>
          <a:p>
            <a:pPr indent="-342900" lvl="0" marL="457200" rtl="0" algn="l">
              <a:spcBef>
                <a:spcPts val="0"/>
              </a:spcBef>
              <a:spcAft>
                <a:spcPts val="0"/>
              </a:spcAft>
              <a:buSzPts val="1800"/>
              <a:buChar char="-"/>
            </a:pPr>
            <a:r>
              <a:rPr lang="en" sz="1800"/>
              <a:t>Reducing time to acquisition of sufficient computing resources</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3200">
                <a:solidFill>
                  <a:schemeClr val="dk2"/>
                </a:solidFill>
              </a:rPr>
              <a:t>3. </a:t>
            </a:r>
            <a:r>
              <a:rPr lang="en" sz="3200">
                <a:solidFill>
                  <a:schemeClr val="dk2"/>
                </a:solidFill>
              </a:rPr>
              <a:t>Data may be technically re-usable, but the</a:t>
            </a:r>
            <a:br>
              <a:rPr lang="en" sz="3200">
                <a:solidFill>
                  <a:schemeClr val="dk2"/>
                </a:solidFill>
              </a:rPr>
            </a:br>
            <a:r>
              <a:rPr b="1" lang="en" sz="3200" u="sng">
                <a:solidFill>
                  <a:schemeClr val="dk2"/>
                </a:solidFill>
              </a:rPr>
              <a:t>privacy inherently lost with each new use</a:t>
            </a:r>
            <a:r>
              <a:rPr lang="en" sz="3200">
                <a:solidFill>
                  <a:schemeClr val="dk2"/>
                </a:solidFill>
              </a:rPr>
              <a:t> </a:t>
            </a:r>
            <a:br>
              <a:rPr lang="en" sz="3200">
                <a:solidFill>
                  <a:schemeClr val="dk2"/>
                </a:solidFill>
              </a:rPr>
            </a:br>
            <a:r>
              <a:rPr lang="en" sz="3200">
                <a:solidFill>
                  <a:schemeClr val="dk2"/>
                </a:solidFill>
              </a:rPr>
              <a:t>is a </a:t>
            </a:r>
            <a:br>
              <a:rPr lang="en" sz="3200">
                <a:solidFill>
                  <a:schemeClr val="dk2"/>
                </a:solidFill>
              </a:rPr>
            </a:br>
            <a:r>
              <a:rPr b="1" lang="en" sz="3200" u="sng">
                <a:solidFill>
                  <a:schemeClr val="dk2"/>
                </a:solidFill>
              </a:rPr>
              <a:t>scarce resource</a:t>
            </a: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Frequently heard statement</a:t>
            </a:r>
            <a:endParaRPr/>
          </a:p>
        </p:txBody>
      </p:sp>
      <p:sp>
        <p:nvSpPr>
          <p:cNvPr id="522" name="Google Shape;522;p48"/>
          <p:cNvSpPr txBox="1"/>
          <p:nvPr>
            <p:ph idx="1" type="body"/>
          </p:nvPr>
        </p:nvSpPr>
        <p:spPr>
          <a:xfrm>
            <a:off x="876525" y="2040575"/>
            <a:ext cx="7215600" cy="252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t>“There are so many observations in the [</a:t>
            </a:r>
            <a:r>
              <a:rPr i="1" lang="en" sz="2000"/>
              <a:t>country name here</a:t>
            </a:r>
            <a:r>
              <a:rPr lang="en" sz="2000"/>
              <a:t>] linked employer-employee data that all the standard errors are vanishingly small.”</a:t>
            </a:r>
            <a:endParaRPr sz="2000"/>
          </a:p>
        </p:txBody>
      </p:sp>
      <p:sp>
        <p:nvSpPr>
          <p:cNvPr id="523" name="Google Shape;523;p48"/>
          <p:cNvSpPr/>
          <p:nvPr/>
        </p:nvSpPr>
        <p:spPr>
          <a:xfrm>
            <a:off x="5588775" y="3849725"/>
            <a:ext cx="2790900" cy="827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Disclosure: </a:t>
            </a:r>
            <a:br>
              <a:rPr lang="en"/>
            </a:br>
            <a:r>
              <a:rPr lang="en"/>
              <a:t>I have sinned here, too.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Frequently heard statement</a:t>
            </a:r>
            <a:endParaRPr/>
          </a:p>
        </p:txBody>
      </p:sp>
      <p:sp>
        <p:nvSpPr>
          <p:cNvPr id="529" name="Google Shape;529;p49"/>
          <p:cNvSpPr txBox="1"/>
          <p:nvPr>
            <p:ph idx="1" type="body"/>
          </p:nvPr>
        </p:nvSpPr>
        <p:spPr>
          <a:xfrm>
            <a:off x="876525" y="2040575"/>
            <a:ext cx="7215600" cy="252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t>“There are so many observations in the [</a:t>
            </a:r>
            <a:r>
              <a:rPr i="1" lang="en" sz="2000"/>
              <a:t>country name here</a:t>
            </a:r>
            <a:r>
              <a:rPr lang="en" sz="2000"/>
              <a:t>] linked employer-employee data that all the standard errors are vanishingly small.”</a:t>
            </a:r>
            <a:endParaRPr sz="2000"/>
          </a:p>
        </p:txBody>
      </p:sp>
      <p:sp>
        <p:nvSpPr>
          <p:cNvPr id="530" name="Google Shape;530;p49"/>
          <p:cNvSpPr/>
          <p:nvPr/>
        </p:nvSpPr>
        <p:spPr>
          <a:xfrm>
            <a:off x="5588775" y="3057350"/>
            <a:ext cx="2790900" cy="1619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What I now hear</a:t>
            </a:r>
            <a:r>
              <a:rPr lang="en"/>
              <a:t>: </a:t>
            </a:r>
            <a:endParaRPr/>
          </a:p>
          <a:p>
            <a:pPr indent="0" lvl="0" marL="0" rtl="0" algn="l">
              <a:spcBef>
                <a:spcPts val="0"/>
              </a:spcBef>
              <a:spcAft>
                <a:spcPts val="0"/>
              </a:spcAft>
              <a:buNone/>
            </a:pPr>
            <a:br>
              <a:rPr lang="en"/>
            </a:br>
            <a:r>
              <a:rPr lang="en"/>
              <a:t>This researcher just wasted the privacy of an unnecessarily large number of workers.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50"/>
          <p:cNvPicPr preferRelativeResize="0"/>
          <p:nvPr/>
        </p:nvPicPr>
        <p:blipFill>
          <a:blip r:embed="rId3">
            <a:alphaModFix/>
          </a:blip>
          <a:stretch>
            <a:fillRect/>
          </a:stretch>
        </p:blipFill>
        <p:spPr>
          <a:xfrm>
            <a:off x="514350" y="243550"/>
            <a:ext cx="8115300" cy="4572000"/>
          </a:xfrm>
          <a:prstGeom prst="rect">
            <a:avLst/>
          </a:prstGeom>
          <a:noFill/>
          <a:ln>
            <a:noFill/>
          </a:ln>
        </p:spPr>
      </p:pic>
      <p:pic>
        <p:nvPicPr>
          <p:cNvPr id="536" name="Google Shape;536;p50"/>
          <p:cNvPicPr preferRelativeResize="0"/>
          <p:nvPr/>
        </p:nvPicPr>
        <p:blipFill>
          <a:blip r:embed="rId4">
            <a:alphaModFix/>
          </a:blip>
          <a:stretch>
            <a:fillRect/>
          </a:stretch>
        </p:blipFill>
        <p:spPr>
          <a:xfrm>
            <a:off x="4220563" y="3905850"/>
            <a:ext cx="702875" cy="702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id="541" name="Google Shape;541;p51"/>
          <p:cNvPicPr preferRelativeResize="0"/>
          <p:nvPr/>
        </p:nvPicPr>
        <p:blipFill>
          <a:blip r:embed="rId3">
            <a:alphaModFix/>
          </a:blip>
          <a:stretch>
            <a:fillRect/>
          </a:stretch>
        </p:blipFill>
        <p:spPr>
          <a:xfrm>
            <a:off x="4220563" y="3905850"/>
            <a:ext cx="702875" cy="702875"/>
          </a:xfrm>
          <a:prstGeom prst="rect">
            <a:avLst/>
          </a:prstGeom>
          <a:noFill/>
          <a:ln>
            <a:noFill/>
          </a:ln>
        </p:spPr>
      </p:pic>
      <p:pic>
        <p:nvPicPr>
          <p:cNvPr id="542" name="Google Shape;542;p51"/>
          <p:cNvPicPr preferRelativeResize="0"/>
          <p:nvPr/>
        </p:nvPicPr>
        <p:blipFill>
          <a:blip r:embed="rId4">
            <a:alphaModFix/>
          </a:blip>
          <a:stretch>
            <a:fillRect/>
          </a:stretch>
        </p:blipFill>
        <p:spPr>
          <a:xfrm>
            <a:off x="4456827" y="3614921"/>
            <a:ext cx="702850" cy="4681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434340" lvl="0" marL="457200" rtl="0" algn="ctr">
              <a:spcBef>
                <a:spcPts val="0"/>
              </a:spcBef>
              <a:spcAft>
                <a:spcPts val="0"/>
              </a:spcAft>
              <a:buSzPct val="100000"/>
              <a:buAutoNum type="arabicPeriod"/>
            </a:pPr>
            <a:r>
              <a:rPr lang="en"/>
              <a:t>Proprietary and confidential data can be used in fully reproducible research</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548" name="Google Shape;548;p5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342900" lvl="0" marL="457200" rtl="0" algn="l">
              <a:spcBef>
                <a:spcPts val="0"/>
              </a:spcBef>
              <a:spcAft>
                <a:spcPts val="0"/>
              </a:spcAft>
              <a:buSzPts val="1800"/>
              <a:buAutoNum type="arabicPeriod"/>
            </a:pPr>
            <a:r>
              <a:rPr lang="en" sz="1800"/>
              <a:t>“Cost” = </a:t>
            </a:r>
            <a:r>
              <a:rPr b="1" lang="en" sz="1800">
                <a:solidFill>
                  <a:srgbClr val="FF0000"/>
                </a:solidFill>
              </a:rPr>
              <a:t>privacy reduction</a:t>
            </a:r>
            <a:endParaRPr b="1" sz="1800">
              <a:solidFill>
                <a:srgbClr val="FF0000"/>
              </a:solidFill>
            </a:endParaRPr>
          </a:p>
          <a:p>
            <a:pPr indent="0" lvl="0" marL="457200" rtl="0" algn="l">
              <a:spcBef>
                <a:spcPts val="1200"/>
              </a:spcBef>
              <a:spcAft>
                <a:spcPts val="1200"/>
              </a:spcAft>
              <a:buNone/>
            </a:pPr>
            <a:r>
              <a:t/>
            </a:r>
            <a:endParaRPr/>
          </a:p>
        </p:txBody>
      </p:sp>
      <p:sp>
        <p:nvSpPr>
          <p:cNvPr id="549" name="Google Shape;549;p5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50" name="Google Shape;550;p52"/>
          <p:cNvPicPr preferRelativeResize="0"/>
          <p:nvPr/>
        </p:nvPicPr>
        <p:blipFill>
          <a:blip r:embed="rId3">
            <a:alphaModFix/>
          </a:blip>
          <a:stretch>
            <a:fillRect/>
          </a:stretch>
        </p:blipFill>
        <p:spPr>
          <a:xfrm>
            <a:off x="3543301" y="2590520"/>
            <a:ext cx="2342001" cy="1978350"/>
          </a:xfrm>
          <a:prstGeom prst="rect">
            <a:avLst/>
          </a:prstGeom>
          <a:noFill/>
          <a:ln>
            <a:noFill/>
          </a:ln>
        </p:spPr>
      </p:pic>
      <p:sp>
        <p:nvSpPr>
          <p:cNvPr id="551" name="Google Shape;551;p52"/>
          <p:cNvSpPr/>
          <p:nvPr/>
        </p:nvSpPr>
        <p:spPr>
          <a:xfrm flipH="1" rot="10800000">
            <a:off x="1837200" y="2840100"/>
            <a:ext cx="1647900" cy="988500"/>
          </a:xfrm>
          <a:prstGeom prst="bentArrow">
            <a:avLst>
              <a:gd fmla="val 25000" name="adj1"/>
              <a:gd fmla="val 26138" name="adj2"/>
              <a:gd fmla="val 25000" name="adj3"/>
              <a:gd fmla="val 4091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2" name="Google Shape;552;p52"/>
          <p:cNvPicPr preferRelativeResize="0"/>
          <p:nvPr/>
        </p:nvPicPr>
        <p:blipFill>
          <a:blip r:embed="rId4">
            <a:alphaModFix/>
          </a:blip>
          <a:stretch>
            <a:fillRect/>
          </a:stretch>
        </p:blipFill>
        <p:spPr>
          <a:xfrm>
            <a:off x="6905575" y="2854001"/>
            <a:ext cx="2091624" cy="1393550"/>
          </a:xfrm>
          <a:prstGeom prst="rect">
            <a:avLst/>
          </a:prstGeom>
          <a:noFill/>
          <a:ln>
            <a:noFill/>
          </a:ln>
        </p:spPr>
      </p:pic>
      <p:sp>
        <p:nvSpPr>
          <p:cNvPr id="553" name="Google Shape;553;p52"/>
          <p:cNvSpPr/>
          <p:nvPr/>
        </p:nvSpPr>
        <p:spPr>
          <a:xfrm>
            <a:off x="5981738" y="3134475"/>
            <a:ext cx="827400" cy="617100"/>
          </a:xfrm>
          <a:prstGeom prst="rightArrow">
            <a:avLst>
              <a:gd fmla="val 50000" name="adj1"/>
              <a:gd fmla="val 50000" name="adj2"/>
            </a:avLst>
          </a:prstGeom>
          <a:solidFill>
            <a:srgbClr val="6AA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Privacy and accuracy are trade-offs</a:t>
            </a:r>
            <a:endParaRPr/>
          </a:p>
        </p:txBody>
      </p:sp>
      <p:sp>
        <p:nvSpPr>
          <p:cNvPr id="559" name="Google Shape;559;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0" name="Google Shape;560;p53"/>
          <p:cNvPicPr preferRelativeResize="0"/>
          <p:nvPr/>
        </p:nvPicPr>
        <p:blipFill>
          <a:blip r:embed="rId3">
            <a:alphaModFix/>
          </a:blip>
          <a:stretch>
            <a:fillRect/>
          </a:stretch>
        </p:blipFill>
        <p:spPr>
          <a:xfrm>
            <a:off x="2917100" y="1318946"/>
            <a:ext cx="2758100" cy="2505600"/>
          </a:xfrm>
          <a:prstGeom prst="rect">
            <a:avLst/>
          </a:prstGeom>
          <a:noFill/>
          <a:ln>
            <a:noFill/>
          </a:ln>
        </p:spPr>
      </p:pic>
      <p:sp>
        <p:nvSpPr>
          <p:cNvPr id="561" name="Google Shape;561;p53"/>
          <p:cNvSpPr txBox="1"/>
          <p:nvPr/>
        </p:nvSpPr>
        <p:spPr>
          <a:xfrm>
            <a:off x="5675200" y="4039075"/>
            <a:ext cx="3304800" cy="920400"/>
          </a:xfrm>
          <a:prstGeom prst="rect">
            <a:avLst/>
          </a:prstGeom>
          <a:noFill/>
          <a:ln>
            <a:noFill/>
          </a:ln>
        </p:spPr>
        <p:txBody>
          <a:bodyPr anchorCtr="0" anchor="t" bIns="91425" lIns="91425" spcFirstLastPara="1" rIns="91425" wrap="square" tIns="91425">
            <a:spAutoFit/>
          </a:bodyPr>
          <a:lstStyle/>
          <a:p>
            <a:pPr indent="-139700" lvl="0" marL="139700" rtl="0" algn="l">
              <a:lnSpc>
                <a:spcPct val="135000"/>
              </a:lnSpc>
              <a:spcBef>
                <a:spcPts val="0"/>
              </a:spcBef>
              <a:spcAft>
                <a:spcPts val="0"/>
              </a:spcAft>
              <a:buNone/>
            </a:pPr>
            <a:r>
              <a:rPr lang="en" sz="700">
                <a:solidFill>
                  <a:schemeClr val="dk1"/>
                </a:solidFill>
              </a:rPr>
              <a:t>Abowd, John M., and Ian M. Schmutte. “An Economic Analysis of Privacy Protection and Statistical Accuracy as Social Choices.” </a:t>
            </a:r>
            <a:r>
              <a:rPr i="1" lang="en" sz="700">
                <a:solidFill>
                  <a:schemeClr val="dk1"/>
                </a:solidFill>
              </a:rPr>
              <a:t>American Economic Review</a:t>
            </a:r>
            <a:r>
              <a:rPr lang="en" sz="700">
                <a:solidFill>
                  <a:schemeClr val="dk1"/>
                </a:solidFill>
              </a:rPr>
              <a:t> 109, no. 1 (2019): 171–202. </a:t>
            </a:r>
            <a:r>
              <a:rPr lang="en" sz="700" u="sng">
                <a:solidFill>
                  <a:schemeClr val="hlink"/>
                </a:solidFill>
                <a:hlinkClick r:id="rId4"/>
              </a:rPr>
              <a:t>https://doi.org/10.1257/aer.20170627</a:t>
            </a:r>
            <a:r>
              <a:rPr lang="en" sz="700">
                <a:solidFill>
                  <a:schemeClr val="dk1"/>
                </a:solidFill>
              </a:rPr>
              <a:t>. Also </a:t>
            </a:r>
            <a:r>
              <a:rPr lang="en" sz="700" u="sng">
                <a:solidFill>
                  <a:schemeClr val="hlink"/>
                </a:solidFill>
                <a:hlinkClick r:id="rId5"/>
              </a:rPr>
              <a:t>https://hdl.handle.net/1813/58669</a:t>
            </a:r>
            <a:r>
              <a:rPr lang="en" sz="700">
                <a:solidFill>
                  <a:schemeClr val="dk1"/>
                </a:solidFill>
              </a:rPr>
              <a:t>.</a:t>
            </a:r>
            <a:endParaRPr sz="700">
              <a:solidFill>
                <a:schemeClr val="dk1"/>
              </a:solidFill>
            </a:endParaRPr>
          </a:p>
          <a:p>
            <a:pPr indent="0" lvl="0" marL="0" rtl="0" algn="l">
              <a:spcBef>
                <a:spcPts val="0"/>
              </a:spcBef>
              <a:spcAft>
                <a:spcPts val="0"/>
              </a:spcAft>
              <a:buNone/>
            </a:pPr>
            <a:r>
              <a:t/>
            </a:r>
            <a:endParaRPr sz="1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There’s not enough thought (and publications) in economics into preserving privacy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72" name="Google Shape;572;p55"/>
          <p:cNvSpPr txBox="1"/>
          <p:nvPr>
            <p:ph idx="1" type="body"/>
          </p:nvPr>
        </p:nvSpPr>
        <p:spPr>
          <a:xfrm>
            <a:off x="1002750" y="1152475"/>
            <a:ext cx="6977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50">
                <a:solidFill>
                  <a:schemeClr val="dk1"/>
                </a:solidFill>
              </a:rPr>
              <a:t>Privacy-preserving data analysis is barely known outside of computer science. </a:t>
            </a:r>
            <a:br>
              <a:rPr lang="en" sz="1450">
                <a:solidFill>
                  <a:schemeClr val="dk1"/>
                </a:solidFill>
              </a:rPr>
            </a:br>
            <a:endParaRPr sz="1450">
              <a:solidFill>
                <a:schemeClr val="dk1"/>
              </a:solidFill>
            </a:endParaRPr>
          </a:p>
          <a:p>
            <a:pPr indent="0" lvl="0" marL="0" rtl="0" algn="l">
              <a:spcBef>
                <a:spcPts val="1200"/>
              </a:spcBef>
              <a:spcAft>
                <a:spcPts val="0"/>
              </a:spcAft>
              <a:buNone/>
            </a:pPr>
            <a:r>
              <a:rPr lang="en" sz="1450">
                <a:solidFill>
                  <a:schemeClr val="dk1"/>
                </a:solidFill>
              </a:rPr>
              <a:t>A search for “</a:t>
            </a:r>
            <a:r>
              <a:rPr b="1" lang="en" sz="1450">
                <a:solidFill>
                  <a:schemeClr val="dk1"/>
                </a:solidFill>
              </a:rPr>
              <a:t>differential privacy</a:t>
            </a:r>
            <a:r>
              <a:rPr lang="en" sz="1450">
                <a:solidFill>
                  <a:schemeClr val="dk1"/>
                </a:solidFill>
              </a:rPr>
              <a:t>” in JSTOR’s complete </a:t>
            </a:r>
            <a:r>
              <a:rPr lang="en" sz="1450">
                <a:solidFill>
                  <a:schemeClr val="dk1"/>
                </a:solidFill>
                <a:highlight>
                  <a:srgbClr val="A4C2F4"/>
                </a:highlight>
              </a:rPr>
              <a:t>economics</a:t>
            </a:r>
            <a:r>
              <a:rPr lang="en" sz="1450">
                <a:solidFill>
                  <a:schemeClr val="dk1"/>
                </a:solidFill>
              </a:rPr>
              <a:t> collection through December 2017 found </a:t>
            </a:r>
            <a:r>
              <a:rPr b="1" lang="en" sz="1450" u="sng">
                <a:solidFill>
                  <a:schemeClr val="dk1"/>
                </a:solidFill>
                <a:highlight>
                  <a:srgbClr val="A4C2F4"/>
                </a:highlight>
              </a:rPr>
              <a:t>five</a:t>
            </a:r>
            <a:r>
              <a:rPr lang="en" sz="1450">
                <a:solidFill>
                  <a:schemeClr val="dk1"/>
                </a:solidFill>
                <a:highlight>
                  <a:srgbClr val="A4C2F4"/>
                </a:highlight>
              </a:rPr>
              <a:t> articles</a:t>
            </a:r>
            <a:r>
              <a:rPr lang="en" sz="1450">
                <a:solidFill>
                  <a:schemeClr val="dk1"/>
                </a:solidFill>
              </a:rPr>
              <a:t>. </a:t>
            </a:r>
            <a:br>
              <a:rPr lang="en" sz="1450">
                <a:solidFill>
                  <a:schemeClr val="dk1"/>
                </a:solidFill>
              </a:rPr>
            </a:br>
            <a:endParaRPr sz="1450">
              <a:solidFill>
                <a:schemeClr val="dk1"/>
              </a:solidFill>
            </a:endParaRPr>
          </a:p>
          <a:p>
            <a:pPr indent="0" lvl="0" marL="0" rtl="0" algn="l">
              <a:spcBef>
                <a:spcPts val="1200"/>
              </a:spcBef>
              <a:spcAft>
                <a:spcPts val="0"/>
              </a:spcAft>
              <a:buNone/>
            </a:pPr>
            <a:r>
              <a:rPr lang="en" sz="1450">
                <a:solidFill>
                  <a:schemeClr val="dk1"/>
                </a:solidFill>
              </a:rPr>
              <a:t>The same query for </a:t>
            </a:r>
            <a:r>
              <a:rPr lang="en" sz="1450">
                <a:solidFill>
                  <a:schemeClr val="dk1"/>
                </a:solidFill>
                <a:highlight>
                  <a:srgbClr val="8E7CC3"/>
                </a:highlight>
              </a:rPr>
              <a:t>statistics</a:t>
            </a:r>
            <a:r>
              <a:rPr lang="en" sz="1450">
                <a:solidFill>
                  <a:schemeClr val="dk1"/>
                </a:solidFill>
              </a:rPr>
              <a:t> journals found </a:t>
            </a:r>
            <a:r>
              <a:rPr b="1" lang="en" sz="1450" u="sng">
                <a:solidFill>
                  <a:schemeClr val="dk1"/>
                </a:solidFill>
                <a:highlight>
                  <a:srgbClr val="8E7CC3"/>
                </a:highlight>
              </a:rPr>
              <a:t>six</a:t>
            </a:r>
            <a:r>
              <a:rPr lang="en" sz="1450">
                <a:solidFill>
                  <a:schemeClr val="dk1"/>
                </a:solidFill>
              </a:rPr>
              <a:t>. </a:t>
            </a:r>
            <a:br>
              <a:rPr lang="en" sz="1450">
                <a:solidFill>
                  <a:schemeClr val="dk1"/>
                </a:solidFill>
              </a:rPr>
            </a:br>
            <a:endParaRPr sz="1450">
              <a:solidFill>
                <a:schemeClr val="dk1"/>
              </a:solidFill>
            </a:endParaRPr>
          </a:p>
          <a:p>
            <a:pPr indent="0" lvl="0" marL="0" rtl="0" algn="l">
              <a:spcBef>
                <a:spcPts val="1200"/>
              </a:spcBef>
              <a:spcAft>
                <a:spcPts val="1200"/>
              </a:spcAft>
              <a:buNone/>
            </a:pPr>
            <a:r>
              <a:rPr lang="en" sz="1450">
                <a:solidFill>
                  <a:schemeClr val="dk1"/>
                </a:solidFill>
              </a:rPr>
              <a:t>A search of the ACM digital library … [</a:t>
            </a:r>
            <a:r>
              <a:rPr lang="en" sz="1450">
                <a:solidFill>
                  <a:schemeClr val="dk1"/>
                </a:solidFill>
                <a:highlight>
                  <a:srgbClr val="FFFF00"/>
                </a:highlight>
              </a:rPr>
              <a:t>computer science</a:t>
            </a:r>
            <a:r>
              <a:rPr lang="en" sz="1450">
                <a:solidFill>
                  <a:schemeClr val="dk1"/>
                </a:solidFill>
              </a:rPr>
              <a:t>] … found </a:t>
            </a:r>
            <a:r>
              <a:rPr b="1" lang="en" sz="1450" u="sng">
                <a:solidFill>
                  <a:schemeClr val="dk1"/>
                </a:solidFill>
                <a:highlight>
                  <a:srgbClr val="FFFF00"/>
                </a:highlight>
              </a:rPr>
              <a:t>47,100</a:t>
            </a:r>
            <a:r>
              <a:rPr lang="en" sz="1450">
                <a:solidFill>
                  <a:schemeClr val="dk1"/>
                </a:solidFill>
              </a:rPr>
              <a:t> results</a:t>
            </a:r>
            <a:endParaRPr sz="2000"/>
          </a:p>
        </p:txBody>
      </p:sp>
      <p:sp>
        <p:nvSpPr>
          <p:cNvPr id="573" name="Google Shape;573;p55"/>
          <p:cNvSpPr txBox="1"/>
          <p:nvPr/>
        </p:nvSpPr>
        <p:spPr>
          <a:xfrm>
            <a:off x="5675200" y="4039075"/>
            <a:ext cx="3304800" cy="920400"/>
          </a:xfrm>
          <a:prstGeom prst="rect">
            <a:avLst/>
          </a:prstGeom>
          <a:noFill/>
          <a:ln>
            <a:noFill/>
          </a:ln>
        </p:spPr>
        <p:txBody>
          <a:bodyPr anchorCtr="0" anchor="t" bIns="91425" lIns="91425" spcFirstLastPara="1" rIns="91425" wrap="square" tIns="91425">
            <a:spAutoFit/>
          </a:bodyPr>
          <a:lstStyle/>
          <a:p>
            <a:pPr indent="-139700" lvl="0" marL="139700" rtl="0" algn="l">
              <a:lnSpc>
                <a:spcPct val="135000"/>
              </a:lnSpc>
              <a:spcBef>
                <a:spcPts val="0"/>
              </a:spcBef>
              <a:spcAft>
                <a:spcPts val="0"/>
              </a:spcAft>
              <a:buNone/>
            </a:pPr>
            <a:r>
              <a:rPr lang="en" sz="700">
                <a:solidFill>
                  <a:schemeClr val="dk1"/>
                </a:solidFill>
              </a:rPr>
              <a:t>Abowd, John M., and Ian M. Schmutte. “An Economic Analysis of Privacy Protection and Statistical Accuracy as Social Choices.” </a:t>
            </a:r>
            <a:r>
              <a:rPr i="1" lang="en" sz="700">
                <a:solidFill>
                  <a:schemeClr val="dk1"/>
                </a:solidFill>
              </a:rPr>
              <a:t>American Economic Review</a:t>
            </a:r>
            <a:r>
              <a:rPr lang="en" sz="700">
                <a:solidFill>
                  <a:schemeClr val="dk1"/>
                </a:solidFill>
              </a:rPr>
              <a:t> 109, no. 1 (2019): 171–202. </a:t>
            </a:r>
            <a:r>
              <a:rPr lang="en" sz="700" u="sng">
                <a:solidFill>
                  <a:schemeClr val="hlink"/>
                </a:solidFill>
                <a:hlinkClick r:id="rId3"/>
              </a:rPr>
              <a:t>https://doi.org/10.1257/aer.20170627</a:t>
            </a:r>
            <a:r>
              <a:rPr lang="en" sz="700">
                <a:solidFill>
                  <a:schemeClr val="dk1"/>
                </a:solidFill>
              </a:rPr>
              <a:t>. Also </a:t>
            </a:r>
            <a:r>
              <a:rPr lang="en" sz="700" u="sng">
                <a:solidFill>
                  <a:schemeClr val="hlink"/>
                </a:solidFill>
                <a:hlinkClick r:id="rId4"/>
              </a:rPr>
              <a:t>https://hdl.handle.net/1813/58669</a:t>
            </a:r>
            <a:r>
              <a:rPr lang="en" sz="700">
                <a:solidFill>
                  <a:schemeClr val="dk1"/>
                </a:solidFill>
              </a:rPr>
              <a:t>.</a:t>
            </a:r>
            <a:endParaRPr sz="700">
              <a:solidFill>
                <a:schemeClr val="dk1"/>
              </a:solidFill>
            </a:endParaRPr>
          </a:p>
          <a:p>
            <a:pPr indent="0" lvl="0" marL="0" rtl="0" algn="l">
              <a:spcBef>
                <a:spcPts val="0"/>
              </a:spcBef>
              <a:spcAft>
                <a:spcPts val="0"/>
              </a:spcAft>
              <a:buNone/>
            </a:pPr>
            <a:r>
              <a:t/>
            </a:r>
            <a:endParaRPr sz="1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1350"/>
              <a:t>“Being able to conduct data analysis in a way that preserves privacy, therefore, is key to</a:t>
            </a:r>
            <a:endParaRPr sz="1350"/>
          </a:p>
          <a:p>
            <a:pPr indent="0" lvl="0" marL="0" rtl="0" algn="ctr">
              <a:spcBef>
                <a:spcPts val="0"/>
              </a:spcBef>
              <a:spcAft>
                <a:spcPts val="0"/>
              </a:spcAft>
              <a:buNone/>
            </a:pPr>
            <a:r>
              <a:rPr lang="en" sz="1350"/>
              <a:t>removing barriers to scientific research while preventing breaches of personal data.”</a:t>
            </a:r>
            <a:endParaRPr/>
          </a:p>
        </p:txBody>
      </p:sp>
      <p:sp>
        <p:nvSpPr>
          <p:cNvPr id="579" name="Google Shape;579;p56"/>
          <p:cNvSpPr txBox="1"/>
          <p:nvPr/>
        </p:nvSpPr>
        <p:spPr>
          <a:xfrm>
            <a:off x="5729025" y="3898825"/>
            <a:ext cx="3015300" cy="1065000"/>
          </a:xfrm>
          <a:prstGeom prst="rect">
            <a:avLst/>
          </a:prstGeom>
          <a:noFill/>
          <a:ln>
            <a:noFill/>
          </a:ln>
        </p:spPr>
        <p:txBody>
          <a:bodyPr anchorCtr="0" anchor="t" bIns="91425" lIns="91425" spcFirstLastPara="1" rIns="91425" wrap="square" tIns="91425">
            <a:spAutoFit/>
          </a:bodyPr>
          <a:lstStyle/>
          <a:p>
            <a:pPr indent="-139700" lvl="0" marL="139700" rtl="0" algn="l">
              <a:lnSpc>
                <a:spcPct val="135000"/>
              </a:lnSpc>
              <a:spcBef>
                <a:spcPts val="0"/>
              </a:spcBef>
              <a:spcAft>
                <a:spcPts val="0"/>
              </a:spcAft>
              <a:buClr>
                <a:schemeClr val="dk1"/>
              </a:buClr>
              <a:buSzPts val="1100"/>
              <a:buFont typeface="Arial"/>
              <a:buNone/>
            </a:pPr>
            <a:r>
              <a:rPr lang="en" sz="800">
                <a:solidFill>
                  <a:schemeClr val="dk1"/>
                </a:solidFill>
              </a:rPr>
              <a:t>Dwork, Cynthia, Weijie Su, and Li Zhang. “Differentially Private False Discovery Rate Control.” </a:t>
            </a:r>
            <a:r>
              <a:rPr i="1" lang="en" sz="800">
                <a:solidFill>
                  <a:schemeClr val="dk1"/>
                </a:solidFill>
              </a:rPr>
              <a:t>Journal of Privacy and Confidentiality</a:t>
            </a:r>
            <a:r>
              <a:rPr lang="en" sz="800">
                <a:solidFill>
                  <a:schemeClr val="dk1"/>
                </a:solidFill>
              </a:rPr>
              <a:t> 11, no. 2 (September 1, 2021). </a:t>
            </a:r>
            <a:r>
              <a:rPr lang="en" sz="800" u="sng">
                <a:solidFill>
                  <a:schemeClr val="hlink"/>
                </a:solidFill>
                <a:hlinkClick r:id="rId3"/>
              </a:rPr>
              <a:t>https://doi.org/10.29012/jpc.755</a:t>
            </a:r>
            <a:r>
              <a:rPr lang="en" sz="800">
                <a:solidFill>
                  <a:schemeClr val="dk1"/>
                </a:solidFill>
              </a:rPr>
              <a:t> .</a:t>
            </a:r>
            <a:endParaRPr sz="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This concern is not restricted to government statistics</a:t>
            </a:r>
            <a:endParaRPr/>
          </a:p>
        </p:txBody>
      </p:sp>
      <p:sp>
        <p:nvSpPr>
          <p:cNvPr id="585" name="Google Shape;585;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Back in 2008: Narayanan and Shmatikov (2008) scared Netflix (and probably many other providers of proprietary data)</a:t>
            </a:r>
            <a:endParaRPr/>
          </a:p>
          <a:p>
            <a:pPr indent="-342900" lvl="0" marL="457200" rtl="0" algn="l">
              <a:spcBef>
                <a:spcPts val="0"/>
              </a:spcBef>
              <a:spcAft>
                <a:spcPts val="0"/>
              </a:spcAft>
              <a:buSzPts val="1800"/>
              <a:buChar char="-"/>
            </a:pPr>
            <a:r>
              <a:rPr lang="en"/>
              <a:t>In 2020, multiple providers offered up rich but privacy-protected tabular data:</a:t>
            </a:r>
            <a:endParaRPr/>
          </a:p>
          <a:p>
            <a:pPr indent="-317500" lvl="1" marL="914400" rtl="0" algn="l">
              <a:spcBef>
                <a:spcPts val="0"/>
              </a:spcBef>
              <a:spcAft>
                <a:spcPts val="0"/>
              </a:spcAft>
              <a:buSzPts val="1400"/>
              <a:buChar char="-"/>
            </a:pPr>
            <a:r>
              <a:rPr lang="en"/>
              <a:t>Google Community Mobility reports (differential privacy)</a:t>
            </a:r>
            <a:endParaRPr/>
          </a:p>
          <a:p>
            <a:pPr indent="-317500" lvl="1" marL="914400" rtl="0" algn="l">
              <a:spcBef>
                <a:spcPts val="0"/>
              </a:spcBef>
              <a:spcAft>
                <a:spcPts val="0"/>
              </a:spcAft>
              <a:buSzPts val="1400"/>
              <a:buChar char="-"/>
            </a:pPr>
            <a:r>
              <a:rPr lang="en"/>
              <a:t>Facebook Disaster Maps (aggregation)</a:t>
            </a:r>
            <a:endParaRPr/>
          </a:p>
          <a:p>
            <a:pPr indent="-317500" lvl="1" marL="914400" rtl="0" algn="l">
              <a:spcBef>
                <a:spcPts val="0"/>
              </a:spcBef>
              <a:spcAft>
                <a:spcPts val="0"/>
              </a:spcAft>
              <a:buSzPts val="1400"/>
              <a:buChar char="-"/>
            </a:pPr>
            <a:r>
              <a:rPr lang="en"/>
              <a:t>SafeGraph social distancing metrics (aggregation)</a:t>
            </a:r>
            <a:endParaRPr/>
          </a:p>
          <a:p>
            <a:pPr indent="-342900" lvl="0" marL="457200" rtl="0" algn="l">
              <a:spcBef>
                <a:spcPts val="0"/>
              </a:spcBef>
              <a:spcAft>
                <a:spcPts val="0"/>
              </a:spcAft>
              <a:buSzPts val="1800"/>
              <a:buChar char="-"/>
            </a:pPr>
            <a:r>
              <a:rPr lang="en"/>
              <a:t>Are the analyses done with these data always accounting for the </a:t>
            </a:r>
            <a:r>
              <a:rPr b="1" lang="en"/>
              <a:t>disclosure avoidance measures</a:t>
            </a:r>
            <a:r>
              <a:rPr lang="en"/>
              <a:t> implemented?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 access to microdata</a:t>
            </a:r>
            <a:endParaRPr/>
          </a:p>
        </p:txBody>
      </p:sp>
      <p:sp>
        <p:nvSpPr>
          <p:cNvPr id="591" name="Google Shape;591;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When researchers conduct a sample survey, where obtaining each unit response carries a </a:t>
            </a:r>
            <a:r>
              <a:rPr b="1" lang="en" u="sng"/>
              <a:t>monetary</a:t>
            </a:r>
            <a:r>
              <a:rPr lang="en"/>
              <a:t> cost, they do power calculations: </a:t>
            </a:r>
            <a:endParaRPr/>
          </a:p>
          <a:p>
            <a:pPr indent="-317500" lvl="1" marL="914400" rtl="0" algn="l">
              <a:spcBef>
                <a:spcPts val="0"/>
              </a:spcBef>
              <a:spcAft>
                <a:spcPts val="0"/>
              </a:spcAft>
              <a:buSzPts val="1400"/>
              <a:buChar char="-"/>
            </a:pPr>
            <a:r>
              <a:rPr lang="en"/>
              <a:t>How many units must I sample in order to be able to draw reliable inferences?</a:t>
            </a:r>
            <a:endParaRPr/>
          </a:p>
          <a:p>
            <a:pPr indent="-342900" lvl="0" marL="457200" rtl="0" algn="l">
              <a:spcBef>
                <a:spcPts val="0"/>
              </a:spcBef>
              <a:spcAft>
                <a:spcPts val="0"/>
              </a:spcAft>
              <a:buSzPts val="1800"/>
              <a:buChar char="-"/>
            </a:pPr>
            <a:r>
              <a:rPr lang="en"/>
              <a:t>Rarely do researchers run surveys that are an order of magnitude larger than what is needed - it’s too expensive!</a:t>
            </a:r>
            <a:endParaRPr/>
          </a:p>
          <a:p>
            <a:pPr indent="0" lvl="0" marL="0" rtl="0" algn="l">
              <a:spcBef>
                <a:spcPts val="1200"/>
              </a:spcBef>
              <a:spcAft>
                <a:spcPts val="0"/>
              </a:spcAft>
              <a:buNone/>
            </a:pPr>
            <a:r>
              <a:t/>
            </a:r>
            <a:endParaRPr/>
          </a:p>
          <a:p>
            <a:pPr indent="0" lvl="0" marL="0" rtl="0" algn="ctr">
              <a:spcBef>
                <a:spcPts val="1200"/>
              </a:spcBef>
              <a:spcAft>
                <a:spcPts val="1200"/>
              </a:spcAft>
              <a:buNone/>
            </a:pPr>
            <a:r>
              <a:rPr b="1" lang="en"/>
              <a:t>Should researchers make similar power calculations for access to privacy-protected data?</a:t>
            </a:r>
            <a:endParaRPr b="1"/>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 the following scenario</a:t>
            </a:r>
            <a:endParaRPr/>
          </a:p>
        </p:txBody>
      </p:sp>
      <p:sp>
        <p:nvSpPr>
          <p:cNvPr id="597" name="Google Shape;597;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Economic question requires LEHD microdata due to connectedness</a:t>
            </a:r>
            <a:endParaRPr/>
          </a:p>
          <a:p>
            <a:pPr indent="-342900" lvl="0" marL="457200" rtl="0" algn="l">
              <a:spcBef>
                <a:spcPts val="0"/>
              </a:spcBef>
              <a:spcAft>
                <a:spcPts val="0"/>
              </a:spcAft>
              <a:buSzPts val="1800"/>
              <a:buChar char="-"/>
            </a:pPr>
            <a:r>
              <a:rPr lang="en"/>
              <a:t>Power </a:t>
            </a:r>
            <a:r>
              <a:rPr lang="en"/>
              <a:t>calculator</a:t>
            </a:r>
            <a:r>
              <a:rPr lang="en"/>
              <a:t> suggests that only a 1% sample is required</a:t>
            </a:r>
            <a:endParaRPr/>
          </a:p>
          <a:p>
            <a:pPr indent="0" lvl="0" marL="0" rtl="0" algn="l">
              <a:spcBef>
                <a:spcPts val="1200"/>
              </a:spcBef>
              <a:spcAft>
                <a:spcPts val="0"/>
              </a:spcAft>
              <a:buNone/>
            </a:pPr>
            <a:r>
              <a:rPr lang="en"/>
              <a:t>As a consequence:</a:t>
            </a:r>
            <a:endParaRPr/>
          </a:p>
          <a:p>
            <a:pPr indent="-342900" lvl="0" marL="457200" rtl="0" algn="l">
              <a:spcBef>
                <a:spcPts val="1200"/>
              </a:spcBef>
              <a:spcAft>
                <a:spcPts val="0"/>
              </a:spcAft>
              <a:buSzPts val="1800"/>
              <a:buChar char="-"/>
            </a:pPr>
            <a:r>
              <a:rPr lang="en"/>
              <a:t>Computational concerns are greatly reduced</a:t>
            </a:r>
            <a:endParaRPr/>
          </a:p>
          <a:p>
            <a:pPr indent="-342900" lvl="0" marL="457200" rtl="0" algn="l">
              <a:spcBef>
                <a:spcPts val="0"/>
              </a:spcBef>
              <a:spcAft>
                <a:spcPts val="0"/>
              </a:spcAft>
              <a:buSzPts val="1800"/>
              <a:buChar char="-"/>
            </a:pPr>
            <a:r>
              <a:rPr lang="en"/>
              <a:t>Privacy concerns are greatly reduced</a:t>
            </a:r>
            <a:endParaRPr/>
          </a:p>
          <a:p>
            <a:pPr indent="-317500" lvl="1" marL="914400" rtl="0" algn="l">
              <a:spcBef>
                <a:spcPts val="0"/>
              </a:spcBef>
              <a:spcAft>
                <a:spcPts val="0"/>
              </a:spcAft>
              <a:buSzPts val="1400"/>
              <a:buChar char="-"/>
            </a:pPr>
            <a:r>
              <a:rPr lang="en"/>
              <a:t>Sampling acts as a multiplier even when DP is used</a:t>
            </a:r>
            <a:endParaRPr/>
          </a:p>
          <a:p>
            <a:pPr indent="-342900" lvl="0" marL="457200" rtl="0" algn="l">
              <a:spcBef>
                <a:spcPts val="0"/>
              </a:spcBef>
              <a:spcAft>
                <a:spcPts val="0"/>
              </a:spcAft>
              <a:buSzPts val="1800"/>
              <a:buChar char="-"/>
            </a:pPr>
            <a:r>
              <a:rPr lang="en"/>
              <a:t>The idea of a “hold-out sample” becomes feasible</a:t>
            </a:r>
            <a:endParaRPr/>
          </a:p>
          <a:p>
            <a:pPr indent="-317500" lvl="1" marL="914400" rtl="0" algn="l">
              <a:spcBef>
                <a:spcPts val="0"/>
              </a:spcBef>
              <a:spcAft>
                <a:spcPts val="0"/>
              </a:spcAft>
              <a:buSzPts val="1400"/>
              <a:buChar char="-"/>
            </a:pPr>
            <a:r>
              <a:rPr lang="en"/>
              <a:t>Stronger inference possible</a:t>
            </a:r>
            <a:endParaRPr/>
          </a:p>
          <a:p>
            <a:pPr indent="-342900" lvl="0" marL="457200" rtl="0" algn="l">
              <a:spcBef>
                <a:spcPts val="0"/>
              </a:spcBef>
              <a:spcAft>
                <a:spcPts val="0"/>
              </a:spcAft>
              <a:buSzPts val="1800"/>
              <a:buChar char="-"/>
            </a:pPr>
            <a:r>
              <a:rPr lang="en"/>
              <a:t>The idea of a “public-use” sample might be feasible</a:t>
            </a:r>
            <a:endParaRPr/>
          </a:p>
          <a:p>
            <a:pPr indent="-317500" lvl="1" marL="914400" rtl="0" algn="l">
              <a:spcBef>
                <a:spcPts val="0"/>
              </a:spcBef>
              <a:spcAft>
                <a:spcPts val="0"/>
              </a:spcAft>
              <a:buSzPts val="1400"/>
              <a:buChar char="-"/>
            </a:pPr>
            <a:r>
              <a:rPr lang="en"/>
              <a:t>Using simulated data to prepare analysis reinforces inference validity</a:t>
            </a:r>
            <a:endParaRPr/>
          </a:p>
          <a:p>
            <a:pPr indent="-342900" lvl="0" marL="457200" rtl="0" algn="l">
              <a:spcBef>
                <a:spcPts val="0"/>
              </a:spcBef>
              <a:spcAft>
                <a:spcPts val="0"/>
              </a:spcAft>
              <a:buSzPts val="1800"/>
              <a:buChar char="-"/>
            </a:pPr>
            <a:r>
              <a:rPr lang="en"/>
              <a:t>A different access procedure might be envisioned</a:t>
            </a:r>
            <a:endParaRPr/>
          </a:p>
          <a:p>
            <a:pPr indent="-317500" lvl="1" marL="914400" rtl="0" algn="l">
              <a:spcBef>
                <a:spcPts val="0"/>
              </a:spcBef>
              <a:spcAft>
                <a:spcPts val="0"/>
              </a:spcAft>
              <a:buSzPts val="1400"/>
              <a:buChar char="-"/>
            </a:pPr>
            <a:r>
              <a:rPr lang="en"/>
              <a:t>May allow for secure campus access, rather than secure provider access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If privacy is scarce resource…</a:t>
            </a:r>
            <a:endParaRPr/>
          </a:p>
        </p:txBody>
      </p:sp>
      <p:sp>
        <p:nvSpPr>
          <p:cNvPr id="603" name="Google Shape;603;p6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Should we treat it like computing resources are handled?</a:t>
            </a:r>
            <a:endParaRPr/>
          </a:p>
          <a:p>
            <a:pPr indent="-317500" lvl="0" marL="457200" rtl="0" algn="l">
              <a:spcBef>
                <a:spcPts val="1200"/>
              </a:spcBef>
              <a:spcAft>
                <a:spcPts val="0"/>
              </a:spcAft>
              <a:buSzPts val="1400"/>
              <a:buChar char="-"/>
            </a:pPr>
            <a:r>
              <a:rPr lang="en"/>
              <a:t>XSEDE computing allocations, with simplified processes for “Startup” and “Education” allocations</a:t>
            </a:r>
            <a:endParaRPr/>
          </a:p>
          <a:p>
            <a:pPr indent="0" lvl="0" marL="457200" rtl="0" algn="l">
              <a:spcBef>
                <a:spcPts val="1200"/>
              </a:spcBef>
              <a:spcAft>
                <a:spcPts val="1200"/>
              </a:spcAft>
              <a:buNone/>
            </a:pPr>
            <a:r>
              <a:t/>
            </a:r>
            <a:endParaRPr/>
          </a:p>
        </p:txBody>
      </p:sp>
      <p:sp>
        <p:nvSpPr>
          <p:cNvPr id="604" name="Google Shape;604;p6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05" name="Google Shape;605;p60"/>
          <p:cNvPicPr preferRelativeResize="0"/>
          <p:nvPr/>
        </p:nvPicPr>
        <p:blipFill>
          <a:blip r:embed="rId3">
            <a:alphaModFix/>
          </a:blip>
          <a:stretch>
            <a:fillRect/>
          </a:stretch>
        </p:blipFill>
        <p:spPr>
          <a:xfrm>
            <a:off x="4572000" y="1725175"/>
            <a:ext cx="4607051" cy="1759075"/>
          </a:xfrm>
          <a:prstGeom prst="rect">
            <a:avLst/>
          </a:prstGeom>
          <a:noFill/>
          <a:ln>
            <a:noFill/>
          </a:ln>
        </p:spPr>
      </p:pic>
      <p:pic>
        <p:nvPicPr>
          <p:cNvPr id="606" name="Google Shape;606;p60"/>
          <p:cNvPicPr preferRelativeResize="0"/>
          <p:nvPr/>
        </p:nvPicPr>
        <p:blipFill>
          <a:blip r:embed="rId4">
            <a:alphaModFix/>
          </a:blip>
          <a:stretch>
            <a:fillRect/>
          </a:stretch>
        </p:blipFill>
        <p:spPr>
          <a:xfrm>
            <a:off x="4832412" y="1152479"/>
            <a:ext cx="2902109" cy="572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Defining</a:t>
            </a:r>
            <a:r>
              <a:rPr lang="en"/>
              <a:t> “reproducible research”</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1574600" wrap="square" tIns="91425">
            <a:normAutofit/>
          </a:bodyPr>
          <a:lstStyle/>
          <a:p>
            <a:pPr indent="0" lvl="0" marL="457200" rtl="0" algn="l">
              <a:spcBef>
                <a:spcPts val="0"/>
              </a:spcBef>
              <a:spcAft>
                <a:spcPts val="0"/>
              </a:spcAft>
              <a:buNone/>
            </a:pPr>
            <a:r>
              <a:rPr lang="en" sz="1500">
                <a:solidFill>
                  <a:schemeClr val="dk1"/>
                </a:solidFill>
                <a:latin typeface="Times New Roman"/>
                <a:ea typeface="Times New Roman"/>
                <a:cs typeface="Times New Roman"/>
                <a:sym typeface="Times New Roman"/>
              </a:rPr>
              <a:t>“Reproducibility” refers to the ability of a researcher to duplicate the results of a prior study using the </a:t>
            </a:r>
            <a:r>
              <a:rPr b="1" lang="en" sz="1500" u="sng">
                <a:solidFill>
                  <a:schemeClr val="dk1"/>
                </a:solidFill>
                <a:latin typeface="Times New Roman"/>
                <a:ea typeface="Times New Roman"/>
                <a:cs typeface="Times New Roman"/>
                <a:sym typeface="Times New Roman"/>
              </a:rPr>
              <a:t>same materials</a:t>
            </a:r>
            <a:r>
              <a:rPr lang="en" sz="1500">
                <a:solidFill>
                  <a:schemeClr val="dk1"/>
                </a:solidFill>
                <a:latin typeface="Times New Roman"/>
                <a:ea typeface="Times New Roman"/>
                <a:cs typeface="Times New Roman"/>
                <a:sym typeface="Times New Roman"/>
              </a:rPr>
              <a:t> and </a:t>
            </a:r>
            <a:r>
              <a:rPr b="1" lang="en" sz="1500" u="sng">
                <a:solidFill>
                  <a:schemeClr val="dk1"/>
                </a:solidFill>
                <a:latin typeface="Times New Roman"/>
                <a:ea typeface="Times New Roman"/>
                <a:cs typeface="Times New Roman"/>
                <a:sym typeface="Times New Roman"/>
              </a:rPr>
              <a:t>procedures</a:t>
            </a:r>
            <a:r>
              <a:rPr lang="en" sz="1500">
                <a:solidFill>
                  <a:schemeClr val="dk1"/>
                </a:solidFill>
                <a:latin typeface="Times New Roman"/>
                <a:ea typeface="Times New Roman"/>
                <a:cs typeface="Times New Roman"/>
                <a:sym typeface="Times New Roman"/>
              </a:rPr>
              <a:t> as were used by the original investigator.</a:t>
            </a:r>
            <a:endParaRPr sz="1500">
              <a:solidFill>
                <a:schemeClr val="dk1"/>
              </a:solidFill>
              <a:latin typeface="Times New Roman"/>
              <a:ea typeface="Times New Roman"/>
              <a:cs typeface="Times New Roman"/>
              <a:sym typeface="Times New Roman"/>
            </a:endParaRPr>
          </a:p>
          <a:p>
            <a:pPr indent="-139700" lvl="0" marL="2425700" rtl="0" algn="l">
              <a:lnSpc>
                <a:spcPct val="135000"/>
              </a:lnSpc>
              <a:spcBef>
                <a:spcPts val="1200"/>
              </a:spcBef>
              <a:spcAft>
                <a:spcPts val="0"/>
              </a:spcAft>
              <a:buNone/>
            </a:pPr>
            <a:r>
              <a:rPr lang="en" sz="800">
                <a:solidFill>
                  <a:schemeClr val="dk1"/>
                </a:solidFill>
                <a:latin typeface="Times New Roman"/>
                <a:ea typeface="Times New Roman"/>
                <a:cs typeface="Times New Roman"/>
                <a:sym typeface="Times New Roman"/>
              </a:rPr>
              <a:t>Bollen et al. 2015. “Social, Behavioral, and Economic Sciences Perspectives on Robust and Reliable Science.” National Science Foundation.</a:t>
            </a:r>
            <a:r>
              <a:rPr lang="en" sz="700" u="sng">
                <a:solidFill>
                  <a:schemeClr val="hlink"/>
                </a:solidFill>
                <a:latin typeface="Times New Roman"/>
                <a:ea typeface="Times New Roman"/>
                <a:cs typeface="Times New Roman"/>
                <a:sym typeface="Times New Roman"/>
                <a:hlinkClick r:id="rId3"/>
              </a:rPr>
              <a:t>https://www.nsf.gov/sbe/AC_Materials/SBE_Robust_and_Reliable_Research_Report.pdf</a:t>
            </a:r>
            <a:r>
              <a:rPr lang="en" sz="700">
                <a:solidFill>
                  <a:schemeClr val="dk1"/>
                </a:solidFill>
                <a:latin typeface="Times New Roman"/>
                <a:ea typeface="Times New Roman"/>
                <a:cs typeface="Times New Roman"/>
                <a:sym typeface="Times New Roman"/>
              </a:rPr>
              <a:t>.</a:t>
            </a:r>
            <a:endParaRPr sz="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Some thoughts on the </a:t>
            </a:r>
            <a:br>
              <a:rPr lang="en"/>
            </a:br>
            <a:r>
              <a:rPr lang="en"/>
              <a:t>econometric implications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40"/>
              <a:t>Some thoughts on the econometric implications</a:t>
            </a:r>
            <a:endParaRPr sz="2020"/>
          </a:p>
        </p:txBody>
      </p:sp>
      <p:sp>
        <p:nvSpPr>
          <p:cNvPr id="622" name="Google Shape;622;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Sustained development of more privacy-aware econometric methods</a:t>
            </a:r>
            <a:endParaRPr/>
          </a:p>
          <a:p>
            <a:pPr indent="-342900" lvl="0" marL="457200" rtl="0" algn="l">
              <a:spcBef>
                <a:spcPts val="0"/>
              </a:spcBef>
              <a:spcAft>
                <a:spcPts val="0"/>
              </a:spcAft>
              <a:buSzPts val="1800"/>
              <a:buChar char="-"/>
            </a:pPr>
            <a:r>
              <a:rPr lang="en"/>
              <a:t>Less use of “live” data to demonstrate econometric methods</a:t>
            </a:r>
            <a:endParaRPr/>
          </a:p>
          <a:p>
            <a:pPr indent="-317500" lvl="1" marL="914400" rtl="0" algn="l">
              <a:spcBef>
                <a:spcPts val="0"/>
              </a:spcBef>
              <a:spcAft>
                <a:spcPts val="0"/>
              </a:spcAft>
              <a:buSzPts val="1400"/>
              <a:buChar char="-"/>
            </a:pPr>
            <a:r>
              <a:rPr lang="en"/>
              <a:t>Simulated/ synthetic data/ small-extracts to illustrate</a:t>
            </a:r>
            <a:endParaRPr/>
          </a:p>
          <a:p>
            <a:pPr indent="-342900" lvl="0" marL="457200" rtl="0" algn="l">
              <a:spcBef>
                <a:spcPts val="0"/>
              </a:spcBef>
              <a:spcAft>
                <a:spcPts val="0"/>
              </a:spcAft>
              <a:buSzPts val="1800"/>
              <a:buChar char="-"/>
            </a:pPr>
            <a:r>
              <a:rPr lang="en"/>
              <a:t>Increased use of power calculations and reducing sample sizes</a:t>
            </a:r>
            <a:endParaRPr/>
          </a:p>
          <a:p>
            <a:pPr indent="-317500" lvl="1" marL="914400" rtl="0" algn="l">
              <a:spcBef>
                <a:spcPts val="0"/>
              </a:spcBef>
              <a:spcAft>
                <a:spcPts val="0"/>
              </a:spcAft>
              <a:buSzPts val="1400"/>
              <a:buChar char="-"/>
            </a:pPr>
            <a:r>
              <a:rPr lang="en"/>
              <a:t>This may have positive effects as well (inference-robustness, hold-out samples)</a:t>
            </a:r>
            <a:endParaRPr/>
          </a:p>
          <a:p>
            <a:pPr indent="-342900" lvl="0" marL="457200" rtl="0" algn="l">
              <a:spcBef>
                <a:spcPts val="0"/>
              </a:spcBef>
              <a:spcAft>
                <a:spcPts val="0"/>
              </a:spcAft>
              <a:buSzPts val="1800"/>
              <a:buChar char="-"/>
            </a:pPr>
            <a:r>
              <a:rPr lang="en"/>
              <a:t>Possibly increased focus on distributed computational methods</a:t>
            </a:r>
            <a:endParaRPr/>
          </a:p>
          <a:p>
            <a:pPr indent="-317500" lvl="1" marL="914400" rtl="0" algn="l">
              <a:spcBef>
                <a:spcPts val="0"/>
              </a:spcBef>
              <a:spcAft>
                <a:spcPts val="0"/>
              </a:spcAft>
              <a:buSzPts val="1400"/>
              <a:buChar char="-"/>
            </a:pPr>
            <a:r>
              <a:rPr lang="en"/>
              <a:t>These also scale for privacy-preservation</a:t>
            </a:r>
            <a:endParaRPr/>
          </a:p>
          <a:p>
            <a:pPr indent="-317500" lvl="1" marL="914400" rtl="0" algn="l">
              <a:spcBef>
                <a:spcPts val="0"/>
              </a:spcBef>
              <a:spcAft>
                <a:spcPts val="0"/>
              </a:spcAft>
              <a:buSzPts val="1400"/>
              <a:buChar char="-"/>
            </a:pPr>
            <a:r>
              <a:rPr lang="en"/>
              <a:t>Allows for combining otherwise separate privately-held data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Some thoughts on the </a:t>
            </a:r>
            <a:br>
              <a:rPr lang="en"/>
            </a:br>
            <a:r>
              <a:rPr b="1" lang="en" u="sng"/>
              <a:t>non-</a:t>
            </a:r>
            <a:r>
              <a:rPr lang="en"/>
              <a:t>econometric implications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740"/>
              <a:t>Some thoughts on the </a:t>
            </a:r>
            <a:r>
              <a:rPr b="1" lang="en" sz="2740" u="sng"/>
              <a:t>non-</a:t>
            </a:r>
            <a:r>
              <a:rPr lang="en" sz="2740"/>
              <a:t>econometric implications</a:t>
            </a:r>
            <a:endParaRPr sz="2020"/>
          </a:p>
        </p:txBody>
      </p:sp>
      <p:sp>
        <p:nvSpPr>
          <p:cNvPr id="633" name="Google Shape;633;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More refined (more complicated) </a:t>
            </a:r>
            <a:r>
              <a:rPr b="1" lang="en" u="sng"/>
              <a:t>consent</a:t>
            </a:r>
            <a:r>
              <a:rPr lang="en"/>
              <a:t> when collecting data</a:t>
            </a:r>
            <a:endParaRPr/>
          </a:p>
          <a:p>
            <a:pPr indent="-317500" lvl="1" marL="914400" rtl="0" algn="l">
              <a:spcBef>
                <a:spcPts val="0"/>
              </a:spcBef>
              <a:spcAft>
                <a:spcPts val="0"/>
              </a:spcAft>
              <a:buSzPts val="1400"/>
              <a:buChar char="-"/>
            </a:pPr>
            <a:r>
              <a:rPr lang="en"/>
              <a:t>Private, government, survey, admin</a:t>
            </a:r>
            <a:endParaRPr/>
          </a:p>
          <a:p>
            <a:pPr indent="-317500" lvl="1" marL="914400" rtl="0" algn="l">
              <a:spcBef>
                <a:spcPts val="0"/>
              </a:spcBef>
              <a:spcAft>
                <a:spcPts val="0"/>
              </a:spcAft>
              <a:buSzPts val="1400"/>
              <a:buChar char="-"/>
            </a:pPr>
            <a:r>
              <a:rPr lang="en"/>
              <a:t>Impacts privacy considerations, re-use permissions</a:t>
            </a:r>
            <a:endParaRPr/>
          </a:p>
          <a:p>
            <a:pPr indent="-317500" lvl="1" marL="914400" rtl="0" algn="l">
              <a:spcBef>
                <a:spcPts val="0"/>
              </a:spcBef>
              <a:spcAft>
                <a:spcPts val="0"/>
              </a:spcAft>
              <a:buSzPts val="1400"/>
              <a:buChar char="-"/>
            </a:pPr>
            <a:r>
              <a:rPr lang="en"/>
              <a:t>What if consent is per-item, not per-respondent?</a:t>
            </a:r>
            <a:endParaRPr/>
          </a:p>
          <a:p>
            <a:pPr indent="-342900" lvl="0" marL="457200" rtl="0" algn="l">
              <a:spcBef>
                <a:spcPts val="0"/>
              </a:spcBef>
              <a:spcAft>
                <a:spcPts val="0"/>
              </a:spcAft>
              <a:buSzPts val="1800"/>
              <a:buChar char="-"/>
            </a:pPr>
            <a:r>
              <a:rPr lang="en"/>
              <a:t>Increased inclusion of </a:t>
            </a:r>
            <a:r>
              <a:rPr b="1" lang="en" u="sng"/>
              <a:t>“trusted third party” in NDA/DUA</a:t>
            </a:r>
            <a:endParaRPr b="1" u="sng"/>
          </a:p>
          <a:p>
            <a:pPr indent="-317500" lvl="1" marL="914400" rtl="0" algn="l">
              <a:spcBef>
                <a:spcPts val="0"/>
              </a:spcBef>
              <a:spcAft>
                <a:spcPts val="0"/>
              </a:spcAft>
              <a:buSzPts val="1400"/>
              <a:buChar char="-"/>
            </a:pPr>
            <a:r>
              <a:rPr lang="en"/>
              <a:t>Peer-review incorporated, not necessarily by Data Editor</a:t>
            </a:r>
            <a:endParaRPr/>
          </a:p>
          <a:p>
            <a:pPr indent="-342900" lvl="0" marL="457200" rtl="0" algn="l">
              <a:spcBef>
                <a:spcPts val="0"/>
              </a:spcBef>
              <a:spcAft>
                <a:spcPts val="0"/>
              </a:spcAft>
              <a:buSzPts val="1800"/>
              <a:buChar char="-"/>
            </a:pPr>
            <a:r>
              <a:rPr lang="en"/>
              <a:t>Introduction of “</a:t>
            </a:r>
            <a:r>
              <a:rPr b="1" lang="en" u="sng"/>
              <a:t>trusted</a:t>
            </a:r>
            <a:r>
              <a:rPr lang="en"/>
              <a:t>” computations</a:t>
            </a:r>
            <a:endParaRPr/>
          </a:p>
          <a:p>
            <a:pPr indent="-317500" lvl="1" marL="914400" rtl="0" algn="l">
              <a:spcBef>
                <a:spcPts val="0"/>
              </a:spcBef>
              <a:spcAft>
                <a:spcPts val="0"/>
              </a:spcAft>
              <a:buSzPts val="1400"/>
              <a:buChar char="-"/>
            </a:pPr>
            <a:r>
              <a:rPr lang="en"/>
              <a:t>Ask me about the idea of a “certified computational trace”</a:t>
            </a:r>
            <a:endParaRPr/>
          </a:p>
          <a:p>
            <a:pPr indent="-342900" lvl="0" marL="457200" rtl="0" algn="l">
              <a:spcBef>
                <a:spcPts val="0"/>
              </a:spcBef>
              <a:spcAft>
                <a:spcPts val="0"/>
              </a:spcAft>
              <a:buSzPts val="1800"/>
              <a:buChar char="-"/>
            </a:pPr>
            <a:r>
              <a:rPr b="1" lang="en" u="sng"/>
              <a:t>Commoditization of cloud-computing</a:t>
            </a:r>
            <a:endParaRPr b="1" u="sng"/>
          </a:p>
          <a:p>
            <a:pPr indent="-317500" lvl="1" marL="914400" rtl="0" algn="l">
              <a:spcBef>
                <a:spcPts val="0"/>
              </a:spcBef>
              <a:spcAft>
                <a:spcPts val="0"/>
              </a:spcAft>
              <a:buSzPts val="1400"/>
              <a:buChar char="-"/>
            </a:pPr>
            <a:r>
              <a:rPr lang="en"/>
              <a:t>Including on the desktop (“containers”)</a:t>
            </a:r>
            <a:endParaRPr/>
          </a:p>
          <a:p>
            <a:pPr indent="-317500" lvl="1" marL="914400" rtl="0" algn="l">
              <a:spcBef>
                <a:spcPts val="0"/>
              </a:spcBef>
              <a:spcAft>
                <a:spcPts val="0"/>
              </a:spcAft>
              <a:buSzPts val="1400"/>
              <a:buChar char="-"/>
            </a:pPr>
            <a:r>
              <a:rPr lang="en"/>
              <a:t>Streamlined access to larger computing resources, confidential resources</a:t>
            </a:r>
            <a:endParaRPr/>
          </a:p>
          <a:p>
            <a:pPr indent="-342900" lvl="0" marL="457200" rtl="0" algn="l">
              <a:spcBef>
                <a:spcPts val="0"/>
              </a:spcBef>
              <a:spcAft>
                <a:spcPts val="0"/>
              </a:spcAft>
              <a:buSzPts val="1800"/>
              <a:buChar char="-"/>
            </a:pPr>
            <a:r>
              <a:rPr lang="en"/>
              <a:t>Increased awareness of </a:t>
            </a:r>
            <a:r>
              <a:rPr b="1" lang="en" u="sng"/>
              <a:t>“transparency” of access descriptions</a:t>
            </a:r>
            <a:endParaRPr b="1" u="sng"/>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end.</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2" name="Shape 642"/>
        <p:cNvGrpSpPr/>
        <p:nvPr/>
      </p:nvGrpSpPr>
      <p:grpSpPr>
        <a:xfrm>
          <a:off x="0" y="0"/>
          <a:ext cx="0" cy="0"/>
          <a:chOff x="0" y="0"/>
          <a:chExt cx="0" cy="0"/>
        </a:xfrm>
      </p:grpSpPr>
      <p:pic>
        <p:nvPicPr>
          <p:cNvPr id="643" name="Google Shape;643;p67"/>
          <p:cNvPicPr preferRelativeResize="0"/>
          <p:nvPr/>
        </p:nvPicPr>
        <p:blipFill>
          <a:blip r:embed="rId3">
            <a:alphaModFix/>
          </a:blip>
          <a:stretch>
            <a:fillRect/>
          </a:stretch>
        </p:blipFill>
        <p:spPr>
          <a:xfrm>
            <a:off x="152400" y="152400"/>
            <a:ext cx="8602138" cy="483870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Extra slides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Guidance</a:t>
            </a:r>
            <a:endParaRPr/>
          </a:p>
        </p:txBody>
      </p:sp>
      <p:sp>
        <p:nvSpPr>
          <p:cNvPr id="654" name="Google Shape;654;p6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55" name="Google Shape;655;p6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6" name="Google Shape;656;p69"/>
          <p:cNvPicPr preferRelativeResize="0"/>
          <p:nvPr/>
        </p:nvPicPr>
        <p:blipFill>
          <a:blip r:embed="rId3">
            <a:alphaModFix/>
          </a:blip>
          <a:stretch>
            <a:fillRect/>
          </a:stretch>
        </p:blipFill>
        <p:spPr>
          <a:xfrm>
            <a:off x="311704" y="1152475"/>
            <a:ext cx="4263901" cy="3311626"/>
          </a:xfrm>
          <a:prstGeom prst="rect">
            <a:avLst/>
          </a:prstGeom>
          <a:noFill/>
          <a:ln>
            <a:noFill/>
          </a:ln>
        </p:spPr>
      </p:pic>
      <p:pic>
        <p:nvPicPr>
          <p:cNvPr id="657" name="Google Shape;657;p69"/>
          <p:cNvPicPr preferRelativeResize="0"/>
          <p:nvPr/>
        </p:nvPicPr>
        <p:blipFill>
          <a:blip r:embed="rId4">
            <a:alphaModFix/>
          </a:blip>
          <a:stretch>
            <a:fillRect/>
          </a:stretch>
        </p:blipFill>
        <p:spPr>
          <a:xfrm>
            <a:off x="4983653" y="1103100"/>
            <a:ext cx="3573950" cy="3930601"/>
          </a:xfrm>
          <a:prstGeom prst="rect">
            <a:avLst/>
          </a:prstGeom>
          <a:noFill/>
          <a:ln>
            <a:noFill/>
          </a:ln>
        </p:spPr>
      </p:pic>
      <p:sp>
        <p:nvSpPr>
          <p:cNvPr id="658" name="Google Shape;658;p69"/>
          <p:cNvSpPr txBox="1"/>
          <p:nvPr/>
        </p:nvSpPr>
        <p:spPr>
          <a:xfrm>
            <a:off x="3661800" y="293725"/>
            <a:ext cx="483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 at </a:t>
            </a:r>
            <a:r>
              <a:rPr lang="en" u="sng">
                <a:solidFill>
                  <a:schemeClr val="hlink"/>
                </a:solidFill>
                <a:hlinkClick r:id="rId5"/>
              </a:rPr>
              <a:t>https://www.aeaweb.org/journals/data/data-code-policy</a:t>
            </a:r>
            <a:r>
              <a:rPr lang="en"/>
              <a:t> </a:t>
            </a:r>
            <a:endParaRPr/>
          </a:p>
        </p:txBody>
      </p:sp>
      <p:sp>
        <p:nvSpPr>
          <p:cNvPr id="659" name="Google Shape;659;p69"/>
          <p:cNvSpPr/>
          <p:nvPr/>
        </p:nvSpPr>
        <p:spPr>
          <a:xfrm>
            <a:off x="4412450" y="2369400"/>
            <a:ext cx="633300" cy="89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9"/>
          <p:cNvSpPr txBox="1"/>
          <p:nvPr/>
        </p:nvSpPr>
        <p:spPr>
          <a:xfrm>
            <a:off x="4945950" y="4216625"/>
            <a:ext cx="3772800" cy="400200"/>
          </a:xfrm>
          <a:prstGeom prst="rect">
            <a:avLst/>
          </a:prstGeom>
          <a:solidFill>
            <a:srgbClr val="FFFFFF">
              <a:alpha val="6535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6"/>
              </a:rPr>
              <a:t>https://doi.org/10.5281/zenodo.4319999</a:t>
            </a:r>
            <a:r>
              <a:rPr lang="en"/>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Guidance</a:t>
            </a:r>
            <a:endParaRPr/>
          </a:p>
        </p:txBody>
      </p:sp>
      <p:sp>
        <p:nvSpPr>
          <p:cNvPr id="666" name="Google Shape;666;p7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67" name="Google Shape;667;p7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Step-by-step guidance</a:t>
            </a:r>
            <a:endParaRPr/>
          </a:p>
        </p:txBody>
      </p:sp>
      <p:pic>
        <p:nvPicPr>
          <p:cNvPr id="668" name="Google Shape;668;p70"/>
          <p:cNvPicPr preferRelativeResize="0"/>
          <p:nvPr/>
        </p:nvPicPr>
        <p:blipFill>
          <a:blip r:embed="rId3">
            <a:alphaModFix/>
          </a:blip>
          <a:stretch>
            <a:fillRect/>
          </a:stretch>
        </p:blipFill>
        <p:spPr>
          <a:xfrm>
            <a:off x="311704" y="1152475"/>
            <a:ext cx="4263901" cy="3311626"/>
          </a:xfrm>
          <a:prstGeom prst="rect">
            <a:avLst/>
          </a:prstGeom>
          <a:noFill/>
          <a:ln>
            <a:noFill/>
          </a:ln>
        </p:spPr>
      </p:pic>
      <p:sp>
        <p:nvSpPr>
          <p:cNvPr id="669" name="Google Shape;669;p70"/>
          <p:cNvSpPr txBox="1"/>
          <p:nvPr/>
        </p:nvSpPr>
        <p:spPr>
          <a:xfrm>
            <a:off x="3661800" y="293725"/>
            <a:ext cx="483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 at </a:t>
            </a:r>
            <a:r>
              <a:rPr lang="en" u="sng">
                <a:solidFill>
                  <a:schemeClr val="hlink"/>
                </a:solidFill>
                <a:hlinkClick r:id="rId4"/>
              </a:rPr>
              <a:t>https://www.aeaweb.org/journals/data/data-code-policy</a:t>
            </a:r>
            <a:r>
              <a:rPr lang="en"/>
              <a:t> </a:t>
            </a:r>
            <a:endParaRPr/>
          </a:p>
        </p:txBody>
      </p:sp>
      <p:pic>
        <p:nvPicPr>
          <p:cNvPr id="670" name="Google Shape;670;p70"/>
          <p:cNvPicPr preferRelativeResize="0"/>
          <p:nvPr/>
        </p:nvPicPr>
        <p:blipFill>
          <a:blip r:embed="rId5">
            <a:alphaModFix/>
          </a:blip>
          <a:stretch>
            <a:fillRect/>
          </a:stretch>
        </p:blipFill>
        <p:spPr>
          <a:xfrm>
            <a:off x="4915375" y="1912500"/>
            <a:ext cx="4483199" cy="2307100"/>
          </a:xfrm>
          <a:prstGeom prst="rect">
            <a:avLst/>
          </a:prstGeom>
          <a:noFill/>
          <a:ln>
            <a:noFill/>
          </a:ln>
        </p:spPr>
      </p:pic>
      <p:sp>
        <p:nvSpPr>
          <p:cNvPr id="671" name="Google Shape;671;p70"/>
          <p:cNvSpPr/>
          <p:nvPr/>
        </p:nvSpPr>
        <p:spPr>
          <a:xfrm>
            <a:off x="4412450" y="2369400"/>
            <a:ext cx="633300" cy="89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and Guidance</a:t>
            </a:r>
            <a:endParaRPr/>
          </a:p>
        </p:txBody>
      </p:sp>
      <p:sp>
        <p:nvSpPr>
          <p:cNvPr id="677" name="Google Shape;677;p7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78" name="Google Shape;678;p7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Deposit (allowed) data and (always) code</a:t>
            </a:r>
            <a:endParaRPr/>
          </a:p>
        </p:txBody>
      </p:sp>
      <p:pic>
        <p:nvPicPr>
          <p:cNvPr id="679" name="Google Shape;679;p71"/>
          <p:cNvPicPr preferRelativeResize="0"/>
          <p:nvPr/>
        </p:nvPicPr>
        <p:blipFill>
          <a:blip r:embed="rId3">
            <a:alphaModFix/>
          </a:blip>
          <a:stretch>
            <a:fillRect/>
          </a:stretch>
        </p:blipFill>
        <p:spPr>
          <a:xfrm>
            <a:off x="311704" y="1152475"/>
            <a:ext cx="4263901" cy="3311626"/>
          </a:xfrm>
          <a:prstGeom prst="rect">
            <a:avLst/>
          </a:prstGeom>
          <a:noFill/>
          <a:ln>
            <a:noFill/>
          </a:ln>
        </p:spPr>
      </p:pic>
      <p:sp>
        <p:nvSpPr>
          <p:cNvPr id="680" name="Google Shape;680;p71"/>
          <p:cNvSpPr txBox="1"/>
          <p:nvPr/>
        </p:nvSpPr>
        <p:spPr>
          <a:xfrm>
            <a:off x="3661800" y="293725"/>
            <a:ext cx="483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Start at </a:t>
            </a:r>
            <a:r>
              <a:rPr lang="en" u="sng">
                <a:solidFill>
                  <a:schemeClr val="hlink"/>
                </a:solidFill>
                <a:hlinkClick r:id="rId4"/>
              </a:rPr>
              <a:t>https://www.aeaweb.org/journals/data/data-code-policy</a:t>
            </a:r>
            <a:r>
              <a:rPr lang="en"/>
              <a:t> </a:t>
            </a:r>
            <a:endParaRPr/>
          </a:p>
        </p:txBody>
      </p:sp>
      <p:pic>
        <p:nvPicPr>
          <p:cNvPr id="681" name="Google Shape;681;p71"/>
          <p:cNvPicPr preferRelativeResize="0"/>
          <p:nvPr/>
        </p:nvPicPr>
        <p:blipFill>
          <a:blip r:embed="rId5">
            <a:alphaModFix/>
          </a:blip>
          <a:stretch>
            <a:fillRect/>
          </a:stretch>
        </p:blipFill>
        <p:spPr>
          <a:xfrm>
            <a:off x="4832399" y="1755850"/>
            <a:ext cx="4088575" cy="2531700"/>
          </a:xfrm>
          <a:prstGeom prst="rect">
            <a:avLst/>
          </a:prstGeom>
          <a:noFill/>
          <a:ln>
            <a:noFill/>
          </a:ln>
        </p:spPr>
      </p:pic>
      <p:sp>
        <p:nvSpPr>
          <p:cNvPr id="682" name="Google Shape;682;p71"/>
          <p:cNvSpPr/>
          <p:nvPr/>
        </p:nvSpPr>
        <p:spPr>
          <a:xfrm>
            <a:off x="4412450" y="2369400"/>
            <a:ext cx="633300" cy="89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89" name="Google Shape;89;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90" name="Google Shape;90;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3543301" y="2590520"/>
            <a:ext cx="2342001" cy="1978350"/>
          </a:xfrm>
          <a:prstGeom prst="rect">
            <a:avLst/>
          </a:prstGeom>
          <a:noFill/>
          <a:ln>
            <a:noFill/>
          </a:ln>
        </p:spPr>
      </p:pic>
      <p:sp>
        <p:nvSpPr>
          <p:cNvPr id="92" name="Google Shape;92;p18"/>
          <p:cNvSpPr/>
          <p:nvPr/>
        </p:nvSpPr>
        <p:spPr>
          <a:xfrm flipH="1" rot="10800000">
            <a:off x="1837200" y="2286000"/>
            <a:ext cx="1647900" cy="1542600"/>
          </a:xfrm>
          <a:prstGeom prst="bentArrow">
            <a:avLst>
              <a:gd fmla="val 25000" name="adj1"/>
              <a:gd fmla="val 26138" name="adj2"/>
              <a:gd fmla="val 25000" name="adj3"/>
              <a:gd fmla="val 4091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8"/>
          <p:cNvPicPr preferRelativeResize="0"/>
          <p:nvPr/>
        </p:nvPicPr>
        <p:blipFill>
          <a:blip r:embed="rId4">
            <a:alphaModFix/>
          </a:blip>
          <a:stretch>
            <a:fillRect/>
          </a:stretch>
        </p:blipFill>
        <p:spPr>
          <a:xfrm>
            <a:off x="6905575" y="2854001"/>
            <a:ext cx="2091624" cy="1393550"/>
          </a:xfrm>
          <a:prstGeom prst="rect">
            <a:avLst/>
          </a:prstGeom>
          <a:noFill/>
          <a:ln>
            <a:noFill/>
          </a:ln>
        </p:spPr>
      </p:pic>
      <p:sp>
        <p:nvSpPr>
          <p:cNvPr id="94" name="Google Shape;94;p18"/>
          <p:cNvSpPr/>
          <p:nvPr/>
        </p:nvSpPr>
        <p:spPr>
          <a:xfrm>
            <a:off x="5981738" y="3134475"/>
            <a:ext cx="827400" cy="617100"/>
          </a:xfrm>
          <a:prstGeom prst="rightArrow">
            <a:avLst>
              <a:gd fmla="val 50000" name="adj1"/>
              <a:gd fmla="val 50000" name="adj2"/>
            </a:avLst>
          </a:prstGeom>
          <a:solidFill>
            <a:srgbClr val="6AA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600"/>
                                        <p:tgtEl>
                                          <p:spTgt spid="94"/>
                                        </p:tgtEl>
                                      </p:cBhvr>
                                    </p:animEffect>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CERN and social science data</a:t>
            </a:r>
            <a:endParaRPr/>
          </a:p>
        </p:txBody>
      </p:sp>
      <p:sp>
        <p:nvSpPr>
          <p:cNvPr id="688" name="Google Shape;688;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9" name="Google Shape;689;p72"/>
          <p:cNvPicPr preferRelativeResize="0"/>
          <p:nvPr/>
        </p:nvPicPr>
        <p:blipFill>
          <a:blip r:embed="rId3">
            <a:alphaModFix/>
          </a:blip>
          <a:stretch>
            <a:fillRect/>
          </a:stretch>
        </p:blipFill>
        <p:spPr>
          <a:xfrm>
            <a:off x="1948348" y="1109750"/>
            <a:ext cx="5247299" cy="3501850"/>
          </a:xfrm>
          <a:prstGeom prst="rect">
            <a:avLst/>
          </a:prstGeom>
          <a:noFill/>
          <a:ln>
            <a:noFill/>
          </a:ln>
        </p:spPr>
      </p:pic>
      <p:sp>
        <p:nvSpPr>
          <p:cNvPr id="690" name="Google Shape;690;p72"/>
          <p:cNvSpPr/>
          <p:nvPr/>
        </p:nvSpPr>
        <p:spPr>
          <a:xfrm>
            <a:off x="5150725" y="694475"/>
            <a:ext cx="376200" cy="153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2"/>
          <p:cNvSpPr txBox="1"/>
          <p:nvPr/>
        </p:nvSpPr>
        <p:spPr>
          <a:xfrm>
            <a:off x="5411175" y="491925"/>
            <a:ext cx="238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Zenodo</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7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Reproducibility is an asset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Reproducibility is an asset</a:t>
            </a:r>
            <a:endParaRPr/>
          </a:p>
        </p:txBody>
      </p:sp>
      <p:sp>
        <p:nvSpPr>
          <p:cNvPr id="702" name="Google Shape;702;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3" name="Google Shape;703;p74"/>
          <p:cNvPicPr preferRelativeResize="0"/>
          <p:nvPr/>
        </p:nvPicPr>
        <p:blipFill>
          <a:blip r:embed="rId3">
            <a:alphaModFix/>
          </a:blip>
          <a:stretch>
            <a:fillRect/>
          </a:stretch>
        </p:blipFill>
        <p:spPr>
          <a:xfrm>
            <a:off x="311704" y="1173150"/>
            <a:ext cx="3135500" cy="3375050"/>
          </a:xfrm>
          <a:prstGeom prst="rect">
            <a:avLst/>
          </a:prstGeom>
          <a:noFill/>
          <a:ln>
            <a:noFill/>
          </a:ln>
        </p:spPr>
      </p:pic>
      <p:pic>
        <p:nvPicPr>
          <p:cNvPr id="704" name="Google Shape;704;p74"/>
          <p:cNvPicPr preferRelativeResize="0"/>
          <p:nvPr/>
        </p:nvPicPr>
        <p:blipFill>
          <a:blip r:embed="rId4">
            <a:alphaModFix/>
          </a:blip>
          <a:stretch>
            <a:fillRect/>
          </a:stretch>
        </p:blipFill>
        <p:spPr>
          <a:xfrm>
            <a:off x="3657225" y="1426800"/>
            <a:ext cx="3760776" cy="28677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710" name="Google Shape;710;p75"/>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711" name="Google Shape;711;p75"/>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712" name="Google Shape;712;p75"/>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5"/>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714" name="Google Shape;714;p75"/>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715" name="Google Shape;715;p75"/>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716" name="Google Shape;716;p75"/>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717" name="Google Shape;717;p75"/>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718" name="Google Shape;718;p75"/>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719" name="Google Shape;719;p75"/>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720" name="Google Shape;720;p75"/>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721" name="Google Shape;721;p75"/>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5"/>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728" name="Google Shape;728;p76"/>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729" name="Google Shape;729;p76"/>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730" name="Google Shape;730;p76"/>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6"/>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732" name="Google Shape;732;p76"/>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733" name="Google Shape;733;p76"/>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734" name="Google Shape;734;p76"/>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735" name="Google Shape;735;p76"/>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736" name="Google Shape;736;p76"/>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737" name="Google Shape;737;p76"/>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738" name="Google Shape;738;p76"/>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739" name="Google Shape;739;p76"/>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6"/>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6"/>
          <p:cNvSpPr txBox="1"/>
          <p:nvPr/>
        </p:nvSpPr>
        <p:spPr>
          <a:xfrm>
            <a:off x="69477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xyz.sqldb</a:t>
            </a:r>
            <a:endParaRPr b="1">
              <a:solidFill>
                <a:srgbClr val="0000FF"/>
              </a:solidFill>
              <a:latin typeface="Courier New"/>
              <a:ea typeface="Courier New"/>
              <a:cs typeface="Courier New"/>
              <a:sym typeface="Courier New"/>
            </a:endParaRPr>
          </a:p>
        </p:txBody>
      </p:sp>
      <p:sp>
        <p:nvSpPr>
          <p:cNvPr id="742" name="Google Shape;742;p76"/>
          <p:cNvSpPr txBox="1"/>
          <p:nvPr/>
        </p:nvSpPr>
        <p:spPr>
          <a:xfrm>
            <a:off x="2180550" y="1129850"/>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01_extract.sql</a:t>
            </a:r>
            <a:endParaRPr b="1" sz="1100">
              <a:solidFill>
                <a:srgbClr val="9900FF"/>
              </a:solidFill>
              <a:latin typeface="Courier New"/>
              <a:ea typeface="Courier New"/>
              <a:cs typeface="Courier New"/>
              <a:sym typeface="Courier New"/>
            </a:endParaRPr>
          </a:p>
        </p:txBody>
      </p:sp>
      <p:sp>
        <p:nvSpPr>
          <p:cNvPr id="743" name="Google Shape;743;p76"/>
          <p:cNvSpPr txBox="1"/>
          <p:nvPr/>
        </p:nvSpPr>
        <p:spPr>
          <a:xfrm>
            <a:off x="2250725" y="1429625"/>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02_clean.py</a:t>
            </a:r>
            <a:endParaRPr b="1" sz="1100">
              <a:solidFill>
                <a:srgbClr val="9900FF"/>
              </a:solidFill>
              <a:latin typeface="Courier New"/>
              <a:ea typeface="Courier New"/>
              <a:cs typeface="Courier New"/>
              <a:sym typeface="Courier New"/>
            </a:endParaRPr>
          </a:p>
        </p:txBody>
      </p:sp>
      <p:sp>
        <p:nvSpPr>
          <p:cNvPr id="744" name="Google Shape;744;p76"/>
          <p:cNvSpPr txBox="1"/>
          <p:nvPr/>
        </p:nvSpPr>
        <p:spPr>
          <a:xfrm>
            <a:off x="2368025" y="1716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03_export.py</a:t>
            </a:r>
            <a:endParaRPr b="1" sz="1100">
              <a:solidFill>
                <a:srgbClr val="9900FF"/>
              </a:solidFill>
              <a:latin typeface="Courier New"/>
              <a:ea typeface="Courier New"/>
              <a:cs typeface="Courier New"/>
              <a:sym typeface="Courier New"/>
            </a:endParaRPr>
          </a:p>
        </p:txBody>
      </p:sp>
      <p:sp>
        <p:nvSpPr>
          <p:cNvPr id="745" name="Google Shape;745;p76"/>
          <p:cNvSpPr txBox="1"/>
          <p:nvPr/>
        </p:nvSpPr>
        <p:spPr>
          <a:xfrm>
            <a:off x="408932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project.dta</a:t>
            </a:r>
            <a:endParaRPr b="1">
              <a:solidFill>
                <a:srgbClr val="0000FF"/>
              </a:solidFill>
              <a:latin typeface="Courier New"/>
              <a:ea typeface="Courier New"/>
              <a:cs typeface="Courier New"/>
              <a:sym typeface="Courier New"/>
            </a:endParaRPr>
          </a:p>
        </p:txBody>
      </p:sp>
      <p:sp>
        <p:nvSpPr>
          <p:cNvPr id="746" name="Google Shape;746;p76"/>
          <p:cNvSpPr txBox="1"/>
          <p:nvPr/>
        </p:nvSpPr>
        <p:spPr>
          <a:xfrm>
            <a:off x="5617200" y="1075625"/>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04_table1.do</a:t>
            </a:r>
            <a:endParaRPr b="1" sz="1100">
              <a:solidFill>
                <a:srgbClr val="9900FF"/>
              </a:solidFill>
              <a:latin typeface="Courier New"/>
              <a:ea typeface="Courier New"/>
              <a:cs typeface="Courier New"/>
              <a:sym typeface="Courier New"/>
            </a:endParaRPr>
          </a:p>
        </p:txBody>
      </p:sp>
      <p:sp>
        <p:nvSpPr>
          <p:cNvPr id="747" name="Google Shape;747;p76"/>
          <p:cNvSpPr txBox="1"/>
          <p:nvPr/>
        </p:nvSpPr>
        <p:spPr>
          <a:xfrm>
            <a:off x="5776600" y="1362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05_figures.do</a:t>
            </a:r>
            <a:endParaRPr b="1" sz="1100">
              <a:solidFill>
                <a:srgbClr val="9900FF"/>
              </a:solidFill>
              <a:latin typeface="Courier New"/>
              <a:ea typeface="Courier New"/>
              <a:cs typeface="Courier New"/>
              <a:sym typeface="Courier New"/>
            </a:endParaRPr>
          </a:p>
        </p:txBody>
      </p:sp>
      <p:sp>
        <p:nvSpPr>
          <p:cNvPr id="748" name="Google Shape;748;p76"/>
          <p:cNvSpPr txBox="1"/>
          <p:nvPr/>
        </p:nvSpPr>
        <p:spPr>
          <a:xfrm>
            <a:off x="5927925" y="1634238"/>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06_appendix.do</a:t>
            </a:r>
            <a:endParaRPr b="1" sz="1100">
              <a:solidFill>
                <a:srgbClr val="9900FF"/>
              </a:solidFill>
              <a:latin typeface="Courier New"/>
              <a:ea typeface="Courier New"/>
              <a:cs typeface="Courier New"/>
              <a:sym typeface="Courier New"/>
            </a:endParaRPr>
          </a:p>
        </p:txBody>
      </p:sp>
      <p:sp>
        <p:nvSpPr>
          <p:cNvPr id="749" name="Google Shape;749;p76"/>
          <p:cNvSpPr txBox="1"/>
          <p:nvPr/>
        </p:nvSpPr>
        <p:spPr>
          <a:xfrm>
            <a:off x="7407600" y="101772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figure.png</a:t>
            </a:r>
            <a:endParaRPr b="1">
              <a:solidFill>
                <a:srgbClr val="0000FF"/>
              </a:solidFill>
              <a:latin typeface="Courier New"/>
              <a:ea typeface="Courier New"/>
              <a:cs typeface="Courier New"/>
              <a:sym typeface="Courier New"/>
            </a:endParaRPr>
          </a:p>
        </p:txBody>
      </p:sp>
      <p:sp>
        <p:nvSpPr>
          <p:cNvPr id="750" name="Google Shape;750;p76"/>
          <p:cNvSpPr txBox="1"/>
          <p:nvPr/>
        </p:nvSpPr>
        <p:spPr>
          <a:xfrm>
            <a:off x="7567000" y="1377088"/>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table1.csv</a:t>
            </a:r>
            <a:endParaRPr b="1">
              <a:solidFill>
                <a:srgbClr val="0000FF"/>
              </a:solidFill>
              <a:latin typeface="Courier New"/>
              <a:ea typeface="Courier New"/>
              <a:cs typeface="Courier New"/>
              <a:sym typeface="Courier New"/>
            </a:endParaRPr>
          </a:p>
        </p:txBody>
      </p:sp>
      <p:sp>
        <p:nvSpPr>
          <p:cNvPr id="751" name="Google Shape;751;p76"/>
          <p:cNvSpPr txBox="1"/>
          <p:nvPr/>
        </p:nvSpPr>
        <p:spPr>
          <a:xfrm>
            <a:off x="8035325" y="3436350"/>
            <a:ext cx="1149600" cy="3387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9900FF"/>
                </a:solidFill>
                <a:latin typeface="Courier New"/>
                <a:ea typeface="Courier New"/>
                <a:cs typeface="Courier New"/>
                <a:sym typeface="Courier New"/>
              </a:rPr>
              <a:t>10_paper.tex</a:t>
            </a:r>
            <a:endParaRPr b="1" sz="1000">
              <a:solidFill>
                <a:srgbClr val="9900FF"/>
              </a:solidFill>
              <a:latin typeface="Courier New"/>
              <a:ea typeface="Courier New"/>
              <a:cs typeface="Courier New"/>
              <a:sym typeface="Courier New"/>
            </a:endParaRPr>
          </a:p>
        </p:txBody>
      </p:sp>
      <p:sp>
        <p:nvSpPr>
          <p:cNvPr id="752" name="Google Shape;752;p76"/>
          <p:cNvSpPr txBox="1"/>
          <p:nvPr/>
        </p:nvSpPr>
        <p:spPr>
          <a:xfrm>
            <a:off x="7760225" y="4094150"/>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paper.pdf</a:t>
            </a:r>
            <a:endParaRPr b="1">
              <a:solidFill>
                <a:srgbClr val="0000FF"/>
              </a:solidFill>
              <a:latin typeface="Courier New"/>
              <a:ea typeface="Courier New"/>
              <a:cs typeface="Courier New"/>
              <a:sym typeface="Courier New"/>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758" name="Google Shape;758;p77"/>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759" name="Google Shape;759;p77"/>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760" name="Google Shape;760;p77"/>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761" name="Google Shape;761;p77"/>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762" name="Google Shape;762;p77"/>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763" name="Google Shape;763;p77"/>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764" name="Google Shape;764;p77"/>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765" name="Google Shape;765;p77"/>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766" name="Google Shape;766;p77"/>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767" name="Google Shape;767;p77"/>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768" name="Google Shape;768;p77"/>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7"/>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7"/>
          <p:cNvSpPr txBox="1"/>
          <p:nvPr/>
        </p:nvSpPr>
        <p:spPr>
          <a:xfrm>
            <a:off x="69477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xyz.sqldb</a:t>
            </a:r>
            <a:endParaRPr b="1">
              <a:solidFill>
                <a:srgbClr val="0000FF"/>
              </a:solidFill>
              <a:latin typeface="Courier New"/>
              <a:ea typeface="Courier New"/>
              <a:cs typeface="Courier New"/>
              <a:sym typeface="Courier New"/>
            </a:endParaRPr>
          </a:p>
        </p:txBody>
      </p:sp>
      <p:sp>
        <p:nvSpPr>
          <p:cNvPr id="771" name="Google Shape;771;p77"/>
          <p:cNvSpPr txBox="1"/>
          <p:nvPr/>
        </p:nvSpPr>
        <p:spPr>
          <a:xfrm>
            <a:off x="4319300" y="1218775"/>
            <a:ext cx="1149600" cy="3387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9900FF"/>
                </a:solidFill>
                <a:latin typeface="Courier New"/>
                <a:ea typeface="Courier New"/>
                <a:cs typeface="Courier New"/>
                <a:sym typeface="Courier New"/>
              </a:rPr>
              <a:t>paper.ipnyb</a:t>
            </a:r>
            <a:endParaRPr b="1" sz="1000">
              <a:solidFill>
                <a:srgbClr val="9900FF"/>
              </a:solidFill>
              <a:latin typeface="Courier New"/>
              <a:ea typeface="Courier New"/>
              <a:cs typeface="Courier New"/>
              <a:sym typeface="Courier New"/>
            </a:endParaRPr>
          </a:p>
        </p:txBody>
      </p:sp>
      <p:sp>
        <p:nvSpPr>
          <p:cNvPr id="772" name="Google Shape;772;p77"/>
          <p:cNvSpPr txBox="1"/>
          <p:nvPr/>
        </p:nvSpPr>
        <p:spPr>
          <a:xfrm>
            <a:off x="7760225" y="4094150"/>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paper.pdf</a:t>
            </a:r>
            <a:endParaRPr b="1">
              <a:solidFill>
                <a:srgbClr val="0000FF"/>
              </a:solidFill>
              <a:latin typeface="Courier New"/>
              <a:ea typeface="Courier New"/>
              <a:cs typeface="Courier New"/>
              <a:sym typeface="Courier New"/>
            </a:endParaRPr>
          </a:p>
        </p:txBody>
      </p:sp>
      <p:cxnSp>
        <p:nvCxnSpPr>
          <p:cNvPr id="773" name="Google Shape;773;p77"/>
          <p:cNvCxnSpPr>
            <a:stCxn id="770" idx="3"/>
            <a:endCxn id="771" idx="1"/>
          </p:cNvCxnSpPr>
          <p:nvPr/>
        </p:nvCxnSpPr>
        <p:spPr>
          <a:xfrm flipH="1" rot="10800000">
            <a:off x="2119475" y="1388175"/>
            <a:ext cx="2199900" cy="426000"/>
          </a:xfrm>
          <a:prstGeom prst="straightConnector1">
            <a:avLst/>
          </a:prstGeom>
          <a:noFill/>
          <a:ln cap="flat" cmpd="sng" w="9525">
            <a:solidFill>
              <a:schemeClr val="dk2"/>
            </a:solidFill>
            <a:prstDash val="solid"/>
            <a:round/>
            <a:headEnd len="med" w="med" type="none"/>
            <a:tailEnd len="med" w="med" type="triangle"/>
          </a:ln>
        </p:spPr>
      </p:cxnSp>
      <p:cxnSp>
        <p:nvCxnSpPr>
          <p:cNvPr id="774" name="Google Shape;774;p77"/>
          <p:cNvCxnSpPr>
            <a:stCxn id="771" idx="3"/>
            <a:endCxn id="772" idx="0"/>
          </p:cNvCxnSpPr>
          <p:nvPr/>
        </p:nvCxnSpPr>
        <p:spPr>
          <a:xfrm>
            <a:off x="5468900" y="1388125"/>
            <a:ext cx="3003600" cy="2706000"/>
          </a:xfrm>
          <a:prstGeom prst="straightConnector1">
            <a:avLst/>
          </a:prstGeom>
          <a:noFill/>
          <a:ln cap="flat" cmpd="sng" w="9525">
            <a:solidFill>
              <a:schemeClr val="dk2"/>
            </a:solidFill>
            <a:prstDash val="solid"/>
            <a:round/>
            <a:headEnd len="med" w="med" type="none"/>
            <a:tailEnd len="med" w="med" type="triangle"/>
          </a:ln>
        </p:spPr>
      </p:cxnSp>
      <p:sp>
        <p:nvSpPr>
          <p:cNvPr id="775" name="Google Shape;775;p77"/>
          <p:cNvSpPr/>
          <p:nvPr/>
        </p:nvSpPr>
        <p:spPr>
          <a:xfrm>
            <a:off x="407025" y="2014075"/>
            <a:ext cx="8520600" cy="15297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7"/>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research pipeline</a:t>
            </a:r>
            <a:endParaRPr/>
          </a:p>
        </p:txBody>
      </p:sp>
      <p:pic>
        <p:nvPicPr>
          <p:cNvPr id="782" name="Google Shape;782;p78"/>
          <p:cNvPicPr preferRelativeResize="0"/>
          <p:nvPr/>
        </p:nvPicPr>
        <p:blipFill>
          <a:blip r:embed="rId3">
            <a:alphaModFix/>
          </a:blip>
          <a:stretch>
            <a:fillRect/>
          </a:stretch>
        </p:blipFill>
        <p:spPr>
          <a:xfrm>
            <a:off x="343875" y="4148750"/>
            <a:ext cx="926325" cy="926325"/>
          </a:xfrm>
          <a:prstGeom prst="rect">
            <a:avLst/>
          </a:prstGeom>
          <a:noFill/>
          <a:ln>
            <a:noFill/>
          </a:ln>
        </p:spPr>
      </p:pic>
      <p:pic>
        <p:nvPicPr>
          <p:cNvPr id="783" name="Google Shape;783;p78"/>
          <p:cNvPicPr preferRelativeResize="0"/>
          <p:nvPr/>
        </p:nvPicPr>
        <p:blipFill>
          <a:blip r:embed="rId4">
            <a:alphaModFix/>
          </a:blip>
          <a:stretch>
            <a:fillRect/>
          </a:stretch>
        </p:blipFill>
        <p:spPr>
          <a:xfrm>
            <a:off x="1270200" y="4036475"/>
            <a:ext cx="1038600" cy="1038600"/>
          </a:xfrm>
          <a:prstGeom prst="rect">
            <a:avLst/>
          </a:prstGeom>
          <a:noFill/>
          <a:ln>
            <a:noFill/>
          </a:ln>
        </p:spPr>
      </p:pic>
      <p:sp>
        <p:nvSpPr>
          <p:cNvPr id="784" name="Google Shape;784;p78"/>
          <p:cNvSpPr/>
          <p:nvPr/>
        </p:nvSpPr>
        <p:spPr>
          <a:xfrm>
            <a:off x="919388" y="2200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Raw data</a:t>
            </a:r>
            <a:endParaRPr/>
          </a:p>
        </p:txBody>
      </p:sp>
      <p:sp>
        <p:nvSpPr>
          <p:cNvPr id="785" name="Google Shape;785;p78"/>
          <p:cNvSpPr/>
          <p:nvPr/>
        </p:nvSpPr>
        <p:spPr>
          <a:xfrm>
            <a:off x="3280700" y="2136700"/>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Cleaning code</a:t>
            </a:r>
            <a:endParaRPr sz="1000">
              <a:latin typeface="Courier New"/>
              <a:ea typeface="Courier New"/>
              <a:cs typeface="Courier New"/>
              <a:sym typeface="Courier New"/>
            </a:endParaRPr>
          </a:p>
        </p:txBody>
      </p:sp>
      <p:sp>
        <p:nvSpPr>
          <p:cNvPr id="786" name="Google Shape;786;p78"/>
          <p:cNvSpPr/>
          <p:nvPr/>
        </p:nvSpPr>
        <p:spPr>
          <a:xfrm>
            <a:off x="4492838" y="2177775"/>
            <a:ext cx="870175" cy="76492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Analysis data</a:t>
            </a:r>
            <a:endParaRPr/>
          </a:p>
        </p:txBody>
      </p:sp>
      <p:sp>
        <p:nvSpPr>
          <p:cNvPr id="787" name="Google Shape;787;p78"/>
          <p:cNvSpPr/>
          <p:nvPr/>
        </p:nvSpPr>
        <p:spPr>
          <a:xfrm>
            <a:off x="5692775" y="2192838"/>
            <a:ext cx="1038600" cy="75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urier New"/>
                <a:ea typeface="Courier New"/>
                <a:cs typeface="Courier New"/>
                <a:sym typeface="Courier New"/>
              </a:rPr>
              <a:t>Analysis code</a:t>
            </a:r>
            <a:endParaRPr sz="1000">
              <a:latin typeface="Courier New"/>
              <a:ea typeface="Courier New"/>
              <a:cs typeface="Courier New"/>
              <a:sym typeface="Courier New"/>
            </a:endParaRPr>
          </a:p>
        </p:txBody>
      </p:sp>
      <p:pic>
        <p:nvPicPr>
          <p:cNvPr id="788" name="Google Shape;788;p78"/>
          <p:cNvPicPr preferRelativeResize="0"/>
          <p:nvPr/>
        </p:nvPicPr>
        <p:blipFill>
          <a:blip r:embed="rId5">
            <a:alphaModFix/>
          </a:blip>
          <a:stretch>
            <a:fillRect/>
          </a:stretch>
        </p:blipFill>
        <p:spPr>
          <a:xfrm>
            <a:off x="6786075" y="3407800"/>
            <a:ext cx="1597100" cy="1597100"/>
          </a:xfrm>
          <a:prstGeom prst="rect">
            <a:avLst/>
          </a:prstGeom>
          <a:noFill/>
          <a:ln>
            <a:noFill/>
          </a:ln>
        </p:spPr>
      </p:pic>
      <p:pic>
        <p:nvPicPr>
          <p:cNvPr id="789" name="Google Shape;789;p78"/>
          <p:cNvPicPr preferRelativeResize="0"/>
          <p:nvPr/>
        </p:nvPicPr>
        <p:blipFill>
          <a:blip r:embed="rId6">
            <a:alphaModFix/>
          </a:blip>
          <a:stretch>
            <a:fillRect/>
          </a:stretch>
        </p:blipFill>
        <p:spPr>
          <a:xfrm>
            <a:off x="6786075" y="2136659"/>
            <a:ext cx="870175" cy="870175"/>
          </a:xfrm>
          <a:prstGeom prst="rect">
            <a:avLst/>
          </a:prstGeom>
          <a:noFill/>
          <a:ln>
            <a:noFill/>
          </a:ln>
        </p:spPr>
      </p:pic>
      <p:sp>
        <p:nvSpPr>
          <p:cNvPr id="790" name="Google Shape;790;p78"/>
          <p:cNvSpPr txBox="1"/>
          <p:nvPr/>
        </p:nvSpPr>
        <p:spPr>
          <a:xfrm>
            <a:off x="6386050" y="4813475"/>
            <a:ext cx="26598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solidFill>
                  <a:srgbClr val="CCCCCC"/>
                </a:solidFill>
              </a:rPr>
              <a:t>Table icon by Manglayang studio from the Noun Project</a:t>
            </a:r>
            <a:endParaRPr sz="500">
              <a:solidFill>
                <a:srgbClr val="CCCCCC"/>
              </a:solidFill>
            </a:endParaRPr>
          </a:p>
        </p:txBody>
      </p:sp>
      <p:pic>
        <p:nvPicPr>
          <p:cNvPr id="791" name="Google Shape;791;p78"/>
          <p:cNvPicPr preferRelativeResize="0"/>
          <p:nvPr/>
        </p:nvPicPr>
        <p:blipFill>
          <a:blip r:embed="rId7">
            <a:alphaModFix/>
          </a:blip>
          <a:stretch>
            <a:fillRect/>
          </a:stretch>
        </p:blipFill>
        <p:spPr>
          <a:xfrm>
            <a:off x="7760077" y="2273885"/>
            <a:ext cx="584020" cy="572700"/>
          </a:xfrm>
          <a:prstGeom prst="rect">
            <a:avLst/>
          </a:prstGeom>
          <a:noFill/>
          <a:ln>
            <a:noFill/>
          </a:ln>
        </p:spPr>
      </p:pic>
      <p:sp>
        <p:nvSpPr>
          <p:cNvPr id="792" name="Google Shape;792;p78"/>
          <p:cNvSpPr/>
          <p:nvPr/>
        </p:nvSpPr>
        <p:spPr>
          <a:xfrm>
            <a:off x="7165025" y="3017600"/>
            <a:ext cx="870300" cy="52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8"/>
          <p:cNvSpPr/>
          <p:nvPr/>
        </p:nvSpPr>
        <p:spPr>
          <a:xfrm>
            <a:off x="533350" y="2105300"/>
            <a:ext cx="8203500" cy="10386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8"/>
          <p:cNvSpPr txBox="1"/>
          <p:nvPr/>
        </p:nvSpPr>
        <p:spPr>
          <a:xfrm>
            <a:off x="69477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xyz.sqldb</a:t>
            </a:r>
            <a:endParaRPr b="1">
              <a:solidFill>
                <a:srgbClr val="0000FF"/>
              </a:solidFill>
              <a:latin typeface="Courier New"/>
              <a:ea typeface="Courier New"/>
              <a:cs typeface="Courier New"/>
              <a:sym typeface="Courier New"/>
            </a:endParaRPr>
          </a:p>
        </p:txBody>
      </p:sp>
      <p:sp>
        <p:nvSpPr>
          <p:cNvPr id="795" name="Google Shape;795;p78"/>
          <p:cNvSpPr txBox="1"/>
          <p:nvPr/>
        </p:nvSpPr>
        <p:spPr>
          <a:xfrm>
            <a:off x="2180550" y="1129850"/>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01_extract.sql</a:t>
            </a:r>
            <a:endParaRPr b="1" sz="1100">
              <a:solidFill>
                <a:srgbClr val="9900FF"/>
              </a:solidFill>
              <a:latin typeface="Courier New"/>
              <a:ea typeface="Courier New"/>
              <a:cs typeface="Courier New"/>
              <a:sym typeface="Courier New"/>
            </a:endParaRPr>
          </a:p>
        </p:txBody>
      </p:sp>
      <p:sp>
        <p:nvSpPr>
          <p:cNvPr id="796" name="Google Shape;796;p78"/>
          <p:cNvSpPr txBox="1"/>
          <p:nvPr/>
        </p:nvSpPr>
        <p:spPr>
          <a:xfrm>
            <a:off x="2250725" y="1429625"/>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02_clean.py</a:t>
            </a:r>
            <a:endParaRPr b="1" sz="1100">
              <a:solidFill>
                <a:srgbClr val="9900FF"/>
              </a:solidFill>
              <a:latin typeface="Courier New"/>
              <a:ea typeface="Courier New"/>
              <a:cs typeface="Courier New"/>
              <a:sym typeface="Courier New"/>
            </a:endParaRPr>
          </a:p>
        </p:txBody>
      </p:sp>
      <p:sp>
        <p:nvSpPr>
          <p:cNvPr id="797" name="Google Shape;797;p78"/>
          <p:cNvSpPr txBox="1"/>
          <p:nvPr/>
        </p:nvSpPr>
        <p:spPr>
          <a:xfrm>
            <a:off x="2368025" y="1716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03_export.py</a:t>
            </a:r>
            <a:endParaRPr b="1" sz="1100">
              <a:solidFill>
                <a:srgbClr val="9900FF"/>
              </a:solidFill>
              <a:latin typeface="Courier New"/>
              <a:ea typeface="Courier New"/>
              <a:cs typeface="Courier New"/>
              <a:sym typeface="Courier New"/>
            </a:endParaRPr>
          </a:p>
        </p:txBody>
      </p:sp>
      <p:sp>
        <p:nvSpPr>
          <p:cNvPr id="798" name="Google Shape;798;p78"/>
          <p:cNvSpPr txBox="1"/>
          <p:nvPr/>
        </p:nvSpPr>
        <p:spPr>
          <a:xfrm>
            <a:off x="4089325" y="161407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project.dta</a:t>
            </a:r>
            <a:endParaRPr b="1">
              <a:solidFill>
                <a:srgbClr val="0000FF"/>
              </a:solidFill>
              <a:latin typeface="Courier New"/>
              <a:ea typeface="Courier New"/>
              <a:cs typeface="Courier New"/>
              <a:sym typeface="Courier New"/>
            </a:endParaRPr>
          </a:p>
        </p:txBody>
      </p:sp>
      <p:sp>
        <p:nvSpPr>
          <p:cNvPr id="799" name="Google Shape;799;p78"/>
          <p:cNvSpPr txBox="1"/>
          <p:nvPr/>
        </p:nvSpPr>
        <p:spPr>
          <a:xfrm>
            <a:off x="5617200" y="1075625"/>
            <a:ext cx="1424700" cy="3540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04_table1.do</a:t>
            </a:r>
            <a:endParaRPr b="1" sz="1100">
              <a:solidFill>
                <a:srgbClr val="9900FF"/>
              </a:solidFill>
              <a:latin typeface="Courier New"/>
              <a:ea typeface="Courier New"/>
              <a:cs typeface="Courier New"/>
              <a:sym typeface="Courier New"/>
            </a:endParaRPr>
          </a:p>
        </p:txBody>
      </p:sp>
      <p:sp>
        <p:nvSpPr>
          <p:cNvPr id="800" name="Google Shape;800;p78"/>
          <p:cNvSpPr txBox="1"/>
          <p:nvPr/>
        </p:nvSpPr>
        <p:spPr>
          <a:xfrm>
            <a:off x="5776600" y="1362200"/>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05_figures.do</a:t>
            </a:r>
            <a:endParaRPr b="1" sz="1100">
              <a:solidFill>
                <a:srgbClr val="9900FF"/>
              </a:solidFill>
              <a:latin typeface="Courier New"/>
              <a:ea typeface="Courier New"/>
              <a:cs typeface="Courier New"/>
              <a:sym typeface="Courier New"/>
            </a:endParaRPr>
          </a:p>
        </p:txBody>
      </p:sp>
      <p:sp>
        <p:nvSpPr>
          <p:cNvPr id="801" name="Google Shape;801;p78"/>
          <p:cNvSpPr txBox="1"/>
          <p:nvPr/>
        </p:nvSpPr>
        <p:spPr>
          <a:xfrm>
            <a:off x="5927925" y="1634238"/>
            <a:ext cx="1424700" cy="3540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9900FF"/>
                </a:solidFill>
                <a:latin typeface="Courier New"/>
                <a:ea typeface="Courier New"/>
                <a:cs typeface="Courier New"/>
                <a:sym typeface="Courier New"/>
              </a:rPr>
              <a:t>06_appendix.do</a:t>
            </a:r>
            <a:endParaRPr b="1" sz="1100">
              <a:solidFill>
                <a:srgbClr val="9900FF"/>
              </a:solidFill>
              <a:latin typeface="Courier New"/>
              <a:ea typeface="Courier New"/>
              <a:cs typeface="Courier New"/>
              <a:sym typeface="Courier New"/>
            </a:endParaRPr>
          </a:p>
        </p:txBody>
      </p:sp>
      <p:sp>
        <p:nvSpPr>
          <p:cNvPr id="802" name="Google Shape;802;p78"/>
          <p:cNvSpPr txBox="1"/>
          <p:nvPr/>
        </p:nvSpPr>
        <p:spPr>
          <a:xfrm>
            <a:off x="7407600" y="1017725"/>
            <a:ext cx="1424700" cy="4002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figure.png</a:t>
            </a:r>
            <a:endParaRPr b="1">
              <a:solidFill>
                <a:srgbClr val="0000FF"/>
              </a:solidFill>
              <a:latin typeface="Courier New"/>
              <a:ea typeface="Courier New"/>
              <a:cs typeface="Courier New"/>
              <a:sym typeface="Courier New"/>
            </a:endParaRPr>
          </a:p>
        </p:txBody>
      </p:sp>
      <p:sp>
        <p:nvSpPr>
          <p:cNvPr id="803" name="Google Shape;803;p78"/>
          <p:cNvSpPr txBox="1"/>
          <p:nvPr/>
        </p:nvSpPr>
        <p:spPr>
          <a:xfrm>
            <a:off x="7567000" y="1377088"/>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table1.csv</a:t>
            </a:r>
            <a:endParaRPr b="1">
              <a:solidFill>
                <a:srgbClr val="0000FF"/>
              </a:solidFill>
              <a:latin typeface="Courier New"/>
              <a:ea typeface="Courier New"/>
              <a:cs typeface="Courier New"/>
              <a:sym typeface="Courier New"/>
            </a:endParaRPr>
          </a:p>
        </p:txBody>
      </p:sp>
      <p:sp>
        <p:nvSpPr>
          <p:cNvPr id="804" name="Google Shape;804;p78"/>
          <p:cNvSpPr txBox="1"/>
          <p:nvPr/>
        </p:nvSpPr>
        <p:spPr>
          <a:xfrm>
            <a:off x="8035325" y="3436350"/>
            <a:ext cx="1149600" cy="338700"/>
          </a:xfrm>
          <a:prstGeom prst="rect">
            <a:avLst/>
          </a:prstGeom>
          <a:solidFill>
            <a:schemeClr val="lt1"/>
          </a:solidFill>
          <a:ln cap="flat" cmpd="sng" w="2857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9900FF"/>
                </a:solidFill>
                <a:latin typeface="Courier New"/>
                <a:ea typeface="Courier New"/>
                <a:cs typeface="Courier New"/>
                <a:sym typeface="Courier New"/>
              </a:rPr>
              <a:t>10_paper.tex</a:t>
            </a:r>
            <a:endParaRPr b="1" sz="1000">
              <a:solidFill>
                <a:srgbClr val="9900FF"/>
              </a:solidFill>
              <a:latin typeface="Courier New"/>
              <a:ea typeface="Courier New"/>
              <a:cs typeface="Courier New"/>
              <a:sym typeface="Courier New"/>
            </a:endParaRPr>
          </a:p>
        </p:txBody>
      </p:sp>
      <p:sp>
        <p:nvSpPr>
          <p:cNvPr id="805" name="Google Shape;805;p78"/>
          <p:cNvSpPr txBox="1"/>
          <p:nvPr/>
        </p:nvSpPr>
        <p:spPr>
          <a:xfrm>
            <a:off x="7760225" y="4094150"/>
            <a:ext cx="1424700" cy="400200"/>
          </a:xfrm>
          <a:prstGeom prst="rect">
            <a:avLst/>
          </a:prstGeom>
          <a:solidFill>
            <a:schemeClr val="lt1"/>
          </a:solidFill>
          <a:ln cap="flat" cmpd="sng" w="2857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000FF"/>
                </a:solidFill>
                <a:latin typeface="Courier New"/>
                <a:ea typeface="Courier New"/>
                <a:cs typeface="Courier New"/>
                <a:sym typeface="Courier New"/>
              </a:rPr>
              <a:t>paper.pdf</a:t>
            </a:r>
            <a:endParaRPr b="1">
              <a:solidFill>
                <a:srgbClr val="0000FF"/>
              </a:solidFill>
              <a:latin typeface="Courier New"/>
              <a:ea typeface="Courier New"/>
              <a:cs typeface="Courier New"/>
              <a:sym typeface="Courier New"/>
            </a:endParaRPr>
          </a:p>
        </p:txBody>
      </p:sp>
      <p:sp>
        <p:nvSpPr>
          <p:cNvPr id="806" name="Google Shape;806;p78"/>
          <p:cNvSpPr/>
          <p:nvPr/>
        </p:nvSpPr>
        <p:spPr>
          <a:xfrm>
            <a:off x="407025" y="933400"/>
            <a:ext cx="8736900" cy="29307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8"/>
          <p:cNvSpPr/>
          <p:nvPr/>
        </p:nvSpPr>
        <p:spPr>
          <a:xfrm>
            <a:off x="757925" y="3278675"/>
            <a:ext cx="1193100" cy="75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8"/>
          <p:cNvSpPr txBox="1"/>
          <p:nvPr/>
        </p:nvSpPr>
        <p:spPr>
          <a:xfrm>
            <a:off x="2910525" y="2254000"/>
            <a:ext cx="2754600" cy="523200"/>
          </a:xfrm>
          <a:prstGeom prst="rect">
            <a:avLst/>
          </a:prstGeom>
          <a:solidFill>
            <a:srgbClr val="FFFFFF">
              <a:alpha val="65359"/>
            </a:srgbClr>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ourier New"/>
                <a:ea typeface="Courier New"/>
                <a:cs typeface="Courier New"/>
                <a:sym typeface="Courier New"/>
              </a:rPr>
              <a:t>make paper</a:t>
            </a:r>
            <a:endParaRPr b="1" sz="2200">
              <a:latin typeface="Courier New"/>
              <a:ea typeface="Courier New"/>
              <a:cs typeface="Courier New"/>
              <a:sym typeface="Courier New"/>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Reproducibility is an asset</a:t>
            </a:r>
            <a:endParaRPr/>
          </a:p>
        </p:txBody>
      </p:sp>
      <p:sp>
        <p:nvSpPr>
          <p:cNvPr id="814" name="Google Shape;814;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15" name="Google Shape;815;p79"/>
          <p:cNvPicPr preferRelativeResize="0"/>
          <p:nvPr/>
        </p:nvPicPr>
        <p:blipFill>
          <a:blip r:embed="rId3">
            <a:alphaModFix/>
          </a:blip>
          <a:stretch>
            <a:fillRect/>
          </a:stretch>
        </p:blipFill>
        <p:spPr>
          <a:xfrm>
            <a:off x="311702" y="1173150"/>
            <a:ext cx="1777025" cy="1912775"/>
          </a:xfrm>
          <a:prstGeom prst="rect">
            <a:avLst/>
          </a:prstGeom>
          <a:noFill/>
          <a:ln>
            <a:noFill/>
          </a:ln>
        </p:spPr>
      </p:pic>
      <p:pic>
        <p:nvPicPr>
          <p:cNvPr id="816" name="Google Shape;816;p79"/>
          <p:cNvPicPr preferRelativeResize="0"/>
          <p:nvPr/>
        </p:nvPicPr>
        <p:blipFill>
          <a:blip r:embed="rId4">
            <a:alphaModFix/>
          </a:blip>
          <a:stretch>
            <a:fillRect/>
          </a:stretch>
        </p:blipFill>
        <p:spPr>
          <a:xfrm>
            <a:off x="1620725" y="1588500"/>
            <a:ext cx="1963724" cy="1497425"/>
          </a:xfrm>
          <a:prstGeom prst="rect">
            <a:avLst/>
          </a:prstGeom>
          <a:noFill/>
          <a:ln>
            <a:noFill/>
          </a:ln>
        </p:spPr>
      </p:pic>
      <p:sp>
        <p:nvSpPr>
          <p:cNvPr id="817" name="Google Shape;817;p79"/>
          <p:cNvSpPr/>
          <p:nvPr/>
        </p:nvSpPr>
        <p:spPr>
          <a:xfrm>
            <a:off x="3694450" y="2127900"/>
            <a:ext cx="877500" cy="57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8" name="Google Shape;818;p79"/>
          <p:cNvPicPr preferRelativeResize="0"/>
          <p:nvPr/>
        </p:nvPicPr>
        <p:blipFill>
          <a:blip r:embed="rId5">
            <a:alphaModFix/>
          </a:blip>
          <a:stretch>
            <a:fillRect/>
          </a:stretch>
        </p:blipFill>
        <p:spPr>
          <a:xfrm>
            <a:off x="4785200" y="1207550"/>
            <a:ext cx="3875774" cy="2180124"/>
          </a:xfrm>
          <a:prstGeom prst="rect">
            <a:avLst/>
          </a:prstGeom>
          <a:noFill/>
          <a:ln cap="flat" cmpd="sng" w="19050">
            <a:solidFill>
              <a:schemeClr val="dk2"/>
            </a:solidFill>
            <a:prstDash val="solid"/>
            <a:round/>
            <a:headEnd len="sm" w="sm" type="none"/>
            <a:tailEnd len="sm" w="sm" type="none"/>
          </a:ln>
        </p:spPr>
      </p:pic>
      <p:sp>
        <p:nvSpPr>
          <p:cNvPr id="819" name="Google Shape;819;p79"/>
          <p:cNvSpPr txBox="1"/>
          <p:nvPr/>
        </p:nvSpPr>
        <p:spPr>
          <a:xfrm>
            <a:off x="6892800" y="3818450"/>
            <a:ext cx="140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onsolas"/>
                <a:ea typeface="Consolas"/>
                <a:cs typeface="Consolas"/>
                <a:sym typeface="Consolas"/>
              </a:rPr>
              <a:t>done.</a:t>
            </a:r>
            <a:endParaRPr b="1">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100" name="Google Shape;100;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101" name="Google Shape;101;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Types of proprietary or confidential data:</a:t>
            </a:r>
            <a:endParaRPr/>
          </a:p>
          <a:p>
            <a:pPr indent="-317500" lvl="0" marL="457200" rtl="0" algn="l">
              <a:spcBef>
                <a:spcPts val="1200"/>
              </a:spcBef>
              <a:spcAft>
                <a:spcPts val="0"/>
              </a:spcAft>
              <a:buSzPts val="1400"/>
              <a:buChar char="-"/>
            </a:pPr>
            <a:r>
              <a:rPr lang="en"/>
              <a:t>Compustat</a:t>
            </a:r>
            <a:endParaRPr/>
          </a:p>
          <a:p>
            <a:pPr indent="-317500" lvl="0" marL="457200" rtl="0" algn="l">
              <a:spcBef>
                <a:spcPts val="0"/>
              </a:spcBef>
              <a:spcAft>
                <a:spcPts val="0"/>
              </a:spcAft>
              <a:buSzPts val="1400"/>
              <a:buChar char="-"/>
            </a:pPr>
            <a:r>
              <a:rPr lang="en"/>
              <a:t>ZTRAX real estate transactions</a:t>
            </a:r>
            <a:endParaRPr/>
          </a:p>
          <a:p>
            <a:pPr indent="-317500" lvl="0" marL="457200" rtl="0" algn="l">
              <a:spcBef>
                <a:spcPts val="0"/>
              </a:spcBef>
              <a:spcAft>
                <a:spcPts val="0"/>
              </a:spcAft>
              <a:buSzPts val="1400"/>
              <a:buChar char="-"/>
            </a:pPr>
            <a:r>
              <a:rPr lang="en"/>
              <a:t>Ebay transaction data</a:t>
            </a:r>
            <a:endParaRPr/>
          </a:p>
          <a:p>
            <a:pPr indent="-317500" lvl="0" marL="457200" rtl="0" algn="l">
              <a:spcBef>
                <a:spcPts val="0"/>
              </a:spcBef>
              <a:spcAft>
                <a:spcPts val="0"/>
              </a:spcAft>
              <a:buSzPts val="1400"/>
              <a:buChar char="-"/>
            </a:pPr>
            <a:r>
              <a:rPr lang="en"/>
              <a:t>Wage records for WA state</a:t>
            </a:r>
            <a:endParaRPr/>
          </a:p>
          <a:p>
            <a:pPr indent="-317500" lvl="0" marL="457200" rtl="0" algn="l">
              <a:spcBef>
                <a:spcPts val="0"/>
              </a:spcBef>
              <a:spcAft>
                <a:spcPts val="0"/>
              </a:spcAft>
              <a:buSzPts val="1400"/>
              <a:buChar char="-"/>
            </a:pPr>
            <a:r>
              <a:rPr lang="en"/>
              <a:t>Swedish prison records</a:t>
            </a:r>
            <a:endParaRPr/>
          </a:p>
          <a:p>
            <a:pPr indent="-317500" lvl="0" marL="457200" rtl="0" algn="l">
              <a:spcBef>
                <a:spcPts val="0"/>
              </a:spcBef>
              <a:spcAft>
                <a:spcPts val="0"/>
              </a:spcAft>
              <a:buSzPts val="1400"/>
              <a:buChar char="-"/>
            </a:pPr>
            <a:r>
              <a:rPr lang="en"/>
              <a:t>French customs records</a:t>
            </a:r>
            <a:endParaRPr/>
          </a:p>
          <a:p>
            <a:pPr indent="-317500" lvl="0" marL="457200" rtl="0" algn="l">
              <a:spcBef>
                <a:spcPts val="0"/>
              </a:spcBef>
              <a:spcAft>
                <a:spcPts val="0"/>
              </a:spcAft>
              <a:buSzPts val="1400"/>
              <a:buChar char="-"/>
            </a:pPr>
            <a:r>
              <a:rPr lang="en"/>
              <a:t>German Socio-Economic Panel</a:t>
            </a:r>
            <a:endParaRPr/>
          </a:p>
          <a:p>
            <a:pPr indent="0" lvl="0" marL="457200" rtl="0" algn="l">
              <a:spcBef>
                <a:spcPts val="1200"/>
              </a:spcBef>
              <a:spcAft>
                <a:spcPts val="1200"/>
              </a:spcAft>
              <a:buNone/>
            </a:pPr>
            <a:r>
              <a:t/>
            </a:r>
            <a:endParaRPr/>
          </a:p>
        </p:txBody>
      </p:sp>
      <p:sp>
        <p:nvSpPr>
          <p:cNvPr id="102" name="Google Shape;102;p19"/>
          <p:cNvSpPr/>
          <p:nvPr/>
        </p:nvSpPr>
        <p:spPr>
          <a:xfrm>
            <a:off x="357625" y="1514650"/>
            <a:ext cx="2959200" cy="364800"/>
          </a:xfrm>
          <a:prstGeom prst="rect">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Pause: Why should you believe 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13" name="Google Shape;113;p21"/>
          <p:cNvPicPr preferRelativeResize="0"/>
          <p:nvPr/>
        </p:nvPicPr>
        <p:blipFill>
          <a:blip r:embed="rId3">
            <a:alphaModFix/>
          </a:blip>
          <a:stretch>
            <a:fillRect/>
          </a:stretch>
        </p:blipFill>
        <p:spPr>
          <a:xfrm>
            <a:off x="2866388" y="177975"/>
            <a:ext cx="3411225" cy="1355925"/>
          </a:xfrm>
          <a:prstGeom prst="rect">
            <a:avLst/>
          </a:prstGeom>
          <a:noFill/>
          <a:ln>
            <a:noFill/>
          </a:ln>
        </p:spPr>
      </p:pic>
      <p:pic>
        <p:nvPicPr>
          <p:cNvPr id="114" name="Google Shape;114;p21"/>
          <p:cNvPicPr preferRelativeResize="0"/>
          <p:nvPr/>
        </p:nvPicPr>
        <p:blipFill>
          <a:blip r:embed="rId4">
            <a:alphaModFix/>
          </a:blip>
          <a:stretch>
            <a:fillRect/>
          </a:stretch>
        </p:blipFill>
        <p:spPr>
          <a:xfrm>
            <a:off x="3181075" y="1568800"/>
            <a:ext cx="2900352" cy="330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