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5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68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8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randa Xicotencatl, B." userId="0787a961-e3f1-46f2-bc8d-2c1ba91797fa" providerId="ADAL" clId="{E4410C5A-812E-4359-863E-0B23FF0E1CB3}"/>
    <pc:docChg chg="custSel addSld modSld">
      <pc:chgData name="Miranda Xicotencatl, B." userId="0787a961-e3f1-46f2-bc8d-2c1ba91797fa" providerId="ADAL" clId="{E4410C5A-812E-4359-863E-0B23FF0E1CB3}" dt="2021-03-22T08:05:22.721" v="8" actId="478"/>
      <pc:docMkLst>
        <pc:docMk/>
      </pc:docMkLst>
      <pc:sldChg chg="addSp delSp modSp new mod">
        <pc:chgData name="Miranda Xicotencatl, B." userId="0787a961-e3f1-46f2-bc8d-2c1ba91797fa" providerId="ADAL" clId="{E4410C5A-812E-4359-863E-0B23FF0E1CB3}" dt="2021-03-22T08:05:22.721" v="8" actId="478"/>
        <pc:sldMkLst>
          <pc:docMk/>
          <pc:sldMk cId="2143070997" sldId="267"/>
        </pc:sldMkLst>
        <pc:spChg chg="del mod">
          <ac:chgData name="Miranda Xicotencatl, B." userId="0787a961-e3f1-46f2-bc8d-2c1ba91797fa" providerId="ADAL" clId="{E4410C5A-812E-4359-863E-0B23FF0E1CB3}" dt="2021-03-22T08:05:22.721" v="8" actId="478"/>
          <ac:spMkLst>
            <pc:docMk/>
            <pc:sldMk cId="2143070997" sldId="267"/>
            <ac:spMk id="2" creationId="{67F871C5-EDAE-4F7E-A4FF-8D7F4FA88F22}"/>
          </ac:spMkLst>
        </pc:spChg>
        <pc:spChg chg="del">
          <ac:chgData name="Miranda Xicotencatl, B." userId="0787a961-e3f1-46f2-bc8d-2c1ba91797fa" providerId="ADAL" clId="{E4410C5A-812E-4359-863E-0B23FF0E1CB3}" dt="2021-03-22T08:05:03.772" v="1" actId="478"/>
          <ac:spMkLst>
            <pc:docMk/>
            <pc:sldMk cId="2143070997" sldId="267"/>
            <ac:spMk id="3" creationId="{D87DCF66-8177-4D5E-A827-4F1A6663850A}"/>
          </ac:spMkLst>
        </pc:spChg>
        <pc:spChg chg="add mod">
          <ac:chgData name="Miranda Xicotencatl, B." userId="0787a961-e3f1-46f2-bc8d-2c1ba91797fa" providerId="ADAL" clId="{E4410C5A-812E-4359-863E-0B23FF0E1CB3}" dt="2021-03-22T08:05:20.709" v="7" actId="1076"/>
          <ac:spMkLst>
            <pc:docMk/>
            <pc:sldMk cId="2143070997" sldId="267"/>
            <ac:spMk id="5" creationId="{F8DFBF1F-956C-4B83-A149-D3AC3B6D7D73}"/>
          </ac:spMkLst>
        </pc:spChg>
      </pc:sldChg>
    </pc:docChg>
  </pc:docChgLst>
  <pc:docChgLst>
    <pc:chgData name="Miranda Xicotencatl, B." userId="0787a961-e3f1-46f2-bc8d-2c1ba91797fa" providerId="ADAL" clId="{F4C7198C-4F37-48DA-A756-D33486BA5DAB}"/>
    <pc:docChg chg="delSld modSld">
      <pc:chgData name="Miranda Xicotencatl, B." userId="0787a961-e3f1-46f2-bc8d-2c1ba91797fa" providerId="ADAL" clId="{F4C7198C-4F37-48DA-A756-D33486BA5DAB}" dt="2021-03-22T10:48:25.374" v="3" actId="2696"/>
      <pc:docMkLst>
        <pc:docMk/>
      </pc:docMkLst>
      <pc:sldChg chg="delSp modSp del">
        <pc:chgData name="Miranda Xicotencatl, B." userId="0787a961-e3f1-46f2-bc8d-2c1ba91797fa" providerId="ADAL" clId="{F4C7198C-4F37-48DA-A756-D33486BA5DAB}" dt="2021-03-22T10:48:25.374" v="3" actId="2696"/>
        <pc:sldMkLst>
          <pc:docMk/>
          <pc:sldMk cId="2143070997" sldId="267"/>
        </pc:sldMkLst>
        <pc:spChg chg="del mod">
          <ac:chgData name="Miranda Xicotencatl, B." userId="0787a961-e3f1-46f2-bc8d-2c1ba91797fa" providerId="ADAL" clId="{F4C7198C-4F37-48DA-A756-D33486BA5DAB}" dt="2021-03-22T10:48:23.820" v="2"/>
          <ac:spMkLst>
            <pc:docMk/>
            <pc:sldMk cId="2143070997" sldId="267"/>
            <ac:spMk id="5" creationId="{F8DFBF1F-956C-4B83-A149-D3AC3B6D7D7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17F93-0847-4ABA-AB37-115F4BC199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D7192A-3389-4A61-8C60-AC6B4EA13D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BEFED0-A5D2-4C6B-8391-71ECAF86A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89AA4-BBBC-4C7B-8F5B-079050F5D5B1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D6D170-128B-4633-A0F0-468CB65AC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B5BDE7-28D4-4857-9BBB-4ADAC4D6C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5AC33-F8DA-4555-8FA4-ADC5B0F874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7606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2DD93-C477-4CB1-9743-8FCCEB2C2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0518D7-5083-47F6-9043-9BF2374275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304FAB-03BF-4432-BFC2-4DF746EBE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89AA4-BBBC-4C7B-8F5B-079050F5D5B1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54EFB1-5C90-44BB-A06F-FE4FCBE1B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9AAE3-F4C8-4E92-9D0F-92B6BDF56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5AC33-F8DA-4555-8FA4-ADC5B0F874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2214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82B415-85E1-43B8-B8A6-2B8114041C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0DADE2-2834-43E3-A234-F0BFF869F8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4B8075-CB3A-4030-820F-2D4AF196B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89AA4-BBBC-4C7B-8F5B-079050F5D5B1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FA0B5-30FC-45E0-BB24-78A220472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40CEA7-E867-45BA-A605-DC48E4C91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5AC33-F8DA-4555-8FA4-ADC5B0F874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698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5F068-6745-4C77-A6CE-8CD55D8EE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5196D9-2F4C-4ADB-B91D-12631F9D8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55BD9-7A89-46C9-91F1-02B65A422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89AA4-BBBC-4C7B-8F5B-079050F5D5B1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03583A-8478-40FA-8BE8-EACD3853A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8B72D-CAD2-4B91-BF5B-261942113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5AC33-F8DA-4555-8FA4-ADC5B0F874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004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F9466-4846-4A31-AC33-4F44D89D4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AE4F59-CF97-4DFA-8C88-EDBE5A54BE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F44413-F9B4-477E-B79E-06E736DF0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89AA4-BBBC-4C7B-8F5B-079050F5D5B1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0FB66C-2472-4AEE-8A51-96CA20CC8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F7485F-F8F0-4C9B-91DB-FDD392EDC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5AC33-F8DA-4555-8FA4-ADC5B0F874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47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8D17D-7841-42A1-90A0-EBB64AB45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EEEE5A-5118-4286-90DB-BE1A67F918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F97A70-D259-4F0A-A257-55A10A3E61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479ECD-52AB-49D0-BD08-9FC9B8E1B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89AA4-BBBC-4C7B-8F5B-079050F5D5B1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98328F-B027-44FE-BAD0-F2D2D937F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AD83A9-7AF0-44EC-AB81-5E6821979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5AC33-F8DA-4555-8FA4-ADC5B0F874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051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AEFB2-572E-4890-803A-0FC1BF47E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9E12F7-C895-4A07-BE02-8C16D081F2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840C5-77D8-446E-9F74-2A3F669F19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3B8464-4D9B-48CE-9305-057CA95BD5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F61FFC-E591-4D8D-80CB-A924853AF0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B34CE1-E1C8-4F15-AB44-D43AAD0B9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89AA4-BBBC-4C7B-8F5B-079050F5D5B1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24D7F1-EBB1-4321-B6EC-27734D6C1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BD308E6-41D6-4926-8E90-1BCFAAB49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5AC33-F8DA-4555-8FA4-ADC5B0F874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072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64205-0753-49E1-AE8D-C1239A05A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4678A0-8BD6-475E-A29D-56ADFE288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89AA4-BBBC-4C7B-8F5B-079050F5D5B1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45E94D-A23B-49EE-8B7E-0BB045374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77A10E-FADE-4ABC-A4E0-2C309EC83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5AC33-F8DA-4555-8FA4-ADC5B0F874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568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1FBE6B-5EA3-43DB-AF0C-07965CBD1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89AA4-BBBC-4C7B-8F5B-079050F5D5B1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FD718D-EDB4-4CF6-A928-F91794880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79C7DF-9C0C-445D-A331-D9E944DBB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5AC33-F8DA-4555-8FA4-ADC5B0F874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779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4FE4F-9B27-4109-9D9B-F20F9A13F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CD484-451E-4ACE-AC12-4BE8D6C17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AA5499-9BE9-40D4-BB7E-25B16BF7E8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011025-EFF5-4F38-ACBB-CFC401C63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89AA4-BBBC-4C7B-8F5B-079050F5D5B1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264ABA-55AA-4101-8C31-525D13028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867C80-6618-4DAB-96FE-7CC3A99DD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5AC33-F8DA-4555-8FA4-ADC5B0F874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178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87DB9-3916-47DD-B1B5-CE2EADE8A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CF8228-001B-452F-A7CE-07E8A5194B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7A5BF5-6D0B-4C8A-9D9E-64E4482ADA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6E1E69-20D3-4EFC-ABAD-02FF1A012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89AA4-BBBC-4C7B-8F5B-079050F5D5B1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D8C664-AE4C-4D48-8992-19DD646EF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CD6C77-6CAD-43B8-A37F-9E392865F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5AC33-F8DA-4555-8FA4-ADC5B0F874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770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49BBBE-1252-4729-B130-768E60DEF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A69EE-D87C-4043-894D-78D7132D2C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1AECAF-1DD7-445D-87D4-22A982CDF8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89AA4-BBBC-4C7B-8F5B-079050F5D5B1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970F36-8A86-4965-B4EC-C2F68AE310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11ECE9-53DE-4105-B19B-2695F20D8D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5AC33-F8DA-4555-8FA4-ADC5B0F874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209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CF358-6175-4D84-923C-9A1EC3F1A8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 workaround to deal with allocation in brightway/AB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81BB63-8D48-4398-BB35-1C40C8EFF3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Brenda MX, 19-03-2021</a:t>
            </a:r>
          </a:p>
        </p:txBody>
      </p:sp>
    </p:spTree>
    <p:extLst>
      <p:ext uri="{BB962C8B-B14F-4D97-AF65-F5344CB8AC3E}">
        <p14:creationId xmlns:p14="http://schemas.microsoft.com/office/powerpoint/2010/main" val="1881103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F81C984-1F28-4DEF-B055-695F74DF9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Given a multifunctional process…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2BDB81-D059-4DCB-9422-5FFD70878035}"/>
              </a:ext>
            </a:extLst>
          </p:cNvPr>
          <p:cNvSpPr/>
          <p:nvPr/>
        </p:nvSpPr>
        <p:spPr>
          <a:xfrm>
            <a:off x="4099216" y="1798148"/>
            <a:ext cx="2474752" cy="24999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Multifunctional activity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B0C0E34-EAAB-44BE-ADDB-989D45E35A77}"/>
              </a:ext>
            </a:extLst>
          </p:cNvPr>
          <p:cNvCxnSpPr/>
          <p:nvPr/>
        </p:nvCxnSpPr>
        <p:spPr>
          <a:xfrm>
            <a:off x="2756978" y="2439207"/>
            <a:ext cx="13422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FC8E169-C1AA-414F-804B-6CCC6E37EFD8}"/>
              </a:ext>
            </a:extLst>
          </p:cNvPr>
          <p:cNvCxnSpPr/>
          <p:nvPr/>
        </p:nvCxnSpPr>
        <p:spPr>
          <a:xfrm>
            <a:off x="2756978" y="3610059"/>
            <a:ext cx="13422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97D448C-CCDE-4FC8-AC71-06C859851160}"/>
              </a:ext>
            </a:extLst>
          </p:cNvPr>
          <p:cNvCxnSpPr>
            <a:cxnSpLocks/>
          </p:cNvCxnSpPr>
          <p:nvPr/>
        </p:nvCxnSpPr>
        <p:spPr>
          <a:xfrm>
            <a:off x="6530829" y="3801717"/>
            <a:ext cx="11870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B9342B0-8E5A-4A15-9B2F-68896874C97B}"/>
              </a:ext>
            </a:extLst>
          </p:cNvPr>
          <p:cNvSpPr txBox="1"/>
          <p:nvPr/>
        </p:nvSpPr>
        <p:spPr>
          <a:xfrm>
            <a:off x="1028876" y="2254541"/>
            <a:ext cx="1728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Economic inputs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8B362C3-48E4-4458-9202-351099571EAD}"/>
              </a:ext>
            </a:extLst>
          </p:cNvPr>
          <p:cNvSpPr txBox="1"/>
          <p:nvPr/>
        </p:nvSpPr>
        <p:spPr>
          <a:xfrm>
            <a:off x="569841" y="3432385"/>
            <a:ext cx="2187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Environmental inputs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DE4171C-FDDF-41CE-AB3C-5CEDFCFB653B}"/>
              </a:ext>
            </a:extLst>
          </p:cNvPr>
          <p:cNvSpPr txBox="1"/>
          <p:nvPr/>
        </p:nvSpPr>
        <p:spPr>
          <a:xfrm>
            <a:off x="7717872" y="3577110"/>
            <a:ext cx="2333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Environmental outputs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713B12C-C4E9-41A7-BB06-F1EFC2E1DEB8}"/>
              </a:ext>
            </a:extLst>
          </p:cNvPr>
          <p:cNvCxnSpPr>
            <a:cxnSpLocks/>
          </p:cNvCxnSpPr>
          <p:nvPr/>
        </p:nvCxnSpPr>
        <p:spPr>
          <a:xfrm>
            <a:off x="6530829" y="2271319"/>
            <a:ext cx="119123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5E0A9F3-9A35-455E-985D-1611C179A413}"/>
              </a:ext>
            </a:extLst>
          </p:cNvPr>
          <p:cNvCxnSpPr>
            <a:cxnSpLocks/>
          </p:cNvCxnSpPr>
          <p:nvPr/>
        </p:nvCxnSpPr>
        <p:spPr>
          <a:xfrm>
            <a:off x="6530829" y="3048107"/>
            <a:ext cx="119123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3AF788D4-D91E-418B-9CF3-E75266541A16}"/>
              </a:ext>
            </a:extLst>
          </p:cNvPr>
          <p:cNvSpPr txBox="1"/>
          <p:nvPr/>
        </p:nvSpPr>
        <p:spPr>
          <a:xfrm>
            <a:off x="7722065" y="2063312"/>
            <a:ext cx="43035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Product 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A2324F8-4B52-465C-B64E-897D99F2C5DF}"/>
              </a:ext>
            </a:extLst>
          </p:cNvPr>
          <p:cNvSpPr txBox="1"/>
          <p:nvPr/>
        </p:nvSpPr>
        <p:spPr>
          <a:xfrm>
            <a:off x="7722065" y="2840263"/>
            <a:ext cx="43035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Product 2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15ABD3E-874E-4522-BC04-E2641710324F}"/>
              </a:ext>
            </a:extLst>
          </p:cNvPr>
          <p:cNvCxnSpPr>
            <a:cxnSpLocks/>
          </p:cNvCxnSpPr>
          <p:nvPr/>
        </p:nvCxnSpPr>
        <p:spPr>
          <a:xfrm>
            <a:off x="6530829" y="4165133"/>
            <a:ext cx="11870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FEE887E1-9478-4FCF-99EE-5A243F1C02CE}"/>
              </a:ext>
            </a:extLst>
          </p:cNvPr>
          <p:cNvSpPr txBox="1"/>
          <p:nvPr/>
        </p:nvSpPr>
        <p:spPr>
          <a:xfrm>
            <a:off x="7717871" y="3980467"/>
            <a:ext cx="2164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Waste (to treatment)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0E9A048-2D1D-4944-980F-B4008BF41F57}"/>
              </a:ext>
            </a:extLst>
          </p:cNvPr>
          <p:cNvSpPr txBox="1"/>
          <p:nvPr/>
        </p:nvSpPr>
        <p:spPr>
          <a:xfrm>
            <a:off x="2949927" y="5048799"/>
            <a:ext cx="1937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7030A0"/>
                </a:solidFill>
              </a:rPr>
              <a:t>4 kg inputs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0D30B8E-481E-40C6-8F11-B02973DED503}"/>
              </a:ext>
            </a:extLst>
          </p:cNvPr>
          <p:cNvSpPr txBox="1"/>
          <p:nvPr/>
        </p:nvSpPr>
        <p:spPr>
          <a:xfrm>
            <a:off x="295014" y="5128712"/>
            <a:ext cx="1937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solidFill>
                  <a:srgbClr val="7030A0"/>
                </a:solidFill>
              </a:rPr>
              <a:t>Example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A01B844-8342-4D78-A6E4-A2EF831EFD49}"/>
              </a:ext>
            </a:extLst>
          </p:cNvPr>
          <p:cNvSpPr txBox="1"/>
          <p:nvPr/>
        </p:nvSpPr>
        <p:spPr>
          <a:xfrm>
            <a:off x="7717871" y="4713214"/>
            <a:ext cx="43035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7030A0"/>
                </a:solidFill>
              </a:rPr>
              <a:t>1.5 kg Product 1</a:t>
            </a:r>
          </a:p>
          <a:p>
            <a:r>
              <a:rPr lang="en-GB" b="1" dirty="0">
                <a:solidFill>
                  <a:srgbClr val="7030A0"/>
                </a:solidFill>
              </a:rPr>
              <a:t>0.5 kg Product 2</a:t>
            </a:r>
          </a:p>
          <a:p>
            <a:r>
              <a:rPr lang="en-GB" b="1" dirty="0">
                <a:solidFill>
                  <a:srgbClr val="7030A0"/>
                </a:solidFill>
              </a:rPr>
              <a:t>1 kg environmental output</a:t>
            </a:r>
          </a:p>
          <a:p>
            <a:r>
              <a:rPr lang="en-GB" b="1" dirty="0">
                <a:solidFill>
                  <a:srgbClr val="7030A0"/>
                </a:solidFill>
              </a:rPr>
              <a:t>0.2 MJ environmental output (waste heat)</a:t>
            </a:r>
          </a:p>
          <a:p>
            <a:r>
              <a:rPr lang="en-GB" b="1" dirty="0">
                <a:solidFill>
                  <a:srgbClr val="7030A0"/>
                </a:solidFill>
              </a:rPr>
              <a:t>1 kg waste (to treatment, spent solvent)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6714104-563A-420C-A6EF-025390367BD0}"/>
              </a:ext>
            </a:extLst>
          </p:cNvPr>
          <p:cNvSpPr txBox="1"/>
          <p:nvPr/>
        </p:nvSpPr>
        <p:spPr>
          <a:xfrm>
            <a:off x="2347521" y="5313379"/>
            <a:ext cx="2196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7030A0"/>
                </a:solidFill>
              </a:rPr>
              <a:t>1 MJ energy input</a:t>
            </a:r>
          </a:p>
        </p:txBody>
      </p:sp>
    </p:spTree>
    <p:extLst>
      <p:ext uri="{BB962C8B-B14F-4D97-AF65-F5344CB8AC3E}">
        <p14:creationId xmlns:p14="http://schemas.microsoft.com/office/powerpoint/2010/main" val="4228926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38A7B-DD18-4916-A9CB-2986F1EA9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750" y="117689"/>
            <a:ext cx="10515600" cy="1325563"/>
          </a:xfrm>
        </p:spPr>
        <p:txBody>
          <a:bodyPr/>
          <a:lstStyle/>
          <a:p>
            <a:r>
              <a:rPr lang="en-GB" dirty="0"/>
              <a:t>Step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07120-9380-4D27-B488-ABC763C15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196" y="114946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Model inputs and outputs of the process as a service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02488F1-BBFB-4DCA-B5C0-D4181CD5D353}"/>
              </a:ext>
            </a:extLst>
          </p:cNvPr>
          <p:cNvSpPr/>
          <p:nvPr/>
        </p:nvSpPr>
        <p:spPr>
          <a:xfrm>
            <a:off x="4367575" y="2066595"/>
            <a:ext cx="2474752" cy="24999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Multifunctional activity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6225ACEA-26B9-41D0-9EB1-781D7226870D}"/>
              </a:ext>
            </a:extLst>
          </p:cNvPr>
          <p:cNvCxnSpPr/>
          <p:nvPr/>
        </p:nvCxnSpPr>
        <p:spPr>
          <a:xfrm>
            <a:off x="3025337" y="2707654"/>
            <a:ext cx="13422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BD7B5100-95B6-4775-B87D-641DBA33E20F}"/>
              </a:ext>
            </a:extLst>
          </p:cNvPr>
          <p:cNvCxnSpPr/>
          <p:nvPr/>
        </p:nvCxnSpPr>
        <p:spPr>
          <a:xfrm>
            <a:off x="3025337" y="3878506"/>
            <a:ext cx="13422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D078751-7DAA-43B5-8400-F3A562017277}"/>
              </a:ext>
            </a:extLst>
          </p:cNvPr>
          <p:cNvCxnSpPr>
            <a:cxnSpLocks/>
          </p:cNvCxnSpPr>
          <p:nvPr/>
        </p:nvCxnSpPr>
        <p:spPr>
          <a:xfrm>
            <a:off x="6799188" y="4070164"/>
            <a:ext cx="11870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225408AF-FBF6-4D15-89B9-129EB29CFDE1}"/>
              </a:ext>
            </a:extLst>
          </p:cNvPr>
          <p:cNvSpPr txBox="1"/>
          <p:nvPr/>
        </p:nvSpPr>
        <p:spPr>
          <a:xfrm>
            <a:off x="1297235" y="2522988"/>
            <a:ext cx="1728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Economic inputs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DCAE58-F713-4E56-9BA4-76246039D2C2}"/>
              </a:ext>
            </a:extLst>
          </p:cNvPr>
          <p:cNvSpPr txBox="1"/>
          <p:nvPr/>
        </p:nvSpPr>
        <p:spPr>
          <a:xfrm>
            <a:off x="838200" y="3700832"/>
            <a:ext cx="2187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Environmental inputs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DE1217-1E36-400E-AB95-2A07F259D56F}"/>
              </a:ext>
            </a:extLst>
          </p:cNvPr>
          <p:cNvSpPr txBox="1"/>
          <p:nvPr/>
        </p:nvSpPr>
        <p:spPr>
          <a:xfrm>
            <a:off x="7986231" y="3845557"/>
            <a:ext cx="2333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Environmental outputs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59A8F9A-CD38-4461-B215-6F3FACD0C32A}"/>
              </a:ext>
            </a:extLst>
          </p:cNvPr>
          <p:cNvCxnSpPr>
            <a:cxnSpLocks/>
          </p:cNvCxnSpPr>
          <p:nvPr/>
        </p:nvCxnSpPr>
        <p:spPr>
          <a:xfrm>
            <a:off x="6799188" y="3316554"/>
            <a:ext cx="119123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8EAF73FF-08A2-4355-A3BE-D2A6B9BA5288}"/>
              </a:ext>
            </a:extLst>
          </p:cNvPr>
          <p:cNvSpPr txBox="1"/>
          <p:nvPr/>
        </p:nvSpPr>
        <p:spPr>
          <a:xfrm>
            <a:off x="7990424" y="3108710"/>
            <a:ext cx="43035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1 unit of multifunctional activity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FF46D75-F0ED-40CB-826E-3465DCF5B27E}"/>
              </a:ext>
            </a:extLst>
          </p:cNvPr>
          <p:cNvCxnSpPr>
            <a:cxnSpLocks/>
          </p:cNvCxnSpPr>
          <p:nvPr/>
        </p:nvCxnSpPr>
        <p:spPr>
          <a:xfrm>
            <a:off x="6799188" y="4433580"/>
            <a:ext cx="11870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818DDFA4-A80F-459E-9FC7-DE37D316E95D}"/>
              </a:ext>
            </a:extLst>
          </p:cNvPr>
          <p:cNvSpPr txBox="1"/>
          <p:nvPr/>
        </p:nvSpPr>
        <p:spPr>
          <a:xfrm>
            <a:off x="7986230" y="4248914"/>
            <a:ext cx="2164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Waste (to treatment)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8A0D09C-7FD2-42AB-88EA-E32280332EC1}"/>
              </a:ext>
            </a:extLst>
          </p:cNvPr>
          <p:cNvSpPr txBox="1"/>
          <p:nvPr/>
        </p:nvSpPr>
        <p:spPr>
          <a:xfrm>
            <a:off x="2949927" y="5048799"/>
            <a:ext cx="1937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7030A0"/>
                </a:solidFill>
              </a:rPr>
              <a:t>4 kg inputs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3BB06C9-F06F-45C9-8EB9-D7EA1B75386C}"/>
              </a:ext>
            </a:extLst>
          </p:cNvPr>
          <p:cNvSpPr txBox="1"/>
          <p:nvPr/>
        </p:nvSpPr>
        <p:spPr>
          <a:xfrm>
            <a:off x="295014" y="5128712"/>
            <a:ext cx="1937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solidFill>
                  <a:srgbClr val="7030A0"/>
                </a:solidFill>
              </a:rPr>
              <a:t>Example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0B82FAE-2DAC-4607-8391-5485B507134E}"/>
              </a:ext>
            </a:extLst>
          </p:cNvPr>
          <p:cNvSpPr txBox="1"/>
          <p:nvPr/>
        </p:nvSpPr>
        <p:spPr>
          <a:xfrm>
            <a:off x="6957566" y="4713214"/>
            <a:ext cx="50638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7030A0"/>
                </a:solidFill>
              </a:rPr>
              <a:t>1 unit of multifunctional activity </a:t>
            </a:r>
            <a:r>
              <a:rPr lang="en-GB" i="1" dirty="0">
                <a:solidFill>
                  <a:srgbClr val="7030A0"/>
                </a:solidFill>
              </a:rPr>
              <a:t>that produces 1.5 kg of Product 1 and 0.5 kg of Product 2</a:t>
            </a:r>
          </a:p>
          <a:p>
            <a:r>
              <a:rPr lang="en-GB" b="1" dirty="0">
                <a:solidFill>
                  <a:srgbClr val="7030A0"/>
                </a:solidFill>
              </a:rPr>
              <a:t>1 kg environmental output</a:t>
            </a:r>
          </a:p>
          <a:p>
            <a:r>
              <a:rPr lang="en-GB" b="1" dirty="0">
                <a:solidFill>
                  <a:srgbClr val="7030A0"/>
                </a:solidFill>
              </a:rPr>
              <a:t>0.2 MJ environmental output (waste heat)</a:t>
            </a:r>
          </a:p>
          <a:p>
            <a:r>
              <a:rPr lang="en-GB" b="1" dirty="0">
                <a:solidFill>
                  <a:srgbClr val="7030A0"/>
                </a:solidFill>
              </a:rPr>
              <a:t>1 kg waste (to treatment, spent solvent)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5107DF2-EE2C-4BC9-B711-BF437AB9C266}"/>
              </a:ext>
            </a:extLst>
          </p:cNvPr>
          <p:cNvSpPr txBox="1"/>
          <p:nvPr/>
        </p:nvSpPr>
        <p:spPr>
          <a:xfrm>
            <a:off x="2347521" y="5313379"/>
            <a:ext cx="2196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7030A0"/>
                </a:solidFill>
              </a:rPr>
              <a:t>1 MJ energy input</a:t>
            </a:r>
          </a:p>
        </p:txBody>
      </p:sp>
    </p:spTree>
    <p:extLst>
      <p:ext uri="{BB962C8B-B14F-4D97-AF65-F5344CB8AC3E}">
        <p14:creationId xmlns:p14="http://schemas.microsoft.com/office/powerpoint/2010/main" val="2317838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38A7B-DD18-4916-A9CB-2986F1EA9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Step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07120-9380-4D27-B488-ABC763C15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9536" y="2982796"/>
            <a:ext cx="10515600" cy="89240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Define parameters at the database level to represent the allocation factors</a:t>
            </a:r>
          </a:p>
        </p:txBody>
      </p:sp>
    </p:spTree>
    <p:extLst>
      <p:ext uri="{BB962C8B-B14F-4D97-AF65-F5344CB8AC3E}">
        <p14:creationId xmlns:p14="http://schemas.microsoft.com/office/powerpoint/2010/main" val="3065341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38A7B-DD18-4916-A9CB-2986F1EA9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Step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07120-9380-4D27-B488-ABC763C15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9536" y="2982796"/>
            <a:ext cx="10515600" cy="89240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Create partitioned activities that connect to the allocation factors</a:t>
            </a:r>
          </a:p>
        </p:txBody>
      </p:sp>
    </p:spTree>
    <p:extLst>
      <p:ext uri="{BB962C8B-B14F-4D97-AF65-F5344CB8AC3E}">
        <p14:creationId xmlns:p14="http://schemas.microsoft.com/office/powerpoint/2010/main" val="3251385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33525DE-84F7-4932-8ACA-65063FAB682B}"/>
              </a:ext>
            </a:extLst>
          </p:cNvPr>
          <p:cNvSpPr/>
          <p:nvPr/>
        </p:nvSpPr>
        <p:spPr>
          <a:xfrm>
            <a:off x="3598878" y="989901"/>
            <a:ext cx="3506597" cy="117445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Product 1_Multifunctional activity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BD7EAE0-780E-4170-9439-779BBB7E62F3}"/>
              </a:ext>
            </a:extLst>
          </p:cNvPr>
          <p:cNvSpPr/>
          <p:nvPr/>
        </p:nvSpPr>
        <p:spPr>
          <a:xfrm>
            <a:off x="3682766" y="3480732"/>
            <a:ext cx="3506597" cy="117445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Product 2_Multifunctional activity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4FDD5B0-3773-46E4-87C2-DA151CAEAA9B}"/>
              </a:ext>
            </a:extLst>
          </p:cNvPr>
          <p:cNvCxnSpPr>
            <a:cxnSpLocks/>
            <a:endCxn id="4" idx="1"/>
          </p:cNvCxnSpPr>
          <p:nvPr/>
        </p:nvCxnSpPr>
        <p:spPr>
          <a:xfrm>
            <a:off x="2952924" y="1577129"/>
            <a:ext cx="645954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1964F4F-C274-4936-8DE3-03FAEF6CB7B2}"/>
              </a:ext>
            </a:extLst>
          </p:cNvPr>
          <p:cNvCxnSpPr/>
          <p:nvPr/>
        </p:nvCxnSpPr>
        <p:spPr>
          <a:xfrm>
            <a:off x="7105475" y="1577130"/>
            <a:ext cx="1342239" cy="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C3C83B23-8946-40D9-B4F7-9125851C5E3F}"/>
              </a:ext>
            </a:extLst>
          </p:cNvPr>
          <p:cNvSpPr txBox="1"/>
          <p:nvPr/>
        </p:nvSpPr>
        <p:spPr>
          <a:xfrm>
            <a:off x="8531602" y="1392464"/>
            <a:ext cx="1883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Product 1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8D3E503-7618-4D5B-AF3E-6EACEF7E9D9F}"/>
              </a:ext>
            </a:extLst>
          </p:cNvPr>
          <p:cNvCxnSpPr/>
          <p:nvPr/>
        </p:nvCxnSpPr>
        <p:spPr>
          <a:xfrm>
            <a:off x="7189363" y="4067960"/>
            <a:ext cx="1342239" cy="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3DFE916-CA82-4296-A1E9-F4F500B120A3}"/>
              </a:ext>
            </a:extLst>
          </p:cNvPr>
          <p:cNvSpPr txBox="1"/>
          <p:nvPr/>
        </p:nvSpPr>
        <p:spPr>
          <a:xfrm>
            <a:off x="8531601" y="3883294"/>
            <a:ext cx="1883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Product 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E741038-8598-4ADD-A11A-8177A4C218C6}"/>
              </a:ext>
            </a:extLst>
          </p:cNvPr>
          <p:cNvSpPr/>
          <p:nvPr/>
        </p:nvSpPr>
        <p:spPr>
          <a:xfrm>
            <a:off x="8531601" y="1946462"/>
            <a:ext cx="7521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7030A0"/>
                </a:solidFill>
              </a:rPr>
              <a:t>1.5 kg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462974A-F946-4FAC-BC6C-D9508481FE32}"/>
              </a:ext>
            </a:extLst>
          </p:cNvPr>
          <p:cNvSpPr/>
          <p:nvPr/>
        </p:nvSpPr>
        <p:spPr>
          <a:xfrm>
            <a:off x="8587441" y="4252626"/>
            <a:ext cx="7521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7030A0"/>
                </a:solidFill>
              </a:rPr>
              <a:t>0.5 kg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C57976B-B9D8-4065-99C1-CC025F8F5372}"/>
              </a:ext>
            </a:extLst>
          </p:cNvPr>
          <p:cNvCxnSpPr>
            <a:cxnSpLocks/>
          </p:cNvCxnSpPr>
          <p:nvPr/>
        </p:nvCxnSpPr>
        <p:spPr>
          <a:xfrm>
            <a:off x="2952925" y="4067960"/>
            <a:ext cx="72984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73CA8881-59C5-4C24-846D-512B72F2265D}"/>
              </a:ext>
            </a:extLst>
          </p:cNvPr>
          <p:cNvSpPr/>
          <p:nvPr/>
        </p:nvSpPr>
        <p:spPr>
          <a:xfrm>
            <a:off x="1359868" y="1438629"/>
            <a:ext cx="162576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/>
              <a:t>multifunctional activity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46C42B8-F42A-405B-9853-B398BA48907A}"/>
              </a:ext>
            </a:extLst>
          </p:cNvPr>
          <p:cNvSpPr/>
          <p:nvPr/>
        </p:nvSpPr>
        <p:spPr>
          <a:xfrm>
            <a:off x="1327158" y="3929460"/>
            <a:ext cx="162576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/>
              <a:t>multifunctional activity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2FE2A20-FDEA-41E8-A9DD-3E9C624C8D72}"/>
              </a:ext>
            </a:extLst>
          </p:cNvPr>
          <p:cNvSpPr txBox="1"/>
          <p:nvPr/>
        </p:nvSpPr>
        <p:spPr>
          <a:xfrm>
            <a:off x="604007" y="1946462"/>
            <a:ext cx="1963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 unit * AF_MF_1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62ECE8B-1812-47E1-B955-704865D6848B}"/>
              </a:ext>
            </a:extLst>
          </p:cNvPr>
          <p:cNvSpPr txBox="1"/>
          <p:nvPr/>
        </p:nvSpPr>
        <p:spPr>
          <a:xfrm>
            <a:off x="604007" y="4252626"/>
            <a:ext cx="1963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 unit * AF_MF_2</a:t>
            </a:r>
          </a:p>
        </p:txBody>
      </p:sp>
    </p:spTree>
    <p:extLst>
      <p:ext uri="{BB962C8B-B14F-4D97-AF65-F5344CB8AC3E}">
        <p14:creationId xmlns:p14="http://schemas.microsoft.com/office/powerpoint/2010/main" val="2083659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AF940-E79E-4C3A-B07D-F11C52B77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01" y="2638542"/>
            <a:ext cx="10515600" cy="1325563"/>
          </a:xfrm>
        </p:spPr>
        <p:txBody>
          <a:bodyPr/>
          <a:lstStyle/>
          <a:p>
            <a:r>
              <a:rPr lang="en-GB" dirty="0"/>
              <a:t>The calculation of the allocation factors can be performed in Excel</a:t>
            </a:r>
          </a:p>
        </p:txBody>
      </p:sp>
    </p:spTree>
    <p:extLst>
      <p:ext uri="{BB962C8B-B14F-4D97-AF65-F5344CB8AC3E}">
        <p14:creationId xmlns:p14="http://schemas.microsoft.com/office/powerpoint/2010/main" val="2063339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CC385-6197-483A-A439-AAA7EB796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76186"/>
            <a:ext cx="10515600" cy="1325563"/>
          </a:xfrm>
        </p:spPr>
        <p:txBody>
          <a:bodyPr/>
          <a:lstStyle/>
          <a:p>
            <a:r>
              <a:rPr lang="en-GB" dirty="0"/>
              <a:t>Excel example: Auxiliary tab with allocation table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FD3DA5A-A3F5-46FD-B6CC-CD3EF9561059}"/>
              </a:ext>
            </a:extLst>
          </p:cNvPr>
          <p:cNvSpPr/>
          <p:nvPr/>
        </p:nvSpPr>
        <p:spPr>
          <a:xfrm>
            <a:off x="5858312" y="5366586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For more examples on economic allocation, see:</a:t>
            </a:r>
          </a:p>
          <a:p>
            <a:r>
              <a:rPr lang="en-GB" dirty="0" err="1"/>
              <a:t>Guinée</a:t>
            </a:r>
            <a:r>
              <a:rPr lang="en-GB" dirty="0"/>
              <a:t>, J.B., Heijungs, R. &amp; </a:t>
            </a:r>
            <a:r>
              <a:rPr lang="en-GB" dirty="0" err="1"/>
              <a:t>Huppes</a:t>
            </a:r>
            <a:r>
              <a:rPr lang="en-GB" dirty="0"/>
              <a:t>, G. Economic allocation: Examples and derived decision tree. </a:t>
            </a:r>
            <a:r>
              <a:rPr lang="en-GB" i="1" dirty="0"/>
              <a:t>Int J LCA</a:t>
            </a:r>
            <a:r>
              <a:rPr lang="en-GB" dirty="0"/>
              <a:t> </a:t>
            </a:r>
            <a:r>
              <a:rPr lang="en-GB" b="1" dirty="0"/>
              <a:t>9, </a:t>
            </a:r>
            <a:r>
              <a:rPr lang="en-GB" dirty="0"/>
              <a:t>23 (2004). https://doi.org/10.1007/BF02978533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1BE40E-AA87-4011-BD84-9D808DF2B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8093" y="2892541"/>
            <a:ext cx="5868219" cy="125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757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DA0FE6C-E364-4AB1-AE41-322C23083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The partitioned  activities need initialisation parameters (Here tagged as place holders)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0398E34-AC6A-4F1B-8B97-5F15E21BCA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1748" y="1629428"/>
            <a:ext cx="6009757" cy="5056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695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41C44A53F6A045A4C1A5E27934D3F9" ma:contentTypeVersion="12" ma:contentTypeDescription="Create a new document." ma:contentTypeScope="" ma:versionID="b268b4b8bdf9a566c04c450673a369ad">
  <xsd:schema xmlns:xsd="http://www.w3.org/2001/XMLSchema" xmlns:xs="http://www.w3.org/2001/XMLSchema" xmlns:p="http://schemas.microsoft.com/office/2006/metadata/properties" xmlns:ns3="3ed38a58-8370-4be6-b63a-f132d0df020a" xmlns:ns4="b1b35015-858a-4fdd-8bfe-ae800e5e5635" targetNamespace="http://schemas.microsoft.com/office/2006/metadata/properties" ma:root="true" ma:fieldsID="eed3b45511a1eee1ecce6297aaa2a58f" ns3:_="" ns4:_="">
    <xsd:import namespace="3ed38a58-8370-4be6-b63a-f132d0df020a"/>
    <xsd:import namespace="b1b35015-858a-4fdd-8bfe-ae800e5e563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d38a58-8370-4be6-b63a-f132d0df02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b35015-858a-4fdd-8bfe-ae800e5e5635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3DED8CC-DA0F-4F31-99E0-2C0EDE3D540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07D4AC4-4F59-493D-B308-A5647E7072E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B7B9C89-51ED-40F5-9FDD-86A5147D03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d38a58-8370-4be6-b63a-f132d0df020a"/>
    <ds:schemaRef ds:uri="b1b35015-858a-4fdd-8bfe-ae800e5e563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297</Words>
  <Application>Microsoft Office PowerPoint</Application>
  <PresentationFormat>Widescreen</PresentationFormat>
  <Paragraphs>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A workaround to deal with allocation in brightway/AB</vt:lpstr>
      <vt:lpstr>Given a multifunctional process…</vt:lpstr>
      <vt:lpstr>Step 1</vt:lpstr>
      <vt:lpstr>Step 2</vt:lpstr>
      <vt:lpstr>Step 3</vt:lpstr>
      <vt:lpstr>PowerPoint Presentation</vt:lpstr>
      <vt:lpstr>The calculation of the allocation factors can be performed in Excel</vt:lpstr>
      <vt:lpstr>Excel example: Auxiliary tab with allocation table </vt:lpstr>
      <vt:lpstr>The partitioned  activities need initialisation parameters (Here tagged as place holders)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painful way to deal with allocation in brightway/AB</dc:title>
  <dc:creator>Miranda Xicotencatl, B.</dc:creator>
  <cp:lastModifiedBy>Miranda Xicotencatl, B.</cp:lastModifiedBy>
  <cp:revision>18</cp:revision>
  <dcterms:created xsi:type="dcterms:W3CDTF">2020-12-09T15:28:38Z</dcterms:created>
  <dcterms:modified xsi:type="dcterms:W3CDTF">2021-03-22T10:48:32Z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0x0101002B41C44A53F6A045A4C1A5E27934D3F9</vt:lpwstr>
  </property>
</Properties>
</file>