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17"/>
  </p:notesMasterIdLst>
  <p:sldIdLst>
    <p:sldId id="256" r:id="rId2"/>
    <p:sldId id="266" r:id="rId3"/>
    <p:sldId id="281" r:id="rId4"/>
    <p:sldId id="352" r:id="rId5"/>
    <p:sldId id="361" r:id="rId6"/>
    <p:sldId id="362" r:id="rId7"/>
    <p:sldId id="363" r:id="rId8"/>
    <p:sldId id="364" r:id="rId9"/>
    <p:sldId id="276" r:id="rId10"/>
    <p:sldId id="277" r:id="rId11"/>
    <p:sldId id="336" r:id="rId12"/>
    <p:sldId id="337" r:id="rId13"/>
    <p:sldId id="322" r:id="rId14"/>
    <p:sldId id="318" r:id="rId15"/>
    <p:sldId id="284" r:id="rId16"/>
    <p:sldId id="320" r:id="rId17"/>
    <p:sldId id="271" r:id="rId18"/>
    <p:sldId id="317" r:id="rId19"/>
    <p:sldId id="302" r:id="rId20"/>
    <p:sldId id="321" r:id="rId21"/>
    <p:sldId id="353" r:id="rId22"/>
    <p:sldId id="331" r:id="rId23"/>
    <p:sldId id="290" r:id="rId24"/>
    <p:sldId id="330" r:id="rId25"/>
    <p:sldId id="329" r:id="rId26"/>
    <p:sldId id="391" r:id="rId27"/>
    <p:sldId id="354" r:id="rId28"/>
    <p:sldId id="332" r:id="rId29"/>
    <p:sldId id="392" r:id="rId30"/>
    <p:sldId id="393" r:id="rId31"/>
    <p:sldId id="402" r:id="rId32"/>
    <p:sldId id="403" r:id="rId33"/>
    <p:sldId id="404" r:id="rId34"/>
    <p:sldId id="405" r:id="rId35"/>
    <p:sldId id="355" r:id="rId36"/>
    <p:sldId id="356" r:id="rId37"/>
    <p:sldId id="357" r:id="rId38"/>
    <p:sldId id="360" r:id="rId39"/>
    <p:sldId id="359" r:id="rId40"/>
    <p:sldId id="258" r:id="rId41"/>
    <p:sldId id="308" r:id="rId42"/>
    <p:sldId id="259" r:id="rId43"/>
    <p:sldId id="304" r:id="rId44"/>
    <p:sldId id="268" r:id="rId45"/>
    <p:sldId id="269" r:id="rId46"/>
    <p:sldId id="406" r:id="rId47"/>
    <p:sldId id="365" r:id="rId48"/>
    <p:sldId id="376" r:id="rId49"/>
    <p:sldId id="358" r:id="rId50"/>
    <p:sldId id="374" r:id="rId51"/>
    <p:sldId id="301" r:id="rId52"/>
    <p:sldId id="287" r:id="rId53"/>
    <p:sldId id="338" r:id="rId54"/>
    <p:sldId id="339" r:id="rId55"/>
    <p:sldId id="340" r:id="rId56"/>
    <p:sldId id="341" r:id="rId57"/>
    <p:sldId id="299" r:id="rId58"/>
    <p:sldId id="300" r:id="rId59"/>
    <p:sldId id="325" r:id="rId60"/>
    <p:sldId id="401" r:id="rId61"/>
    <p:sldId id="407" r:id="rId62"/>
    <p:sldId id="375" r:id="rId63"/>
    <p:sldId id="366" r:id="rId64"/>
    <p:sldId id="377" r:id="rId65"/>
    <p:sldId id="384" r:id="rId66"/>
    <p:sldId id="333" r:id="rId67"/>
    <p:sldId id="408" r:id="rId68"/>
    <p:sldId id="378" r:id="rId69"/>
    <p:sldId id="367" r:id="rId70"/>
    <p:sldId id="381" r:id="rId71"/>
    <p:sldId id="385" r:id="rId72"/>
    <p:sldId id="386" r:id="rId73"/>
    <p:sldId id="272" r:id="rId74"/>
    <p:sldId id="310" r:id="rId75"/>
    <p:sldId id="275" r:id="rId76"/>
    <p:sldId id="311" r:id="rId77"/>
    <p:sldId id="294" r:id="rId78"/>
    <p:sldId id="312" r:id="rId79"/>
    <p:sldId id="313" r:id="rId80"/>
    <p:sldId id="298" r:id="rId81"/>
    <p:sldId id="409" r:id="rId82"/>
    <p:sldId id="379" r:id="rId83"/>
    <p:sldId id="368" r:id="rId84"/>
    <p:sldId id="382" r:id="rId85"/>
    <p:sldId id="387" r:id="rId86"/>
    <p:sldId id="388" r:id="rId87"/>
    <p:sldId id="389" r:id="rId88"/>
    <p:sldId id="335" r:id="rId89"/>
    <p:sldId id="344" r:id="rId90"/>
    <p:sldId id="342" r:id="rId91"/>
    <p:sldId id="400" r:id="rId92"/>
    <p:sldId id="412" r:id="rId93"/>
    <p:sldId id="398" r:id="rId94"/>
    <p:sldId id="257" r:id="rId95"/>
    <p:sldId id="345" r:id="rId96"/>
    <p:sldId id="291" r:id="rId97"/>
    <p:sldId id="346" r:id="rId98"/>
    <p:sldId id="410" r:id="rId99"/>
    <p:sldId id="380" r:id="rId100"/>
    <p:sldId id="369" r:id="rId101"/>
    <p:sldId id="383" r:id="rId102"/>
    <p:sldId id="390" r:id="rId103"/>
    <p:sldId id="411" r:id="rId104"/>
    <p:sldId id="314" r:id="rId105"/>
    <p:sldId id="316" r:id="rId106"/>
    <p:sldId id="348" r:id="rId107"/>
    <p:sldId id="349" r:id="rId108"/>
    <p:sldId id="315" r:id="rId109"/>
    <p:sldId id="394" r:id="rId110"/>
    <p:sldId id="395" r:id="rId111"/>
    <p:sldId id="397" r:id="rId112"/>
    <p:sldId id="396" r:id="rId113"/>
    <p:sldId id="263" r:id="rId114"/>
    <p:sldId id="399" r:id="rId115"/>
    <p:sldId id="265" r:id="rId11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B93FA1EE-9DC3-4D26-AA93-83DCF2FD5567}">
          <p14:sldIdLst>
            <p14:sldId id="256"/>
            <p14:sldId id="266"/>
          </p14:sldIdLst>
        </p14:section>
        <p14:section name="Pourquoi" id="{5D4500CA-48BD-4FF3-989C-3359DA782FAC}">
          <p14:sldIdLst>
            <p14:sldId id="281"/>
            <p14:sldId id="352"/>
            <p14:sldId id="361"/>
            <p14:sldId id="362"/>
            <p14:sldId id="363"/>
            <p14:sldId id="364"/>
            <p14:sldId id="276"/>
            <p14:sldId id="277"/>
            <p14:sldId id="336"/>
            <p14:sldId id="337"/>
            <p14:sldId id="322"/>
            <p14:sldId id="318"/>
            <p14:sldId id="284"/>
            <p14:sldId id="320"/>
            <p14:sldId id="271"/>
            <p14:sldId id="317"/>
            <p14:sldId id="302"/>
            <p14:sldId id="321"/>
          </p14:sldIdLst>
        </p14:section>
        <p14:section name="Définition" id="{A8799231-0E43-4338-B093-B8FFD4EEA3FE}">
          <p14:sldIdLst>
            <p14:sldId id="353"/>
            <p14:sldId id="331"/>
            <p14:sldId id="290"/>
            <p14:sldId id="330"/>
            <p14:sldId id="329"/>
          </p14:sldIdLst>
        </p14:section>
        <p14:section name="Comment" id="{2809E00D-8925-45D7-A3E9-1B65D4F4D901}">
          <p14:sldIdLst>
            <p14:sldId id="391"/>
            <p14:sldId id="354"/>
            <p14:sldId id="332"/>
            <p14:sldId id="392"/>
            <p14:sldId id="393"/>
            <p14:sldId id="402"/>
            <p14:sldId id="403"/>
            <p14:sldId id="404"/>
            <p14:sldId id="405"/>
          </p14:sldIdLst>
        </p14:section>
        <p14:section name="Guide" id="{6B517004-0C9F-4318-AAB8-D21CB00935F6}">
          <p14:sldIdLst>
            <p14:sldId id="355"/>
            <p14:sldId id="356"/>
            <p14:sldId id="357"/>
            <p14:sldId id="360"/>
            <p14:sldId id="359"/>
            <p14:sldId id="258"/>
            <p14:sldId id="308"/>
            <p14:sldId id="259"/>
            <p14:sldId id="304"/>
            <p14:sldId id="268"/>
            <p14:sldId id="269"/>
            <p14:sldId id="406"/>
            <p14:sldId id="365"/>
            <p14:sldId id="376"/>
            <p14:sldId id="358"/>
            <p14:sldId id="374"/>
            <p14:sldId id="301"/>
            <p14:sldId id="287"/>
            <p14:sldId id="338"/>
            <p14:sldId id="339"/>
            <p14:sldId id="340"/>
            <p14:sldId id="341"/>
            <p14:sldId id="299"/>
            <p14:sldId id="300"/>
            <p14:sldId id="325"/>
            <p14:sldId id="401"/>
            <p14:sldId id="407"/>
            <p14:sldId id="375"/>
            <p14:sldId id="366"/>
            <p14:sldId id="377"/>
            <p14:sldId id="384"/>
            <p14:sldId id="333"/>
            <p14:sldId id="408"/>
            <p14:sldId id="378"/>
            <p14:sldId id="367"/>
            <p14:sldId id="381"/>
            <p14:sldId id="385"/>
            <p14:sldId id="386"/>
            <p14:sldId id="272"/>
            <p14:sldId id="310"/>
            <p14:sldId id="275"/>
            <p14:sldId id="311"/>
            <p14:sldId id="294"/>
            <p14:sldId id="312"/>
            <p14:sldId id="313"/>
            <p14:sldId id="298"/>
            <p14:sldId id="409"/>
            <p14:sldId id="379"/>
            <p14:sldId id="368"/>
            <p14:sldId id="382"/>
            <p14:sldId id="387"/>
            <p14:sldId id="388"/>
            <p14:sldId id="389"/>
            <p14:sldId id="335"/>
            <p14:sldId id="344"/>
            <p14:sldId id="342"/>
            <p14:sldId id="400"/>
            <p14:sldId id="412"/>
            <p14:sldId id="398"/>
            <p14:sldId id="257"/>
            <p14:sldId id="345"/>
            <p14:sldId id="291"/>
            <p14:sldId id="346"/>
            <p14:sldId id="410"/>
            <p14:sldId id="380"/>
            <p14:sldId id="369"/>
            <p14:sldId id="383"/>
            <p14:sldId id="390"/>
            <p14:sldId id="411"/>
          </p14:sldIdLst>
        </p14:section>
        <p14:section name="Accompagner les données" id="{671F8000-7BD9-4E03-A0BA-BF7CD32A6DE1}">
          <p14:sldIdLst>
            <p14:sldId id="314"/>
            <p14:sldId id="316"/>
            <p14:sldId id="348"/>
            <p14:sldId id="349"/>
            <p14:sldId id="315"/>
            <p14:sldId id="394"/>
            <p14:sldId id="395"/>
            <p14:sldId id="397"/>
            <p14:sldId id="396"/>
            <p14:sldId id="263"/>
            <p14:sldId id="399"/>
          </p14:sldIdLst>
        </p14:section>
        <p14:section name="Conclusion" id="{4EFC29CC-A1E4-4DAC-9246-C48679539C18}">
          <p14:sldIdLst>
            <p14:sldId id="26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phaelle bats" initials="rb" lastIdx="1" clrIdx="0">
    <p:extLst>
      <p:ext uri="{19B8F6BF-5375-455C-9EA6-DF929625EA0E}">
        <p15:presenceInfo xmlns:p15="http://schemas.microsoft.com/office/powerpoint/2012/main" userId="e8127b86d62a2e7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91" d="100"/>
          <a:sy n="91" d="100"/>
        </p:scale>
        <p:origin x="48" y="1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commentAuthors" Target="commentAuthor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1E4A73-8C4A-4DFB-A1DF-0BFE03157811}" type="datetimeFigureOut">
              <a:rPr lang="fr-FR" smtClean="0"/>
              <a:t>11/06/2022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D245AB-EB94-4502-9688-2F900A1BAEC4}" type="slidenum">
              <a:rPr lang="fr-FR" smtClean="0"/>
              <a:t>‹N°›</a:t>
            </a:fld>
            <a:endParaRPr lang="fr-FR"/>
          </a:p>
        </p:txBody>
      </p:sp>
    </p:spTree>
    <p:extLst>
      <p:ext uri="{BB962C8B-B14F-4D97-AF65-F5344CB8AC3E}">
        <p14:creationId xmlns:p14="http://schemas.microsoft.com/office/powerpoint/2010/main" val="2721081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fr-FR"/>
              <a:t>Modifiez le style du titre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lvl1pPr algn="l">
              <a:defRPr/>
            </a:lvl1pPr>
          </a:lstStyle>
          <a:p>
            <a:fld id="{5C931043-CF57-4A7A-BB8E-66C020D6702C}" type="datetimeFigureOut">
              <a:rPr lang="fr-FR" smtClean="0"/>
              <a:t>11/06/2022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FF349A7-741D-4CC6-9B8A-20695FF868ED}" type="slidenum">
              <a:rPr lang="fr-FR" smtClean="0"/>
              <a:t>‹N°›</a:t>
            </a:fld>
            <a:endParaRPr lang="fr-FR"/>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9870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C931043-CF57-4A7A-BB8E-66C020D6702C}" type="datetimeFigureOut">
              <a:rPr lang="fr-FR" smtClean="0"/>
              <a:t>11/06/2022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FF349A7-741D-4CC6-9B8A-20695FF868ED}" type="slidenum">
              <a:rPr lang="fr-FR" smtClean="0"/>
              <a:t>‹N°›</a:t>
            </a:fld>
            <a:endParaRPr lang="fr-FR"/>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3592" y="5879592"/>
            <a:ext cx="978408" cy="978408"/>
          </a:xfrm>
          <a:prstGeom prst="rect">
            <a:avLst/>
          </a:prstGeom>
        </p:spPr>
      </p:pic>
    </p:spTree>
    <p:extLst>
      <p:ext uri="{BB962C8B-B14F-4D97-AF65-F5344CB8AC3E}">
        <p14:creationId xmlns:p14="http://schemas.microsoft.com/office/powerpoint/2010/main" val="3324754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fr-FR"/>
              <a:t>Modifiez le style du titre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C931043-CF57-4A7A-BB8E-66C020D6702C}" type="datetimeFigureOut">
              <a:rPr lang="fr-FR" smtClean="0"/>
              <a:t>11/06/2022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FF349A7-741D-4CC6-9B8A-20695FF868ED}" type="slidenum">
              <a:rPr lang="fr-FR" smtClean="0"/>
              <a:t>‹N°›</a:t>
            </a:fld>
            <a:endParaRPr lang="fr-FR"/>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3592" y="5879592"/>
            <a:ext cx="978408" cy="978408"/>
          </a:xfrm>
          <a:prstGeom prst="rect">
            <a:avLst/>
          </a:prstGeom>
        </p:spPr>
      </p:pic>
    </p:spTree>
    <p:extLst>
      <p:ext uri="{BB962C8B-B14F-4D97-AF65-F5344CB8AC3E}">
        <p14:creationId xmlns:p14="http://schemas.microsoft.com/office/powerpoint/2010/main" val="2089169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C931043-CF57-4A7A-BB8E-66C020D6702C}" type="datetimeFigureOut">
              <a:rPr lang="fr-FR" smtClean="0"/>
              <a:t>11/06/2022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FF349A7-741D-4CC6-9B8A-20695FF868ED}" type="slidenum">
              <a:rPr lang="fr-FR" smtClean="0"/>
              <a:t>‹N°›</a:t>
            </a:fld>
            <a:endParaRPr lang="fr-FR"/>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3592" y="5879592"/>
            <a:ext cx="978408" cy="978408"/>
          </a:xfrm>
          <a:prstGeom prst="rect">
            <a:avLst/>
          </a:prstGeom>
        </p:spPr>
      </p:pic>
    </p:spTree>
    <p:extLst>
      <p:ext uri="{BB962C8B-B14F-4D97-AF65-F5344CB8AC3E}">
        <p14:creationId xmlns:p14="http://schemas.microsoft.com/office/powerpoint/2010/main" val="309031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fr-FR"/>
              <a:t>Modifiez le style du titre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5C931043-CF57-4A7A-BB8E-66C020D6702C}" type="datetimeFigureOut">
              <a:rPr lang="fr-FR" smtClean="0"/>
              <a:t>11/06/2022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FF349A7-741D-4CC6-9B8A-20695FF868ED}" type="slidenum">
              <a:rPr lang="fr-FR" smtClean="0"/>
              <a:t>‹N°›</a:t>
            </a:fld>
            <a:endParaRPr lang="fr-FR"/>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3592" y="5879592"/>
            <a:ext cx="978408" cy="978408"/>
          </a:xfrm>
          <a:prstGeom prst="rect">
            <a:avLst/>
          </a:prstGeom>
        </p:spPr>
      </p:pic>
    </p:spTree>
    <p:extLst>
      <p:ext uri="{BB962C8B-B14F-4D97-AF65-F5344CB8AC3E}">
        <p14:creationId xmlns:p14="http://schemas.microsoft.com/office/powerpoint/2010/main" val="1127262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fr-FR"/>
              <a:t>Modifiez le style du titre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5C931043-CF57-4A7A-BB8E-66C020D6702C}" type="datetimeFigureOut">
              <a:rPr lang="fr-FR" smtClean="0"/>
              <a:t>11/06/2022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FF349A7-741D-4CC6-9B8A-20695FF868ED}" type="slidenum">
              <a:rPr lang="fr-FR" smtClean="0"/>
              <a:t>‹N°›</a:t>
            </a:fld>
            <a:endParaRPr lang="fr-FR"/>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3592" y="5879592"/>
            <a:ext cx="978408" cy="978408"/>
          </a:xfrm>
          <a:prstGeom prst="rect">
            <a:avLst/>
          </a:prstGeom>
        </p:spPr>
      </p:pic>
    </p:spTree>
    <p:extLst>
      <p:ext uri="{BB962C8B-B14F-4D97-AF65-F5344CB8AC3E}">
        <p14:creationId xmlns:p14="http://schemas.microsoft.com/office/powerpoint/2010/main" val="4066417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fr-FR"/>
              <a:t>Modifiez le style du titre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fr-FR"/>
              <a:t>Modifiez les styles du texte du masque</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5C931043-CF57-4A7A-BB8E-66C020D6702C}" type="datetimeFigureOut">
              <a:rPr lang="fr-FR" smtClean="0"/>
              <a:t>11/06/2022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FF349A7-741D-4CC6-9B8A-20695FF868ED}" type="slidenum">
              <a:rPr lang="fr-FR" smtClean="0"/>
              <a:t>‹N°›</a:t>
            </a:fld>
            <a:endParaRPr lang="fr-FR"/>
          </a:p>
        </p:txBody>
      </p:sp>
      <p:pic>
        <p:nvPicPr>
          <p:cNvPr id="11"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3592" y="5879592"/>
            <a:ext cx="978408" cy="978408"/>
          </a:xfrm>
          <a:prstGeom prst="rect">
            <a:avLst/>
          </a:prstGeom>
        </p:spPr>
      </p:pic>
    </p:spTree>
    <p:extLst>
      <p:ext uri="{BB962C8B-B14F-4D97-AF65-F5344CB8AC3E}">
        <p14:creationId xmlns:p14="http://schemas.microsoft.com/office/powerpoint/2010/main" val="4135551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5C931043-CF57-4A7A-BB8E-66C020D6702C}" type="datetimeFigureOut">
              <a:rPr lang="fr-FR" smtClean="0"/>
              <a:t>11/06/2022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FF349A7-741D-4CC6-9B8A-20695FF868ED}" type="slidenum">
              <a:rPr lang="fr-FR" smtClean="0"/>
              <a:t>‹N°›</a:t>
            </a:fld>
            <a:endParaRPr lang="fr-FR"/>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3592" y="5879592"/>
            <a:ext cx="978408" cy="978408"/>
          </a:xfrm>
          <a:prstGeom prst="rect">
            <a:avLst/>
          </a:prstGeom>
        </p:spPr>
      </p:pic>
    </p:spTree>
    <p:extLst>
      <p:ext uri="{BB962C8B-B14F-4D97-AF65-F5344CB8AC3E}">
        <p14:creationId xmlns:p14="http://schemas.microsoft.com/office/powerpoint/2010/main" val="2882328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931043-CF57-4A7A-BB8E-66C020D6702C}" type="datetimeFigureOut">
              <a:rPr lang="fr-FR" smtClean="0"/>
              <a:t>11/06/2022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FF349A7-741D-4CC6-9B8A-20695FF868ED}" type="slidenum">
              <a:rPr lang="fr-FR" smtClean="0"/>
              <a:t>‹N°›</a:t>
            </a:fld>
            <a:endParaRPr lang="fr-FR"/>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3592" y="5879592"/>
            <a:ext cx="978408" cy="978408"/>
          </a:xfrm>
          <a:prstGeom prst="rect">
            <a:avLst/>
          </a:prstGeom>
        </p:spPr>
      </p:pic>
    </p:spTree>
    <p:extLst>
      <p:ext uri="{BB962C8B-B14F-4D97-AF65-F5344CB8AC3E}">
        <p14:creationId xmlns:p14="http://schemas.microsoft.com/office/powerpoint/2010/main" val="973011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fr-FR"/>
              <a:t>Modifiez le style du titre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5C931043-CF57-4A7A-BB8E-66C020D6702C}" type="datetimeFigureOut">
              <a:rPr lang="fr-FR" smtClean="0"/>
              <a:t>11/06/2022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FF349A7-741D-4CC6-9B8A-20695FF868ED}" type="slidenum">
              <a:rPr lang="fr-FR" smtClean="0"/>
              <a:t>‹N°›</a:t>
            </a:fld>
            <a:endParaRPr lang="fr-FR"/>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3592" y="5879592"/>
            <a:ext cx="978408" cy="978408"/>
          </a:xfrm>
          <a:prstGeom prst="rect">
            <a:avLst/>
          </a:prstGeom>
        </p:spPr>
      </p:pic>
    </p:spTree>
    <p:extLst>
      <p:ext uri="{BB962C8B-B14F-4D97-AF65-F5344CB8AC3E}">
        <p14:creationId xmlns:p14="http://schemas.microsoft.com/office/powerpoint/2010/main" val="3609807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fr-FR"/>
              <a:t>Modifiez le style du titre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Date Placeholder 4"/>
          <p:cNvSpPr>
            <a:spLocks noGrp="1"/>
          </p:cNvSpPr>
          <p:nvPr>
            <p:ph type="dt" sz="half" idx="10"/>
          </p:nvPr>
        </p:nvSpPr>
        <p:spPr/>
        <p:txBody>
          <a:bodyPr/>
          <a:lstStyle/>
          <a:p>
            <a:fld id="{5C931043-CF57-4A7A-BB8E-66C020D6702C}" type="datetimeFigureOut">
              <a:rPr lang="fr-FR" smtClean="0"/>
              <a:t>11/06/2022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FF349A7-741D-4CC6-9B8A-20695FF868ED}" type="slidenum">
              <a:rPr lang="fr-FR" smtClean="0"/>
              <a:t>‹N°›</a:t>
            </a:fld>
            <a:endParaRPr lang="fr-FR"/>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Imag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3592" y="5879592"/>
            <a:ext cx="978408" cy="978408"/>
          </a:xfrm>
          <a:prstGeom prst="rect">
            <a:avLst/>
          </a:prstGeom>
        </p:spPr>
      </p:pic>
    </p:spTree>
    <p:extLst>
      <p:ext uri="{BB962C8B-B14F-4D97-AF65-F5344CB8AC3E}">
        <p14:creationId xmlns:p14="http://schemas.microsoft.com/office/powerpoint/2010/main" val="2832389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5C931043-CF57-4A7A-BB8E-66C020D6702C}" type="datetimeFigureOut">
              <a:rPr lang="fr-FR" smtClean="0"/>
              <a:t>11/06/2022</a:t>
            </a:fld>
            <a:endParaRPr lang="fr-FR"/>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fr-FR"/>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1FF349A7-741D-4CC6-9B8A-20695FF868ED}" type="slidenum">
              <a:rPr lang="fr-FR" smtClean="0"/>
              <a:t>‹N°›</a:t>
            </a:fld>
            <a:endParaRPr lang="fr-FR"/>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14320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enseignementsup-recherche.gouv.fr/sites/default/files/content_migration/document/MEN_brochure_PNSO_web_1415209.pdf" TargetMode="Externa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hyperlink" Target="https://cache.media.enseignementsup-recherche.gouv.fr/file/Actus/67/2/PLAN_NATIONAL_SCIENCE_OUVERTE_978672.pdf"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hyperlink" Target="https://www.ouvrirlascience.fr/les-candidatures-pour-le-prix-science-ouverte-des-donnees-de-la-recherche-sont-ouvertes/#:~:text=Chaque%20projet%20laur%C3%A9at%20se%20verra,%3A%20%C2%AB%20mention%20sp%C3%A9ciale%20du%20jury%C2%BB" TargetMode="Externa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ouvrirlascience.fr/recherche-data-gouv-lance-lappel-a-manifestation-dinteret-ateliers-de-la-donnee-presentez-vos-projets/"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s://projet-recherchedatagv.ouvrirlascience.fr/actualites/detail-actualite/ateliers-de-la-donnee-nouvelle-etape-dans-la-construction-de-lecosysteme" TargetMode="External"/><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ec.europa.eu/research/participants/data/ref/h2020/other/events/2020-10-09/3_exploitation-ipr-open_science_en.pdf"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1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doranum.fr/" TargetMode="Externa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55.png"/></Relationships>
</file>

<file path=ppt/slides/_rels/slide114.xml.rels><?xml version="1.0" encoding="UTF-8" standalone="yes"?>
<Relationships xmlns="http://schemas.openxmlformats.org/package/2006/relationships"><Relationship Id="rId3" Type="http://schemas.openxmlformats.org/officeDocument/2006/relationships/hyperlink" Target="https://t.co/sICtkus4Ad" TargetMode="External"/><Relationship Id="rId2" Type="http://schemas.openxmlformats.org/officeDocument/2006/relationships/hyperlink" Target="https://t.co/fTZNtf9RrZ" TargetMode="External"/><Relationship Id="rId1" Type="http://schemas.openxmlformats.org/officeDocument/2006/relationships/slideLayout" Target="../slideLayouts/slideLayout2.xml"/><Relationship Id="rId5" Type="http://schemas.openxmlformats.org/officeDocument/2006/relationships/hyperlink" Target="https://t.co/hNB8ieGnGe" TargetMode="External"/><Relationship Id="rId4" Type="http://schemas.openxmlformats.org/officeDocument/2006/relationships/hyperlink" Target="https://t.co/dbumLA8cMe" TargetMode="External"/></Relationships>
</file>

<file path=ppt/slides/_rels/slide115.xml.rels><?xml version="1.0" encoding="UTF-8" standalone="yes"?>
<Relationships xmlns="http://schemas.openxmlformats.org/package/2006/relationships"><Relationship Id="rId2" Type="http://schemas.openxmlformats.org/officeDocument/2006/relationships/hyperlink" Target="mailto:Raphaelle.bats@u-bordeaux.fr"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opidor.fr/" TargetMode="External"/><Relationship Id="rId3" Type="http://schemas.openxmlformats.org/officeDocument/2006/relationships/hyperlink" Target="https://www.inist.fr/" TargetMode="External"/><Relationship Id="rId7" Type="http://schemas.openxmlformats.org/officeDocument/2006/relationships/image" Target="../media/image8.png"/><Relationship Id="rId2" Type="http://schemas.openxmlformats.org/officeDocument/2006/relationships/hyperlink" Target="https://anr.fr/fr/lanr/engagements/la-science-ouverte/" TargetMode="External"/><Relationship Id="rId1" Type="http://schemas.openxmlformats.org/officeDocument/2006/relationships/slideLayout" Target="../slideLayouts/slideLayout2.xml"/><Relationship Id="rId6" Type="http://schemas.openxmlformats.org/officeDocument/2006/relationships/hyperlink" Target="https://anr.fr/fr/rf/" TargetMode="External"/><Relationship Id="rId5" Type="http://schemas.openxmlformats.org/officeDocument/2006/relationships/hyperlink" Target="https://dmp.opidor.fr/public_templates" TargetMode="External"/><Relationship Id="rId4" Type="http://schemas.openxmlformats.org/officeDocument/2006/relationships/hyperlink" Target="https://dmp.opidor.fr/" TargetMode="External"/><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hyperlink" Target="https://anr.fr/fileadmin/aap/2022/aap-biodiversa-2022-annexe-fr.pdf" TargetMode="External"/><Relationship Id="rId3" Type="http://schemas.openxmlformats.org/officeDocument/2006/relationships/hyperlink" Target="https://anr.fr/fileadmin/aap/2022/aap-jpihdhl-NUTRIMMUNE-2022-guidelines.pdf" TargetMode="External"/><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anr.fr/fileadmin/aap/2022/aap-enuac-2022.pdf" TargetMode="Externa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hyperlink" Target="https://www.ouvrirlascience.fr/principes-et-lignes-directrices-de-locde-pour-lacces-aux-donnees-de-la-recherche-financee-sur-fonds-publics/" TargetMode="External"/><Relationship Id="rId2" Type="http://schemas.openxmlformats.org/officeDocument/2006/relationships/hyperlink" Target="https://www.ouvrirlascience.fr/declaration-de-locde-sur-lacces-aux-donnees-de-la-recherche-financee-par-des-fonds-public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datacc.org/bonnes-pratiques/adopter-un-plan-de-gestion-des-donnees/gestion-des-donnees-une-nouvelle-exigence-de-nouvelles-competences/"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cache.media.enseignementsup-recherche.gouv.fr/file/politique_des_donnees/50/1/Strategie-donnees-algorithmes-codes-210922_1419501.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madada.fr/demande/donnees_relatives_a_la_concentra" TargetMode="Externa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urfist.chartes.psl.eu/sites/default/files/docs/20210601_ancelin-fabre_pgd.pdf"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bibliotheques.univ-tlse2.fr/medias/photo/what-the-plan_1579000810674-png?ID_FICHE=283251" TargetMode="External"/><Relationship Id="rId2" Type="http://schemas.openxmlformats.org/officeDocument/2006/relationships/hyperlink" Target="https://hal.inrae.fr/hal-02791507"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hyperlink" Target="https://anr.fr/fr/actualites-de-lanr/details/news/lanr-met-en-place-un-plan-de-gestion-des-donnees-pour-les-projets-finances-des-2019/" TargetMode="External"/><Relationship Id="rId2" Type="http://schemas.openxmlformats.org/officeDocument/2006/relationships/hyperlink" Target="https://anr.fr/fileadmin/documents/2019/ANR__Modele_de_DMP_francais_DMPOPIDoR_2019_07_24_mis_en_page_2.pdf"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ec.europa.eu/research/participants/docs/h2020-funding-guide/cross-cutting-issues/open-access-data-management/data-management_en.htm"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dmp.opidor.fr/public_templates"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dmp.opidor.fr/plans/8991/export.pdf" TargetMode="External"/><Relationship Id="rId7" Type="http://schemas.openxmlformats.org/officeDocument/2006/relationships/image" Target="../media/image19.png"/><Relationship Id="rId2" Type="http://schemas.openxmlformats.org/officeDocument/2006/relationships/hyperlink" Target="https://dmp.opidor.fr/public_plans" TargetMode="External"/><Relationship Id="rId1" Type="http://schemas.openxmlformats.org/officeDocument/2006/relationships/slideLayout" Target="../slideLayouts/slideLayout2.xml"/><Relationship Id="rId6" Type="http://schemas.openxmlformats.org/officeDocument/2006/relationships/hyperlink" Target="https://dmp.opidor.fr/plans/2630/export.pdf" TargetMode="External"/><Relationship Id="rId5" Type="http://schemas.openxmlformats.org/officeDocument/2006/relationships/hyperlink" Target="https://dmp.opidor.fr/plans/5848/export.pdf" TargetMode="External"/><Relationship Id="rId4" Type="http://schemas.openxmlformats.org/officeDocument/2006/relationships/hyperlink" Target="https://dmp.opidor.fr/plans/8349/export.pdf"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dmp.opidor.fr/template_export/413287783.pdf" TargetMode="External"/><Relationship Id="rId2" Type="http://schemas.openxmlformats.org/officeDocument/2006/relationships/hyperlink" Target="https://dmp.opidor.fr/public_templates?page=1&amp;search=inserm" TargetMode="External"/><Relationship Id="rId1" Type="http://schemas.openxmlformats.org/officeDocument/2006/relationships/slideLayout" Target="../slideLayouts/slideLayout2.xml"/><Relationship Id="rId6" Type="http://schemas.openxmlformats.org/officeDocument/2006/relationships/hyperlink" Target="https://dmp.opidor.fr/template_export/1360955699.pdf" TargetMode="External"/><Relationship Id="rId5" Type="http://schemas.openxmlformats.org/officeDocument/2006/relationships/hyperlink" Target="https://dmp.opidor.fr/template_export/32410048.pdf" TargetMode="External"/><Relationship Id="rId4" Type="http://schemas.openxmlformats.org/officeDocument/2006/relationships/hyperlink" Target="https://dmp.opidor.fr/template_export/390748102.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scienceouverte.couperin.org/donnees-recherche-definitions/" TargetMode="External"/><Relationship Id="rId2" Type="http://schemas.openxmlformats.org/officeDocument/2006/relationships/hyperlink" Target="https://www.oecd.org/sti/inno/38500813.pdf"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www.ands.org.au/__data/assets/pdf_file/0006/731823/Whatis-research-data.pdf"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urfist.chartes.psl.eu/sites/default/files/docs/20210601_ancelin-fabre_pgd.pdf"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s://urfist.chartes.psl.eu/sites/default/files/docs/20210601_ancelin-fabre_pgd.pdf"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guides.library.ucsc.edu/datamanagement" TargetMode="External"/><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5stardata.info/fr/"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go-fair.org/fair-principles/" TargetMode="External"/><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go-fair.org/fair-principles/fair-data-principles-explained/f2-data-described-rich-metadata/" TargetMode="External"/><Relationship Id="rId2" Type="http://schemas.openxmlformats.org/officeDocument/2006/relationships/hyperlink" Target="https://www.go-fair.org/fair-principles/fair-data-principles-explained/f1-meta-data-assigned-globally-unique-persistent-identifiers/" TargetMode="External"/><Relationship Id="rId1" Type="http://schemas.openxmlformats.org/officeDocument/2006/relationships/slideLayout" Target="../slideLayouts/slideLayout2.xml"/><Relationship Id="rId6" Type="http://schemas.openxmlformats.org/officeDocument/2006/relationships/hyperlink" Target="https://www.go-fair.org/fair-principles/" TargetMode="External"/><Relationship Id="rId5" Type="http://schemas.openxmlformats.org/officeDocument/2006/relationships/hyperlink" Target="https://www.go-fair.org/fair-principles/f4-metadata-registered-indexed-searchable-resource/" TargetMode="External"/><Relationship Id="rId4" Type="http://schemas.openxmlformats.org/officeDocument/2006/relationships/hyperlink" Target="https://www.go-fair.org/fair-principles/f3-metadata-clearly-explicitly-include-identifier-data-describe/"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go-fair.org/fair-principles/a1-1-protocol-open-free-universally-implementable/" TargetMode="External"/><Relationship Id="rId2" Type="http://schemas.openxmlformats.org/officeDocument/2006/relationships/hyperlink" Target="https://www.go-fair.org/fair-principles/542-2/" TargetMode="External"/><Relationship Id="rId1" Type="http://schemas.openxmlformats.org/officeDocument/2006/relationships/slideLayout" Target="../slideLayouts/slideLayout2.xml"/><Relationship Id="rId6" Type="http://schemas.openxmlformats.org/officeDocument/2006/relationships/hyperlink" Target="https://www.go-fair.org/fair-principles/" TargetMode="External"/><Relationship Id="rId5" Type="http://schemas.openxmlformats.org/officeDocument/2006/relationships/hyperlink" Target="https://www.go-fair.org/fair-principles/a2-metadata-accessible-even-data-no-longer-available/" TargetMode="External"/><Relationship Id="rId4" Type="http://schemas.openxmlformats.org/officeDocument/2006/relationships/hyperlink" Target="https://www.go-fair.org/fair-principles/a1-2-protocol-allows-authentication-authorisation-required/"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go-fair.org/fair-principles/i2-metadata-use-vocabularies-follow-fair-principles/" TargetMode="External"/><Relationship Id="rId2" Type="http://schemas.openxmlformats.org/officeDocument/2006/relationships/hyperlink" Target="https://www.go-fair.org/fair-principles/i1-metadata-use-formal-accessible-shared-broadly-applicable-language-knowledge-representation/" TargetMode="External"/><Relationship Id="rId1" Type="http://schemas.openxmlformats.org/officeDocument/2006/relationships/slideLayout" Target="../slideLayouts/slideLayout2.xml"/><Relationship Id="rId5" Type="http://schemas.openxmlformats.org/officeDocument/2006/relationships/hyperlink" Target="https://www.go-fair.org/fair-principles/" TargetMode="External"/><Relationship Id="rId4" Type="http://schemas.openxmlformats.org/officeDocument/2006/relationships/hyperlink" Target="https://www.go-fair.org/fair-principles/i3-metadata-include-qualified-references-metadata/"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go-fair.org/fair-principles/r1-1-metadata-released-clear-accessible-data-usage-license/" TargetMode="External"/><Relationship Id="rId2" Type="http://schemas.openxmlformats.org/officeDocument/2006/relationships/hyperlink" Target="https://www.go-fair.org/fair-principles/r1-metadata-richly-described-plurality-accurate-relevant-attributes/" TargetMode="External"/><Relationship Id="rId1" Type="http://schemas.openxmlformats.org/officeDocument/2006/relationships/slideLayout" Target="../slideLayouts/slideLayout2.xml"/><Relationship Id="rId6" Type="http://schemas.openxmlformats.org/officeDocument/2006/relationships/hyperlink" Target="https://www.go-fair.org/fair-principles/" TargetMode="External"/><Relationship Id="rId5" Type="http://schemas.openxmlformats.org/officeDocument/2006/relationships/hyperlink" Target="https://www.go-fair.org/fair-principles/r1-3-metadata-meet-domain-relevant-community-standards/" TargetMode="External"/><Relationship Id="rId4" Type="http://schemas.openxmlformats.org/officeDocument/2006/relationships/hyperlink" Target="https://www.go-fair.org/fair-principles/r1-2-metadata-associated-detailed-provenance/"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fairaware.dans.knaw.n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osf.io/2yvc9/"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research-hub.auckland.ac.nz/guide-to-managing-research-data/ethics-integrity-and-compliance/the-fair-and-care-principles-for-research-data"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hyperlink" Target="https://doranum.fr/"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osf.io/2yvc9/"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www.etalab.gouv.fr/" TargetMode="External"/><Relationship Id="rId2" Type="http://schemas.openxmlformats.org/officeDocument/2006/relationships/hyperlink" Target="https://www.data.gouv.fr/fr/" TargetMode="Externa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hyperlink" Target="https://www.modernisation.gouv.fr/transformer-laction-publique/partenariat-pour-un-gouvernement-ouvert" TargetMode="External"/><Relationship Id="rId4" Type="http://schemas.openxmlformats.org/officeDocument/2006/relationships/hyperlink" Target="https://www.etalab.gouv.fr/wp-content/uploads/2018/04/PlanOGP-FR-2018-2020-VF-FR.pdf"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eur-lex.europa.eu/summary/glossary/legislation_recasting.html" TargetMode="External"/><Relationship Id="rId2" Type="http://schemas.openxmlformats.org/officeDocument/2006/relationships/hyperlink" Target="https://eur-lex.europa.eu/legal-content/FR/LSU/?uri=CELEX%3A32019L1024#:~:text=Elle%20fait%20partie%20d'un,compter%20du%2017%20juillet%202021" TargetMode="External"/><Relationship Id="rId1" Type="http://schemas.openxmlformats.org/officeDocument/2006/relationships/slideLayout" Target="../slideLayouts/slideLayout2.xml"/><Relationship Id="rId5" Type="http://schemas.openxmlformats.org/officeDocument/2006/relationships/hyperlink" Target="https://eur-lex.europa.eu/legal-content/FR/TXT/PDF/?uri=CELEX:32013L0037&amp;from=DE" TargetMode="External"/><Relationship Id="rId4" Type="http://schemas.openxmlformats.org/officeDocument/2006/relationships/hyperlink" Target="https://eur-lex.europa.eu/legal-content/FR/AUTO/?uri=celex:32003L0098" TargetMode="External"/></Relationships>
</file>

<file path=ppt/slides/_rels/slide75.xml.rels><?xml version="1.0" encoding="UTF-8" standalone="yes"?>
<Relationships xmlns="http://schemas.openxmlformats.org/package/2006/relationships"><Relationship Id="rId2" Type="http://schemas.openxmlformats.org/officeDocument/2006/relationships/hyperlink" Target="https://www.legifrance.gouv.fr/loda/id/LEGITEXT000006068643/"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hyperlink" Target="https://www.legifrance.gouv.fr/jorf/id/JORFTEXT000033202746"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urfist.chartes.psl.eu/sites/default/files/docs/20210601_ancelin-fabre_pgd.pdf" TargetMode="External"/><Relationship Id="rId2" Type="http://schemas.openxmlformats.org/officeDocument/2006/relationships/hyperlink" Target="https://doi.org/10.15454/1.481273124091092E12"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osf.io/2yvc9/"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coop-ist.cirad.fr/gerer-des-donnees/deposer-des-donnees-dans-un-entrepot/1-qu-est-ce-qu-un-entrepot-de-donnees-de-recherche" TargetMode="External"/><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8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doranum.fr/depot-entrepots/minute/"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doranum.fr/depot-entrepots/fiche-synthetique/"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hyperlink" Target="https://www.nature.com/articles/s41597-020-0486-7"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github.com/fflamerie/ED_datasharing/blob/master/content/ED_datasharing_COURS.pdf"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hyperlink" Target="https://urfist.chartes.psl.eu/ressources/researcherid-orcid-idhal-enjeux-et-perspectives-des-identifiants-chercheurs" TargetMode="External"/><Relationship Id="rId5" Type="http://schemas.openxmlformats.org/officeDocument/2006/relationships/hyperlink" Target="https://info.orcid.org/what-is-orcid/" TargetMode="External"/><Relationship Id="rId4" Type="http://schemas.openxmlformats.org/officeDocument/2006/relationships/image" Target="../media/image44.png"/></Relationships>
</file>

<file path=ppt/slides/_rels/slide94.xml.rels><?xml version="1.0" encoding="UTF-8" standalone="yes"?>
<Relationships xmlns="http://schemas.openxmlformats.org/package/2006/relationships"><Relationship Id="rId3" Type="http://schemas.openxmlformats.org/officeDocument/2006/relationships/hyperlink" Target="https://doranum.fr/wpcontent/uploads/gabarit_readme.tx" TargetMode="External"/><Relationship Id="rId2" Type="http://schemas.openxmlformats.org/officeDocument/2006/relationships/hyperlink" Target="https://researchdata.4tu.nl/fileadmin/user_upload/Documenten/Guidelines_for_creating_a_README_file.pdf"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doranum.fr/data-paper-data-journal/minute-publication-data-papers/"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s://coop-ist.cirad.fr/gerer-des-donnees/publier-un-data-paper/1-qu-est-ce-qu-un-data-paper" TargetMode="External"/><Relationship Id="rId2" Type="http://schemas.openxmlformats.org/officeDocument/2006/relationships/hyperlink" Target="https://doranum.fr/data-paper-data-journal/fiche-synthetique/"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sygefor.reseau-urfist.fr/#/training/9441/11062?from=true"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a:bodyPr>
          <a:lstStyle/>
          <a:p>
            <a:r>
              <a:rPr lang="fr-FR" dirty="0"/>
              <a:t>Rédiger un plan </a:t>
            </a:r>
            <a:br>
              <a:rPr lang="fr-FR" dirty="0"/>
            </a:br>
            <a:r>
              <a:rPr lang="fr-FR" dirty="0"/>
              <a:t>de gestion des données</a:t>
            </a:r>
          </a:p>
        </p:txBody>
      </p:sp>
      <p:sp>
        <p:nvSpPr>
          <p:cNvPr id="3" name="Sous-titre 2"/>
          <p:cNvSpPr>
            <a:spLocks noGrp="1"/>
          </p:cNvSpPr>
          <p:nvPr>
            <p:ph type="subTitle" idx="1"/>
          </p:nvPr>
        </p:nvSpPr>
        <p:spPr/>
        <p:txBody>
          <a:bodyPr/>
          <a:lstStyle/>
          <a:p>
            <a:r>
              <a:rPr lang="fr-FR" dirty="0"/>
              <a:t>Juin 2022</a:t>
            </a:r>
          </a:p>
        </p:txBody>
      </p:sp>
    </p:spTree>
    <p:extLst>
      <p:ext uri="{BB962C8B-B14F-4D97-AF65-F5344CB8AC3E}">
        <p14:creationId xmlns:p14="http://schemas.microsoft.com/office/powerpoint/2010/main" val="860829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Financeurs et Données</a:t>
            </a:r>
          </a:p>
        </p:txBody>
      </p:sp>
      <p:sp>
        <p:nvSpPr>
          <p:cNvPr id="3" name="Espace réservé du contenu 2"/>
          <p:cNvSpPr>
            <a:spLocks noGrp="1"/>
          </p:cNvSpPr>
          <p:nvPr>
            <p:ph idx="1"/>
          </p:nvPr>
        </p:nvSpPr>
        <p:spPr>
          <a:xfrm>
            <a:off x="1024128" y="3155028"/>
            <a:ext cx="7980269" cy="3154331"/>
          </a:xfrm>
        </p:spPr>
        <p:txBody>
          <a:bodyPr>
            <a:normAutofit/>
          </a:bodyPr>
          <a:lstStyle/>
          <a:p>
            <a:r>
              <a:rPr lang="fr-FR" dirty="0"/>
              <a:t>«  L’Agence nationale de la recherche et d’autres agences de financement demandent désormais l’accès ouvert aux publications et la rédaction de plans de gestion des données pour les projets qu’elles financent. » </a:t>
            </a:r>
          </a:p>
          <a:p>
            <a:r>
              <a:rPr lang="fr-FR" sz="1600" dirty="0"/>
              <a:t>&gt; page 7 du Plan national pour la science ouverte n°2 (2021) : </a:t>
            </a:r>
            <a:r>
              <a:rPr lang="fr-FR" sz="1600" dirty="0">
                <a:hlinkClick r:id="rId2"/>
              </a:rPr>
              <a:t>https://www.enseignementsup-recherche.gouv.fr/sites/default/files/content_migration/document/MEN_brochure_PNSO_web_1415209.pdf</a:t>
            </a:r>
            <a:endParaRPr lang="fr-FR" sz="1600" dirty="0"/>
          </a:p>
          <a:p>
            <a:endParaRPr lang="fr-FR" dirty="0"/>
          </a:p>
          <a:p>
            <a:endParaRPr lang="fr-FR" dirty="0"/>
          </a:p>
        </p:txBody>
      </p:sp>
      <p:pic>
        <p:nvPicPr>
          <p:cNvPr id="6" name="Image 5">
            <a:extLst>
              <a:ext uri="{FF2B5EF4-FFF2-40B4-BE49-F238E27FC236}">
                <a16:creationId xmlns:a16="http://schemas.microsoft.com/office/drawing/2014/main" id="{C37A2A70-5701-4CCD-8E80-383D8CA50CBA}"/>
              </a:ext>
            </a:extLst>
          </p:cNvPr>
          <p:cNvPicPr>
            <a:picLocks noChangeAspect="1"/>
          </p:cNvPicPr>
          <p:nvPr/>
        </p:nvPicPr>
        <p:blipFill rotWithShape="1">
          <a:blip r:embed="rId3"/>
          <a:srcRect l="46517" t="29432" r="41609" b="50407"/>
          <a:stretch/>
        </p:blipFill>
        <p:spPr>
          <a:xfrm>
            <a:off x="9094766" y="648038"/>
            <a:ext cx="2073106" cy="2346448"/>
          </a:xfrm>
          <a:prstGeom prst="rect">
            <a:avLst/>
          </a:prstGeom>
        </p:spPr>
      </p:pic>
    </p:spTree>
    <p:extLst>
      <p:ext uri="{BB962C8B-B14F-4D97-AF65-F5344CB8AC3E}">
        <p14:creationId xmlns:p14="http://schemas.microsoft.com/office/powerpoint/2010/main" val="81390746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1204C9-5353-5942-9EA5-E9D388768550}"/>
              </a:ext>
            </a:extLst>
          </p:cNvPr>
          <p:cNvSpPr>
            <a:spLocks noGrp="1"/>
          </p:cNvSpPr>
          <p:nvPr>
            <p:ph type="title"/>
          </p:nvPr>
        </p:nvSpPr>
        <p:spPr/>
        <p:txBody>
          <a:bodyPr/>
          <a:lstStyle/>
          <a:p>
            <a:r>
              <a:rPr lang="en-US" sz="5400" b="1" cap="all" dirty="0">
                <a:effectLst/>
                <a:ea typeface="MS Gothic" panose="020B0609070205080204" pitchFamily="49" charset="-128"/>
                <a:cs typeface="Times New Roman" panose="02020603050405020304" pitchFamily="18" charset="0"/>
              </a:rPr>
              <a:t>6. Data management</a:t>
            </a:r>
            <a:br>
              <a:rPr lang="fr-FR" dirty="0"/>
            </a:br>
            <a:endParaRPr lang="fr-FR" dirty="0"/>
          </a:p>
        </p:txBody>
      </p:sp>
      <p:pic>
        <p:nvPicPr>
          <p:cNvPr id="4" name="Picture 2">
            <a:extLst>
              <a:ext uri="{FF2B5EF4-FFF2-40B4-BE49-F238E27FC236}">
                <a16:creationId xmlns:a16="http://schemas.microsoft.com/office/drawing/2014/main" id="{9AF1C92D-4DE4-E0C7-300C-BDFA01DC68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9833" b="66322"/>
          <a:stretch/>
        </p:blipFill>
        <p:spPr bwMode="auto">
          <a:xfrm>
            <a:off x="2671224" y="3228949"/>
            <a:ext cx="5942283" cy="26000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16BB061-9F54-A038-250B-A047995260C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49833" b="66322"/>
          <a:stretch/>
        </p:blipFill>
        <p:spPr bwMode="auto">
          <a:xfrm>
            <a:off x="2782450" y="2940261"/>
            <a:ext cx="6203238" cy="2714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07165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1204C9-5353-5942-9EA5-E9D388768550}"/>
              </a:ext>
            </a:extLst>
          </p:cNvPr>
          <p:cNvSpPr>
            <a:spLocks noGrp="1"/>
          </p:cNvSpPr>
          <p:nvPr>
            <p:ph type="title"/>
          </p:nvPr>
        </p:nvSpPr>
        <p:spPr/>
        <p:txBody>
          <a:bodyPr>
            <a:noAutofit/>
          </a:bodyPr>
          <a:lstStyle/>
          <a:p>
            <a:r>
              <a:rPr lang="en-US" sz="3800" b="1" cap="all" dirty="0">
                <a:effectLst/>
                <a:latin typeface="Arial" panose="020B0604020202020204" pitchFamily="34" charset="0"/>
                <a:ea typeface="MS Gothic" panose="020B0609070205080204" pitchFamily="49" charset="-128"/>
                <a:cs typeface="Times New Roman" panose="02020603050405020304" pitchFamily="18" charset="0"/>
              </a:rPr>
              <a:t>6. </a:t>
            </a:r>
            <a:r>
              <a:rPr lang="en-US" sz="3800" b="1" cap="all" dirty="0" err="1">
                <a:effectLst/>
                <a:latin typeface="Arial" panose="020B0604020202020204" pitchFamily="34" charset="0"/>
                <a:ea typeface="MS Gothic" panose="020B0609070205080204" pitchFamily="49" charset="-128"/>
                <a:cs typeface="Times New Roman" panose="02020603050405020304" pitchFamily="18" charset="0"/>
              </a:rPr>
              <a:t>Responsabilités</a:t>
            </a:r>
            <a:r>
              <a:rPr lang="en-US" sz="3800" b="1" cap="all" dirty="0">
                <a:effectLst/>
                <a:latin typeface="Arial" panose="020B0604020202020204" pitchFamily="34" charset="0"/>
                <a:ea typeface="MS Gothic" panose="020B0609070205080204" pitchFamily="49" charset="-128"/>
                <a:cs typeface="Times New Roman" panose="02020603050405020304" pitchFamily="18" charset="0"/>
              </a:rPr>
              <a:t> et </a:t>
            </a:r>
            <a:r>
              <a:rPr lang="en-US" sz="3800" b="1" cap="all" dirty="0" err="1">
                <a:effectLst/>
                <a:latin typeface="Arial" panose="020B0604020202020204" pitchFamily="34" charset="0"/>
                <a:ea typeface="MS Gothic" panose="020B0609070205080204" pitchFamily="49" charset="-128"/>
                <a:cs typeface="Times New Roman" panose="02020603050405020304" pitchFamily="18" charset="0"/>
              </a:rPr>
              <a:t>ressources</a:t>
            </a:r>
            <a:r>
              <a:rPr lang="en-US" sz="3800" b="1" cap="all" dirty="0">
                <a:effectLst/>
                <a:latin typeface="Arial" panose="020B0604020202020204" pitchFamily="34" charset="0"/>
                <a:ea typeface="MS Gothic" panose="020B0609070205080204" pitchFamily="49" charset="-128"/>
                <a:cs typeface="Times New Roman" panose="02020603050405020304" pitchFamily="18" charset="0"/>
              </a:rPr>
              <a:t> </a:t>
            </a:r>
            <a:r>
              <a:rPr lang="en-US" sz="3800" b="1" cap="all" dirty="0" err="1">
                <a:effectLst/>
                <a:latin typeface="Arial" panose="020B0604020202020204" pitchFamily="34" charset="0"/>
                <a:ea typeface="MS Gothic" panose="020B0609070205080204" pitchFamily="49" charset="-128"/>
                <a:cs typeface="Times New Roman" panose="02020603050405020304" pitchFamily="18" charset="0"/>
              </a:rPr>
              <a:t>en</a:t>
            </a:r>
            <a:r>
              <a:rPr lang="en-US" sz="3800" b="1" cap="all" dirty="0">
                <a:effectLst/>
                <a:latin typeface="Arial" panose="020B0604020202020204" pitchFamily="34" charset="0"/>
                <a:ea typeface="MS Gothic" panose="020B0609070205080204" pitchFamily="49" charset="-128"/>
                <a:cs typeface="Times New Roman" panose="02020603050405020304" pitchFamily="18" charset="0"/>
              </a:rPr>
              <a:t> matière de gestion des </a:t>
            </a:r>
            <a:r>
              <a:rPr lang="en-US" sz="3800" b="1" cap="all" dirty="0" err="1">
                <a:effectLst/>
                <a:latin typeface="Arial" panose="020B0604020202020204" pitchFamily="34" charset="0"/>
                <a:ea typeface="MS Gothic" panose="020B0609070205080204" pitchFamily="49" charset="-128"/>
                <a:cs typeface="Times New Roman" panose="02020603050405020304" pitchFamily="18" charset="0"/>
              </a:rPr>
              <a:t>données</a:t>
            </a:r>
            <a:endParaRPr lang="fr-FR" sz="3800" dirty="0"/>
          </a:p>
        </p:txBody>
      </p:sp>
      <p:sp>
        <p:nvSpPr>
          <p:cNvPr id="3" name="Espace réservé du contenu 2">
            <a:extLst>
              <a:ext uri="{FF2B5EF4-FFF2-40B4-BE49-F238E27FC236}">
                <a16:creationId xmlns:a16="http://schemas.microsoft.com/office/drawing/2014/main" id="{8FA623F9-7351-2540-79C1-E6EBD61F61EA}"/>
              </a:ext>
            </a:extLst>
          </p:cNvPr>
          <p:cNvSpPr>
            <a:spLocks noGrp="1"/>
          </p:cNvSpPr>
          <p:nvPr>
            <p:ph idx="1"/>
          </p:nvPr>
        </p:nvSpPr>
        <p:spPr/>
        <p:txBody>
          <a:bodyPr>
            <a:normAutofit fontScale="92500" lnSpcReduction="10000"/>
          </a:bodyPr>
          <a:lstStyle/>
          <a:p>
            <a:pPr hangingPunct="0"/>
            <a:r>
              <a:rPr lang="fr-FR" sz="1800" dirty="0">
                <a:effectLst/>
                <a:latin typeface="Arial" panose="020B0604020202020204" pitchFamily="34" charset="0"/>
                <a:ea typeface="Times New Roman" panose="02020603050405020304" pitchFamily="18" charset="0"/>
                <a:cs typeface="Times New Roman" panose="02020603050405020304" pitchFamily="18" charset="0"/>
              </a:rPr>
              <a:t>6a. Qui (par exemple rôle, position et institution de rattachement) sera responsable de la gestion des données (c'est-à-dire le gestionnaire des données) ?</a:t>
            </a:r>
          </a:p>
          <a:p>
            <a:pPr hangingPunct="0"/>
            <a:r>
              <a:rPr lang="fr-FR" sz="1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1800" i="1" dirty="0">
                <a:effectLst/>
                <a:latin typeface="Arial" panose="020B0604020202020204" pitchFamily="34" charset="0"/>
                <a:ea typeface="Times New Roman" panose="02020603050405020304" pitchFamily="18" charset="0"/>
                <a:cs typeface="Times New Roman" panose="02020603050405020304" pitchFamily="18" charset="0"/>
              </a:rPr>
              <a:t>Recommandations</a:t>
            </a:r>
            <a:r>
              <a:rPr lang="fr-FR" sz="1800" dirty="0">
                <a:effectLst/>
                <a:latin typeface="Arial" panose="020B0604020202020204" pitchFamily="34" charset="0"/>
                <a:ea typeface="Times New Roman" panose="02020603050405020304" pitchFamily="18" charset="0"/>
                <a:cs typeface="Times New Roman" panose="02020603050405020304" pitchFamily="18" charset="0"/>
              </a:rPr>
              <a:t>:</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Décrire les rôles et les responsabilités concernant les activités de gestion des données, par exemple : saisie des données, production des métadonnées, qualité des données, stockage et sauvegarde, archivage et partage des données. Nommer la(es) personne(s) responsable(s) impliquée(s) dans la mesure du possible.</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Pour les projets menés en collaboration, expliquer comment s’effectue la coordination des responsabilités de gestion des données entre partenaires.</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Indiquer qui est responsable de la mise en œuvre du PGD, et qui s'assure qu'il est examiné et, si nécessaire, révisé.</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Envisager des mises à jour régulières du PGD.</a:t>
            </a:r>
          </a:p>
          <a:p>
            <a:endParaRPr lang="fr-FR" dirty="0"/>
          </a:p>
        </p:txBody>
      </p:sp>
      <p:pic>
        <p:nvPicPr>
          <p:cNvPr id="4" name="Picture 2">
            <a:extLst>
              <a:ext uri="{FF2B5EF4-FFF2-40B4-BE49-F238E27FC236}">
                <a16:creationId xmlns:a16="http://schemas.microsoft.com/office/drawing/2014/main" id="{9AF1C92D-4DE4-E0C7-300C-BDFA01DC68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9833" b="66322"/>
          <a:stretch/>
        </p:blipFill>
        <p:spPr bwMode="auto">
          <a:xfrm>
            <a:off x="9016182" y="195743"/>
            <a:ext cx="3031561" cy="1326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5620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1204C9-5353-5942-9EA5-E9D388768550}"/>
              </a:ext>
            </a:extLst>
          </p:cNvPr>
          <p:cNvSpPr>
            <a:spLocks noGrp="1"/>
          </p:cNvSpPr>
          <p:nvPr>
            <p:ph type="title"/>
          </p:nvPr>
        </p:nvSpPr>
        <p:spPr/>
        <p:txBody>
          <a:bodyPr>
            <a:normAutofit/>
          </a:bodyPr>
          <a:lstStyle/>
          <a:p>
            <a:r>
              <a:rPr lang="en-US" sz="3800" b="1" cap="all" dirty="0">
                <a:effectLst/>
                <a:latin typeface="Arial" panose="020B0604020202020204" pitchFamily="34" charset="0"/>
                <a:ea typeface="MS Gothic" panose="020B0609070205080204" pitchFamily="49" charset="-128"/>
                <a:cs typeface="Times New Roman" panose="02020603050405020304" pitchFamily="18" charset="0"/>
              </a:rPr>
              <a:t>6. </a:t>
            </a:r>
            <a:r>
              <a:rPr lang="en-US" sz="3800" b="1" cap="all" dirty="0" err="1">
                <a:effectLst/>
                <a:latin typeface="Arial" panose="020B0604020202020204" pitchFamily="34" charset="0"/>
                <a:ea typeface="MS Gothic" panose="020B0609070205080204" pitchFamily="49" charset="-128"/>
                <a:cs typeface="Times New Roman" panose="02020603050405020304" pitchFamily="18" charset="0"/>
              </a:rPr>
              <a:t>Responsabilités</a:t>
            </a:r>
            <a:r>
              <a:rPr lang="en-US" sz="3800" b="1" cap="all" dirty="0">
                <a:effectLst/>
                <a:latin typeface="Arial" panose="020B0604020202020204" pitchFamily="34" charset="0"/>
                <a:ea typeface="MS Gothic" panose="020B0609070205080204" pitchFamily="49" charset="-128"/>
                <a:cs typeface="Times New Roman" panose="02020603050405020304" pitchFamily="18" charset="0"/>
              </a:rPr>
              <a:t> et </a:t>
            </a:r>
            <a:r>
              <a:rPr lang="en-US" sz="3800" b="1" cap="all" dirty="0" err="1">
                <a:effectLst/>
                <a:latin typeface="Arial" panose="020B0604020202020204" pitchFamily="34" charset="0"/>
                <a:ea typeface="MS Gothic" panose="020B0609070205080204" pitchFamily="49" charset="-128"/>
                <a:cs typeface="Times New Roman" panose="02020603050405020304" pitchFamily="18" charset="0"/>
              </a:rPr>
              <a:t>ressources</a:t>
            </a:r>
            <a:r>
              <a:rPr lang="en-US" sz="3800" b="1" cap="all" dirty="0">
                <a:effectLst/>
                <a:latin typeface="Arial" panose="020B0604020202020204" pitchFamily="34" charset="0"/>
                <a:ea typeface="MS Gothic" panose="020B0609070205080204" pitchFamily="49" charset="-128"/>
                <a:cs typeface="Times New Roman" panose="02020603050405020304" pitchFamily="18" charset="0"/>
              </a:rPr>
              <a:t> </a:t>
            </a:r>
            <a:r>
              <a:rPr lang="en-US" sz="3800" b="1" cap="all" dirty="0" err="1">
                <a:effectLst/>
                <a:latin typeface="Arial" panose="020B0604020202020204" pitchFamily="34" charset="0"/>
                <a:ea typeface="MS Gothic" panose="020B0609070205080204" pitchFamily="49" charset="-128"/>
                <a:cs typeface="Times New Roman" panose="02020603050405020304" pitchFamily="18" charset="0"/>
              </a:rPr>
              <a:t>en</a:t>
            </a:r>
            <a:r>
              <a:rPr lang="en-US" sz="3800" b="1" cap="all" dirty="0">
                <a:effectLst/>
                <a:latin typeface="Arial" panose="020B0604020202020204" pitchFamily="34" charset="0"/>
                <a:ea typeface="MS Gothic" panose="020B0609070205080204" pitchFamily="49" charset="-128"/>
                <a:cs typeface="Times New Roman" panose="02020603050405020304" pitchFamily="18" charset="0"/>
              </a:rPr>
              <a:t> matière de gestion des </a:t>
            </a:r>
            <a:r>
              <a:rPr lang="en-US" sz="3800" b="1" cap="all" dirty="0" err="1">
                <a:effectLst/>
                <a:latin typeface="Arial" panose="020B0604020202020204" pitchFamily="34" charset="0"/>
                <a:ea typeface="MS Gothic" panose="020B0609070205080204" pitchFamily="49" charset="-128"/>
                <a:cs typeface="Times New Roman" panose="02020603050405020304" pitchFamily="18" charset="0"/>
              </a:rPr>
              <a:t>données</a:t>
            </a:r>
            <a:endParaRPr lang="fr-FR" sz="3800" dirty="0"/>
          </a:p>
        </p:txBody>
      </p:sp>
      <p:sp>
        <p:nvSpPr>
          <p:cNvPr id="3" name="Espace réservé du contenu 2">
            <a:extLst>
              <a:ext uri="{FF2B5EF4-FFF2-40B4-BE49-F238E27FC236}">
                <a16:creationId xmlns:a16="http://schemas.microsoft.com/office/drawing/2014/main" id="{8FA623F9-7351-2540-79C1-E6EBD61F61EA}"/>
              </a:ext>
            </a:extLst>
          </p:cNvPr>
          <p:cNvSpPr>
            <a:spLocks noGrp="1"/>
          </p:cNvSpPr>
          <p:nvPr>
            <p:ph idx="1"/>
          </p:nvPr>
        </p:nvSpPr>
        <p:spPr/>
        <p:txBody>
          <a:bodyPr>
            <a:normAutofit fontScale="92500" lnSpcReduction="20000"/>
          </a:bodyPr>
          <a:lstStyle/>
          <a:p>
            <a:pPr hangingPunct="0"/>
            <a:r>
              <a:rPr lang="fr-FR" sz="1800" dirty="0">
                <a:effectLst/>
                <a:latin typeface="Arial" panose="020B0604020202020204" pitchFamily="34" charset="0"/>
                <a:ea typeface="Times New Roman" panose="02020603050405020304" pitchFamily="18" charset="0"/>
                <a:cs typeface="Times New Roman" panose="02020603050405020304" pitchFamily="18" charset="0"/>
              </a:rPr>
              <a:t>6b. Quelles seront les ressources (budget et temps alloués) dédiées à la gestion des données permettant de s'assurer que les données seront FAIR (Facile à trouver, Accessible, Interopérable, Réutilisable) ?</a:t>
            </a:r>
          </a:p>
          <a:p>
            <a:pPr hangingPunct="0"/>
            <a:r>
              <a:rPr lang="fr-FR" sz="1800" dirty="0">
                <a:effectLst/>
                <a:latin typeface="Arial" panose="020B0604020202020204" pitchFamily="34" charset="0"/>
                <a:ea typeface="Times New Roman" panose="02020603050405020304" pitchFamily="18" charset="0"/>
                <a:cs typeface="Times New Roman" panose="02020603050405020304" pitchFamily="18" charset="0"/>
              </a:rPr>
              <a:t> </a:t>
            </a:r>
          </a:p>
          <a:p>
            <a:pPr hangingPunct="0"/>
            <a:r>
              <a:rPr lang="fr-FR" sz="1800" i="1" dirty="0">
                <a:effectLst/>
                <a:latin typeface="Arial" panose="020B0604020202020204" pitchFamily="34" charset="0"/>
                <a:ea typeface="Times New Roman" panose="02020603050405020304" pitchFamily="18" charset="0"/>
                <a:cs typeface="Times New Roman" panose="02020603050405020304" pitchFamily="18" charset="0"/>
              </a:rPr>
              <a:t>Recommandations</a:t>
            </a:r>
            <a:r>
              <a:rPr lang="fr-FR" sz="1800" dirty="0">
                <a:effectLst/>
                <a:latin typeface="Arial" panose="020B0604020202020204" pitchFamily="34" charset="0"/>
                <a:ea typeface="Times New Roman" panose="02020603050405020304" pitchFamily="18" charset="0"/>
                <a:cs typeface="Times New Roman" panose="02020603050405020304" pitchFamily="18" charset="0"/>
              </a:rPr>
              <a:t>:</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Expliquer comment les ressources nécessaires (par exemple le temps) à la préparation des données pour le partage/préservation (curation des données) ont été chiffrées. Examiner et justifier soigneusement toutes les ressources nécessaires pour diffuser les données.</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Il peut s'agir de frais de stockage, de coût matériel, de temps de personnel, de coûts de préparation des données pour le dépôt, de frais d’entrepôt et d'archivage.</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Indiquer si des ressources supplémentaires sont nécessaires pour préparer les données en vue de leur dépôt ou pour payer tous les frais demandés par les entrepôts de données. Si oui, précisez le montant et comment ces coûts seront couverts.</a:t>
            </a:r>
          </a:p>
          <a:p>
            <a:endParaRPr lang="fr-FR" dirty="0"/>
          </a:p>
        </p:txBody>
      </p:sp>
      <p:pic>
        <p:nvPicPr>
          <p:cNvPr id="4" name="Picture 2">
            <a:extLst>
              <a:ext uri="{FF2B5EF4-FFF2-40B4-BE49-F238E27FC236}">
                <a16:creationId xmlns:a16="http://schemas.microsoft.com/office/drawing/2014/main" id="{9AF1C92D-4DE4-E0C7-300C-BDFA01DC68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9833" b="66322"/>
          <a:stretch/>
        </p:blipFill>
        <p:spPr bwMode="auto">
          <a:xfrm>
            <a:off x="9016182" y="195743"/>
            <a:ext cx="3031561" cy="1326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69223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1D057D-4C85-649A-FCBA-0A3BD9908DAA}"/>
              </a:ext>
            </a:extLst>
          </p:cNvPr>
          <p:cNvSpPr>
            <a:spLocks noGrp="1"/>
          </p:cNvSpPr>
          <p:nvPr>
            <p:ph type="title"/>
          </p:nvPr>
        </p:nvSpPr>
        <p:spPr/>
        <p:txBody>
          <a:bodyPr/>
          <a:lstStyle/>
          <a:p>
            <a:r>
              <a:rPr lang="fr-FR" dirty="0"/>
              <a:t>Exemple Transatlantique</a:t>
            </a:r>
          </a:p>
        </p:txBody>
      </p:sp>
      <p:sp>
        <p:nvSpPr>
          <p:cNvPr id="3" name="Espace réservé du contenu 2">
            <a:extLst>
              <a:ext uri="{FF2B5EF4-FFF2-40B4-BE49-F238E27FC236}">
                <a16:creationId xmlns:a16="http://schemas.microsoft.com/office/drawing/2014/main" id="{3F5DE9DB-22BB-3C11-E5FC-389EB3664069}"/>
              </a:ext>
            </a:extLst>
          </p:cNvPr>
          <p:cNvSpPr>
            <a:spLocks noGrp="1"/>
          </p:cNvSpPr>
          <p:nvPr>
            <p:ph idx="1"/>
          </p:nvPr>
        </p:nvSpPr>
        <p:spPr/>
        <p:txBody>
          <a:bodyPr>
            <a:normAutofit fontScale="92500" lnSpcReduction="20000"/>
          </a:bodyPr>
          <a:lstStyle/>
          <a:p>
            <a:pPr hangingPunct="0">
              <a:lnSpc>
                <a:spcPct val="115000"/>
              </a:lnSpc>
              <a:spcBef>
                <a:spcPts val="1000"/>
              </a:spcBef>
            </a:pPr>
            <a:r>
              <a:rPr lang="en-US" sz="1800" b="1" cap="all" dirty="0">
                <a:effectLst/>
                <a:latin typeface="Times New Roman" panose="02020603050405020304" pitchFamily="18" charset="0"/>
                <a:ea typeface="MS Gothic" panose="020B0609070205080204" pitchFamily="49" charset="-128"/>
                <a:cs typeface="Times New Roman" panose="02020603050405020304" pitchFamily="18" charset="0"/>
              </a:rPr>
              <a:t>6. Data management responsibilities and resources</a:t>
            </a:r>
            <a:endParaRPr lang="fr-FR" sz="1800" b="1" cap="all" dirty="0">
              <a:effectLst/>
              <a:latin typeface="Arial" panose="020B0604020202020204" pitchFamily="34" charset="0"/>
              <a:ea typeface="MS Gothic" panose="020B0609070205080204" pitchFamily="49" charset="-128"/>
              <a:cs typeface="Times New Roman" panose="02020603050405020304" pitchFamily="18" charset="0"/>
            </a:endParaRPr>
          </a:p>
          <a:p>
            <a:pPr hangingPunct="0"/>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p>
            <a:pPr hangingPunct="0"/>
            <a:r>
              <a:rPr lang="en-US" sz="1800" dirty="0">
                <a:effectLst/>
                <a:latin typeface="Arial" panose="020B0604020202020204" pitchFamily="34" charset="0"/>
                <a:ea typeface="Times New Roman" panose="02020603050405020304" pitchFamily="18" charset="0"/>
                <a:cs typeface="Times New Roman" panose="02020603050405020304" pitchFamily="18" charset="0"/>
              </a:rPr>
              <a:t>Each work package is coordinated by a scientific manager in charge of ensuring the proper conduct of the activities in terms of data. The data manager will be the research assistant recruited for the project. He or she will be responsible for data quality and harmonization, storage and backup, and archiving and sharing of data. The data management plan will be reviewed and updated regularly in meetings with the researchers and the research assistant. </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p>
            <a:pPr hangingPunct="0"/>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p>
            <a:pPr hangingPunct="0"/>
            <a:r>
              <a:rPr lang="en-US" sz="1800" dirty="0">
                <a:effectLst/>
                <a:latin typeface="Arial" panose="020B0604020202020204" pitchFamily="34" charset="0"/>
                <a:ea typeface="Times New Roman" panose="02020603050405020304" pitchFamily="18" charset="0"/>
                <a:cs typeface="Times New Roman" panose="02020603050405020304" pitchFamily="18" charset="0"/>
              </a:rPr>
              <a:t>The data protocol that will be outlined in the first DMP will ensure that the data will be FAIR. The writing of a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datapaper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will contribute to the </a:t>
            </a:r>
            <a:r>
              <a:rPr lang="en-US" sz="1800" dirty="0" err="1">
                <a:effectLst/>
                <a:latin typeface="Arial" panose="020B0604020202020204" pitchFamily="34" charset="0"/>
                <a:ea typeface="Times New Roman" panose="02020603050405020304" pitchFamily="18" charset="0"/>
                <a:cs typeface="Times New Roman" panose="02020603050405020304" pitchFamily="18" charset="0"/>
              </a:rPr>
              <a:t>FAIRization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process of the data from this project.</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p>
            <a:pPr hangingPunct="0"/>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p>
            <a:pPr hangingPunct="0"/>
            <a:r>
              <a:rPr lang="en-US" sz="1800" dirty="0">
                <a:effectLst/>
                <a:latin typeface="Arial" panose="020B0604020202020204" pitchFamily="34" charset="0"/>
                <a:ea typeface="Times New Roman" panose="02020603050405020304" pitchFamily="18" charset="0"/>
                <a:cs typeface="Times New Roman" panose="02020603050405020304" pitchFamily="18" charset="0"/>
              </a:rPr>
              <a:t>The human (25% of the research assistant's time) and material (purchase of external hard drives) resources required to implement the data management plan have been provided for and included in the project budget.</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p>
            <a:pPr hangingPunct="0"/>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1255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données</a:t>
            </a:r>
          </a:p>
        </p:txBody>
      </p:sp>
      <p:sp>
        <p:nvSpPr>
          <p:cNvPr id="4" name="Espace réservé du texte 3"/>
          <p:cNvSpPr>
            <a:spLocks noGrp="1"/>
          </p:cNvSpPr>
          <p:nvPr>
            <p:ph type="body" idx="1"/>
          </p:nvPr>
        </p:nvSpPr>
        <p:spPr/>
        <p:txBody>
          <a:bodyPr/>
          <a:lstStyle/>
          <a:p>
            <a:r>
              <a:rPr lang="fr-FR" dirty="0"/>
              <a:t>Accompagnement des universités</a:t>
            </a:r>
          </a:p>
        </p:txBody>
      </p:sp>
    </p:spTree>
    <p:extLst>
      <p:ext uri="{BB962C8B-B14F-4D97-AF65-F5344CB8AC3E}">
        <p14:creationId xmlns:p14="http://schemas.microsoft.com/office/powerpoint/2010/main" val="361909919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Plan national pour la science ouverte - 2</a:t>
            </a:r>
          </a:p>
        </p:txBody>
      </p:sp>
      <p:sp>
        <p:nvSpPr>
          <p:cNvPr id="3" name="Espace réservé du contenu 2"/>
          <p:cNvSpPr>
            <a:spLocks noGrp="1"/>
          </p:cNvSpPr>
          <p:nvPr>
            <p:ph idx="1"/>
          </p:nvPr>
        </p:nvSpPr>
        <p:spPr>
          <a:xfrm>
            <a:off x="1024128" y="2286000"/>
            <a:ext cx="9720071" cy="4303264"/>
          </a:xfrm>
        </p:spPr>
        <p:txBody>
          <a:bodyPr>
            <a:normAutofit/>
          </a:bodyPr>
          <a:lstStyle/>
          <a:p>
            <a:r>
              <a:rPr lang="fr-FR" dirty="0"/>
              <a:t>Deuxième axe du plan : STRUCTURER ET OUVRIR LES DONNÉES DE LA RECHERCHE</a:t>
            </a:r>
          </a:p>
          <a:p>
            <a:r>
              <a:rPr lang="fr-FR" dirty="0"/>
              <a:t>Avec 3 mesures : </a:t>
            </a:r>
          </a:p>
          <a:p>
            <a:pPr lvl="1"/>
            <a:r>
              <a:rPr lang="fr-FR" sz="1400" dirty="0"/>
              <a:t>4 - Rendre obligatoire la diffusion ouverte des données de recherche issues de programmes financés par appels à projets sur fonds publics. </a:t>
            </a:r>
          </a:p>
          <a:p>
            <a:pPr lvl="1"/>
            <a:r>
              <a:rPr lang="fr-FR" sz="1400" dirty="0"/>
              <a:t>5 - Créer la fonction d’administrateur des données et le réseau associé au sein des établissements. </a:t>
            </a:r>
          </a:p>
          <a:p>
            <a:pPr lvl="1"/>
            <a:r>
              <a:rPr lang="fr-FR" sz="1400" dirty="0"/>
              <a:t>6 - Créer les conditions et promouvoir l’adoption d’une politique de données ouvertes associées aux articles publiés par les chercheurs.</a:t>
            </a:r>
          </a:p>
          <a:p>
            <a:r>
              <a:rPr lang="fr-FR" dirty="0"/>
              <a:t>Et 4 actions </a:t>
            </a:r>
            <a:r>
              <a:rPr lang="fr-FR" sz="1200" dirty="0"/>
              <a:t>(voir pages suivantes pour le détail) </a:t>
            </a:r>
            <a:r>
              <a:rPr lang="fr-FR" dirty="0"/>
              <a:t>:</a:t>
            </a:r>
          </a:p>
          <a:p>
            <a:pPr lvl="1"/>
            <a:r>
              <a:rPr lang="fr-FR" sz="1400" dirty="0"/>
              <a:t>Accélérer</a:t>
            </a:r>
          </a:p>
          <a:p>
            <a:pPr lvl="1"/>
            <a:r>
              <a:rPr lang="fr-FR" sz="1400" dirty="0"/>
              <a:t>Coordonner</a:t>
            </a:r>
          </a:p>
          <a:p>
            <a:pPr lvl="1"/>
            <a:r>
              <a:rPr lang="fr-FR" sz="1400" dirty="0"/>
              <a:t>Structurer</a:t>
            </a:r>
          </a:p>
          <a:p>
            <a:pPr lvl="1"/>
            <a:r>
              <a:rPr lang="fr-FR" sz="1400" dirty="0"/>
              <a:t>Organiser</a:t>
            </a:r>
          </a:p>
          <a:p>
            <a:r>
              <a:rPr lang="fr-FR" sz="1400" dirty="0">
                <a:hlinkClick r:id="rId2"/>
              </a:rPr>
              <a:t>https://cache.media.enseignementsup-recherche.gouv.fr/file/Actus/67/2/PLAN_NATIONAL_SCIENCE_OUVERTE_978672.pdf</a:t>
            </a:r>
            <a:endParaRPr lang="fr-FR" sz="1400" dirty="0"/>
          </a:p>
        </p:txBody>
      </p:sp>
    </p:spTree>
    <p:extLst>
      <p:ext uri="{BB962C8B-B14F-4D97-AF65-F5344CB8AC3E}">
        <p14:creationId xmlns:p14="http://schemas.microsoft.com/office/powerpoint/2010/main" val="1666308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D946DA-2BAB-4880-B534-913BD7AE407E}"/>
              </a:ext>
            </a:extLst>
          </p:cNvPr>
          <p:cNvSpPr>
            <a:spLocks noGrp="1"/>
          </p:cNvSpPr>
          <p:nvPr>
            <p:ph type="title"/>
          </p:nvPr>
        </p:nvSpPr>
        <p:spPr/>
        <p:txBody>
          <a:bodyPr/>
          <a:lstStyle/>
          <a:p>
            <a:r>
              <a:rPr lang="fr-FR" dirty="0"/>
              <a:t>PLAN national pour la science ouverte</a:t>
            </a:r>
          </a:p>
        </p:txBody>
      </p:sp>
      <p:sp>
        <p:nvSpPr>
          <p:cNvPr id="3" name="Espace réservé du contenu 2">
            <a:extLst>
              <a:ext uri="{FF2B5EF4-FFF2-40B4-BE49-F238E27FC236}">
                <a16:creationId xmlns:a16="http://schemas.microsoft.com/office/drawing/2014/main" id="{642A4CA5-0491-430C-A9EA-D2237E2DF43A}"/>
              </a:ext>
            </a:extLst>
          </p:cNvPr>
          <p:cNvSpPr>
            <a:spLocks noGrp="1"/>
          </p:cNvSpPr>
          <p:nvPr>
            <p:ph idx="1"/>
          </p:nvPr>
        </p:nvSpPr>
        <p:spPr/>
        <p:txBody>
          <a:bodyPr>
            <a:normAutofit lnSpcReduction="10000"/>
          </a:bodyPr>
          <a:lstStyle/>
          <a:p>
            <a:r>
              <a:rPr lang="fr-FR" dirty="0"/>
              <a:t>Accélérer </a:t>
            </a:r>
          </a:p>
          <a:p>
            <a:pPr lvl="1"/>
            <a:r>
              <a:rPr lang="fr-FR" dirty="0"/>
              <a:t>Proposer un appel ANR Flash destiné à accélérer l’adoption des principes FAIR et l’ouverture des données de la recherche en France. </a:t>
            </a:r>
          </a:p>
          <a:p>
            <a:pPr lvl="1"/>
            <a:r>
              <a:rPr lang="fr-FR" dirty="0"/>
              <a:t>Créer un prix des données de la recherche récompensant les équipes et projets exemplaires dans ce domaine. </a:t>
            </a:r>
            <a:r>
              <a:rPr lang="fr-FR" dirty="0">
                <a:hlinkClick r:id="rId2"/>
              </a:rPr>
              <a:t>https://www.ouvrirlascience.fr/les-candidatures-pour-le-prix-science-ouverte-des-donnees-de-la-recherche-sont-ouvertes/#:~:text=Chaque%20projet%20laur%C3%A9at%20se%20verra,%3A%20%C2%AB%20mention%20sp%C3%A9ciale%20du%20jury%C2%BB</a:t>
            </a:r>
            <a:endParaRPr lang="fr-FR" dirty="0"/>
          </a:p>
          <a:p>
            <a:pPr lvl="1"/>
            <a:endParaRPr lang="fr-FR" dirty="0"/>
          </a:p>
          <a:p>
            <a:r>
              <a:rPr lang="fr-FR" dirty="0"/>
              <a:t>Coordonner </a:t>
            </a:r>
          </a:p>
          <a:p>
            <a:pPr lvl="1"/>
            <a:r>
              <a:rPr lang="fr-FR" dirty="0"/>
              <a:t>Construire autour de l’administrateur des données un réseau de correspondants dans les établissements, pour répondre aux questions que se posent les chercheurs sur les données de la recherche. </a:t>
            </a:r>
          </a:p>
          <a:p>
            <a:pPr lvl="1"/>
            <a:r>
              <a:rPr lang="fr-FR" dirty="0"/>
              <a:t>Dans le cadre du soutien public aux revues, recommander l’adoption d’une politique de données ouvertes associées aux articles, le développement des articles de données et des revues de données. </a:t>
            </a:r>
          </a:p>
        </p:txBody>
      </p:sp>
    </p:spTree>
    <p:extLst>
      <p:ext uri="{BB962C8B-B14F-4D97-AF65-F5344CB8AC3E}">
        <p14:creationId xmlns:p14="http://schemas.microsoft.com/office/powerpoint/2010/main" val="167287624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D946DA-2BAB-4880-B534-913BD7AE407E}"/>
              </a:ext>
            </a:extLst>
          </p:cNvPr>
          <p:cNvSpPr>
            <a:spLocks noGrp="1"/>
          </p:cNvSpPr>
          <p:nvPr>
            <p:ph type="title"/>
          </p:nvPr>
        </p:nvSpPr>
        <p:spPr/>
        <p:txBody>
          <a:bodyPr/>
          <a:lstStyle/>
          <a:p>
            <a:r>
              <a:rPr lang="fr-FR" dirty="0"/>
              <a:t>PLAN national pour la science ouverte</a:t>
            </a:r>
          </a:p>
        </p:txBody>
      </p:sp>
      <p:sp>
        <p:nvSpPr>
          <p:cNvPr id="3" name="Espace réservé du contenu 2">
            <a:extLst>
              <a:ext uri="{FF2B5EF4-FFF2-40B4-BE49-F238E27FC236}">
                <a16:creationId xmlns:a16="http://schemas.microsoft.com/office/drawing/2014/main" id="{642A4CA5-0491-430C-A9EA-D2237E2DF43A}"/>
              </a:ext>
            </a:extLst>
          </p:cNvPr>
          <p:cNvSpPr>
            <a:spLocks noGrp="1"/>
          </p:cNvSpPr>
          <p:nvPr>
            <p:ph idx="1"/>
          </p:nvPr>
        </p:nvSpPr>
        <p:spPr/>
        <p:txBody>
          <a:bodyPr>
            <a:normAutofit/>
          </a:bodyPr>
          <a:lstStyle/>
          <a:p>
            <a:r>
              <a:rPr lang="fr-FR" dirty="0"/>
              <a:t>Structurer </a:t>
            </a:r>
          </a:p>
          <a:p>
            <a:pPr lvl="1"/>
            <a:r>
              <a:rPr lang="fr-FR" dirty="0"/>
              <a:t>Généraliser la mise en place de plans de gestion des données dans les appels à projets de recherche </a:t>
            </a:r>
          </a:p>
          <a:p>
            <a:pPr lvl="1"/>
            <a:r>
              <a:rPr lang="fr-FR" dirty="0"/>
              <a:t>Développer des centres de données thématiques et disciplinaires. </a:t>
            </a:r>
          </a:p>
          <a:p>
            <a:pPr lvl="1"/>
            <a:r>
              <a:rPr lang="fr-FR" dirty="0"/>
              <a:t>Développer un service générique d’accueil et de diffusion des données simples. </a:t>
            </a:r>
          </a:p>
          <a:p>
            <a:pPr lvl="1"/>
            <a:r>
              <a:rPr lang="fr-FR" dirty="0"/>
              <a:t>Engager un processus de certification des infrastructures de données.</a:t>
            </a:r>
          </a:p>
          <a:p>
            <a:endParaRPr lang="fr-FR" dirty="0"/>
          </a:p>
          <a:p>
            <a:r>
              <a:rPr lang="fr-FR" dirty="0"/>
              <a:t>Organiser </a:t>
            </a:r>
          </a:p>
          <a:p>
            <a:pPr lvl="1"/>
            <a:r>
              <a:rPr lang="fr-FR" dirty="0"/>
              <a:t>Soutenir la </a:t>
            </a:r>
            <a:r>
              <a:rPr lang="fr-FR" dirty="0" err="1"/>
              <a:t>Research</a:t>
            </a:r>
            <a:r>
              <a:rPr lang="fr-FR" dirty="0"/>
              <a:t> data alliance (RDA) et créer le chapitre français de l’alliance (RDA France). </a:t>
            </a:r>
          </a:p>
          <a:p>
            <a:pPr lvl="1"/>
            <a:r>
              <a:rPr lang="fr-FR" dirty="0"/>
              <a:t>Soutenir Software </a:t>
            </a:r>
            <a:r>
              <a:rPr lang="fr-FR" dirty="0" err="1"/>
              <a:t>heritage</a:t>
            </a:r>
            <a:r>
              <a:rPr lang="fr-FR" dirty="0"/>
              <a:t>, la bibliothèque des codes sources</a:t>
            </a:r>
          </a:p>
        </p:txBody>
      </p:sp>
    </p:spTree>
    <p:extLst>
      <p:ext uri="{BB962C8B-B14F-4D97-AF65-F5344CB8AC3E}">
        <p14:creationId xmlns:p14="http://schemas.microsoft.com/office/powerpoint/2010/main" val="385131655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ateliers de la donnée</a:t>
            </a:r>
          </a:p>
        </p:txBody>
      </p:sp>
      <p:sp>
        <p:nvSpPr>
          <p:cNvPr id="3" name="Espace réservé du contenu 2"/>
          <p:cNvSpPr>
            <a:spLocks noGrp="1"/>
          </p:cNvSpPr>
          <p:nvPr>
            <p:ph idx="1"/>
          </p:nvPr>
        </p:nvSpPr>
        <p:spPr>
          <a:xfrm>
            <a:off x="1024129" y="5912188"/>
            <a:ext cx="9720070" cy="593313"/>
          </a:xfrm>
        </p:spPr>
        <p:txBody>
          <a:bodyPr>
            <a:normAutofit/>
          </a:bodyPr>
          <a:lstStyle/>
          <a:p>
            <a:r>
              <a:rPr lang="fr-FR" sz="1600" dirty="0">
                <a:hlinkClick r:id="rId2"/>
              </a:rPr>
              <a:t>https://www.ouvrirlascience.fr/recherche-data-gouv-lance-lappel-a-manifestation-dinteret-ateliers-de-la-donnee-presentez-vos-projets/</a:t>
            </a:r>
            <a:endParaRPr lang="fr-FR" sz="1600" dirty="0"/>
          </a:p>
          <a:p>
            <a:endParaRPr lang="fr-FR" dirty="0"/>
          </a:p>
        </p:txBody>
      </p:sp>
      <p:pic>
        <p:nvPicPr>
          <p:cNvPr id="5" name="Image 4">
            <a:extLst>
              <a:ext uri="{FF2B5EF4-FFF2-40B4-BE49-F238E27FC236}">
                <a16:creationId xmlns:a16="http://schemas.microsoft.com/office/drawing/2014/main" id="{F4E30789-052C-4C4F-B287-6AF790849D63}"/>
              </a:ext>
            </a:extLst>
          </p:cNvPr>
          <p:cNvPicPr>
            <a:picLocks noChangeAspect="1"/>
          </p:cNvPicPr>
          <p:nvPr/>
        </p:nvPicPr>
        <p:blipFill rotWithShape="1">
          <a:blip r:embed="rId3"/>
          <a:srcRect l="5872" t="38474" r="36316" b="9415"/>
          <a:stretch/>
        </p:blipFill>
        <p:spPr>
          <a:xfrm>
            <a:off x="2312174" y="1704903"/>
            <a:ext cx="6780496" cy="4074664"/>
          </a:xfrm>
          <a:prstGeom prst="rect">
            <a:avLst/>
          </a:prstGeom>
        </p:spPr>
      </p:pic>
    </p:spTree>
    <p:extLst>
      <p:ext uri="{BB962C8B-B14F-4D97-AF65-F5344CB8AC3E}">
        <p14:creationId xmlns:p14="http://schemas.microsoft.com/office/powerpoint/2010/main" val="234145136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154686-8741-3723-C756-39016E3831CE}"/>
              </a:ext>
            </a:extLst>
          </p:cNvPr>
          <p:cNvSpPr>
            <a:spLocks noGrp="1"/>
          </p:cNvSpPr>
          <p:nvPr>
            <p:ph type="title"/>
          </p:nvPr>
        </p:nvSpPr>
        <p:spPr/>
        <p:txBody>
          <a:bodyPr/>
          <a:lstStyle/>
          <a:p>
            <a:r>
              <a:rPr lang="fr-FR" dirty="0"/>
              <a:t>Ateliers labellisés en Juin 2022</a:t>
            </a:r>
          </a:p>
        </p:txBody>
      </p:sp>
      <p:pic>
        <p:nvPicPr>
          <p:cNvPr id="5" name="Espace réservé du contenu 4">
            <a:extLst>
              <a:ext uri="{FF2B5EF4-FFF2-40B4-BE49-F238E27FC236}">
                <a16:creationId xmlns:a16="http://schemas.microsoft.com/office/drawing/2014/main" id="{7D7AFF97-9AC9-002E-5E2B-5A210931934D}"/>
              </a:ext>
            </a:extLst>
          </p:cNvPr>
          <p:cNvPicPr>
            <a:picLocks noGrp="1" noChangeAspect="1"/>
          </p:cNvPicPr>
          <p:nvPr>
            <p:ph idx="1"/>
          </p:nvPr>
        </p:nvPicPr>
        <p:blipFill rotWithShape="1">
          <a:blip r:embed="rId2"/>
          <a:srcRect l="3385" t="33749" r="1181" b="12807"/>
          <a:stretch/>
        </p:blipFill>
        <p:spPr>
          <a:xfrm>
            <a:off x="561736" y="2140534"/>
            <a:ext cx="11068527" cy="4132250"/>
          </a:xfrm>
        </p:spPr>
      </p:pic>
      <p:sp>
        <p:nvSpPr>
          <p:cNvPr id="7" name="ZoneTexte 6">
            <a:extLst>
              <a:ext uri="{FF2B5EF4-FFF2-40B4-BE49-F238E27FC236}">
                <a16:creationId xmlns:a16="http://schemas.microsoft.com/office/drawing/2014/main" id="{ADF9546B-DE00-E23F-E2F5-C525B157AA57}"/>
              </a:ext>
            </a:extLst>
          </p:cNvPr>
          <p:cNvSpPr txBox="1"/>
          <p:nvPr/>
        </p:nvSpPr>
        <p:spPr>
          <a:xfrm>
            <a:off x="221619" y="6188034"/>
            <a:ext cx="8803717" cy="800219"/>
          </a:xfrm>
          <a:prstGeom prst="rect">
            <a:avLst/>
          </a:prstGeom>
          <a:noFill/>
        </p:spPr>
        <p:txBody>
          <a:bodyPr wrap="square">
            <a:spAutoFit/>
          </a:bodyPr>
          <a:lstStyle/>
          <a:p>
            <a:r>
              <a:rPr lang="fr-FR" sz="1400" dirty="0">
                <a:hlinkClick r:id="rId3"/>
              </a:rPr>
              <a:t>https://projet-recherchedatagv.ouvrirlascience.fr/actualites/detail-actualite/ateliers-de-la-donnee-nouvelle-etape-dans-la-construction-de-lecosysteme</a:t>
            </a:r>
            <a:endParaRPr lang="fr-FR" sz="1400" dirty="0"/>
          </a:p>
          <a:p>
            <a:endParaRPr lang="fr-FR" dirty="0"/>
          </a:p>
        </p:txBody>
      </p:sp>
    </p:spTree>
    <p:extLst>
      <p:ext uri="{BB962C8B-B14F-4D97-AF65-F5344CB8AC3E}">
        <p14:creationId xmlns:p14="http://schemas.microsoft.com/office/powerpoint/2010/main" val="1353162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UE et Données</a:t>
            </a:r>
          </a:p>
        </p:txBody>
      </p:sp>
      <p:pic>
        <p:nvPicPr>
          <p:cNvPr id="6" name="Espace réservé du contenu 5">
            <a:extLst>
              <a:ext uri="{FF2B5EF4-FFF2-40B4-BE49-F238E27FC236}">
                <a16:creationId xmlns:a16="http://schemas.microsoft.com/office/drawing/2014/main" id="{2751DB0C-B351-4ACA-93BA-0029B1C9B4BF}"/>
              </a:ext>
            </a:extLst>
          </p:cNvPr>
          <p:cNvPicPr>
            <a:picLocks noGrp="1" noChangeAspect="1"/>
          </p:cNvPicPr>
          <p:nvPr>
            <p:ph idx="1"/>
          </p:nvPr>
        </p:nvPicPr>
        <p:blipFill rotWithShape="1">
          <a:blip r:embed="rId2"/>
          <a:srcRect l="31683" t="25941" r="32919" b="13154"/>
          <a:stretch/>
        </p:blipFill>
        <p:spPr>
          <a:xfrm>
            <a:off x="5202167" y="56868"/>
            <a:ext cx="5965705" cy="6843012"/>
          </a:xfrm>
        </p:spPr>
      </p:pic>
      <p:sp>
        <p:nvSpPr>
          <p:cNvPr id="7" name="ZoneTexte 6">
            <a:extLst>
              <a:ext uri="{FF2B5EF4-FFF2-40B4-BE49-F238E27FC236}">
                <a16:creationId xmlns:a16="http://schemas.microsoft.com/office/drawing/2014/main" id="{F6900BBF-4F68-4295-9A50-91D4D8483470}"/>
              </a:ext>
            </a:extLst>
          </p:cNvPr>
          <p:cNvSpPr txBox="1"/>
          <p:nvPr/>
        </p:nvSpPr>
        <p:spPr>
          <a:xfrm>
            <a:off x="202425" y="4868555"/>
            <a:ext cx="3538937" cy="2031325"/>
          </a:xfrm>
          <a:prstGeom prst="rect">
            <a:avLst/>
          </a:prstGeom>
          <a:noFill/>
        </p:spPr>
        <p:txBody>
          <a:bodyPr wrap="square" rtlCol="0">
            <a:spAutoFit/>
          </a:bodyPr>
          <a:lstStyle/>
          <a:p>
            <a:r>
              <a:rPr lang="fr-FR" dirty="0"/>
              <a:t>Exploitation and Open Science in Horizon Europe : </a:t>
            </a:r>
          </a:p>
          <a:p>
            <a:r>
              <a:rPr lang="fr-FR" dirty="0">
                <a:hlinkClick r:id="rId3"/>
              </a:rPr>
              <a:t>https://ec.europa.eu/research/participants/data/ref/h2020/other/events/2020-10-09/3_exploitation-ipr-open_science_en.pdf</a:t>
            </a:r>
            <a:endParaRPr lang="fr-FR" dirty="0"/>
          </a:p>
          <a:p>
            <a:endParaRPr lang="fr-FR" dirty="0"/>
          </a:p>
        </p:txBody>
      </p:sp>
    </p:spTree>
    <p:extLst>
      <p:ext uri="{BB962C8B-B14F-4D97-AF65-F5344CB8AC3E}">
        <p14:creationId xmlns:p14="http://schemas.microsoft.com/office/powerpoint/2010/main" val="181276876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28200C-5EFD-FFCE-2AD0-46BE49A96C58}"/>
              </a:ext>
            </a:extLst>
          </p:cNvPr>
          <p:cNvSpPr>
            <a:spLocks noGrp="1"/>
          </p:cNvSpPr>
          <p:nvPr>
            <p:ph type="title"/>
          </p:nvPr>
        </p:nvSpPr>
        <p:spPr/>
        <p:txBody>
          <a:bodyPr/>
          <a:lstStyle/>
          <a:p>
            <a:r>
              <a:rPr lang="fr-FR" dirty="0"/>
              <a:t>Aide Recherche data </a:t>
            </a:r>
            <a:r>
              <a:rPr lang="fr-FR" dirty="0" err="1"/>
              <a:t>gouv</a:t>
            </a:r>
            <a:endParaRPr lang="fr-FR" dirty="0"/>
          </a:p>
        </p:txBody>
      </p:sp>
      <p:pic>
        <p:nvPicPr>
          <p:cNvPr id="5" name="Espace réservé du contenu 4">
            <a:extLst>
              <a:ext uri="{FF2B5EF4-FFF2-40B4-BE49-F238E27FC236}">
                <a16:creationId xmlns:a16="http://schemas.microsoft.com/office/drawing/2014/main" id="{4EDC343C-6BE7-B1CA-951D-0D22BFE80B30}"/>
              </a:ext>
            </a:extLst>
          </p:cNvPr>
          <p:cNvPicPr>
            <a:picLocks noGrp="1" noChangeAspect="1"/>
          </p:cNvPicPr>
          <p:nvPr>
            <p:ph idx="1"/>
          </p:nvPr>
        </p:nvPicPr>
        <p:blipFill rotWithShape="1">
          <a:blip r:embed="rId2"/>
          <a:srcRect l="2460" t="17091" r="949" b="21136"/>
          <a:stretch/>
        </p:blipFill>
        <p:spPr>
          <a:xfrm>
            <a:off x="963261" y="2003303"/>
            <a:ext cx="9757705" cy="4160171"/>
          </a:xfrm>
        </p:spPr>
      </p:pic>
    </p:spTree>
    <p:extLst>
      <p:ext uri="{BB962C8B-B14F-4D97-AF65-F5344CB8AC3E}">
        <p14:creationId xmlns:p14="http://schemas.microsoft.com/office/powerpoint/2010/main" val="154009097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28200C-5EFD-FFCE-2AD0-46BE49A96C58}"/>
              </a:ext>
            </a:extLst>
          </p:cNvPr>
          <p:cNvSpPr>
            <a:spLocks noGrp="1"/>
          </p:cNvSpPr>
          <p:nvPr>
            <p:ph type="title"/>
          </p:nvPr>
        </p:nvSpPr>
        <p:spPr/>
        <p:txBody>
          <a:bodyPr/>
          <a:lstStyle/>
          <a:p>
            <a:r>
              <a:rPr lang="fr-FR" dirty="0"/>
              <a:t>Centres thématiques Recherche data Gouv</a:t>
            </a:r>
          </a:p>
        </p:txBody>
      </p:sp>
      <p:pic>
        <p:nvPicPr>
          <p:cNvPr id="7" name="Espace réservé du contenu 6">
            <a:extLst>
              <a:ext uri="{FF2B5EF4-FFF2-40B4-BE49-F238E27FC236}">
                <a16:creationId xmlns:a16="http://schemas.microsoft.com/office/drawing/2014/main" id="{648C01C6-7FBD-028F-2452-D02F971E6F9E}"/>
              </a:ext>
            </a:extLst>
          </p:cNvPr>
          <p:cNvPicPr>
            <a:picLocks noGrp="1" noChangeAspect="1"/>
          </p:cNvPicPr>
          <p:nvPr>
            <p:ph idx="1"/>
          </p:nvPr>
        </p:nvPicPr>
        <p:blipFill rotWithShape="1">
          <a:blip r:embed="rId2"/>
          <a:srcRect l="23397" t="22990" r="31257" b="27210"/>
          <a:stretch/>
        </p:blipFill>
        <p:spPr>
          <a:xfrm>
            <a:off x="314107" y="2322646"/>
            <a:ext cx="4578979" cy="3352468"/>
          </a:xfrm>
        </p:spPr>
      </p:pic>
      <p:pic>
        <p:nvPicPr>
          <p:cNvPr id="4" name="Image 3">
            <a:extLst>
              <a:ext uri="{FF2B5EF4-FFF2-40B4-BE49-F238E27FC236}">
                <a16:creationId xmlns:a16="http://schemas.microsoft.com/office/drawing/2014/main" id="{3DC69D70-3148-C4D3-1C21-4C366CB922E0}"/>
              </a:ext>
            </a:extLst>
          </p:cNvPr>
          <p:cNvPicPr>
            <a:picLocks noChangeAspect="1"/>
          </p:cNvPicPr>
          <p:nvPr/>
        </p:nvPicPr>
        <p:blipFill rotWithShape="1">
          <a:blip r:embed="rId3"/>
          <a:srcRect l="23553" t="15509" r="33061" b="51647"/>
          <a:stretch/>
        </p:blipFill>
        <p:spPr>
          <a:xfrm>
            <a:off x="4544081" y="1737311"/>
            <a:ext cx="4481258" cy="2261569"/>
          </a:xfrm>
          <a:prstGeom prst="rect">
            <a:avLst/>
          </a:prstGeom>
        </p:spPr>
      </p:pic>
      <p:pic>
        <p:nvPicPr>
          <p:cNvPr id="5" name="Espace réservé du contenu 4">
            <a:extLst>
              <a:ext uri="{FF2B5EF4-FFF2-40B4-BE49-F238E27FC236}">
                <a16:creationId xmlns:a16="http://schemas.microsoft.com/office/drawing/2014/main" id="{A40D3C64-70AC-230B-08FA-1EEC9A3CB53A}"/>
              </a:ext>
            </a:extLst>
          </p:cNvPr>
          <p:cNvPicPr>
            <a:picLocks noChangeAspect="1"/>
          </p:cNvPicPr>
          <p:nvPr/>
        </p:nvPicPr>
        <p:blipFill rotWithShape="1">
          <a:blip r:embed="rId4"/>
          <a:srcRect l="24669" t="15165" r="33917" b="40935"/>
          <a:stretch/>
        </p:blipFill>
        <p:spPr>
          <a:xfrm>
            <a:off x="6721887" y="3566858"/>
            <a:ext cx="4405168" cy="3113149"/>
          </a:xfrm>
          <a:prstGeom prst="rect">
            <a:avLst/>
          </a:prstGeom>
        </p:spPr>
      </p:pic>
    </p:spTree>
    <p:extLst>
      <p:ext uri="{BB962C8B-B14F-4D97-AF65-F5344CB8AC3E}">
        <p14:creationId xmlns:p14="http://schemas.microsoft.com/office/powerpoint/2010/main" val="330496924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28200C-5EFD-FFCE-2AD0-46BE49A96C58}"/>
              </a:ext>
            </a:extLst>
          </p:cNvPr>
          <p:cNvSpPr>
            <a:spLocks noGrp="1"/>
          </p:cNvSpPr>
          <p:nvPr>
            <p:ph type="title"/>
          </p:nvPr>
        </p:nvSpPr>
        <p:spPr/>
        <p:txBody>
          <a:bodyPr/>
          <a:lstStyle/>
          <a:p>
            <a:r>
              <a:rPr lang="fr-FR" dirty="0"/>
              <a:t>Centre de ressources</a:t>
            </a:r>
          </a:p>
        </p:txBody>
      </p:sp>
      <p:pic>
        <p:nvPicPr>
          <p:cNvPr id="9" name="Espace réservé du contenu 8">
            <a:extLst>
              <a:ext uri="{FF2B5EF4-FFF2-40B4-BE49-F238E27FC236}">
                <a16:creationId xmlns:a16="http://schemas.microsoft.com/office/drawing/2014/main" id="{A2002115-DD6D-11BA-536B-E3CBF74E9C3B}"/>
              </a:ext>
            </a:extLst>
          </p:cNvPr>
          <p:cNvPicPr>
            <a:picLocks noGrp="1" noChangeAspect="1"/>
          </p:cNvPicPr>
          <p:nvPr>
            <p:ph idx="1"/>
          </p:nvPr>
        </p:nvPicPr>
        <p:blipFill rotWithShape="1">
          <a:blip r:embed="rId2"/>
          <a:srcRect l="6509" t="23734" r="1411" b="18953"/>
          <a:stretch/>
        </p:blipFill>
        <p:spPr>
          <a:xfrm>
            <a:off x="635194" y="1961422"/>
            <a:ext cx="10527127" cy="4311361"/>
          </a:xfrm>
        </p:spPr>
      </p:pic>
    </p:spTree>
    <p:extLst>
      <p:ext uri="{BB962C8B-B14F-4D97-AF65-F5344CB8AC3E}">
        <p14:creationId xmlns:p14="http://schemas.microsoft.com/office/powerpoint/2010/main" val="197616605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Ressources : formation et autoformation</a:t>
            </a:r>
          </a:p>
        </p:txBody>
      </p:sp>
      <p:sp>
        <p:nvSpPr>
          <p:cNvPr id="3" name="Espace réservé du contenu 2"/>
          <p:cNvSpPr>
            <a:spLocks noGrp="1"/>
          </p:cNvSpPr>
          <p:nvPr>
            <p:ph idx="1"/>
          </p:nvPr>
        </p:nvSpPr>
        <p:spPr>
          <a:xfrm>
            <a:off x="1024128" y="2417908"/>
            <a:ext cx="8666562" cy="3854875"/>
          </a:xfrm>
        </p:spPr>
        <p:txBody>
          <a:bodyPr>
            <a:normAutofit/>
          </a:bodyPr>
          <a:lstStyle/>
          <a:p>
            <a:r>
              <a:rPr lang="fr-FR" dirty="0" err="1"/>
              <a:t>Doranum</a:t>
            </a:r>
            <a:r>
              <a:rPr lang="fr-FR" dirty="0"/>
              <a:t> : </a:t>
            </a:r>
            <a:r>
              <a:rPr lang="fr-FR" dirty="0">
                <a:hlinkClick r:id="rId2"/>
              </a:rPr>
              <a:t>https://doranum.fr/</a:t>
            </a:r>
            <a:endParaRPr lang="fr-FR" dirty="0"/>
          </a:p>
          <a:p>
            <a:endParaRPr lang="fr-FR" dirty="0"/>
          </a:p>
          <a:p>
            <a:endParaRPr lang="fr-FR" dirty="0"/>
          </a:p>
          <a:p>
            <a:r>
              <a:rPr lang="fr-FR" dirty="0"/>
              <a:t>Callisto : </a:t>
            </a:r>
          </a:p>
          <a:p>
            <a:endParaRPr lang="fr-FR" dirty="0"/>
          </a:p>
          <a:p>
            <a:endParaRPr lang="fr-FR" dirty="0"/>
          </a:p>
          <a:p>
            <a:r>
              <a:rPr lang="fr-FR" dirty="0"/>
              <a:t>Les formations </a:t>
            </a:r>
            <a:r>
              <a:rPr lang="fr-FR" dirty="0" err="1"/>
              <a:t>urfist</a:t>
            </a:r>
            <a:r>
              <a:rPr lang="fr-FR" dirty="0"/>
              <a:t> </a:t>
            </a:r>
          </a:p>
          <a:p>
            <a:pPr lvl="1"/>
            <a:r>
              <a:rPr lang="fr-FR" dirty="0"/>
              <a:t>FLSO</a:t>
            </a:r>
          </a:p>
        </p:txBody>
      </p:sp>
      <p:pic>
        <p:nvPicPr>
          <p:cNvPr id="3074" name="Picture 2" descr="DoRANum">
            <a:extLst>
              <a:ext uri="{FF2B5EF4-FFF2-40B4-BE49-F238E27FC236}">
                <a16:creationId xmlns:a16="http://schemas.microsoft.com/office/drawing/2014/main" id="{90C5DB14-F750-4E3A-AB23-4BDF5C2CED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0601" y="1597326"/>
            <a:ext cx="3409550" cy="190668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ponsive image">
            <a:extLst>
              <a:ext uri="{FF2B5EF4-FFF2-40B4-BE49-F238E27FC236}">
                <a16:creationId xmlns:a16="http://schemas.microsoft.com/office/drawing/2014/main" id="{C84257B1-B2E5-438A-B23A-5B5944A8B2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1310" y="3670548"/>
            <a:ext cx="3350473" cy="11425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éseau des URFIST / SYGEFOR – Conjecto">
            <a:extLst>
              <a:ext uri="{FF2B5EF4-FFF2-40B4-BE49-F238E27FC236}">
                <a16:creationId xmlns:a16="http://schemas.microsoft.com/office/drawing/2014/main" id="{613BE9C4-7D8C-43B5-885B-B37B2638C8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2118" y="5146188"/>
            <a:ext cx="3314700" cy="1381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75195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937771-3CB5-DCCC-67B2-DFCFB3907D50}"/>
              </a:ext>
            </a:extLst>
          </p:cNvPr>
          <p:cNvSpPr>
            <a:spLocks noGrp="1"/>
          </p:cNvSpPr>
          <p:nvPr>
            <p:ph type="title"/>
          </p:nvPr>
        </p:nvSpPr>
        <p:spPr/>
        <p:txBody>
          <a:bodyPr/>
          <a:lstStyle/>
          <a:p>
            <a:r>
              <a:rPr lang="fr-FR" dirty="0"/>
              <a:t>Listes de diffusion </a:t>
            </a:r>
          </a:p>
        </p:txBody>
      </p:sp>
      <p:sp>
        <p:nvSpPr>
          <p:cNvPr id="3" name="Espace réservé du contenu 2">
            <a:extLst>
              <a:ext uri="{FF2B5EF4-FFF2-40B4-BE49-F238E27FC236}">
                <a16:creationId xmlns:a16="http://schemas.microsoft.com/office/drawing/2014/main" id="{972EB7A6-9B8F-973B-7E71-249AA63D14D7}"/>
              </a:ext>
            </a:extLst>
          </p:cNvPr>
          <p:cNvSpPr>
            <a:spLocks noGrp="1"/>
          </p:cNvSpPr>
          <p:nvPr>
            <p:ph idx="1"/>
          </p:nvPr>
        </p:nvSpPr>
        <p:spPr/>
        <p:txBody>
          <a:bodyPr/>
          <a:lstStyle/>
          <a:p>
            <a:r>
              <a:rPr lang="fr-FR" b="0" i="0" dirty="0">
                <a:solidFill>
                  <a:srgbClr val="000000"/>
                </a:solidFill>
                <a:effectLst/>
                <a:latin typeface="Segoe UI" panose="020B0502040204020203" pitchFamily="34" charset="0"/>
              </a:rPr>
              <a:t>- </a:t>
            </a:r>
            <a:r>
              <a:rPr lang="fr-FR" b="0" i="0" dirty="0" err="1">
                <a:solidFill>
                  <a:srgbClr val="000000"/>
                </a:solidFill>
                <a:effectLst/>
                <a:latin typeface="Segoe UI" panose="020B0502040204020203" pitchFamily="34" charset="0"/>
              </a:rPr>
              <a:t>datalibrarian</a:t>
            </a:r>
            <a:r>
              <a:rPr lang="fr-FR" b="0" i="0" dirty="0">
                <a:solidFill>
                  <a:srgbClr val="000000"/>
                </a:solidFill>
                <a:effectLst/>
                <a:latin typeface="Segoe UI" panose="020B0502040204020203" pitchFamily="34" charset="0"/>
              </a:rPr>
              <a:t> </a:t>
            </a:r>
            <a:r>
              <a:rPr lang="fr-FR" b="0" i="0" u="none" strike="noStrike" dirty="0">
                <a:solidFill>
                  <a:srgbClr val="00008B"/>
                </a:solidFill>
                <a:effectLst/>
                <a:latin typeface="Segoe UI" panose="020B0502040204020203" pitchFamily="34" charset="0"/>
                <a:hlinkClick r:id="rId2"/>
              </a:rPr>
              <a:t>https://t.co/fTZNtf9RrZ</a:t>
            </a:r>
            <a:endParaRPr lang="fr-FR" b="0" i="0" u="none" strike="noStrike" dirty="0">
              <a:solidFill>
                <a:srgbClr val="00008B"/>
              </a:solidFill>
              <a:effectLst/>
              <a:latin typeface="Segoe UI" panose="020B0502040204020203" pitchFamily="34" charset="0"/>
            </a:endParaRPr>
          </a:p>
          <a:p>
            <a:br>
              <a:rPr lang="fr-FR" dirty="0"/>
            </a:br>
            <a:r>
              <a:rPr lang="fr-FR" b="0" i="0" dirty="0">
                <a:solidFill>
                  <a:srgbClr val="000000"/>
                </a:solidFill>
                <a:effectLst/>
                <a:latin typeface="Segoe UI" panose="020B0502040204020203" pitchFamily="34" charset="0"/>
              </a:rPr>
              <a:t>- GT DMP </a:t>
            </a:r>
            <a:r>
              <a:rPr lang="fr-FR" b="0" i="0" u="none" strike="noStrike" dirty="0">
                <a:solidFill>
                  <a:srgbClr val="00008B"/>
                </a:solidFill>
                <a:effectLst/>
                <a:latin typeface="Segoe UI" panose="020B0502040204020203" pitchFamily="34" charset="0"/>
                <a:hlinkClick r:id="rId3"/>
              </a:rPr>
              <a:t>https://t.co/sICtkus4Ad</a:t>
            </a:r>
            <a:endParaRPr lang="fr-FR" b="0" i="0" u="none" strike="noStrike" dirty="0">
              <a:solidFill>
                <a:srgbClr val="00008B"/>
              </a:solidFill>
              <a:effectLst/>
              <a:latin typeface="Segoe UI" panose="020B0502040204020203" pitchFamily="34" charset="0"/>
            </a:endParaRPr>
          </a:p>
          <a:p>
            <a:br>
              <a:rPr lang="fr-FR" dirty="0"/>
            </a:br>
            <a:r>
              <a:rPr lang="fr-FR" b="0" i="0" dirty="0">
                <a:solidFill>
                  <a:srgbClr val="000000"/>
                </a:solidFill>
                <a:effectLst/>
                <a:latin typeface="Segoe UI" panose="020B0502040204020203" pitchFamily="34" charset="0"/>
              </a:rPr>
              <a:t>- données inter réseaux </a:t>
            </a:r>
            <a:r>
              <a:rPr lang="fr-FR" b="0" i="0" u="none" strike="noStrike" dirty="0">
                <a:solidFill>
                  <a:srgbClr val="00008B"/>
                </a:solidFill>
                <a:effectLst/>
                <a:latin typeface="Segoe UI" panose="020B0502040204020203" pitchFamily="34" charset="0"/>
                <a:hlinkClick r:id="rId4"/>
              </a:rPr>
              <a:t>https://t.co/dbumLA8cMe</a:t>
            </a:r>
            <a:endParaRPr lang="fr-FR" b="0" i="0" u="none" strike="noStrike" dirty="0">
              <a:solidFill>
                <a:srgbClr val="00008B"/>
              </a:solidFill>
              <a:effectLst/>
              <a:latin typeface="Segoe UI" panose="020B0502040204020203" pitchFamily="34" charset="0"/>
            </a:endParaRPr>
          </a:p>
          <a:p>
            <a:br>
              <a:rPr lang="fr-FR" dirty="0"/>
            </a:br>
            <a:r>
              <a:rPr lang="fr-FR" b="0" i="0" dirty="0">
                <a:solidFill>
                  <a:srgbClr val="000000"/>
                </a:solidFill>
                <a:effectLst/>
                <a:latin typeface="Segoe UI" panose="020B0502040204020203" pitchFamily="34" charset="0"/>
              </a:rPr>
              <a:t>- </a:t>
            </a:r>
            <a:r>
              <a:rPr lang="fr-FR" b="0" i="0" dirty="0" err="1">
                <a:solidFill>
                  <a:srgbClr val="000000"/>
                </a:solidFill>
                <a:effectLst/>
                <a:latin typeface="Segoe UI" panose="020B0502040204020203" pitchFamily="34" charset="0"/>
              </a:rPr>
              <a:t>research</a:t>
            </a:r>
            <a:r>
              <a:rPr lang="fr-FR" b="0" i="0" dirty="0">
                <a:solidFill>
                  <a:srgbClr val="000000"/>
                </a:solidFill>
                <a:effectLst/>
                <a:latin typeface="Segoe UI" panose="020B0502040204020203" pitchFamily="34" charset="0"/>
              </a:rPr>
              <a:t> </a:t>
            </a:r>
            <a:r>
              <a:rPr lang="fr-FR" b="0" i="0" dirty="0" err="1">
                <a:solidFill>
                  <a:srgbClr val="000000"/>
                </a:solidFill>
                <a:effectLst/>
                <a:latin typeface="Segoe UI" panose="020B0502040204020203" pitchFamily="34" charset="0"/>
              </a:rPr>
              <a:t>dataman</a:t>
            </a:r>
            <a:r>
              <a:rPr lang="fr-FR" b="0" i="0" dirty="0">
                <a:solidFill>
                  <a:srgbClr val="000000"/>
                </a:solidFill>
                <a:effectLst/>
                <a:latin typeface="Segoe UI" panose="020B0502040204020203" pitchFamily="34" charset="0"/>
              </a:rPr>
              <a:t> </a:t>
            </a:r>
            <a:r>
              <a:rPr lang="fr-FR" b="0" i="0" u="none" strike="noStrike" dirty="0">
                <a:solidFill>
                  <a:srgbClr val="00008B"/>
                </a:solidFill>
                <a:effectLst/>
                <a:latin typeface="Segoe UI" panose="020B0502040204020203" pitchFamily="34" charset="0"/>
                <a:hlinkClick r:id="rId5"/>
              </a:rPr>
              <a:t>https://t.co/hNB8ieGnGe</a:t>
            </a:r>
            <a:endParaRPr lang="fr-FR" dirty="0"/>
          </a:p>
        </p:txBody>
      </p:sp>
    </p:spTree>
    <p:extLst>
      <p:ext uri="{BB962C8B-B14F-4D97-AF65-F5344CB8AC3E}">
        <p14:creationId xmlns:p14="http://schemas.microsoft.com/office/powerpoint/2010/main" val="273947547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Merci ! </a:t>
            </a:r>
          </a:p>
        </p:txBody>
      </p:sp>
      <p:sp>
        <p:nvSpPr>
          <p:cNvPr id="3" name="Espace réservé du contenu 2"/>
          <p:cNvSpPr>
            <a:spLocks noGrp="1"/>
          </p:cNvSpPr>
          <p:nvPr>
            <p:ph idx="1"/>
          </p:nvPr>
        </p:nvSpPr>
        <p:spPr/>
        <p:txBody>
          <a:bodyPr/>
          <a:lstStyle/>
          <a:p>
            <a:pPr marL="0" indent="0">
              <a:buNone/>
            </a:pPr>
            <a:r>
              <a:rPr lang="fr-FR" dirty="0"/>
              <a:t>Raphaëlle Bats – Urfist de Bordeaux</a:t>
            </a:r>
          </a:p>
          <a:p>
            <a:pPr marL="0" indent="0">
              <a:buNone/>
            </a:pPr>
            <a:r>
              <a:rPr lang="fr-FR" dirty="0">
                <a:hlinkClick r:id="rId2"/>
              </a:rPr>
              <a:t>Raphaelle.bats@u-bordeaux.fr</a:t>
            </a:r>
            <a:endParaRPr lang="fr-FR" dirty="0"/>
          </a:p>
          <a:p>
            <a:endParaRPr lang="fr-FR" dirty="0"/>
          </a:p>
        </p:txBody>
      </p:sp>
    </p:spTree>
    <p:extLst>
      <p:ext uri="{BB962C8B-B14F-4D97-AF65-F5344CB8AC3E}">
        <p14:creationId xmlns:p14="http://schemas.microsoft.com/office/powerpoint/2010/main" val="4073920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ANR et Données</a:t>
            </a:r>
          </a:p>
        </p:txBody>
      </p:sp>
      <p:sp>
        <p:nvSpPr>
          <p:cNvPr id="3" name="Espace réservé du contenu 2"/>
          <p:cNvSpPr>
            <a:spLocks noGrp="1"/>
          </p:cNvSpPr>
          <p:nvPr>
            <p:ph idx="1"/>
          </p:nvPr>
        </p:nvSpPr>
        <p:spPr>
          <a:xfrm>
            <a:off x="535518" y="2172573"/>
            <a:ext cx="6835524" cy="4559949"/>
          </a:xfrm>
        </p:spPr>
        <p:txBody>
          <a:bodyPr>
            <a:normAutofit fontScale="62500" lnSpcReduction="20000"/>
          </a:bodyPr>
          <a:lstStyle/>
          <a:p>
            <a:r>
              <a:rPr lang="fr-FR" dirty="0">
                <a:hlinkClick r:id="rId2"/>
              </a:rPr>
              <a:t>https://anr.fr/fr/lanr/engagements/la-science-ouverte/</a:t>
            </a:r>
            <a:endParaRPr lang="fr-FR" dirty="0"/>
          </a:p>
          <a:p>
            <a:endParaRPr lang="fr-FR" dirty="0"/>
          </a:p>
          <a:p>
            <a:pPr algn="l"/>
            <a:r>
              <a:rPr lang="fr-FR" b="0" i="0" dirty="0">
                <a:solidFill>
                  <a:srgbClr val="3F4448"/>
                </a:solidFill>
                <a:effectLst/>
                <a:latin typeface="Montserrat" panose="020B0604020202020204" pitchFamily="2" charset="0"/>
              </a:rPr>
              <a:t>L’ANR participe à l’alignement européen et international en faveur de la </a:t>
            </a:r>
            <a:r>
              <a:rPr lang="fr-FR" b="0" i="0" dirty="0">
                <a:solidFill>
                  <a:srgbClr val="FF0000"/>
                </a:solidFill>
                <a:effectLst/>
                <a:latin typeface="Montserrat" panose="020B0604020202020204" pitchFamily="2" charset="0"/>
              </a:rPr>
              <a:t>structuration et de l’ouverture des données de la recherche</a:t>
            </a:r>
            <a:r>
              <a:rPr lang="fr-FR" b="0" i="0" dirty="0">
                <a:solidFill>
                  <a:srgbClr val="3F4448"/>
                </a:solidFill>
                <a:effectLst/>
                <a:latin typeface="Montserrat" panose="020B0604020202020204" pitchFamily="2" charset="0"/>
              </a:rPr>
              <a:t>. Le principe « </a:t>
            </a:r>
            <a:r>
              <a:rPr lang="fr-FR" b="0" i="0" dirty="0">
                <a:solidFill>
                  <a:srgbClr val="FF0000"/>
                </a:solidFill>
                <a:effectLst/>
                <a:latin typeface="Montserrat" panose="020B0604020202020204" pitchFamily="2" charset="0"/>
              </a:rPr>
              <a:t>aussi ouvert que possible, aussi fermé que nécessaire </a:t>
            </a:r>
            <a:r>
              <a:rPr lang="fr-FR" b="0" i="0" dirty="0">
                <a:solidFill>
                  <a:srgbClr val="3F4448"/>
                </a:solidFill>
                <a:effectLst/>
                <a:latin typeface="Montserrat" panose="020B0604020202020204" pitchFamily="2" charset="0"/>
              </a:rPr>
              <a:t>» est au cœur de sa démarche. L’Agence attire l’attention des coordinateurs sur l’importance de considérer la question de la gestion et du partage des données dès le montage du projet. Elle </a:t>
            </a:r>
            <a:r>
              <a:rPr lang="fr-FR" b="0" i="0" dirty="0">
                <a:solidFill>
                  <a:srgbClr val="FF0000"/>
                </a:solidFill>
                <a:effectLst/>
                <a:latin typeface="Montserrat" panose="020B0604020202020204" pitchFamily="2" charset="0"/>
              </a:rPr>
              <a:t>demande l’élaboration d’un Plan de Gestion des Données (PGD) pour les projets financés à partir de 2019, document qui synthétise la description et l’évolution des jeux de données, et prépare le partage, la réutilisation et la pérennisation des données</a:t>
            </a:r>
            <a:r>
              <a:rPr lang="fr-FR" b="0" i="0" dirty="0">
                <a:solidFill>
                  <a:srgbClr val="3F4448"/>
                </a:solidFill>
                <a:effectLst/>
                <a:latin typeface="Montserrat" panose="020B0604020202020204" pitchFamily="2" charset="0"/>
              </a:rPr>
              <a:t>.</a:t>
            </a:r>
          </a:p>
          <a:p>
            <a:pPr algn="l"/>
            <a:r>
              <a:rPr lang="fr-FR" b="0" i="0" dirty="0">
                <a:solidFill>
                  <a:srgbClr val="3F4448"/>
                </a:solidFill>
                <a:effectLst/>
                <a:latin typeface="Montserrat" panose="020B0604020202020204" pitchFamily="2" charset="0"/>
              </a:rPr>
              <a:t>Soucieuse de développer une approche concertée, l’ANR suit les recommandations du Comité pour la Science Ouverte (</a:t>
            </a:r>
            <a:r>
              <a:rPr lang="fr-FR" b="0" i="0" dirty="0" err="1">
                <a:solidFill>
                  <a:srgbClr val="3F4448"/>
                </a:solidFill>
                <a:effectLst/>
                <a:latin typeface="Montserrat" panose="020B0604020202020204" pitchFamily="2" charset="0"/>
              </a:rPr>
              <a:t>CoSO</a:t>
            </a:r>
            <a:r>
              <a:rPr lang="fr-FR" b="0" i="0" dirty="0">
                <a:solidFill>
                  <a:srgbClr val="3F4448"/>
                </a:solidFill>
                <a:effectLst/>
                <a:latin typeface="Montserrat" panose="020B0604020202020204" pitchFamily="2" charset="0"/>
              </a:rPr>
              <a:t>) qu’elle a sollicité à ce sujet, en privilégiant </a:t>
            </a:r>
            <a:r>
              <a:rPr lang="fr-FR" b="0" i="0" dirty="0">
                <a:solidFill>
                  <a:srgbClr val="FF0000"/>
                </a:solidFill>
                <a:effectLst/>
                <a:latin typeface="Montserrat" panose="020B0604020202020204" pitchFamily="2" charset="0"/>
              </a:rPr>
              <a:t>le modèle de PGD </a:t>
            </a:r>
            <a:r>
              <a:rPr lang="fr-FR" b="0" i="0" dirty="0">
                <a:solidFill>
                  <a:srgbClr val="3F4448"/>
                </a:solidFill>
                <a:effectLst/>
                <a:latin typeface="Montserrat" panose="020B0604020202020204" pitchFamily="2" charset="0"/>
              </a:rPr>
              <a:t>proposé par Science Europe visant à une harmonisation internationale de la gestion des données. L’Agence a travaillé en concertation avec </a:t>
            </a:r>
            <a:r>
              <a:rPr lang="fr-FR" b="0" i="0" u="none" strike="noStrike" dirty="0">
                <a:solidFill>
                  <a:srgbClr val="007BFF"/>
                </a:solidFill>
                <a:effectLst/>
                <a:latin typeface="Montserrat" panose="020B0604020202020204" pitchFamily="2" charset="0"/>
                <a:hlinkClick r:id="rId3"/>
              </a:rPr>
              <a:t>l’INIST</a:t>
            </a:r>
            <a:r>
              <a:rPr lang="fr-FR" b="0" i="0" dirty="0">
                <a:solidFill>
                  <a:srgbClr val="3F4448"/>
                </a:solidFill>
                <a:effectLst/>
                <a:latin typeface="Montserrat" panose="020B0604020202020204" pitchFamily="2" charset="0"/>
              </a:rPr>
              <a:t> pour que son modèle de PGD soit intégré dans le portail </a:t>
            </a:r>
            <a:r>
              <a:rPr lang="fr-FR" b="0" i="0" u="none" strike="noStrike" dirty="0">
                <a:solidFill>
                  <a:srgbClr val="007BFF"/>
                </a:solidFill>
                <a:effectLst/>
                <a:latin typeface="Montserrat" panose="020B0604020202020204" pitchFamily="2" charset="0"/>
                <a:hlinkClick r:id="rId4"/>
              </a:rPr>
              <a:t>DMP </a:t>
            </a:r>
            <a:r>
              <a:rPr lang="fr-FR" b="0" i="0" u="none" strike="noStrike" dirty="0" err="1">
                <a:solidFill>
                  <a:srgbClr val="007BFF"/>
                </a:solidFill>
                <a:effectLst/>
                <a:latin typeface="Montserrat" panose="020B0604020202020204" pitchFamily="2" charset="0"/>
                <a:hlinkClick r:id="rId4"/>
              </a:rPr>
              <a:t>OPIDoR</a:t>
            </a:r>
            <a:r>
              <a:rPr lang="fr-FR" b="0" i="0" dirty="0">
                <a:solidFill>
                  <a:srgbClr val="3F4448"/>
                </a:solidFill>
                <a:effectLst/>
                <a:latin typeface="Montserrat" panose="020B0604020202020204" pitchFamily="2" charset="0"/>
              </a:rPr>
              <a:t> pour une saisie en ligne : </a:t>
            </a:r>
            <a:r>
              <a:rPr lang="fr-FR" b="0" i="0" u="none" strike="noStrike" dirty="0">
                <a:solidFill>
                  <a:srgbClr val="007BFF"/>
                </a:solidFill>
                <a:effectLst/>
                <a:latin typeface="Montserrat" panose="020B0604020202020204" pitchFamily="2" charset="0"/>
                <a:hlinkClick r:id="rId5"/>
              </a:rPr>
              <a:t>https://dmp.opidor.fr/public_templates</a:t>
            </a:r>
            <a:endParaRPr lang="fr-FR" b="0" i="0" dirty="0">
              <a:solidFill>
                <a:srgbClr val="3F4448"/>
              </a:solidFill>
              <a:effectLst/>
              <a:latin typeface="Montserrat" panose="020B0604020202020204" pitchFamily="2" charset="0"/>
            </a:endParaRPr>
          </a:p>
          <a:p>
            <a:pPr algn="l"/>
            <a:r>
              <a:rPr lang="fr-FR" b="0" i="0" dirty="0">
                <a:solidFill>
                  <a:srgbClr val="3F4448"/>
                </a:solidFill>
                <a:effectLst/>
                <a:latin typeface="Montserrat" panose="020B0604020202020204" pitchFamily="2" charset="0"/>
              </a:rPr>
              <a:t>Ce modèle s’adresse à l’ensemble des bénéficiaires de l’ANR dans le respect de leurs spécificités disciplinaires. </a:t>
            </a:r>
            <a:r>
              <a:rPr lang="fr-FR" b="0" i="0" dirty="0">
                <a:solidFill>
                  <a:srgbClr val="FF0000"/>
                </a:solidFill>
                <a:effectLst/>
                <a:latin typeface="Montserrat" panose="020B0604020202020204" pitchFamily="2" charset="0"/>
              </a:rPr>
              <a:t>Il devra être fourni dans les 6 mois qui suivent le démarrage scientifique du projet, et être mis à jour au cours de la vie du projet</a:t>
            </a:r>
            <a:r>
              <a:rPr lang="fr-FR" b="0" i="0" dirty="0">
                <a:solidFill>
                  <a:srgbClr val="3F4448"/>
                </a:solidFill>
                <a:effectLst/>
                <a:latin typeface="Montserrat" panose="020B0604020202020204" pitchFamily="2" charset="0"/>
              </a:rPr>
              <a:t> selon les modalités communiquées dans l’acte attributif d’aide et le </a:t>
            </a:r>
            <a:r>
              <a:rPr lang="fr-FR" b="0" i="0" u="none" strike="noStrike" dirty="0">
                <a:solidFill>
                  <a:srgbClr val="007BFF"/>
                </a:solidFill>
                <a:effectLst/>
                <a:latin typeface="Montserrat" panose="020B0604020202020204" pitchFamily="2" charset="0"/>
                <a:hlinkClick r:id="rId6"/>
              </a:rPr>
              <a:t>Règlement financier de l’ANR.</a:t>
            </a:r>
            <a:endParaRPr lang="fr-FR" b="0" i="0" dirty="0">
              <a:solidFill>
                <a:srgbClr val="3F4448"/>
              </a:solidFill>
              <a:effectLst/>
              <a:latin typeface="Montserrat" panose="020B0604020202020204" pitchFamily="2" charset="0"/>
            </a:endParaRPr>
          </a:p>
          <a:p>
            <a:endParaRPr lang="fr-FR" dirty="0"/>
          </a:p>
          <a:p>
            <a:endParaRPr lang="fr-FR" dirty="0"/>
          </a:p>
        </p:txBody>
      </p:sp>
      <p:pic>
        <p:nvPicPr>
          <p:cNvPr id="6" name="Image 5">
            <a:extLst>
              <a:ext uri="{FF2B5EF4-FFF2-40B4-BE49-F238E27FC236}">
                <a16:creationId xmlns:a16="http://schemas.microsoft.com/office/drawing/2014/main" id="{2C77B2DB-61DC-4AC2-BCBD-B59FB4CE8BA7}"/>
              </a:ext>
            </a:extLst>
          </p:cNvPr>
          <p:cNvPicPr>
            <a:picLocks noChangeAspect="1"/>
          </p:cNvPicPr>
          <p:nvPr/>
        </p:nvPicPr>
        <p:blipFill rotWithShape="1">
          <a:blip r:embed="rId7"/>
          <a:srcRect l="5510" t="12316" r="5918" b="8533"/>
          <a:stretch/>
        </p:blipFill>
        <p:spPr>
          <a:xfrm>
            <a:off x="7897673" y="4174131"/>
            <a:ext cx="4294326" cy="2558392"/>
          </a:xfrm>
          <a:prstGeom prst="rect">
            <a:avLst/>
          </a:prstGeom>
        </p:spPr>
      </p:pic>
      <p:sp>
        <p:nvSpPr>
          <p:cNvPr id="8" name="ZoneTexte 7">
            <a:extLst>
              <a:ext uri="{FF2B5EF4-FFF2-40B4-BE49-F238E27FC236}">
                <a16:creationId xmlns:a16="http://schemas.microsoft.com/office/drawing/2014/main" id="{3C081ACA-0DBC-4230-9C6A-F2049CFC32A4}"/>
              </a:ext>
            </a:extLst>
          </p:cNvPr>
          <p:cNvSpPr txBox="1"/>
          <p:nvPr/>
        </p:nvSpPr>
        <p:spPr>
          <a:xfrm>
            <a:off x="10179970" y="4429215"/>
            <a:ext cx="2012029" cy="646331"/>
          </a:xfrm>
          <a:prstGeom prst="rect">
            <a:avLst/>
          </a:prstGeom>
          <a:noFill/>
        </p:spPr>
        <p:txBody>
          <a:bodyPr wrap="square">
            <a:spAutoFit/>
          </a:bodyPr>
          <a:lstStyle/>
          <a:p>
            <a:r>
              <a:rPr lang="fr-FR" dirty="0">
                <a:hlinkClick r:id="rId8"/>
              </a:rPr>
              <a:t>https://opidor.fr/</a:t>
            </a:r>
            <a:endParaRPr lang="fr-FR" dirty="0"/>
          </a:p>
          <a:p>
            <a:endParaRPr lang="fr-FR" dirty="0"/>
          </a:p>
        </p:txBody>
      </p:sp>
      <p:pic>
        <p:nvPicPr>
          <p:cNvPr id="10" name="Image 9">
            <a:extLst>
              <a:ext uri="{FF2B5EF4-FFF2-40B4-BE49-F238E27FC236}">
                <a16:creationId xmlns:a16="http://schemas.microsoft.com/office/drawing/2014/main" id="{25FD801B-FF4D-4980-88FD-1061B58D0BED}"/>
              </a:ext>
            </a:extLst>
          </p:cNvPr>
          <p:cNvPicPr>
            <a:picLocks noChangeAspect="1"/>
          </p:cNvPicPr>
          <p:nvPr/>
        </p:nvPicPr>
        <p:blipFill rotWithShape="1">
          <a:blip r:embed="rId9"/>
          <a:srcRect l="24736" t="52214" r="59997" b="17354"/>
          <a:stretch/>
        </p:blipFill>
        <p:spPr>
          <a:xfrm>
            <a:off x="6836954" y="125477"/>
            <a:ext cx="1947463" cy="2587961"/>
          </a:xfrm>
          <a:prstGeom prst="rect">
            <a:avLst/>
          </a:prstGeom>
        </p:spPr>
      </p:pic>
    </p:spTree>
    <p:extLst>
      <p:ext uri="{BB962C8B-B14F-4D97-AF65-F5344CB8AC3E}">
        <p14:creationId xmlns:p14="http://schemas.microsoft.com/office/powerpoint/2010/main" val="1167753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appels à projet et Données</a:t>
            </a:r>
          </a:p>
        </p:txBody>
      </p:sp>
      <p:pic>
        <p:nvPicPr>
          <p:cNvPr id="6" name="Image 5">
            <a:extLst>
              <a:ext uri="{FF2B5EF4-FFF2-40B4-BE49-F238E27FC236}">
                <a16:creationId xmlns:a16="http://schemas.microsoft.com/office/drawing/2014/main" id="{FB456869-F1D8-47C8-B9D1-89016C7B25B6}"/>
              </a:ext>
            </a:extLst>
          </p:cNvPr>
          <p:cNvPicPr>
            <a:picLocks noChangeAspect="1"/>
          </p:cNvPicPr>
          <p:nvPr/>
        </p:nvPicPr>
        <p:blipFill rotWithShape="1">
          <a:blip r:embed="rId2"/>
          <a:srcRect l="27246" t="52926" r="27631" b="23664"/>
          <a:stretch/>
        </p:blipFill>
        <p:spPr>
          <a:xfrm>
            <a:off x="174503" y="1975381"/>
            <a:ext cx="4641802" cy="1605437"/>
          </a:xfrm>
          <a:prstGeom prst="rect">
            <a:avLst/>
          </a:prstGeom>
        </p:spPr>
      </p:pic>
      <p:sp>
        <p:nvSpPr>
          <p:cNvPr id="8" name="ZoneTexte 7">
            <a:extLst>
              <a:ext uri="{FF2B5EF4-FFF2-40B4-BE49-F238E27FC236}">
                <a16:creationId xmlns:a16="http://schemas.microsoft.com/office/drawing/2014/main" id="{D3C8CD2A-BA2A-4F64-92FB-AB20AED1F11D}"/>
              </a:ext>
            </a:extLst>
          </p:cNvPr>
          <p:cNvSpPr txBox="1"/>
          <p:nvPr/>
        </p:nvSpPr>
        <p:spPr>
          <a:xfrm>
            <a:off x="270481" y="3651349"/>
            <a:ext cx="4357360" cy="461665"/>
          </a:xfrm>
          <a:prstGeom prst="rect">
            <a:avLst/>
          </a:prstGeom>
          <a:noFill/>
        </p:spPr>
        <p:txBody>
          <a:bodyPr wrap="square">
            <a:spAutoFit/>
          </a:bodyPr>
          <a:lstStyle/>
          <a:p>
            <a:r>
              <a:rPr lang="fr-FR" sz="1200" dirty="0"/>
              <a:t>NUTRIMMUNE Call : </a:t>
            </a:r>
            <a:r>
              <a:rPr lang="fr-FR" sz="1200" dirty="0">
                <a:hlinkClick r:id="rId3"/>
              </a:rPr>
              <a:t>https://anr.fr/fileadmin/aap/2022/aap-jpihdhl-NUTRIMMUNE-2022-guidelines.pdf</a:t>
            </a:r>
            <a:endParaRPr lang="fr-FR" sz="1200" dirty="0"/>
          </a:p>
        </p:txBody>
      </p:sp>
      <p:pic>
        <p:nvPicPr>
          <p:cNvPr id="12" name="Image 11">
            <a:extLst>
              <a:ext uri="{FF2B5EF4-FFF2-40B4-BE49-F238E27FC236}">
                <a16:creationId xmlns:a16="http://schemas.microsoft.com/office/drawing/2014/main" id="{981C5E07-DADE-460E-B548-664CB6E5B2A7}"/>
              </a:ext>
            </a:extLst>
          </p:cNvPr>
          <p:cNvPicPr>
            <a:picLocks noChangeAspect="1"/>
          </p:cNvPicPr>
          <p:nvPr/>
        </p:nvPicPr>
        <p:blipFill rotWithShape="1">
          <a:blip r:embed="rId4"/>
          <a:srcRect l="25414" t="54147" r="26138" b="32316"/>
          <a:stretch/>
        </p:blipFill>
        <p:spPr>
          <a:xfrm>
            <a:off x="0" y="4718584"/>
            <a:ext cx="5680971" cy="1058222"/>
          </a:xfrm>
          <a:prstGeom prst="rect">
            <a:avLst/>
          </a:prstGeom>
        </p:spPr>
      </p:pic>
      <p:sp>
        <p:nvSpPr>
          <p:cNvPr id="14" name="ZoneTexte 13">
            <a:extLst>
              <a:ext uri="{FF2B5EF4-FFF2-40B4-BE49-F238E27FC236}">
                <a16:creationId xmlns:a16="http://schemas.microsoft.com/office/drawing/2014/main" id="{4B448AF1-793C-4137-92F7-6DE115D36D9F}"/>
              </a:ext>
            </a:extLst>
          </p:cNvPr>
          <p:cNvSpPr txBox="1"/>
          <p:nvPr/>
        </p:nvSpPr>
        <p:spPr>
          <a:xfrm>
            <a:off x="125642" y="5679083"/>
            <a:ext cx="3840829" cy="461665"/>
          </a:xfrm>
          <a:prstGeom prst="rect">
            <a:avLst/>
          </a:prstGeom>
          <a:noFill/>
        </p:spPr>
        <p:txBody>
          <a:bodyPr wrap="square">
            <a:spAutoFit/>
          </a:bodyPr>
          <a:lstStyle/>
          <a:p>
            <a:r>
              <a:rPr lang="fr-FR" sz="1200" dirty="0"/>
              <a:t>ERA NET CO-</a:t>
            </a:r>
            <a:r>
              <a:rPr lang="fr-FR" sz="1200" dirty="0" err="1"/>
              <a:t>fund</a:t>
            </a:r>
            <a:r>
              <a:rPr lang="fr-FR" sz="1200" dirty="0"/>
              <a:t> Urban </a:t>
            </a:r>
            <a:r>
              <a:rPr lang="fr-FR" sz="1200" dirty="0" err="1"/>
              <a:t>Accessibility</a:t>
            </a:r>
            <a:r>
              <a:rPr lang="fr-FR" sz="1200" dirty="0"/>
              <a:t> and </a:t>
            </a:r>
            <a:r>
              <a:rPr lang="fr-FR" sz="1200" dirty="0" err="1"/>
              <a:t>Conectivity</a:t>
            </a:r>
            <a:endParaRPr lang="fr-FR" sz="1200" dirty="0"/>
          </a:p>
          <a:p>
            <a:r>
              <a:rPr lang="fr-FR" sz="1200" dirty="0"/>
              <a:t> </a:t>
            </a:r>
            <a:r>
              <a:rPr lang="fr-FR" sz="1200" dirty="0">
                <a:hlinkClick r:id="rId5"/>
              </a:rPr>
              <a:t>https://anr.fr/fileadmin/aap/2022/aap-enuac-2022.pdf</a:t>
            </a:r>
            <a:endParaRPr lang="fr-FR" sz="1200" dirty="0"/>
          </a:p>
        </p:txBody>
      </p:sp>
      <p:pic>
        <p:nvPicPr>
          <p:cNvPr id="16" name="Image 15">
            <a:extLst>
              <a:ext uri="{FF2B5EF4-FFF2-40B4-BE49-F238E27FC236}">
                <a16:creationId xmlns:a16="http://schemas.microsoft.com/office/drawing/2014/main" id="{2B401A1E-CA73-47ED-9D11-D83DA8208104}"/>
              </a:ext>
            </a:extLst>
          </p:cNvPr>
          <p:cNvPicPr>
            <a:picLocks noChangeAspect="1"/>
          </p:cNvPicPr>
          <p:nvPr/>
        </p:nvPicPr>
        <p:blipFill rotWithShape="1">
          <a:blip r:embed="rId6"/>
          <a:srcRect l="25007" t="37880" r="25595" b="38711"/>
          <a:stretch/>
        </p:blipFill>
        <p:spPr>
          <a:xfrm>
            <a:off x="5715231" y="1506296"/>
            <a:ext cx="5081552" cy="1605437"/>
          </a:xfrm>
          <a:prstGeom prst="rect">
            <a:avLst/>
          </a:prstGeom>
        </p:spPr>
      </p:pic>
      <p:pic>
        <p:nvPicPr>
          <p:cNvPr id="18" name="Image 17">
            <a:extLst>
              <a:ext uri="{FF2B5EF4-FFF2-40B4-BE49-F238E27FC236}">
                <a16:creationId xmlns:a16="http://schemas.microsoft.com/office/drawing/2014/main" id="{1D9A2896-1510-4C1E-8EEB-58380AA9056B}"/>
              </a:ext>
            </a:extLst>
          </p:cNvPr>
          <p:cNvPicPr>
            <a:picLocks noChangeAspect="1"/>
          </p:cNvPicPr>
          <p:nvPr/>
        </p:nvPicPr>
        <p:blipFill rotWithShape="1">
          <a:blip r:embed="rId7"/>
          <a:srcRect l="26568" t="39328" r="28309" b="10331"/>
          <a:stretch/>
        </p:blipFill>
        <p:spPr>
          <a:xfrm>
            <a:off x="5737920" y="2953389"/>
            <a:ext cx="4943921" cy="3677092"/>
          </a:xfrm>
          <a:prstGeom prst="rect">
            <a:avLst/>
          </a:prstGeom>
        </p:spPr>
      </p:pic>
      <p:sp>
        <p:nvSpPr>
          <p:cNvPr id="20" name="ZoneTexte 19">
            <a:extLst>
              <a:ext uri="{FF2B5EF4-FFF2-40B4-BE49-F238E27FC236}">
                <a16:creationId xmlns:a16="http://schemas.microsoft.com/office/drawing/2014/main" id="{E87B45AF-525F-49C0-9662-440EA65352E7}"/>
              </a:ext>
            </a:extLst>
          </p:cNvPr>
          <p:cNvSpPr txBox="1"/>
          <p:nvPr/>
        </p:nvSpPr>
        <p:spPr>
          <a:xfrm rot="16200000">
            <a:off x="7939284" y="3443400"/>
            <a:ext cx="6097162" cy="276999"/>
          </a:xfrm>
          <a:prstGeom prst="rect">
            <a:avLst/>
          </a:prstGeom>
          <a:noFill/>
        </p:spPr>
        <p:txBody>
          <a:bodyPr wrap="square">
            <a:spAutoFit/>
          </a:bodyPr>
          <a:lstStyle/>
          <a:p>
            <a:r>
              <a:rPr lang="fr-FR" sz="1200" dirty="0"/>
              <a:t>AAP </a:t>
            </a:r>
            <a:r>
              <a:rPr lang="fr-FR" sz="1200" dirty="0" err="1"/>
              <a:t>Biodiversa</a:t>
            </a:r>
            <a:r>
              <a:rPr lang="fr-FR" sz="1200" dirty="0"/>
              <a:t> </a:t>
            </a:r>
            <a:r>
              <a:rPr lang="fr-FR" sz="1200" dirty="0">
                <a:hlinkClick r:id="rId8"/>
              </a:rPr>
              <a:t>https://anr.fr/fileadmin/aap/2022/aap-biodiversa-2022-annexe-fr.pdf</a:t>
            </a:r>
            <a:endParaRPr lang="fr-FR" sz="1200" dirty="0"/>
          </a:p>
        </p:txBody>
      </p:sp>
    </p:spTree>
    <p:extLst>
      <p:ext uri="{BB962C8B-B14F-4D97-AF65-F5344CB8AC3E}">
        <p14:creationId xmlns:p14="http://schemas.microsoft.com/office/powerpoint/2010/main" val="1178895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Vers une science reproductible</a:t>
            </a:r>
          </a:p>
        </p:txBody>
      </p:sp>
      <p:sp>
        <p:nvSpPr>
          <p:cNvPr id="3" name="Espace réservé pour une image  2"/>
          <p:cNvSpPr>
            <a:spLocks noGrp="1"/>
          </p:cNvSpPr>
          <p:nvPr>
            <p:ph type="pic" idx="1"/>
          </p:nvPr>
        </p:nvSpPr>
        <p:spPr/>
      </p:sp>
      <p:sp>
        <p:nvSpPr>
          <p:cNvPr id="4" name="Espace réservé du texte 3"/>
          <p:cNvSpPr>
            <a:spLocks noGrp="1"/>
          </p:cNvSpPr>
          <p:nvPr>
            <p:ph type="body" sz="half" idx="2"/>
          </p:nvPr>
        </p:nvSpPr>
        <p:spPr/>
        <p:txBody>
          <a:bodyPr/>
          <a:lstStyle/>
          <a:p>
            <a:r>
              <a:rPr lang="fr-FR" dirty="0"/>
              <a:t>Données et intégrité scientifique</a:t>
            </a:r>
          </a:p>
        </p:txBody>
      </p:sp>
    </p:spTree>
    <p:extLst>
      <p:ext uri="{BB962C8B-B14F-4D97-AF65-F5344CB8AC3E}">
        <p14:creationId xmlns:p14="http://schemas.microsoft.com/office/powerpoint/2010/main" val="3160570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Reproductibilité de mes recherches</a:t>
            </a:r>
          </a:p>
        </p:txBody>
      </p:sp>
      <p:sp>
        <p:nvSpPr>
          <p:cNvPr id="3" name="Espace réservé du contenu 2"/>
          <p:cNvSpPr>
            <a:spLocks noGrp="1"/>
          </p:cNvSpPr>
          <p:nvPr>
            <p:ph idx="1"/>
          </p:nvPr>
        </p:nvSpPr>
        <p:spPr/>
        <p:txBody>
          <a:bodyPr>
            <a:normAutofit fontScale="92500" lnSpcReduction="20000"/>
          </a:bodyPr>
          <a:lstStyle/>
          <a:p>
            <a:r>
              <a:rPr lang="fr-FR" dirty="0"/>
              <a:t>Reproductibilité</a:t>
            </a:r>
          </a:p>
          <a:p>
            <a:pPr lvl="1"/>
            <a:r>
              <a:rPr lang="fr-FR" dirty="0"/>
              <a:t>S’assurer de la possibilité de diffusion et réutilisation</a:t>
            </a:r>
          </a:p>
          <a:p>
            <a:pPr lvl="1"/>
            <a:r>
              <a:rPr lang="fr-FR" dirty="0"/>
              <a:t>Stocker mes données : pour moi ou pour les autres</a:t>
            </a:r>
          </a:p>
          <a:p>
            <a:pPr lvl="1"/>
            <a:r>
              <a:rPr lang="fr-FR" dirty="0"/>
              <a:t>Rendre possible la vérification de mes résultats</a:t>
            </a:r>
          </a:p>
          <a:p>
            <a:endParaRPr lang="fr-FR" dirty="0"/>
          </a:p>
          <a:p>
            <a:r>
              <a:rPr lang="fr-FR" dirty="0"/>
              <a:t>Intégrité</a:t>
            </a:r>
          </a:p>
          <a:p>
            <a:pPr lvl="1"/>
            <a:r>
              <a:rPr lang="fr-FR" dirty="0"/>
              <a:t>S’assurer de la qualité de mes recherches : dans la collecte mais aussi dans l’interprétation (éviter les biais de confirmation)</a:t>
            </a:r>
          </a:p>
          <a:p>
            <a:pPr lvl="1"/>
            <a:r>
              <a:rPr lang="fr-FR" dirty="0"/>
              <a:t>S’assurer d’une approche éthique de ma collecte de données</a:t>
            </a:r>
          </a:p>
          <a:p>
            <a:endParaRPr lang="fr-FR" dirty="0"/>
          </a:p>
          <a:p>
            <a:r>
              <a:rPr lang="fr-FR" dirty="0"/>
              <a:t>Efficacité</a:t>
            </a:r>
          </a:p>
          <a:p>
            <a:pPr lvl="1"/>
            <a:r>
              <a:rPr lang="fr-FR" dirty="0"/>
              <a:t>Eviter la perte des données</a:t>
            </a:r>
          </a:p>
          <a:p>
            <a:pPr lvl="1"/>
            <a:r>
              <a:rPr lang="fr-FR" dirty="0"/>
              <a:t>S’appuyer sur des données existantes</a:t>
            </a:r>
          </a:p>
          <a:p>
            <a:endParaRPr lang="fr-FR" dirty="0"/>
          </a:p>
        </p:txBody>
      </p:sp>
    </p:spTree>
    <p:extLst>
      <p:ext uri="{BB962C8B-B14F-4D97-AF65-F5344CB8AC3E}">
        <p14:creationId xmlns:p14="http://schemas.microsoft.com/office/powerpoint/2010/main" val="699939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Vers une science ouverte</a:t>
            </a:r>
          </a:p>
        </p:txBody>
      </p:sp>
      <p:sp>
        <p:nvSpPr>
          <p:cNvPr id="3" name="Espace réservé pour une image  2"/>
          <p:cNvSpPr>
            <a:spLocks noGrp="1"/>
          </p:cNvSpPr>
          <p:nvPr>
            <p:ph type="pic" idx="1"/>
          </p:nvPr>
        </p:nvSpPr>
        <p:spPr/>
      </p:sp>
      <p:sp>
        <p:nvSpPr>
          <p:cNvPr id="4" name="Espace réservé du texte 3"/>
          <p:cNvSpPr>
            <a:spLocks noGrp="1"/>
          </p:cNvSpPr>
          <p:nvPr>
            <p:ph type="body" sz="half" idx="2"/>
          </p:nvPr>
        </p:nvSpPr>
        <p:spPr/>
        <p:txBody>
          <a:bodyPr/>
          <a:lstStyle/>
          <a:p>
            <a:r>
              <a:rPr lang="fr-FR" dirty="0"/>
              <a:t>Ouvrir ses données ?</a:t>
            </a:r>
          </a:p>
        </p:txBody>
      </p:sp>
    </p:spTree>
    <p:extLst>
      <p:ext uri="{BB962C8B-B14F-4D97-AF65-F5344CB8AC3E}">
        <p14:creationId xmlns:p14="http://schemas.microsoft.com/office/powerpoint/2010/main" val="2515725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Textes clés de l’open data / Recherche</a:t>
            </a:r>
          </a:p>
        </p:txBody>
      </p:sp>
      <p:sp>
        <p:nvSpPr>
          <p:cNvPr id="3" name="Espace réservé du contenu 2"/>
          <p:cNvSpPr>
            <a:spLocks noGrp="1"/>
          </p:cNvSpPr>
          <p:nvPr>
            <p:ph idx="1"/>
          </p:nvPr>
        </p:nvSpPr>
        <p:spPr>
          <a:xfrm>
            <a:off x="1024128" y="2286001"/>
            <a:ext cx="9720071" cy="1741548"/>
          </a:xfrm>
        </p:spPr>
        <p:txBody>
          <a:bodyPr>
            <a:normAutofit fontScale="92500" lnSpcReduction="20000"/>
          </a:bodyPr>
          <a:lstStyle/>
          <a:p>
            <a:r>
              <a:rPr lang="fr-FR" dirty="0"/>
              <a:t>2004 : Déclaration de l’OCDE sur l’accès aux données de la recherche financée par des fonds publics : </a:t>
            </a:r>
            <a:r>
              <a:rPr lang="fr-FR" dirty="0">
                <a:hlinkClick r:id="rId2"/>
              </a:rPr>
              <a:t>https://www.ouvrirlascience.fr/declaration-de-locde-sur-lacces-aux-donnees-de-la-recherche-financee-par-des-fonds-publics/</a:t>
            </a:r>
            <a:endParaRPr lang="fr-FR" dirty="0"/>
          </a:p>
          <a:p>
            <a:r>
              <a:rPr lang="fr-FR" dirty="0"/>
              <a:t>2007 : Principes et lignes directrices de l’OCDE pour l’accès aux données de la recherche financée sur fonds publics : </a:t>
            </a:r>
            <a:r>
              <a:rPr lang="fr-FR" dirty="0">
                <a:hlinkClick r:id="rId3"/>
              </a:rPr>
              <a:t>https://www.ouvrirlascience.fr/principes-et-lignes-directrices-de-locde-pour-lacces-aux-donnees-de-la-recherche-financee-sur-fonds-publics/</a:t>
            </a:r>
            <a:endParaRPr lang="fr-FR" dirty="0"/>
          </a:p>
          <a:p>
            <a:endParaRPr lang="fr-FR" dirty="0"/>
          </a:p>
          <a:p>
            <a:endParaRPr lang="fr-FR" dirty="0"/>
          </a:p>
          <a:p>
            <a:endParaRPr lang="fr-FR" dirty="0"/>
          </a:p>
        </p:txBody>
      </p:sp>
      <p:sp>
        <p:nvSpPr>
          <p:cNvPr id="4" name="ZoneTexte 3">
            <a:extLst>
              <a:ext uri="{FF2B5EF4-FFF2-40B4-BE49-F238E27FC236}">
                <a16:creationId xmlns:a16="http://schemas.microsoft.com/office/drawing/2014/main" id="{EA383A3B-212B-442D-AA9D-22D926701FC3}"/>
              </a:ext>
            </a:extLst>
          </p:cNvPr>
          <p:cNvSpPr txBox="1"/>
          <p:nvPr/>
        </p:nvSpPr>
        <p:spPr>
          <a:xfrm>
            <a:off x="1024127" y="4195072"/>
            <a:ext cx="4818261" cy="2308324"/>
          </a:xfrm>
          <a:prstGeom prst="rect">
            <a:avLst/>
          </a:prstGeom>
          <a:noFill/>
        </p:spPr>
        <p:txBody>
          <a:bodyPr wrap="square" rtlCol="0">
            <a:spAutoFit/>
          </a:bodyPr>
          <a:lstStyle/>
          <a:p>
            <a:r>
              <a:rPr lang="fr-FR" sz="1800" dirty="0"/>
              <a:t>A. Ouverture</a:t>
            </a:r>
          </a:p>
          <a:p>
            <a:r>
              <a:rPr lang="fr-FR" sz="1800" dirty="0"/>
              <a:t>B. Flexibilité</a:t>
            </a:r>
          </a:p>
          <a:p>
            <a:r>
              <a:rPr lang="fr-FR" sz="1800" dirty="0"/>
              <a:t>C. Transparence</a:t>
            </a:r>
          </a:p>
          <a:p>
            <a:r>
              <a:rPr lang="fr-FR" sz="1800" dirty="0"/>
              <a:t>D. Conformité au droit</a:t>
            </a:r>
          </a:p>
          <a:p>
            <a:r>
              <a:rPr lang="fr-FR" sz="1800" dirty="0"/>
              <a:t>E. Protection de la propriété intellectuelle</a:t>
            </a:r>
          </a:p>
          <a:p>
            <a:r>
              <a:rPr lang="fr-FR" sz="1800" dirty="0"/>
              <a:t>F. Responsabilité formelle</a:t>
            </a:r>
          </a:p>
          <a:p>
            <a:r>
              <a:rPr lang="fr-FR" sz="1800" dirty="0"/>
              <a:t>G. Professionnalisme</a:t>
            </a:r>
          </a:p>
          <a:p>
            <a:endParaRPr lang="fr-FR" dirty="0"/>
          </a:p>
        </p:txBody>
      </p:sp>
      <p:sp>
        <p:nvSpPr>
          <p:cNvPr id="5" name="ZoneTexte 4">
            <a:extLst>
              <a:ext uri="{FF2B5EF4-FFF2-40B4-BE49-F238E27FC236}">
                <a16:creationId xmlns:a16="http://schemas.microsoft.com/office/drawing/2014/main" id="{1A396D38-E1C0-4E6A-903F-70A01E64BB6E}"/>
              </a:ext>
            </a:extLst>
          </p:cNvPr>
          <p:cNvSpPr txBox="1"/>
          <p:nvPr/>
        </p:nvSpPr>
        <p:spPr>
          <a:xfrm>
            <a:off x="6096000" y="4333571"/>
            <a:ext cx="4818261" cy="2031325"/>
          </a:xfrm>
          <a:prstGeom prst="rect">
            <a:avLst/>
          </a:prstGeom>
          <a:noFill/>
        </p:spPr>
        <p:txBody>
          <a:bodyPr wrap="square" rtlCol="0">
            <a:spAutoFit/>
          </a:bodyPr>
          <a:lstStyle/>
          <a:p>
            <a:r>
              <a:rPr lang="fr-FR" sz="1800" dirty="0"/>
              <a:t>H. Interopérabilité</a:t>
            </a:r>
          </a:p>
          <a:p>
            <a:r>
              <a:rPr lang="fr-FR" sz="1800" dirty="0"/>
              <a:t>I. Qualité</a:t>
            </a:r>
          </a:p>
          <a:p>
            <a:r>
              <a:rPr lang="fr-FR" sz="1800" dirty="0"/>
              <a:t>J. Sécurité</a:t>
            </a:r>
          </a:p>
          <a:p>
            <a:r>
              <a:rPr lang="fr-FR" sz="1800" dirty="0"/>
              <a:t>K. Efficience</a:t>
            </a:r>
          </a:p>
          <a:p>
            <a:r>
              <a:rPr lang="fr-FR" sz="1800" dirty="0"/>
              <a:t>L. Responsabilité de rendre </a:t>
            </a:r>
            <a:r>
              <a:rPr lang="fr-FR" sz="1800" dirty="0" err="1"/>
              <a:t>compt</a:t>
            </a:r>
            <a:endParaRPr lang="fr-FR" sz="1800" dirty="0"/>
          </a:p>
          <a:p>
            <a:r>
              <a:rPr lang="fr-FR" sz="1800" dirty="0"/>
              <a:t>M. Pérennité</a:t>
            </a:r>
          </a:p>
          <a:p>
            <a:endParaRPr lang="fr-FR" dirty="0"/>
          </a:p>
        </p:txBody>
      </p:sp>
    </p:spTree>
    <p:extLst>
      <p:ext uri="{BB962C8B-B14F-4D97-AF65-F5344CB8AC3E}">
        <p14:creationId xmlns:p14="http://schemas.microsoft.com/office/powerpoint/2010/main" val="3498041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631EE1-9200-4302-B432-E7E2CD1A948A}"/>
              </a:ext>
            </a:extLst>
          </p:cNvPr>
          <p:cNvSpPr>
            <a:spLocks noGrp="1"/>
          </p:cNvSpPr>
          <p:nvPr>
            <p:ph type="title"/>
          </p:nvPr>
        </p:nvSpPr>
        <p:spPr/>
        <p:txBody>
          <a:bodyPr/>
          <a:lstStyle/>
          <a:p>
            <a:r>
              <a:rPr lang="fr-FR" dirty="0"/>
              <a:t>Ouvrir les données ?</a:t>
            </a:r>
          </a:p>
        </p:txBody>
      </p:sp>
      <p:sp>
        <p:nvSpPr>
          <p:cNvPr id="3" name="Espace réservé du contenu 2">
            <a:extLst>
              <a:ext uri="{FF2B5EF4-FFF2-40B4-BE49-F238E27FC236}">
                <a16:creationId xmlns:a16="http://schemas.microsoft.com/office/drawing/2014/main" id="{D476324B-25D3-446E-9B3B-FF95AD6015A6}"/>
              </a:ext>
            </a:extLst>
          </p:cNvPr>
          <p:cNvSpPr>
            <a:spLocks noGrp="1"/>
          </p:cNvSpPr>
          <p:nvPr>
            <p:ph idx="1"/>
          </p:nvPr>
        </p:nvSpPr>
        <p:spPr/>
        <p:txBody>
          <a:bodyPr>
            <a:normAutofit fontScale="85000" lnSpcReduction="20000"/>
          </a:bodyPr>
          <a:lstStyle/>
          <a:p>
            <a:r>
              <a:rPr lang="fr-FR" dirty="0"/>
              <a:t>« 50 % des expériences sont considérées comme non-reproductibles. </a:t>
            </a:r>
          </a:p>
          <a:p>
            <a:r>
              <a:rPr lang="fr-FR" dirty="0"/>
              <a:t>80 % des données produites ces 20 dernières années seraient perdues. </a:t>
            </a:r>
          </a:p>
          <a:p>
            <a:r>
              <a:rPr lang="fr-FR" dirty="0"/>
              <a:t>93 % des établissements d’enseignement supérieur n’ont pas de démarche de plan de gestion des données de la recherche.</a:t>
            </a:r>
          </a:p>
          <a:p>
            <a:r>
              <a:rPr lang="fr-FR" dirty="0"/>
              <a:t>90 % des chercheurs interrogés dans le cadre d’un sondage européen disent effectuer de manière individuelle le stockage, l’archivage ou la transmission de leurs données.</a:t>
            </a:r>
          </a:p>
          <a:p>
            <a:r>
              <a:rPr lang="fr-FR" dirty="0"/>
              <a:t>33 % de ces mêmes chercheurs n’ont jamais entendu parler des plans de gestion de données ou estiment qu’ils n’en ont pas besoin.</a:t>
            </a:r>
          </a:p>
          <a:p>
            <a:r>
              <a:rPr lang="fr-FR" dirty="0"/>
              <a:t>Plus de 80 % des données produites sont stockées ailleurs que dans des entrepôts. »</a:t>
            </a:r>
          </a:p>
          <a:p>
            <a:endParaRPr lang="fr-FR" dirty="0"/>
          </a:p>
          <a:p>
            <a:r>
              <a:rPr lang="fr-FR" dirty="0"/>
              <a:t>Extrait de DATACC. « Gestion des données : une nouvelle exigence, de nouvelles compétences », 2020. : </a:t>
            </a:r>
            <a:r>
              <a:rPr lang="fr-FR" dirty="0">
                <a:hlinkClick r:id="rId2"/>
              </a:rPr>
              <a:t>https://www.datacc.org/bonnes-pratiques/adopter-un-plan-de-gestion-des-donnees/gestion-des-donnees-une-nouvelle-exigence-de-nouvelles-competences/</a:t>
            </a:r>
            <a:endParaRPr lang="fr-FR" dirty="0"/>
          </a:p>
        </p:txBody>
      </p:sp>
    </p:spTree>
    <p:extLst>
      <p:ext uri="{BB962C8B-B14F-4D97-AF65-F5344CB8AC3E}">
        <p14:creationId xmlns:p14="http://schemas.microsoft.com/office/powerpoint/2010/main" val="2377938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La feuille de route du MESRI pour les données et les codes</a:t>
            </a:r>
            <a:br>
              <a:rPr lang="fr-FR" dirty="0"/>
            </a:br>
            <a:endParaRPr lang="fr-FR" dirty="0"/>
          </a:p>
        </p:txBody>
      </p:sp>
      <p:sp>
        <p:nvSpPr>
          <p:cNvPr id="3" name="Espace réservé du contenu 2"/>
          <p:cNvSpPr>
            <a:spLocks noGrp="1"/>
          </p:cNvSpPr>
          <p:nvPr>
            <p:ph idx="1"/>
          </p:nvPr>
        </p:nvSpPr>
        <p:spPr/>
        <p:txBody>
          <a:bodyPr>
            <a:normAutofit fontScale="92500" lnSpcReduction="10000"/>
          </a:bodyPr>
          <a:lstStyle/>
          <a:p>
            <a:r>
              <a:rPr lang="fr-FR" dirty="0"/>
              <a:t>Trois enjeux : </a:t>
            </a:r>
          </a:p>
          <a:p>
            <a:r>
              <a:rPr lang="fr-FR" dirty="0"/>
              <a:t>- Développer l’ouverture des données et des codes sources logiciels pour permettre leur réutilisation par tous et favoriser l’</a:t>
            </a:r>
            <a:r>
              <a:rPr lang="fr-FR" b="1" dirty="0"/>
              <a:t>innovation</a:t>
            </a:r>
            <a:r>
              <a:rPr lang="fr-FR" dirty="0"/>
              <a:t>, également créatrice de valeur scientifique et économique ;</a:t>
            </a:r>
          </a:p>
          <a:p>
            <a:r>
              <a:rPr lang="fr-FR" dirty="0"/>
              <a:t>- Amplifier la transparence, via l’ouverture et l’accès aux données, aux algorithmes et aux codes sources pour davantage de </a:t>
            </a:r>
            <a:r>
              <a:rPr lang="fr-FR" b="1" dirty="0"/>
              <a:t>confiance dans l’action publique </a:t>
            </a:r>
            <a:r>
              <a:rPr lang="fr-FR" dirty="0"/>
              <a:t>;</a:t>
            </a:r>
          </a:p>
          <a:p>
            <a:r>
              <a:rPr lang="fr-FR" dirty="0"/>
              <a:t>- Améliorer la circulation et l’utilisation des données pour la </a:t>
            </a:r>
            <a:r>
              <a:rPr lang="fr-FR" b="1" dirty="0"/>
              <a:t>simplification </a:t>
            </a:r>
            <a:r>
              <a:rPr lang="fr-FR" dirty="0"/>
              <a:t>des processus et l’aide au pilotage.</a:t>
            </a:r>
          </a:p>
          <a:p>
            <a:endParaRPr lang="fr-FR" dirty="0"/>
          </a:p>
          <a:p>
            <a:r>
              <a:rPr lang="fr-FR" dirty="0"/>
              <a:t>Politique des données, des algorithmes et des codes sources, 2021-2024. </a:t>
            </a:r>
            <a:r>
              <a:rPr lang="fr-FR" sz="1400" dirty="0">
                <a:hlinkClick r:id="rId2"/>
              </a:rPr>
              <a:t>https://cache.media.enseignementsup-recherche.gouv.fr/file/politique_des_donnees/50/1/Strategie-donnees-algorithmes-codes-210922_1419501.pdf</a:t>
            </a:r>
            <a:endParaRPr lang="fr-FR" sz="1400" dirty="0"/>
          </a:p>
          <a:p>
            <a:endParaRPr lang="fr-FR" dirty="0"/>
          </a:p>
        </p:txBody>
      </p:sp>
    </p:spTree>
    <p:extLst>
      <p:ext uri="{BB962C8B-B14F-4D97-AF65-F5344CB8AC3E}">
        <p14:creationId xmlns:p14="http://schemas.microsoft.com/office/powerpoint/2010/main" val="2911380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Bonjour ! </a:t>
            </a:r>
          </a:p>
        </p:txBody>
      </p:sp>
      <p:sp>
        <p:nvSpPr>
          <p:cNvPr id="3" name="Espace réservé du contenu 2"/>
          <p:cNvSpPr>
            <a:spLocks noGrp="1"/>
          </p:cNvSpPr>
          <p:nvPr>
            <p:ph idx="1"/>
          </p:nvPr>
        </p:nvSpPr>
        <p:spPr>
          <a:xfrm>
            <a:off x="2862072" y="3209544"/>
            <a:ext cx="6382511" cy="1618488"/>
          </a:xfrm>
        </p:spPr>
        <p:txBody>
          <a:bodyPr/>
          <a:lstStyle/>
          <a:p>
            <a:pPr marL="0" indent="0">
              <a:buNone/>
            </a:pPr>
            <a:r>
              <a:rPr lang="fr-FR" dirty="0"/>
              <a:t>Raphaëlle Bats</a:t>
            </a:r>
          </a:p>
          <a:p>
            <a:pPr>
              <a:lnSpc>
                <a:spcPct val="100000"/>
              </a:lnSpc>
              <a:spcBef>
                <a:spcPts val="600"/>
              </a:spcBef>
            </a:pPr>
            <a:r>
              <a:rPr lang="fr-FR" sz="1400" dirty="0"/>
              <a:t>Co-responsable </a:t>
            </a:r>
            <a:r>
              <a:rPr lang="fr-FR" sz="1400" dirty="0" err="1"/>
              <a:t>Urfist</a:t>
            </a:r>
            <a:r>
              <a:rPr lang="fr-FR" sz="1400" dirty="0"/>
              <a:t> de Bordeaux</a:t>
            </a:r>
          </a:p>
          <a:p>
            <a:pPr>
              <a:lnSpc>
                <a:spcPct val="100000"/>
              </a:lnSpc>
              <a:spcBef>
                <a:spcPts val="600"/>
              </a:spcBef>
            </a:pPr>
            <a:r>
              <a:rPr lang="fr-FR" sz="1400" dirty="0"/>
              <a:t>Membre associée Centre Emile Durkheim</a:t>
            </a:r>
          </a:p>
          <a:p>
            <a:pPr>
              <a:lnSpc>
                <a:spcPct val="100000"/>
              </a:lnSpc>
              <a:spcBef>
                <a:spcPts val="600"/>
              </a:spcBef>
            </a:pPr>
            <a:r>
              <a:rPr lang="fr-FR" sz="1400" dirty="0"/>
              <a:t>Université de Bordeaux</a:t>
            </a: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168" y="3182112"/>
            <a:ext cx="1398623" cy="1444752"/>
          </a:xfrm>
          <a:prstGeom prst="ellipse">
            <a:avLst/>
          </a:prstGeom>
          <a:ln>
            <a:noFill/>
          </a:ln>
          <a:effectLst>
            <a:softEdge rad="112500"/>
          </a:effectLst>
        </p:spPr>
      </p:pic>
    </p:spTree>
    <p:extLst>
      <p:ext uri="{BB962C8B-B14F-4D97-AF65-F5344CB8AC3E}">
        <p14:creationId xmlns:p14="http://schemas.microsoft.com/office/powerpoint/2010/main" val="1259278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4A7017-9240-4622-B9CD-3EC560FA12BC}"/>
              </a:ext>
            </a:extLst>
          </p:cNvPr>
          <p:cNvSpPr>
            <a:spLocks noGrp="1"/>
          </p:cNvSpPr>
          <p:nvPr>
            <p:ph type="title"/>
          </p:nvPr>
        </p:nvSpPr>
        <p:spPr/>
        <p:txBody>
          <a:bodyPr/>
          <a:lstStyle/>
          <a:p>
            <a:r>
              <a:rPr lang="fr-FR" dirty="0"/>
              <a:t>Science ouverte : entre économie et démocratie</a:t>
            </a:r>
          </a:p>
        </p:txBody>
      </p:sp>
      <p:sp>
        <p:nvSpPr>
          <p:cNvPr id="3" name="Espace réservé du contenu 2">
            <a:extLst>
              <a:ext uri="{FF2B5EF4-FFF2-40B4-BE49-F238E27FC236}">
                <a16:creationId xmlns:a16="http://schemas.microsoft.com/office/drawing/2014/main" id="{BBE066D4-A9F8-4317-9083-680B1F07D76C}"/>
              </a:ext>
            </a:extLst>
          </p:cNvPr>
          <p:cNvSpPr>
            <a:spLocks noGrp="1"/>
          </p:cNvSpPr>
          <p:nvPr>
            <p:ph idx="1"/>
          </p:nvPr>
        </p:nvSpPr>
        <p:spPr>
          <a:xfrm>
            <a:off x="108193" y="6272784"/>
            <a:ext cx="4520811" cy="556528"/>
          </a:xfrm>
        </p:spPr>
        <p:txBody>
          <a:bodyPr/>
          <a:lstStyle/>
          <a:p>
            <a:r>
              <a:rPr lang="fr-FR" sz="1200" dirty="0"/>
              <a:t>Exemple de demande citoyenne d’accès à des données de recherche : </a:t>
            </a:r>
            <a:r>
              <a:rPr lang="fr-FR" sz="1200" dirty="0">
                <a:hlinkClick r:id="rId2"/>
              </a:rPr>
              <a:t>https://madada.fr/demande/donnees_relatives_a_la_concentra</a:t>
            </a:r>
            <a:endParaRPr lang="fr-FR" sz="1200" dirty="0"/>
          </a:p>
          <a:p>
            <a:endParaRPr lang="fr-FR" sz="1200" dirty="0"/>
          </a:p>
          <a:p>
            <a:endParaRPr lang="fr-FR" dirty="0"/>
          </a:p>
        </p:txBody>
      </p:sp>
      <p:pic>
        <p:nvPicPr>
          <p:cNvPr id="5" name="Image 4">
            <a:extLst>
              <a:ext uri="{FF2B5EF4-FFF2-40B4-BE49-F238E27FC236}">
                <a16:creationId xmlns:a16="http://schemas.microsoft.com/office/drawing/2014/main" id="{714D20F2-5310-434E-94DE-12F1496FB2D4}"/>
              </a:ext>
            </a:extLst>
          </p:cNvPr>
          <p:cNvPicPr>
            <a:picLocks noChangeAspect="1"/>
          </p:cNvPicPr>
          <p:nvPr/>
        </p:nvPicPr>
        <p:blipFill rotWithShape="1">
          <a:blip r:embed="rId3"/>
          <a:srcRect l="17068" t="30400" r="18471" b="21730"/>
          <a:stretch/>
        </p:blipFill>
        <p:spPr>
          <a:xfrm>
            <a:off x="5287467" y="1622956"/>
            <a:ext cx="6631146" cy="3282905"/>
          </a:xfrm>
          <a:prstGeom prst="rect">
            <a:avLst/>
          </a:prstGeom>
        </p:spPr>
      </p:pic>
      <p:sp>
        <p:nvSpPr>
          <p:cNvPr id="6" name="ZoneTexte 5">
            <a:extLst>
              <a:ext uri="{FF2B5EF4-FFF2-40B4-BE49-F238E27FC236}">
                <a16:creationId xmlns:a16="http://schemas.microsoft.com/office/drawing/2014/main" id="{87A9883D-0EE5-4FFB-A871-2C6D0DEA20A3}"/>
              </a:ext>
            </a:extLst>
          </p:cNvPr>
          <p:cNvSpPr txBox="1"/>
          <p:nvPr/>
        </p:nvSpPr>
        <p:spPr>
          <a:xfrm>
            <a:off x="5287467" y="4614930"/>
            <a:ext cx="6261197" cy="461665"/>
          </a:xfrm>
          <a:prstGeom prst="rect">
            <a:avLst/>
          </a:prstGeom>
          <a:noFill/>
        </p:spPr>
        <p:txBody>
          <a:bodyPr wrap="square" rtlCol="0">
            <a:spAutoFit/>
          </a:bodyPr>
          <a:lstStyle/>
          <a:p>
            <a:r>
              <a:rPr lang="fr-FR" sz="1200" dirty="0"/>
              <a:t>Extrait cours de Justine Ancelin-Fabre (slide 47) : </a:t>
            </a:r>
            <a:r>
              <a:rPr lang="fr-FR" sz="1200" dirty="0">
                <a:hlinkClick r:id="rId4"/>
              </a:rPr>
              <a:t>https://urfist.chartes.psl.eu/sites/default/files/docs/20210601_ancelin-fabre_pgd.pdf</a:t>
            </a:r>
            <a:endParaRPr lang="fr-FR" sz="1200" dirty="0"/>
          </a:p>
        </p:txBody>
      </p:sp>
      <p:pic>
        <p:nvPicPr>
          <p:cNvPr id="8" name="Image 7">
            <a:extLst>
              <a:ext uri="{FF2B5EF4-FFF2-40B4-BE49-F238E27FC236}">
                <a16:creationId xmlns:a16="http://schemas.microsoft.com/office/drawing/2014/main" id="{E2D8E293-C807-4A30-BC03-90731946A5C5}"/>
              </a:ext>
            </a:extLst>
          </p:cNvPr>
          <p:cNvPicPr>
            <a:picLocks noChangeAspect="1"/>
          </p:cNvPicPr>
          <p:nvPr/>
        </p:nvPicPr>
        <p:blipFill rotWithShape="1">
          <a:blip r:embed="rId5"/>
          <a:srcRect l="15508" t="27031" r="34755" b="39949"/>
          <a:stretch/>
        </p:blipFill>
        <p:spPr>
          <a:xfrm>
            <a:off x="171015" y="3944344"/>
            <a:ext cx="5116452" cy="2264502"/>
          </a:xfrm>
          <a:prstGeom prst="rect">
            <a:avLst/>
          </a:prstGeom>
        </p:spPr>
      </p:pic>
    </p:spTree>
    <p:extLst>
      <p:ext uri="{BB962C8B-B14F-4D97-AF65-F5344CB8AC3E}">
        <p14:creationId xmlns:p14="http://schemas.microsoft.com/office/powerpoint/2010/main" val="2333275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Un PGD ? Mais qu’est-ce ?</a:t>
            </a:r>
          </a:p>
        </p:txBody>
      </p:sp>
      <p:sp>
        <p:nvSpPr>
          <p:cNvPr id="4" name="Espace réservé du texte 3"/>
          <p:cNvSpPr>
            <a:spLocks noGrp="1"/>
          </p:cNvSpPr>
          <p:nvPr>
            <p:ph type="body" idx="1"/>
          </p:nvPr>
        </p:nvSpPr>
        <p:spPr/>
        <p:txBody>
          <a:bodyPr/>
          <a:lstStyle/>
          <a:p>
            <a:r>
              <a:rPr lang="fr-FR" dirty="0"/>
              <a:t>.</a:t>
            </a:r>
          </a:p>
        </p:txBody>
      </p:sp>
    </p:spTree>
    <p:extLst>
      <p:ext uri="{BB962C8B-B14F-4D97-AF65-F5344CB8AC3E}">
        <p14:creationId xmlns:p14="http://schemas.microsoft.com/office/powerpoint/2010/main" val="2542919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F6A38C-7C99-4320-BE18-821CE4F99714}"/>
              </a:ext>
            </a:extLst>
          </p:cNvPr>
          <p:cNvSpPr>
            <a:spLocks noGrp="1"/>
          </p:cNvSpPr>
          <p:nvPr>
            <p:ph type="title"/>
          </p:nvPr>
        </p:nvSpPr>
        <p:spPr/>
        <p:txBody>
          <a:bodyPr/>
          <a:lstStyle/>
          <a:p>
            <a:r>
              <a:rPr lang="fr-FR" dirty="0"/>
              <a:t>Le plan de gestion des données</a:t>
            </a:r>
          </a:p>
        </p:txBody>
      </p:sp>
      <p:sp>
        <p:nvSpPr>
          <p:cNvPr id="5" name="Espace réservé du contenu 4">
            <a:extLst>
              <a:ext uri="{FF2B5EF4-FFF2-40B4-BE49-F238E27FC236}">
                <a16:creationId xmlns:a16="http://schemas.microsoft.com/office/drawing/2014/main" id="{60002432-24B5-49BA-A6EA-401A76570451}"/>
              </a:ext>
            </a:extLst>
          </p:cNvPr>
          <p:cNvSpPr>
            <a:spLocks noGrp="1"/>
          </p:cNvSpPr>
          <p:nvPr>
            <p:ph idx="1"/>
          </p:nvPr>
        </p:nvSpPr>
        <p:spPr>
          <a:xfrm>
            <a:off x="765863" y="2579166"/>
            <a:ext cx="9720071" cy="4023360"/>
          </a:xfrm>
        </p:spPr>
        <p:txBody>
          <a:bodyPr>
            <a:normAutofit lnSpcReduction="10000"/>
          </a:bodyPr>
          <a:lstStyle/>
          <a:p>
            <a:r>
              <a:rPr lang="fr-FR" dirty="0"/>
              <a:t>PGD : Plan de Gestion des Données</a:t>
            </a:r>
          </a:p>
          <a:p>
            <a:r>
              <a:rPr lang="fr-FR" dirty="0"/>
              <a:t>DMP : Data Management Plan </a:t>
            </a:r>
          </a:p>
          <a:p>
            <a:endParaRPr lang="fr-FR" dirty="0"/>
          </a:p>
          <a:p>
            <a:r>
              <a:rPr lang="fr-FR" dirty="0"/>
              <a:t>Présente l’ensemble des solutions pour collecter, diffuser, stocker, publier vos données.</a:t>
            </a:r>
          </a:p>
          <a:p>
            <a:endParaRPr lang="fr-FR" dirty="0"/>
          </a:p>
          <a:p>
            <a:r>
              <a:rPr lang="fr-FR" dirty="0"/>
              <a:t>En général : un PGD au dépôt et un livrable du projet avec 3 versions </a:t>
            </a:r>
          </a:p>
          <a:p>
            <a:pPr lvl="1"/>
            <a:r>
              <a:rPr lang="fr-FR" dirty="0"/>
              <a:t>1 bref PGD lors de la demande de financement ou au démarrage de l’enquête.</a:t>
            </a:r>
          </a:p>
          <a:p>
            <a:pPr lvl="1"/>
            <a:r>
              <a:rPr lang="fr-FR" dirty="0"/>
              <a:t>1 à T0 + 6 mois</a:t>
            </a:r>
          </a:p>
          <a:p>
            <a:pPr lvl="1"/>
            <a:r>
              <a:rPr lang="fr-FR" dirty="0"/>
              <a:t>1 en milieu de projet</a:t>
            </a:r>
          </a:p>
          <a:p>
            <a:pPr lvl="1"/>
            <a:r>
              <a:rPr lang="fr-FR" dirty="0"/>
              <a:t>1 à la fin du projet</a:t>
            </a:r>
          </a:p>
        </p:txBody>
      </p:sp>
    </p:spTree>
    <p:extLst>
      <p:ext uri="{BB962C8B-B14F-4D97-AF65-F5344CB8AC3E}">
        <p14:creationId xmlns:p14="http://schemas.microsoft.com/office/powerpoint/2010/main" val="4174721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Rédiger un PGD/DMP</a:t>
            </a:r>
          </a:p>
        </p:txBody>
      </p:sp>
      <p:sp>
        <p:nvSpPr>
          <p:cNvPr id="3" name="Espace réservé du contenu 2"/>
          <p:cNvSpPr>
            <a:spLocks noGrp="1"/>
          </p:cNvSpPr>
          <p:nvPr>
            <p:ph idx="1"/>
          </p:nvPr>
        </p:nvSpPr>
        <p:spPr>
          <a:xfrm>
            <a:off x="209405" y="4720330"/>
            <a:ext cx="3273691" cy="1852602"/>
          </a:xfrm>
        </p:spPr>
        <p:txBody>
          <a:bodyPr>
            <a:normAutofit/>
          </a:bodyPr>
          <a:lstStyle/>
          <a:p>
            <a:pPr marL="0" indent="0">
              <a:buNone/>
            </a:pPr>
            <a:r>
              <a:rPr lang="fr-FR" sz="1200" dirty="0"/>
              <a:t>Sources</a:t>
            </a:r>
          </a:p>
          <a:p>
            <a:r>
              <a:rPr lang="fr-FR" sz="1200" dirty="0" err="1"/>
              <a:t>Cocaud</a:t>
            </a:r>
            <a:r>
              <a:rPr lang="fr-FR" sz="1200" dirty="0"/>
              <a:t>, Sylvie, et Dominique l’</a:t>
            </a:r>
            <a:r>
              <a:rPr lang="fr-FR" sz="1200" dirty="0" err="1"/>
              <a:t>Hostis</a:t>
            </a:r>
            <a:r>
              <a:rPr lang="fr-FR" sz="1200" dirty="0"/>
              <a:t>. “Pourquoi et comment rédiger un plan de gestion de données ?,” 2019. </a:t>
            </a:r>
            <a:r>
              <a:rPr lang="fr-FR" sz="1200" dirty="0">
                <a:hlinkClick r:id="rId2"/>
              </a:rPr>
              <a:t>https://hal.inrae.fr/hal-02791507</a:t>
            </a:r>
            <a:endParaRPr lang="fr-FR" sz="1200" dirty="0"/>
          </a:p>
          <a:p>
            <a:r>
              <a:rPr lang="fr-FR" sz="1200" dirty="0"/>
              <a:t>Et aussi : Le plan de gestion en bref : </a:t>
            </a:r>
            <a:r>
              <a:rPr lang="fr-FR" sz="1200" dirty="0">
                <a:hlinkClick r:id="rId3"/>
              </a:rPr>
              <a:t>https://bibliotheques.univ-tlse2.fr/medias/photo/what-the-plan_1579000810674-png?ID_FICHE=283251</a:t>
            </a:r>
            <a:endParaRPr lang="fr-FR" sz="1200" dirty="0"/>
          </a:p>
          <a:p>
            <a:endParaRPr lang="fr-FR" sz="1200" dirty="0"/>
          </a:p>
          <a:p>
            <a:endParaRPr lang="fr-FR" sz="1200" dirty="0"/>
          </a:p>
          <a:p>
            <a:endParaRPr lang="fr-FR" dirty="0"/>
          </a:p>
        </p:txBody>
      </p:sp>
      <p:pic>
        <p:nvPicPr>
          <p:cNvPr id="2050" name="Picture 2">
            <a:extLst>
              <a:ext uri="{FF2B5EF4-FFF2-40B4-BE49-F238E27FC236}">
                <a16:creationId xmlns:a16="http://schemas.microsoft.com/office/drawing/2014/main" id="{03B321EA-B363-4FBE-956D-85584FFC8E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7652" y="1784057"/>
            <a:ext cx="7072571" cy="4609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851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F6A38C-7C99-4320-BE18-821CE4F99714}"/>
              </a:ext>
            </a:extLst>
          </p:cNvPr>
          <p:cNvSpPr>
            <a:spLocks noGrp="1"/>
          </p:cNvSpPr>
          <p:nvPr>
            <p:ph type="title"/>
          </p:nvPr>
        </p:nvSpPr>
        <p:spPr/>
        <p:txBody>
          <a:bodyPr/>
          <a:lstStyle/>
          <a:p>
            <a:r>
              <a:rPr lang="fr-FR" dirty="0"/>
              <a:t>ANR et PGD</a:t>
            </a:r>
          </a:p>
        </p:txBody>
      </p:sp>
      <p:sp>
        <p:nvSpPr>
          <p:cNvPr id="3" name="Espace réservé du contenu 2">
            <a:extLst>
              <a:ext uri="{FF2B5EF4-FFF2-40B4-BE49-F238E27FC236}">
                <a16:creationId xmlns:a16="http://schemas.microsoft.com/office/drawing/2014/main" id="{AB8C9EBE-0D60-4FCD-94ED-AE84B5AC0846}"/>
              </a:ext>
            </a:extLst>
          </p:cNvPr>
          <p:cNvSpPr>
            <a:spLocks noGrp="1"/>
          </p:cNvSpPr>
          <p:nvPr>
            <p:ph idx="1"/>
          </p:nvPr>
        </p:nvSpPr>
        <p:spPr>
          <a:xfrm>
            <a:off x="1095777" y="6097072"/>
            <a:ext cx="5139347" cy="565393"/>
          </a:xfrm>
        </p:spPr>
        <p:txBody>
          <a:bodyPr>
            <a:normAutofit/>
          </a:bodyPr>
          <a:lstStyle/>
          <a:p>
            <a:r>
              <a:rPr lang="fr-FR" sz="1200" dirty="0">
                <a:hlinkClick r:id="rId2"/>
              </a:rPr>
              <a:t>https://anr.fr/fileadmin/documents/2019/ANR__Modele_de_DMP_francais_DMPOPIDoR_2019_07_24_mis_en_page_2.pdf</a:t>
            </a:r>
            <a:endParaRPr lang="fr-FR" sz="1200" dirty="0"/>
          </a:p>
          <a:p>
            <a:endParaRPr lang="fr-FR" dirty="0"/>
          </a:p>
          <a:p>
            <a:endParaRPr lang="fr-FR" dirty="0"/>
          </a:p>
          <a:p>
            <a:endParaRPr lang="fr-FR" dirty="0"/>
          </a:p>
          <a:p>
            <a:endParaRPr lang="fr-FR" dirty="0"/>
          </a:p>
        </p:txBody>
      </p:sp>
      <p:sp>
        <p:nvSpPr>
          <p:cNvPr id="6" name="Espace réservé du contenu 2">
            <a:extLst>
              <a:ext uri="{FF2B5EF4-FFF2-40B4-BE49-F238E27FC236}">
                <a16:creationId xmlns:a16="http://schemas.microsoft.com/office/drawing/2014/main" id="{47094912-6A61-4642-B255-550F3883AF73}"/>
              </a:ext>
            </a:extLst>
          </p:cNvPr>
          <p:cNvSpPr txBox="1">
            <a:spLocks/>
          </p:cNvSpPr>
          <p:nvPr/>
        </p:nvSpPr>
        <p:spPr>
          <a:xfrm>
            <a:off x="1095777" y="2549500"/>
            <a:ext cx="9720071" cy="2539031"/>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0" indent="0" hangingPunct="0">
              <a:lnSpc>
                <a:spcPct val="115000"/>
              </a:lnSpc>
              <a:spcBef>
                <a:spcPts val="1000"/>
              </a:spcBef>
              <a:buNone/>
            </a:pPr>
            <a:r>
              <a:rPr lang="en-US" sz="1600" b="1" cap="all" dirty="0">
                <a:effectLst/>
                <a:ea typeface="MS Gothic" panose="020B0609070205080204" pitchFamily="49" charset="-128"/>
                <a:cs typeface="Times New Roman" panose="02020603050405020304" pitchFamily="18" charset="0"/>
              </a:rPr>
              <a:t>1. Data description and collection or re-use of existing data</a:t>
            </a:r>
            <a:endParaRPr lang="fr-FR" sz="1600" b="1" cap="all" dirty="0">
              <a:effectLst/>
              <a:ea typeface="MS Gothic" panose="020B0609070205080204" pitchFamily="49" charset="-128"/>
              <a:cs typeface="Times New Roman" panose="02020603050405020304" pitchFamily="18" charset="0"/>
            </a:endParaRPr>
          </a:p>
          <a:p>
            <a:pPr marL="0" indent="0">
              <a:buNone/>
            </a:pPr>
            <a:r>
              <a:rPr lang="en-US" sz="1600" b="1" cap="all" dirty="0">
                <a:effectLst/>
                <a:ea typeface="MS Gothic" panose="020B0609070205080204" pitchFamily="49" charset="-128"/>
                <a:cs typeface="Times New Roman" panose="02020603050405020304" pitchFamily="18" charset="0"/>
              </a:rPr>
              <a:t>2. Documentation and data quality</a:t>
            </a:r>
            <a:endParaRPr lang="fr-FR" sz="1600" b="1" cap="all" dirty="0">
              <a:effectLst/>
              <a:ea typeface="MS Gothic" panose="020B0609070205080204" pitchFamily="49" charset="-128"/>
              <a:cs typeface="Times New Roman" panose="02020603050405020304" pitchFamily="18" charset="0"/>
            </a:endParaRPr>
          </a:p>
          <a:p>
            <a:pPr marL="0" indent="0">
              <a:buNone/>
            </a:pPr>
            <a:r>
              <a:rPr lang="en-US" sz="1600" b="1" cap="all" dirty="0">
                <a:effectLst/>
                <a:ea typeface="MS Gothic" panose="020B0609070205080204" pitchFamily="49" charset="-128"/>
                <a:cs typeface="Times New Roman" panose="02020603050405020304" pitchFamily="18" charset="0"/>
              </a:rPr>
              <a:t>3. Storage and backup during the research process</a:t>
            </a:r>
            <a:endParaRPr lang="fr-FR" sz="1600" b="1" cap="all" dirty="0">
              <a:effectLst/>
              <a:ea typeface="MS Gothic" panose="020B0609070205080204" pitchFamily="49" charset="-128"/>
              <a:cs typeface="Times New Roman" panose="02020603050405020304" pitchFamily="18" charset="0"/>
            </a:endParaRPr>
          </a:p>
          <a:p>
            <a:pPr marL="0" indent="0">
              <a:buNone/>
            </a:pPr>
            <a:r>
              <a:rPr lang="en-US" sz="1600" b="1" cap="all" dirty="0">
                <a:effectLst/>
                <a:ea typeface="MS Gothic" panose="020B0609070205080204" pitchFamily="49" charset="-128"/>
                <a:cs typeface="Times New Roman" panose="02020603050405020304" pitchFamily="18" charset="0"/>
              </a:rPr>
              <a:t>4. Legal and ethical requirements, code of conduct</a:t>
            </a:r>
            <a:endParaRPr lang="fr-FR" sz="1600" b="1" cap="all" dirty="0">
              <a:effectLst/>
              <a:ea typeface="MS Gothic" panose="020B0609070205080204" pitchFamily="49" charset="-128"/>
              <a:cs typeface="Times New Roman" panose="02020603050405020304" pitchFamily="18" charset="0"/>
            </a:endParaRPr>
          </a:p>
          <a:p>
            <a:pPr marL="0" indent="0">
              <a:buNone/>
            </a:pPr>
            <a:r>
              <a:rPr lang="en-US" sz="1600" b="1" cap="all" dirty="0">
                <a:effectLst/>
                <a:ea typeface="MS Gothic" panose="020B0609070205080204" pitchFamily="49" charset="-128"/>
                <a:cs typeface="Times New Roman" panose="02020603050405020304" pitchFamily="18" charset="0"/>
              </a:rPr>
              <a:t>5. Data sharing and long-term preservation</a:t>
            </a:r>
            <a:endParaRPr lang="fr-FR" sz="1600" b="1" cap="all" dirty="0">
              <a:effectLst/>
              <a:ea typeface="MS Gothic" panose="020B0609070205080204" pitchFamily="49" charset="-128"/>
              <a:cs typeface="Times New Roman" panose="02020603050405020304" pitchFamily="18" charset="0"/>
            </a:endParaRPr>
          </a:p>
          <a:p>
            <a:pPr marL="0" indent="0">
              <a:buNone/>
            </a:pPr>
            <a:r>
              <a:rPr lang="en-US" sz="1600" b="1" cap="all" dirty="0">
                <a:effectLst/>
                <a:ea typeface="MS Gothic" panose="020B0609070205080204" pitchFamily="49" charset="-128"/>
                <a:cs typeface="Times New Roman" panose="02020603050405020304" pitchFamily="18" charset="0"/>
              </a:rPr>
              <a:t>6. Data management responsibilities and resources</a:t>
            </a:r>
            <a:endParaRPr lang="fr-FR" sz="1600" b="1" cap="all" dirty="0">
              <a:effectLst/>
              <a:ea typeface="MS Gothic" panose="020B0609070205080204" pitchFamily="49" charset="-128"/>
              <a:cs typeface="Times New Roman" panose="02020603050405020304" pitchFamily="18" charset="0"/>
            </a:endParaRPr>
          </a:p>
          <a:p>
            <a:endParaRPr lang="fr-FR" dirty="0"/>
          </a:p>
          <a:p>
            <a:endParaRPr lang="fr-FR" dirty="0"/>
          </a:p>
          <a:p>
            <a:endParaRPr lang="fr-FR" dirty="0"/>
          </a:p>
          <a:p>
            <a:endParaRPr lang="fr-FR" dirty="0"/>
          </a:p>
        </p:txBody>
      </p:sp>
      <p:sp>
        <p:nvSpPr>
          <p:cNvPr id="8" name="ZoneTexte 7">
            <a:extLst>
              <a:ext uri="{FF2B5EF4-FFF2-40B4-BE49-F238E27FC236}">
                <a16:creationId xmlns:a16="http://schemas.microsoft.com/office/drawing/2014/main" id="{88E9C68A-B10A-4281-9ED5-8D4B3603254B}"/>
              </a:ext>
            </a:extLst>
          </p:cNvPr>
          <p:cNvSpPr txBox="1"/>
          <p:nvPr/>
        </p:nvSpPr>
        <p:spPr>
          <a:xfrm>
            <a:off x="7461782" y="1151756"/>
            <a:ext cx="4308499" cy="923330"/>
          </a:xfrm>
          <a:prstGeom prst="rect">
            <a:avLst/>
          </a:prstGeom>
          <a:noFill/>
        </p:spPr>
        <p:txBody>
          <a:bodyPr wrap="square">
            <a:spAutoFit/>
          </a:bodyPr>
          <a:lstStyle/>
          <a:p>
            <a:r>
              <a:rPr lang="fr-FR" sz="1200" dirty="0">
                <a:hlinkClick r:id="rId3"/>
              </a:rPr>
              <a:t>https://anr.fr/fr/actualites-de-lanr/details/news/lanr-met-en-place-un-plan-de-gestion-des-donnees-pour-les-projets-finances-des-2019/</a:t>
            </a:r>
            <a:endParaRPr lang="fr-FR" sz="1200" dirty="0"/>
          </a:p>
          <a:p>
            <a:endParaRPr lang="fr-FR" dirty="0"/>
          </a:p>
        </p:txBody>
      </p:sp>
    </p:spTree>
    <p:extLst>
      <p:ext uri="{BB962C8B-B14F-4D97-AF65-F5344CB8AC3E}">
        <p14:creationId xmlns:p14="http://schemas.microsoft.com/office/powerpoint/2010/main" val="2365697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58D55A-1805-4AB8-AF21-65E8822AF079}"/>
              </a:ext>
            </a:extLst>
          </p:cNvPr>
          <p:cNvSpPr>
            <a:spLocks noGrp="1"/>
          </p:cNvSpPr>
          <p:nvPr>
            <p:ph type="title"/>
          </p:nvPr>
        </p:nvSpPr>
        <p:spPr/>
        <p:txBody>
          <a:bodyPr/>
          <a:lstStyle/>
          <a:p>
            <a:r>
              <a:rPr lang="fr-FR" dirty="0"/>
              <a:t>Horizon Europe et DMP</a:t>
            </a:r>
          </a:p>
        </p:txBody>
      </p:sp>
      <p:sp>
        <p:nvSpPr>
          <p:cNvPr id="3" name="Espace réservé du contenu 2">
            <a:extLst>
              <a:ext uri="{FF2B5EF4-FFF2-40B4-BE49-F238E27FC236}">
                <a16:creationId xmlns:a16="http://schemas.microsoft.com/office/drawing/2014/main" id="{24180B82-53ED-41FF-8AAA-FD3C0437A8BB}"/>
              </a:ext>
            </a:extLst>
          </p:cNvPr>
          <p:cNvSpPr>
            <a:spLocks noGrp="1"/>
          </p:cNvSpPr>
          <p:nvPr>
            <p:ph idx="1"/>
          </p:nvPr>
        </p:nvSpPr>
        <p:spPr>
          <a:xfrm>
            <a:off x="1024128" y="2286000"/>
            <a:ext cx="9720071" cy="4205542"/>
          </a:xfrm>
        </p:spPr>
        <p:txBody>
          <a:bodyPr>
            <a:normAutofit fontScale="85000" lnSpcReduction="20000"/>
          </a:bodyPr>
          <a:lstStyle/>
          <a:p>
            <a:r>
              <a:rPr lang="fr-FR" dirty="0">
                <a:hlinkClick r:id="rId2"/>
              </a:rPr>
              <a:t>https://ec.europa.eu/research/participants/docs/h2020-funding-guide/cross-cutting-issues/open-access-data-management/data-management_en.htm</a:t>
            </a:r>
            <a:endParaRPr lang="fr-FR" dirty="0"/>
          </a:p>
          <a:p>
            <a:endParaRPr lang="fr-FR" dirty="0"/>
          </a:p>
          <a:p>
            <a:r>
              <a:rPr lang="fr-FR" b="1" cap="all" dirty="0">
                <a:solidFill>
                  <a:srgbClr val="444444"/>
                </a:solidFill>
                <a:effectLst/>
                <a:latin typeface="fonts/ArmataRegular"/>
              </a:rPr>
              <a:t>1. DATA SUMMARY</a:t>
            </a:r>
          </a:p>
          <a:p>
            <a:r>
              <a:rPr lang="fr-FR" b="1" cap="all" dirty="0">
                <a:solidFill>
                  <a:srgbClr val="444444"/>
                </a:solidFill>
                <a:effectLst/>
                <a:latin typeface="fonts/ArmataRegular"/>
              </a:rPr>
              <a:t>2. FAIR DATA</a:t>
            </a:r>
          </a:p>
          <a:p>
            <a:r>
              <a:rPr lang="fr-FR" b="1" cap="all" dirty="0">
                <a:solidFill>
                  <a:srgbClr val="444444"/>
                </a:solidFill>
                <a:effectLst/>
                <a:latin typeface="fonts/ArmataRegular"/>
              </a:rPr>
              <a:t>3. ALLOCATION OF RESOURCES</a:t>
            </a:r>
          </a:p>
          <a:p>
            <a:r>
              <a:rPr lang="fr-FR" b="1" cap="all" dirty="0">
                <a:solidFill>
                  <a:srgbClr val="444444"/>
                </a:solidFill>
                <a:effectLst/>
                <a:latin typeface="fonts/ArmataRegular"/>
              </a:rPr>
              <a:t>4. DATA SECURITY</a:t>
            </a:r>
          </a:p>
          <a:p>
            <a:r>
              <a:rPr lang="fr-FR" b="1" cap="all" dirty="0">
                <a:solidFill>
                  <a:srgbClr val="444444"/>
                </a:solidFill>
                <a:effectLst/>
                <a:latin typeface="fonts/ArmataRegular"/>
              </a:rPr>
              <a:t>5. ETHICAL ASPECTS</a:t>
            </a:r>
          </a:p>
          <a:p>
            <a:r>
              <a:rPr lang="fr-FR" b="1" cap="all" dirty="0">
                <a:solidFill>
                  <a:srgbClr val="444444"/>
                </a:solidFill>
                <a:effectLst/>
                <a:latin typeface="fonts/ArmataRegular"/>
              </a:rPr>
              <a:t>6. OTHER ISSUES</a:t>
            </a:r>
          </a:p>
          <a:p>
            <a:pPr algn="l"/>
            <a:r>
              <a:rPr lang="en-US" b="1" cap="all" dirty="0">
                <a:solidFill>
                  <a:srgbClr val="444444"/>
                </a:solidFill>
                <a:effectLst/>
                <a:latin typeface="fonts/ArmataRegular"/>
              </a:rPr>
              <a:t>7. FURTHER SUPPORT IN DEVELOPING YOUR DMP</a:t>
            </a:r>
          </a:p>
          <a:p>
            <a:br>
              <a:rPr lang="en-US" dirty="0"/>
            </a:br>
            <a:endParaRPr lang="fr-FR" dirty="0"/>
          </a:p>
        </p:txBody>
      </p:sp>
      <p:pic>
        <p:nvPicPr>
          <p:cNvPr id="5122" name="Picture 2" descr="Accueil | Horizon-europe.gouv.fr">
            <a:extLst>
              <a:ext uri="{FF2B5EF4-FFF2-40B4-BE49-F238E27FC236}">
                <a16:creationId xmlns:a16="http://schemas.microsoft.com/office/drawing/2014/main" id="{45CCA4C1-6381-4669-BE1C-FD0BDDCDA8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5381" y="2985252"/>
            <a:ext cx="44767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236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Rédiger le PGD</a:t>
            </a:r>
          </a:p>
        </p:txBody>
      </p:sp>
      <p:sp>
        <p:nvSpPr>
          <p:cNvPr id="4" name="Espace réservé du texte 3"/>
          <p:cNvSpPr>
            <a:spLocks noGrp="1"/>
          </p:cNvSpPr>
          <p:nvPr>
            <p:ph type="body" idx="1"/>
          </p:nvPr>
        </p:nvSpPr>
        <p:spPr/>
        <p:txBody>
          <a:bodyPr/>
          <a:lstStyle/>
          <a:p>
            <a:r>
              <a:rPr lang="fr-FR" dirty="0"/>
              <a:t>Facilitateurs</a:t>
            </a:r>
          </a:p>
        </p:txBody>
      </p:sp>
    </p:spTree>
    <p:extLst>
      <p:ext uri="{BB962C8B-B14F-4D97-AF65-F5344CB8AC3E}">
        <p14:creationId xmlns:p14="http://schemas.microsoft.com/office/powerpoint/2010/main" val="1607647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F6A38C-7C99-4320-BE18-821CE4F99714}"/>
              </a:ext>
            </a:extLst>
          </p:cNvPr>
          <p:cNvSpPr>
            <a:spLocks noGrp="1"/>
          </p:cNvSpPr>
          <p:nvPr>
            <p:ph type="title"/>
          </p:nvPr>
        </p:nvSpPr>
        <p:spPr/>
        <p:txBody>
          <a:bodyPr/>
          <a:lstStyle/>
          <a:p>
            <a:r>
              <a:rPr lang="fr-FR" dirty="0"/>
              <a:t>DMP </a:t>
            </a:r>
            <a:r>
              <a:rPr lang="fr-FR" dirty="0" err="1"/>
              <a:t>Opidor</a:t>
            </a:r>
            <a:endParaRPr lang="fr-FR" dirty="0"/>
          </a:p>
        </p:txBody>
      </p:sp>
      <p:pic>
        <p:nvPicPr>
          <p:cNvPr id="7" name="Image 6">
            <a:extLst>
              <a:ext uri="{FF2B5EF4-FFF2-40B4-BE49-F238E27FC236}">
                <a16:creationId xmlns:a16="http://schemas.microsoft.com/office/drawing/2014/main" id="{0F85354D-CB52-41FE-B02C-9F7E6964CB42}"/>
              </a:ext>
            </a:extLst>
          </p:cNvPr>
          <p:cNvPicPr>
            <a:picLocks noChangeAspect="1"/>
          </p:cNvPicPr>
          <p:nvPr/>
        </p:nvPicPr>
        <p:blipFill rotWithShape="1">
          <a:blip r:embed="rId2"/>
          <a:srcRect l="7773" t="19644" r="7886" b="41476"/>
          <a:stretch/>
        </p:blipFill>
        <p:spPr>
          <a:xfrm>
            <a:off x="907420" y="1996905"/>
            <a:ext cx="10832154" cy="3328951"/>
          </a:xfrm>
          <a:prstGeom prst="rect">
            <a:avLst/>
          </a:prstGeom>
        </p:spPr>
      </p:pic>
      <p:sp>
        <p:nvSpPr>
          <p:cNvPr id="9" name="ZoneTexte 8">
            <a:extLst>
              <a:ext uri="{FF2B5EF4-FFF2-40B4-BE49-F238E27FC236}">
                <a16:creationId xmlns:a16="http://schemas.microsoft.com/office/drawing/2014/main" id="{1E5ADFBC-EBB2-4009-9806-2999171D3FC4}"/>
              </a:ext>
            </a:extLst>
          </p:cNvPr>
          <p:cNvSpPr txBox="1"/>
          <p:nvPr/>
        </p:nvSpPr>
        <p:spPr>
          <a:xfrm>
            <a:off x="1129040" y="5994514"/>
            <a:ext cx="3994392" cy="369332"/>
          </a:xfrm>
          <a:prstGeom prst="rect">
            <a:avLst/>
          </a:prstGeom>
          <a:noFill/>
        </p:spPr>
        <p:txBody>
          <a:bodyPr wrap="square">
            <a:spAutoFit/>
          </a:bodyPr>
          <a:lstStyle/>
          <a:p>
            <a:r>
              <a:rPr lang="fr-FR" dirty="0">
                <a:hlinkClick r:id="rId3"/>
              </a:rPr>
              <a:t>https://dmp.opidor.fr/public_templates</a:t>
            </a:r>
            <a:endParaRPr lang="fr-FR" dirty="0"/>
          </a:p>
        </p:txBody>
      </p:sp>
    </p:spTree>
    <p:extLst>
      <p:ext uri="{BB962C8B-B14F-4D97-AF65-F5344CB8AC3E}">
        <p14:creationId xmlns:p14="http://schemas.microsoft.com/office/powerpoint/2010/main" val="10071399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0658FC-1AC1-4021-9F81-35622A10648D}"/>
              </a:ext>
            </a:extLst>
          </p:cNvPr>
          <p:cNvSpPr>
            <a:spLocks noGrp="1"/>
          </p:cNvSpPr>
          <p:nvPr>
            <p:ph type="title"/>
          </p:nvPr>
        </p:nvSpPr>
        <p:spPr/>
        <p:txBody>
          <a:bodyPr/>
          <a:lstStyle/>
          <a:p>
            <a:r>
              <a:rPr lang="fr-FR" dirty="0"/>
              <a:t>Des exemples de PGD/DMP</a:t>
            </a:r>
          </a:p>
        </p:txBody>
      </p:sp>
      <p:sp>
        <p:nvSpPr>
          <p:cNvPr id="3" name="Espace réservé du contenu 2">
            <a:extLst>
              <a:ext uri="{FF2B5EF4-FFF2-40B4-BE49-F238E27FC236}">
                <a16:creationId xmlns:a16="http://schemas.microsoft.com/office/drawing/2014/main" id="{A4A955B9-40DF-4C89-99BE-1EAC80736CA0}"/>
              </a:ext>
            </a:extLst>
          </p:cNvPr>
          <p:cNvSpPr>
            <a:spLocks noGrp="1"/>
          </p:cNvSpPr>
          <p:nvPr>
            <p:ph idx="1"/>
          </p:nvPr>
        </p:nvSpPr>
        <p:spPr>
          <a:xfrm>
            <a:off x="1024128" y="2286000"/>
            <a:ext cx="3973661" cy="4023360"/>
          </a:xfrm>
        </p:spPr>
        <p:txBody>
          <a:bodyPr>
            <a:normAutofit fontScale="92500" lnSpcReduction="20000"/>
          </a:bodyPr>
          <a:lstStyle/>
          <a:p>
            <a:r>
              <a:rPr lang="fr-FR" dirty="0"/>
              <a:t>Consulter des PGD : </a:t>
            </a:r>
          </a:p>
          <a:p>
            <a:r>
              <a:rPr lang="fr-FR" dirty="0">
                <a:hlinkClick r:id="rId2"/>
              </a:rPr>
              <a:t>https://dmp.opidor.fr/public_plans</a:t>
            </a:r>
            <a:endParaRPr lang="fr-FR" dirty="0"/>
          </a:p>
          <a:p>
            <a:endParaRPr lang="fr-FR" dirty="0"/>
          </a:p>
          <a:p>
            <a:r>
              <a:rPr lang="fr-FR" dirty="0"/>
              <a:t>Des exemples : </a:t>
            </a:r>
          </a:p>
          <a:p>
            <a:r>
              <a:rPr lang="fr-FR" dirty="0">
                <a:hlinkClick r:id="rId3"/>
              </a:rPr>
              <a:t>https://dmp.opidor.fr/plans/8991/export.pdf</a:t>
            </a:r>
            <a:endParaRPr lang="fr-FR" dirty="0"/>
          </a:p>
          <a:p>
            <a:r>
              <a:rPr lang="fr-FR" dirty="0">
                <a:hlinkClick r:id="rId4"/>
              </a:rPr>
              <a:t>https://dmp.opidor.fr/plans/8349/export.pdf</a:t>
            </a:r>
            <a:endParaRPr lang="fr-FR" dirty="0"/>
          </a:p>
          <a:p>
            <a:r>
              <a:rPr lang="fr-FR" dirty="0">
                <a:hlinkClick r:id="rId5"/>
              </a:rPr>
              <a:t>https://dmp.opidor.fr/plans/5848/export.pdf</a:t>
            </a:r>
            <a:endParaRPr lang="fr-FR" dirty="0"/>
          </a:p>
          <a:p>
            <a:r>
              <a:rPr lang="fr-FR" dirty="0">
                <a:hlinkClick r:id="rId6"/>
              </a:rPr>
              <a:t>https://dmp.opidor.fr/plans/2630/export.pdf</a:t>
            </a:r>
            <a:endParaRPr lang="fr-FR" dirty="0"/>
          </a:p>
          <a:p>
            <a:endParaRPr lang="fr-FR" dirty="0"/>
          </a:p>
          <a:p>
            <a:endParaRPr lang="fr-FR" dirty="0"/>
          </a:p>
          <a:p>
            <a:endParaRPr lang="fr-FR" dirty="0"/>
          </a:p>
        </p:txBody>
      </p:sp>
      <p:pic>
        <p:nvPicPr>
          <p:cNvPr id="5" name="Image 4">
            <a:extLst>
              <a:ext uri="{FF2B5EF4-FFF2-40B4-BE49-F238E27FC236}">
                <a16:creationId xmlns:a16="http://schemas.microsoft.com/office/drawing/2014/main" id="{E0C629D0-98B3-4A8F-AC10-18700D780023}"/>
              </a:ext>
            </a:extLst>
          </p:cNvPr>
          <p:cNvPicPr>
            <a:picLocks noChangeAspect="1"/>
          </p:cNvPicPr>
          <p:nvPr/>
        </p:nvPicPr>
        <p:blipFill rotWithShape="1">
          <a:blip r:embed="rId7"/>
          <a:srcRect l="7298" t="10585" r="7750" b="24682"/>
          <a:stretch/>
        </p:blipFill>
        <p:spPr>
          <a:xfrm>
            <a:off x="5295702" y="1847088"/>
            <a:ext cx="6228157" cy="3163824"/>
          </a:xfrm>
          <a:prstGeom prst="rect">
            <a:avLst/>
          </a:prstGeom>
        </p:spPr>
      </p:pic>
    </p:spTree>
    <p:extLst>
      <p:ext uri="{BB962C8B-B14F-4D97-AF65-F5344CB8AC3E}">
        <p14:creationId xmlns:p14="http://schemas.microsoft.com/office/powerpoint/2010/main" val="1655568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0658FC-1AC1-4021-9F81-35622A10648D}"/>
              </a:ext>
            </a:extLst>
          </p:cNvPr>
          <p:cNvSpPr>
            <a:spLocks noGrp="1"/>
          </p:cNvSpPr>
          <p:nvPr>
            <p:ph type="title"/>
          </p:nvPr>
        </p:nvSpPr>
        <p:spPr/>
        <p:txBody>
          <a:bodyPr/>
          <a:lstStyle/>
          <a:p>
            <a:r>
              <a:rPr lang="fr-FR" dirty="0"/>
              <a:t>Un modèle de PGD dans votre INSTITUTION ?</a:t>
            </a:r>
          </a:p>
        </p:txBody>
      </p:sp>
      <p:sp>
        <p:nvSpPr>
          <p:cNvPr id="3" name="Espace réservé du contenu 2">
            <a:extLst>
              <a:ext uri="{FF2B5EF4-FFF2-40B4-BE49-F238E27FC236}">
                <a16:creationId xmlns:a16="http://schemas.microsoft.com/office/drawing/2014/main" id="{A4A955B9-40DF-4C89-99BE-1EAC80736CA0}"/>
              </a:ext>
            </a:extLst>
          </p:cNvPr>
          <p:cNvSpPr>
            <a:spLocks noGrp="1"/>
          </p:cNvSpPr>
          <p:nvPr>
            <p:ph idx="1"/>
          </p:nvPr>
        </p:nvSpPr>
        <p:spPr>
          <a:xfrm>
            <a:off x="1024128" y="2286000"/>
            <a:ext cx="9720072" cy="4023360"/>
          </a:xfrm>
        </p:spPr>
        <p:txBody>
          <a:bodyPr>
            <a:normAutofit lnSpcReduction="10000"/>
          </a:bodyPr>
          <a:lstStyle/>
          <a:p>
            <a:r>
              <a:rPr lang="fr-FR" dirty="0"/>
              <a:t>Modèles : </a:t>
            </a:r>
          </a:p>
          <a:p>
            <a:pPr marL="719138" indent="-363538">
              <a:buFont typeface="Wingdings" panose="05000000000000000000" pitchFamily="2" charset="2"/>
              <a:buChar char="Ø"/>
            </a:pPr>
            <a:r>
              <a:rPr lang="fr-FR" dirty="0"/>
              <a:t>Inserm : </a:t>
            </a:r>
            <a:r>
              <a:rPr lang="fr-FR" dirty="0">
                <a:hlinkClick r:id="rId2"/>
              </a:rPr>
              <a:t>https://dmp.opidor.fr/public_templates?page=1&amp;search=inserm</a:t>
            </a:r>
            <a:endParaRPr lang="fr-FR" dirty="0"/>
          </a:p>
          <a:p>
            <a:pPr marL="719138" indent="-363538">
              <a:buFont typeface="Wingdings" panose="05000000000000000000" pitchFamily="2" charset="2"/>
              <a:buChar char="Ø"/>
            </a:pPr>
            <a:r>
              <a:rPr lang="fr-FR" dirty="0" err="1"/>
              <a:t>Agrotech</a:t>
            </a:r>
            <a:r>
              <a:rPr lang="fr-FR" dirty="0"/>
              <a:t> : </a:t>
            </a:r>
            <a:r>
              <a:rPr lang="fr-FR" dirty="0">
                <a:hlinkClick r:id="rId3"/>
              </a:rPr>
              <a:t>https://dmp.opidor.fr/template_export/413287783.pdf</a:t>
            </a:r>
            <a:endParaRPr lang="fr-FR" dirty="0"/>
          </a:p>
          <a:p>
            <a:pPr marL="719138" indent="-363538">
              <a:buFont typeface="Wingdings" panose="05000000000000000000" pitchFamily="2" charset="2"/>
              <a:buChar char="Ø"/>
            </a:pPr>
            <a:r>
              <a:rPr lang="fr-FR" dirty="0"/>
              <a:t>CIRAD : </a:t>
            </a:r>
            <a:r>
              <a:rPr lang="fr-FR" dirty="0">
                <a:hlinkClick r:id="rId4"/>
              </a:rPr>
              <a:t>https://dmp.opidor.fr/template_export/390748102.pdf</a:t>
            </a:r>
            <a:endParaRPr lang="fr-FR" dirty="0"/>
          </a:p>
          <a:p>
            <a:pPr marL="719138" indent="-363538">
              <a:buFont typeface="Wingdings" panose="05000000000000000000" pitchFamily="2" charset="2"/>
              <a:buChar char="Ø"/>
            </a:pPr>
            <a:r>
              <a:rPr lang="fr-FR" dirty="0"/>
              <a:t>INRAE : </a:t>
            </a:r>
            <a:r>
              <a:rPr lang="fr-FR" dirty="0">
                <a:hlinkClick r:id="rId5"/>
              </a:rPr>
              <a:t>https://dmp.opidor.fr/template_export/32410048.pdf</a:t>
            </a:r>
            <a:endParaRPr lang="fr-FR" dirty="0"/>
          </a:p>
          <a:p>
            <a:pPr marL="719138" indent="-363538">
              <a:buFont typeface="Wingdings" panose="05000000000000000000" pitchFamily="2" charset="2"/>
              <a:buChar char="Ø"/>
            </a:pPr>
            <a:r>
              <a:rPr lang="fr-FR" dirty="0"/>
              <a:t>Institut Pasteur : </a:t>
            </a:r>
            <a:r>
              <a:rPr lang="fr-FR" dirty="0">
                <a:hlinkClick r:id="rId6"/>
              </a:rPr>
              <a:t>https://dmp.opidor.fr/template_export/1360955699.pdf</a:t>
            </a:r>
            <a:endParaRPr lang="fr-FR" dirty="0"/>
          </a:p>
          <a:p>
            <a:endParaRPr lang="fr-FR" dirty="0"/>
          </a:p>
          <a:p>
            <a:r>
              <a:rPr lang="fr-FR" dirty="0"/>
              <a:t>&gt;&gt; Prendre des décisions en matière de stockage, de conservation et de signalement.</a:t>
            </a:r>
          </a:p>
          <a:p>
            <a:endParaRPr lang="fr-FR" dirty="0"/>
          </a:p>
          <a:p>
            <a:endParaRPr lang="fr-FR" dirty="0"/>
          </a:p>
          <a:p>
            <a:endParaRPr lang="fr-FR" dirty="0"/>
          </a:p>
        </p:txBody>
      </p:sp>
    </p:spTree>
    <p:extLst>
      <p:ext uri="{BB962C8B-B14F-4D97-AF65-F5344CB8AC3E}">
        <p14:creationId xmlns:p14="http://schemas.microsoft.com/office/powerpoint/2010/main" val="2267858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Un PGD ? Pourquoi ?</a:t>
            </a:r>
          </a:p>
        </p:txBody>
      </p:sp>
      <p:sp>
        <p:nvSpPr>
          <p:cNvPr id="4" name="Espace réservé du texte 3"/>
          <p:cNvSpPr>
            <a:spLocks noGrp="1"/>
          </p:cNvSpPr>
          <p:nvPr>
            <p:ph type="body" idx="1"/>
          </p:nvPr>
        </p:nvSpPr>
        <p:spPr/>
        <p:txBody>
          <a:bodyPr/>
          <a:lstStyle/>
          <a:p>
            <a:r>
              <a:rPr lang="fr-FR" dirty="0"/>
              <a:t>Pourquoi c’est incontournable aujourd’hui ? </a:t>
            </a:r>
          </a:p>
        </p:txBody>
      </p:sp>
    </p:spTree>
    <p:extLst>
      <p:ext uri="{BB962C8B-B14F-4D97-AF65-F5344CB8AC3E}">
        <p14:creationId xmlns:p14="http://schemas.microsoft.com/office/powerpoint/2010/main" val="4039463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F08C8A-A533-1272-DD0B-18AD226E915A}"/>
              </a:ext>
            </a:extLst>
          </p:cNvPr>
          <p:cNvSpPr>
            <a:spLocks noGrp="1"/>
          </p:cNvSpPr>
          <p:nvPr>
            <p:ph type="title"/>
          </p:nvPr>
        </p:nvSpPr>
        <p:spPr/>
        <p:txBody>
          <a:bodyPr/>
          <a:lstStyle/>
          <a:p>
            <a:r>
              <a:rPr lang="fr-FR" dirty="0"/>
              <a:t>DMP </a:t>
            </a:r>
            <a:r>
              <a:rPr lang="fr-FR" dirty="0" err="1"/>
              <a:t>Opidor</a:t>
            </a:r>
            <a:r>
              <a:rPr lang="fr-FR" dirty="0"/>
              <a:t> Pas à pas</a:t>
            </a:r>
          </a:p>
        </p:txBody>
      </p:sp>
      <p:sp>
        <p:nvSpPr>
          <p:cNvPr id="3" name="Espace réservé du contenu 2">
            <a:extLst>
              <a:ext uri="{FF2B5EF4-FFF2-40B4-BE49-F238E27FC236}">
                <a16:creationId xmlns:a16="http://schemas.microsoft.com/office/drawing/2014/main" id="{172FCDD9-2F5D-F5CC-FB38-A75E9315BA7E}"/>
              </a:ext>
            </a:extLst>
          </p:cNvPr>
          <p:cNvSpPr>
            <a:spLocks noGrp="1"/>
          </p:cNvSpPr>
          <p:nvPr>
            <p:ph idx="1"/>
          </p:nvPr>
        </p:nvSpPr>
        <p:spPr>
          <a:xfrm>
            <a:off x="1024128" y="2286000"/>
            <a:ext cx="2766095" cy="4023360"/>
          </a:xfrm>
        </p:spPr>
        <p:txBody>
          <a:bodyPr/>
          <a:lstStyle/>
          <a:p>
            <a:r>
              <a:rPr lang="fr-FR" dirty="0"/>
              <a:t>Se créer un compte DMP </a:t>
            </a:r>
            <a:r>
              <a:rPr lang="fr-FR" dirty="0" err="1"/>
              <a:t>Opidor</a:t>
            </a:r>
            <a:endParaRPr lang="fr-FR" dirty="0"/>
          </a:p>
        </p:txBody>
      </p:sp>
      <p:pic>
        <p:nvPicPr>
          <p:cNvPr id="5" name="Image 4">
            <a:extLst>
              <a:ext uri="{FF2B5EF4-FFF2-40B4-BE49-F238E27FC236}">
                <a16:creationId xmlns:a16="http://schemas.microsoft.com/office/drawing/2014/main" id="{D3E91BB2-54D9-B8B0-036F-62DB4074D7BF}"/>
              </a:ext>
            </a:extLst>
          </p:cNvPr>
          <p:cNvPicPr>
            <a:picLocks noChangeAspect="1"/>
          </p:cNvPicPr>
          <p:nvPr/>
        </p:nvPicPr>
        <p:blipFill rotWithShape="1">
          <a:blip r:embed="rId2"/>
          <a:srcRect l="6008" t="10992" r="5713" b="40865"/>
          <a:stretch/>
        </p:blipFill>
        <p:spPr>
          <a:xfrm>
            <a:off x="1165685" y="3259730"/>
            <a:ext cx="9081179" cy="3301613"/>
          </a:xfrm>
          <a:prstGeom prst="rect">
            <a:avLst/>
          </a:prstGeom>
        </p:spPr>
      </p:pic>
    </p:spTree>
    <p:extLst>
      <p:ext uri="{BB962C8B-B14F-4D97-AF65-F5344CB8AC3E}">
        <p14:creationId xmlns:p14="http://schemas.microsoft.com/office/powerpoint/2010/main" val="16686818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522464-760A-48E2-B723-A0AC07263AB0}"/>
              </a:ext>
            </a:extLst>
          </p:cNvPr>
          <p:cNvSpPr>
            <a:spLocks noGrp="1"/>
          </p:cNvSpPr>
          <p:nvPr>
            <p:ph type="title"/>
          </p:nvPr>
        </p:nvSpPr>
        <p:spPr/>
        <p:txBody>
          <a:bodyPr/>
          <a:lstStyle/>
          <a:p>
            <a:r>
              <a:rPr lang="fr-FR" dirty="0"/>
              <a:t>DMP </a:t>
            </a:r>
            <a:r>
              <a:rPr lang="fr-FR" dirty="0" err="1"/>
              <a:t>opidor</a:t>
            </a:r>
            <a:r>
              <a:rPr lang="fr-FR" dirty="0"/>
              <a:t> : étape 2</a:t>
            </a:r>
          </a:p>
        </p:txBody>
      </p:sp>
      <p:pic>
        <p:nvPicPr>
          <p:cNvPr id="5" name="Espace réservé du contenu 4">
            <a:extLst>
              <a:ext uri="{FF2B5EF4-FFF2-40B4-BE49-F238E27FC236}">
                <a16:creationId xmlns:a16="http://schemas.microsoft.com/office/drawing/2014/main" id="{695B0080-1308-5596-FF7C-5D3FC39736BD}"/>
              </a:ext>
            </a:extLst>
          </p:cNvPr>
          <p:cNvPicPr>
            <a:picLocks noGrp="1" noChangeAspect="1"/>
          </p:cNvPicPr>
          <p:nvPr>
            <p:ph idx="1"/>
          </p:nvPr>
        </p:nvPicPr>
        <p:blipFill rotWithShape="1">
          <a:blip r:embed="rId2"/>
          <a:srcRect l="4773" t="10987" r="6848" b="25678"/>
          <a:stretch/>
        </p:blipFill>
        <p:spPr>
          <a:xfrm>
            <a:off x="1208801" y="2084832"/>
            <a:ext cx="9350725" cy="4467298"/>
          </a:xfrm>
        </p:spPr>
      </p:pic>
      <p:cxnSp>
        <p:nvCxnSpPr>
          <p:cNvPr id="9" name="Connecteur droit avec flèche 8">
            <a:extLst>
              <a:ext uri="{FF2B5EF4-FFF2-40B4-BE49-F238E27FC236}">
                <a16:creationId xmlns:a16="http://schemas.microsoft.com/office/drawing/2014/main" id="{A51D9B7F-2388-09DB-F06C-51D4750E580A}"/>
              </a:ext>
            </a:extLst>
          </p:cNvPr>
          <p:cNvCxnSpPr/>
          <p:nvPr/>
        </p:nvCxnSpPr>
        <p:spPr>
          <a:xfrm>
            <a:off x="610403" y="4620861"/>
            <a:ext cx="1012123" cy="46069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A425C5E8-84D1-ED2F-7BAA-14D979977447}"/>
              </a:ext>
            </a:extLst>
          </p:cNvPr>
          <p:cNvCxnSpPr/>
          <p:nvPr/>
        </p:nvCxnSpPr>
        <p:spPr>
          <a:xfrm flipH="1">
            <a:off x="9751273" y="4773169"/>
            <a:ext cx="1284348" cy="1215802"/>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96249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522464-760A-48E2-B723-A0AC07263AB0}"/>
              </a:ext>
            </a:extLst>
          </p:cNvPr>
          <p:cNvSpPr>
            <a:spLocks noGrp="1"/>
          </p:cNvSpPr>
          <p:nvPr>
            <p:ph type="title"/>
          </p:nvPr>
        </p:nvSpPr>
        <p:spPr/>
        <p:txBody>
          <a:bodyPr/>
          <a:lstStyle/>
          <a:p>
            <a:r>
              <a:rPr lang="fr-FR" dirty="0"/>
              <a:t>DMP </a:t>
            </a:r>
            <a:r>
              <a:rPr lang="fr-FR" dirty="0" err="1"/>
              <a:t>opidor</a:t>
            </a:r>
            <a:r>
              <a:rPr lang="fr-FR" dirty="0"/>
              <a:t> : étape 3</a:t>
            </a:r>
          </a:p>
        </p:txBody>
      </p:sp>
      <p:pic>
        <p:nvPicPr>
          <p:cNvPr id="7" name="Image 6">
            <a:extLst>
              <a:ext uri="{FF2B5EF4-FFF2-40B4-BE49-F238E27FC236}">
                <a16:creationId xmlns:a16="http://schemas.microsoft.com/office/drawing/2014/main" id="{9D844C00-5B96-1B5C-5628-82EA2D46B7A8}"/>
              </a:ext>
            </a:extLst>
          </p:cNvPr>
          <p:cNvPicPr>
            <a:picLocks noChangeAspect="1"/>
          </p:cNvPicPr>
          <p:nvPr/>
        </p:nvPicPr>
        <p:blipFill rotWithShape="1">
          <a:blip r:embed="rId2"/>
          <a:srcRect l="5511" t="11603" r="6392" b="39847"/>
          <a:stretch/>
        </p:blipFill>
        <p:spPr>
          <a:xfrm>
            <a:off x="465426" y="2205728"/>
            <a:ext cx="10126420" cy="3720422"/>
          </a:xfrm>
          <a:prstGeom prst="rect">
            <a:avLst/>
          </a:prstGeom>
        </p:spPr>
      </p:pic>
      <p:cxnSp>
        <p:nvCxnSpPr>
          <p:cNvPr id="8" name="Connecteur droit avec flèche 7">
            <a:extLst>
              <a:ext uri="{FF2B5EF4-FFF2-40B4-BE49-F238E27FC236}">
                <a16:creationId xmlns:a16="http://schemas.microsoft.com/office/drawing/2014/main" id="{9D2DDCC1-0F3A-130F-E1A5-6DC6A7526E96}"/>
              </a:ext>
            </a:extLst>
          </p:cNvPr>
          <p:cNvCxnSpPr/>
          <p:nvPr/>
        </p:nvCxnSpPr>
        <p:spPr>
          <a:xfrm flipH="1">
            <a:off x="9879870" y="4153191"/>
            <a:ext cx="1423951" cy="851579"/>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58982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522464-760A-48E2-B723-A0AC07263AB0}"/>
              </a:ext>
            </a:extLst>
          </p:cNvPr>
          <p:cNvSpPr>
            <a:spLocks noGrp="1"/>
          </p:cNvSpPr>
          <p:nvPr>
            <p:ph type="title"/>
          </p:nvPr>
        </p:nvSpPr>
        <p:spPr/>
        <p:txBody>
          <a:bodyPr/>
          <a:lstStyle/>
          <a:p>
            <a:r>
              <a:rPr lang="fr-FR" dirty="0"/>
              <a:t>DMP </a:t>
            </a:r>
            <a:r>
              <a:rPr lang="fr-FR" dirty="0" err="1"/>
              <a:t>opidor</a:t>
            </a:r>
            <a:r>
              <a:rPr lang="fr-FR" dirty="0"/>
              <a:t> : étape 4</a:t>
            </a:r>
          </a:p>
        </p:txBody>
      </p:sp>
      <p:pic>
        <p:nvPicPr>
          <p:cNvPr id="4" name="Image 3">
            <a:extLst>
              <a:ext uri="{FF2B5EF4-FFF2-40B4-BE49-F238E27FC236}">
                <a16:creationId xmlns:a16="http://schemas.microsoft.com/office/drawing/2014/main" id="{BE182198-0E55-EF33-04D0-E69C9B9B7A00}"/>
              </a:ext>
            </a:extLst>
          </p:cNvPr>
          <p:cNvPicPr>
            <a:picLocks noChangeAspect="1"/>
          </p:cNvPicPr>
          <p:nvPr/>
        </p:nvPicPr>
        <p:blipFill rotWithShape="1">
          <a:blip r:embed="rId2"/>
          <a:srcRect l="7298" t="23002" r="8361" b="13893"/>
          <a:stretch/>
        </p:blipFill>
        <p:spPr>
          <a:xfrm>
            <a:off x="1263406" y="1870680"/>
            <a:ext cx="8676331" cy="4327695"/>
          </a:xfrm>
          <a:prstGeom prst="rect">
            <a:avLst/>
          </a:prstGeom>
        </p:spPr>
      </p:pic>
      <p:cxnSp>
        <p:nvCxnSpPr>
          <p:cNvPr id="8" name="Connecteur droit avec flèche 7">
            <a:extLst>
              <a:ext uri="{FF2B5EF4-FFF2-40B4-BE49-F238E27FC236}">
                <a16:creationId xmlns:a16="http://schemas.microsoft.com/office/drawing/2014/main" id="{9D2DDCC1-0F3A-130F-E1A5-6DC6A7526E96}"/>
              </a:ext>
            </a:extLst>
          </p:cNvPr>
          <p:cNvCxnSpPr/>
          <p:nvPr/>
        </p:nvCxnSpPr>
        <p:spPr>
          <a:xfrm flipH="1">
            <a:off x="5601571" y="1558389"/>
            <a:ext cx="1423951" cy="851579"/>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91203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522464-760A-48E2-B723-A0AC07263AB0}"/>
              </a:ext>
            </a:extLst>
          </p:cNvPr>
          <p:cNvSpPr>
            <a:spLocks noGrp="1"/>
          </p:cNvSpPr>
          <p:nvPr>
            <p:ph type="title"/>
          </p:nvPr>
        </p:nvSpPr>
        <p:spPr/>
        <p:txBody>
          <a:bodyPr/>
          <a:lstStyle/>
          <a:p>
            <a:r>
              <a:rPr lang="fr-FR" dirty="0"/>
              <a:t>DMP </a:t>
            </a:r>
            <a:r>
              <a:rPr lang="fr-FR" dirty="0" err="1"/>
              <a:t>opidor</a:t>
            </a:r>
            <a:r>
              <a:rPr lang="fr-FR" dirty="0"/>
              <a:t> : étape 5</a:t>
            </a:r>
          </a:p>
        </p:txBody>
      </p:sp>
      <p:pic>
        <p:nvPicPr>
          <p:cNvPr id="5" name="Image 4">
            <a:extLst>
              <a:ext uri="{FF2B5EF4-FFF2-40B4-BE49-F238E27FC236}">
                <a16:creationId xmlns:a16="http://schemas.microsoft.com/office/drawing/2014/main" id="{C957255D-0EAC-256D-6FB8-FDD745A2EEAA}"/>
              </a:ext>
            </a:extLst>
          </p:cNvPr>
          <p:cNvPicPr>
            <a:picLocks noChangeAspect="1"/>
          </p:cNvPicPr>
          <p:nvPr/>
        </p:nvPicPr>
        <p:blipFill rotWithShape="1">
          <a:blip r:embed="rId2"/>
          <a:srcRect l="8790" t="16692" r="12364" b="6158"/>
          <a:stretch/>
        </p:blipFill>
        <p:spPr>
          <a:xfrm>
            <a:off x="1447800" y="1771991"/>
            <a:ext cx="7475743" cy="4876604"/>
          </a:xfrm>
          <a:prstGeom prst="rect">
            <a:avLst/>
          </a:prstGeom>
          <a:ln>
            <a:solidFill>
              <a:srgbClr val="FFC000"/>
            </a:solidFill>
          </a:ln>
        </p:spPr>
      </p:pic>
      <p:cxnSp>
        <p:nvCxnSpPr>
          <p:cNvPr id="8" name="Connecteur droit avec flèche 7">
            <a:extLst>
              <a:ext uri="{FF2B5EF4-FFF2-40B4-BE49-F238E27FC236}">
                <a16:creationId xmlns:a16="http://schemas.microsoft.com/office/drawing/2014/main" id="{9D2DDCC1-0F3A-130F-E1A5-6DC6A7526E96}"/>
              </a:ext>
            </a:extLst>
          </p:cNvPr>
          <p:cNvCxnSpPr/>
          <p:nvPr/>
        </p:nvCxnSpPr>
        <p:spPr>
          <a:xfrm flipH="1">
            <a:off x="5957559" y="1041858"/>
            <a:ext cx="1423951" cy="851579"/>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74005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PGD Pas à pas</a:t>
            </a:r>
          </a:p>
        </p:txBody>
      </p:sp>
      <p:sp>
        <p:nvSpPr>
          <p:cNvPr id="4" name="Espace réservé du texte 3"/>
          <p:cNvSpPr>
            <a:spLocks noGrp="1"/>
          </p:cNvSpPr>
          <p:nvPr>
            <p:ph type="body" idx="1"/>
          </p:nvPr>
        </p:nvSpPr>
        <p:spPr/>
        <p:txBody>
          <a:bodyPr/>
          <a:lstStyle/>
          <a:p>
            <a:r>
              <a:rPr lang="fr-FR" dirty="0"/>
              <a:t>A partir du modèle ANR</a:t>
            </a:r>
          </a:p>
        </p:txBody>
      </p:sp>
    </p:spTree>
    <p:extLst>
      <p:ext uri="{BB962C8B-B14F-4D97-AF65-F5344CB8AC3E}">
        <p14:creationId xmlns:p14="http://schemas.microsoft.com/office/powerpoint/2010/main" val="6137990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FDC8EE1-C839-2D92-2DB3-C92E3282664D}"/>
              </a:ext>
            </a:extLst>
          </p:cNvPr>
          <p:cNvSpPr>
            <a:spLocks noGrp="1"/>
          </p:cNvSpPr>
          <p:nvPr>
            <p:ph type="ctrTitle"/>
          </p:nvPr>
        </p:nvSpPr>
        <p:spPr/>
        <p:txBody>
          <a:bodyPr/>
          <a:lstStyle/>
          <a:p>
            <a:r>
              <a:rPr lang="fr-FR" dirty="0"/>
              <a:t>Description des données</a:t>
            </a:r>
          </a:p>
        </p:txBody>
      </p:sp>
      <p:sp>
        <p:nvSpPr>
          <p:cNvPr id="5" name="Sous-titre 4">
            <a:extLst>
              <a:ext uri="{FF2B5EF4-FFF2-40B4-BE49-F238E27FC236}">
                <a16:creationId xmlns:a16="http://schemas.microsoft.com/office/drawing/2014/main" id="{02B01C60-9669-35F6-FC62-DFD9A7D445F5}"/>
              </a:ext>
            </a:extLst>
          </p:cNvPr>
          <p:cNvSpPr>
            <a:spLocks noGrp="1"/>
          </p:cNvSpPr>
          <p:nvPr>
            <p:ph type="subTitle" idx="1"/>
          </p:nvPr>
        </p:nvSpPr>
        <p:spPr/>
        <p:txBody>
          <a:bodyPr/>
          <a:lstStyle/>
          <a:p>
            <a:r>
              <a:rPr lang="fr-FR" dirty="0"/>
              <a:t>A partir du modèle ANR</a:t>
            </a:r>
          </a:p>
        </p:txBody>
      </p:sp>
    </p:spTree>
    <p:extLst>
      <p:ext uri="{BB962C8B-B14F-4D97-AF65-F5344CB8AC3E}">
        <p14:creationId xmlns:p14="http://schemas.microsoft.com/office/powerpoint/2010/main" val="3317079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DAFB2E-05AD-0073-B38D-DAE387138A63}"/>
              </a:ext>
            </a:extLst>
          </p:cNvPr>
          <p:cNvSpPr>
            <a:spLocks noGrp="1"/>
          </p:cNvSpPr>
          <p:nvPr>
            <p:ph type="title"/>
          </p:nvPr>
        </p:nvSpPr>
        <p:spPr/>
        <p:txBody>
          <a:bodyPr>
            <a:normAutofit/>
          </a:bodyPr>
          <a:lstStyle/>
          <a:p>
            <a:pPr hangingPunct="0"/>
            <a:r>
              <a:rPr lang="en-US" sz="3600" b="1" cap="all" dirty="0">
                <a:effectLst/>
                <a:latin typeface="Arial" panose="020B0604020202020204" pitchFamily="34" charset="0"/>
                <a:ea typeface="MS Gothic" panose="020B0609070205080204" pitchFamily="49" charset="-128"/>
                <a:cs typeface="Times New Roman" panose="02020603050405020304" pitchFamily="18" charset="0"/>
              </a:rPr>
              <a:t>Description des </a:t>
            </a:r>
            <a:r>
              <a:rPr lang="en-US" sz="3600" b="1" cap="all" dirty="0" err="1">
                <a:effectLst/>
                <a:latin typeface="Arial" panose="020B0604020202020204" pitchFamily="34" charset="0"/>
                <a:ea typeface="MS Gothic" panose="020B0609070205080204" pitchFamily="49" charset="-128"/>
                <a:cs typeface="Times New Roman" panose="02020603050405020304" pitchFamily="18" charset="0"/>
              </a:rPr>
              <a:t>données</a:t>
            </a:r>
            <a:r>
              <a:rPr lang="en-US" sz="3600" b="1" cap="all" dirty="0">
                <a:effectLst/>
                <a:latin typeface="Arial" panose="020B0604020202020204" pitchFamily="34" charset="0"/>
                <a:ea typeface="MS Gothic" panose="020B0609070205080204" pitchFamily="49" charset="-128"/>
                <a:cs typeface="Times New Roman" panose="02020603050405020304" pitchFamily="18" charset="0"/>
              </a:rPr>
              <a:t> et </a:t>
            </a:r>
            <a:r>
              <a:rPr lang="en-US" sz="3600" b="1" cap="all" dirty="0" err="1">
                <a:effectLst/>
                <a:latin typeface="Arial" panose="020B0604020202020204" pitchFamily="34" charset="0"/>
                <a:ea typeface="MS Gothic" panose="020B0609070205080204" pitchFamily="49" charset="-128"/>
                <a:cs typeface="Times New Roman" panose="02020603050405020304" pitchFamily="18" charset="0"/>
              </a:rPr>
              <a:t>collecte</a:t>
            </a:r>
            <a:r>
              <a:rPr lang="en-US" sz="3600" b="1" cap="all" dirty="0">
                <a:effectLst/>
                <a:latin typeface="Arial" panose="020B0604020202020204" pitchFamily="34" charset="0"/>
                <a:ea typeface="MS Gothic" panose="020B0609070205080204" pitchFamily="49" charset="-128"/>
                <a:cs typeface="Times New Roman" panose="02020603050405020304" pitchFamily="18" charset="0"/>
              </a:rPr>
              <a:t> </a:t>
            </a:r>
            <a:r>
              <a:rPr lang="en-US" sz="3600" b="1" cap="all" dirty="0" err="1">
                <a:effectLst/>
                <a:latin typeface="Arial" panose="020B0604020202020204" pitchFamily="34" charset="0"/>
                <a:ea typeface="MS Gothic" panose="020B0609070205080204" pitchFamily="49" charset="-128"/>
                <a:cs typeface="Times New Roman" panose="02020603050405020304" pitchFamily="18" charset="0"/>
              </a:rPr>
              <a:t>ou</a:t>
            </a:r>
            <a:r>
              <a:rPr lang="en-US" sz="3600" b="1" cap="all" dirty="0">
                <a:effectLst/>
                <a:latin typeface="Arial" panose="020B0604020202020204" pitchFamily="34" charset="0"/>
                <a:ea typeface="MS Gothic" panose="020B0609070205080204" pitchFamily="49" charset="-128"/>
                <a:cs typeface="Times New Roman" panose="02020603050405020304" pitchFamily="18" charset="0"/>
              </a:rPr>
              <a:t> </a:t>
            </a:r>
            <a:r>
              <a:rPr lang="en-US" sz="3600" b="1" cap="all" dirty="0" err="1">
                <a:effectLst/>
                <a:latin typeface="Arial" panose="020B0604020202020204" pitchFamily="34" charset="0"/>
                <a:ea typeface="MS Gothic" panose="020B0609070205080204" pitchFamily="49" charset="-128"/>
                <a:cs typeface="Times New Roman" panose="02020603050405020304" pitchFamily="18" charset="0"/>
              </a:rPr>
              <a:t>réutilisation</a:t>
            </a:r>
            <a:r>
              <a:rPr lang="en-US" sz="3600" b="1" cap="all" dirty="0">
                <a:effectLst/>
                <a:latin typeface="Arial" panose="020B0604020202020204" pitchFamily="34" charset="0"/>
                <a:ea typeface="MS Gothic" panose="020B0609070205080204" pitchFamily="49" charset="-128"/>
                <a:cs typeface="Times New Roman" panose="02020603050405020304" pitchFamily="18" charset="0"/>
              </a:rPr>
              <a:t> de </a:t>
            </a:r>
            <a:r>
              <a:rPr lang="en-US" sz="3600" b="1" cap="all" dirty="0" err="1">
                <a:effectLst/>
                <a:latin typeface="Arial" panose="020B0604020202020204" pitchFamily="34" charset="0"/>
                <a:ea typeface="MS Gothic" panose="020B0609070205080204" pitchFamily="49" charset="-128"/>
                <a:cs typeface="Times New Roman" panose="02020603050405020304" pitchFamily="18" charset="0"/>
              </a:rPr>
              <a:t>données</a:t>
            </a:r>
            <a:r>
              <a:rPr lang="en-US" sz="3600" b="1" cap="all" dirty="0">
                <a:effectLst/>
                <a:latin typeface="Arial" panose="020B0604020202020204" pitchFamily="34" charset="0"/>
                <a:ea typeface="MS Gothic" panose="020B0609070205080204" pitchFamily="49" charset="-128"/>
                <a:cs typeface="Times New Roman" panose="02020603050405020304" pitchFamily="18" charset="0"/>
              </a:rPr>
              <a:t> </a:t>
            </a:r>
            <a:r>
              <a:rPr lang="en-US" sz="3600" b="1" cap="all" dirty="0" err="1">
                <a:effectLst/>
                <a:latin typeface="Arial" panose="020B0604020202020204" pitchFamily="34" charset="0"/>
                <a:ea typeface="MS Gothic" panose="020B0609070205080204" pitchFamily="49" charset="-128"/>
                <a:cs typeface="Times New Roman" panose="02020603050405020304" pitchFamily="18" charset="0"/>
              </a:rPr>
              <a:t>existantes</a:t>
            </a:r>
            <a:endParaRPr lang="fr-FR" sz="3600" b="1" cap="all" dirty="0">
              <a:effectLst/>
              <a:latin typeface="Arial" panose="020B0604020202020204" pitchFamily="34" charset="0"/>
              <a:ea typeface="MS Gothic" panose="020B0609070205080204" pitchFamily="49" charset="-128"/>
              <a:cs typeface="Times New Roman" panose="02020603050405020304" pitchFamily="18" charset="0"/>
            </a:endParaRPr>
          </a:p>
        </p:txBody>
      </p:sp>
      <p:pic>
        <p:nvPicPr>
          <p:cNvPr id="5" name="Picture 2">
            <a:extLst>
              <a:ext uri="{FF2B5EF4-FFF2-40B4-BE49-F238E27FC236}">
                <a16:creationId xmlns:a16="http://schemas.microsoft.com/office/drawing/2014/main" id="{7FEC3056-8338-5496-9402-8553F60E435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9377" t="971" r="25259" b="61931"/>
          <a:stretch/>
        </p:blipFill>
        <p:spPr bwMode="auto">
          <a:xfrm>
            <a:off x="4315917" y="2802447"/>
            <a:ext cx="3136303" cy="2989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9258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DAFB2E-05AD-0073-B38D-DAE387138A63}"/>
              </a:ext>
            </a:extLst>
          </p:cNvPr>
          <p:cNvSpPr>
            <a:spLocks noGrp="1"/>
          </p:cNvSpPr>
          <p:nvPr>
            <p:ph type="title"/>
          </p:nvPr>
        </p:nvSpPr>
        <p:spPr/>
        <p:txBody>
          <a:bodyPr>
            <a:normAutofit/>
          </a:bodyPr>
          <a:lstStyle/>
          <a:p>
            <a:r>
              <a:rPr lang="en-US" sz="3600" b="1" cap="all" dirty="0">
                <a:effectLst/>
                <a:latin typeface="Arial" panose="020B0604020202020204" pitchFamily="34" charset="0"/>
                <a:ea typeface="MS Gothic" panose="020B0609070205080204" pitchFamily="49" charset="-128"/>
                <a:cs typeface="Times New Roman" panose="02020603050405020304" pitchFamily="18" charset="0"/>
              </a:rPr>
              <a:t>1/2 Description des </a:t>
            </a:r>
            <a:r>
              <a:rPr lang="en-US" sz="3600" b="1" cap="all" dirty="0" err="1">
                <a:effectLst/>
                <a:latin typeface="Arial" panose="020B0604020202020204" pitchFamily="34" charset="0"/>
                <a:ea typeface="MS Gothic" panose="020B0609070205080204" pitchFamily="49" charset="-128"/>
                <a:cs typeface="Times New Roman" panose="02020603050405020304" pitchFamily="18" charset="0"/>
              </a:rPr>
              <a:t>données</a:t>
            </a:r>
            <a:br>
              <a:rPr lang="en-US" sz="3600" b="1" cap="all" dirty="0">
                <a:effectLst/>
                <a:latin typeface="Arial" panose="020B0604020202020204" pitchFamily="34" charset="0"/>
                <a:ea typeface="MS Gothic" panose="020B0609070205080204" pitchFamily="49" charset="-128"/>
                <a:cs typeface="Times New Roman" panose="02020603050405020304" pitchFamily="18" charset="0"/>
              </a:rPr>
            </a:br>
            <a:r>
              <a:rPr lang="en-US" sz="3600" b="1" cap="all" dirty="0">
                <a:effectLst/>
                <a:latin typeface="Arial" panose="020B0604020202020204" pitchFamily="34" charset="0"/>
                <a:ea typeface="MS Gothic" panose="020B0609070205080204" pitchFamily="49" charset="-128"/>
                <a:cs typeface="Times New Roman" panose="02020603050405020304" pitchFamily="18" charset="0"/>
              </a:rPr>
              <a:t>&gt; Conditions de production</a:t>
            </a:r>
            <a:endParaRPr lang="fr-FR" sz="3600" dirty="0"/>
          </a:p>
        </p:txBody>
      </p:sp>
      <p:sp>
        <p:nvSpPr>
          <p:cNvPr id="3" name="Espace réservé du contenu 2">
            <a:extLst>
              <a:ext uri="{FF2B5EF4-FFF2-40B4-BE49-F238E27FC236}">
                <a16:creationId xmlns:a16="http://schemas.microsoft.com/office/drawing/2014/main" id="{BE8F6249-D1EA-D7CD-DF43-5A9768D76C3E}"/>
              </a:ext>
            </a:extLst>
          </p:cNvPr>
          <p:cNvSpPr>
            <a:spLocks noGrp="1"/>
          </p:cNvSpPr>
          <p:nvPr>
            <p:ph idx="1"/>
          </p:nvPr>
        </p:nvSpPr>
        <p:spPr/>
        <p:txBody>
          <a:bodyPr>
            <a:normAutofit lnSpcReduction="10000"/>
          </a:bodyPr>
          <a:lstStyle/>
          <a:p>
            <a:pPr marL="0" indent="0" hangingPunct="0">
              <a:buNone/>
            </a:pPr>
            <a:r>
              <a:rPr lang="fr-FR" sz="1800" b="1" dirty="0">
                <a:effectLst/>
                <a:latin typeface="Arial" panose="020B0604020202020204" pitchFamily="34" charset="0"/>
                <a:ea typeface="Times New Roman" panose="02020603050405020304" pitchFamily="18" charset="0"/>
                <a:cs typeface="Times New Roman" panose="02020603050405020304" pitchFamily="18" charset="0"/>
              </a:rPr>
              <a:t>1a. Comment de nouvelles données seront-elles recueillies ou produites et/ou comment des données préexistantes seront-elles réutilisées ?</a:t>
            </a:r>
          </a:p>
          <a:p>
            <a:pPr hangingPunct="0"/>
            <a:r>
              <a:rPr lang="fr-FR" sz="1800" dirty="0">
                <a:effectLst/>
                <a:latin typeface="Arial" panose="020B0604020202020204" pitchFamily="34" charset="0"/>
                <a:ea typeface="Times New Roman" panose="02020603050405020304" pitchFamily="18" charset="0"/>
                <a:cs typeface="Times New Roman" panose="02020603050405020304" pitchFamily="18" charset="0"/>
              </a:rPr>
              <a:t> </a:t>
            </a:r>
          </a:p>
          <a:p>
            <a:pPr hangingPunct="0"/>
            <a:r>
              <a:rPr lang="fr-FR" sz="1800" i="1" dirty="0">
                <a:effectLst/>
                <a:latin typeface="Arial" panose="020B0604020202020204" pitchFamily="34" charset="0"/>
                <a:ea typeface="Times New Roman" panose="02020603050405020304" pitchFamily="18" charset="0"/>
                <a:cs typeface="Times New Roman" panose="02020603050405020304" pitchFamily="18" charset="0"/>
              </a:rPr>
              <a:t>Recommandations</a:t>
            </a:r>
            <a:r>
              <a:rPr lang="fr-FR" sz="1800" dirty="0">
                <a:effectLst/>
                <a:latin typeface="Arial" panose="020B0604020202020204" pitchFamily="34" charset="0"/>
                <a:ea typeface="Times New Roman" panose="02020603050405020304" pitchFamily="18" charset="0"/>
                <a:cs typeface="Times New Roman" panose="02020603050405020304" pitchFamily="18" charset="0"/>
              </a:rPr>
              <a:t>:</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Expliquer quelles méthodologies ou quels logiciels seront utilisés si de nouvelles données sont recueillies ou produites.</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Enoncer les éventuelles restrictions à la réutilisation des données préexistantes.</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Expliquer comment la provenance des données sera documentée.</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Indiquer brièvement le cas échéant, les raisons pour lesquelles l’utilisation de sources de données existantes a été envisagée mais écartée.</a:t>
            </a:r>
          </a:p>
          <a:p>
            <a:endParaRPr lang="fr-FR" dirty="0"/>
          </a:p>
        </p:txBody>
      </p:sp>
      <p:pic>
        <p:nvPicPr>
          <p:cNvPr id="4" name="Picture 2">
            <a:extLst>
              <a:ext uri="{FF2B5EF4-FFF2-40B4-BE49-F238E27FC236}">
                <a16:creationId xmlns:a16="http://schemas.microsoft.com/office/drawing/2014/main" id="{44C685D3-832F-D6D0-19D9-23E7206E6AD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9377" t="971" r="25259" b="61931"/>
          <a:stretch/>
        </p:blipFill>
        <p:spPr bwMode="auto">
          <a:xfrm>
            <a:off x="10744199" y="258266"/>
            <a:ext cx="1232837" cy="1175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2693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DAFB2E-05AD-0073-B38D-DAE387138A63}"/>
              </a:ext>
            </a:extLst>
          </p:cNvPr>
          <p:cNvSpPr>
            <a:spLocks noGrp="1"/>
          </p:cNvSpPr>
          <p:nvPr>
            <p:ph type="title"/>
          </p:nvPr>
        </p:nvSpPr>
        <p:spPr/>
        <p:txBody>
          <a:bodyPr>
            <a:normAutofit/>
          </a:bodyPr>
          <a:lstStyle/>
          <a:p>
            <a:r>
              <a:rPr lang="en-US" sz="3600" b="1" dirty="0">
                <a:latin typeface="Arial" panose="020B0604020202020204" pitchFamily="34" charset="0"/>
                <a:ea typeface="MS Gothic" panose="020B0609070205080204" pitchFamily="49" charset="-128"/>
                <a:cs typeface="Times New Roman" panose="02020603050405020304" pitchFamily="18" charset="0"/>
              </a:rPr>
              <a:t>2</a:t>
            </a:r>
            <a:r>
              <a:rPr lang="en-US" sz="3600" b="1" cap="all" dirty="0">
                <a:effectLst/>
                <a:latin typeface="Arial" panose="020B0604020202020204" pitchFamily="34" charset="0"/>
                <a:ea typeface="MS Gothic" panose="020B0609070205080204" pitchFamily="49" charset="-128"/>
                <a:cs typeface="Times New Roman" panose="02020603050405020304" pitchFamily="18" charset="0"/>
              </a:rPr>
              <a:t>/2 Description des </a:t>
            </a:r>
            <a:r>
              <a:rPr lang="en-US" sz="3600" b="1" cap="all" dirty="0" err="1">
                <a:effectLst/>
                <a:latin typeface="Arial" panose="020B0604020202020204" pitchFamily="34" charset="0"/>
                <a:ea typeface="MS Gothic" panose="020B0609070205080204" pitchFamily="49" charset="-128"/>
                <a:cs typeface="Times New Roman" panose="02020603050405020304" pitchFamily="18" charset="0"/>
              </a:rPr>
              <a:t>données</a:t>
            </a:r>
            <a:br>
              <a:rPr lang="en-US" sz="3600" b="1" cap="all" dirty="0">
                <a:effectLst/>
                <a:latin typeface="Arial" panose="020B0604020202020204" pitchFamily="34" charset="0"/>
                <a:ea typeface="MS Gothic" panose="020B0609070205080204" pitchFamily="49" charset="-128"/>
                <a:cs typeface="Times New Roman" panose="02020603050405020304" pitchFamily="18" charset="0"/>
              </a:rPr>
            </a:br>
            <a:r>
              <a:rPr lang="en-US" sz="3600" b="1" cap="all" dirty="0">
                <a:effectLst/>
                <a:latin typeface="Arial" panose="020B0604020202020204" pitchFamily="34" charset="0"/>
                <a:ea typeface="MS Gothic" panose="020B0609070205080204" pitchFamily="49" charset="-128"/>
                <a:cs typeface="Times New Roman" panose="02020603050405020304" pitchFamily="18" charset="0"/>
              </a:rPr>
              <a:t>&gt; description </a:t>
            </a:r>
            <a:r>
              <a:rPr lang="en-US" sz="3600" b="1" cap="all" dirty="0" err="1">
                <a:effectLst/>
                <a:latin typeface="Arial" panose="020B0604020202020204" pitchFamily="34" charset="0"/>
                <a:ea typeface="MS Gothic" panose="020B0609070205080204" pitchFamily="49" charset="-128"/>
                <a:cs typeface="Times New Roman" panose="02020603050405020304" pitchFamily="18" charset="0"/>
              </a:rPr>
              <a:t>générale</a:t>
            </a:r>
            <a:endParaRPr lang="fr-FR" sz="3600" dirty="0"/>
          </a:p>
        </p:txBody>
      </p:sp>
      <p:sp>
        <p:nvSpPr>
          <p:cNvPr id="3" name="Espace réservé du contenu 2">
            <a:extLst>
              <a:ext uri="{FF2B5EF4-FFF2-40B4-BE49-F238E27FC236}">
                <a16:creationId xmlns:a16="http://schemas.microsoft.com/office/drawing/2014/main" id="{BE8F6249-D1EA-D7CD-DF43-5A9768D76C3E}"/>
              </a:ext>
            </a:extLst>
          </p:cNvPr>
          <p:cNvSpPr>
            <a:spLocks noGrp="1"/>
          </p:cNvSpPr>
          <p:nvPr>
            <p:ph idx="1"/>
          </p:nvPr>
        </p:nvSpPr>
        <p:spPr>
          <a:xfrm>
            <a:off x="1024128" y="2084833"/>
            <a:ext cx="10535005" cy="4455570"/>
          </a:xfrm>
        </p:spPr>
        <p:txBody>
          <a:bodyPr>
            <a:normAutofit fontScale="55000" lnSpcReduction="20000"/>
          </a:bodyPr>
          <a:lstStyle/>
          <a:p>
            <a:pPr hangingPunct="0"/>
            <a:r>
              <a:rPr lang="fr-FR" sz="2900" b="1" dirty="0">
                <a:effectLst/>
                <a:latin typeface="Arial" panose="020B0604020202020204" pitchFamily="34" charset="0"/>
                <a:ea typeface="Times New Roman" panose="02020603050405020304" pitchFamily="18" charset="0"/>
                <a:cs typeface="Times New Roman" panose="02020603050405020304" pitchFamily="18" charset="0"/>
              </a:rPr>
              <a:t>1b. Quelles données (types, formats et volumes par ex.) seront collectées ou produites ?</a:t>
            </a:r>
          </a:p>
          <a:p>
            <a:pPr hangingPunct="0"/>
            <a:r>
              <a:rPr lang="fr-FR" sz="29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900" i="1" dirty="0">
                <a:effectLst/>
                <a:latin typeface="Arial" panose="020B0604020202020204" pitchFamily="34" charset="0"/>
                <a:ea typeface="Times New Roman" panose="02020603050405020304" pitchFamily="18" charset="0"/>
                <a:cs typeface="Times New Roman" panose="02020603050405020304" pitchFamily="18" charset="0"/>
              </a:rPr>
              <a:t>Recommandations</a:t>
            </a:r>
            <a:r>
              <a:rPr lang="fr-FR" sz="2900" dirty="0">
                <a:effectLst/>
                <a:latin typeface="Arial" panose="020B0604020202020204" pitchFamily="34" charset="0"/>
                <a:ea typeface="Times New Roman" panose="02020603050405020304" pitchFamily="18" charset="0"/>
                <a:cs typeface="Times New Roman" panose="02020603050405020304" pitchFamily="18" charset="0"/>
              </a:rPr>
              <a:t>:</a:t>
            </a:r>
          </a:p>
          <a:p>
            <a:pPr marL="342900" lvl="0" indent="-342900" hangingPunct="0">
              <a:spcBef>
                <a:spcPts val="1200"/>
              </a:spcBef>
              <a:spcAft>
                <a:spcPts val="1200"/>
              </a:spcAft>
              <a:buFont typeface="Arial" panose="020B0604020202020204" pitchFamily="34" charset="0"/>
              <a:buChar char="●"/>
            </a:pPr>
            <a:r>
              <a:rPr lang="fr-FR" sz="2900" dirty="0">
                <a:effectLst/>
                <a:latin typeface="Arial" panose="020B0604020202020204" pitchFamily="34" charset="0"/>
                <a:ea typeface="Times New Roman" panose="02020603050405020304" pitchFamily="18" charset="0"/>
                <a:cs typeface="Times New Roman" panose="02020603050405020304" pitchFamily="18" charset="0"/>
              </a:rPr>
              <a:t>Donner des détails sur le type de données : par exemple numérique (bases de données, tableurs), textuel (documents), image, audio, vidéo, et/ou médias composites.</a:t>
            </a:r>
          </a:p>
          <a:p>
            <a:pPr marL="342900" lvl="0" indent="-342900" hangingPunct="0">
              <a:spcBef>
                <a:spcPts val="1200"/>
              </a:spcBef>
              <a:spcAft>
                <a:spcPts val="1200"/>
              </a:spcAft>
              <a:buFont typeface="Arial" panose="020B0604020202020204" pitchFamily="34" charset="0"/>
              <a:buChar char="●"/>
            </a:pPr>
            <a:r>
              <a:rPr lang="fr-FR" sz="2900" dirty="0">
                <a:effectLst/>
                <a:latin typeface="Arial" panose="020B0604020202020204" pitchFamily="34" charset="0"/>
                <a:ea typeface="Times New Roman" panose="02020603050405020304" pitchFamily="18" charset="0"/>
                <a:cs typeface="Times New Roman" panose="02020603050405020304" pitchFamily="18" charset="0"/>
              </a:rPr>
              <a:t>Détailler le format des données : la manière selon laquelle les données sont codées pour le stockage, généralement reflétée par l'extension du nom de fichier (par exemple </a:t>
            </a:r>
            <a:r>
              <a:rPr lang="fr-FR" sz="2900" dirty="0" err="1">
                <a:effectLst/>
                <a:latin typeface="Arial" panose="020B0604020202020204" pitchFamily="34" charset="0"/>
                <a:ea typeface="Times New Roman" panose="02020603050405020304" pitchFamily="18" charset="0"/>
                <a:cs typeface="Times New Roman" panose="02020603050405020304" pitchFamily="18" charset="0"/>
              </a:rPr>
              <a:t>pdf</a:t>
            </a:r>
            <a:r>
              <a:rPr lang="fr-FR" sz="29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2900" dirty="0" err="1">
                <a:effectLst/>
                <a:latin typeface="Arial" panose="020B0604020202020204" pitchFamily="34" charset="0"/>
                <a:ea typeface="Times New Roman" panose="02020603050405020304" pitchFamily="18" charset="0"/>
                <a:cs typeface="Times New Roman" panose="02020603050405020304" pitchFamily="18" charset="0"/>
              </a:rPr>
              <a:t>xls</a:t>
            </a:r>
            <a:r>
              <a:rPr lang="fr-FR" sz="2900" dirty="0">
                <a:effectLst/>
                <a:latin typeface="Arial" panose="020B0604020202020204" pitchFamily="34" charset="0"/>
                <a:ea typeface="Times New Roman" panose="02020603050405020304" pitchFamily="18" charset="0"/>
                <a:cs typeface="Times New Roman" panose="02020603050405020304" pitchFamily="18" charset="0"/>
              </a:rPr>
              <a:t>, doc, txt, ou </a:t>
            </a:r>
            <a:r>
              <a:rPr lang="fr-FR" sz="2900" dirty="0" err="1">
                <a:effectLst/>
                <a:latin typeface="Arial" panose="020B0604020202020204" pitchFamily="34" charset="0"/>
                <a:ea typeface="Times New Roman" panose="02020603050405020304" pitchFamily="18" charset="0"/>
                <a:cs typeface="Times New Roman" panose="02020603050405020304" pitchFamily="18" charset="0"/>
              </a:rPr>
              <a:t>rdf</a:t>
            </a:r>
            <a:r>
              <a:rPr lang="fr-FR" sz="2900" dirty="0">
                <a:effectLst/>
                <a:latin typeface="Arial" panose="020B0604020202020204" pitchFamily="34" charset="0"/>
                <a:ea typeface="Times New Roman" panose="02020603050405020304" pitchFamily="18" charset="0"/>
                <a:cs typeface="Times New Roman" panose="02020603050405020304" pitchFamily="18" charset="0"/>
              </a:rPr>
              <a:t>).</a:t>
            </a:r>
          </a:p>
          <a:p>
            <a:pPr marL="342900" lvl="0" indent="-342900" hangingPunct="0">
              <a:spcBef>
                <a:spcPts val="1200"/>
              </a:spcBef>
              <a:spcAft>
                <a:spcPts val="1200"/>
              </a:spcAft>
              <a:buFont typeface="Arial" panose="020B0604020202020204" pitchFamily="34" charset="0"/>
              <a:buChar char="●"/>
            </a:pPr>
            <a:r>
              <a:rPr lang="fr-FR" sz="2900" dirty="0">
                <a:effectLst/>
                <a:latin typeface="Arial" panose="020B0604020202020204" pitchFamily="34" charset="0"/>
                <a:ea typeface="Times New Roman" panose="02020603050405020304" pitchFamily="18" charset="0"/>
                <a:cs typeface="Times New Roman" panose="02020603050405020304" pitchFamily="18" charset="0"/>
              </a:rPr>
              <a:t>Justifier l'utilisation de certains formats. Par exemple, les choix d’un format peuvent être guidés par l’expertise du personnel de l'organisme, ou par une préférence pour les formats ouverts, par les standards de format acceptés par les entrepôts de données, par l’usage largement répandu dans une communauté de recherche ou par le logiciel ou l'équipement qui sera utilisé.</a:t>
            </a:r>
          </a:p>
          <a:p>
            <a:pPr marL="342900" lvl="0" indent="-342900" hangingPunct="0">
              <a:spcBef>
                <a:spcPts val="1200"/>
              </a:spcBef>
              <a:spcAft>
                <a:spcPts val="1200"/>
              </a:spcAft>
              <a:buFont typeface="Arial" panose="020B0604020202020204" pitchFamily="34" charset="0"/>
              <a:buChar char="●"/>
            </a:pPr>
            <a:r>
              <a:rPr lang="fr-FR" sz="2900" dirty="0">
                <a:effectLst/>
                <a:latin typeface="Arial" panose="020B0604020202020204" pitchFamily="34" charset="0"/>
                <a:ea typeface="Times New Roman" panose="02020603050405020304" pitchFamily="18" charset="0"/>
                <a:cs typeface="Times New Roman" panose="02020603050405020304" pitchFamily="18" charset="0"/>
              </a:rPr>
              <a:t>Privilégier les formats standards et ouverts car ils facilitent le partage et la réutilisation à long terme des données (plusieurs catalogues fournissent des listes de ces "formats préférés").</a:t>
            </a:r>
          </a:p>
          <a:p>
            <a:pPr marL="342900" lvl="0" indent="-342900" hangingPunct="0">
              <a:spcBef>
                <a:spcPts val="1200"/>
              </a:spcBef>
              <a:spcAft>
                <a:spcPts val="1200"/>
              </a:spcAft>
              <a:buFont typeface="Arial" panose="020B0604020202020204" pitchFamily="34" charset="0"/>
              <a:buChar char="●"/>
            </a:pPr>
            <a:r>
              <a:rPr lang="fr-FR" sz="2900" dirty="0">
                <a:effectLst/>
                <a:latin typeface="Arial" panose="020B0604020202020204" pitchFamily="34" charset="0"/>
                <a:ea typeface="Times New Roman" panose="02020603050405020304" pitchFamily="18" charset="0"/>
                <a:cs typeface="Times New Roman" panose="02020603050405020304" pitchFamily="18" charset="0"/>
              </a:rPr>
              <a:t>Donner des détails sur les volumes (qui peuvent être exprimés en espace de stockage requis (octets), et/ou en quantités d'objets, de fichiers, de lignes, et colonnes).</a:t>
            </a:r>
          </a:p>
          <a:p>
            <a:endParaRPr lang="fr-FR" dirty="0"/>
          </a:p>
        </p:txBody>
      </p:sp>
      <p:pic>
        <p:nvPicPr>
          <p:cNvPr id="4" name="Picture 2">
            <a:extLst>
              <a:ext uri="{FF2B5EF4-FFF2-40B4-BE49-F238E27FC236}">
                <a16:creationId xmlns:a16="http://schemas.microsoft.com/office/drawing/2014/main" id="{8B7432BD-D9AE-BD9C-92FC-08198852A11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9377" t="971" r="25259" b="61931"/>
          <a:stretch/>
        </p:blipFill>
        <p:spPr bwMode="auto">
          <a:xfrm>
            <a:off x="10744199" y="258266"/>
            <a:ext cx="1232837" cy="1175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216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Un peu de vocabulaire</a:t>
            </a:r>
          </a:p>
        </p:txBody>
      </p:sp>
      <p:sp>
        <p:nvSpPr>
          <p:cNvPr id="3" name="Espace réservé du contenu 2"/>
          <p:cNvSpPr>
            <a:spLocks noGrp="1"/>
          </p:cNvSpPr>
          <p:nvPr>
            <p:ph idx="1"/>
          </p:nvPr>
        </p:nvSpPr>
        <p:spPr>
          <a:xfrm>
            <a:off x="1024128" y="3155028"/>
            <a:ext cx="7980269" cy="3154331"/>
          </a:xfrm>
        </p:spPr>
        <p:txBody>
          <a:bodyPr>
            <a:normAutofit/>
          </a:bodyPr>
          <a:lstStyle/>
          <a:p>
            <a:r>
              <a:rPr lang="fr-FR" dirty="0"/>
              <a:t>Données de la recherche</a:t>
            </a:r>
          </a:p>
          <a:p>
            <a:r>
              <a:rPr lang="fr-FR" dirty="0"/>
              <a:t>Plan de gestion des données</a:t>
            </a:r>
          </a:p>
          <a:p>
            <a:r>
              <a:rPr lang="fr-FR" dirty="0"/>
              <a:t>PGD</a:t>
            </a:r>
          </a:p>
          <a:p>
            <a:r>
              <a:rPr lang="fr-FR" dirty="0"/>
              <a:t>DPM</a:t>
            </a:r>
          </a:p>
          <a:p>
            <a:endParaRPr lang="fr-FR" dirty="0"/>
          </a:p>
        </p:txBody>
      </p:sp>
    </p:spTree>
    <p:extLst>
      <p:ext uri="{BB962C8B-B14F-4D97-AF65-F5344CB8AC3E}">
        <p14:creationId xmlns:p14="http://schemas.microsoft.com/office/powerpoint/2010/main" val="20169379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Définitions</a:t>
            </a:r>
          </a:p>
        </p:txBody>
      </p:sp>
      <p:sp>
        <p:nvSpPr>
          <p:cNvPr id="3" name="Espace réservé du contenu 2"/>
          <p:cNvSpPr>
            <a:spLocks noGrp="1"/>
          </p:cNvSpPr>
          <p:nvPr>
            <p:ph idx="1"/>
          </p:nvPr>
        </p:nvSpPr>
        <p:spPr/>
        <p:txBody>
          <a:bodyPr>
            <a:normAutofit/>
          </a:bodyPr>
          <a:lstStyle/>
          <a:p>
            <a:r>
              <a:rPr lang="fr-FR" dirty="0"/>
              <a:t>“Enregistrements factuels (chiffres, textes, images et sons) qui sont utilisés comme sources principales pour la recherche scientifique et sont généralement reconnus par la communauté scientifique comme nécessaires pour valider des résultats de recherche. ” </a:t>
            </a:r>
            <a:r>
              <a:rPr lang="fr-FR" sz="1400" dirty="0"/>
              <a:t>« </a:t>
            </a:r>
            <a:r>
              <a:rPr lang="fr-FR" sz="1400" dirty="0">
                <a:hlinkClick r:id="rId2"/>
              </a:rPr>
              <a:t>OECD Principles and Guidelines for Access to </a:t>
            </a:r>
            <a:r>
              <a:rPr lang="fr-FR" sz="1400" dirty="0" err="1">
                <a:hlinkClick r:id="rId2"/>
              </a:rPr>
              <a:t>Research</a:t>
            </a:r>
            <a:r>
              <a:rPr lang="fr-FR" sz="1400" dirty="0">
                <a:hlinkClick r:id="rId2"/>
              </a:rPr>
              <a:t> Data </a:t>
            </a:r>
            <a:r>
              <a:rPr lang="fr-FR" sz="1400" dirty="0" err="1">
                <a:hlinkClick r:id="rId2"/>
              </a:rPr>
              <a:t>from</a:t>
            </a:r>
            <a:r>
              <a:rPr lang="fr-FR" sz="1400" dirty="0">
                <a:hlinkClick r:id="rId2"/>
              </a:rPr>
              <a:t> Public </a:t>
            </a:r>
            <a:r>
              <a:rPr lang="fr-FR" sz="1400" dirty="0" err="1">
                <a:hlinkClick r:id="rId2"/>
              </a:rPr>
              <a:t>Funding</a:t>
            </a:r>
            <a:r>
              <a:rPr lang="fr-FR" sz="1400" dirty="0"/>
              <a:t> », 2007, cité par le GT Données de Couperin : </a:t>
            </a:r>
            <a:r>
              <a:rPr lang="fr-FR" sz="1400" dirty="0">
                <a:hlinkClick r:id="rId3"/>
              </a:rPr>
              <a:t>https://scienceouverte.couperin.org/donnees-recherche-definitions/</a:t>
            </a:r>
            <a:endParaRPr lang="fr-FR" sz="1400" dirty="0"/>
          </a:p>
          <a:p>
            <a:endParaRPr lang="fr-FR" dirty="0"/>
          </a:p>
          <a:p>
            <a:r>
              <a:rPr lang="fr-FR" dirty="0"/>
              <a:t>Deux limites : </a:t>
            </a:r>
          </a:p>
          <a:p>
            <a:pPr lvl="1"/>
            <a:r>
              <a:rPr lang="fr-FR" dirty="0"/>
              <a:t>Processus</a:t>
            </a:r>
          </a:p>
          <a:p>
            <a:pPr lvl="1"/>
            <a:r>
              <a:rPr lang="fr-FR" dirty="0"/>
              <a:t>Validation des résultats</a:t>
            </a:r>
          </a:p>
        </p:txBody>
      </p:sp>
    </p:spTree>
    <p:extLst>
      <p:ext uri="{BB962C8B-B14F-4D97-AF65-F5344CB8AC3E}">
        <p14:creationId xmlns:p14="http://schemas.microsoft.com/office/powerpoint/2010/main" val="26863021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Définitions</a:t>
            </a:r>
          </a:p>
        </p:txBody>
      </p:sp>
      <p:sp>
        <p:nvSpPr>
          <p:cNvPr id="3" name="Espace réservé du contenu 2"/>
          <p:cNvSpPr>
            <a:spLocks noGrp="1"/>
          </p:cNvSpPr>
          <p:nvPr>
            <p:ph idx="1"/>
          </p:nvPr>
        </p:nvSpPr>
        <p:spPr/>
        <p:txBody>
          <a:bodyPr>
            <a:normAutofit/>
          </a:bodyPr>
          <a:lstStyle/>
          <a:p>
            <a:r>
              <a:rPr lang="en-US" sz="2000" dirty="0"/>
              <a:t>“…research data, from the point of view of the institution with a responsibility for managing the data includes: </a:t>
            </a:r>
          </a:p>
          <a:p>
            <a:pPr lvl="2">
              <a:lnSpc>
                <a:spcPct val="100000"/>
              </a:lnSpc>
              <a:spcBef>
                <a:spcPts val="600"/>
              </a:spcBef>
            </a:pPr>
            <a:r>
              <a:rPr lang="en-US" sz="2000" dirty="0"/>
              <a:t>all data which is created by researchers in the course of their work, and for which the institution has a curatorial responsibility for at least as long as the Code and relevant archives/record keeping acts require, and </a:t>
            </a:r>
          </a:p>
          <a:p>
            <a:pPr lvl="2">
              <a:lnSpc>
                <a:spcPct val="100000"/>
              </a:lnSpc>
              <a:spcBef>
                <a:spcPts val="600"/>
              </a:spcBef>
            </a:pPr>
            <a:r>
              <a:rPr lang="en-US" sz="2000" dirty="0"/>
              <a:t>third-party data which may have originated within the institution or come from elsewhere.”</a:t>
            </a:r>
          </a:p>
          <a:p>
            <a:r>
              <a:rPr lang="en-US" sz="1200" dirty="0"/>
              <a:t>Australian National Data Service, « What Is Research Data », 2017, p 3. </a:t>
            </a:r>
            <a:r>
              <a:rPr lang="en-US" sz="1200" dirty="0">
                <a:hlinkClick r:id="rId2"/>
              </a:rPr>
              <a:t>h</a:t>
            </a:r>
            <a:r>
              <a:rPr lang="fr-FR" sz="1200" dirty="0">
                <a:hlinkClick r:id="rId2"/>
              </a:rPr>
              <a:t>ttps://www.ands.org.au/__data/assets/pdf_file/0006/731823/Whatis-research-data.pdf</a:t>
            </a:r>
            <a:endParaRPr lang="fr-FR" sz="1200" dirty="0"/>
          </a:p>
          <a:p>
            <a:endParaRPr lang="fr-FR" dirty="0"/>
          </a:p>
        </p:txBody>
      </p:sp>
    </p:spTree>
    <p:extLst>
      <p:ext uri="{BB962C8B-B14F-4D97-AF65-F5344CB8AC3E}">
        <p14:creationId xmlns:p14="http://schemas.microsoft.com/office/powerpoint/2010/main" val="20905573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différents types de données </a:t>
            </a:r>
            <a:r>
              <a:rPr lang="fr-FR" sz="1400" dirty="0"/>
              <a:t>(slide Cécile Arènes)</a:t>
            </a:r>
          </a:p>
        </p:txBody>
      </p:sp>
      <p:pic>
        <p:nvPicPr>
          <p:cNvPr id="4" name="Espace réservé du contenu 3"/>
          <p:cNvPicPr>
            <a:picLocks noGrp="1" noChangeAspect="1"/>
          </p:cNvPicPr>
          <p:nvPr>
            <p:ph idx="1"/>
          </p:nvPr>
        </p:nvPicPr>
        <p:blipFill>
          <a:blip r:embed="rId2"/>
          <a:stretch>
            <a:fillRect/>
          </a:stretch>
        </p:blipFill>
        <p:spPr>
          <a:xfrm>
            <a:off x="2964113" y="2218580"/>
            <a:ext cx="5840101" cy="2987133"/>
          </a:xfrm>
          <a:prstGeom prst="rect">
            <a:avLst/>
          </a:prstGeom>
        </p:spPr>
      </p:pic>
      <p:sp>
        <p:nvSpPr>
          <p:cNvPr id="5" name="Rectangle 4"/>
          <p:cNvSpPr/>
          <p:nvPr/>
        </p:nvSpPr>
        <p:spPr>
          <a:xfrm>
            <a:off x="240792" y="5659458"/>
            <a:ext cx="10603992" cy="646331"/>
          </a:xfrm>
          <a:prstGeom prst="rect">
            <a:avLst/>
          </a:prstGeom>
        </p:spPr>
        <p:txBody>
          <a:bodyPr wrap="square">
            <a:spAutoFit/>
          </a:bodyPr>
          <a:lstStyle/>
          <a:p>
            <a:r>
              <a:rPr lang="fr-FR" sz="1200" b="0" i="0" u="none" strike="noStrike" baseline="0" dirty="0">
                <a:solidFill>
                  <a:srgbClr val="000000"/>
                </a:solidFill>
                <a:latin typeface="DroidSerif-Regular"/>
              </a:rPr>
              <a:t>Source : Rivet, Alain, Marie-Laure </a:t>
            </a:r>
            <a:r>
              <a:rPr lang="fr-FR" sz="1200" b="0" i="0" u="none" strike="noStrike" baseline="0" dirty="0" err="1">
                <a:solidFill>
                  <a:srgbClr val="000000"/>
                </a:solidFill>
                <a:latin typeface="DroidSerif-Regular"/>
              </a:rPr>
              <a:t>Bachèlerie</a:t>
            </a:r>
            <a:r>
              <a:rPr lang="fr-FR" sz="1200" b="0" i="0" u="none" strike="noStrike" baseline="0" dirty="0">
                <a:solidFill>
                  <a:srgbClr val="000000"/>
                </a:solidFill>
                <a:latin typeface="DroidSerif-Regular"/>
              </a:rPr>
              <a:t>, </a:t>
            </a:r>
            <a:r>
              <a:rPr lang="fr-FR" sz="1200" b="0" i="0" u="none" strike="noStrike" baseline="0" dirty="0" err="1">
                <a:solidFill>
                  <a:srgbClr val="000000"/>
                </a:solidFill>
                <a:latin typeface="DroidSerif-Regular"/>
              </a:rPr>
              <a:t>Auriane</a:t>
            </a:r>
            <a:r>
              <a:rPr lang="fr-FR" sz="1200" b="0" i="0" u="none" strike="noStrike" baseline="0" dirty="0">
                <a:solidFill>
                  <a:srgbClr val="000000"/>
                </a:solidFill>
                <a:latin typeface="DroidSerif-Regular"/>
              </a:rPr>
              <a:t> Denis-</a:t>
            </a:r>
            <a:r>
              <a:rPr lang="fr-FR" sz="1200" b="0" i="0" u="none" strike="noStrike" baseline="0" dirty="0" err="1">
                <a:solidFill>
                  <a:srgbClr val="000000"/>
                </a:solidFill>
                <a:latin typeface="DroidSerif-Regular"/>
              </a:rPr>
              <a:t>Meyere</a:t>
            </a:r>
            <a:r>
              <a:rPr lang="fr-FR" sz="1200" b="0" i="0" u="none" strike="noStrike" baseline="0" dirty="0">
                <a:solidFill>
                  <a:srgbClr val="000000"/>
                </a:solidFill>
                <a:latin typeface="DroidSerif-Regular"/>
              </a:rPr>
              <a:t>, et Delphine Tisserand. 2018.</a:t>
            </a:r>
          </a:p>
          <a:p>
            <a:r>
              <a:rPr lang="fr-FR" sz="1200" b="0" i="0" u="none" strike="noStrike" baseline="0" dirty="0">
                <a:solidFill>
                  <a:srgbClr val="000000"/>
                </a:solidFill>
                <a:latin typeface="DroidSerif-Regular"/>
              </a:rPr>
              <a:t>« Traçabilité des activités de recherche et gestion des connaissances : Guide pratique de mise en place ». </a:t>
            </a:r>
            <a:r>
              <a:rPr lang="fr-FR" sz="1200" b="0" i="0" u="none" strike="noStrike" baseline="0" dirty="0">
                <a:solidFill>
                  <a:srgbClr val="FA2672"/>
                </a:solidFill>
                <a:latin typeface="DroidSerif-Regular"/>
              </a:rPr>
              <a:t>http://qualite-enrecherche.cnrs.fr/IMG/pdf/guide_tracabilite_activites_recherche_gestion_connaissances.pdf</a:t>
            </a:r>
            <a:r>
              <a:rPr lang="fr-FR" sz="1200" b="0" i="0" u="none" strike="noStrike" baseline="0" dirty="0">
                <a:solidFill>
                  <a:srgbClr val="000000"/>
                </a:solidFill>
                <a:latin typeface="DroidSerif-Regular"/>
              </a:rPr>
              <a:t>.</a:t>
            </a:r>
            <a:endParaRPr lang="fr-FR" sz="1200" dirty="0"/>
          </a:p>
        </p:txBody>
      </p:sp>
    </p:spTree>
    <p:extLst>
      <p:ext uri="{BB962C8B-B14F-4D97-AF65-F5344CB8AC3E}">
        <p14:creationId xmlns:p14="http://schemas.microsoft.com/office/powerpoint/2010/main" val="20464793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848E90-4CED-4501-97A6-4C46D1180FE3}"/>
              </a:ext>
            </a:extLst>
          </p:cNvPr>
          <p:cNvSpPr>
            <a:spLocks noGrp="1"/>
          </p:cNvSpPr>
          <p:nvPr>
            <p:ph type="title"/>
          </p:nvPr>
        </p:nvSpPr>
        <p:spPr/>
        <p:txBody>
          <a:bodyPr/>
          <a:lstStyle/>
          <a:p>
            <a:r>
              <a:rPr lang="fr-FR" dirty="0"/>
              <a:t>Différents types de données</a:t>
            </a:r>
          </a:p>
        </p:txBody>
      </p:sp>
      <p:sp>
        <p:nvSpPr>
          <p:cNvPr id="3" name="Espace réservé du contenu 2">
            <a:extLst>
              <a:ext uri="{FF2B5EF4-FFF2-40B4-BE49-F238E27FC236}">
                <a16:creationId xmlns:a16="http://schemas.microsoft.com/office/drawing/2014/main" id="{BDCB8983-44A2-47BC-8F76-AAA127A291B2}"/>
              </a:ext>
            </a:extLst>
          </p:cNvPr>
          <p:cNvSpPr>
            <a:spLocks noGrp="1"/>
          </p:cNvSpPr>
          <p:nvPr>
            <p:ph idx="1"/>
          </p:nvPr>
        </p:nvSpPr>
        <p:spPr/>
        <p:txBody>
          <a:bodyPr>
            <a:normAutofit fontScale="85000" lnSpcReduction="20000"/>
          </a:bodyPr>
          <a:lstStyle/>
          <a:p>
            <a:pPr>
              <a:buFont typeface="Wingdings" panose="05000000000000000000" pitchFamily="2" charset="2"/>
              <a:buChar char="q"/>
            </a:pPr>
            <a:r>
              <a:rPr lang="fr-FR" dirty="0"/>
              <a:t> Les données d’observation : données capturées en temps réel, habituellement uniques et donc impossibles à reproduire.</a:t>
            </a:r>
          </a:p>
          <a:p>
            <a:pPr>
              <a:buFont typeface="Wingdings" panose="05000000000000000000" pitchFamily="2" charset="2"/>
              <a:buChar char="q"/>
            </a:pPr>
            <a:r>
              <a:rPr lang="fr-FR" dirty="0"/>
              <a:t> Les données expérimentales : données obtenues à partir d’équipements de laboratoire, qui sont souvent reproductibles mais parfois coûteuses.</a:t>
            </a:r>
          </a:p>
          <a:p>
            <a:pPr>
              <a:buFont typeface="Wingdings" panose="05000000000000000000" pitchFamily="2" charset="2"/>
              <a:buChar char="q"/>
            </a:pPr>
            <a:r>
              <a:rPr lang="fr-FR" dirty="0"/>
              <a:t> Les données computationnelles ou de simulation : données générées par des modèles informatiques ou de simulation, souvent reproductibles si le modèle est correctement documenté.</a:t>
            </a:r>
          </a:p>
          <a:p>
            <a:pPr>
              <a:buFont typeface="Wingdings" panose="05000000000000000000" pitchFamily="2" charset="2"/>
              <a:buChar char="q"/>
            </a:pPr>
            <a:r>
              <a:rPr lang="fr-FR" dirty="0"/>
              <a:t> Les données dérivées ou compilées : données issues du traitement ou de la combinaison de données «brutes», elles sont souvent reproductibles mais coûteuses.</a:t>
            </a:r>
          </a:p>
          <a:p>
            <a:pPr>
              <a:buFont typeface="Wingdings" panose="05000000000000000000" pitchFamily="2" charset="2"/>
              <a:buChar char="q"/>
            </a:pPr>
            <a:r>
              <a:rPr lang="fr-FR" dirty="0"/>
              <a:t> Les données de référence : collection ou accumulation de petits jeux de données qui ont été revus par les pairs, annotés et mis à disposition.</a:t>
            </a:r>
          </a:p>
          <a:p>
            <a:pPr marL="0" indent="0">
              <a:buNone/>
            </a:pPr>
            <a:endParaRPr lang="fr-FR" dirty="0"/>
          </a:p>
          <a:p>
            <a:pPr marL="0" indent="0">
              <a:buNone/>
            </a:pPr>
            <a:r>
              <a:rPr lang="fr-FR" sz="1500" dirty="0"/>
              <a:t>Source : Ancelin-Fabre, Justine. 2021. « Rédiger un plan de gestion pour ses données de recherche ». </a:t>
            </a:r>
            <a:r>
              <a:rPr lang="fr-FR" sz="1500" dirty="0">
                <a:hlinkClick r:id="rId2"/>
              </a:rPr>
              <a:t>https://urfist.chartes.psl.eu/sites/default/files/docs/20210601_ancelin-fabre_pgd.pdf</a:t>
            </a:r>
            <a:endParaRPr lang="fr-FR" sz="1500" dirty="0"/>
          </a:p>
          <a:p>
            <a:pPr marL="0" indent="0">
              <a:buNone/>
            </a:pPr>
            <a:endParaRPr lang="fr-FR" dirty="0"/>
          </a:p>
        </p:txBody>
      </p:sp>
    </p:spTree>
    <p:extLst>
      <p:ext uri="{BB962C8B-B14F-4D97-AF65-F5344CB8AC3E}">
        <p14:creationId xmlns:p14="http://schemas.microsoft.com/office/powerpoint/2010/main" val="2327670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différents types de données</a:t>
            </a:r>
          </a:p>
        </p:txBody>
      </p:sp>
      <p:sp>
        <p:nvSpPr>
          <p:cNvPr id="3" name="Espace réservé du contenu 2"/>
          <p:cNvSpPr>
            <a:spLocks noGrp="1"/>
          </p:cNvSpPr>
          <p:nvPr>
            <p:ph idx="1"/>
          </p:nvPr>
        </p:nvSpPr>
        <p:spPr/>
        <p:txBody>
          <a:bodyPr>
            <a:normAutofit/>
          </a:bodyPr>
          <a:lstStyle/>
          <a:p>
            <a:pPr>
              <a:lnSpc>
                <a:spcPct val="120000"/>
              </a:lnSpc>
              <a:buFont typeface="Wingdings" panose="05000000000000000000" pitchFamily="2" charset="2"/>
              <a:buChar char="q"/>
            </a:pPr>
            <a:r>
              <a:rPr lang="fr-FR" sz="1600" b="1" dirty="0"/>
              <a:t>   Données brutes </a:t>
            </a:r>
            <a:r>
              <a:rPr lang="fr-FR" sz="1600" dirty="0"/>
              <a:t>: données collectées avant traitement (organisation, forme ou analyse).</a:t>
            </a:r>
          </a:p>
          <a:p>
            <a:pPr>
              <a:lnSpc>
                <a:spcPct val="120000"/>
              </a:lnSpc>
              <a:buFont typeface="Wingdings" panose="05000000000000000000" pitchFamily="2" charset="2"/>
              <a:buChar char="q"/>
            </a:pPr>
            <a:r>
              <a:rPr lang="fr-FR" sz="1600" dirty="0"/>
              <a:t>   </a:t>
            </a:r>
            <a:r>
              <a:rPr lang="fr-FR" sz="1600" b="1" dirty="0"/>
              <a:t>Données structurées </a:t>
            </a:r>
            <a:r>
              <a:rPr lang="fr-FR" sz="1600" dirty="0"/>
              <a:t>: données collectées et organisées avec des descriptions, métadonnées, noms.  Elles sont traitées si calibrées ou corrigées. Elles sont compilées si agrégées, résumées, synthétisées…</a:t>
            </a:r>
          </a:p>
          <a:p>
            <a:pPr>
              <a:lnSpc>
                <a:spcPct val="120000"/>
              </a:lnSpc>
              <a:buFont typeface="Wingdings" panose="05000000000000000000" pitchFamily="2" charset="2"/>
              <a:buChar char="q"/>
            </a:pPr>
            <a:r>
              <a:rPr lang="fr-FR" sz="1600" dirty="0"/>
              <a:t>   </a:t>
            </a:r>
            <a:r>
              <a:rPr lang="fr-FR" sz="1600" b="1" dirty="0"/>
              <a:t>Données analysées interprétées </a:t>
            </a:r>
            <a:r>
              <a:rPr lang="fr-FR" sz="1600" dirty="0"/>
              <a:t>: données structurées une fois qu’elles sont triées, organisées dans des dossiers et dès lors sélectionnées. Données publiées dans les articles.</a:t>
            </a:r>
          </a:p>
          <a:p>
            <a:pPr>
              <a:lnSpc>
                <a:spcPct val="220000"/>
              </a:lnSpc>
            </a:pPr>
            <a:endParaRPr lang="fr-FR" sz="1800" dirty="0"/>
          </a:p>
          <a:p>
            <a:pPr marL="0" indent="0">
              <a:buNone/>
            </a:pPr>
            <a:r>
              <a:rPr lang="fr-FR" sz="1400" dirty="0"/>
              <a:t>Source : Ancelin-Fabre, Justine. 2021. « Rédiger un plan de gestion pour ses données de recherche ». </a:t>
            </a:r>
            <a:r>
              <a:rPr lang="fr-FR" sz="1400" dirty="0">
                <a:hlinkClick r:id="rId2"/>
              </a:rPr>
              <a:t>https://urfist.chartes.psl.eu/sites/default/files/docs/20210601_ancelin-fabre_pgd.pdf</a:t>
            </a:r>
            <a:endParaRPr lang="fr-FR" sz="1400" dirty="0"/>
          </a:p>
          <a:p>
            <a:pPr marL="0">
              <a:lnSpc>
                <a:spcPct val="120000"/>
              </a:lnSpc>
            </a:pPr>
            <a:endParaRPr lang="fr-FR" sz="1300" dirty="0">
              <a:solidFill>
                <a:srgbClr val="000000"/>
              </a:solidFill>
              <a:latin typeface="DroidSerif-Regular"/>
            </a:endParaRPr>
          </a:p>
          <a:p>
            <a:endParaRPr lang="fr-FR" sz="1800" dirty="0"/>
          </a:p>
          <a:p>
            <a:pPr marL="0" indent="0">
              <a:buNone/>
            </a:pPr>
            <a:endParaRPr lang="fr-FR" sz="1800" dirty="0"/>
          </a:p>
        </p:txBody>
      </p:sp>
    </p:spTree>
    <p:extLst>
      <p:ext uri="{BB962C8B-B14F-4D97-AF65-F5344CB8AC3E}">
        <p14:creationId xmlns:p14="http://schemas.microsoft.com/office/powerpoint/2010/main" val="21233909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cycle de vie des données </a:t>
            </a: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89562" y="2286000"/>
            <a:ext cx="5189014" cy="4022725"/>
          </a:xfrm>
        </p:spPr>
      </p:pic>
      <p:sp>
        <p:nvSpPr>
          <p:cNvPr id="5" name="Rectangle 4"/>
          <p:cNvSpPr/>
          <p:nvPr/>
        </p:nvSpPr>
        <p:spPr>
          <a:xfrm>
            <a:off x="0" y="6534835"/>
            <a:ext cx="7312152" cy="369332"/>
          </a:xfrm>
          <a:prstGeom prst="rect">
            <a:avLst/>
          </a:prstGeom>
        </p:spPr>
        <p:txBody>
          <a:bodyPr wrap="square">
            <a:spAutoFit/>
          </a:bodyPr>
          <a:lstStyle/>
          <a:p>
            <a:r>
              <a:rPr lang="fr-FR" dirty="0"/>
              <a:t>Source : </a:t>
            </a:r>
            <a:r>
              <a:rPr lang="fr-FR" dirty="0">
                <a:hlinkClick r:id="rId3"/>
              </a:rPr>
              <a:t>https://guides.library.ucsc.edu/datamanagement</a:t>
            </a:r>
            <a:endParaRPr lang="fr-FR" dirty="0"/>
          </a:p>
        </p:txBody>
      </p:sp>
      <p:sp>
        <p:nvSpPr>
          <p:cNvPr id="3" name="ZoneTexte 2">
            <a:extLst>
              <a:ext uri="{FF2B5EF4-FFF2-40B4-BE49-F238E27FC236}">
                <a16:creationId xmlns:a16="http://schemas.microsoft.com/office/drawing/2014/main" id="{E878B7AC-793C-402E-A69B-51B9668F7CC9}"/>
              </a:ext>
            </a:extLst>
          </p:cNvPr>
          <p:cNvSpPr txBox="1"/>
          <p:nvPr/>
        </p:nvSpPr>
        <p:spPr>
          <a:xfrm>
            <a:off x="658045" y="3355220"/>
            <a:ext cx="2631517" cy="1477328"/>
          </a:xfrm>
          <a:prstGeom prst="rect">
            <a:avLst/>
          </a:prstGeom>
          <a:noFill/>
        </p:spPr>
        <p:txBody>
          <a:bodyPr wrap="square" rtlCol="0">
            <a:spAutoFit/>
          </a:bodyPr>
          <a:lstStyle/>
          <a:p>
            <a:r>
              <a:rPr lang="fr-FR" dirty="0"/>
              <a:t>Les données évoluent au cours des projets de recherche. </a:t>
            </a:r>
          </a:p>
          <a:p>
            <a:r>
              <a:rPr lang="fr-FR" dirty="0"/>
              <a:t>C’est le cycle de vie des données.</a:t>
            </a:r>
          </a:p>
        </p:txBody>
      </p:sp>
    </p:spTree>
    <p:extLst>
      <p:ext uri="{BB962C8B-B14F-4D97-AF65-F5344CB8AC3E}">
        <p14:creationId xmlns:p14="http://schemas.microsoft.com/office/powerpoint/2010/main" val="39128836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1D057D-4C85-649A-FCBA-0A3BD9908DAA}"/>
              </a:ext>
            </a:extLst>
          </p:cNvPr>
          <p:cNvSpPr>
            <a:spLocks noGrp="1"/>
          </p:cNvSpPr>
          <p:nvPr>
            <p:ph type="title"/>
          </p:nvPr>
        </p:nvSpPr>
        <p:spPr/>
        <p:txBody>
          <a:bodyPr/>
          <a:lstStyle/>
          <a:p>
            <a:r>
              <a:rPr lang="fr-FR" dirty="0"/>
              <a:t>Exemple Transatlantique</a:t>
            </a:r>
          </a:p>
        </p:txBody>
      </p:sp>
      <p:sp>
        <p:nvSpPr>
          <p:cNvPr id="3" name="Espace réservé du contenu 2">
            <a:extLst>
              <a:ext uri="{FF2B5EF4-FFF2-40B4-BE49-F238E27FC236}">
                <a16:creationId xmlns:a16="http://schemas.microsoft.com/office/drawing/2014/main" id="{3F5DE9DB-22BB-3C11-E5FC-389EB3664069}"/>
              </a:ext>
            </a:extLst>
          </p:cNvPr>
          <p:cNvSpPr>
            <a:spLocks noGrp="1"/>
          </p:cNvSpPr>
          <p:nvPr>
            <p:ph idx="1"/>
          </p:nvPr>
        </p:nvSpPr>
        <p:spPr/>
        <p:txBody>
          <a:bodyPr>
            <a:normAutofit/>
          </a:bodyPr>
          <a:lstStyle/>
          <a:p>
            <a:pPr hangingPunct="0">
              <a:lnSpc>
                <a:spcPct val="115000"/>
              </a:lnSpc>
              <a:spcBef>
                <a:spcPts val="1000"/>
              </a:spcBef>
            </a:pPr>
            <a:r>
              <a:rPr lang="en-US" sz="1800" b="1" cap="all" dirty="0">
                <a:effectLst/>
                <a:latin typeface="Times New Roman" panose="02020603050405020304" pitchFamily="18" charset="0"/>
                <a:ea typeface="MS Gothic" panose="020B0609070205080204" pitchFamily="49" charset="-128"/>
                <a:cs typeface="Times New Roman" panose="02020603050405020304" pitchFamily="18" charset="0"/>
              </a:rPr>
              <a:t>1. Data description and collection or re-use of existing data</a:t>
            </a:r>
            <a:endParaRPr lang="fr-FR" sz="1800" b="1" cap="all" dirty="0">
              <a:effectLst/>
              <a:latin typeface="Arial" panose="020B0604020202020204" pitchFamily="34" charset="0"/>
              <a:ea typeface="MS Gothic" panose="020B0609070205080204" pitchFamily="49" charset="-128"/>
              <a:cs typeface="Times New Roman" panose="02020603050405020304" pitchFamily="18" charset="0"/>
            </a:endParaRPr>
          </a:p>
          <a:p>
            <a:pPr hangingPunct="0"/>
            <a:r>
              <a:rPr lang="en-US" sz="1800" dirty="0">
                <a:effectLst/>
                <a:ea typeface="Times New Roman" panose="02020603050405020304" pitchFamily="18" charset="0"/>
                <a:cs typeface="Times New Roman" panose="02020603050405020304" pitchFamily="18" charset="0"/>
              </a:rPr>
              <a:t>We will use some pre-existing data: open source data made available by governments and data from previous projects not designed to be open and shared.  The data produced and collected in this project will come from several research actions. First, related to the dissemination of questionnaires via a tool like </a:t>
            </a:r>
            <a:r>
              <a:rPr lang="en-US" sz="1800" dirty="0" err="1">
                <a:effectLst/>
                <a:ea typeface="Times New Roman" panose="02020603050405020304" pitchFamily="18" charset="0"/>
                <a:cs typeface="Times New Roman" panose="02020603050405020304" pitchFamily="18" charset="0"/>
              </a:rPr>
              <a:t>Limesurvey</a:t>
            </a:r>
            <a:r>
              <a:rPr lang="en-US" sz="1800" dirty="0">
                <a:effectLst/>
                <a:ea typeface="Times New Roman" panose="02020603050405020304" pitchFamily="18" charset="0"/>
                <a:cs typeface="Times New Roman" panose="02020603050405020304" pitchFamily="18" charset="0"/>
              </a:rPr>
              <a:t>. Responses can be processed in a database, with at least three tables: library, type of action, impact measures used. Second, the participant observation data produced during the workshops: observation notes will be recorded in a research notebook. They will be supplemented by photographs and written texts or documents produced during the workshops. Finally, the interview data will be processed in a coded spreadsheet. </a:t>
            </a:r>
          </a:p>
          <a:p>
            <a:pPr hangingPunct="0"/>
            <a:r>
              <a:rPr lang="en-US" sz="1800" dirty="0"/>
              <a:t>To share the data, we plan to use formats that can be produced and shared among all the researchers of the team. Nevertheless, if the data will be accessible in the spirit of open science, not all the data will be shared, notably for RGPD reasons (photos in particular). This will be specified in the consortium agreement. </a:t>
            </a:r>
            <a:endParaRPr lang="fr-FR" sz="1800" dirty="0"/>
          </a:p>
        </p:txBody>
      </p:sp>
    </p:spTree>
    <p:extLst>
      <p:ext uri="{BB962C8B-B14F-4D97-AF65-F5344CB8AC3E}">
        <p14:creationId xmlns:p14="http://schemas.microsoft.com/office/powerpoint/2010/main" val="41388094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FDC8EE1-C839-2D92-2DB3-C92E3282664D}"/>
              </a:ext>
            </a:extLst>
          </p:cNvPr>
          <p:cNvSpPr>
            <a:spLocks noGrp="1"/>
          </p:cNvSpPr>
          <p:nvPr>
            <p:ph type="ctrTitle"/>
          </p:nvPr>
        </p:nvSpPr>
        <p:spPr/>
        <p:txBody>
          <a:bodyPr/>
          <a:lstStyle/>
          <a:p>
            <a:r>
              <a:rPr lang="fr-FR" dirty="0"/>
              <a:t>Documentation des données</a:t>
            </a:r>
          </a:p>
        </p:txBody>
      </p:sp>
      <p:sp>
        <p:nvSpPr>
          <p:cNvPr id="5" name="Sous-titre 4">
            <a:extLst>
              <a:ext uri="{FF2B5EF4-FFF2-40B4-BE49-F238E27FC236}">
                <a16:creationId xmlns:a16="http://schemas.microsoft.com/office/drawing/2014/main" id="{02B01C60-9669-35F6-FC62-DFD9A7D445F5}"/>
              </a:ext>
            </a:extLst>
          </p:cNvPr>
          <p:cNvSpPr>
            <a:spLocks noGrp="1"/>
          </p:cNvSpPr>
          <p:nvPr>
            <p:ph type="subTitle" idx="1"/>
          </p:nvPr>
        </p:nvSpPr>
        <p:spPr/>
        <p:txBody>
          <a:bodyPr/>
          <a:lstStyle/>
          <a:p>
            <a:r>
              <a:rPr lang="fr-FR" dirty="0"/>
              <a:t>A partir du modèle ANR</a:t>
            </a:r>
          </a:p>
        </p:txBody>
      </p:sp>
    </p:spTree>
    <p:extLst>
      <p:ext uri="{BB962C8B-B14F-4D97-AF65-F5344CB8AC3E}">
        <p14:creationId xmlns:p14="http://schemas.microsoft.com/office/powerpoint/2010/main" val="27706096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1204C9-5353-5942-9EA5-E9D388768550}"/>
              </a:ext>
            </a:extLst>
          </p:cNvPr>
          <p:cNvSpPr>
            <a:spLocks noGrp="1"/>
          </p:cNvSpPr>
          <p:nvPr>
            <p:ph type="title"/>
          </p:nvPr>
        </p:nvSpPr>
        <p:spPr/>
        <p:txBody>
          <a:bodyPr>
            <a:normAutofit/>
          </a:bodyPr>
          <a:lstStyle/>
          <a:p>
            <a:r>
              <a:rPr lang="en-US" sz="5400" b="1" cap="all" dirty="0">
                <a:effectLst/>
                <a:ea typeface="MS Gothic" panose="020B0609070205080204" pitchFamily="49" charset="-128"/>
                <a:cs typeface="Times New Roman" panose="02020603050405020304" pitchFamily="18" charset="0"/>
              </a:rPr>
              <a:t>2. Documentation and data quality</a:t>
            </a:r>
            <a:endParaRPr lang="fr-FR" dirty="0"/>
          </a:p>
        </p:txBody>
      </p:sp>
      <p:sp>
        <p:nvSpPr>
          <p:cNvPr id="3" name="Espace réservé du contenu 2">
            <a:extLst>
              <a:ext uri="{FF2B5EF4-FFF2-40B4-BE49-F238E27FC236}">
                <a16:creationId xmlns:a16="http://schemas.microsoft.com/office/drawing/2014/main" id="{8FA623F9-7351-2540-79C1-E6EBD61F61EA}"/>
              </a:ext>
            </a:extLst>
          </p:cNvPr>
          <p:cNvSpPr>
            <a:spLocks noGrp="1"/>
          </p:cNvSpPr>
          <p:nvPr>
            <p:ph idx="1"/>
          </p:nvPr>
        </p:nvSpPr>
        <p:spPr/>
        <p:txBody>
          <a:bodyPr>
            <a:normAutofit/>
          </a:bodyPr>
          <a:lstStyle/>
          <a:p>
            <a:endParaRPr lang="en-US" sz="2400" b="1" cap="all" dirty="0">
              <a:ea typeface="MS Gothic" panose="020B0609070205080204" pitchFamily="49" charset="-128"/>
              <a:cs typeface="Times New Roman" panose="02020603050405020304" pitchFamily="18" charset="0"/>
            </a:endParaRPr>
          </a:p>
          <a:p>
            <a:pPr marL="0" indent="0">
              <a:buNone/>
            </a:pPr>
            <a:endParaRPr lang="fr-FR" dirty="0"/>
          </a:p>
        </p:txBody>
      </p:sp>
      <p:pic>
        <p:nvPicPr>
          <p:cNvPr id="4" name="Picture 2">
            <a:extLst>
              <a:ext uri="{FF2B5EF4-FFF2-40B4-BE49-F238E27FC236}">
                <a16:creationId xmlns:a16="http://schemas.microsoft.com/office/drawing/2014/main" id="{9AF1C92D-4DE4-E0C7-300C-BDFA01DC68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853" t="11034" r="1177" b="57995"/>
          <a:stretch/>
        </p:blipFill>
        <p:spPr bwMode="auto">
          <a:xfrm>
            <a:off x="3971548" y="2882802"/>
            <a:ext cx="3727508" cy="3013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1318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1204C9-5353-5942-9EA5-E9D388768550}"/>
              </a:ext>
            </a:extLst>
          </p:cNvPr>
          <p:cNvSpPr>
            <a:spLocks noGrp="1"/>
          </p:cNvSpPr>
          <p:nvPr>
            <p:ph type="title"/>
          </p:nvPr>
        </p:nvSpPr>
        <p:spPr/>
        <p:txBody>
          <a:bodyPr>
            <a:normAutofit/>
          </a:bodyPr>
          <a:lstStyle/>
          <a:p>
            <a:r>
              <a:rPr lang="en-US" sz="5400" b="1" cap="all" dirty="0">
                <a:effectLst/>
                <a:ea typeface="MS Gothic" panose="020B0609070205080204" pitchFamily="49" charset="-128"/>
                <a:cs typeface="Times New Roman" panose="02020603050405020304" pitchFamily="18" charset="0"/>
              </a:rPr>
              <a:t>2. Documentation and data quality</a:t>
            </a:r>
            <a:endParaRPr lang="fr-FR" dirty="0"/>
          </a:p>
        </p:txBody>
      </p:sp>
      <p:sp>
        <p:nvSpPr>
          <p:cNvPr id="3" name="Espace réservé du contenu 2">
            <a:extLst>
              <a:ext uri="{FF2B5EF4-FFF2-40B4-BE49-F238E27FC236}">
                <a16:creationId xmlns:a16="http://schemas.microsoft.com/office/drawing/2014/main" id="{8FA623F9-7351-2540-79C1-E6EBD61F61EA}"/>
              </a:ext>
            </a:extLst>
          </p:cNvPr>
          <p:cNvSpPr>
            <a:spLocks noGrp="1"/>
          </p:cNvSpPr>
          <p:nvPr>
            <p:ph idx="1"/>
          </p:nvPr>
        </p:nvSpPr>
        <p:spPr>
          <a:xfrm>
            <a:off x="1024127" y="2285999"/>
            <a:ext cx="10437283" cy="4170641"/>
          </a:xfrm>
        </p:spPr>
        <p:txBody>
          <a:bodyPr>
            <a:normAutofit fontScale="62500" lnSpcReduction="20000"/>
          </a:bodyPr>
          <a:lstStyle/>
          <a:p>
            <a:endParaRPr lang="en-US" sz="2400" b="1" cap="all" dirty="0">
              <a:ea typeface="MS Gothic" panose="020B0609070205080204" pitchFamily="49" charset="-128"/>
              <a:cs typeface="Times New Roman" panose="02020603050405020304" pitchFamily="18" charset="0"/>
            </a:endParaRPr>
          </a:p>
          <a:p>
            <a:pPr hangingPunct="0"/>
            <a:r>
              <a:rPr lang="fr-FR" sz="1800" dirty="0">
                <a:effectLst/>
                <a:latin typeface="Arial" panose="020B0604020202020204" pitchFamily="34" charset="0"/>
                <a:ea typeface="Times New Roman" panose="02020603050405020304" pitchFamily="18" charset="0"/>
                <a:cs typeface="Times New Roman" panose="02020603050405020304" pitchFamily="18" charset="0"/>
              </a:rPr>
              <a:t>2a. Quelles métadonnées et quelle documentation (par exemple méthodologie de collecte et mode d'organisation des données) accompagneront les données ?</a:t>
            </a:r>
          </a:p>
          <a:p>
            <a:pPr hangingPunct="0"/>
            <a:r>
              <a:rPr lang="fr-FR" sz="1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1800" i="1" dirty="0">
                <a:effectLst/>
                <a:latin typeface="Arial" panose="020B0604020202020204" pitchFamily="34" charset="0"/>
                <a:ea typeface="Times New Roman" panose="02020603050405020304" pitchFamily="18" charset="0"/>
                <a:cs typeface="Times New Roman" panose="02020603050405020304" pitchFamily="18" charset="0"/>
              </a:rPr>
              <a:t>Recommandations</a:t>
            </a:r>
            <a:r>
              <a:rPr lang="fr-FR" sz="1800" dirty="0">
                <a:effectLst/>
                <a:latin typeface="Arial" panose="020B0604020202020204" pitchFamily="34" charset="0"/>
                <a:ea typeface="Times New Roman" panose="02020603050405020304" pitchFamily="18" charset="0"/>
                <a:cs typeface="Times New Roman" panose="02020603050405020304" pitchFamily="18" charset="0"/>
              </a:rPr>
              <a:t>:</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Indiquer quelles métadonnées seront fournies pour aider à la recherche et à l’identification des données.</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Indiquer quels standards de métadonnées seront utilisés (par exemple DDI, TEI, EML, MARC, CMDI).</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Utiliser les standards de métadonnées des communautés scientifiques lorsque ceux-ci existent.</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Indiquer comment les données seront organisées au cours du projet, en mentionnant par exemple les conventions de nommage, le contrôle de version et les structures des dossiers. Des données bien classées et gérées de façon cohérente seront plus faciles à retrouver, à comprendre et à réutiliser.</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Penser à la documentation qui serait nécessaire pour permettre une réutilisation des données. Il peut s'agir notamment de l'information sur la méthodologie utilisée pour collecter les données, sur les procédures et méthodes d’analyse utilisées, sur la définition des variables, des unités de mesure, etc.</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Tenir compte de la façon dont ces informations seront obtenues et enregistrées par exemple dans une base de données avec des liens vers chacun des fichiers, dans un fichier texte de type « lisez-moi », dans les en-têtes de fichiers, dans un livre de référence (« code book ») ou dans les cahiers de laboratoire.</a:t>
            </a:r>
          </a:p>
          <a:p>
            <a:endParaRPr lang="fr-FR" sz="2400" b="1" cap="all" dirty="0">
              <a:effectLst/>
              <a:ea typeface="MS Gothic" panose="020B0609070205080204" pitchFamily="49" charset="-128"/>
              <a:cs typeface="Times New Roman" panose="02020603050405020304" pitchFamily="18" charset="0"/>
            </a:endParaRPr>
          </a:p>
          <a:p>
            <a:endParaRPr lang="fr-FR" dirty="0"/>
          </a:p>
        </p:txBody>
      </p:sp>
      <p:pic>
        <p:nvPicPr>
          <p:cNvPr id="4" name="Picture 2">
            <a:extLst>
              <a:ext uri="{FF2B5EF4-FFF2-40B4-BE49-F238E27FC236}">
                <a16:creationId xmlns:a16="http://schemas.microsoft.com/office/drawing/2014/main" id="{9AF1C92D-4DE4-E0C7-300C-BDFA01DC687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3853" t="2333" r="1177" b="57995"/>
          <a:stretch/>
        </p:blipFill>
        <p:spPr bwMode="auto">
          <a:xfrm>
            <a:off x="10744199" y="0"/>
            <a:ext cx="1267191" cy="13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453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Prévoir les risques</a:t>
            </a:r>
          </a:p>
        </p:txBody>
      </p:sp>
      <p:sp>
        <p:nvSpPr>
          <p:cNvPr id="3" name="Espace réservé pour une image  2"/>
          <p:cNvSpPr>
            <a:spLocks noGrp="1"/>
          </p:cNvSpPr>
          <p:nvPr>
            <p:ph type="pic" idx="1"/>
          </p:nvPr>
        </p:nvSpPr>
        <p:spPr/>
      </p:sp>
      <p:sp>
        <p:nvSpPr>
          <p:cNvPr id="4" name="Espace réservé du texte 3"/>
          <p:cNvSpPr>
            <a:spLocks noGrp="1"/>
          </p:cNvSpPr>
          <p:nvPr>
            <p:ph type="body" sz="half" idx="2"/>
          </p:nvPr>
        </p:nvSpPr>
        <p:spPr/>
        <p:txBody>
          <a:bodyPr/>
          <a:lstStyle/>
          <a:p>
            <a:r>
              <a:rPr lang="fr-FR" dirty="0"/>
              <a:t>Perdre ses données</a:t>
            </a:r>
          </a:p>
        </p:txBody>
      </p:sp>
    </p:spTree>
    <p:extLst>
      <p:ext uri="{BB962C8B-B14F-4D97-AF65-F5344CB8AC3E}">
        <p14:creationId xmlns:p14="http://schemas.microsoft.com/office/powerpoint/2010/main" val="20374646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1204C9-5353-5942-9EA5-E9D388768550}"/>
              </a:ext>
            </a:extLst>
          </p:cNvPr>
          <p:cNvSpPr>
            <a:spLocks noGrp="1"/>
          </p:cNvSpPr>
          <p:nvPr>
            <p:ph type="title"/>
          </p:nvPr>
        </p:nvSpPr>
        <p:spPr/>
        <p:txBody>
          <a:bodyPr>
            <a:normAutofit/>
          </a:bodyPr>
          <a:lstStyle/>
          <a:p>
            <a:r>
              <a:rPr lang="en-US" sz="5400" b="1" cap="all" dirty="0">
                <a:effectLst/>
                <a:ea typeface="MS Gothic" panose="020B0609070205080204" pitchFamily="49" charset="-128"/>
                <a:cs typeface="Times New Roman" panose="02020603050405020304" pitchFamily="18" charset="0"/>
              </a:rPr>
              <a:t>2. Documentation and data quality</a:t>
            </a:r>
            <a:endParaRPr lang="fr-FR" dirty="0"/>
          </a:p>
        </p:txBody>
      </p:sp>
      <p:sp>
        <p:nvSpPr>
          <p:cNvPr id="3" name="Espace réservé du contenu 2">
            <a:extLst>
              <a:ext uri="{FF2B5EF4-FFF2-40B4-BE49-F238E27FC236}">
                <a16:creationId xmlns:a16="http://schemas.microsoft.com/office/drawing/2014/main" id="{8FA623F9-7351-2540-79C1-E6EBD61F61EA}"/>
              </a:ext>
            </a:extLst>
          </p:cNvPr>
          <p:cNvSpPr>
            <a:spLocks noGrp="1"/>
          </p:cNvSpPr>
          <p:nvPr>
            <p:ph idx="1"/>
          </p:nvPr>
        </p:nvSpPr>
        <p:spPr/>
        <p:txBody>
          <a:bodyPr>
            <a:normAutofit/>
          </a:bodyPr>
          <a:lstStyle/>
          <a:p>
            <a:endParaRPr lang="fr-FR" sz="2400" b="1" cap="all" dirty="0">
              <a:ea typeface="MS Gothic" panose="020B0609070205080204" pitchFamily="49" charset="-128"/>
              <a:cs typeface="Times New Roman" panose="02020603050405020304" pitchFamily="18" charset="0"/>
            </a:endParaRPr>
          </a:p>
          <a:p>
            <a:pPr hangingPunct="0"/>
            <a:r>
              <a:rPr lang="fr-FR" sz="1800" dirty="0">
                <a:effectLst/>
                <a:latin typeface="Arial" panose="020B0604020202020204" pitchFamily="34" charset="0"/>
                <a:ea typeface="Times New Roman" panose="02020603050405020304" pitchFamily="18" charset="0"/>
                <a:cs typeface="Times New Roman" panose="02020603050405020304" pitchFamily="18" charset="0"/>
              </a:rPr>
              <a:t>2b. Quelles mesures de contrôle de la qualité des données seront mises en œuvre ?</a:t>
            </a:r>
          </a:p>
          <a:p>
            <a:pPr hangingPunct="0"/>
            <a:r>
              <a:rPr lang="fr-FR" sz="1800" dirty="0">
                <a:effectLst/>
                <a:latin typeface="Arial" panose="020B0604020202020204" pitchFamily="34" charset="0"/>
                <a:ea typeface="Times New Roman" panose="02020603050405020304" pitchFamily="18" charset="0"/>
                <a:cs typeface="Times New Roman" panose="02020603050405020304" pitchFamily="18" charset="0"/>
              </a:rPr>
              <a:t> </a:t>
            </a:r>
          </a:p>
          <a:p>
            <a:pPr hangingPunct="0"/>
            <a:r>
              <a:rPr lang="fr-FR" sz="1800" i="1" dirty="0">
                <a:effectLst/>
                <a:latin typeface="Arial" panose="020B0604020202020204" pitchFamily="34" charset="0"/>
                <a:ea typeface="Times New Roman" panose="02020603050405020304" pitchFamily="18" charset="0"/>
                <a:cs typeface="Times New Roman" panose="02020603050405020304" pitchFamily="18" charset="0"/>
              </a:rPr>
              <a:t>Recommandations</a:t>
            </a:r>
            <a:r>
              <a:rPr lang="fr-FR" sz="1800" dirty="0">
                <a:effectLst/>
                <a:latin typeface="Arial" panose="020B0604020202020204" pitchFamily="34" charset="0"/>
                <a:ea typeface="Times New Roman" panose="02020603050405020304" pitchFamily="18" charset="0"/>
                <a:cs typeface="Times New Roman" panose="02020603050405020304" pitchFamily="18" charset="0"/>
              </a:rPr>
              <a:t>:</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Expliquer comment la qualité et la conformité de la collecte des données seront contrôlées et documentées. Il s'agit là de préciser les processus comme la calibration, la répétition des échantillons ou des mesures, la capture standardisée des données, la validation de saisie des données, la revue par les pairs, ou la représentation basée sur des vocabulaires contrôlés.</a:t>
            </a:r>
          </a:p>
          <a:p>
            <a:endParaRPr lang="fr-FR" sz="2400" b="1" cap="all" dirty="0">
              <a:effectLst/>
              <a:ea typeface="MS Gothic" panose="020B0609070205080204" pitchFamily="49" charset="-128"/>
              <a:cs typeface="Times New Roman" panose="02020603050405020304" pitchFamily="18" charset="0"/>
            </a:endParaRPr>
          </a:p>
          <a:p>
            <a:endParaRPr lang="fr-FR" dirty="0"/>
          </a:p>
        </p:txBody>
      </p:sp>
      <p:pic>
        <p:nvPicPr>
          <p:cNvPr id="5" name="Picture 2">
            <a:extLst>
              <a:ext uri="{FF2B5EF4-FFF2-40B4-BE49-F238E27FC236}">
                <a16:creationId xmlns:a16="http://schemas.microsoft.com/office/drawing/2014/main" id="{563C23BC-F484-4EE6-5BDD-96BEAC31D5A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3853" t="2333" r="1177" b="57995"/>
          <a:stretch/>
        </p:blipFill>
        <p:spPr bwMode="auto">
          <a:xfrm>
            <a:off x="10744199" y="0"/>
            <a:ext cx="1267191" cy="13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0894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Web et Données</a:t>
            </a:r>
          </a:p>
        </p:txBody>
      </p:sp>
      <p:sp>
        <p:nvSpPr>
          <p:cNvPr id="3" name="Espace réservé du contenu 2"/>
          <p:cNvSpPr>
            <a:spLocks noGrp="1"/>
          </p:cNvSpPr>
          <p:nvPr>
            <p:ph idx="1"/>
          </p:nvPr>
        </p:nvSpPr>
        <p:spPr>
          <a:xfrm>
            <a:off x="1005078" y="2286000"/>
            <a:ext cx="11072622" cy="3333023"/>
          </a:xfrm>
        </p:spPr>
        <p:txBody>
          <a:bodyPr>
            <a:normAutofit/>
          </a:bodyPr>
          <a:lstStyle/>
          <a:p>
            <a:r>
              <a:rPr lang="fr-FR" sz="1600" dirty="0"/>
              <a:t>Echelle 5 étoiles</a:t>
            </a:r>
          </a:p>
          <a:p>
            <a:r>
              <a:rPr lang="fr-FR" sz="1600" dirty="0"/>
              <a:t>★ publiez vos données sur le Web (peu importe leur format) avec une licence ouverte &gt;&gt;&gt; Données sur le web</a:t>
            </a:r>
          </a:p>
          <a:p>
            <a:r>
              <a:rPr lang="fr-FR" sz="1600" dirty="0"/>
              <a:t>★★ publiez-les en tant que données structurées (par exemple, un document Excel au lieu d’une image scannée d’un tableau)</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2624" y="3208384"/>
            <a:ext cx="6429375" cy="3649616"/>
          </a:xfrm>
          <a:prstGeom prst="rect">
            <a:avLst/>
          </a:prstGeom>
        </p:spPr>
      </p:pic>
      <p:sp>
        <p:nvSpPr>
          <p:cNvPr id="6" name="Rectangle 5"/>
          <p:cNvSpPr/>
          <p:nvPr/>
        </p:nvSpPr>
        <p:spPr>
          <a:xfrm>
            <a:off x="1043176" y="3429000"/>
            <a:ext cx="9691498" cy="584775"/>
          </a:xfrm>
          <a:prstGeom prst="rect">
            <a:avLst/>
          </a:prstGeom>
        </p:spPr>
        <p:txBody>
          <a:bodyPr wrap="square">
            <a:spAutoFit/>
          </a:bodyPr>
          <a:lstStyle/>
          <a:p>
            <a:r>
              <a:rPr lang="fr-FR" sz="1600" dirty="0"/>
              <a:t>★★★ publiez-les dans un format ouvert et non-propriétaire (par exemple, un CSV plutôt qu’un Excel) &gt;&gt;&gt; Données dans le web</a:t>
            </a:r>
          </a:p>
        </p:txBody>
      </p:sp>
      <p:sp>
        <p:nvSpPr>
          <p:cNvPr id="7" name="Rectangle 6"/>
          <p:cNvSpPr/>
          <p:nvPr/>
        </p:nvSpPr>
        <p:spPr>
          <a:xfrm>
            <a:off x="1043176" y="4013775"/>
            <a:ext cx="8462774" cy="584775"/>
          </a:xfrm>
          <a:prstGeom prst="rect">
            <a:avLst/>
          </a:prstGeom>
        </p:spPr>
        <p:txBody>
          <a:bodyPr wrap="square">
            <a:spAutoFit/>
          </a:bodyPr>
          <a:lstStyle/>
          <a:p>
            <a:r>
              <a:rPr lang="fr-FR" sz="1600" dirty="0"/>
              <a:t>★★★★ utilisez des URI pour désigner des choses dans vos données, afin que les gens puissent faire des références à celles-ci</a:t>
            </a:r>
          </a:p>
        </p:txBody>
      </p:sp>
      <p:sp>
        <p:nvSpPr>
          <p:cNvPr id="8" name="Rectangle 7"/>
          <p:cNvSpPr/>
          <p:nvPr/>
        </p:nvSpPr>
        <p:spPr>
          <a:xfrm>
            <a:off x="240051" y="6333006"/>
            <a:ext cx="4549643" cy="307777"/>
          </a:xfrm>
          <a:prstGeom prst="rect">
            <a:avLst/>
          </a:prstGeom>
        </p:spPr>
        <p:txBody>
          <a:bodyPr wrap="none">
            <a:spAutoFit/>
          </a:bodyPr>
          <a:lstStyle/>
          <a:p>
            <a:r>
              <a:rPr lang="fr-FR" sz="1400" dirty="0"/>
              <a:t>Tim </a:t>
            </a:r>
            <a:r>
              <a:rPr lang="fr-FR" sz="1400" dirty="0" err="1"/>
              <a:t>Berners</a:t>
            </a:r>
            <a:r>
              <a:rPr lang="fr-FR" sz="1400" dirty="0"/>
              <a:t>-Lee, 2006, </a:t>
            </a:r>
            <a:r>
              <a:rPr lang="fr-FR" sz="1400" dirty="0">
                <a:hlinkClick r:id="rId3"/>
              </a:rPr>
              <a:t>https://5stardata.info/fr/</a:t>
            </a:r>
            <a:endParaRPr lang="fr-FR" sz="1400" dirty="0"/>
          </a:p>
        </p:txBody>
      </p:sp>
      <p:sp>
        <p:nvSpPr>
          <p:cNvPr id="9" name="Rectangle 8"/>
          <p:cNvSpPr/>
          <p:nvPr/>
        </p:nvSpPr>
        <p:spPr>
          <a:xfrm>
            <a:off x="1043176" y="4572000"/>
            <a:ext cx="7081648" cy="584775"/>
          </a:xfrm>
          <a:prstGeom prst="rect">
            <a:avLst/>
          </a:prstGeom>
        </p:spPr>
        <p:txBody>
          <a:bodyPr wrap="square">
            <a:spAutoFit/>
          </a:bodyPr>
          <a:lstStyle/>
          <a:p>
            <a:r>
              <a:rPr lang="fr-FR" sz="1600" dirty="0"/>
              <a:t>★★★★★ liez vos données à d’autres données pour y ajouter du contexte &gt;&gt;&gt; effet de réseau</a:t>
            </a:r>
          </a:p>
        </p:txBody>
      </p:sp>
    </p:spTree>
    <p:extLst>
      <p:ext uri="{BB962C8B-B14F-4D97-AF65-F5344CB8AC3E}">
        <p14:creationId xmlns:p14="http://schemas.microsoft.com/office/powerpoint/2010/main" val="37869078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principe FAIR</a:t>
            </a:r>
          </a:p>
        </p:txBody>
      </p:sp>
      <p:pic>
        <p:nvPicPr>
          <p:cNvPr id="4" name="Espace réservé du contenu 3"/>
          <p:cNvPicPr>
            <a:picLocks noGrp="1" noChangeAspect="1"/>
          </p:cNvPicPr>
          <p:nvPr>
            <p:ph idx="1"/>
          </p:nvPr>
        </p:nvPicPr>
        <p:blipFill>
          <a:blip r:embed="rId2"/>
          <a:stretch>
            <a:fillRect/>
          </a:stretch>
        </p:blipFill>
        <p:spPr>
          <a:xfrm>
            <a:off x="2118131" y="3028696"/>
            <a:ext cx="7531876" cy="2537333"/>
          </a:xfrm>
          <a:prstGeom prst="rect">
            <a:avLst/>
          </a:prstGeom>
        </p:spPr>
      </p:pic>
      <p:sp>
        <p:nvSpPr>
          <p:cNvPr id="5" name="Rectangle 4"/>
          <p:cNvSpPr/>
          <p:nvPr/>
        </p:nvSpPr>
        <p:spPr>
          <a:xfrm>
            <a:off x="2381250" y="5785160"/>
            <a:ext cx="6781800" cy="307777"/>
          </a:xfrm>
          <a:prstGeom prst="rect">
            <a:avLst/>
          </a:prstGeom>
        </p:spPr>
        <p:txBody>
          <a:bodyPr wrap="square">
            <a:spAutoFit/>
          </a:bodyPr>
          <a:lstStyle/>
          <a:p>
            <a:r>
              <a:rPr lang="fr-FR" sz="1400" b="0" i="0" u="none" strike="noStrike" baseline="0" dirty="0">
                <a:solidFill>
                  <a:srgbClr val="000000"/>
                </a:solidFill>
                <a:latin typeface="DroidSerif-Regular"/>
              </a:rPr>
              <a:t>Logo FAIR : </a:t>
            </a:r>
            <a:r>
              <a:rPr lang="fr-FR" sz="1400" b="0" i="0" u="none" strike="noStrike" baseline="0" dirty="0" err="1">
                <a:solidFill>
                  <a:srgbClr val="FA2672"/>
                </a:solidFill>
                <a:latin typeface="DroidSerif-Regular"/>
              </a:rPr>
              <a:t>SangyaPundir</a:t>
            </a:r>
            <a:r>
              <a:rPr lang="fr-FR" sz="1400" b="0" i="0" u="none" strike="noStrike" baseline="0" dirty="0">
                <a:solidFill>
                  <a:srgbClr val="000000"/>
                </a:solidFill>
                <a:latin typeface="DroidSerif-Regular"/>
              </a:rPr>
              <a:t>. CC:BY-SA4.0.</a:t>
            </a:r>
          </a:p>
        </p:txBody>
      </p:sp>
      <p:sp>
        <p:nvSpPr>
          <p:cNvPr id="3" name="ZoneTexte 2">
            <a:extLst>
              <a:ext uri="{FF2B5EF4-FFF2-40B4-BE49-F238E27FC236}">
                <a16:creationId xmlns:a16="http://schemas.microsoft.com/office/drawing/2014/main" id="{7C75A509-3153-47A6-BEB0-D5B4BD4B4138}"/>
              </a:ext>
            </a:extLst>
          </p:cNvPr>
          <p:cNvSpPr txBox="1"/>
          <p:nvPr/>
        </p:nvSpPr>
        <p:spPr>
          <a:xfrm>
            <a:off x="6456641" y="781777"/>
            <a:ext cx="4997790" cy="1384995"/>
          </a:xfrm>
          <a:prstGeom prst="rect">
            <a:avLst/>
          </a:prstGeom>
          <a:solidFill>
            <a:schemeClr val="accent2"/>
          </a:solidFill>
          <a:ln>
            <a:solidFill>
              <a:schemeClr val="accent2">
                <a:lumMod val="75000"/>
              </a:schemeClr>
            </a:solidFill>
          </a:ln>
        </p:spPr>
        <p:txBody>
          <a:bodyPr wrap="square" rtlCol="0">
            <a:spAutoFit/>
          </a:bodyPr>
          <a:lstStyle/>
          <a:p>
            <a:r>
              <a:rPr lang="fr-FR" dirty="0"/>
              <a:t>« </a:t>
            </a:r>
            <a:r>
              <a:rPr lang="fr-FR" b="0" i="0" dirty="0">
                <a:solidFill>
                  <a:srgbClr val="333333"/>
                </a:solidFill>
                <a:effectLst/>
                <a:latin typeface="Lato" panose="020F0502020204030203" pitchFamily="34" charset="0"/>
              </a:rPr>
              <a:t>Les principes font référence à trois types d'entités : les données (ou tout objet numérique), les métadonnées (informations sur cet objet numérique) et l'infrastructure.  »</a:t>
            </a:r>
          </a:p>
          <a:p>
            <a:r>
              <a:rPr lang="fr-FR" sz="1200" dirty="0">
                <a:solidFill>
                  <a:srgbClr val="333333"/>
                </a:solidFill>
                <a:latin typeface="Lato" panose="020F0502020204030203" pitchFamily="34" charset="0"/>
              </a:rPr>
              <a:t>Source : </a:t>
            </a:r>
            <a:r>
              <a:rPr lang="fr-FR" sz="1200" dirty="0">
                <a:solidFill>
                  <a:srgbClr val="333333"/>
                </a:solidFill>
                <a:latin typeface="Lato" panose="020F0502020204030203" pitchFamily="34" charset="0"/>
                <a:hlinkClick r:id="rId3"/>
              </a:rPr>
              <a:t>https://www.go-fair.org/fair-principles/</a:t>
            </a:r>
            <a:endParaRPr lang="fr-FR" sz="1200" dirty="0">
              <a:solidFill>
                <a:srgbClr val="333333"/>
              </a:solidFill>
              <a:latin typeface="Lato" panose="020F0502020204030203" pitchFamily="34" charset="0"/>
            </a:endParaRPr>
          </a:p>
        </p:txBody>
      </p:sp>
    </p:spTree>
    <p:extLst>
      <p:ext uri="{BB962C8B-B14F-4D97-AF65-F5344CB8AC3E}">
        <p14:creationId xmlns:p14="http://schemas.microsoft.com/office/powerpoint/2010/main" val="15515115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583CF4-620C-4785-9CE3-F9EAD5ECB0FC}"/>
              </a:ext>
            </a:extLst>
          </p:cNvPr>
          <p:cNvSpPr>
            <a:spLocks noGrp="1"/>
          </p:cNvSpPr>
          <p:nvPr>
            <p:ph type="title"/>
          </p:nvPr>
        </p:nvSpPr>
        <p:spPr/>
        <p:txBody>
          <a:bodyPr/>
          <a:lstStyle/>
          <a:p>
            <a:r>
              <a:rPr lang="fr-FR" dirty="0"/>
              <a:t>FAIR : F comme FINDABLE</a:t>
            </a:r>
          </a:p>
        </p:txBody>
      </p:sp>
      <p:sp>
        <p:nvSpPr>
          <p:cNvPr id="3" name="Espace réservé du contenu 2">
            <a:extLst>
              <a:ext uri="{FF2B5EF4-FFF2-40B4-BE49-F238E27FC236}">
                <a16:creationId xmlns:a16="http://schemas.microsoft.com/office/drawing/2014/main" id="{81C74326-BFF9-47F5-A7C0-29EEA8B546CA}"/>
              </a:ext>
            </a:extLst>
          </p:cNvPr>
          <p:cNvSpPr>
            <a:spLocks noGrp="1"/>
          </p:cNvSpPr>
          <p:nvPr>
            <p:ph idx="1"/>
          </p:nvPr>
        </p:nvSpPr>
        <p:spPr>
          <a:xfrm>
            <a:off x="1024128" y="3189930"/>
            <a:ext cx="9720071" cy="3119430"/>
          </a:xfrm>
        </p:spPr>
        <p:txBody>
          <a:bodyPr/>
          <a:lstStyle/>
          <a:p>
            <a:pPr algn="l"/>
            <a:r>
              <a:rPr lang="fr-FR" sz="1600" dirty="0"/>
              <a:t>Des données « </a:t>
            </a:r>
            <a:r>
              <a:rPr lang="fr-FR" sz="1600" dirty="0" err="1"/>
              <a:t>findable</a:t>
            </a:r>
            <a:r>
              <a:rPr lang="fr-FR" sz="1600" dirty="0"/>
              <a:t> » : </a:t>
            </a:r>
          </a:p>
          <a:p>
            <a:pPr algn="l"/>
            <a:r>
              <a:rPr lang="fr-FR" sz="1600" i="0" u="none" strike="noStrike" dirty="0">
                <a:solidFill>
                  <a:srgbClr val="D25814"/>
                </a:solidFill>
                <a:effectLst/>
                <a:hlinkClick r:id="rId2">
                  <a:extLst>
                    <a:ext uri="{A12FA001-AC4F-418D-AE19-62706E023703}">
                      <ahyp:hlinkClr xmlns:ahyp="http://schemas.microsoft.com/office/drawing/2018/hyperlinkcolor" val="tx"/>
                    </a:ext>
                  </a:extLst>
                </a:hlinkClick>
              </a:rPr>
              <a:t>F1 . Les (méta)données se voient attribuer un identifiant global unique et persistant</a:t>
            </a:r>
            <a:endParaRPr lang="fr-FR" sz="1600" i="0" dirty="0">
              <a:solidFill>
                <a:srgbClr val="333333"/>
              </a:solidFill>
              <a:effectLst/>
            </a:endParaRPr>
          </a:p>
          <a:p>
            <a:pPr algn="l"/>
            <a:r>
              <a:rPr lang="fr-FR" sz="1600" i="0" u="none" strike="noStrike" dirty="0">
                <a:solidFill>
                  <a:srgbClr val="00518E"/>
                </a:solidFill>
                <a:effectLst/>
                <a:hlinkClick r:id="rId3"/>
              </a:rPr>
              <a:t>F2 . Les données sont décrites avec des métadonnées riches (définies par R1 ci-dessous)</a:t>
            </a:r>
            <a:endParaRPr lang="fr-FR" sz="1600" i="0" dirty="0">
              <a:solidFill>
                <a:srgbClr val="333333"/>
              </a:solidFill>
              <a:effectLst/>
            </a:endParaRPr>
          </a:p>
          <a:p>
            <a:pPr algn="l"/>
            <a:r>
              <a:rPr lang="fr-FR" sz="1600" i="0" u="none" strike="noStrike" dirty="0">
                <a:solidFill>
                  <a:srgbClr val="00518E"/>
                </a:solidFill>
                <a:effectLst/>
                <a:hlinkClick r:id="rId4"/>
              </a:rPr>
              <a:t>F3 . Les métadonnées incluent clairement et explicitement l'identifiant des données qu'elles décrivent</a:t>
            </a:r>
            <a:endParaRPr lang="fr-FR" sz="1600" i="0" dirty="0">
              <a:solidFill>
                <a:srgbClr val="333333"/>
              </a:solidFill>
              <a:effectLst/>
            </a:endParaRPr>
          </a:p>
          <a:p>
            <a:pPr algn="l"/>
            <a:r>
              <a:rPr lang="fr-FR" sz="1600" i="0" u="none" strike="noStrike" dirty="0">
                <a:solidFill>
                  <a:srgbClr val="00518E"/>
                </a:solidFill>
                <a:effectLst/>
                <a:hlinkClick r:id="rId5"/>
              </a:rPr>
              <a:t>F4 . Les (méta)données sont enregistrées ou indexées dans une ressource consultable</a:t>
            </a:r>
            <a:endParaRPr lang="fr-FR" sz="1600" i="0" dirty="0">
              <a:solidFill>
                <a:srgbClr val="333333"/>
              </a:solidFill>
              <a:effectLst/>
            </a:endParaRPr>
          </a:p>
          <a:p>
            <a:endParaRPr lang="fr-FR" sz="1200" dirty="0"/>
          </a:p>
          <a:p>
            <a:r>
              <a:rPr lang="fr-FR" sz="1200" dirty="0"/>
              <a:t>Source : </a:t>
            </a:r>
            <a:r>
              <a:rPr lang="fr-FR" sz="1200" dirty="0">
                <a:hlinkClick r:id="rId6"/>
              </a:rPr>
              <a:t>https://www.go-fair.org/fair-principles/</a:t>
            </a:r>
            <a:endParaRPr lang="fr-FR" sz="1200" dirty="0"/>
          </a:p>
          <a:p>
            <a:endParaRPr lang="fr-FR" dirty="0"/>
          </a:p>
        </p:txBody>
      </p:sp>
    </p:spTree>
    <p:extLst>
      <p:ext uri="{BB962C8B-B14F-4D97-AF65-F5344CB8AC3E}">
        <p14:creationId xmlns:p14="http://schemas.microsoft.com/office/powerpoint/2010/main" val="12970521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583CF4-620C-4785-9CE3-F9EAD5ECB0FC}"/>
              </a:ext>
            </a:extLst>
          </p:cNvPr>
          <p:cNvSpPr>
            <a:spLocks noGrp="1"/>
          </p:cNvSpPr>
          <p:nvPr>
            <p:ph type="title"/>
          </p:nvPr>
        </p:nvSpPr>
        <p:spPr/>
        <p:txBody>
          <a:bodyPr/>
          <a:lstStyle/>
          <a:p>
            <a:r>
              <a:rPr lang="fr-FR" dirty="0"/>
              <a:t>FAIR : a comme ACCESSIBLE</a:t>
            </a:r>
          </a:p>
        </p:txBody>
      </p:sp>
      <p:sp>
        <p:nvSpPr>
          <p:cNvPr id="3" name="Espace réservé du contenu 2">
            <a:extLst>
              <a:ext uri="{FF2B5EF4-FFF2-40B4-BE49-F238E27FC236}">
                <a16:creationId xmlns:a16="http://schemas.microsoft.com/office/drawing/2014/main" id="{81C74326-BFF9-47F5-A7C0-29EEA8B546CA}"/>
              </a:ext>
            </a:extLst>
          </p:cNvPr>
          <p:cNvSpPr>
            <a:spLocks noGrp="1"/>
          </p:cNvSpPr>
          <p:nvPr>
            <p:ph idx="1"/>
          </p:nvPr>
        </p:nvSpPr>
        <p:spPr>
          <a:xfrm>
            <a:off x="1024128" y="3008446"/>
            <a:ext cx="9720071" cy="3300914"/>
          </a:xfrm>
        </p:spPr>
        <p:txBody>
          <a:bodyPr>
            <a:normAutofit/>
          </a:bodyPr>
          <a:lstStyle/>
          <a:p>
            <a:r>
              <a:rPr lang="fr-FR" sz="1600" dirty="0"/>
              <a:t>Des données « accessibles » : </a:t>
            </a:r>
            <a:endParaRPr lang="fr-FR" sz="1600" b="1" dirty="0">
              <a:solidFill>
                <a:srgbClr val="00518E"/>
              </a:solidFill>
              <a:hlinkClick r:id="rId2"/>
            </a:endParaRPr>
          </a:p>
          <a:p>
            <a:pPr algn="l"/>
            <a:r>
              <a:rPr lang="fr-FR" sz="1600" i="0" u="none" strike="noStrike" dirty="0">
                <a:solidFill>
                  <a:srgbClr val="00518E"/>
                </a:solidFill>
                <a:effectLst/>
                <a:hlinkClick r:id="rId2"/>
              </a:rPr>
              <a:t>A1 . Les (méta)données sont récupérables par leur identifiant à l'aide d'un protocole de communication standardisé</a:t>
            </a:r>
            <a:endParaRPr lang="fr-FR" sz="1600" i="0" dirty="0">
              <a:solidFill>
                <a:srgbClr val="333333"/>
              </a:solidFill>
              <a:effectLst/>
            </a:endParaRPr>
          </a:p>
          <a:p>
            <a:pPr algn="l"/>
            <a:r>
              <a:rPr lang="fr-FR" sz="1600" i="0" u="none" strike="noStrike" dirty="0">
                <a:solidFill>
                  <a:srgbClr val="00518E"/>
                </a:solidFill>
                <a:effectLst/>
                <a:hlinkClick r:id="rId3"/>
              </a:rPr>
              <a:t>A1.1  Le protocole est ouvert, gratuit et universellement implémentable</a:t>
            </a:r>
            <a:endParaRPr lang="fr-FR" sz="1600" i="0" dirty="0">
              <a:solidFill>
                <a:srgbClr val="333333"/>
              </a:solidFill>
              <a:effectLst/>
            </a:endParaRPr>
          </a:p>
          <a:p>
            <a:pPr algn="l"/>
            <a:r>
              <a:rPr lang="fr-FR" sz="1600" i="0" u="none" strike="noStrike" dirty="0">
                <a:solidFill>
                  <a:srgbClr val="00518E"/>
                </a:solidFill>
                <a:effectLst/>
                <a:hlinkClick r:id="rId4"/>
              </a:rPr>
              <a:t>A1.2  Le protocole permet une procédure d'authentification et d'autorisation, si nécessaire</a:t>
            </a:r>
            <a:endParaRPr lang="fr-FR" sz="1600" i="0" dirty="0">
              <a:solidFill>
                <a:srgbClr val="333333"/>
              </a:solidFill>
              <a:effectLst/>
            </a:endParaRPr>
          </a:p>
          <a:p>
            <a:pPr algn="l"/>
            <a:r>
              <a:rPr lang="fr-FR" sz="1600" i="0" u="none" strike="noStrike" dirty="0">
                <a:solidFill>
                  <a:srgbClr val="00518E"/>
                </a:solidFill>
                <a:effectLst/>
                <a:hlinkClick r:id="rId5"/>
              </a:rPr>
              <a:t>A2 . Les métadonnées sont accessibles, même lorsque les données ne sont plus disponibles</a:t>
            </a:r>
            <a:endParaRPr lang="fr-FR" sz="1600" i="0" dirty="0">
              <a:solidFill>
                <a:srgbClr val="333333"/>
              </a:solidFill>
              <a:effectLst/>
            </a:endParaRPr>
          </a:p>
          <a:p>
            <a:endParaRPr lang="fr-FR" sz="1200" dirty="0"/>
          </a:p>
          <a:p>
            <a:r>
              <a:rPr lang="fr-FR" sz="1200" dirty="0"/>
              <a:t>Source : </a:t>
            </a:r>
            <a:r>
              <a:rPr lang="fr-FR" sz="1200" dirty="0">
                <a:hlinkClick r:id="rId6"/>
              </a:rPr>
              <a:t>https://www.go-fair.org/fair-principles/</a:t>
            </a:r>
            <a:endParaRPr lang="fr-FR" sz="1200" dirty="0"/>
          </a:p>
          <a:p>
            <a:endParaRPr lang="fr-FR" dirty="0"/>
          </a:p>
        </p:txBody>
      </p:sp>
    </p:spTree>
    <p:extLst>
      <p:ext uri="{BB962C8B-B14F-4D97-AF65-F5344CB8AC3E}">
        <p14:creationId xmlns:p14="http://schemas.microsoft.com/office/powerpoint/2010/main" val="42583467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583CF4-620C-4785-9CE3-F9EAD5ECB0FC}"/>
              </a:ext>
            </a:extLst>
          </p:cNvPr>
          <p:cNvSpPr>
            <a:spLocks noGrp="1"/>
          </p:cNvSpPr>
          <p:nvPr>
            <p:ph type="title"/>
          </p:nvPr>
        </p:nvSpPr>
        <p:spPr/>
        <p:txBody>
          <a:bodyPr/>
          <a:lstStyle/>
          <a:p>
            <a:r>
              <a:rPr lang="fr-FR" dirty="0"/>
              <a:t>FAIR : I comme INTEROPERABLE</a:t>
            </a:r>
          </a:p>
        </p:txBody>
      </p:sp>
      <p:sp>
        <p:nvSpPr>
          <p:cNvPr id="3" name="Espace réservé du contenu 2">
            <a:extLst>
              <a:ext uri="{FF2B5EF4-FFF2-40B4-BE49-F238E27FC236}">
                <a16:creationId xmlns:a16="http://schemas.microsoft.com/office/drawing/2014/main" id="{81C74326-BFF9-47F5-A7C0-29EEA8B546CA}"/>
              </a:ext>
            </a:extLst>
          </p:cNvPr>
          <p:cNvSpPr>
            <a:spLocks noGrp="1"/>
          </p:cNvSpPr>
          <p:nvPr>
            <p:ph idx="1"/>
          </p:nvPr>
        </p:nvSpPr>
        <p:spPr>
          <a:xfrm>
            <a:off x="1024128" y="2840922"/>
            <a:ext cx="9720071" cy="3468438"/>
          </a:xfrm>
        </p:spPr>
        <p:txBody>
          <a:bodyPr/>
          <a:lstStyle/>
          <a:p>
            <a:r>
              <a:rPr lang="fr-FR" sz="1600" dirty="0"/>
              <a:t>Des données « </a:t>
            </a:r>
            <a:r>
              <a:rPr lang="fr-FR" sz="1600" dirty="0" err="1"/>
              <a:t>interoperables</a:t>
            </a:r>
            <a:r>
              <a:rPr lang="fr-FR" sz="1600" dirty="0"/>
              <a:t> » : </a:t>
            </a:r>
          </a:p>
          <a:p>
            <a:pPr algn="l"/>
            <a:r>
              <a:rPr lang="fr-FR" sz="1600" i="0" u="none" strike="noStrike" dirty="0">
                <a:solidFill>
                  <a:srgbClr val="00518E"/>
                </a:solidFill>
                <a:effectLst/>
                <a:hlinkClick r:id="rId2"/>
              </a:rPr>
              <a:t>I1 . Les (méta)données utilisent un langage formel, accessible, partagé et largement applicable pour la représentation des connaissances.</a:t>
            </a:r>
            <a:endParaRPr lang="fr-FR" sz="1600" i="0" dirty="0">
              <a:solidFill>
                <a:srgbClr val="333333"/>
              </a:solidFill>
              <a:effectLst/>
            </a:endParaRPr>
          </a:p>
          <a:p>
            <a:pPr algn="l"/>
            <a:r>
              <a:rPr lang="fr-FR" sz="1600" i="0" u="none" strike="noStrike" dirty="0">
                <a:solidFill>
                  <a:srgbClr val="00518E"/>
                </a:solidFill>
                <a:effectLst/>
                <a:hlinkClick r:id="rId3"/>
              </a:rPr>
              <a:t>I2 . Les (méta)données utilisent des vocabulaires qui suivent les principes FAIR</a:t>
            </a:r>
            <a:endParaRPr lang="fr-FR" sz="1600" i="0" dirty="0">
              <a:solidFill>
                <a:srgbClr val="333333"/>
              </a:solidFill>
              <a:effectLst/>
            </a:endParaRPr>
          </a:p>
          <a:p>
            <a:pPr algn="l"/>
            <a:r>
              <a:rPr lang="fr-FR" sz="1600" i="0" u="none" strike="noStrike" dirty="0">
                <a:solidFill>
                  <a:srgbClr val="00518E"/>
                </a:solidFill>
                <a:effectLst/>
                <a:hlinkClick r:id="rId4"/>
              </a:rPr>
              <a:t>I3 . Les (méta)données incluent des références qualifiées à d'autres (méta)données</a:t>
            </a:r>
            <a:endParaRPr lang="fr-FR" sz="1600" i="0" dirty="0">
              <a:solidFill>
                <a:srgbClr val="333333"/>
              </a:solidFill>
              <a:effectLst/>
            </a:endParaRPr>
          </a:p>
          <a:p>
            <a:endParaRPr lang="fr-FR" sz="1600" dirty="0"/>
          </a:p>
          <a:p>
            <a:r>
              <a:rPr lang="fr-FR" sz="1600" dirty="0"/>
              <a:t>Source : </a:t>
            </a:r>
            <a:r>
              <a:rPr lang="fr-FR" sz="1600" dirty="0">
                <a:hlinkClick r:id="rId5"/>
              </a:rPr>
              <a:t>https://www.go-fair.org/fair-principles/</a:t>
            </a:r>
            <a:endParaRPr lang="fr-FR" sz="1600" dirty="0"/>
          </a:p>
          <a:p>
            <a:endParaRPr lang="fr-FR" dirty="0"/>
          </a:p>
        </p:txBody>
      </p:sp>
    </p:spTree>
    <p:extLst>
      <p:ext uri="{BB962C8B-B14F-4D97-AF65-F5344CB8AC3E}">
        <p14:creationId xmlns:p14="http://schemas.microsoft.com/office/powerpoint/2010/main" val="19233227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583CF4-620C-4785-9CE3-F9EAD5ECB0FC}"/>
              </a:ext>
            </a:extLst>
          </p:cNvPr>
          <p:cNvSpPr>
            <a:spLocks noGrp="1"/>
          </p:cNvSpPr>
          <p:nvPr>
            <p:ph type="title"/>
          </p:nvPr>
        </p:nvSpPr>
        <p:spPr/>
        <p:txBody>
          <a:bodyPr/>
          <a:lstStyle/>
          <a:p>
            <a:r>
              <a:rPr lang="fr-FR" dirty="0"/>
              <a:t>FAIR : R comme REUSABLE</a:t>
            </a:r>
          </a:p>
        </p:txBody>
      </p:sp>
      <p:sp>
        <p:nvSpPr>
          <p:cNvPr id="3" name="Espace réservé du contenu 2">
            <a:extLst>
              <a:ext uri="{FF2B5EF4-FFF2-40B4-BE49-F238E27FC236}">
                <a16:creationId xmlns:a16="http://schemas.microsoft.com/office/drawing/2014/main" id="{81C74326-BFF9-47F5-A7C0-29EEA8B546CA}"/>
              </a:ext>
            </a:extLst>
          </p:cNvPr>
          <p:cNvSpPr>
            <a:spLocks noGrp="1"/>
          </p:cNvSpPr>
          <p:nvPr>
            <p:ph idx="1"/>
          </p:nvPr>
        </p:nvSpPr>
        <p:spPr/>
        <p:txBody>
          <a:bodyPr>
            <a:normAutofit/>
          </a:bodyPr>
          <a:lstStyle/>
          <a:p>
            <a:r>
              <a:rPr lang="fr-FR" sz="1700" dirty="0"/>
              <a:t>Des données « réutilisables» : </a:t>
            </a:r>
          </a:p>
          <a:p>
            <a:pPr algn="l"/>
            <a:endParaRPr lang="fr-FR" sz="1700" i="0" u="none" strike="noStrike" dirty="0">
              <a:solidFill>
                <a:srgbClr val="00518E"/>
              </a:solidFill>
              <a:effectLst/>
              <a:hlinkClick r:id="rId2"/>
            </a:endParaRPr>
          </a:p>
          <a:p>
            <a:pPr algn="l"/>
            <a:r>
              <a:rPr lang="fr-FR" sz="1700" i="0" u="none" strike="noStrike" dirty="0">
                <a:solidFill>
                  <a:srgbClr val="00518E"/>
                </a:solidFill>
                <a:effectLst/>
                <a:hlinkClick r:id="rId2"/>
              </a:rPr>
              <a:t>R1 . Les (méta)données sont richement décrites avec une pluralité d'attributs précis et pertinents</a:t>
            </a:r>
            <a:endParaRPr lang="fr-FR" sz="1700" i="0" dirty="0">
              <a:solidFill>
                <a:srgbClr val="333333"/>
              </a:solidFill>
              <a:effectLst/>
            </a:endParaRPr>
          </a:p>
          <a:p>
            <a:pPr algn="l"/>
            <a:r>
              <a:rPr lang="fr-FR" sz="1700" i="0" u="none" strike="noStrike" dirty="0">
                <a:solidFill>
                  <a:srgbClr val="00518E"/>
                </a:solidFill>
                <a:effectLst/>
                <a:hlinkClick r:id="rId3"/>
              </a:rPr>
              <a:t>R1.1 . Les (méta)données sont publiées avec une licence d'utilisation des données claire et accessible</a:t>
            </a:r>
            <a:endParaRPr lang="fr-FR" sz="1700" i="0" dirty="0">
              <a:solidFill>
                <a:srgbClr val="333333"/>
              </a:solidFill>
              <a:effectLst/>
            </a:endParaRPr>
          </a:p>
          <a:p>
            <a:pPr algn="l"/>
            <a:r>
              <a:rPr lang="fr-FR" sz="1700" i="0" u="none" strike="noStrike" dirty="0">
                <a:solidFill>
                  <a:srgbClr val="00518E"/>
                </a:solidFill>
                <a:effectLst/>
                <a:hlinkClick r:id="rId4"/>
              </a:rPr>
              <a:t>R1.2 . Les (méta)données sont associées à une provenance détaillée</a:t>
            </a:r>
            <a:endParaRPr lang="fr-FR" sz="1700" i="0" dirty="0">
              <a:solidFill>
                <a:srgbClr val="333333"/>
              </a:solidFill>
              <a:effectLst/>
            </a:endParaRPr>
          </a:p>
          <a:p>
            <a:pPr algn="l"/>
            <a:r>
              <a:rPr lang="fr-FR" sz="1700" i="0" u="none" strike="noStrike" dirty="0">
                <a:solidFill>
                  <a:srgbClr val="00518E"/>
                </a:solidFill>
                <a:effectLst/>
                <a:hlinkClick r:id="rId5"/>
              </a:rPr>
              <a:t>R1.3 . Les (méta)données répondent aux normes communautaires applicables au domaine</a:t>
            </a:r>
            <a:endParaRPr lang="fr-FR" sz="1700" i="0" u="none" strike="noStrike" dirty="0">
              <a:solidFill>
                <a:srgbClr val="00518E"/>
              </a:solidFill>
              <a:effectLst/>
            </a:endParaRPr>
          </a:p>
          <a:p>
            <a:pPr algn="l"/>
            <a:endParaRPr lang="fr-FR" sz="1700" i="0" dirty="0">
              <a:solidFill>
                <a:srgbClr val="333333"/>
              </a:solidFill>
              <a:effectLst/>
            </a:endParaRPr>
          </a:p>
          <a:p>
            <a:r>
              <a:rPr lang="fr-FR" sz="1700" dirty="0"/>
              <a:t>Source : </a:t>
            </a:r>
            <a:r>
              <a:rPr lang="fr-FR" sz="1700" dirty="0">
                <a:hlinkClick r:id="rId6"/>
              </a:rPr>
              <a:t>https://www.go-fair.org/fair-principles/</a:t>
            </a:r>
            <a:endParaRPr lang="fr-FR" sz="1700" dirty="0"/>
          </a:p>
          <a:p>
            <a:endParaRPr lang="fr-FR" dirty="0"/>
          </a:p>
        </p:txBody>
      </p:sp>
    </p:spTree>
    <p:extLst>
      <p:ext uri="{BB962C8B-B14F-4D97-AF65-F5344CB8AC3E}">
        <p14:creationId xmlns:p14="http://schemas.microsoft.com/office/powerpoint/2010/main" val="31455935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a:off x="849624" y="864125"/>
            <a:ext cx="6510147" cy="4896053"/>
          </a:xfrm>
          <a:prstGeom prst="rect">
            <a:avLst/>
          </a:prstGeom>
        </p:spPr>
      </p:pic>
      <p:sp>
        <p:nvSpPr>
          <p:cNvPr id="5" name="Rectangle 4"/>
          <p:cNvSpPr/>
          <p:nvPr/>
        </p:nvSpPr>
        <p:spPr>
          <a:xfrm>
            <a:off x="7886700" y="5411450"/>
            <a:ext cx="2943225" cy="1446550"/>
          </a:xfrm>
          <a:prstGeom prst="rect">
            <a:avLst/>
          </a:prstGeom>
        </p:spPr>
        <p:txBody>
          <a:bodyPr wrap="square">
            <a:spAutoFit/>
          </a:bodyPr>
          <a:lstStyle/>
          <a:p>
            <a:r>
              <a:rPr lang="fr-FR" b="0" i="0" u="none" strike="noStrike" baseline="0" dirty="0">
                <a:solidFill>
                  <a:srgbClr val="000000"/>
                </a:solidFill>
                <a:latin typeface="DroidSerif-Regular"/>
              </a:rPr>
              <a:t>Détail des principes FAIR : </a:t>
            </a:r>
            <a:r>
              <a:rPr lang="fr-FR" b="0" i="0" u="none" strike="noStrike" baseline="0" dirty="0">
                <a:solidFill>
                  <a:srgbClr val="FA2672"/>
                </a:solidFill>
                <a:latin typeface="DroidSerif-Regular"/>
              </a:rPr>
              <a:t>https://www.force11.org/group/fairgroup/fairprinciples</a:t>
            </a:r>
          </a:p>
          <a:p>
            <a:r>
              <a:rPr lang="fr-FR" sz="1600" b="0" i="0" u="none" strike="noStrike" baseline="0" dirty="0">
                <a:solidFill>
                  <a:srgbClr val="000000"/>
                </a:solidFill>
                <a:latin typeface="DroidSerif-Regular"/>
              </a:rPr>
              <a:t>Image : </a:t>
            </a:r>
            <a:r>
              <a:rPr lang="fr-FR" sz="1600" b="0" i="0" u="none" strike="noStrike" baseline="0" dirty="0">
                <a:solidFill>
                  <a:srgbClr val="FA2672"/>
                </a:solidFill>
                <a:latin typeface="DroidSerif-Regular"/>
              </a:rPr>
              <a:t>ANDS</a:t>
            </a:r>
            <a:r>
              <a:rPr lang="fr-FR" sz="1600" b="0" i="0" u="none" strike="noStrike" baseline="0" dirty="0">
                <a:solidFill>
                  <a:srgbClr val="000000"/>
                </a:solidFill>
                <a:latin typeface="DroidSerif-Regular"/>
              </a:rPr>
              <a:t>. CC:BY4.0.</a:t>
            </a:r>
          </a:p>
          <a:p>
            <a:endParaRPr lang="fr-FR" dirty="0"/>
          </a:p>
        </p:txBody>
      </p:sp>
    </p:spTree>
    <p:extLst>
      <p:ext uri="{BB962C8B-B14F-4D97-AF65-F5344CB8AC3E}">
        <p14:creationId xmlns:p14="http://schemas.microsoft.com/office/powerpoint/2010/main" val="20340645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a:off x="439359" y="461381"/>
            <a:ext cx="7972964" cy="5935238"/>
          </a:xfrm>
          <a:prstGeom prst="rect">
            <a:avLst/>
          </a:prstGeom>
        </p:spPr>
      </p:pic>
      <p:sp>
        <p:nvSpPr>
          <p:cNvPr id="5" name="Rectangle 4"/>
          <p:cNvSpPr/>
          <p:nvPr/>
        </p:nvSpPr>
        <p:spPr>
          <a:xfrm>
            <a:off x="8991599" y="3731010"/>
            <a:ext cx="2932287" cy="2246769"/>
          </a:xfrm>
          <a:prstGeom prst="rect">
            <a:avLst/>
          </a:prstGeom>
        </p:spPr>
        <p:txBody>
          <a:bodyPr wrap="square">
            <a:spAutoFit/>
          </a:bodyPr>
          <a:lstStyle/>
          <a:p>
            <a:r>
              <a:rPr lang="fr-FR" sz="1400" b="0" i="0" u="none" strike="noStrike" baseline="0" dirty="0">
                <a:solidFill>
                  <a:srgbClr val="000000"/>
                </a:solidFill>
                <a:latin typeface="DroidSerif-Regular"/>
              </a:rPr>
              <a:t>Mons B, </a:t>
            </a:r>
            <a:r>
              <a:rPr lang="fr-FR" sz="1400" b="0" i="0" u="none" strike="noStrike" baseline="0" dirty="0" err="1">
                <a:solidFill>
                  <a:srgbClr val="000000"/>
                </a:solidFill>
                <a:latin typeface="DroidSerif-Regular"/>
              </a:rPr>
              <a:t>NeylonC,VelteropJ</a:t>
            </a:r>
            <a:r>
              <a:rPr lang="fr-FR" sz="1400" b="0" i="0" u="none" strike="noStrike" baseline="0" dirty="0">
                <a:solidFill>
                  <a:srgbClr val="000000"/>
                </a:solidFill>
                <a:latin typeface="DroidSerif-Regular"/>
              </a:rPr>
              <a:t>, Dumontier M, da Silva Santos LOB, Wilkinson MD. </a:t>
            </a:r>
            <a:r>
              <a:rPr lang="fr-FR" sz="1400" b="0" i="0" u="none" strike="noStrike" baseline="0" dirty="0" err="1">
                <a:solidFill>
                  <a:srgbClr val="000000"/>
                </a:solidFill>
                <a:latin typeface="DroidSerif-Regular"/>
              </a:rPr>
              <a:t>Cloudy</a:t>
            </a:r>
            <a:r>
              <a:rPr lang="fr-FR" sz="1400" b="0" i="0" u="none" strike="noStrike" baseline="0" dirty="0">
                <a:solidFill>
                  <a:srgbClr val="000000"/>
                </a:solidFill>
                <a:latin typeface="DroidSerif-Regular"/>
              </a:rPr>
              <a:t>,</a:t>
            </a:r>
          </a:p>
          <a:p>
            <a:r>
              <a:rPr lang="en-US" sz="1400" b="0" i="0" u="none" strike="noStrike" baseline="0" dirty="0">
                <a:solidFill>
                  <a:srgbClr val="000000"/>
                </a:solidFill>
                <a:latin typeface="DroidSerif-Regular"/>
              </a:rPr>
              <a:t>increasingly FAIR; revisiting the FAIR Data guiding principles for the European Open</a:t>
            </a:r>
          </a:p>
          <a:p>
            <a:r>
              <a:rPr lang="fr-FR" sz="1400" b="0" i="0" u="none" strike="noStrike" baseline="0" dirty="0">
                <a:solidFill>
                  <a:srgbClr val="000000"/>
                </a:solidFill>
                <a:latin typeface="DroidSerif-Regular"/>
              </a:rPr>
              <a:t>Science Cloud. Information Services &amp; Use. 2017;37(1):49</a:t>
            </a:r>
            <a:r>
              <a:rPr lang="fr-FR" sz="1400" b="0" i="0" u="none" strike="noStrike" baseline="0" dirty="0">
                <a:solidFill>
                  <a:srgbClr val="000000"/>
                </a:solidFill>
                <a:latin typeface="Palatino-Roman"/>
              </a:rPr>
              <a:t>‑</a:t>
            </a:r>
            <a:r>
              <a:rPr lang="fr-FR" sz="1400" b="0" i="0" u="none" strike="noStrike" baseline="0" dirty="0">
                <a:solidFill>
                  <a:srgbClr val="000000"/>
                </a:solidFill>
                <a:latin typeface="DroidSerif-Regular"/>
              </a:rPr>
              <a:t>56. </a:t>
            </a:r>
            <a:r>
              <a:rPr lang="fr-FR" sz="1400" b="0" i="0" u="none" strike="noStrike" baseline="0" dirty="0">
                <a:solidFill>
                  <a:srgbClr val="FA2672"/>
                </a:solidFill>
                <a:latin typeface="DroidSerif-Regular"/>
              </a:rPr>
              <a:t>https://doi.org/10.3233/ISU-</a:t>
            </a:r>
          </a:p>
          <a:p>
            <a:r>
              <a:rPr lang="fr-FR" sz="1400" b="0" i="0" u="none" strike="noStrike" baseline="0" dirty="0">
                <a:solidFill>
                  <a:srgbClr val="FA2672"/>
                </a:solidFill>
                <a:latin typeface="DroidSerif-Regular"/>
              </a:rPr>
              <a:t>170824</a:t>
            </a:r>
            <a:endParaRPr lang="fr-FR" sz="1400" dirty="0"/>
          </a:p>
        </p:txBody>
      </p:sp>
    </p:spTree>
    <p:extLst>
      <p:ext uri="{BB962C8B-B14F-4D97-AF65-F5344CB8AC3E}">
        <p14:creationId xmlns:p14="http://schemas.microsoft.com/office/powerpoint/2010/main" val="15622080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6EDA13-9326-4482-A04B-58B1C5B00AC0}"/>
              </a:ext>
            </a:extLst>
          </p:cNvPr>
          <p:cNvSpPr>
            <a:spLocks noGrp="1"/>
          </p:cNvSpPr>
          <p:nvPr>
            <p:ph type="title"/>
          </p:nvPr>
        </p:nvSpPr>
        <p:spPr/>
        <p:txBody>
          <a:bodyPr/>
          <a:lstStyle/>
          <a:p>
            <a:r>
              <a:rPr lang="fr-FR" dirty="0"/>
              <a:t>Etes-vous FAIR ? VRAIMENT ?</a:t>
            </a:r>
          </a:p>
        </p:txBody>
      </p:sp>
      <p:sp>
        <p:nvSpPr>
          <p:cNvPr id="3" name="Espace réservé du contenu 2">
            <a:extLst>
              <a:ext uri="{FF2B5EF4-FFF2-40B4-BE49-F238E27FC236}">
                <a16:creationId xmlns:a16="http://schemas.microsoft.com/office/drawing/2014/main" id="{DBDBF886-3A08-4126-86A4-67BEA7A1D351}"/>
              </a:ext>
            </a:extLst>
          </p:cNvPr>
          <p:cNvSpPr>
            <a:spLocks noGrp="1"/>
          </p:cNvSpPr>
          <p:nvPr>
            <p:ph idx="1"/>
          </p:nvPr>
        </p:nvSpPr>
        <p:spPr>
          <a:xfrm>
            <a:off x="863584" y="2830452"/>
            <a:ext cx="9720071" cy="1197096"/>
          </a:xfrm>
        </p:spPr>
        <p:txBody>
          <a:bodyPr>
            <a:normAutofit/>
          </a:bodyPr>
          <a:lstStyle/>
          <a:p>
            <a:r>
              <a:rPr lang="fr-FR" dirty="0" err="1"/>
              <a:t>Fair</a:t>
            </a:r>
            <a:r>
              <a:rPr lang="fr-FR" dirty="0"/>
              <a:t> </a:t>
            </a:r>
            <a:r>
              <a:rPr lang="fr-FR" dirty="0" err="1"/>
              <a:t>Aware</a:t>
            </a:r>
            <a:r>
              <a:rPr lang="fr-FR" dirty="0"/>
              <a:t> : </a:t>
            </a:r>
            <a:r>
              <a:rPr lang="fr-FR" dirty="0">
                <a:hlinkClick r:id="rId2"/>
              </a:rPr>
              <a:t>https://fairaware.dans.knaw.nl/</a:t>
            </a:r>
            <a:endParaRPr lang="fr-FR" dirty="0"/>
          </a:p>
          <a:p>
            <a:pPr marL="0" indent="0">
              <a:buNone/>
            </a:pPr>
            <a:r>
              <a:rPr lang="fr-FR" dirty="0"/>
              <a:t> </a:t>
            </a:r>
          </a:p>
        </p:txBody>
      </p:sp>
      <p:pic>
        <p:nvPicPr>
          <p:cNvPr id="5" name="Image 4">
            <a:extLst>
              <a:ext uri="{FF2B5EF4-FFF2-40B4-BE49-F238E27FC236}">
                <a16:creationId xmlns:a16="http://schemas.microsoft.com/office/drawing/2014/main" id="{59D09BF3-6F3D-4DFF-8E70-DB17E4B8DD9B}"/>
              </a:ext>
            </a:extLst>
          </p:cNvPr>
          <p:cNvPicPr>
            <a:picLocks noChangeAspect="1"/>
          </p:cNvPicPr>
          <p:nvPr/>
        </p:nvPicPr>
        <p:blipFill rotWithShape="1">
          <a:blip r:embed="rId3"/>
          <a:srcRect l="21411" t="29109" r="8088" b="54097"/>
          <a:stretch/>
        </p:blipFill>
        <p:spPr>
          <a:xfrm>
            <a:off x="728830" y="4313735"/>
            <a:ext cx="9933561" cy="1577514"/>
          </a:xfrm>
          <a:prstGeom prst="rect">
            <a:avLst/>
          </a:prstGeom>
        </p:spPr>
      </p:pic>
    </p:spTree>
    <p:extLst>
      <p:ext uri="{BB962C8B-B14F-4D97-AF65-F5344CB8AC3E}">
        <p14:creationId xmlns:p14="http://schemas.microsoft.com/office/powerpoint/2010/main" val="937220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Données, Archivages, risque</a:t>
            </a:r>
          </a:p>
        </p:txBody>
      </p:sp>
      <p:sp>
        <p:nvSpPr>
          <p:cNvPr id="3" name="Espace réservé du contenu 2"/>
          <p:cNvSpPr>
            <a:spLocks noGrp="1"/>
          </p:cNvSpPr>
          <p:nvPr>
            <p:ph idx="1"/>
          </p:nvPr>
        </p:nvSpPr>
        <p:spPr>
          <a:xfrm>
            <a:off x="703041" y="2519834"/>
            <a:ext cx="4881081" cy="3154331"/>
          </a:xfrm>
        </p:spPr>
        <p:txBody>
          <a:bodyPr>
            <a:normAutofit lnSpcReduction="10000"/>
          </a:bodyPr>
          <a:lstStyle/>
          <a:p>
            <a:r>
              <a:rPr lang="fr-FR" dirty="0"/>
              <a:t>Destruction</a:t>
            </a:r>
          </a:p>
          <a:p>
            <a:r>
              <a:rPr lang="fr-FR" dirty="0"/>
              <a:t>Vol</a:t>
            </a:r>
          </a:p>
          <a:p>
            <a:r>
              <a:rPr lang="fr-FR" dirty="0"/>
              <a:t>Ne pas savoir les retrouver dans son ordi</a:t>
            </a:r>
          </a:p>
          <a:p>
            <a:r>
              <a:rPr lang="fr-FR" dirty="0"/>
              <a:t>Ne plus avoir le logiciel pour les lire</a:t>
            </a:r>
          </a:p>
          <a:p>
            <a:r>
              <a:rPr lang="fr-FR" dirty="0"/>
              <a:t>Ne plus les comprendre</a:t>
            </a:r>
          </a:p>
          <a:p>
            <a:endParaRPr lang="fr-FR" dirty="0"/>
          </a:p>
          <a:p>
            <a:r>
              <a:rPr lang="fr-FR" dirty="0"/>
              <a:t>&gt;&gt; Matthieu </a:t>
            </a:r>
            <a:r>
              <a:rPr lang="fr-FR" dirty="0" err="1"/>
              <a:t>Saby</a:t>
            </a:r>
            <a:r>
              <a:rPr lang="fr-FR" dirty="0"/>
              <a:t> </a:t>
            </a:r>
            <a:r>
              <a:rPr lang="fr-FR" dirty="0">
                <a:hlinkClick r:id="rId2"/>
              </a:rPr>
              <a:t>https://osf.io/2yvc9/</a:t>
            </a:r>
            <a:endParaRPr lang="fr-FR" dirty="0"/>
          </a:p>
          <a:p>
            <a:endParaRPr lang="fr-FR" dirty="0"/>
          </a:p>
          <a:p>
            <a:endParaRPr lang="fr-FR" dirty="0"/>
          </a:p>
        </p:txBody>
      </p:sp>
      <p:sp>
        <p:nvSpPr>
          <p:cNvPr id="5" name="Espace réservé du contenu 2">
            <a:extLst>
              <a:ext uri="{FF2B5EF4-FFF2-40B4-BE49-F238E27FC236}">
                <a16:creationId xmlns:a16="http://schemas.microsoft.com/office/drawing/2014/main" id="{106058C6-629C-EAAF-72D8-35300E4457DE}"/>
              </a:ext>
            </a:extLst>
          </p:cNvPr>
          <p:cNvSpPr txBox="1">
            <a:spLocks/>
          </p:cNvSpPr>
          <p:nvPr/>
        </p:nvSpPr>
        <p:spPr>
          <a:xfrm>
            <a:off x="6495404" y="2434909"/>
            <a:ext cx="4881081" cy="3154331"/>
          </a:xfrm>
          <a:prstGeom prst="rect">
            <a:avLst/>
          </a:prstGeom>
        </p:spPr>
        <p:txBody>
          <a:bodyPr vert="horz" lIns="45720" tIns="45720" rIns="4572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r>
              <a:rPr lang="fr-FR" dirty="0"/>
              <a:t>Impératifs : </a:t>
            </a:r>
          </a:p>
          <a:p>
            <a:endParaRPr lang="fr-FR" dirty="0"/>
          </a:p>
          <a:p>
            <a:r>
              <a:rPr lang="fr-FR" dirty="0"/>
              <a:t>De sécurité : pendant et après le projet</a:t>
            </a:r>
          </a:p>
          <a:p>
            <a:r>
              <a:rPr lang="fr-FR" dirty="0"/>
              <a:t>D’utilisabilité : pendant le projet</a:t>
            </a:r>
          </a:p>
          <a:p>
            <a:r>
              <a:rPr lang="fr-FR" dirty="0"/>
              <a:t>De durabilité : après le projet</a:t>
            </a:r>
          </a:p>
          <a:p>
            <a:endParaRPr lang="fr-FR" dirty="0"/>
          </a:p>
          <a:p>
            <a:r>
              <a:rPr lang="fr-FR" dirty="0"/>
              <a:t>&gt;&gt; Matthieu </a:t>
            </a:r>
            <a:r>
              <a:rPr lang="fr-FR" dirty="0" err="1"/>
              <a:t>Saby</a:t>
            </a:r>
            <a:r>
              <a:rPr lang="fr-FR" dirty="0"/>
              <a:t> </a:t>
            </a:r>
            <a:r>
              <a:rPr lang="fr-FR" dirty="0">
                <a:hlinkClick r:id="rId2"/>
              </a:rPr>
              <a:t>https://osf.io/2yvc9/</a:t>
            </a:r>
            <a:endParaRPr lang="fr-FR" dirty="0"/>
          </a:p>
          <a:p>
            <a:endParaRPr lang="fr-FR" dirty="0"/>
          </a:p>
          <a:p>
            <a:endParaRPr lang="fr-FR" dirty="0"/>
          </a:p>
        </p:txBody>
      </p:sp>
    </p:spTree>
    <p:extLst>
      <p:ext uri="{BB962C8B-B14F-4D97-AF65-F5344CB8AC3E}">
        <p14:creationId xmlns:p14="http://schemas.microsoft.com/office/powerpoint/2010/main" val="15450887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176593-2116-5480-DDC5-FFE176E2C813}"/>
              </a:ext>
            </a:extLst>
          </p:cNvPr>
          <p:cNvSpPr>
            <a:spLocks noGrp="1"/>
          </p:cNvSpPr>
          <p:nvPr>
            <p:ph type="title"/>
          </p:nvPr>
        </p:nvSpPr>
        <p:spPr/>
        <p:txBody>
          <a:bodyPr/>
          <a:lstStyle/>
          <a:p>
            <a:r>
              <a:rPr lang="fr-FR" dirty="0"/>
              <a:t>The care </a:t>
            </a:r>
            <a:r>
              <a:rPr lang="fr-FR" dirty="0" err="1"/>
              <a:t>principles</a:t>
            </a:r>
            <a:r>
              <a:rPr lang="fr-FR" dirty="0"/>
              <a:t> </a:t>
            </a:r>
          </a:p>
        </p:txBody>
      </p:sp>
      <p:pic>
        <p:nvPicPr>
          <p:cNvPr id="1026" name="Picture 2" descr="FAIR and CARE Principles image">
            <a:extLst>
              <a:ext uri="{FF2B5EF4-FFF2-40B4-BE49-F238E27FC236}">
                <a16:creationId xmlns:a16="http://schemas.microsoft.com/office/drawing/2014/main" id="{F752FEBB-1FAE-8CEA-CDD6-3531491CDE6F}"/>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586347" y="373439"/>
            <a:ext cx="5260373" cy="2907233"/>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contenu 2">
            <a:extLst>
              <a:ext uri="{FF2B5EF4-FFF2-40B4-BE49-F238E27FC236}">
                <a16:creationId xmlns:a16="http://schemas.microsoft.com/office/drawing/2014/main" id="{51D6F082-AA20-56FC-7F2D-C7B983A43DC7}"/>
              </a:ext>
            </a:extLst>
          </p:cNvPr>
          <p:cNvSpPr txBox="1">
            <a:spLocks/>
          </p:cNvSpPr>
          <p:nvPr/>
        </p:nvSpPr>
        <p:spPr>
          <a:xfrm>
            <a:off x="355988" y="2285999"/>
            <a:ext cx="5290957" cy="4505689"/>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r>
              <a:rPr lang="fr-FR" dirty="0"/>
              <a:t>Collective </a:t>
            </a:r>
            <a:r>
              <a:rPr lang="fr-FR" dirty="0" err="1"/>
              <a:t>Benefit</a:t>
            </a:r>
            <a:endParaRPr lang="fr-FR" dirty="0"/>
          </a:p>
          <a:p>
            <a:r>
              <a:rPr lang="fr-FR" dirty="0" err="1">
                <a:solidFill>
                  <a:srgbClr val="222222"/>
                </a:solidFill>
                <a:latin typeface="-apple-system"/>
              </a:rPr>
              <a:t>Authority</a:t>
            </a:r>
            <a:r>
              <a:rPr lang="fr-FR" dirty="0">
                <a:solidFill>
                  <a:srgbClr val="222222"/>
                </a:solidFill>
                <a:latin typeface="-apple-system"/>
              </a:rPr>
              <a:t> to Control</a:t>
            </a:r>
          </a:p>
          <a:p>
            <a:r>
              <a:rPr lang="fr-FR" dirty="0" err="1">
                <a:solidFill>
                  <a:srgbClr val="222222"/>
                </a:solidFill>
                <a:latin typeface="-apple-system"/>
              </a:rPr>
              <a:t>Responsibility</a:t>
            </a:r>
            <a:endParaRPr lang="fr-FR" dirty="0">
              <a:solidFill>
                <a:srgbClr val="222222"/>
              </a:solidFill>
              <a:latin typeface="-apple-system"/>
            </a:endParaRPr>
          </a:p>
          <a:p>
            <a:r>
              <a:rPr lang="fr-FR" dirty="0" err="1">
                <a:solidFill>
                  <a:srgbClr val="222222"/>
                </a:solidFill>
                <a:latin typeface="-apple-system"/>
              </a:rPr>
              <a:t>Ethics</a:t>
            </a:r>
            <a:endParaRPr lang="en-US" dirty="0">
              <a:solidFill>
                <a:srgbClr val="222222"/>
              </a:solidFill>
              <a:latin typeface="-apple-system"/>
            </a:endParaRPr>
          </a:p>
          <a:p>
            <a:r>
              <a:rPr lang="fr-FR" dirty="0">
                <a:hlinkClick r:id="rId3"/>
              </a:rPr>
              <a:t>https://research-hub.auckland.ac.nz/guide-to-managing-research-data/ethics-integrity-and-compliance/the-fair-and-care-principles-for-research-data</a:t>
            </a:r>
            <a:endParaRPr lang="fr-FR" dirty="0"/>
          </a:p>
          <a:p>
            <a:endParaRPr lang="fr-FR" dirty="0"/>
          </a:p>
        </p:txBody>
      </p:sp>
    </p:spTree>
    <p:extLst>
      <p:ext uri="{BB962C8B-B14F-4D97-AF65-F5344CB8AC3E}">
        <p14:creationId xmlns:p14="http://schemas.microsoft.com/office/powerpoint/2010/main" val="15416430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1D057D-4C85-649A-FCBA-0A3BD9908DAA}"/>
              </a:ext>
            </a:extLst>
          </p:cNvPr>
          <p:cNvSpPr>
            <a:spLocks noGrp="1"/>
          </p:cNvSpPr>
          <p:nvPr>
            <p:ph type="title"/>
          </p:nvPr>
        </p:nvSpPr>
        <p:spPr/>
        <p:txBody>
          <a:bodyPr/>
          <a:lstStyle/>
          <a:p>
            <a:r>
              <a:rPr lang="fr-FR" dirty="0"/>
              <a:t>Exemple Transatlantique</a:t>
            </a:r>
          </a:p>
        </p:txBody>
      </p:sp>
      <p:sp>
        <p:nvSpPr>
          <p:cNvPr id="3" name="Espace réservé du contenu 2">
            <a:extLst>
              <a:ext uri="{FF2B5EF4-FFF2-40B4-BE49-F238E27FC236}">
                <a16:creationId xmlns:a16="http://schemas.microsoft.com/office/drawing/2014/main" id="{3F5DE9DB-22BB-3C11-E5FC-389EB3664069}"/>
              </a:ext>
            </a:extLst>
          </p:cNvPr>
          <p:cNvSpPr>
            <a:spLocks noGrp="1"/>
          </p:cNvSpPr>
          <p:nvPr>
            <p:ph idx="1"/>
          </p:nvPr>
        </p:nvSpPr>
        <p:spPr/>
        <p:txBody>
          <a:bodyPr>
            <a:normAutofit lnSpcReduction="10000"/>
          </a:bodyPr>
          <a:lstStyle/>
          <a:p>
            <a:pPr hangingPunct="0">
              <a:lnSpc>
                <a:spcPct val="115000"/>
              </a:lnSpc>
              <a:spcBef>
                <a:spcPts val="1000"/>
              </a:spcBef>
            </a:pPr>
            <a:r>
              <a:rPr lang="en-US" sz="1800" b="1" cap="all" dirty="0">
                <a:effectLst/>
                <a:latin typeface="Times New Roman" panose="02020603050405020304" pitchFamily="18" charset="0"/>
                <a:ea typeface="MS Gothic" panose="020B0609070205080204" pitchFamily="49" charset="-128"/>
                <a:cs typeface="Times New Roman" panose="02020603050405020304" pitchFamily="18" charset="0"/>
              </a:rPr>
              <a:t>2. Documentation and data quality</a:t>
            </a:r>
            <a:endParaRPr lang="fr-FR" sz="1800" b="1" cap="all" dirty="0">
              <a:effectLst/>
              <a:latin typeface="Arial" panose="020B0604020202020204" pitchFamily="34" charset="0"/>
              <a:ea typeface="MS Gothic" panose="020B0609070205080204" pitchFamily="49" charset="-128"/>
              <a:cs typeface="Times New Roman" panose="02020603050405020304" pitchFamily="18" charset="0"/>
            </a:endParaRPr>
          </a:p>
          <a:p>
            <a:pPr indent="457200" hangingPunct="0"/>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If a general open data repository like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Zenodo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was chosen by the team for data sharing, the metadata would be in Dublin Core. However, the choice of repository is still under discussion. The documents that will be deposited there will be accompanied by metadata files describing their origin, their mode of production and use. The developments will be documented and will have a readme.txt file containing the installation instructions. The scientific reports of the project will describe the deliverables, their collection process and how they can be reused. A file naming rule will be defined collectively by the research team.</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p>
            <a:pPr indent="457200" hangingPunct="0"/>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p>
            <a:pPr indent="457200" hangingPunct="0"/>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During the field campaign, the quality and conformity of the data collection will be controlled by the researcher in charge of the current action. This will mainly consist of checking the conformity with the collection protocol defined beforehand and the correct transcription of the collected data. On the project as a whole, we will set up a collective validation process of the tested methods, the texts produced and the website. With at least a validation by the person in charge of the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Workpackage</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the action. Each data set will be the subject of a readme.txt file or documentation. </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99845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FDC8EE1-C839-2D92-2DB3-C92E3282664D}"/>
              </a:ext>
            </a:extLst>
          </p:cNvPr>
          <p:cNvSpPr>
            <a:spLocks noGrp="1"/>
          </p:cNvSpPr>
          <p:nvPr>
            <p:ph type="ctrTitle"/>
          </p:nvPr>
        </p:nvSpPr>
        <p:spPr/>
        <p:txBody>
          <a:bodyPr/>
          <a:lstStyle/>
          <a:p>
            <a:r>
              <a:rPr lang="fr-FR" dirty="0"/>
              <a:t>Stockage &amp; Sauvegarde des données</a:t>
            </a:r>
          </a:p>
        </p:txBody>
      </p:sp>
      <p:sp>
        <p:nvSpPr>
          <p:cNvPr id="5" name="Sous-titre 4">
            <a:extLst>
              <a:ext uri="{FF2B5EF4-FFF2-40B4-BE49-F238E27FC236}">
                <a16:creationId xmlns:a16="http://schemas.microsoft.com/office/drawing/2014/main" id="{02B01C60-9669-35F6-FC62-DFD9A7D445F5}"/>
              </a:ext>
            </a:extLst>
          </p:cNvPr>
          <p:cNvSpPr>
            <a:spLocks noGrp="1"/>
          </p:cNvSpPr>
          <p:nvPr>
            <p:ph type="subTitle" idx="1"/>
          </p:nvPr>
        </p:nvSpPr>
        <p:spPr/>
        <p:txBody>
          <a:bodyPr/>
          <a:lstStyle/>
          <a:p>
            <a:r>
              <a:rPr lang="fr-FR" dirty="0"/>
              <a:t>A partir du modèle ANR</a:t>
            </a:r>
          </a:p>
        </p:txBody>
      </p:sp>
    </p:spTree>
    <p:extLst>
      <p:ext uri="{BB962C8B-B14F-4D97-AF65-F5344CB8AC3E}">
        <p14:creationId xmlns:p14="http://schemas.microsoft.com/office/powerpoint/2010/main" val="19925721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1204C9-5353-5942-9EA5-E9D388768550}"/>
              </a:ext>
            </a:extLst>
          </p:cNvPr>
          <p:cNvSpPr>
            <a:spLocks noGrp="1"/>
          </p:cNvSpPr>
          <p:nvPr>
            <p:ph type="title"/>
          </p:nvPr>
        </p:nvSpPr>
        <p:spPr/>
        <p:txBody>
          <a:bodyPr>
            <a:normAutofit/>
          </a:bodyPr>
          <a:lstStyle/>
          <a:p>
            <a:r>
              <a:rPr lang="en-US" sz="5400" b="1" cap="all" dirty="0">
                <a:effectLst/>
                <a:ea typeface="MS Gothic" panose="020B0609070205080204" pitchFamily="49" charset="-128"/>
                <a:cs typeface="Times New Roman" panose="02020603050405020304" pitchFamily="18" charset="0"/>
              </a:rPr>
              <a:t>3. Storage and backup during the research process</a:t>
            </a:r>
            <a:endParaRPr lang="fr-FR" dirty="0"/>
          </a:p>
        </p:txBody>
      </p:sp>
      <p:pic>
        <p:nvPicPr>
          <p:cNvPr id="5" name="Picture 2">
            <a:extLst>
              <a:ext uri="{FF2B5EF4-FFF2-40B4-BE49-F238E27FC236}">
                <a16:creationId xmlns:a16="http://schemas.microsoft.com/office/drawing/2014/main" id="{C8D23F61-7131-3991-F8BA-904252A1A3E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6265" t="40492" b="17303"/>
          <a:stretch/>
        </p:blipFill>
        <p:spPr bwMode="auto">
          <a:xfrm>
            <a:off x="3798373" y="2596654"/>
            <a:ext cx="4171392" cy="3401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2520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1204C9-5353-5942-9EA5-E9D388768550}"/>
              </a:ext>
            </a:extLst>
          </p:cNvPr>
          <p:cNvSpPr>
            <a:spLocks noGrp="1"/>
          </p:cNvSpPr>
          <p:nvPr>
            <p:ph type="title"/>
          </p:nvPr>
        </p:nvSpPr>
        <p:spPr/>
        <p:txBody>
          <a:bodyPr/>
          <a:lstStyle/>
          <a:p>
            <a:r>
              <a:rPr lang="en-US" sz="4800" b="1" cap="all" dirty="0">
                <a:effectLst/>
                <a:ea typeface="MS Gothic" panose="020B0609070205080204" pitchFamily="49" charset="-128"/>
                <a:cs typeface="Times New Roman" panose="02020603050405020304" pitchFamily="18" charset="0"/>
              </a:rPr>
              <a:t>3. Storage and backup during the research process</a:t>
            </a:r>
            <a:endParaRPr lang="fr-FR" dirty="0"/>
          </a:p>
        </p:txBody>
      </p:sp>
      <p:sp>
        <p:nvSpPr>
          <p:cNvPr id="3" name="Espace réservé du contenu 2">
            <a:extLst>
              <a:ext uri="{FF2B5EF4-FFF2-40B4-BE49-F238E27FC236}">
                <a16:creationId xmlns:a16="http://schemas.microsoft.com/office/drawing/2014/main" id="{8FA623F9-7351-2540-79C1-E6EBD61F61EA}"/>
              </a:ext>
            </a:extLst>
          </p:cNvPr>
          <p:cNvSpPr>
            <a:spLocks noGrp="1"/>
          </p:cNvSpPr>
          <p:nvPr>
            <p:ph idx="1"/>
          </p:nvPr>
        </p:nvSpPr>
        <p:spPr/>
        <p:txBody>
          <a:bodyPr>
            <a:normAutofit/>
          </a:bodyPr>
          <a:lstStyle/>
          <a:p>
            <a:pPr hangingPunct="0"/>
            <a:r>
              <a:rPr lang="fr-FR" sz="1800" dirty="0">
                <a:effectLst/>
                <a:latin typeface="Arial" panose="020B0604020202020204" pitchFamily="34" charset="0"/>
                <a:ea typeface="Times New Roman" panose="02020603050405020304" pitchFamily="18" charset="0"/>
                <a:cs typeface="Times New Roman" panose="02020603050405020304" pitchFamily="18" charset="0"/>
              </a:rPr>
              <a:t>3a. Comment les données et les métadonnées seront-elles stockées et sauvegardées tout au long du processus de recherche ?</a:t>
            </a:r>
          </a:p>
          <a:p>
            <a:pPr hangingPunct="0"/>
            <a:r>
              <a:rPr lang="fr-FR" sz="1800" dirty="0">
                <a:effectLst/>
                <a:latin typeface="Arial" panose="020B0604020202020204" pitchFamily="34" charset="0"/>
                <a:ea typeface="Times New Roman" panose="02020603050405020304" pitchFamily="18" charset="0"/>
                <a:cs typeface="Times New Roman" panose="02020603050405020304" pitchFamily="18" charset="0"/>
              </a:rPr>
              <a:t> </a:t>
            </a:r>
          </a:p>
          <a:p>
            <a:pPr hangingPunct="0"/>
            <a:r>
              <a:rPr lang="fr-FR" sz="1800" i="1" dirty="0">
                <a:effectLst/>
                <a:latin typeface="Arial" panose="020B0604020202020204" pitchFamily="34" charset="0"/>
                <a:ea typeface="Times New Roman" panose="02020603050405020304" pitchFamily="18" charset="0"/>
                <a:cs typeface="Times New Roman" panose="02020603050405020304" pitchFamily="18" charset="0"/>
              </a:rPr>
              <a:t>Recommandations</a:t>
            </a:r>
            <a:r>
              <a:rPr lang="fr-FR" sz="1800" dirty="0">
                <a:effectLst/>
                <a:latin typeface="Arial" panose="020B0604020202020204" pitchFamily="34" charset="0"/>
                <a:ea typeface="Times New Roman" panose="02020603050405020304" pitchFamily="18" charset="0"/>
                <a:cs typeface="Times New Roman" panose="02020603050405020304" pitchFamily="18" charset="0"/>
              </a:rPr>
              <a:t>:</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Décrire l'endroit où les données seront stockées et sauvegardées au cours du processus de recherche et la fréquence à laquelle la sauvegarde sera effectuée. Il est recommandé de stocker les données dans au moins deux lieux distincts.</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Privilégier l'utilisation de systèmes de stockage robustes, avec sauvegarde automatique, tels que ceux fournis par les services informatiques de l'institution d'origine. Le stockage des données sur des ordinateurs portables, des disques durs externes, ou des périphériques de stockage tels que des clés USB n'est pas recommandé.</a:t>
            </a:r>
          </a:p>
          <a:p>
            <a:pPr marL="0" indent="0">
              <a:buNone/>
            </a:pPr>
            <a:endParaRPr lang="fr-FR" sz="2400" b="1" cap="all" dirty="0">
              <a:effectLst/>
              <a:ea typeface="MS Gothic" panose="020B0609070205080204" pitchFamily="49" charset="-128"/>
              <a:cs typeface="Times New Roman" panose="02020603050405020304" pitchFamily="18" charset="0"/>
            </a:endParaRPr>
          </a:p>
          <a:p>
            <a:endParaRPr lang="fr-FR" dirty="0"/>
          </a:p>
        </p:txBody>
      </p:sp>
      <p:pic>
        <p:nvPicPr>
          <p:cNvPr id="4" name="Picture 2">
            <a:extLst>
              <a:ext uri="{FF2B5EF4-FFF2-40B4-BE49-F238E27FC236}">
                <a16:creationId xmlns:a16="http://schemas.microsoft.com/office/drawing/2014/main" id="{9AF1C92D-4DE4-E0C7-300C-BDFA01DC687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6265" t="40492" b="13697"/>
          <a:stretch/>
        </p:blipFill>
        <p:spPr bwMode="auto">
          <a:xfrm>
            <a:off x="10425045" y="251286"/>
            <a:ext cx="1485654" cy="1354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4432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1204C9-5353-5942-9EA5-E9D388768550}"/>
              </a:ext>
            </a:extLst>
          </p:cNvPr>
          <p:cNvSpPr>
            <a:spLocks noGrp="1"/>
          </p:cNvSpPr>
          <p:nvPr>
            <p:ph type="title"/>
          </p:nvPr>
        </p:nvSpPr>
        <p:spPr/>
        <p:txBody>
          <a:bodyPr/>
          <a:lstStyle/>
          <a:p>
            <a:r>
              <a:rPr lang="en-US" sz="4800" b="1" cap="all" dirty="0">
                <a:effectLst/>
                <a:ea typeface="MS Gothic" panose="020B0609070205080204" pitchFamily="49" charset="-128"/>
                <a:cs typeface="Times New Roman" panose="02020603050405020304" pitchFamily="18" charset="0"/>
              </a:rPr>
              <a:t>3. Storage and backup during the research process</a:t>
            </a:r>
            <a:endParaRPr lang="fr-FR" dirty="0"/>
          </a:p>
        </p:txBody>
      </p:sp>
      <p:sp>
        <p:nvSpPr>
          <p:cNvPr id="3" name="Espace réservé du contenu 2">
            <a:extLst>
              <a:ext uri="{FF2B5EF4-FFF2-40B4-BE49-F238E27FC236}">
                <a16:creationId xmlns:a16="http://schemas.microsoft.com/office/drawing/2014/main" id="{8FA623F9-7351-2540-79C1-E6EBD61F61EA}"/>
              </a:ext>
            </a:extLst>
          </p:cNvPr>
          <p:cNvSpPr>
            <a:spLocks noGrp="1"/>
          </p:cNvSpPr>
          <p:nvPr>
            <p:ph idx="1"/>
          </p:nvPr>
        </p:nvSpPr>
        <p:spPr/>
        <p:txBody>
          <a:bodyPr>
            <a:normAutofit fontScale="92500" lnSpcReduction="10000"/>
          </a:bodyPr>
          <a:lstStyle/>
          <a:p>
            <a:pPr hangingPunct="0"/>
            <a:r>
              <a:rPr lang="fr-FR" sz="1800" dirty="0">
                <a:effectLst/>
                <a:latin typeface="Arial" panose="020B0604020202020204" pitchFamily="34" charset="0"/>
                <a:ea typeface="Times New Roman" panose="02020603050405020304" pitchFamily="18" charset="0"/>
                <a:cs typeface="Times New Roman" panose="02020603050405020304" pitchFamily="18" charset="0"/>
              </a:rPr>
              <a:t>3b. Comment la sécurité des données et la protection des données sensibles seront-elles assurées tout au long du processus de recherche ?</a:t>
            </a:r>
          </a:p>
          <a:p>
            <a:pPr hangingPunct="0"/>
            <a:r>
              <a:rPr lang="fr-FR" sz="1800" dirty="0">
                <a:effectLst/>
                <a:latin typeface="Arial" panose="020B0604020202020204" pitchFamily="34" charset="0"/>
                <a:ea typeface="Times New Roman" panose="02020603050405020304" pitchFamily="18" charset="0"/>
                <a:cs typeface="Times New Roman" panose="02020603050405020304" pitchFamily="18" charset="0"/>
              </a:rPr>
              <a:t> </a:t>
            </a:r>
          </a:p>
          <a:p>
            <a:pPr hangingPunct="0"/>
            <a:r>
              <a:rPr lang="fr-FR" sz="1800" i="1" dirty="0">
                <a:effectLst/>
                <a:latin typeface="Arial" panose="020B0604020202020204" pitchFamily="34" charset="0"/>
                <a:ea typeface="Times New Roman" panose="02020603050405020304" pitchFamily="18" charset="0"/>
                <a:cs typeface="Times New Roman" panose="02020603050405020304" pitchFamily="18" charset="0"/>
              </a:rPr>
              <a:t>Recommandations</a:t>
            </a:r>
            <a:r>
              <a:rPr lang="fr-FR" sz="1800" dirty="0">
                <a:effectLst/>
                <a:latin typeface="Arial" panose="020B0604020202020204" pitchFamily="34" charset="0"/>
                <a:ea typeface="Times New Roman" panose="02020603050405020304" pitchFamily="18" charset="0"/>
                <a:cs typeface="Times New Roman" panose="02020603050405020304" pitchFamily="18" charset="0"/>
              </a:rPr>
              <a:t>:</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Expliquer comment les données seront récupérées en cas d'incident.</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Expliquer qui aura accès aux données au cours du processus de recherche et comment l'accès aux données est contrôlé, en particulier dans le cadre de recherches menées en collaboration.</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Tenir compte de la protection des données, en particulier si vos données sont sensibles (par exemple données à caractère personnel, politiquement sensibles des informations ou secrets commerciaux). Décrire les principaux risques et la façon dont ils seront gérés.</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Expliquer quelle politique institutionnelle de protection des données est mise en œuvre.</a:t>
            </a:r>
          </a:p>
          <a:p>
            <a:pPr marL="0" indent="0">
              <a:buNone/>
            </a:pPr>
            <a:endParaRPr lang="fr-FR" sz="2400" b="1" cap="all" dirty="0">
              <a:effectLst/>
              <a:ea typeface="MS Gothic" panose="020B0609070205080204" pitchFamily="49" charset="-128"/>
              <a:cs typeface="Times New Roman" panose="02020603050405020304" pitchFamily="18" charset="0"/>
            </a:endParaRPr>
          </a:p>
          <a:p>
            <a:endParaRPr lang="fr-FR" dirty="0"/>
          </a:p>
        </p:txBody>
      </p:sp>
      <p:pic>
        <p:nvPicPr>
          <p:cNvPr id="4" name="Picture 2">
            <a:extLst>
              <a:ext uri="{FF2B5EF4-FFF2-40B4-BE49-F238E27FC236}">
                <a16:creationId xmlns:a16="http://schemas.microsoft.com/office/drawing/2014/main" id="{9AF1C92D-4DE4-E0C7-300C-BDFA01DC687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6265" t="40492" b="13697"/>
          <a:stretch/>
        </p:blipFill>
        <p:spPr bwMode="auto">
          <a:xfrm>
            <a:off x="10425045" y="251286"/>
            <a:ext cx="1485654" cy="1354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53519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Stocker</a:t>
            </a:r>
          </a:p>
        </p:txBody>
      </p:sp>
      <p:sp>
        <p:nvSpPr>
          <p:cNvPr id="3" name="Espace réservé du contenu 2"/>
          <p:cNvSpPr>
            <a:spLocks noGrp="1"/>
          </p:cNvSpPr>
          <p:nvPr>
            <p:ph idx="1"/>
          </p:nvPr>
        </p:nvSpPr>
        <p:spPr>
          <a:xfrm>
            <a:off x="60868" y="6371763"/>
            <a:ext cx="4064402" cy="486237"/>
          </a:xfrm>
        </p:spPr>
        <p:txBody>
          <a:bodyPr>
            <a:normAutofit/>
          </a:bodyPr>
          <a:lstStyle/>
          <a:p>
            <a:r>
              <a:rPr lang="fr-FR" sz="1700" dirty="0"/>
              <a:t>Source : </a:t>
            </a:r>
            <a:r>
              <a:rPr lang="fr-FR" sz="1700" dirty="0" err="1"/>
              <a:t>DoraNUm</a:t>
            </a:r>
            <a:r>
              <a:rPr lang="fr-FR" sz="1700" dirty="0"/>
              <a:t> : </a:t>
            </a:r>
            <a:r>
              <a:rPr lang="fr-FR" sz="1700" dirty="0">
                <a:hlinkClick r:id="rId2"/>
              </a:rPr>
              <a:t>https://doranum.fr/</a:t>
            </a:r>
            <a:endParaRPr lang="fr-FR" sz="1700" dirty="0"/>
          </a:p>
          <a:p>
            <a:endParaRPr lang="fr-FR" dirty="0"/>
          </a:p>
        </p:txBody>
      </p:sp>
      <p:pic>
        <p:nvPicPr>
          <p:cNvPr id="5" name="Image 4">
            <a:extLst>
              <a:ext uri="{FF2B5EF4-FFF2-40B4-BE49-F238E27FC236}">
                <a16:creationId xmlns:a16="http://schemas.microsoft.com/office/drawing/2014/main" id="{047B4E47-3301-45EC-A2E4-4115CA9C60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7239" y="850463"/>
            <a:ext cx="9153893" cy="5521300"/>
          </a:xfrm>
          <a:prstGeom prst="rect">
            <a:avLst/>
          </a:prstGeom>
        </p:spPr>
      </p:pic>
    </p:spTree>
    <p:extLst>
      <p:ext uri="{BB962C8B-B14F-4D97-AF65-F5344CB8AC3E}">
        <p14:creationId xmlns:p14="http://schemas.microsoft.com/office/powerpoint/2010/main" val="1760754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1D057D-4C85-649A-FCBA-0A3BD9908DAA}"/>
              </a:ext>
            </a:extLst>
          </p:cNvPr>
          <p:cNvSpPr>
            <a:spLocks noGrp="1"/>
          </p:cNvSpPr>
          <p:nvPr>
            <p:ph type="title"/>
          </p:nvPr>
        </p:nvSpPr>
        <p:spPr/>
        <p:txBody>
          <a:bodyPr/>
          <a:lstStyle/>
          <a:p>
            <a:r>
              <a:rPr lang="fr-FR" dirty="0"/>
              <a:t>Exemple Transatlantique</a:t>
            </a:r>
          </a:p>
        </p:txBody>
      </p:sp>
      <p:sp>
        <p:nvSpPr>
          <p:cNvPr id="3" name="Espace réservé du contenu 2">
            <a:extLst>
              <a:ext uri="{FF2B5EF4-FFF2-40B4-BE49-F238E27FC236}">
                <a16:creationId xmlns:a16="http://schemas.microsoft.com/office/drawing/2014/main" id="{3F5DE9DB-22BB-3C11-E5FC-389EB3664069}"/>
              </a:ext>
            </a:extLst>
          </p:cNvPr>
          <p:cNvSpPr>
            <a:spLocks noGrp="1"/>
          </p:cNvSpPr>
          <p:nvPr>
            <p:ph idx="1"/>
          </p:nvPr>
        </p:nvSpPr>
        <p:spPr/>
        <p:txBody>
          <a:bodyPr>
            <a:normAutofit fontScale="92500" lnSpcReduction="10000"/>
          </a:bodyPr>
          <a:lstStyle/>
          <a:p>
            <a:pPr hangingPunct="0">
              <a:lnSpc>
                <a:spcPct val="115000"/>
              </a:lnSpc>
              <a:spcBef>
                <a:spcPts val="1000"/>
              </a:spcBef>
            </a:pPr>
            <a:r>
              <a:rPr lang="en-US" sz="1800" b="1" cap="all" dirty="0">
                <a:effectLst/>
                <a:latin typeface="Times New Roman" panose="02020603050405020304" pitchFamily="18" charset="0"/>
                <a:ea typeface="MS Gothic" panose="020B0609070205080204" pitchFamily="49" charset="-128"/>
                <a:cs typeface="Times New Roman" panose="02020603050405020304" pitchFamily="18" charset="0"/>
              </a:rPr>
              <a:t>3. Storage and backup during the research process</a:t>
            </a:r>
            <a:endParaRPr lang="fr-FR" sz="1800" b="1" cap="all" dirty="0">
              <a:effectLst/>
              <a:latin typeface="Arial" panose="020B0604020202020204" pitchFamily="34" charset="0"/>
              <a:ea typeface="MS Gothic" panose="020B0609070205080204" pitchFamily="49" charset="-128"/>
              <a:cs typeface="Times New Roman" panose="02020603050405020304" pitchFamily="18" charset="0"/>
            </a:endParaRPr>
          </a:p>
          <a:p>
            <a:pPr indent="457200" hangingPunct="0"/>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We are thinking to store our data and metadata on a storage accessible to each partner. This storage could be stored at the University of Bordeaux, and the backup will be managed by the IT support services. We are planning to install on the storage Next Cloud, that is also proposing a shared calendar, chat, meets, etc. </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p>
            <a:pPr indent="457200" hangingPunct="0"/>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p>
            <a:pPr indent="457200" hangingPunct="0"/>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With this storage, each researcher will have an updated copy on its computer. So, we will have at least four backup mechanisms in place, and data security will be assured. There will be nothing to prevent recovery in the event of an incident. The data will be accessible to the campaign managers and their collaborators during the research process. The data will be available in open access only at the end of the project after exploitation, analysis and publication and possible embargo period. </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p>
            <a:pPr indent="457200" hangingPunct="0"/>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p>
            <a:pPr indent="457200" hangingPunct="0"/>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We are not going to use sensitive data, that require particular protection. If we will use personal data, we will anonymize it and treat it in the respect of the GDPR. </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26170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FDC8EE1-C839-2D92-2DB3-C92E3282664D}"/>
              </a:ext>
            </a:extLst>
          </p:cNvPr>
          <p:cNvSpPr>
            <a:spLocks noGrp="1"/>
          </p:cNvSpPr>
          <p:nvPr>
            <p:ph type="ctrTitle"/>
          </p:nvPr>
        </p:nvSpPr>
        <p:spPr/>
        <p:txBody>
          <a:bodyPr/>
          <a:lstStyle/>
          <a:p>
            <a:r>
              <a:rPr lang="fr-FR" dirty="0"/>
              <a:t>Aspects juridiques et éthiques</a:t>
            </a:r>
          </a:p>
        </p:txBody>
      </p:sp>
      <p:sp>
        <p:nvSpPr>
          <p:cNvPr id="5" name="Sous-titre 4">
            <a:extLst>
              <a:ext uri="{FF2B5EF4-FFF2-40B4-BE49-F238E27FC236}">
                <a16:creationId xmlns:a16="http://schemas.microsoft.com/office/drawing/2014/main" id="{02B01C60-9669-35F6-FC62-DFD9A7D445F5}"/>
              </a:ext>
            </a:extLst>
          </p:cNvPr>
          <p:cNvSpPr>
            <a:spLocks noGrp="1"/>
          </p:cNvSpPr>
          <p:nvPr>
            <p:ph type="subTitle" idx="1"/>
          </p:nvPr>
        </p:nvSpPr>
        <p:spPr/>
        <p:txBody>
          <a:bodyPr/>
          <a:lstStyle/>
          <a:p>
            <a:r>
              <a:rPr lang="fr-FR" dirty="0"/>
              <a:t>A partir du modèle ANR</a:t>
            </a:r>
          </a:p>
        </p:txBody>
      </p:sp>
    </p:spTree>
    <p:extLst>
      <p:ext uri="{BB962C8B-B14F-4D97-AF65-F5344CB8AC3E}">
        <p14:creationId xmlns:p14="http://schemas.microsoft.com/office/powerpoint/2010/main" val="2312250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1204C9-5353-5942-9EA5-E9D388768550}"/>
              </a:ext>
            </a:extLst>
          </p:cNvPr>
          <p:cNvSpPr>
            <a:spLocks noGrp="1"/>
          </p:cNvSpPr>
          <p:nvPr>
            <p:ph type="title"/>
          </p:nvPr>
        </p:nvSpPr>
        <p:spPr>
          <a:xfrm>
            <a:off x="1024128" y="585216"/>
            <a:ext cx="9927732" cy="1499616"/>
          </a:xfrm>
        </p:spPr>
        <p:txBody>
          <a:bodyPr>
            <a:normAutofit fontScale="90000"/>
          </a:bodyPr>
          <a:lstStyle/>
          <a:p>
            <a:pPr marL="0" indent="0"/>
            <a:r>
              <a:rPr lang="en-US" sz="5400" b="1" cap="all" dirty="0">
                <a:effectLst/>
                <a:ea typeface="MS Gothic" panose="020B0609070205080204" pitchFamily="49" charset="-128"/>
                <a:cs typeface="Times New Roman" panose="02020603050405020304" pitchFamily="18" charset="0"/>
              </a:rPr>
              <a:t>4. Legal and ethical requirements, code of conduct and resources</a:t>
            </a:r>
            <a:endParaRPr lang="fr-FR" dirty="0"/>
          </a:p>
        </p:txBody>
      </p:sp>
      <p:pic>
        <p:nvPicPr>
          <p:cNvPr id="5" name="Picture 2">
            <a:extLst>
              <a:ext uri="{FF2B5EF4-FFF2-40B4-BE49-F238E27FC236}">
                <a16:creationId xmlns:a16="http://schemas.microsoft.com/office/drawing/2014/main" id="{B93B427D-31B5-8CBC-48D4-CC293977DD8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552" t="63810" r="33845" b="10296"/>
          <a:stretch/>
        </p:blipFill>
        <p:spPr bwMode="auto">
          <a:xfrm>
            <a:off x="2213032" y="2807198"/>
            <a:ext cx="6504454" cy="2086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417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Niveaux de risque</a:t>
            </a:r>
          </a:p>
        </p:txBody>
      </p:sp>
      <p:sp>
        <p:nvSpPr>
          <p:cNvPr id="3" name="Espace réservé du contenu 2"/>
          <p:cNvSpPr>
            <a:spLocks noGrp="1"/>
          </p:cNvSpPr>
          <p:nvPr>
            <p:ph idx="1"/>
          </p:nvPr>
        </p:nvSpPr>
        <p:spPr>
          <a:xfrm>
            <a:off x="703041" y="2519834"/>
            <a:ext cx="4881081" cy="3154331"/>
          </a:xfrm>
        </p:spPr>
        <p:txBody>
          <a:bodyPr>
            <a:normAutofit fontScale="92500" lnSpcReduction="20000"/>
          </a:bodyPr>
          <a:lstStyle/>
          <a:p>
            <a:r>
              <a:rPr lang="fr-FR" dirty="0"/>
              <a:t>Pour qui ? </a:t>
            </a:r>
          </a:p>
          <a:p>
            <a:pPr marL="608012" indent="-342900">
              <a:buFont typeface="Wingdings" panose="05000000000000000000" pitchFamily="2" charset="2"/>
              <a:buChar char="Ø"/>
            </a:pPr>
            <a:r>
              <a:rPr lang="fr-FR" dirty="0"/>
              <a:t>Pour vous</a:t>
            </a:r>
          </a:p>
          <a:p>
            <a:pPr marL="608012" indent="-342900">
              <a:buFont typeface="Wingdings" panose="05000000000000000000" pitchFamily="2" charset="2"/>
              <a:buChar char="Ø"/>
            </a:pPr>
            <a:r>
              <a:rPr lang="fr-FR" dirty="0"/>
              <a:t>Pour vos collègues</a:t>
            </a:r>
          </a:p>
          <a:p>
            <a:pPr marL="608012" indent="-342900">
              <a:buFont typeface="Wingdings" panose="05000000000000000000" pitchFamily="2" charset="2"/>
              <a:buChar char="Ø"/>
            </a:pPr>
            <a:r>
              <a:rPr lang="fr-FR" dirty="0"/>
              <a:t>Pour votre établissement</a:t>
            </a:r>
          </a:p>
          <a:p>
            <a:pPr marL="608012" indent="-342900">
              <a:buFont typeface="Wingdings" panose="05000000000000000000" pitchFamily="2" charset="2"/>
              <a:buChar char="Ø"/>
            </a:pPr>
            <a:r>
              <a:rPr lang="fr-FR" dirty="0"/>
              <a:t>Pour les participants à l’étude</a:t>
            </a:r>
          </a:p>
          <a:p>
            <a:pPr marL="608012" indent="-342900">
              <a:buFont typeface="Wingdings" panose="05000000000000000000" pitchFamily="2" charset="2"/>
              <a:buChar char="Ø"/>
            </a:pPr>
            <a:r>
              <a:rPr lang="fr-FR" dirty="0"/>
              <a:t>Pour la société </a:t>
            </a:r>
          </a:p>
          <a:p>
            <a:endParaRPr lang="fr-FR" dirty="0"/>
          </a:p>
          <a:p>
            <a:r>
              <a:rPr lang="fr-FR" dirty="0"/>
              <a:t>&gt;&gt; Matthieu </a:t>
            </a:r>
            <a:r>
              <a:rPr lang="fr-FR" dirty="0" err="1"/>
              <a:t>Saby</a:t>
            </a:r>
            <a:r>
              <a:rPr lang="fr-FR" dirty="0"/>
              <a:t> </a:t>
            </a:r>
            <a:r>
              <a:rPr lang="fr-FR" dirty="0">
                <a:hlinkClick r:id="rId2"/>
              </a:rPr>
              <a:t>https://osf.io/2yvc9/</a:t>
            </a:r>
            <a:endParaRPr lang="fr-FR" dirty="0"/>
          </a:p>
          <a:p>
            <a:endParaRPr lang="fr-FR" dirty="0"/>
          </a:p>
          <a:p>
            <a:endParaRPr lang="fr-FR" dirty="0"/>
          </a:p>
        </p:txBody>
      </p:sp>
      <p:sp>
        <p:nvSpPr>
          <p:cNvPr id="5" name="Espace réservé du contenu 2">
            <a:extLst>
              <a:ext uri="{FF2B5EF4-FFF2-40B4-BE49-F238E27FC236}">
                <a16:creationId xmlns:a16="http://schemas.microsoft.com/office/drawing/2014/main" id="{106058C6-629C-EAAF-72D8-35300E4457DE}"/>
              </a:ext>
            </a:extLst>
          </p:cNvPr>
          <p:cNvSpPr txBox="1">
            <a:spLocks/>
          </p:cNvSpPr>
          <p:nvPr/>
        </p:nvSpPr>
        <p:spPr>
          <a:xfrm>
            <a:off x="6495404" y="2434909"/>
            <a:ext cx="4881081" cy="3154331"/>
          </a:xfrm>
          <a:prstGeom prst="rect">
            <a:avLst/>
          </a:prstGeom>
        </p:spPr>
        <p:txBody>
          <a:bodyPr vert="horz" lIns="45720" tIns="45720" rIns="4572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r>
              <a:rPr lang="fr-FR" dirty="0"/>
              <a:t>Risques : </a:t>
            </a:r>
          </a:p>
          <a:p>
            <a:pPr marL="893763" indent="-446088">
              <a:buFont typeface="Wingdings" panose="05000000000000000000" pitchFamily="2" charset="2"/>
              <a:buChar char="Ø"/>
            </a:pPr>
            <a:r>
              <a:rPr lang="fr-FR" dirty="0"/>
              <a:t>Scientifique</a:t>
            </a:r>
          </a:p>
          <a:p>
            <a:pPr marL="893763" indent="-446088">
              <a:buFont typeface="Wingdings" panose="05000000000000000000" pitchFamily="2" charset="2"/>
              <a:buChar char="Ø"/>
            </a:pPr>
            <a:r>
              <a:rPr lang="fr-FR" dirty="0"/>
              <a:t>Juridique</a:t>
            </a:r>
          </a:p>
          <a:p>
            <a:pPr marL="893763" indent="-446088">
              <a:buFont typeface="Wingdings" panose="05000000000000000000" pitchFamily="2" charset="2"/>
              <a:buChar char="Ø"/>
            </a:pPr>
            <a:r>
              <a:rPr lang="fr-FR" dirty="0"/>
              <a:t>Ethique </a:t>
            </a:r>
          </a:p>
          <a:p>
            <a:pPr marL="893763" indent="-446088">
              <a:buFont typeface="Wingdings" panose="05000000000000000000" pitchFamily="2" charset="2"/>
              <a:buChar char="Ø"/>
            </a:pPr>
            <a:r>
              <a:rPr lang="fr-FR" dirty="0"/>
              <a:t>Réputationnel</a:t>
            </a:r>
          </a:p>
          <a:p>
            <a:endParaRPr lang="fr-FR" dirty="0"/>
          </a:p>
          <a:p>
            <a:r>
              <a:rPr lang="fr-FR" dirty="0"/>
              <a:t>&gt;&gt; Matthieu </a:t>
            </a:r>
            <a:r>
              <a:rPr lang="fr-FR" dirty="0" err="1"/>
              <a:t>Saby</a:t>
            </a:r>
            <a:r>
              <a:rPr lang="fr-FR" dirty="0"/>
              <a:t> </a:t>
            </a:r>
            <a:r>
              <a:rPr lang="fr-FR" dirty="0">
                <a:hlinkClick r:id="rId2"/>
              </a:rPr>
              <a:t>https://osf.io/2yvc9/</a:t>
            </a:r>
            <a:endParaRPr lang="fr-FR" dirty="0"/>
          </a:p>
          <a:p>
            <a:endParaRPr lang="fr-FR" dirty="0"/>
          </a:p>
          <a:p>
            <a:endParaRPr lang="fr-FR" dirty="0"/>
          </a:p>
        </p:txBody>
      </p:sp>
    </p:spTree>
    <p:extLst>
      <p:ext uri="{BB962C8B-B14F-4D97-AF65-F5344CB8AC3E}">
        <p14:creationId xmlns:p14="http://schemas.microsoft.com/office/powerpoint/2010/main" val="29423261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1204C9-5353-5942-9EA5-E9D388768550}"/>
              </a:ext>
            </a:extLst>
          </p:cNvPr>
          <p:cNvSpPr>
            <a:spLocks noGrp="1"/>
          </p:cNvSpPr>
          <p:nvPr>
            <p:ph type="title"/>
          </p:nvPr>
        </p:nvSpPr>
        <p:spPr>
          <a:xfrm>
            <a:off x="1024128" y="585216"/>
            <a:ext cx="10779310" cy="1499616"/>
          </a:xfrm>
        </p:spPr>
        <p:txBody>
          <a:bodyPr>
            <a:normAutofit/>
          </a:bodyPr>
          <a:lstStyle/>
          <a:p>
            <a:r>
              <a:rPr lang="en-US" sz="4000" b="1" cap="all" dirty="0">
                <a:effectLst/>
                <a:latin typeface="Arial" panose="020B0604020202020204" pitchFamily="34" charset="0"/>
                <a:ea typeface="MS Gothic" panose="020B0609070205080204" pitchFamily="49" charset="-128"/>
                <a:cs typeface="Times New Roman" panose="02020603050405020304" pitchFamily="18" charset="0"/>
              </a:rPr>
              <a:t>4. Exigences </a:t>
            </a:r>
            <a:r>
              <a:rPr lang="en-US" sz="4000" b="1" cap="all" dirty="0" err="1">
                <a:effectLst/>
                <a:latin typeface="Arial" panose="020B0604020202020204" pitchFamily="34" charset="0"/>
                <a:ea typeface="MS Gothic" panose="020B0609070205080204" pitchFamily="49" charset="-128"/>
                <a:cs typeface="Times New Roman" panose="02020603050405020304" pitchFamily="18" charset="0"/>
              </a:rPr>
              <a:t>légales</a:t>
            </a:r>
            <a:r>
              <a:rPr lang="en-US" sz="4000" b="1" cap="all" dirty="0">
                <a:effectLst/>
                <a:latin typeface="Arial" panose="020B0604020202020204" pitchFamily="34" charset="0"/>
                <a:ea typeface="MS Gothic" panose="020B0609070205080204" pitchFamily="49" charset="-128"/>
                <a:cs typeface="Times New Roman" panose="02020603050405020304" pitchFamily="18" charset="0"/>
              </a:rPr>
              <a:t> et </a:t>
            </a:r>
            <a:br>
              <a:rPr lang="en-US" sz="4000" b="1" cap="all" dirty="0">
                <a:effectLst/>
                <a:latin typeface="Arial" panose="020B0604020202020204" pitchFamily="34" charset="0"/>
                <a:ea typeface="MS Gothic" panose="020B0609070205080204" pitchFamily="49" charset="-128"/>
                <a:cs typeface="Times New Roman" panose="02020603050405020304" pitchFamily="18" charset="0"/>
              </a:rPr>
            </a:br>
            <a:r>
              <a:rPr lang="en-US" sz="4000" b="1" cap="all" dirty="0" err="1">
                <a:effectLst/>
                <a:latin typeface="Arial" panose="020B0604020202020204" pitchFamily="34" charset="0"/>
                <a:ea typeface="MS Gothic" panose="020B0609070205080204" pitchFamily="49" charset="-128"/>
                <a:cs typeface="Times New Roman" panose="02020603050405020304" pitchFamily="18" charset="0"/>
              </a:rPr>
              <a:t>éthiques</a:t>
            </a:r>
            <a:r>
              <a:rPr lang="en-US" sz="4000" b="1" cap="all" dirty="0">
                <a:effectLst/>
                <a:latin typeface="Arial" panose="020B0604020202020204" pitchFamily="34" charset="0"/>
                <a:ea typeface="MS Gothic" panose="020B0609070205080204" pitchFamily="49" charset="-128"/>
                <a:cs typeface="Times New Roman" panose="02020603050405020304" pitchFamily="18" charset="0"/>
              </a:rPr>
              <a:t>, codes de </a:t>
            </a:r>
            <a:r>
              <a:rPr lang="en-US" sz="4000" b="1" cap="all" dirty="0" err="1">
                <a:effectLst/>
                <a:latin typeface="Arial" panose="020B0604020202020204" pitchFamily="34" charset="0"/>
                <a:ea typeface="MS Gothic" panose="020B0609070205080204" pitchFamily="49" charset="-128"/>
                <a:cs typeface="Times New Roman" panose="02020603050405020304" pitchFamily="18" charset="0"/>
              </a:rPr>
              <a:t>conduite</a:t>
            </a:r>
            <a:r>
              <a:rPr lang="en-US" sz="4000" b="1" cap="all" dirty="0">
                <a:effectLst/>
                <a:latin typeface="Arial" panose="020B0604020202020204" pitchFamily="34" charset="0"/>
                <a:ea typeface="MS Gothic" panose="020B0609070205080204" pitchFamily="49" charset="-128"/>
                <a:cs typeface="Times New Roman" panose="02020603050405020304" pitchFamily="18" charset="0"/>
              </a:rPr>
              <a:t> </a:t>
            </a:r>
            <a:endParaRPr lang="fr-FR" sz="4000" dirty="0"/>
          </a:p>
        </p:txBody>
      </p:sp>
      <p:sp>
        <p:nvSpPr>
          <p:cNvPr id="3" name="Espace réservé du contenu 2">
            <a:extLst>
              <a:ext uri="{FF2B5EF4-FFF2-40B4-BE49-F238E27FC236}">
                <a16:creationId xmlns:a16="http://schemas.microsoft.com/office/drawing/2014/main" id="{8FA623F9-7351-2540-79C1-E6EBD61F61EA}"/>
              </a:ext>
            </a:extLst>
          </p:cNvPr>
          <p:cNvSpPr>
            <a:spLocks noGrp="1"/>
          </p:cNvSpPr>
          <p:nvPr>
            <p:ph idx="1"/>
          </p:nvPr>
        </p:nvSpPr>
        <p:spPr/>
        <p:txBody>
          <a:bodyPr>
            <a:normAutofit fontScale="70000" lnSpcReduction="20000"/>
          </a:bodyPr>
          <a:lstStyle/>
          <a:p>
            <a:pPr hangingPunct="0"/>
            <a:r>
              <a:rPr lang="fr-FR" sz="1800" dirty="0">
                <a:effectLst/>
                <a:latin typeface="Arial" panose="020B0604020202020204" pitchFamily="34" charset="0"/>
                <a:ea typeface="Times New Roman" panose="02020603050405020304" pitchFamily="18" charset="0"/>
                <a:cs typeface="Times New Roman" panose="02020603050405020304" pitchFamily="18" charset="0"/>
              </a:rPr>
              <a:t>4a. Si des données à caractère personnel sont traitées, comment le respect des dispositions de la législation sur les données à caractère personnel et sur la sécurité des données sera-t-il assuré ?</a:t>
            </a:r>
          </a:p>
          <a:p>
            <a:pPr hangingPunct="0"/>
            <a:r>
              <a:rPr lang="fr-FR" sz="1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1800" i="1" dirty="0">
                <a:effectLst/>
                <a:latin typeface="Arial" panose="020B0604020202020204" pitchFamily="34" charset="0"/>
                <a:ea typeface="Times New Roman" panose="02020603050405020304" pitchFamily="18" charset="0"/>
                <a:cs typeface="Times New Roman" panose="02020603050405020304" pitchFamily="18" charset="0"/>
              </a:rPr>
              <a:t>Recommandations</a:t>
            </a:r>
            <a:r>
              <a:rPr lang="fr-FR" sz="1800" dirty="0">
                <a:effectLst/>
                <a:latin typeface="Arial" panose="020B0604020202020204" pitchFamily="34" charset="0"/>
                <a:ea typeface="Times New Roman" panose="02020603050405020304" pitchFamily="18" charset="0"/>
                <a:cs typeface="Times New Roman" panose="02020603050405020304" pitchFamily="18" charset="0"/>
              </a:rPr>
              <a:t>:</a:t>
            </a:r>
          </a:p>
          <a:p>
            <a:pPr hangingPunct="0"/>
            <a:r>
              <a:rPr lang="fr-FR" sz="1800" dirty="0">
                <a:effectLst/>
                <a:latin typeface="Arial" panose="020B0604020202020204" pitchFamily="34" charset="0"/>
                <a:ea typeface="Times New Roman" panose="02020603050405020304" pitchFamily="18" charset="0"/>
                <a:cs typeface="Times New Roman" panose="02020603050405020304" pitchFamily="18" charset="0"/>
              </a:rPr>
              <a:t>Lorsque vous manipulez des données à caractère personnel, veillez à ce que les lois sur la protection des données (par exemple, RGPD) soient appliquées, notamment :</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Obtenir un consentement éclairé pour la préservation et/ou le partage de données personnelles.</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Envisager l'anonymisation des données personnelles pour la préservation et/ou le partage (des données correctement anonymisées ne sont plus considérées comme des données personnelles).</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Envisager la </a:t>
            </a:r>
            <a:r>
              <a:rPr lang="fr-FR" sz="1800" dirty="0" err="1">
                <a:effectLst/>
                <a:latin typeface="Arial" panose="020B0604020202020204" pitchFamily="34" charset="0"/>
                <a:ea typeface="Times New Roman" panose="02020603050405020304" pitchFamily="18" charset="0"/>
                <a:cs typeface="Times New Roman" panose="02020603050405020304" pitchFamily="18" charset="0"/>
              </a:rPr>
              <a:t>pseudonymisation</a:t>
            </a:r>
            <a:r>
              <a:rPr lang="fr-FR" sz="1800" dirty="0">
                <a:effectLst/>
                <a:latin typeface="Arial" panose="020B0604020202020204" pitchFamily="34" charset="0"/>
                <a:ea typeface="Times New Roman" panose="02020603050405020304" pitchFamily="18" charset="0"/>
                <a:cs typeface="Times New Roman" panose="02020603050405020304" pitchFamily="18" charset="0"/>
              </a:rPr>
              <a:t> des données personnelles (la principale différence avec l'anonymisation est que la </a:t>
            </a:r>
            <a:r>
              <a:rPr lang="fr-FR" sz="1800" dirty="0" err="1">
                <a:effectLst/>
                <a:latin typeface="Arial" panose="020B0604020202020204" pitchFamily="34" charset="0"/>
                <a:ea typeface="Times New Roman" panose="02020603050405020304" pitchFamily="18" charset="0"/>
                <a:cs typeface="Times New Roman" panose="02020603050405020304" pitchFamily="18" charset="0"/>
              </a:rPr>
              <a:t>pseudonymisation</a:t>
            </a:r>
            <a:r>
              <a:rPr lang="fr-FR" sz="1800" dirty="0">
                <a:effectLst/>
                <a:latin typeface="Arial" panose="020B0604020202020204" pitchFamily="34" charset="0"/>
                <a:ea typeface="Times New Roman" panose="02020603050405020304" pitchFamily="18" charset="0"/>
                <a:cs typeface="Times New Roman" panose="02020603050405020304" pitchFamily="18" charset="0"/>
              </a:rPr>
              <a:t> est réversible).</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Envisager le chiffrement des données, qui est considéré comme un cas particulier de </a:t>
            </a:r>
            <a:r>
              <a:rPr lang="fr-FR" sz="1800" dirty="0" err="1">
                <a:effectLst/>
                <a:latin typeface="Arial" panose="020B0604020202020204" pitchFamily="34" charset="0"/>
                <a:ea typeface="Times New Roman" panose="02020603050405020304" pitchFamily="18" charset="0"/>
                <a:cs typeface="Times New Roman" panose="02020603050405020304" pitchFamily="18" charset="0"/>
              </a:rPr>
              <a:t>pseudonymisation</a:t>
            </a:r>
            <a:r>
              <a:rPr lang="fr-FR" sz="1800" dirty="0">
                <a:effectLst/>
                <a:latin typeface="Arial" panose="020B0604020202020204" pitchFamily="34" charset="0"/>
                <a:ea typeface="Times New Roman" panose="02020603050405020304" pitchFamily="18" charset="0"/>
                <a:cs typeface="Times New Roman" panose="02020603050405020304" pitchFamily="18" charset="0"/>
              </a:rPr>
              <a:t> (la clé de cryptage doit alors être stockée séparément des données, par exemple par un tiers de confiance).</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Expliquer si une procédure d’accès spécifique a été mise en place pour les utilisateurs autorisés à accéder aux données personnelles.</a:t>
            </a:r>
          </a:p>
          <a:p>
            <a:endParaRPr lang="fr-FR" dirty="0"/>
          </a:p>
        </p:txBody>
      </p:sp>
      <p:pic>
        <p:nvPicPr>
          <p:cNvPr id="4" name="Picture 2">
            <a:extLst>
              <a:ext uri="{FF2B5EF4-FFF2-40B4-BE49-F238E27FC236}">
                <a16:creationId xmlns:a16="http://schemas.microsoft.com/office/drawing/2014/main" id="{9AF1C92D-4DE4-E0C7-300C-BDFA01DC68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52" t="63810" r="33845" b="10296"/>
          <a:stretch/>
        </p:blipFill>
        <p:spPr bwMode="auto">
          <a:xfrm>
            <a:off x="9041232" y="165093"/>
            <a:ext cx="3075294" cy="986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8790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1204C9-5353-5942-9EA5-E9D388768550}"/>
              </a:ext>
            </a:extLst>
          </p:cNvPr>
          <p:cNvSpPr>
            <a:spLocks noGrp="1"/>
          </p:cNvSpPr>
          <p:nvPr>
            <p:ph type="title"/>
          </p:nvPr>
        </p:nvSpPr>
        <p:spPr/>
        <p:txBody>
          <a:bodyPr>
            <a:normAutofit/>
          </a:bodyPr>
          <a:lstStyle/>
          <a:p>
            <a:r>
              <a:rPr lang="en-US" sz="4000" b="1" cap="all" dirty="0">
                <a:effectLst/>
                <a:latin typeface="Arial" panose="020B0604020202020204" pitchFamily="34" charset="0"/>
                <a:ea typeface="MS Gothic" panose="020B0609070205080204" pitchFamily="49" charset="-128"/>
                <a:cs typeface="Times New Roman" panose="02020603050405020304" pitchFamily="18" charset="0"/>
              </a:rPr>
              <a:t>4. Exigences </a:t>
            </a:r>
            <a:r>
              <a:rPr lang="en-US" sz="4000" b="1" cap="all" dirty="0" err="1">
                <a:effectLst/>
                <a:latin typeface="Arial" panose="020B0604020202020204" pitchFamily="34" charset="0"/>
                <a:ea typeface="MS Gothic" panose="020B0609070205080204" pitchFamily="49" charset="-128"/>
                <a:cs typeface="Times New Roman" panose="02020603050405020304" pitchFamily="18" charset="0"/>
              </a:rPr>
              <a:t>légales</a:t>
            </a:r>
            <a:r>
              <a:rPr lang="en-US" sz="4000" b="1" cap="all" dirty="0">
                <a:effectLst/>
                <a:latin typeface="Arial" panose="020B0604020202020204" pitchFamily="34" charset="0"/>
                <a:ea typeface="MS Gothic" panose="020B0609070205080204" pitchFamily="49" charset="-128"/>
                <a:cs typeface="Times New Roman" panose="02020603050405020304" pitchFamily="18" charset="0"/>
              </a:rPr>
              <a:t> et </a:t>
            </a:r>
            <a:r>
              <a:rPr lang="en-US" sz="4000" b="1" cap="all" dirty="0" err="1">
                <a:effectLst/>
                <a:latin typeface="Arial" panose="020B0604020202020204" pitchFamily="34" charset="0"/>
                <a:ea typeface="MS Gothic" panose="020B0609070205080204" pitchFamily="49" charset="-128"/>
                <a:cs typeface="Times New Roman" panose="02020603050405020304" pitchFamily="18" charset="0"/>
              </a:rPr>
              <a:t>éthiques</a:t>
            </a:r>
            <a:r>
              <a:rPr lang="en-US" sz="4000" b="1" cap="all" dirty="0">
                <a:effectLst/>
                <a:latin typeface="Arial" panose="020B0604020202020204" pitchFamily="34" charset="0"/>
                <a:ea typeface="MS Gothic" panose="020B0609070205080204" pitchFamily="49" charset="-128"/>
                <a:cs typeface="Times New Roman" panose="02020603050405020304" pitchFamily="18" charset="0"/>
              </a:rPr>
              <a:t>, codes de </a:t>
            </a:r>
            <a:r>
              <a:rPr lang="en-US" sz="4000" b="1" cap="all" dirty="0" err="1">
                <a:effectLst/>
                <a:latin typeface="Arial" panose="020B0604020202020204" pitchFamily="34" charset="0"/>
                <a:ea typeface="MS Gothic" panose="020B0609070205080204" pitchFamily="49" charset="-128"/>
                <a:cs typeface="Times New Roman" panose="02020603050405020304" pitchFamily="18" charset="0"/>
              </a:rPr>
              <a:t>conduite</a:t>
            </a:r>
            <a:r>
              <a:rPr lang="en-US" sz="4000" b="1" cap="all" dirty="0">
                <a:effectLst/>
                <a:latin typeface="Arial" panose="020B0604020202020204" pitchFamily="34" charset="0"/>
                <a:ea typeface="MS Gothic" panose="020B0609070205080204" pitchFamily="49" charset="-128"/>
                <a:cs typeface="Times New Roman" panose="02020603050405020304" pitchFamily="18" charset="0"/>
              </a:rPr>
              <a:t> </a:t>
            </a:r>
            <a:endParaRPr lang="fr-FR" sz="4000" dirty="0"/>
          </a:p>
        </p:txBody>
      </p:sp>
      <p:sp>
        <p:nvSpPr>
          <p:cNvPr id="3" name="Espace réservé du contenu 2">
            <a:extLst>
              <a:ext uri="{FF2B5EF4-FFF2-40B4-BE49-F238E27FC236}">
                <a16:creationId xmlns:a16="http://schemas.microsoft.com/office/drawing/2014/main" id="{8FA623F9-7351-2540-79C1-E6EBD61F61EA}"/>
              </a:ext>
            </a:extLst>
          </p:cNvPr>
          <p:cNvSpPr>
            <a:spLocks noGrp="1"/>
          </p:cNvSpPr>
          <p:nvPr>
            <p:ph idx="1"/>
          </p:nvPr>
        </p:nvSpPr>
        <p:spPr>
          <a:xfrm>
            <a:off x="1024128" y="2285999"/>
            <a:ext cx="9720071" cy="4156681"/>
          </a:xfrm>
        </p:spPr>
        <p:txBody>
          <a:bodyPr>
            <a:normAutofit/>
          </a:bodyPr>
          <a:lstStyle/>
          <a:p>
            <a:pPr hangingPunct="0"/>
            <a:r>
              <a:rPr lang="fr-FR" sz="1200" dirty="0">
                <a:effectLst/>
                <a:latin typeface="Arial" panose="020B0604020202020204" pitchFamily="34" charset="0"/>
                <a:ea typeface="Times New Roman" panose="02020603050405020304" pitchFamily="18" charset="0"/>
                <a:cs typeface="Times New Roman" panose="02020603050405020304" pitchFamily="18" charset="0"/>
              </a:rPr>
              <a:t>4b. Comment les autres questions juridiques, comme la titularité ou les droits de propriété intellectuelle sur les données, seront-elles abordées ? Quelle est la législation applicable en la matière ?</a:t>
            </a:r>
          </a:p>
          <a:p>
            <a:pPr hangingPunct="0"/>
            <a:r>
              <a:rPr lang="fr-FR" sz="12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1200" i="1" dirty="0">
                <a:effectLst/>
                <a:latin typeface="Arial" panose="020B0604020202020204" pitchFamily="34" charset="0"/>
                <a:ea typeface="Times New Roman" panose="02020603050405020304" pitchFamily="18" charset="0"/>
                <a:cs typeface="Times New Roman" panose="02020603050405020304" pitchFamily="18" charset="0"/>
              </a:rPr>
              <a:t>Recommandations</a:t>
            </a:r>
            <a:r>
              <a:rPr lang="fr-FR" sz="1200" dirty="0">
                <a:effectLst/>
                <a:latin typeface="Arial" panose="020B0604020202020204" pitchFamily="34" charset="0"/>
                <a:ea typeface="Times New Roman" panose="02020603050405020304" pitchFamily="18" charset="0"/>
                <a:cs typeface="Times New Roman" panose="02020603050405020304" pitchFamily="18" charset="0"/>
              </a:rPr>
              <a:t>:</a:t>
            </a:r>
          </a:p>
          <a:p>
            <a:pPr marL="342900" lvl="0" indent="-342900" hangingPunct="0">
              <a:spcBef>
                <a:spcPts val="1200"/>
              </a:spcBef>
              <a:spcAft>
                <a:spcPts val="1200"/>
              </a:spcAft>
              <a:buFont typeface="Arial" panose="020B0604020202020204" pitchFamily="34" charset="0"/>
              <a:buChar char="●"/>
            </a:pPr>
            <a:r>
              <a:rPr lang="fr-FR" sz="1200" dirty="0">
                <a:effectLst/>
                <a:latin typeface="Arial" panose="020B0604020202020204" pitchFamily="34" charset="0"/>
                <a:ea typeface="Times New Roman" panose="02020603050405020304" pitchFamily="18" charset="0"/>
                <a:cs typeface="Times New Roman" panose="02020603050405020304" pitchFamily="18" charset="0"/>
              </a:rPr>
              <a:t>Expliquer qui sera le propriétaire des données, c'est-à-dire qui aura le droit d’en contrôler l’accès : </a:t>
            </a:r>
          </a:p>
          <a:p>
            <a:pPr marL="742950" lvl="1" indent="-285750" hangingPunct="0">
              <a:spcBef>
                <a:spcPts val="1200"/>
              </a:spcBef>
              <a:spcAft>
                <a:spcPts val="1200"/>
              </a:spcAft>
              <a:buFont typeface="Arial" panose="020B0604020202020204" pitchFamily="34" charset="0"/>
              <a:buChar char="●"/>
            </a:pPr>
            <a:r>
              <a:rPr lang="fr-FR" sz="1200" dirty="0">
                <a:effectLst/>
                <a:latin typeface="Arial" panose="020B0604020202020204" pitchFamily="34" charset="0"/>
                <a:ea typeface="Times New Roman" panose="02020603050405020304" pitchFamily="18" charset="0"/>
                <a:cs typeface="Times New Roman" panose="02020603050405020304" pitchFamily="18" charset="0"/>
              </a:rPr>
              <a:t>Expliquer quelles conditions d'accès s'appliqueront aux données. Les données seront-elles librement accessibles, ou des restrictions seront-elles appliquées ? Si oui, lesquelles ? Envisager l'utilisation de licences concernant l'accès et la réutilisation des données.</a:t>
            </a:r>
          </a:p>
          <a:p>
            <a:pPr marL="742950" lvl="1" indent="-285750" hangingPunct="0">
              <a:spcBef>
                <a:spcPts val="1200"/>
              </a:spcBef>
              <a:spcAft>
                <a:spcPts val="1200"/>
              </a:spcAft>
              <a:buFont typeface="Arial" panose="020B0604020202020204" pitchFamily="34" charset="0"/>
              <a:buChar char="●"/>
            </a:pPr>
            <a:r>
              <a:rPr lang="fr-FR" sz="1200" dirty="0">
                <a:effectLst/>
                <a:latin typeface="Arial" panose="020B0604020202020204" pitchFamily="34" charset="0"/>
                <a:ea typeface="Times New Roman" panose="02020603050405020304" pitchFamily="18" charset="0"/>
                <a:cs typeface="Times New Roman" panose="02020603050405020304" pitchFamily="18" charset="0"/>
              </a:rPr>
              <a:t>S'assurer de couvrir, dans l’accord de consortium, ces questions de droits de contrôle d'accès aux données pour les projets multipartenaires et en cas de propriété partagée des données.</a:t>
            </a:r>
          </a:p>
          <a:p>
            <a:pPr marL="342900" lvl="0" indent="-342900" hangingPunct="0">
              <a:spcBef>
                <a:spcPts val="1200"/>
              </a:spcBef>
              <a:spcAft>
                <a:spcPts val="1200"/>
              </a:spcAft>
              <a:buFont typeface="Arial" panose="020B0604020202020204" pitchFamily="34" charset="0"/>
              <a:buChar char="●"/>
            </a:pPr>
            <a:r>
              <a:rPr lang="fr-FR" sz="1200" dirty="0">
                <a:effectLst/>
                <a:latin typeface="Arial" panose="020B0604020202020204" pitchFamily="34" charset="0"/>
                <a:ea typeface="Times New Roman" panose="02020603050405020304" pitchFamily="18" charset="0"/>
                <a:cs typeface="Times New Roman" panose="02020603050405020304" pitchFamily="18" charset="0"/>
              </a:rPr>
              <a:t>Indiquer si les droits de propriété intellectuelle (par exemple la directive bases de données, droits </a:t>
            </a:r>
            <a:r>
              <a:rPr lang="fr-FR" sz="1200" i="1" dirty="0">
                <a:effectLst/>
                <a:latin typeface="Arial" panose="020B0604020202020204" pitchFamily="34" charset="0"/>
                <a:ea typeface="Times New Roman" panose="02020603050405020304" pitchFamily="18" charset="0"/>
                <a:cs typeface="Times New Roman" panose="02020603050405020304" pitchFamily="18" charset="0"/>
              </a:rPr>
              <a:t>sui generis</a:t>
            </a:r>
            <a:r>
              <a:rPr lang="fr-FR" sz="1200" dirty="0">
                <a:effectLst/>
                <a:latin typeface="Arial" panose="020B0604020202020204" pitchFamily="34" charset="0"/>
                <a:ea typeface="Times New Roman" panose="02020603050405020304" pitchFamily="18" charset="0"/>
                <a:cs typeface="Times New Roman" panose="02020603050405020304" pitchFamily="18" charset="0"/>
              </a:rPr>
              <a:t>) sont affectés. Dans l'affirmative, expliquer lesquels et comment cela sera traité.</a:t>
            </a:r>
          </a:p>
          <a:p>
            <a:pPr marL="342900" lvl="0" indent="-342900" hangingPunct="0">
              <a:spcBef>
                <a:spcPts val="1200"/>
              </a:spcBef>
              <a:spcAft>
                <a:spcPts val="1200"/>
              </a:spcAft>
              <a:buFont typeface="Arial" panose="020B0604020202020204" pitchFamily="34" charset="0"/>
              <a:buChar char="●"/>
            </a:pPr>
            <a:r>
              <a:rPr lang="fr-FR" sz="1200" dirty="0">
                <a:effectLst/>
                <a:latin typeface="Arial" panose="020B0604020202020204" pitchFamily="34" charset="0"/>
                <a:ea typeface="Times New Roman" panose="02020603050405020304" pitchFamily="18" charset="0"/>
                <a:cs typeface="Times New Roman" panose="02020603050405020304" pitchFamily="18" charset="0"/>
              </a:rPr>
              <a:t>Indiquer s'il y a des restrictions sur la réutilisation des données fournies par des tiers.</a:t>
            </a:r>
          </a:p>
        </p:txBody>
      </p:sp>
      <p:pic>
        <p:nvPicPr>
          <p:cNvPr id="4" name="Picture 2">
            <a:extLst>
              <a:ext uri="{FF2B5EF4-FFF2-40B4-BE49-F238E27FC236}">
                <a16:creationId xmlns:a16="http://schemas.microsoft.com/office/drawing/2014/main" id="{9AF1C92D-4DE4-E0C7-300C-BDFA01DC68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52" t="63810" r="33845" b="10296"/>
          <a:stretch/>
        </p:blipFill>
        <p:spPr bwMode="auto">
          <a:xfrm>
            <a:off x="8829893" y="161574"/>
            <a:ext cx="3210870" cy="1030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6137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1204C9-5353-5942-9EA5-E9D388768550}"/>
              </a:ext>
            </a:extLst>
          </p:cNvPr>
          <p:cNvSpPr>
            <a:spLocks noGrp="1"/>
          </p:cNvSpPr>
          <p:nvPr>
            <p:ph type="title"/>
          </p:nvPr>
        </p:nvSpPr>
        <p:spPr/>
        <p:txBody>
          <a:bodyPr>
            <a:normAutofit/>
          </a:bodyPr>
          <a:lstStyle/>
          <a:p>
            <a:r>
              <a:rPr lang="en-US" sz="4000" b="1" cap="all" dirty="0">
                <a:effectLst/>
                <a:latin typeface="Arial" panose="020B0604020202020204" pitchFamily="34" charset="0"/>
                <a:ea typeface="MS Gothic" panose="020B0609070205080204" pitchFamily="49" charset="-128"/>
                <a:cs typeface="Times New Roman" panose="02020603050405020304" pitchFamily="18" charset="0"/>
              </a:rPr>
              <a:t>4. Exigences </a:t>
            </a:r>
            <a:r>
              <a:rPr lang="en-US" sz="4000" b="1" cap="all" dirty="0" err="1">
                <a:effectLst/>
                <a:latin typeface="Arial" panose="020B0604020202020204" pitchFamily="34" charset="0"/>
                <a:ea typeface="MS Gothic" panose="020B0609070205080204" pitchFamily="49" charset="-128"/>
                <a:cs typeface="Times New Roman" panose="02020603050405020304" pitchFamily="18" charset="0"/>
              </a:rPr>
              <a:t>légales</a:t>
            </a:r>
            <a:r>
              <a:rPr lang="en-US" sz="4000" b="1" cap="all" dirty="0">
                <a:effectLst/>
                <a:latin typeface="Arial" panose="020B0604020202020204" pitchFamily="34" charset="0"/>
                <a:ea typeface="MS Gothic" panose="020B0609070205080204" pitchFamily="49" charset="-128"/>
                <a:cs typeface="Times New Roman" panose="02020603050405020304" pitchFamily="18" charset="0"/>
              </a:rPr>
              <a:t> et </a:t>
            </a:r>
            <a:r>
              <a:rPr lang="en-US" sz="4000" b="1" cap="all" dirty="0" err="1">
                <a:effectLst/>
                <a:latin typeface="Arial" panose="020B0604020202020204" pitchFamily="34" charset="0"/>
                <a:ea typeface="MS Gothic" panose="020B0609070205080204" pitchFamily="49" charset="-128"/>
                <a:cs typeface="Times New Roman" panose="02020603050405020304" pitchFamily="18" charset="0"/>
              </a:rPr>
              <a:t>éthiques</a:t>
            </a:r>
            <a:r>
              <a:rPr lang="en-US" sz="4000" b="1" cap="all" dirty="0">
                <a:effectLst/>
                <a:latin typeface="Arial" panose="020B0604020202020204" pitchFamily="34" charset="0"/>
                <a:ea typeface="MS Gothic" panose="020B0609070205080204" pitchFamily="49" charset="-128"/>
                <a:cs typeface="Times New Roman" panose="02020603050405020304" pitchFamily="18" charset="0"/>
              </a:rPr>
              <a:t>, codes de </a:t>
            </a:r>
            <a:r>
              <a:rPr lang="en-US" sz="4000" b="1" cap="all" dirty="0" err="1">
                <a:effectLst/>
                <a:latin typeface="Arial" panose="020B0604020202020204" pitchFamily="34" charset="0"/>
                <a:ea typeface="MS Gothic" panose="020B0609070205080204" pitchFamily="49" charset="-128"/>
                <a:cs typeface="Times New Roman" panose="02020603050405020304" pitchFamily="18" charset="0"/>
              </a:rPr>
              <a:t>conduite</a:t>
            </a:r>
            <a:r>
              <a:rPr lang="en-US" sz="4000" b="1" cap="all" dirty="0">
                <a:effectLst/>
                <a:latin typeface="Arial" panose="020B0604020202020204" pitchFamily="34" charset="0"/>
                <a:ea typeface="MS Gothic" panose="020B0609070205080204" pitchFamily="49" charset="-128"/>
                <a:cs typeface="Times New Roman" panose="02020603050405020304" pitchFamily="18" charset="0"/>
              </a:rPr>
              <a:t> </a:t>
            </a:r>
            <a:endParaRPr lang="fr-FR" sz="4000" dirty="0"/>
          </a:p>
        </p:txBody>
      </p:sp>
      <p:sp>
        <p:nvSpPr>
          <p:cNvPr id="3" name="Espace réservé du contenu 2">
            <a:extLst>
              <a:ext uri="{FF2B5EF4-FFF2-40B4-BE49-F238E27FC236}">
                <a16:creationId xmlns:a16="http://schemas.microsoft.com/office/drawing/2014/main" id="{8FA623F9-7351-2540-79C1-E6EBD61F61EA}"/>
              </a:ext>
            </a:extLst>
          </p:cNvPr>
          <p:cNvSpPr>
            <a:spLocks noGrp="1"/>
          </p:cNvSpPr>
          <p:nvPr>
            <p:ph idx="1"/>
          </p:nvPr>
        </p:nvSpPr>
        <p:spPr/>
        <p:txBody>
          <a:bodyPr>
            <a:normAutofit/>
          </a:bodyPr>
          <a:lstStyle/>
          <a:p>
            <a:pPr hangingPunct="0"/>
            <a:r>
              <a:rPr lang="fr-FR" sz="1800" dirty="0">
                <a:effectLst/>
                <a:latin typeface="Arial" panose="020B0604020202020204" pitchFamily="34" charset="0"/>
                <a:ea typeface="Times New Roman" panose="02020603050405020304" pitchFamily="18" charset="0"/>
                <a:cs typeface="Times New Roman" panose="02020603050405020304" pitchFamily="18" charset="0"/>
              </a:rPr>
              <a:t>4c. Comment les éventuelles questions éthiques seront-elles prises en compte, les codes déontologiques respectés ?</a:t>
            </a:r>
          </a:p>
          <a:p>
            <a:pPr hangingPunct="0"/>
            <a:r>
              <a:rPr lang="fr-FR" sz="1800" dirty="0">
                <a:effectLst/>
                <a:latin typeface="Arial" panose="020B0604020202020204" pitchFamily="34" charset="0"/>
                <a:ea typeface="Times New Roman" panose="02020603050405020304" pitchFamily="18" charset="0"/>
                <a:cs typeface="Times New Roman" panose="02020603050405020304" pitchFamily="18" charset="0"/>
              </a:rPr>
              <a:t> </a:t>
            </a:r>
          </a:p>
          <a:p>
            <a:pPr hangingPunct="0"/>
            <a:r>
              <a:rPr lang="fr-FR" sz="1800" i="1" dirty="0">
                <a:effectLst/>
                <a:latin typeface="Arial" panose="020B0604020202020204" pitchFamily="34" charset="0"/>
                <a:ea typeface="Times New Roman" panose="02020603050405020304" pitchFamily="18" charset="0"/>
                <a:cs typeface="Times New Roman" panose="02020603050405020304" pitchFamily="18" charset="0"/>
              </a:rPr>
              <a:t>Recommandations</a:t>
            </a:r>
            <a:r>
              <a:rPr lang="fr-FR" sz="1800" dirty="0">
                <a:effectLst/>
                <a:latin typeface="Arial" panose="020B0604020202020204" pitchFamily="34" charset="0"/>
                <a:ea typeface="Times New Roman" panose="02020603050405020304" pitchFamily="18" charset="0"/>
                <a:cs typeface="Times New Roman" panose="02020603050405020304" pitchFamily="18" charset="0"/>
              </a:rPr>
              <a:t>:</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Déterminer si les questions d'éthique auront une incidence sur la façon dont les données seront stockées et transférées, qui pourra les voir ou les utiliser et quelles durées de conservation leur seront appliquées. Démontrer que ces aspects sont bien pris en compte et planifiés.</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Adopter les codes de conduite nationaux et internationaux et le code d’éthique institutionnel et vérifier si une revue des pratiques (par exemple par un comité d'éthique) est requise pour ce qui concerne la collecte de données dans le cadre du projet de recherche.</a:t>
            </a:r>
          </a:p>
          <a:p>
            <a:endParaRPr lang="fr-FR" dirty="0"/>
          </a:p>
        </p:txBody>
      </p:sp>
      <p:pic>
        <p:nvPicPr>
          <p:cNvPr id="4" name="Picture 2">
            <a:extLst>
              <a:ext uri="{FF2B5EF4-FFF2-40B4-BE49-F238E27FC236}">
                <a16:creationId xmlns:a16="http://schemas.microsoft.com/office/drawing/2014/main" id="{9AF1C92D-4DE4-E0C7-300C-BDFA01DC68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52" t="63810" r="33845" b="10296"/>
          <a:stretch/>
        </p:blipFill>
        <p:spPr bwMode="auto">
          <a:xfrm>
            <a:off x="8497604" y="161573"/>
            <a:ext cx="3543159" cy="1136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0779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2989" y="585215"/>
            <a:ext cx="9720072" cy="1499616"/>
          </a:xfrm>
        </p:spPr>
        <p:txBody>
          <a:bodyPr/>
          <a:lstStyle/>
          <a:p>
            <a:r>
              <a:rPr lang="fr-FR" dirty="0"/>
              <a:t>Open data </a:t>
            </a:r>
          </a:p>
        </p:txBody>
      </p:sp>
      <p:sp>
        <p:nvSpPr>
          <p:cNvPr id="3" name="Espace réservé du contenu 2"/>
          <p:cNvSpPr>
            <a:spLocks noGrp="1"/>
          </p:cNvSpPr>
          <p:nvPr>
            <p:ph idx="1"/>
          </p:nvPr>
        </p:nvSpPr>
        <p:spPr>
          <a:xfrm>
            <a:off x="1024128" y="2491914"/>
            <a:ext cx="9720071" cy="3817445"/>
          </a:xfrm>
        </p:spPr>
        <p:txBody>
          <a:bodyPr>
            <a:normAutofit/>
          </a:bodyPr>
          <a:lstStyle/>
          <a:p>
            <a:r>
              <a:rPr lang="fr-FR" dirty="0"/>
              <a:t>Ouverture de data.gouv.fr en 2011 : </a:t>
            </a:r>
            <a:r>
              <a:rPr lang="fr-FR" dirty="0">
                <a:hlinkClick r:id="rId2"/>
              </a:rPr>
              <a:t>https://www.data.gouv.fr/fr/</a:t>
            </a:r>
            <a:endParaRPr lang="fr-FR" dirty="0"/>
          </a:p>
          <a:p>
            <a:r>
              <a:rPr lang="fr-FR" dirty="0"/>
              <a:t>Création de la mission interministérielle Etalab en 2013 : </a:t>
            </a:r>
            <a:r>
              <a:rPr lang="fr-FR" dirty="0">
                <a:hlinkClick r:id="rId3"/>
              </a:rPr>
              <a:t>https://www.etalab.gouv.fr/</a:t>
            </a:r>
            <a:endParaRPr lang="fr-FR" dirty="0"/>
          </a:p>
          <a:p>
            <a:r>
              <a:rPr lang="fr-FR" dirty="0"/>
              <a:t>Pour une action publique transparente et collaborative : plan d’action national pour la France, 2015-2017, puis 2018-2020 : </a:t>
            </a:r>
            <a:r>
              <a:rPr lang="fr-FR" dirty="0">
                <a:hlinkClick r:id="rId4"/>
              </a:rPr>
              <a:t>https://www.etalab.gouv.fr/wp-content/uploads/2018/04/PlanOGP-FR-2018-2020-VF-FR.pdf</a:t>
            </a:r>
            <a:endParaRPr lang="fr-FR" dirty="0"/>
          </a:p>
          <a:p>
            <a:r>
              <a:rPr lang="fr-FR" dirty="0"/>
              <a:t>Partenariat pour un gouvernement ouvert 2021-2023 : </a:t>
            </a:r>
            <a:r>
              <a:rPr lang="fr-FR" dirty="0">
                <a:hlinkClick r:id="rId5"/>
              </a:rPr>
              <a:t>https://www.modernisation.gouv.fr/transformer-laction-publique/partenariat-pour-un-gouvernement-ouvert</a:t>
            </a:r>
            <a:endParaRPr lang="fr-FR" dirty="0"/>
          </a:p>
          <a:p>
            <a:endParaRPr lang="fr-FR" dirty="0"/>
          </a:p>
          <a:p>
            <a:endParaRPr lang="fr-FR" dirty="0"/>
          </a:p>
        </p:txBody>
      </p:sp>
      <p:pic>
        <p:nvPicPr>
          <p:cNvPr id="1026" name="Picture 2" descr="POUR UNE ACTION PUBLIQUE TRANSPARENTE ET COLLABORATIVE">
            <a:extLst>
              <a:ext uri="{FF2B5EF4-FFF2-40B4-BE49-F238E27FC236}">
                <a16:creationId xmlns:a16="http://schemas.microsoft.com/office/drawing/2014/main" id="{45FEE5A0-F5D8-426F-849F-59E07C4917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55539" y="234534"/>
            <a:ext cx="2273249" cy="3211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7756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360C17-11C9-4362-B795-563EA197CE6D}"/>
              </a:ext>
            </a:extLst>
          </p:cNvPr>
          <p:cNvSpPr>
            <a:spLocks noGrp="1"/>
          </p:cNvSpPr>
          <p:nvPr>
            <p:ph type="title"/>
          </p:nvPr>
        </p:nvSpPr>
        <p:spPr/>
        <p:txBody>
          <a:bodyPr/>
          <a:lstStyle/>
          <a:p>
            <a:r>
              <a:rPr lang="fr-FR" dirty="0"/>
              <a:t>CADRE européen</a:t>
            </a:r>
          </a:p>
        </p:txBody>
      </p:sp>
      <p:sp>
        <p:nvSpPr>
          <p:cNvPr id="3" name="Espace réservé du contenu 2">
            <a:extLst>
              <a:ext uri="{FF2B5EF4-FFF2-40B4-BE49-F238E27FC236}">
                <a16:creationId xmlns:a16="http://schemas.microsoft.com/office/drawing/2014/main" id="{380E5CF9-A25A-4759-ADC3-F19E127343D7}"/>
              </a:ext>
            </a:extLst>
          </p:cNvPr>
          <p:cNvSpPr>
            <a:spLocks noGrp="1"/>
          </p:cNvSpPr>
          <p:nvPr>
            <p:ph idx="1"/>
          </p:nvPr>
        </p:nvSpPr>
        <p:spPr/>
        <p:txBody>
          <a:bodyPr>
            <a:normAutofit/>
          </a:bodyPr>
          <a:lstStyle/>
          <a:p>
            <a:r>
              <a:rPr lang="fr-FR" sz="1600" dirty="0"/>
              <a:t>Directive européenne sur les données ouvertes et la réutilisation des informations du secteur public, juin 2019 (2019/1024) : </a:t>
            </a:r>
            <a:r>
              <a:rPr lang="fr-FR" sz="1200" dirty="0">
                <a:hlinkClick r:id="rId2"/>
              </a:rPr>
              <a:t>https://eur-lex.europa.eu/legal-content/FR/LSU/?uri=CELEX%3A32019L1024#:~:text=Elle%20fait%20partie%20d'un,compter%20du%2017%20juillet%202021</a:t>
            </a:r>
            <a:r>
              <a:rPr lang="fr-FR" sz="1200" dirty="0"/>
              <a:t>.</a:t>
            </a:r>
          </a:p>
          <a:p>
            <a:endParaRPr lang="fr-FR" sz="1200" dirty="0"/>
          </a:p>
          <a:p>
            <a:pPr lvl="1"/>
            <a:r>
              <a:rPr lang="fr-FR" sz="1200" dirty="0"/>
              <a:t>« </a:t>
            </a:r>
            <a:r>
              <a:rPr lang="fr-FR" sz="1200" b="0" i="0" dirty="0">
                <a:solidFill>
                  <a:srgbClr val="444444"/>
                </a:solidFill>
                <a:effectLst/>
              </a:rPr>
              <a:t>Aussi appelée «directive données ouvertes», elle </a:t>
            </a:r>
            <a:r>
              <a:rPr lang="fr-FR" sz="1200" b="0" i="0" u="none" strike="noStrike" dirty="0">
                <a:solidFill>
                  <a:srgbClr val="3366CC"/>
                </a:solidFill>
                <a:effectLst/>
                <a:hlinkClick r:id="rId3"/>
              </a:rPr>
              <a:t>refond</a:t>
            </a:r>
            <a:r>
              <a:rPr lang="fr-FR" sz="1200" b="0" i="0" dirty="0">
                <a:solidFill>
                  <a:srgbClr val="444444"/>
                </a:solidFill>
                <a:effectLst/>
              </a:rPr>
              <a:t> </a:t>
            </a:r>
            <a:r>
              <a:rPr lang="fr-FR" sz="1200" b="0" i="0" dirty="0" err="1">
                <a:solidFill>
                  <a:srgbClr val="444444"/>
                </a:solidFill>
                <a:effectLst/>
              </a:rPr>
              <a:t>ladirective</a:t>
            </a:r>
            <a:r>
              <a:rPr lang="fr-FR" sz="1200" b="0" i="0" dirty="0">
                <a:solidFill>
                  <a:srgbClr val="444444"/>
                </a:solidFill>
                <a:effectLst/>
              </a:rPr>
              <a:t> </a:t>
            </a:r>
            <a:r>
              <a:rPr lang="fr-FR" sz="1200" b="0" i="0" u="none" strike="noStrike" dirty="0">
                <a:solidFill>
                  <a:srgbClr val="3366CC"/>
                </a:solidFill>
                <a:effectLst/>
                <a:hlinkClick r:id="rId4"/>
              </a:rPr>
              <a:t>2003/98/CE</a:t>
            </a:r>
            <a:r>
              <a:rPr lang="fr-FR" sz="1200" b="0" i="0" dirty="0">
                <a:solidFill>
                  <a:srgbClr val="444444"/>
                </a:solidFill>
                <a:effectLst/>
              </a:rPr>
              <a:t> en l’abrogeant à compter du 17 juillet 2021. » Note : </a:t>
            </a:r>
            <a:r>
              <a:rPr lang="fr-FR" sz="1200" dirty="0"/>
              <a:t>Directive 2013/37/UE du Parlement européen et du Conseil, du 26 juin 2013 modifiant la directive 2003/98/CE concernant la réutilisation des informations du secteur public : </a:t>
            </a:r>
            <a:r>
              <a:rPr lang="fr-FR" sz="1200" dirty="0">
                <a:hlinkClick r:id="rId5"/>
              </a:rPr>
              <a:t>https://eur-lex.europa.eu/legal-content/FR/TXT/PDF/?uri=CELEX:32013L0037&amp;from=DE</a:t>
            </a:r>
            <a:endParaRPr lang="fr-FR" sz="1200" dirty="0"/>
          </a:p>
          <a:p>
            <a:pPr lvl="1"/>
            <a:endParaRPr lang="fr-FR" sz="1200" dirty="0"/>
          </a:p>
          <a:p>
            <a:pPr lvl="1"/>
            <a:r>
              <a:rPr lang="fr-FR" sz="1400" dirty="0"/>
              <a:t>« Elle établit le cadre juridique pour la </a:t>
            </a:r>
            <a:r>
              <a:rPr lang="fr-FR" sz="1400" dirty="0">
                <a:solidFill>
                  <a:srgbClr val="FF0000"/>
                </a:solidFill>
              </a:rPr>
              <a:t>réutilisation</a:t>
            </a:r>
            <a:r>
              <a:rPr lang="fr-FR" sz="1400" dirty="0"/>
              <a:t> </a:t>
            </a:r>
            <a:r>
              <a:rPr lang="fr-FR" sz="1400" dirty="0">
                <a:solidFill>
                  <a:srgbClr val="FF0000"/>
                </a:solidFill>
              </a:rPr>
              <a:t>des informations </a:t>
            </a:r>
            <a:r>
              <a:rPr lang="fr-FR" sz="1400" dirty="0"/>
              <a:t>du secteur public, notamment les informations dans les domaines géographique, cadastral, statistique ou juridique détenues par les organismes du secteur public ou par les entreprises publiques, ainsi que des </a:t>
            </a:r>
            <a:r>
              <a:rPr lang="fr-FR" sz="1400" dirty="0">
                <a:solidFill>
                  <a:srgbClr val="FF0000"/>
                </a:solidFill>
              </a:rPr>
              <a:t>données issues de la recherche financée par le secteur public</a:t>
            </a:r>
            <a:r>
              <a:rPr lang="fr-FR" sz="1400" dirty="0"/>
              <a:t>. »</a:t>
            </a:r>
          </a:p>
          <a:p>
            <a:pPr lvl="1"/>
            <a:endParaRPr lang="fr-FR" sz="1400" dirty="0"/>
          </a:p>
          <a:p>
            <a:pPr lvl="1"/>
            <a:r>
              <a:rPr lang="fr-FR" sz="1400" dirty="0"/>
              <a:t>« Elle vise à stimuler le potentiel socio-économique des informations du secteur public, par exemple en les rendant plus </a:t>
            </a:r>
            <a:r>
              <a:rPr lang="fr-FR" sz="1400" dirty="0">
                <a:solidFill>
                  <a:srgbClr val="FF0000"/>
                </a:solidFill>
              </a:rPr>
              <a:t>accessibles</a:t>
            </a:r>
            <a:r>
              <a:rPr lang="fr-FR" sz="1400" dirty="0"/>
              <a:t> aux jeunes pousses et aux petites et moyennes entreprises, en </a:t>
            </a:r>
            <a:r>
              <a:rPr lang="fr-FR" sz="1400" dirty="0">
                <a:solidFill>
                  <a:srgbClr val="FF0000"/>
                </a:solidFill>
              </a:rPr>
              <a:t>accroissant la fourniture </a:t>
            </a:r>
            <a:r>
              <a:rPr lang="fr-FR" sz="1400" dirty="0"/>
              <a:t>de données dynamiques et d’ensembles de données ayant une incidence économique particulièrement importante et en promouvant la concurrence et la transparence sur le marché de l’information. »</a:t>
            </a:r>
          </a:p>
          <a:p>
            <a:endParaRPr lang="fr-FR" b="0" i="0" dirty="0">
              <a:solidFill>
                <a:srgbClr val="444444"/>
              </a:solidFill>
              <a:effectLst/>
              <a:latin typeface="Arial" panose="020B0604020202020204" pitchFamily="34" charset="0"/>
            </a:endParaRPr>
          </a:p>
          <a:p>
            <a:endParaRPr lang="fr-FR" dirty="0"/>
          </a:p>
        </p:txBody>
      </p:sp>
    </p:spTree>
    <p:extLst>
      <p:ext uri="{BB962C8B-B14F-4D97-AF65-F5344CB8AC3E}">
        <p14:creationId xmlns:p14="http://schemas.microsoft.com/office/powerpoint/2010/main" val="25595873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Loi Française 1/2</a:t>
            </a:r>
          </a:p>
        </p:txBody>
      </p:sp>
      <p:sp>
        <p:nvSpPr>
          <p:cNvPr id="3" name="Espace réservé du contenu 2"/>
          <p:cNvSpPr>
            <a:spLocks noGrp="1"/>
          </p:cNvSpPr>
          <p:nvPr>
            <p:ph idx="1"/>
          </p:nvPr>
        </p:nvSpPr>
        <p:spPr/>
        <p:txBody>
          <a:bodyPr>
            <a:normAutofit/>
          </a:bodyPr>
          <a:lstStyle/>
          <a:p>
            <a:r>
              <a:rPr lang="fr-FR" sz="1800" dirty="0"/>
              <a:t>Loi dite « CADA3 » n°78-753 du 17 juillet 1978 (modifiée à plusieurs reprises) codifiée depuis le 19 mars 2016 dans le Code des relations entre le public et l’administration (articles L300-1 et suivants). </a:t>
            </a:r>
          </a:p>
          <a:p>
            <a:pPr lvl="1"/>
            <a:r>
              <a:rPr lang="fr-FR" sz="1600" dirty="0"/>
              <a:t>Titre Ier : De la liberté d'accès aux documents administratifs et de la réutilisation des informations publiques (Articles 26 à 29)</a:t>
            </a:r>
          </a:p>
          <a:p>
            <a:pPr lvl="1"/>
            <a:r>
              <a:rPr lang="fr-FR" sz="1600" dirty="0"/>
              <a:t>« </a:t>
            </a:r>
            <a:r>
              <a:rPr lang="fr-FR" sz="1600" b="0" i="0" dirty="0">
                <a:solidFill>
                  <a:srgbClr val="555555"/>
                </a:solidFill>
                <a:effectLst/>
              </a:rPr>
              <a:t> Sont considérés comme documents administratifs, au sens des chapitres Ier, III et IV du présent titre, quels que soient leur date, leur lieu de conservation, leur forme et leur support, les documents produits ou reçus, dans le cadre de leur mission de service public, par l'Etat, les collectivités territoriales ainsi que par les autres personnes de droit public ou les personnes de droit privé chargées d'une telle mission. Constituent de tels documents notamment les dossiers, rapports, études, comptes rendus, procès-verbaux, statistiques, directives, instructions, circulaires, notes et réponses ministérielles, correspondances, avis, prévisions et décisions. »</a:t>
            </a:r>
          </a:p>
          <a:p>
            <a:pPr lvl="1"/>
            <a:r>
              <a:rPr lang="fr-FR" sz="1600" dirty="0">
                <a:solidFill>
                  <a:srgbClr val="555555"/>
                </a:solidFill>
              </a:rPr>
              <a:t>Deux chapitres : liberté d’accès et réutilisation</a:t>
            </a:r>
          </a:p>
          <a:p>
            <a:pPr lvl="1"/>
            <a:endParaRPr lang="fr-FR" sz="1600" dirty="0">
              <a:solidFill>
                <a:srgbClr val="555555"/>
              </a:solidFill>
            </a:endParaRPr>
          </a:p>
          <a:p>
            <a:pPr marL="128016" lvl="1" indent="0">
              <a:buNone/>
            </a:pPr>
            <a:r>
              <a:rPr lang="fr-FR" sz="1600" dirty="0">
                <a:hlinkClick r:id="rId2"/>
              </a:rPr>
              <a:t>https://www.legifrance.gouv.fr/loda/id/LEGITEXT000006068643/</a:t>
            </a:r>
            <a:endParaRPr lang="fr-FR" sz="1600" dirty="0">
              <a:solidFill>
                <a:srgbClr val="555555"/>
              </a:solidFill>
            </a:endParaRPr>
          </a:p>
          <a:p>
            <a:pPr marL="128016" lvl="1" indent="0">
              <a:buNone/>
            </a:pPr>
            <a:endParaRPr lang="fr-FR" sz="1600" dirty="0"/>
          </a:p>
        </p:txBody>
      </p:sp>
    </p:spTree>
    <p:extLst>
      <p:ext uri="{BB962C8B-B14F-4D97-AF65-F5344CB8AC3E}">
        <p14:creationId xmlns:p14="http://schemas.microsoft.com/office/powerpoint/2010/main" val="4726745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Loi Française 2/2</a:t>
            </a:r>
          </a:p>
        </p:txBody>
      </p:sp>
      <p:sp>
        <p:nvSpPr>
          <p:cNvPr id="3" name="Espace réservé du contenu 2"/>
          <p:cNvSpPr>
            <a:spLocks noGrp="1"/>
          </p:cNvSpPr>
          <p:nvPr>
            <p:ph idx="1"/>
          </p:nvPr>
        </p:nvSpPr>
        <p:spPr/>
        <p:txBody>
          <a:bodyPr>
            <a:normAutofit/>
          </a:bodyPr>
          <a:lstStyle/>
          <a:p>
            <a:r>
              <a:rPr lang="fr-FR" sz="1800" dirty="0"/>
              <a:t>LOI n° 2016-1321 du 7 octobre 2016 pour une République numérique (1)</a:t>
            </a:r>
          </a:p>
          <a:p>
            <a:pPr>
              <a:spcAft>
                <a:spcPts val="0"/>
              </a:spcAft>
            </a:pPr>
            <a:r>
              <a:rPr lang="fr-FR" sz="1600" dirty="0"/>
              <a:t>Titre Ier : LA CIRCULATION DES DONNÉES ET DU SAVOIR (Articles 1 à 39)</a:t>
            </a:r>
          </a:p>
          <a:p>
            <a:pPr>
              <a:lnSpc>
                <a:spcPct val="100000"/>
              </a:lnSpc>
              <a:spcBef>
                <a:spcPts val="600"/>
              </a:spcBef>
              <a:spcAft>
                <a:spcPts val="0"/>
              </a:spcAft>
            </a:pPr>
            <a:r>
              <a:rPr lang="fr-FR" sz="1600" dirty="0"/>
              <a:t>Chapitre II : Economie du savoir (Articles 30 à 39)</a:t>
            </a:r>
          </a:p>
          <a:p>
            <a:endParaRPr lang="fr-FR" sz="1600" dirty="0"/>
          </a:p>
          <a:p>
            <a:pPr lvl="1"/>
            <a:r>
              <a:rPr lang="fr-FR" sz="1400" dirty="0"/>
              <a:t>« </a:t>
            </a:r>
            <a:r>
              <a:rPr lang="fr-FR" sz="1400" dirty="0" err="1"/>
              <a:t>II.-Dès</a:t>
            </a:r>
            <a:r>
              <a:rPr lang="fr-FR" sz="1400" dirty="0"/>
              <a:t> lors que les données issues d'une activité de recherche financée au moins pour moitié par des dotations de l'Etat, des collectivités territoriales, des établissements publics, des subventions d'agences de financement nationales ou par des fonds de l'Union européenne ne sont pas protégées par un droit spécifique ou une réglementation particulière et qu'elles ont été rendues publiques par le chercheur, l'établissement ou l'organisme de recherche, leur réutilisation est libre. »</a:t>
            </a:r>
          </a:p>
          <a:p>
            <a:pPr lvl="1"/>
            <a:endParaRPr lang="fr-FR" sz="1200" dirty="0">
              <a:solidFill>
                <a:srgbClr val="555555"/>
              </a:solidFill>
            </a:endParaRPr>
          </a:p>
          <a:p>
            <a:pPr lvl="1"/>
            <a:endParaRPr lang="fr-FR" sz="1600" dirty="0">
              <a:solidFill>
                <a:srgbClr val="555555"/>
              </a:solidFill>
            </a:endParaRPr>
          </a:p>
          <a:p>
            <a:pPr marL="128016" lvl="1" indent="0">
              <a:buNone/>
            </a:pPr>
            <a:r>
              <a:rPr lang="fr-FR" sz="1600" dirty="0">
                <a:hlinkClick r:id="rId2"/>
              </a:rPr>
              <a:t>https://www.legifrance.gouv.fr/jorf/id/JORFTEXT000033202746</a:t>
            </a:r>
            <a:endParaRPr lang="fr-FR" sz="1600" dirty="0"/>
          </a:p>
          <a:p>
            <a:pPr marL="128016" lvl="1" indent="0">
              <a:buNone/>
            </a:pPr>
            <a:endParaRPr lang="fr-FR" sz="1600" dirty="0"/>
          </a:p>
        </p:txBody>
      </p:sp>
    </p:spTree>
    <p:extLst>
      <p:ext uri="{BB962C8B-B14F-4D97-AF65-F5344CB8AC3E}">
        <p14:creationId xmlns:p14="http://schemas.microsoft.com/office/powerpoint/2010/main" val="2992054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Et mes données ?</a:t>
            </a:r>
          </a:p>
        </p:txBody>
      </p:sp>
      <p:sp>
        <p:nvSpPr>
          <p:cNvPr id="3" name="Espace réservé du contenu 2"/>
          <p:cNvSpPr>
            <a:spLocks noGrp="1"/>
          </p:cNvSpPr>
          <p:nvPr>
            <p:ph idx="1"/>
          </p:nvPr>
        </p:nvSpPr>
        <p:spPr/>
        <p:txBody>
          <a:bodyPr>
            <a:normAutofit/>
          </a:bodyPr>
          <a:lstStyle/>
          <a:p>
            <a:r>
              <a:rPr lang="fr-FR" dirty="0"/>
              <a:t>Sources : </a:t>
            </a:r>
          </a:p>
          <a:p>
            <a:r>
              <a:rPr lang="fr-FR" dirty="0" err="1"/>
              <a:t>Becard</a:t>
            </a:r>
            <a:r>
              <a:rPr lang="fr-FR" dirty="0"/>
              <a:t>, Nicolas, Céline Castets-Renard, Gauthier </a:t>
            </a:r>
            <a:r>
              <a:rPr lang="fr-FR" dirty="0" err="1"/>
              <a:t>Chassang</a:t>
            </a:r>
            <a:r>
              <a:rPr lang="fr-FR" dirty="0"/>
              <a:t>, Martin </a:t>
            </a:r>
            <a:r>
              <a:rPr lang="fr-FR" dirty="0" err="1"/>
              <a:t>Dantant</a:t>
            </a:r>
            <a:r>
              <a:rPr lang="fr-FR" dirty="0"/>
              <a:t>, Laurence </a:t>
            </a:r>
            <a:r>
              <a:rPr lang="fr-FR" dirty="0" err="1"/>
              <a:t>Freyt</a:t>
            </a:r>
            <a:r>
              <a:rPr lang="fr-FR" dirty="0"/>
              <a:t>-Caffin, Nathalie Gandon, Caroline Martin, et al. 2017. « </a:t>
            </a:r>
            <a:r>
              <a:rPr lang="fr-FR" b="1" dirty="0"/>
              <a:t>Ouverture des données de la recherche. Guide d’analyse du cadre juridique en France </a:t>
            </a:r>
            <a:r>
              <a:rPr lang="fr-FR" dirty="0"/>
              <a:t>», 45 p. </a:t>
            </a:r>
            <a:r>
              <a:rPr lang="fr-FR" dirty="0">
                <a:hlinkClick r:id="rId2"/>
              </a:rPr>
              <a:t>https://doi.org/10.15454/1.481273124091092E12</a:t>
            </a:r>
            <a:r>
              <a:rPr lang="fr-FR" dirty="0"/>
              <a:t>.</a:t>
            </a:r>
          </a:p>
          <a:p>
            <a:endParaRPr lang="fr-FR" dirty="0"/>
          </a:p>
          <a:p>
            <a:r>
              <a:rPr lang="fr-FR" dirty="0"/>
              <a:t>Support de cours de Justine Ancelin-Fabre : </a:t>
            </a:r>
            <a:r>
              <a:rPr lang="fr-FR" dirty="0">
                <a:hlinkClick r:id="rId3"/>
              </a:rPr>
              <a:t>https://urfist.chartes.psl.eu/sites/default/files/docs/20210601_ancelin-fabre_pgd.pdf</a:t>
            </a:r>
            <a:endParaRPr lang="fr-FR" dirty="0"/>
          </a:p>
          <a:p>
            <a:endParaRPr lang="fr-FR" dirty="0"/>
          </a:p>
        </p:txBody>
      </p:sp>
    </p:spTree>
    <p:extLst>
      <p:ext uri="{BB962C8B-B14F-4D97-AF65-F5344CB8AC3E}">
        <p14:creationId xmlns:p14="http://schemas.microsoft.com/office/powerpoint/2010/main" val="41958699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Et mes données ?</a:t>
            </a:r>
          </a:p>
        </p:txBody>
      </p:sp>
      <p:sp>
        <p:nvSpPr>
          <p:cNvPr id="3" name="Espace réservé du contenu 2"/>
          <p:cNvSpPr>
            <a:spLocks noGrp="1"/>
          </p:cNvSpPr>
          <p:nvPr>
            <p:ph idx="1"/>
          </p:nvPr>
        </p:nvSpPr>
        <p:spPr/>
        <p:txBody>
          <a:bodyPr>
            <a:normAutofit/>
          </a:bodyPr>
          <a:lstStyle/>
          <a:p>
            <a:r>
              <a:rPr lang="fr-FR" dirty="0"/>
              <a:t>Est-ce que je produis des documents administratifs ?</a:t>
            </a:r>
          </a:p>
          <a:p>
            <a:endParaRPr lang="fr-FR" dirty="0"/>
          </a:p>
          <a:p>
            <a:r>
              <a:rPr lang="fr-FR" dirty="0"/>
              <a:t>Ce qui est produit dans le cadre de recherche menées au sein d’un établissement public est un document administratif</a:t>
            </a:r>
          </a:p>
          <a:p>
            <a:r>
              <a:rPr lang="fr-FR" dirty="0"/>
              <a:t>Sauf si s’exerce sur ce document des droits d’auteurs : productions originales.</a:t>
            </a:r>
          </a:p>
          <a:p>
            <a:endParaRPr lang="fr-FR" dirty="0"/>
          </a:p>
        </p:txBody>
      </p:sp>
    </p:spTree>
    <p:extLst>
      <p:ext uri="{BB962C8B-B14F-4D97-AF65-F5344CB8AC3E}">
        <p14:creationId xmlns:p14="http://schemas.microsoft.com/office/powerpoint/2010/main" val="8089174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Et mes données ?</a:t>
            </a:r>
          </a:p>
        </p:txBody>
      </p:sp>
      <p:sp>
        <p:nvSpPr>
          <p:cNvPr id="3" name="Espace réservé du contenu 2"/>
          <p:cNvSpPr>
            <a:spLocks noGrp="1"/>
          </p:cNvSpPr>
          <p:nvPr>
            <p:ph idx="1"/>
          </p:nvPr>
        </p:nvSpPr>
        <p:spPr>
          <a:xfrm>
            <a:off x="1659322" y="1637926"/>
            <a:ext cx="9720071" cy="694525"/>
          </a:xfrm>
        </p:spPr>
        <p:txBody>
          <a:bodyPr>
            <a:normAutofit/>
          </a:bodyPr>
          <a:lstStyle/>
          <a:p>
            <a:r>
              <a:rPr lang="fr-FR" dirty="0"/>
              <a:t>Est-ce qu’elles sont toutes communicables ? </a:t>
            </a:r>
          </a:p>
          <a:p>
            <a:endParaRPr lang="fr-FR" dirty="0"/>
          </a:p>
        </p:txBody>
      </p:sp>
      <p:sp>
        <p:nvSpPr>
          <p:cNvPr id="4" name="ZoneTexte 3">
            <a:extLst>
              <a:ext uri="{FF2B5EF4-FFF2-40B4-BE49-F238E27FC236}">
                <a16:creationId xmlns:a16="http://schemas.microsoft.com/office/drawing/2014/main" id="{512D974B-496B-4EE4-9EAA-C0100610411C}"/>
              </a:ext>
            </a:extLst>
          </p:cNvPr>
          <p:cNvSpPr txBox="1"/>
          <p:nvPr/>
        </p:nvSpPr>
        <p:spPr>
          <a:xfrm>
            <a:off x="297983" y="4518458"/>
            <a:ext cx="3282835" cy="1815882"/>
          </a:xfrm>
          <a:prstGeom prst="rect">
            <a:avLst/>
          </a:prstGeom>
          <a:solidFill>
            <a:schemeClr val="accent2"/>
          </a:solidFill>
          <a:ln>
            <a:solidFill>
              <a:schemeClr val="accent2">
                <a:lumMod val="75000"/>
              </a:schemeClr>
            </a:solidFill>
          </a:ln>
        </p:spPr>
        <p:txBody>
          <a:bodyPr wrap="square" rtlCol="0">
            <a:spAutoFit/>
          </a:bodyPr>
          <a:lstStyle/>
          <a:p>
            <a:r>
              <a:rPr lang="fr-FR" sz="1400" dirty="0"/>
              <a:t>Je possède des données géographiques informatisées =&gt; je dois les diffuser. </a:t>
            </a:r>
          </a:p>
          <a:p>
            <a:r>
              <a:rPr lang="fr-FR" sz="1400" dirty="0"/>
              <a:t>Je possède des données relatives à des émissions de substances dans l’environnement =&gt; je dois les communiquer à ceux qui les demandent, sauf cas exceptionnels. </a:t>
            </a:r>
          </a:p>
          <a:p>
            <a:r>
              <a:rPr lang="fr-FR" sz="1400" dirty="0"/>
              <a:t>Extrait Beccard et al. </a:t>
            </a:r>
          </a:p>
        </p:txBody>
      </p:sp>
      <p:sp>
        <p:nvSpPr>
          <p:cNvPr id="5" name="ZoneTexte 4">
            <a:extLst>
              <a:ext uri="{FF2B5EF4-FFF2-40B4-BE49-F238E27FC236}">
                <a16:creationId xmlns:a16="http://schemas.microsoft.com/office/drawing/2014/main" id="{A7A8B58F-38AF-44C7-AAA0-102D1B131727}"/>
              </a:ext>
            </a:extLst>
          </p:cNvPr>
          <p:cNvSpPr txBox="1"/>
          <p:nvPr/>
        </p:nvSpPr>
        <p:spPr>
          <a:xfrm>
            <a:off x="236162" y="2824727"/>
            <a:ext cx="3652574" cy="861774"/>
          </a:xfrm>
          <a:prstGeom prst="rect">
            <a:avLst/>
          </a:prstGeom>
          <a:noFill/>
          <a:ln w="19050">
            <a:solidFill>
              <a:schemeClr val="accent1"/>
            </a:solidFill>
          </a:ln>
        </p:spPr>
        <p:txBody>
          <a:bodyPr wrap="square" rtlCol="0">
            <a:spAutoFit/>
          </a:bodyPr>
          <a:lstStyle/>
          <a:p>
            <a:r>
              <a:rPr lang="fr-FR" dirty="0"/>
              <a:t>Communication obligatoire</a:t>
            </a:r>
          </a:p>
          <a:p>
            <a:pPr marL="742950" lvl="1" indent="-285750">
              <a:buFont typeface="Arial" panose="020B0604020202020204" pitchFamily="34" charset="0"/>
              <a:buChar char="•"/>
            </a:pPr>
            <a:r>
              <a:rPr lang="fr-FR" sz="1600" dirty="0"/>
              <a:t>Données géographiques</a:t>
            </a:r>
          </a:p>
          <a:p>
            <a:pPr marL="742950" lvl="1" indent="-285750">
              <a:buFont typeface="Arial" panose="020B0604020202020204" pitchFamily="34" charset="0"/>
              <a:buChar char="•"/>
            </a:pPr>
            <a:r>
              <a:rPr lang="fr-FR" sz="1600" dirty="0"/>
              <a:t>Données environnementales</a:t>
            </a:r>
          </a:p>
        </p:txBody>
      </p:sp>
      <p:sp>
        <p:nvSpPr>
          <p:cNvPr id="6" name="ZoneTexte 5">
            <a:extLst>
              <a:ext uri="{FF2B5EF4-FFF2-40B4-BE49-F238E27FC236}">
                <a16:creationId xmlns:a16="http://schemas.microsoft.com/office/drawing/2014/main" id="{01AEC897-D094-4A7D-BA18-14158DA89250}"/>
              </a:ext>
            </a:extLst>
          </p:cNvPr>
          <p:cNvSpPr txBox="1"/>
          <p:nvPr/>
        </p:nvSpPr>
        <p:spPr>
          <a:xfrm>
            <a:off x="4083430" y="2173173"/>
            <a:ext cx="4025140" cy="1877437"/>
          </a:xfrm>
          <a:prstGeom prst="rect">
            <a:avLst/>
          </a:prstGeom>
          <a:noFill/>
          <a:ln w="28575">
            <a:solidFill>
              <a:schemeClr val="accent1"/>
            </a:solidFill>
          </a:ln>
        </p:spPr>
        <p:txBody>
          <a:bodyPr wrap="square" rtlCol="0">
            <a:spAutoFit/>
          </a:bodyPr>
          <a:lstStyle/>
          <a:p>
            <a:r>
              <a:rPr lang="fr-FR" dirty="0"/>
              <a:t>Communication interdite</a:t>
            </a:r>
          </a:p>
          <a:p>
            <a:pPr marL="742950" lvl="1" indent="-285750">
              <a:buFont typeface="Arial" panose="020B0604020202020204" pitchFamily="34" charset="0"/>
              <a:buChar char="•"/>
            </a:pPr>
            <a:r>
              <a:rPr lang="fr-FR" sz="1400" dirty="0"/>
              <a:t>Données présentant des risques pour la protection du secret de la défense nationale : </a:t>
            </a:r>
          </a:p>
          <a:p>
            <a:pPr marL="742950" lvl="1" indent="-285750">
              <a:buFont typeface="Arial" panose="020B0604020202020204" pitchFamily="34" charset="0"/>
              <a:buChar char="•"/>
            </a:pPr>
            <a:r>
              <a:rPr lang="fr-FR" sz="1400" dirty="0"/>
              <a:t>Données présentant des risques pour la sécurité publique de l’Etat ou pour la sécurité de l’établissement </a:t>
            </a:r>
          </a:p>
          <a:p>
            <a:pPr marL="742950" lvl="1" indent="-285750">
              <a:buFont typeface="Arial" panose="020B0604020202020204" pitchFamily="34" charset="0"/>
              <a:buChar char="•"/>
            </a:pPr>
            <a:r>
              <a:rPr lang="fr-FR" sz="1400" dirty="0"/>
              <a:t>Secrets professionnels</a:t>
            </a:r>
          </a:p>
        </p:txBody>
      </p:sp>
      <p:sp>
        <p:nvSpPr>
          <p:cNvPr id="7" name="ZoneTexte 6">
            <a:extLst>
              <a:ext uri="{FF2B5EF4-FFF2-40B4-BE49-F238E27FC236}">
                <a16:creationId xmlns:a16="http://schemas.microsoft.com/office/drawing/2014/main" id="{803F0416-283B-4427-A3A7-E5CBE93B7857}"/>
              </a:ext>
            </a:extLst>
          </p:cNvPr>
          <p:cNvSpPr txBox="1"/>
          <p:nvPr/>
        </p:nvSpPr>
        <p:spPr>
          <a:xfrm>
            <a:off x="8362013" y="1395350"/>
            <a:ext cx="3652574" cy="3816429"/>
          </a:xfrm>
          <a:prstGeom prst="rect">
            <a:avLst/>
          </a:prstGeom>
          <a:noFill/>
          <a:ln w="28575">
            <a:solidFill>
              <a:schemeClr val="accent1"/>
            </a:solidFill>
          </a:ln>
        </p:spPr>
        <p:txBody>
          <a:bodyPr wrap="square" rtlCol="0">
            <a:spAutoFit/>
          </a:bodyPr>
          <a:lstStyle/>
          <a:p>
            <a:r>
              <a:rPr lang="fr-FR" dirty="0"/>
              <a:t>Communication sous condition</a:t>
            </a:r>
          </a:p>
          <a:p>
            <a:pPr marL="742950" lvl="1" indent="-285750">
              <a:buFont typeface="Arial" panose="020B0604020202020204" pitchFamily="34" charset="0"/>
              <a:buChar char="•"/>
            </a:pPr>
            <a:r>
              <a:rPr lang="fr-FR" sz="1400" dirty="0"/>
              <a:t>Données présentant des risques pour la protection du potentiel scientifique et technique de la nation </a:t>
            </a:r>
          </a:p>
          <a:p>
            <a:pPr marL="742950" lvl="1" indent="-285750">
              <a:buFont typeface="Arial" panose="020B0604020202020204" pitchFamily="34" charset="0"/>
              <a:buChar char="•"/>
            </a:pPr>
            <a:r>
              <a:rPr lang="fr-FR" sz="1400" dirty="0"/>
              <a:t>Le cas des zones à régime restrictif (ZRR) </a:t>
            </a:r>
          </a:p>
          <a:p>
            <a:pPr marL="742950" lvl="1" indent="-285750">
              <a:buFont typeface="Arial" panose="020B0604020202020204" pitchFamily="34" charset="0"/>
              <a:buChar char="•"/>
            </a:pPr>
            <a:r>
              <a:rPr lang="fr-FR" sz="1400" dirty="0"/>
              <a:t>Données protégées par le droit d’auteur et autres droits de propriété intellectuelle </a:t>
            </a:r>
          </a:p>
          <a:p>
            <a:pPr marL="742950" lvl="1" indent="-285750">
              <a:buFont typeface="Arial" panose="020B0604020202020204" pitchFamily="34" charset="0"/>
              <a:buChar char="•"/>
            </a:pPr>
            <a:r>
              <a:rPr lang="fr-FR" sz="1400" dirty="0"/>
              <a:t>Autres droits de propriété intellectuelle </a:t>
            </a:r>
          </a:p>
          <a:p>
            <a:pPr marL="742950" lvl="1" indent="-285750">
              <a:buFont typeface="Arial" panose="020B0604020202020204" pitchFamily="34" charset="0"/>
              <a:buChar char="•"/>
            </a:pPr>
            <a:r>
              <a:rPr lang="fr-FR" sz="1400" dirty="0"/>
              <a:t>Données relatives aux personnes, à la vie privée</a:t>
            </a:r>
          </a:p>
          <a:p>
            <a:pPr marL="742950" lvl="1" indent="-285750">
              <a:buFont typeface="Arial" panose="020B0604020202020204" pitchFamily="34" charset="0"/>
              <a:buChar char="•"/>
            </a:pPr>
            <a:r>
              <a:rPr lang="fr-FR" sz="1400" dirty="0"/>
              <a:t>Données statistiques</a:t>
            </a:r>
          </a:p>
          <a:p>
            <a:pPr marL="742950" lvl="1" indent="-285750">
              <a:buFont typeface="Arial" panose="020B0604020202020204" pitchFamily="34" charset="0"/>
              <a:buChar char="•"/>
            </a:pPr>
            <a:r>
              <a:rPr lang="fr-FR" sz="1400" dirty="0"/>
              <a:t>Données liées à un contrat avec un tiers non soumis à une obligation de service public </a:t>
            </a:r>
          </a:p>
        </p:txBody>
      </p:sp>
      <p:sp>
        <p:nvSpPr>
          <p:cNvPr id="8" name="ZoneTexte 7">
            <a:extLst>
              <a:ext uri="{FF2B5EF4-FFF2-40B4-BE49-F238E27FC236}">
                <a16:creationId xmlns:a16="http://schemas.microsoft.com/office/drawing/2014/main" id="{7F2929F2-181C-459B-9904-281D095AA296}"/>
              </a:ext>
            </a:extLst>
          </p:cNvPr>
          <p:cNvSpPr txBox="1"/>
          <p:nvPr/>
        </p:nvSpPr>
        <p:spPr>
          <a:xfrm>
            <a:off x="4083430" y="4596226"/>
            <a:ext cx="4025140" cy="1600438"/>
          </a:xfrm>
          <a:prstGeom prst="rect">
            <a:avLst/>
          </a:prstGeom>
          <a:solidFill>
            <a:schemeClr val="accent2"/>
          </a:solidFill>
          <a:ln>
            <a:solidFill>
              <a:schemeClr val="accent2">
                <a:lumMod val="75000"/>
              </a:schemeClr>
            </a:solidFill>
          </a:ln>
        </p:spPr>
        <p:txBody>
          <a:bodyPr wrap="square" rtlCol="0">
            <a:spAutoFit/>
          </a:bodyPr>
          <a:lstStyle/>
          <a:p>
            <a:r>
              <a:rPr lang="fr-FR" sz="1400" dirty="0"/>
              <a:t>Mais si je souhaite tout de même diffuser : </a:t>
            </a:r>
          </a:p>
          <a:p>
            <a:pPr marL="742950" lvl="1" indent="-285750">
              <a:buFont typeface="Arial" panose="020B0604020202020204" pitchFamily="34" charset="0"/>
              <a:buChar char="•"/>
            </a:pPr>
            <a:r>
              <a:rPr lang="fr-FR" sz="1400" dirty="0"/>
              <a:t>Dans les cas 1 et 2, je contacte le fonctionnaire de sécurité et/ou la Direction Générale de l’établissement. </a:t>
            </a:r>
          </a:p>
          <a:p>
            <a:pPr marL="742950" lvl="1" indent="-285750">
              <a:buFont typeface="Arial" panose="020B0604020202020204" pitchFamily="34" charset="0"/>
              <a:buChar char="•"/>
            </a:pPr>
            <a:r>
              <a:rPr lang="fr-FR" sz="1400" dirty="0"/>
              <a:t>Dans le cas 3, je contacte le service juridique. </a:t>
            </a:r>
          </a:p>
          <a:p>
            <a:r>
              <a:rPr lang="fr-FR" sz="1400" dirty="0"/>
              <a:t>Extrait Beccard et al. </a:t>
            </a:r>
          </a:p>
        </p:txBody>
      </p:sp>
      <p:sp>
        <p:nvSpPr>
          <p:cNvPr id="11" name="Flèche : bas 10">
            <a:extLst>
              <a:ext uri="{FF2B5EF4-FFF2-40B4-BE49-F238E27FC236}">
                <a16:creationId xmlns:a16="http://schemas.microsoft.com/office/drawing/2014/main" id="{2E2BB2E9-FCB8-49BD-A899-DDD2B4F51992}"/>
              </a:ext>
            </a:extLst>
          </p:cNvPr>
          <p:cNvSpPr/>
          <p:nvPr/>
        </p:nvSpPr>
        <p:spPr>
          <a:xfrm>
            <a:off x="1849740" y="3692501"/>
            <a:ext cx="272226" cy="8259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 bas 11">
            <a:extLst>
              <a:ext uri="{FF2B5EF4-FFF2-40B4-BE49-F238E27FC236}">
                <a16:creationId xmlns:a16="http://schemas.microsoft.com/office/drawing/2014/main" id="{2F2BD65B-D92D-40BC-B2D8-47BC1786ACEE}"/>
              </a:ext>
            </a:extLst>
          </p:cNvPr>
          <p:cNvSpPr/>
          <p:nvPr/>
        </p:nvSpPr>
        <p:spPr>
          <a:xfrm>
            <a:off x="5884164" y="4050610"/>
            <a:ext cx="272226" cy="5353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55441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DB1BA2-8068-92FB-C63A-068EA9A37E48}"/>
              </a:ext>
            </a:extLst>
          </p:cNvPr>
          <p:cNvSpPr>
            <a:spLocks noGrp="1"/>
          </p:cNvSpPr>
          <p:nvPr>
            <p:ph type="title"/>
          </p:nvPr>
        </p:nvSpPr>
        <p:spPr/>
        <p:txBody>
          <a:bodyPr/>
          <a:lstStyle/>
          <a:p>
            <a:r>
              <a:rPr lang="fr-FR" dirty="0"/>
              <a:t>Evaluation des risques</a:t>
            </a:r>
          </a:p>
        </p:txBody>
      </p:sp>
      <p:pic>
        <p:nvPicPr>
          <p:cNvPr id="5" name="Espace réservé du contenu 4">
            <a:extLst>
              <a:ext uri="{FF2B5EF4-FFF2-40B4-BE49-F238E27FC236}">
                <a16:creationId xmlns:a16="http://schemas.microsoft.com/office/drawing/2014/main" id="{8A2F535A-D7FB-B272-2305-52CAD67FAAE3}"/>
              </a:ext>
            </a:extLst>
          </p:cNvPr>
          <p:cNvPicPr>
            <a:picLocks noGrp="1" noChangeAspect="1"/>
          </p:cNvPicPr>
          <p:nvPr>
            <p:ph idx="1"/>
          </p:nvPr>
        </p:nvPicPr>
        <p:blipFill rotWithShape="1">
          <a:blip r:embed="rId2"/>
          <a:srcRect l="27535" t="23836" r="5663" b="4914"/>
          <a:stretch/>
        </p:blipFill>
        <p:spPr>
          <a:xfrm>
            <a:off x="2085111" y="1699992"/>
            <a:ext cx="6277112" cy="4463483"/>
          </a:xfrm>
        </p:spPr>
      </p:pic>
      <p:sp>
        <p:nvSpPr>
          <p:cNvPr id="7" name="ZoneTexte 6">
            <a:extLst>
              <a:ext uri="{FF2B5EF4-FFF2-40B4-BE49-F238E27FC236}">
                <a16:creationId xmlns:a16="http://schemas.microsoft.com/office/drawing/2014/main" id="{889E4090-A736-04B7-71C9-22134E89EFDC}"/>
              </a:ext>
            </a:extLst>
          </p:cNvPr>
          <p:cNvSpPr txBox="1"/>
          <p:nvPr/>
        </p:nvSpPr>
        <p:spPr>
          <a:xfrm>
            <a:off x="228600" y="6339391"/>
            <a:ext cx="4364340" cy="646331"/>
          </a:xfrm>
          <a:prstGeom prst="rect">
            <a:avLst/>
          </a:prstGeom>
          <a:noFill/>
        </p:spPr>
        <p:txBody>
          <a:bodyPr wrap="square">
            <a:spAutoFit/>
          </a:bodyPr>
          <a:lstStyle/>
          <a:p>
            <a:r>
              <a:rPr lang="fr-FR" dirty="0"/>
              <a:t>&gt;&gt; Matthieu </a:t>
            </a:r>
            <a:r>
              <a:rPr lang="fr-FR" dirty="0" err="1"/>
              <a:t>Saby</a:t>
            </a:r>
            <a:r>
              <a:rPr lang="fr-FR" dirty="0"/>
              <a:t> </a:t>
            </a:r>
            <a:r>
              <a:rPr lang="fr-FR" dirty="0">
                <a:hlinkClick r:id="rId3"/>
              </a:rPr>
              <a:t>https://osf.io/2yvc9/</a:t>
            </a:r>
            <a:endParaRPr lang="fr-FR" dirty="0"/>
          </a:p>
          <a:p>
            <a:endParaRPr lang="fr-FR" dirty="0"/>
          </a:p>
        </p:txBody>
      </p:sp>
    </p:spTree>
    <p:extLst>
      <p:ext uri="{BB962C8B-B14F-4D97-AF65-F5344CB8AC3E}">
        <p14:creationId xmlns:p14="http://schemas.microsoft.com/office/powerpoint/2010/main" val="4817121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400" dirty="0"/>
              <a:t>Les données et le droit d’auteur</a:t>
            </a:r>
            <a:r>
              <a:rPr lang="fr-FR" sz="3200" dirty="0"/>
              <a:t> (slide </a:t>
            </a:r>
            <a:r>
              <a:rPr lang="fr-FR" sz="3200" dirty="0" err="1"/>
              <a:t>Cecile</a:t>
            </a:r>
            <a:r>
              <a:rPr lang="fr-FR" sz="3200" dirty="0"/>
              <a:t> </a:t>
            </a:r>
            <a:r>
              <a:rPr lang="fr-FR" sz="3200" dirty="0" err="1"/>
              <a:t>arenes</a:t>
            </a:r>
            <a:r>
              <a:rPr lang="fr-FR" sz="3200" dirty="0"/>
              <a:t>)</a:t>
            </a:r>
          </a:p>
        </p:txBody>
      </p:sp>
      <p:sp>
        <p:nvSpPr>
          <p:cNvPr id="3" name="Espace réservé du contenu 2"/>
          <p:cNvSpPr>
            <a:spLocks noGrp="1"/>
          </p:cNvSpPr>
          <p:nvPr>
            <p:ph idx="1"/>
          </p:nvPr>
        </p:nvSpPr>
        <p:spPr/>
        <p:txBody>
          <a:bodyPr>
            <a:normAutofit fontScale="92500" lnSpcReduction="20000"/>
          </a:bodyPr>
          <a:lstStyle/>
          <a:p>
            <a:r>
              <a:rPr lang="fr-FR" dirty="0"/>
              <a:t>Les données sont-elles protégées par le droit d’auteur ?</a:t>
            </a:r>
          </a:p>
          <a:p>
            <a:endParaRPr lang="fr-FR" dirty="0"/>
          </a:p>
          <a:p>
            <a:pPr marL="1343025" indent="-625475">
              <a:buFont typeface="Wingdings" panose="05000000000000000000" pitchFamily="2" charset="2"/>
              <a:buChar char="q"/>
            </a:pPr>
            <a:r>
              <a:rPr lang="fr-FR" b="1" dirty="0"/>
              <a:t>Oui </a:t>
            </a:r>
            <a:r>
              <a:rPr lang="fr-FR" dirty="0"/>
              <a:t>pour les « œuvres » même sans caractère artistique, si elles présentent un degré minimal d’« originalité »: textes, discours, photos, vidéos, musique, cartes, sculptures…</a:t>
            </a:r>
          </a:p>
          <a:p>
            <a:pPr marL="1343025" indent="-625475">
              <a:buFont typeface="Wingdings" panose="05000000000000000000" pitchFamily="2" charset="2"/>
              <a:buChar char="q"/>
            </a:pPr>
            <a:r>
              <a:rPr lang="fr-FR" b="1" dirty="0"/>
              <a:t>Oui </a:t>
            </a:r>
            <a:r>
              <a:rPr lang="fr-FR" dirty="0"/>
              <a:t>pour le code informatique</a:t>
            </a:r>
          </a:p>
          <a:p>
            <a:pPr marL="1343025" indent="-625475">
              <a:buFont typeface="Wingdings" panose="05000000000000000000" pitchFamily="2" charset="2"/>
              <a:buChar char="q"/>
            </a:pPr>
            <a:r>
              <a:rPr lang="fr-FR" b="1" dirty="0"/>
              <a:t>Non </a:t>
            </a:r>
            <a:r>
              <a:rPr lang="fr-FR" dirty="0"/>
              <a:t>pour des informations purement factuelles (mesures, comptages…)</a:t>
            </a:r>
          </a:p>
          <a:p>
            <a:pPr marL="1343025" indent="-625475">
              <a:buFont typeface="Wingdings" panose="05000000000000000000" pitchFamily="2" charset="2"/>
              <a:buChar char="q"/>
            </a:pPr>
            <a:r>
              <a:rPr lang="fr-FR" b="1" dirty="0"/>
              <a:t>Non </a:t>
            </a:r>
            <a:r>
              <a:rPr lang="fr-FR" dirty="0"/>
              <a:t>pour les œuvres tombées dans le domaine public (pour être précis il reste un droit moral, inaliénable)</a:t>
            </a:r>
          </a:p>
          <a:p>
            <a:endParaRPr lang="fr-FR" dirty="0"/>
          </a:p>
          <a:p>
            <a:r>
              <a:rPr lang="fr-FR" i="1" dirty="0"/>
              <a:t>Le fait que la collecte des données ait demandé un investissement (humain, matériel, financier) n’est pas créateur de droit d’auteur.</a:t>
            </a:r>
            <a:endParaRPr lang="fr-FR" dirty="0"/>
          </a:p>
        </p:txBody>
      </p:sp>
    </p:spTree>
    <p:extLst>
      <p:ext uri="{BB962C8B-B14F-4D97-AF65-F5344CB8AC3E}">
        <p14:creationId xmlns:p14="http://schemas.microsoft.com/office/powerpoint/2010/main" val="13627196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1D057D-4C85-649A-FCBA-0A3BD9908DAA}"/>
              </a:ext>
            </a:extLst>
          </p:cNvPr>
          <p:cNvSpPr>
            <a:spLocks noGrp="1"/>
          </p:cNvSpPr>
          <p:nvPr>
            <p:ph type="title"/>
          </p:nvPr>
        </p:nvSpPr>
        <p:spPr/>
        <p:txBody>
          <a:bodyPr/>
          <a:lstStyle/>
          <a:p>
            <a:r>
              <a:rPr lang="fr-FR" dirty="0"/>
              <a:t>Exemple Transatlantique</a:t>
            </a:r>
          </a:p>
        </p:txBody>
      </p:sp>
      <p:sp>
        <p:nvSpPr>
          <p:cNvPr id="3" name="Espace réservé du contenu 2">
            <a:extLst>
              <a:ext uri="{FF2B5EF4-FFF2-40B4-BE49-F238E27FC236}">
                <a16:creationId xmlns:a16="http://schemas.microsoft.com/office/drawing/2014/main" id="{3F5DE9DB-22BB-3C11-E5FC-389EB3664069}"/>
              </a:ext>
            </a:extLst>
          </p:cNvPr>
          <p:cNvSpPr>
            <a:spLocks noGrp="1"/>
          </p:cNvSpPr>
          <p:nvPr>
            <p:ph idx="1"/>
          </p:nvPr>
        </p:nvSpPr>
        <p:spPr/>
        <p:txBody>
          <a:bodyPr>
            <a:normAutofit fontScale="92500" lnSpcReduction="10000"/>
          </a:bodyPr>
          <a:lstStyle/>
          <a:p>
            <a:pPr hangingPunct="0">
              <a:lnSpc>
                <a:spcPct val="115000"/>
              </a:lnSpc>
              <a:spcBef>
                <a:spcPts val="1000"/>
              </a:spcBef>
            </a:pPr>
            <a:r>
              <a:rPr lang="en-US" sz="1800" b="1" cap="all" dirty="0">
                <a:effectLst/>
                <a:latin typeface="Times New Roman" panose="02020603050405020304" pitchFamily="18" charset="0"/>
                <a:ea typeface="MS Gothic" panose="020B0609070205080204" pitchFamily="49" charset="-128"/>
                <a:cs typeface="Times New Roman" panose="02020603050405020304" pitchFamily="18" charset="0"/>
              </a:rPr>
              <a:t>4. Legal and ethical requirements, code of conduct</a:t>
            </a:r>
            <a:endParaRPr lang="fr-FR" sz="1800" b="1" cap="all" dirty="0">
              <a:effectLst/>
              <a:latin typeface="Arial" panose="020B0604020202020204" pitchFamily="34" charset="0"/>
              <a:ea typeface="MS Gothic" panose="020B0609070205080204" pitchFamily="49" charset="-128"/>
              <a:cs typeface="Times New Roman" panose="02020603050405020304" pitchFamily="18" charset="0"/>
            </a:endParaRPr>
          </a:p>
          <a:p>
            <a:pPr hangingPunct="0"/>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p>
            <a:pPr hangingPunct="0"/>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For all the legal requirements of our data, we will have the council of the person in charge of data protection in each university and of a professor in law studies, specialized in copyright, intellectual propriety, GDPR. They will give us advices to properly collect informed consent for preservation and/or sharing of personal data and to properly anonymized the personal data, if necessary. </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p>
            <a:pPr hangingPunct="0"/>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p>
            <a:pPr hangingPunct="0"/>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About the ownership and reuse of the data by researchers and others, we will specify the access and reuse conditions in the consortium agreement.  </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p>
            <a:pPr hangingPunct="0"/>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p>
            <a:pPr hangingPunct="0"/>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This project should not produce sensitive data, but to be sure we will discuss with the ethical services of each university. And in at least one of the universities partners an ethical review is required and will be a guarantee for all the project to have the good position relatively to ethical issues. </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22080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FDC8EE1-C839-2D92-2DB3-C92E3282664D}"/>
              </a:ext>
            </a:extLst>
          </p:cNvPr>
          <p:cNvSpPr>
            <a:spLocks noGrp="1"/>
          </p:cNvSpPr>
          <p:nvPr>
            <p:ph type="ctrTitle"/>
          </p:nvPr>
        </p:nvSpPr>
        <p:spPr/>
        <p:txBody>
          <a:bodyPr/>
          <a:lstStyle/>
          <a:p>
            <a:r>
              <a:rPr lang="fr-FR" dirty="0"/>
              <a:t>Partage et conservation</a:t>
            </a:r>
          </a:p>
        </p:txBody>
      </p:sp>
      <p:sp>
        <p:nvSpPr>
          <p:cNvPr id="5" name="Sous-titre 4">
            <a:extLst>
              <a:ext uri="{FF2B5EF4-FFF2-40B4-BE49-F238E27FC236}">
                <a16:creationId xmlns:a16="http://schemas.microsoft.com/office/drawing/2014/main" id="{02B01C60-9669-35F6-FC62-DFD9A7D445F5}"/>
              </a:ext>
            </a:extLst>
          </p:cNvPr>
          <p:cNvSpPr>
            <a:spLocks noGrp="1"/>
          </p:cNvSpPr>
          <p:nvPr>
            <p:ph type="subTitle" idx="1"/>
          </p:nvPr>
        </p:nvSpPr>
        <p:spPr/>
        <p:txBody>
          <a:bodyPr/>
          <a:lstStyle/>
          <a:p>
            <a:r>
              <a:rPr lang="fr-FR" dirty="0"/>
              <a:t>A partir du modèle ANR</a:t>
            </a:r>
          </a:p>
        </p:txBody>
      </p:sp>
    </p:spTree>
    <p:extLst>
      <p:ext uri="{BB962C8B-B14F-4D97-AF65-F5344CB8AC3E}">
        <p14:creationId xmlns:p14="http://schemas.microsoft.com/office/powerpoint/2010/main" val="14057085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1204C9-5353-5942-9EA5-E9D388768550}"/>
              </a:ext>
            </a:extLst>
          </p:cNvPr>
          <p:cNvSpPr>
            <a:spLocks noGrp="1"/>
          </p:cNvSpPr>
          <p:nvPr>
            <p:ph type="title"/>
          </p:nvPr>
        </p:nvSpPr>
        <p:spPr/>
        <p:txBody>
          <a:bodyPr>
            <a:normAutofit/>
          </a:bodyPr>
          <a:lstStyle/>
          <a:p>
            <a:r>
              <a:rPr lang="en-US" sz="4000" b="1" cap="all" dirty="0">
                <a:effectLst/>
                <a:latin typeface="Arial" panose="020B0604020202020204" pitchFamily="34" charset="0"/>
                <a:ea typeface="MS Gothic" panose="020B0609070205080204" pitchFamily="49" charset="-128"/>
                <a:cs typeface="Times New Roman" panose="02020603050405020304" pitchFamily="18" charset="0"/>
              </a:rPr>
              <a:t>5. Partage des </a:t>
            </a:r>
            <a:r>
              <a:rPr lang="en-US" sz="4000" b="1" cap="all" dirty="0" err="1">
                <a:effectLst/>
                <a:latin typeface="Arial" panose="020B0604020202020204" pitchFamily="34" charset="0"/>
                <a:ea typeface="MS Gothic" panose="020B0609070205080204" pitchFamily="49" charset="-128"/>
                <a:cs typeface="Times New Roman" panose="02020603050405020304" pitchFamily="18" charset="0"/>
              </a:rPr>
              <a:t>données</a:t>
            </a:r>
            <a:r>
              <a:rPr lang="en-US" sz="4000" b="1" cap="all" dirty="0">
                <a:effectLst/>
                <a:latin typeface="Arial" panose="020B0604020202020204" pitchFamily="34" charset="0"/>
                <a:ea typeface="MS Gothic" panose="020B0609070205080204" pitchFamily="49" charset="-128"/>
                <a:cs typeface="Times New Roman" panose="02020603050405020304" pitchFamily="18" charset="0"/>
              </a:rPr>
              <a:t> et conservation à long </a:t>
            </a:r>
            <a:r>
              <a:rPr lang="en-US" sz="4000" b="1" cap="all" dirty="0" err="1">
                <a:effectLst/>
                <a:latin typeface="Arial" panose="020B0604020202020204" pitchFamily="34" charset="0"/>
                <a:ea typeface="MS Gothic" panose="020B0609070205080204" pitchFamily="49" charset="-128"/>
                <a:cs typeface="Times New Roman" panose="02020603050405020304" pitchFamily="18" charset="0"/>
              </a:rPr>
              <a:t>terme</a:t>
            </a:r>
            <a:endParaRPr lang="fr-FR" sz="4000" dirty="0"/>
          </a:p>
        </p:txBody>
      </p:sp>
      <p:pic>
        <p:nvPicPr>
          <p:cNvPr id="5" name="Picture 2">
            <a:extLst>
              <a:ext uri="{FF2B5EF4-FFF2-40B4-BE49-F238E27FC236}">
                <a16:creationId xmlns:a16="http://schemas.microsoft.com/office/drawing/2014/main" id="{84C5DE0C-E440-F2CC-7782-F57EDFCD0A3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2920" r="67104" b="35157"/>
          <a:stretch/>
        </p:blipFill>
        <p:spPr bwMode="auto">
          <a:xfrm>
            <a:off x="3850340" y="2731775"/>
            <a:ext cx="4067648" cy="2572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4341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1204C9-5353-5942-9EA5-E9D388768550}"/>
              </a:ext>
            </a:extLst>
          </p:cNvPr>
          <p:cNvSpPr>
            <a:spLocks noGrp="1"/>
          </p:cNvSpPr>
          <p:nvPr>
            <p:ph type="title"/>
          </p:nvPr>
        </p:nvSpPr>
        <p:spPr/>
        <p:txBody>
          <a:bodyPr>
            <a:normAutofit/>
          </a:bodyPr>
          <a:lstStyle/>
          <a:p>
            <a:r>
              <a:rPr lang="en-US" sz="4000" b="1" cap="all" dirty="0">
                <a:effectLst/>
                <a:latin typeface="Arial" panose="020B0604020202020204" pitchFamily="34" charset="0"/>
                <a:ea typeface="MS Gothic" panose="020B0609070205080204" pitchFamily="49" charset="-128"/>
                <a:cs typeface="Times New Roman" panose="02020603050405020304" pitchFamily="18" charset="0"/>
              </a:rPr>
              <a:t>5. Partage des </a:t>
            </a:r>
            <a:r>
              <a:rPr lang="en-US" sz="4000" b="1" cap="all" dirty="0" err="1">
                <a:effectLst/>
                <a:latin typeface="Arial" panose="020B0604020202020204" pitchFamily="34" charset="0"/>
                <a:ea typeface="MS Gothic" panose="020B0609070205080204" pitchFamily="49" charset="-128"/>
                <a:cs typeface="Times New Roman" panose="02020603050405020304" pitchFamily="18" charset="0"/>
              </a:rPr>
              <a:t>données</a:t>
            </a:r>
            <a:r>
              <a:rPr lang="en-US" sz="4000" b="1" cap="all" dirty="0">
                <a:effectLst/>
                <a:latin typeface="Arial" panose="020B0604020202020204" pitchFamily="34" charset="0"/>
                <a:ea typeface="MS Gothic" panose="020B0609070205080204" pitchFamily="49" charset="-128"/>
                <a:cs typeface="Times New Roman" panose="02020603050405020304" pitchFamily="18" charset="0"/>
              </a:rPr>
              <a:t> et conservation à long </a:t>
            </a:r>
            <a:r>
              <a:rPr lang="en-US" sz="4000" b="1" cap="all" dirty="0" err="1">
                <a:effectLst/>
                <a:latin typeface="Arial" panose="020B0604020202020204" pitchFamily="34" charset="0"/>
                <a:ea typeface="MS Gothic" panose="020B0609070205080204" pitchFamily="49" charset="-128"/>
                <a:cs typeface="Times New Roman" panose="02020603050405020304" pitchFamily="18" charset="0"/>
              </a:rPr>
              <a:t>terme</a:t>
            </a:r>
            <a:endParaRPr lang="fr-FR" sz="4000" dirty="0"/>
          </a:p>
        </p:txBody>
      </p:sp>
      <p:sp>
        <p:nvSpPr>
          <p:cNvPr id="3" name="Espace réservé du contenu 2">
            <a:extLst>
              <a:ext uri="{FF2B5EF4-FFF2-40B4-BE49-F238E27FC236}">
                <a16:creationId xmlns:a16="http://schemas.microsoft.com/office/drawing/2014/main" id="{8FA623F9-7351-2540-79C1-E6EBD61F61EA}"/>
              </a:ext>
            </a:extLst>
          </p:cNvPr>
          <p:cNvSpPr>
            <a:spLocks noGrp="1"/>
          </p:cNvSpPr>
          <p:nvPr>
            <p:ph idx="1"/>
          </p:nvPr>
        </p:nvSpPr>
        <p:spPr/>
        <p:txBody>
          <a:bodyPr>
            <a:normAutofit fontScale="85000" lnSpcReduction="20000"/>
          </a:bodyPr>
          <a:lstStyle/>
          <a:p>
            <a:pPr hangingPunct="0"/>
            <a:r>
              <a:rPr lang="fr-FR" sz="1800" dirty="0">
                <a:effectLst/>
                <a:latin typeface="Arial" panose="020B0604020202020204" pitchFamily="34" charset="0"/>
                <a:ea typeface="Times New Roman" panose="02020603050405020304" pitchFamily="18" charset="0"/>
                <a:cs typeface="Times New Roman" panose="02020603050405020304" pitchFamily="18" charset="0"/>
              </a:rPr>
              <a:t>5a. Comment et quand les données seront-elles partagées ? Y-a-t-il des restrictions au partage des données ou des raisons de définir un embargo ?</a:t>
            </a:r>
          </a:p>
          <a:p>
            <a:pPr hangingPunct="0"/>
            <a:r>
              <a:rPr lang="fr-FR" sz="1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1800" i="1" dirty="0">
                <a:effectLst/>
                <a:latin typeface="Arial" panose="020B0604020202020204" pitchFamily="34" charset="0"/>
                <a:ea typeface="Times New Roman" panose="02020603050405020304" pitchFamily="18" charset="0"/>
                <a:cs typeface="Times New Roman" panose="02020603050405020304" pitchFamily="18" charset="0"/>
              </a:rPr>
              <a:t>Recommandations</a:t>
            </a:r>
            <a:r>
              <a:rPr lang="fr-FR" sz="1800" dirty="0">
                <a:effectLst/>
                <a:latin typeface="Arial" panose="020B0604020202020204" pitchFamily="34" charset="0"/>
                <a:ea typeface="Times New Roman" panose="02020603050405020304" pitchFamily="18" charset="0"/>
                <a:cs typeface="Times New Roman" panose="02020603050405020304" pitchFamily="18" charset="0"/>
              </a:rPr>
              <a:t>:</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Expliquer comment les données pourront être retrouvées et partagées (par exemple, par le dépôt dans un entrepôt de données de confiance, l'indexation dans un catalogue, par l’utilisation d'un service de données sécurisé, par le traitement direct des demandes de données, ou l'utilisation de tout autre mécanisme).</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Définir le plan de préservation des données et fournir l’information sur la durée d’archivage pérenne des données.</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Expliquer à quel moment les données seront rendues disponibles. Indiquer les délais de publication prévus. Expliquer si une utilisation exclusive des données est revendiquée et, dans l'affirmative, pour quelle raison et pour combien de temps. Indiquer si le partage des données sera différé ou limité, par exemple pour des raisons de publication, pour protéger la propriété intellectuelle ou le dépôt de brevets.</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Indiquer qui pourra utiliser les données. S'il s’avère nécessaire de restreindre l'accès pour certaines communautés ou d’imposer un accord pour le partage de données, expliquer comment et pourquoi. Expliquer les mesures qui seront prises pour dépasser ou minimiser ces restrictions.</a:t>
            </a:r>
          </a:p>
        </p:txBody>
      </p:sp>
      <p:pic>
        <p:nvPicPr>
          <p:cNvPr id="4" name="Picture 2">
            <a:extLst>
              <a:ext uri="{FF2B5EF4-FFF2-40B4-BE49-F238E27FC236}">
                <a16:creationId xmlns:a16="http://schemas.microsoft.com/office/drawing/2014/main" id="{9AF1C92D-4DE4-E0C7-300C-BDFA01DC687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2920" r="67104" b="35157"/>
          <a:stretch/>
        </p:blipFill>
        <p:spPr bwMode="auto">
          <a:xfrm>
            <a:off x="10174889" y="230344"/>
            <a:ext cx="1655367" cy="1047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4464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1204C9-5353-5942-9EA5-E9D388768550}"/>
              </a:ext>
            </a:extLst>
          </p:cNvPr>
          <p:cNvSpPr>
            <a:spLocks noGrp="1"/>
          </p:cNvSpPr>
          <p:nvPr>
            <p:ph type="title"/>
          </p:nvPr>
        </p:nvSpPr>
        <p:spPr/>
        <p:txBody>
          <a:bodyPr>
            <a:normAutofit/>
          </a:bodyPr>
          <a:lstStyle/>
          <a:p>
            <a:r>
              <a:rPr lang="en-US" sz="4000" b="1" cap="all" dirty="0">
                <a:effectLst/>
                <a:latin typeface="Arial" panose="020B0604020202020204" pitchFamily="34" charset="0"/>
                <a:ea typeface="MS Gothic" panose="020B0609070205080204" pitchFamily="49" charset="-128"/>
                <a:cs typeface="Times New Roman" panose="02020603050405020304" pitchFamily="18" charset="0"/>
              </a:rPr>
              <a:t>5. Partage des </a:t>
            </a:r>
            <a:r>
              <a:rPr lang="en-US" sz="4000" b="1" cap="all" dirty="0" err="1">
                <a:effectLst/>
                <a:latin typeface="Arial" panose="020B0604020202020204" pitchFamily="34" charset="0"/>
                <a:ea typeface="MS Gothic" panose="020B0609070205080204" pitchFamily="49" charset="-128"/>
                <a:cs typeface="Times New Roman" panose="02020603050405020304" pitchFamily="18" charset="0"/>
              </a:rPr>
              <a:t>données</a:t>
            </a:r>
            <a:r>
              <a:rPr lang="en-US" sz="4000" b="1" cap="all" dirty="0">
                <a:effectLst/>
                <a:latin typeface="Arial" panose="020B0604020202020204" pitchFamily="34" charset="0"/>
                <a:ea typeface="MS Gothic" panose="020B0609070205080204" pitchFamily="49" charset="-128"/>
                <a:cs typeface="Times New Roman" panose="02020603050405020304" pitchFamily="18" charset="0"/>
              </a:rPr>
              <a:t> et conservation à long </a:t>
            </a:r>
            <a:r>
              <a:rPr lang="en-US" sz="4000" b="1" cap="all" dirty="0" err="1">
                <a:effectLst/>
                <a:latin typeface="Arial" panose="020B0604020202020204" pitchFamily="34" charset="0"/>
                <a:ea typeface="MS Gothic" panose="020B0609070205080204" pitchFamily="49" charset="-128"/>
                <a:cs typeface="Times New Roman" panose="02020603050405020304" pitchFamily="18" charset="0"/>
              </a:rPr>
              <a:t>terme</a:t>
            </a:r>
            <a:endParaRPr lang="fr-FR" sz="4000" dirty="0"/>
          </a:p>
        </p:txBody>
      </p:sp>
      <p:sp>
        <p:nvSpPr>
          <p:cNvPr id="3" name="Espace réservé du contenu 2">
            <a:extLst>
              <a:ext uri="{FF2B5EF4-FFF2-40B4-BE49-F238E27FC236}">
                <a16:creationId xmlns:a16="http://schemas.microsoft.com/office/drawing/2014/main" id="{8FA623F9-7351-2540-79C1-E6EBD61F61EA}"/>
              </a:ext>
            </a:extLst>
          </p:cNvPr>
          <p:cNvSpPr>
            <a:spLocks noGrp="1"/>
          </p:cNvSpPr>
          <p:nvPr>
            <p:ph idx="1"/>
          </p:nvPr>
        </p:nvSpPr>
        <p:spPr/>
        <p:txBody>
          <a:bodyPr>
            <a:normAutofit fontScale="92500" lnSpcReduction="20000"/>
          </a:bodyPr>
          <a:lstStyle/>
          <a:p>
            <a:pPr hangingPunct="0"/>
            <a:r>
              <a:rPr lang="fr-FR" sz="1800" dirty="0">
                <a:effectLst/>
                <a:latin typeface="Arial" panose="020B0604020202020204" pitchFamily="34" charset="0"/>
                <a:ea typeface="Times New Roman" panose="02020603050405020304" pitchFamily="18" charset="0"/>
                <a:cs typeface="Times New Roman" panose="02020603050405020304" pitchFamily="18" charset="0"/>
              </a:rPr>
              <a:t>5b. Comment les données à conserver seront-elles sélectionnées et où seront-elles préservées sur le long terme (par ex. un entrepôt de données ou une archive) ?</a:t>
            </a:r>
          </a:p>
          <a:p>
            <a:pPr hangingPunct="0"/>
            <a:r>
              <a:rPr lang="fr-FR" sz="1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1800" i="1" dirty="0">
                <a:effectLst/>
                <a:latin typeface="Arial" panose="020B0604020202020204" pitchFamily="34" charset="0"/>
                <a:ea typeface="Times New Roman" panose="02020603050405020304" pitchFamily="18" charset="0"/>
                <a:cs typeface="Times New Roman" panose="02020603050405020304" pitchFamily="18" charset="0"/>
              </a:rPr>
              <a:t>Recommandations</a:t>
            </a:r>
            <a:r>
              <a:rPr lang="fr-FR" sz="1800" dirty="0">
                <a:effectLst/>
                <a:latin typeface="Arial" panose="020B0604020202020204" pitchFamily="34" charset="0"/>
                <a:ea typeface="Times New Roman" panose="02020603050405020304" pitchFamily="18" charset="0"/>
                <a:cs typeface="Times New Roman" panose="02020603050405020304" pitchFamily="18" charset="0"/>
              </a:rPr>
              <a:t>:</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Indiquer quelles données ne doivent pas être divulguées ou doivent être détruites pour des raisons contractuelles, légales, ou réglementaires.</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Indiquer comment il sera décidé quelles données garder. Décrire les données qui seront à préserver à long terme.</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Décrire les utilisations (et/ou les utilisateurs) prévisibles des données dans un cadre de recherche.</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Indiquer où les données seront déposées. Si aucun entrepôt reconnu n'est proposé, démontrer dans le plan de gestion des données que les données pourront être prises en charge efficacement au-delà de la durée de financement du projet. Il est recommandé de démontrer que les politiques des entrepôts et les procédures de dépôts (y compris les standards de métadonnées, et coûts mis en œuvre) ont été vérifiés.</a:t>
            </a:r>
          </a:p>
        </p:txBody>
      </p:sp>
      <p:pic>
        <p:nvPicPr>
          <p:cNvPr id="4" name="Picture 2">
            <a:extLst>
              <a:ext uri="{FF2B5EF4-FFF2-40B4-BE49-F238E27FC236}">
                <a16:creationId xmlns:a16="http://schemas.microsoft.com/office/drawing/2014/main" id="{9AF1C92D-4DE4-E0C7-300C-BDFA01DC687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2920" r="67104" b="35157"/>
          <a:stretch/>
        </p:blipFill>
        <p:spPr bwMode="auto">
          <a:xfrm>
            <a:off x="10174889" y="230344"/>
            <a:ext cx="1655367" cy="1047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4032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1204C9-5353-5942-9EA5-E9D388768550}"/>
              </a:ext>
            </a:extLst>
          </p:cNvPr>
          <p:cNvSpPr>
            <a:spLocks noGrp="1"/>
          </p:cNvSpPr>
          <p:nvPr>
            <p:ph type="title"/>
          </p:nvPr>
        </p:nvSpPr>
        <p:spPr/>
        <p:txBody>
          <a:bodyPr>
            <a:normAutofit/>
          </a:bodyPr>
          <a:lstStyle/>
          <a:p>
            <a:r>
              <a:rPr lang="en-US" sz="4000" b="1" cap="all" dirty="0">
                <a:effectLst/>
                <a:latin typeface="Arial" panose="020B0604020202020204" pitchFamily="34" charset="0"/>
                <a:ea typeface="MS Gothic" panose="020B0609070205080204" pitchFamily="49" charset="-128"/>
                <a:cs typeface="Times New Roman" panose="02020603050405020304" pitchFamily="18" charset="0"/>
              </a:rPr>
              <a:t>5. Partage des </a:t>
            </a:r>
            <a:r>
              <a:rPr lang="en-US" sz="4000" b="1" cap="all" dirty="0" err="1">
                <a:effectLst/>
                <a:latin typeface="Arial" panose="020B0604020202020204" pitchFamily="34" charset="0"/>
                <a:ea typeface="MS Gothic" panose="020B0609070205080204" pitchFamily="49" charset="-128"/>
                <a:cs typeface="Times New Roman" panose="02020603050405020304" pitchFamily="18" charset="0"/>
              </a:rPr>
              <a:t>données</a:t>
            </a:r>
            <a:r>
              <a:rPr lang="en-US" sz="4000" b="1" cap="all" dirty="0">
                <a:effectLst/>
                <a:latin typeface="Arial" panose="020B0604020202020204" pitchFamily="34" charset="0"/>
                <a:ea typeface="MS Gothic" panose="020B0609070205080204" pitchFamily="49" charset="-128"/>
                <a:cs typeface="Times New Roman" panose="02020603050405020304" pitchFamily="18" charset="0"/>
              </a:rPr>
              <a:t> et conservation à long </a:t>
            </a:r>
            <a:r>
              <a:rPr lang="en-US" sz="4000" b="1" cap="all" dirty="0" err="1">
                <a:effectLst/>
                <a:latin typeface="Arial" panose="020B0604020202020204" pitchFamily="34" charset="0"/>
                <a:ea typeface="MS Gothic" panose="020B0609070205080204" pitchFamily="49" charset="-128"/>
                <a:cs typeface="Times New Roman" panose="02020603050405020304" pitchFamily="18" charset="0"/>
              </a:rPr>
              <a:t>terme</a:t>
            </a:r>
            <a:endParaRPr lang="fr-FR" sz="4000" dirty="0"/>
          </a:p>
        </p:txBody>
      </p:sp>
      <p:sp>
        <p:nvSpPr>
          <p:cNvPr id="3" name="Espace réservé du contenu 2">
            <a:extLst>
              <a:ext uri="{FF2B5EF4-FFF2-40B4-BE49-F238E27FC236}">
                <a16:creationId xmlns:a16="http://schemas.microsoft.com/office/drawing/2014/main" id="{8FA623F9-7351-2540-79C1-E6EBD61F61EA}"/>
              </a:ext>
            </a:extLst>
          </p:cNvPr>
          <p:cNvSpPr>
            <a:spLocks noGrp="1"/>
          </p:cNvSpPr>
          <p:nvPr>
            <p:ph idx="1"/>
          </p:nvPr>
        </p:nvSpPr>
        <p:spPr/>
        <p:txBody>
          <a:bodyPr>
            <a:normAutofit/>
          </a:bodyPr>
          <a:lstStyle/>
          <a:p>
            <a:pPr hangingPunct="0"/>
            <a:r>
              <a:rPr lang="fr-FR" sz="1800" dirty="0">
                <a:effectLst/>
                <a:latin typeface="Arial" panose="020B0604020202020204" pitchFamily="34" charset="0"/>
                <a:ea typeface="Times New Roman" panose="02020603050405020304" pitchFamily="18" charset="0"/>
                <a:cs typeface="Times New Roman" panose="02020603050405020304" pitchFamily="18" charset="0"/>
              </a:rPr>
              <a:t>5c. Quelles méthodes ou quels outils logiciels seront nécessaires pour accéder et utiliser les données ?</a:t>
            </a:r>
          </a:p>
          <a:p>
            <a:pPr hangingPunct="0"/>
            <a:r>
              <a:rPr lang="fr-FR" sz="1800" dirty="0">
                <a:effectLst/>
                <a:latin typeface="Arial" panose="020B0604020202020204" pitchFamily="34" charset="0"/>
                <a:ea typeface="Times New Roman" panose="02020603050405020304" pitchFamily="18" charset="0"/>
                <a:cs typeface="Times New Roman" panose="02020603050405020304" pitchFamily="18" charset="0"/>
              </a:rPr>
              <a:t> </a:t>
            </a:r>
            <a:r>
              <a:rPr lang="fr-FR" sz="1800" i="1" dirty="0">
                <a:effectLst/>
                <a:latin typeface="Arial" panose="020B0604020202020204" pitchFamily="34" charset="0"/>
                <a:ea typeface="Times New Roman" panose="02020603050405020304" pitchFamily="18" charset="0"/>
                <a:cs typeface="Times New Roman" panose="02020603050405020304" pitchFamily="18" charset="0"/>
              </a:rPr>
              <a:t>Recommandations</a:t>
            </a:r>
            <a:r>
              <a:rPr lang="fr-FR" sz="1800" dirty="0">
                <a:effectLst/>
                <a:latin typeface="Arial" panose="020B0604020202020204" pitchFamily="34" charset="0"/>
                <a:ea typeface="Times New Roman" panose="02020603050405020304" pitchFamily="18" charset="0"/>
                <a:cs typeface="Times New Roman" panose="02020603050405020304" pitchFamily="18" charset="0"/>
              </a:rPr>
              <a:t>:</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Indiquer si les utilisateurs potentiels auront besoin d’outils spécifiques pour l’accès et la (ré)utilisation des données. Tenir compte de la durée de vie des logiciels nécessaires pour accéder aux données.</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Indiquer si les données seront partagées via un entrepôt, si les demandes d’accès seront traitées en direct, ou si un autre mécanisme sera utilisé.</a:t>
            </a:r>
          </a:p>
        </p:txBody>
      </p:sp>
      <p:pic>
        <p:nvPicPr>
          <p:cNvPr id="4" name="Picture 2">
            <a:extLst>
              <a:ext uri="{FF2B5EF4-FFF2-40B4-BE49-F238E27FC236}">
                <a16:creationId xmlns:a16="http://schemas.microsoft.com/office/drawing/2014/main" id="{9AF1C92D-4DE4-E0C7-300C-BDFA01DC687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2920" r="67104" b="35157"/>
          <a:stretch/>
        </p:blipFill>
        <p:spPr bwMode="auto">
          <a:xfrm>
            <a:off x="10174889" y="230344"/>
            <a:ext cx="1655367" cy="1047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4025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1204C9-5353-5942-9EA5-E9D388768550}"/>
              </a:ext>
            </a:extLst>
          </p:cNvPr>
          <p:cNvSpPr>
            <a:spLocks noGrp="1"/>
          </p:cNvSpPr>
          <p:nvPr>
            <p:ph type="title"/>
          </p:nvPr>
        </p:nvSpPr>
        <p:spPr/>
        <p:txBody>
          <a:bodyPr>
            <a:normAutofit/>
          </a:bodyPr>
          <a:lstStyle/>
          <a:p>
            <a:r>
              <a:rPr lang="en-US" sz="4000" b="1" cap="all" dirty="0">
                <a:effectLst/>
                <a:latin typeface="Arial" panose="020B0604020202020204" pitchFamily="34" charset="0"/>
                <a:ea typeface="MS Gothic" panose="020B0609070205080204" pitchFamily="49" charset="-128"/>
                <a:cs typeface="Times New Roman" panose="02020603050405020304" pitchFamily="18" charset="0"/>
              </a:rPr>
              <a:t>5. Partage des </a:t>
            </a:r>
            <a:r>
              <a:rPr lang="en-US" sz="4000" b="1" cap="all" dirty="0" err="1">
                <a:effectLst/>
                <a:latin typeface="Arial" panose="020B0604020202020204" pitchFamily="34" charset="0"/>
                <a:ea typeface="MS Gothic" panose="020B0609070205080204" pitchFamily="49" charset="-128"/>
                <a:cs typeface="Times New Roman" panose="02020603050405020304" pitchFamily="18" charset="0"/>
              </a:rPr>
              <a:t>données</a:t>
            </a:r>
            <a:r>
              <a:rPr lang="en-US" sz="4000" b="1" cap="all" dirty="0">
                <a:effectLst/>
                <a:latin typeface="Arial" panose="020B0604020202020204" pitchFamily="34" charset="0"/>
                <a:ea typeface="MS Gothic" panose="020B0609070205080204" pitchFamily="49" charset="-128"/>
                <a:cs typeface="Times New Roman" panose="02020603050405020304" pitchFamily="18" charset="0"/>
              </a:rPr>
              <a:t> et conservation à long </a:t>
            </a:r>
            <a:r>
              <a:rPr lang="en-US" sz="4000" b="1" cap="all" dirty="0" err="1">
                <a:effectLst/>
                <a:latin typeface="Arial" panose="020B0604020202020204" pitchFamily="34" charset="0"/>
                <a:ea typeface="MS Gothic" panose="020B0609070205080204" pitchFamily="49" charset="-128"/>
                <a:cs typeface="Times New Roman" panose="02020603050405020304" pitchFamily="18" charset="0"/>
              </a:rPr>
              <a:t>terme</a:t>
            </a:r>
            <a:endParaRPr lang="fr-FR" sz="4000" dirty="0"/>
          </a:p>
        </p:txBody>
      </p:sp>
      <p:sp>
        <p:nvSpPr>
          <p:cNvPr id="3" name="Espace réservé du contenu 2">
            <a:extLst>
              <a:ext uri="{FF2B5EF4-FFF2-40B4-BE49-F238E27FC236}">
                <a16:creationId xmlns:a16="http://schemas.microsoft.com/office/drawing/2014/main" id="{8FA623F9-7351-2540-79C1-E6EBD61F61EA}"/>
              </a:ext>
            </a:extLst>
          </p:cNvPr>
          <p:cNvSpPr>
            <a:spLocks noGrp="1"/>
          </p:cNvSpPr>
          <p:nvPr>
            <p:ph idx="1"/>
          </p:nvPr>
        </p:nvSpPr>
        <p:spPr/>
        <p:txBody>
          <a:bodyPr>
            <a:normAutofit/>
          </a:bodyPr>
          <a:lstStyle/>
          <a:p>
            <a:pPr hangingPunct="0"/>
            <a:r>
              <a:rPr lang="fr-FR" sz="1800" dirty="0">
                <a:effectLst/>
                <a:latin typeface="Arial" panose="020B0604020202020204" pitchFamily="34" charset="0"/>
                <a:ea typeface="Times New Roman" panose="02020603050405020304" pitchFamily="18" charset="0"/>
                <a:cs typeface="Times New Roman" panose="02020603050405020304" pitchFamily="18" charset="0"/>
              </a:rPr>
              <a:t>5d. Comment l'attribution d'un identifiant unique et pérenne (comme le DOI) sera-t-elle assurée pour chaque jeu de données ?</a:t>
            </a:r>
          </a:p>
          <a:p>
            <a:pPr hangingPunct="0"/>
            <a:r>
              <a:rPr lang="fr-FR" sz="1800" dirty="0">
                <a:effectLst/>
                <a:latin typeface="Arial" panose="020B0604020202020204" pitchFamily="34" charset="0"/>
                <a:ea typeface="Times New Roman" panose="02020603050405020304" pitchFamily="18" charset="0"/>
                <a:cs typeface="Times New Roman" panose="02020603050405020304" pitchFamily="18" charset="0"/>
              </a:rPr>
              <a:t> </a:t>
            </a:r>
          </a:p>
          <a:p>
            <a:pPr hangingPunct="0"/>
            <a:r>
              <a:rPr lang="fr-FR" sz="1800" i="1" dirty="0">
                <a:effectLst/>
                <a:latin typeface="Arial" panose="020B0604020202020204" pitchFamily="34" charset="0"/>
                <a:ea typeface="Times New Roman" panose="02020603050405020304" pitchFamily="18" charset="0"/>
                <a:cs typeface="Times New Roman" panose="02020603050405020304" pitchFamily="18" charset="0"/>
              </a:rPr>
              <a:t>Recommandations</a:t>
            </a:r>
            <a:r>
              <a:rPr lang="fr-FR" sz="1800" dirty="0">
                <a:effectLst/>
                <a:latin typeface="Arial" panose="020B0604020202020204" pitchFamily="34" charset="0"/>
                <a:ea typeface="Times New Roman" panose="02020603050405020304" pitchFamily="18" charset="0"/>
                <a:cs typeface="Times New Roman" panose="02020603050405020304" pitchFamily="18" charset="0"/>
              </a:rPr>
              <a:t>:</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Expliquer comment les données pourraient être réutilisées dans d'autres contextes. Les identifiants pérennes devraient être appliqués de manière à ce que les données puissent être localisées et référencées de façon fiable et efficace. Les identifiants pérennes aident aussi à comptabiliser les citations et les réutilisations.</a:t>
            </a:r>
          </a:p>
          <a:p>
            <a:pPr marL="342900" lvl="0" indent="-342900" hangingPunct="0">
              <a:spcBef>
                <a:spcPts val="1200"/>
              </a:spcBef>
              <a:spcAft>
                <a:spcPts val="1200"/>
              </a:spcAft>
              <a:buFont typeface="Arial" panose="020B0604020202020204" pitchFamily="34" charset="0"/>
              <a:buChar char="●"/>
            </a:pPr>
            <a:r>
              <a:rPr lang="fr-FR" sz="1800" dirty="0">
                <a:effectLst/>
                <a:latin typeface="Arial" panose="020B0604020202020204" pitchFamily="34" charset="0"/>
                <a:ea typeface="Times New Roman" panose="02020603050405020304" pitchFamily="18" charset="0"/>
                <a:cs typeface="Times New Roman" panose="02020603050405020304" pitchFamily="18" charset="0"/>
              </a:rPr>
              <a:t>Indiquer s’il sera envisagé d’attribuer aux données un identifiant pérenne. Typiquement, un entrepôt pérenne de confiance attribuera des identifiants pérennes.</a:t>
            </a:r>
          </a:p>
        </p:txBody>
      </p:sp>
      <p:pic>
        <p:nvPicPr>
          <p:cNvPr id="4" name="Picture 2">
            <a:extLst>
              <a:ext uri="{FF2B5EF4-FFF2-40B4-BE49-F238E27FC236}">
                <a16:creationId xmlns:a16="http://schemas.microsoft.com/office/drawing/2014/main" id="{9AF1C92D-4DE4-E0C7-300C-BDFA01DC687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2920" r="67104" b="35157"/>
          <a:stretch/>
        </p:blipFill>
        <p:spPr bwMode="auto">
          <a:xfrm>
            <a:off x="10174889" y="230344"/>
            <a:ext cx="1655367" cy="1047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5594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entrepôts - Définitions</a:t>
            </a:r>
          </a:p>
        </p:txBody>
      </p:sp>
      <p:pic>
        <p:nvPicPr>
          <p:cNvPr id="5" name="Espace réservé du contenu 4">
            <a:extLst>
              <a:ext uri="{FF2B5EF4-FFF2-40B4-BE49-F238E27FC236}">
                <a16:creationId xmlns:a16="http://schemas.microsoft.com/office/drawing/2014/main" id="{853A2EF4-8BEB-48A0-BB40-A15FA4DE730B}"/>
              </a:ext>
            </a:extLst>
          </p:cNvPr>
          <p:cNvPicPr>
            <a:picLocks noGrp="1" noChangeAspect="1"/>
          </p:cNvPicPr>
          <p:nvPr>
            <p:ph idx="1"/>
          </p:nvPr>
        </p:nvPicPr>
        <p:blipFill rotWithShape="1">
          <a:blip r:embed="rId2"/>
          <a:srcRect l="22587" t="27155" r="29637" b="32241"/>
          <a:stretch/>
        </p:blipFill>
        <p:spPr>
          <a:xfrm>
            <a:off x="795737" y="2084832"/>
            <a:ext cx="7605178" cy="4308988"/>
          </a:xfrm>
        </p:spPr>
      </p:pic>
      <p:sp>
        <p:nvSpPr>
          <p:cNvPr id="7" name="ZoneTexte 6">
            <a:extLst>
              <a:ext uri="{FF2B5EF4-FFF2-40B4-BE49-F238E27FC236}">
                <a16:creationId xmlns:a16="http://schemas.microsoft.com/office/drawing/2014/main" id="{AC27EB3A-60C0-4950-9E51-F766EDF36C6B}"/>
              </a:ext>
            </a:extLst>
          </p:cNvPr>
          <p:cNvSpPr txBox="1"/>
          <p:nvPr/>
        </p:nvSpPr>
        <p:spPr>
          <a:xfrm>
            <a:off x="8480885" y="4705463"/>
            <a:ext cx="3306266" cy="1354217"/>
          </a:xfrm>
          <a:prstGeom prst="rect">
            <a:avLst/>
          </a:prstGeom>
          <a:noFill/>
        </p:spPr>
        <p:txBody>
          <a:bodyPr wrap="square">
            <a:spAutoFit/>
          </a:bodyPr>
          <a:lstStyle/>
          <a:p>
            <a:r>
              <a:rPr lang="fr-FR" sz="1600" dirty="0">
                <a:hlinkClick r:id="rId3"/>
              </a:rPr>
              <a:t>https://coop-ist.cirad.fr/gerer-des-donnees/deposer-des-donnees-dans-un-entrepot/1-qu-est-ce-qu-un-entrepot-de-donnees-de-recherche</a:t>
            </a:r>
            <a:endParaRPr lang="fr-FR" sz="1600" dirty="0"/>
          </a:p>
          <a:p>
            <a:endParaRPr lang="fr-FR" dirty="0"/>
          </a:p>
        </p:txBody>
      </p:sp>
      <p:pic>
        <p:nvPicPr>
          <p:cNvPr id="1032" name="Picture 8" descr="Coopérer en information scientifique et technique - Cirad">
            <a:extLst>
              <a:ext uri="{FF2B5EF4-FFF2-40B4-BE49-F238E27FC236}">
                <a16:creationId xmlns:a16="http://schemas.microsoft.com/office/drawing/2014/main" id="{3E9633D3-6195-4315-B654-FB84654024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5623" y="3548359"/>
            <a:ext cx="2690640" cy="1001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8874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entrepôts – choisir 1/2</a:t>
            </a:r>
          </a:p>
        </p:txBody>
      </p:sp>
      <p:sp>
        <p:nvSpPr>
          <p:cNvPr id="3" name="Espace réservé du contenu 2"/>
          <p:cNvSpPr>
            <a:spLocks noGrp="1"/>
          </p:cNvSpPr>
          <p:nvPr>
            <p:ph idx="1"/>
          </p:nvPr>
        </p:nvSpPr>
        <p:spPr>
          <a:xfrm>
            <a:off x="1024128" y="2286000"/>
            <a:ext cx="4406431" cy="4023360"/>
          </a:xfrm>
        </p:spPr>
        <p:txBody>
          <a:bodyPr>
            <a:normAutofit/>
          </a:bodyPr>
          <a:lstStyle/>
          <a:p>
            <a:r>
              <a:rPr lang="fr-FR" dirty="0"/>
              <a:t>Les recommandations de </a:t>
            </a:r>
            <a:r>
              <a:rPr lang="fr-FR" dirty="0" err="1"/>
              <a:t>DoraNum</a:t>
            </a:r>
            <a:endParaRPr lang="fr-FR" dirty="0"/>
          </a:p>
          <a:p>
            <a:endParaRPr lang="fr-FR" dirty="0"/>
          </a:p>
          <a:p>
            <a:r>
              <a:rPr lang="fr-FR" dirty="0"/>
              <a:t>La vidéo en 1 minute : </a:t>
            </a:r>
            <a:r>
              <a:rPr lang="fr-FR" dirty="0">
                <a:hlinkClick r:id="rId2"/>
              </a:rPr>
              <a:t>https://doranum.fr/depot-entrepots/minute/</a:t>
            </a:r>
            <a:endParaRPr lang="fr-FR" dirty="0"/>
          </a:p>
          <a:p>
            <a:endParaRPr lang="fr-FR" dirty="0"/>
          </a:p>
          <a:p>
            <a:endParaRPr lang="fr-FR" dirty="0"/>
          </a:p>
          <a:p>
            <a:endParaRPr lang="fr-FR" dirty="0"/>
          </a:p>
        </p:txBody>
      </p:sp>
      <p:pic>
        <p:nvPicPr>
          <p:cNvPr id="5" name="Image 4">
            <a:hlinkClick r:id="rId2"/>
            <a:extLst>
              <a:ext uri="{FF2B5EF4-FFF2-40B4-BE49-F238E27FC236}">
                <a16:creationId xmlns:a16="http://schemas.microsoft.com/office/drawing/2014/main" id="{EF767CA9-4FCE-4D1A-B86D-86ECCA8B0FB3}"/>
              </a:ext>
            </a:extLst>
          </p:cNvPr>
          <p:cNvPicPr>
            <a:picLocks noChangeAspect="1"/>
          </p:cNvPicPr>
          <p:nvPr/>
        </p:nvPicPr>
        <p:blipFill rotWithShape="1">
          <a:blip r:embed="rId3"/>
          <a:srcRect l="8179" t="17812" r="9106" b="11654"/>
          <a:stretch/>
        </p:blipFill>
        <p:spPr>
          <a:xfrm>
            <a:off x="4452734" y="2779395"/>
            <a:ext cx="6345561" cy="3607445"/>
          </a:xfrm>
          <a:prstGeom prst="rect">
            <a:avLst/>
          </a:prstGeom>
        </p:spPr>
      </p:pic>
    </p:spTree>
    <p:extLst>
      <p:ext uri="{BB962C8B-B14F-4D97-AF65-F5344CB8AC3E}">
        <p14:creationId xmlns:p14="http://schemas.microsoft.com/office/powerpoint/2010/main" val="95886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Obtenir des financements</a:t>
            </a:r>
          </a:p>
        </p:txBody>
      </p:sp>
      <p:sp>
        <p:nvSpPr>
          <p:cNvPr id="3" name="Espace réservé pour une image  2"/>
          <p:cNvSpPr>
            <a:spLocks noGrp="1"/>
          </p:cNvSpPr>
          <p:nvPr>
            <p:ph type="pic" idx="1"/>
          </p:nvPr>
        </p:nvSpPr>
        <p:spPr/>
      </p:sp>
      <p:sp>
        <p:nvSpPr>
          <p:cNvPr id="4" name="Espace réservé du texte 3"/>
          <p:cNvSpPr>
            <a:spLocks noGrp="1"/>
          </p:cNvSpPr>
          <p:nvPr>
            <p:ph type="body" sz="half" idx="2"/>
          </p:nvPr>
        </p:nvSpPr>
        <p:spPr/>
        <p:txBody>
          <a:bodyPr/>
          <a:lstStyle/>
          <a:p>
            <a:r>
              <a:rPr lang="fr-FR" dirty="0"/>
              <a:t>Données et financements de la recherche</a:t>
            </a:r>
          </a:p>
        </p:txBody>
      </p:sp>
    </p:spTree>
    <p:extLst>
      <p:ext uri="{BB962C8B-B14F-4D97-AF65-F5344CB8AC3E}">
        <p14:creationId xmlns:p14="http://schemas.microsoft.com/office/powerpoint/2010/main" val="21745694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entrepôts – choisir 2/2</a:t>
            </a:r>
          </a:p>
        </p:txBody>
      </p:sp>
      <p:sp>
        <p:nvSpPr>
          <p:cNvPr id="3" name="Espace réservé du contenu 2"/>
          <p:cNvSpPr>
            <a:spLocks noGrp="1"/>
          </p:cNvSpPr>
          <p:nvPr>
            <p:ph idx="1"/>
          </p:nvPr>
        </p:nvSpPr>
        <p:spPr>
          <a:xfrm>
            <a:off x="866888" y="5538751"/>
            <a:ext cx="10458223" cy="1057493"/>
          </a:xfrm>
        </p:spPr>
        <p:txBody>
          <a:bodyPr>
            <a:normAutofit/>
          </a:bodyPr>
          <a:lstStyle/>
          <a:p>
            <a:r>
              <a:rPr lang="fr-FR" dirty="0"/>
              <a:t>Les recommandations de </a:t>
            </a:r>
            <a:r>
              <a:rPr lang="fr-FR" dirty="0" err="1"/>
              <a:t>DoraNum</a:t>
            </a:r>
            <a:endParaRPr lang="fr-FR" dirty="0"/>
          </a:p>
          <a:p>
            <a:r>
              <a:rPr lang="fr-FR" dirty="0"/>
              <a:t>La fiche pratique : </a:t>
            </a:r>
            <a:r>
              <a:rPr lang="fr-FR" dirty="0">
                <a:hlinkClick r:id="rId2"/>
              </a:rPr>
              <a:t>https://doranum.fr/depot-entrepots/fiche-synthetique/</a:t>
            </a:r>
            <a:endParaRPr lang="fr-FR" dirty="0"/>
          </a:p>
          <a:p>
            <a:endParaRPr lang="fr-FR" dirty="0"/>
          </a:p>
          <a:p>
            <a:endParaRPr lang="fr-FR" dirty="0"/>
          </a:p>
        </p:txBody>
      </p:sp>
      <p:pic>
        <p:nvPicPr>
          <p:cNvPr id="6" name="Espace réservé du contenu 4">
            <a:extLst>
              <a:ext uri="{FF2B5EF4-FFF2-40B4-BE49-F238E27FC236}">
                <a16:creationId xmlns:a16="http://schemas.microsoft.com/office/drawing/2014/main" id="{BD78E23F-ADC8-4990-A098-055374B92C3C}"/>
              </a:ext>
            </a:extLst>
          </p:cNvPr>
          <p:cNvPicPr>
            <a:picLocks noChangeAspect="1"/>
          </p:cNvPicPr>
          <p:nvPr/>
        </p:nvPicPr>
        <p:blipFill rotWithShape="1">
          <a:blip r:embed="rId3"/>
          <a:srcRect l="6855" t="28414" r="8352" b="19401"/>
          <a:stretch/>
        </p:blipFill>
        <p:spPr>
          <a:xfrm>
            <a:off x="1024128" y="1892131"/>
            <a:ext cx="8887689" cy="3646620"/>
          </a:xfrm>
          <a:prstGeom prst="rect">
            <a:avLst/>
          </a:prstGeom>
        </p:spPr>
      </p:pic>
    </p:spTree>
    <p:extLst>
      <p:ext uri="{BB962C8B-B14F-4D97-AF65-F5344CB8AC3E}">
        <p14:creationId xmlns:p14="http://schemas.microsoft.com/office/powerpoint/2010/main" val="15354781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404440-E16C-3B70-0B49-132DA94FB308}"/>
              </a:ext>
            </a:extLst>
          </p:cNvPr>
          <p:cNvSpPr>
            <a:spLocks noGrp="1"/>
          </p:cNvSpPr>
          <p:nvPr>
            <p:ph type="title"/>
          </p:nvPr>
        </p:nvSpPr>
        <p:spPr>
          <a:xfrm>
            <a:off x="1024128" y="585216"/>
            <a:ext cx="5223109" cy="1499616"/>
          </a:xfrm>
        </p:spPr>
        <p:txBody>
          <a:bodyPr/>
          <a:lstStyle/>
          <a:p>
            <a:r>
              <a:rPr lang="fr-FR" dirty="0" err="1"/>
              <a:t>TRUST</a:t>
            </a:r>
            <a:r>
              <a:rPr lang="fr-FR" sz="3200" dirty="0" err="1"/>
              <a:t>worthy</a:t>
            </a:r>
            <a:r>
              <a:rPr lang="fr-FR" sz="3200" dirty="0"/>
              <a:t> </a:t>
            </a:r>
            <a:r>
              <a:rPr lang="fr-FR" dirty="0"/>
              <a:t>Repository</a:t>
            </a:r>
          </a:p>
        </p:txBody>
      </p:sp>
      <p:sp>
        <p:nvSpPr>
          <p:cNvPr id="3" name="Espace réservé du contenu 2">
            <a:extLst>
              <a:ext uri="{FF2B5EF4-FFF2-40B4-BE49-F238E27FC236}">
                <a16:creationId xmlns:a16="http://schemas.microsoft.com/office/drawing/2014/main" id="{582EBCB8-C872-7562-EAAF-3F1D0217143E}"/>
              </a:ext>
            </a:extLst>
          </p:cNvPr>
          <p:cNvSpPr>
            <a:spLocks noGrp="1"/>
          </p:cNvSpPr>
          <p:nvPr>
            <p:ph idx="1"/>
          </p:nvPr>
        </p:nvSpPr>
        <p:spPr>
          <a:xfrm>
            <a:off x="355988" y="2285999"/>
            <a:ext cx="5290957" cy="4505689"/>
          </a:xfrm>
        </p:spPr>
        <p:txBody>
          <a:bodyPr>
            <a:normAutofit fontScale="70000" lnSpcReduction="20000"/>
          </a:bodyPr>
          <a:lstStyle/>
          <a:p>
            <a:r>
              <a:rPr lang="fr-FR" dirty="0" err="1"/>
              <a:t>Transparency</a:t>
            </a:r>
            <a:r>
              <a:rPr lang="fr-FR" dirty="0"/>
              <a:t> </a:t>
            </a:r>
          </a:p>
          <a:p>
            <a:pPr algn="l">
              <a:buFont typeface="Arial" panose="020B0604020202020204" pitchFamily="34" charset="0"/>
              <a:buChar char="•"/>
            </a:pPr>
            <a:r>
              <a:rPr lang="en-US" b="0" i="0" dirty="0">
                <a:solidFill>
                  <a:srgbClr val="222222"/>
                </a:solidFill>
                <a:effectLst/>
                <a:latin typeface="-apple-system"/>
              </a:rPr>
              <a:t>Terms of use, both for the repository and for the data holdings.</a:t>
            </a:r>
          </a:p>
          <a:p>
            <a:pPr algn="l">
              <a:buFont typeface="Arial" panose="020B0604020202020204" pitchFamily="34" charset="0"/>
              <a:buChar char="•"/>
            </a:pPr>
            <a:r>
              <a:rPr lang="en-US" b="0" i="0" dirty="0">
                <a:solidFill>
                  <a:srgbClr val="222222"/>
                </a:solidFill>
                <a:effectLst/>
                <a:latin typeface="-apple-system"/>
              </a:rPr>
              <a:t>Minimum digital preservation timeframe for the data holdings.</a:t>
            </a:r>
          </a:p>
          <a:p>
            <a:pPr algn="l">
              <a:buFont typeface="Arial" panose="020B0604020202020204" pitchFamily="34" charset="0"/>
              <a:buChar char="•"/>
            </a:pPr>
            <a:r>
              <a:rPr lang="en-US" b="0" i="0" dirty="0">
                <a:solidFill>
                  <a:srgbClr val="222222"/>
                </a:solidFill>
                <a:effectLst/>
                <a:latin typeface="-apple-system"/>
              </a:rPr>
              <a:t>Any pertinent additional features or services, for example the capacity to responsibly steward sensitive data.</a:t>
            </a:r>
          </a:p>
          <a:p>
            <a:endParaRPr lang="fr-FR" dirty="0"/>
          </a:p>
          <a:p>
            <a:r>
              <a:rPr lang="fr-FR" dirty="0" err="1"/>
              <a:t>Responsability</a:t>
            </a:r>
            <a:endParaRPr lang="fr-FR" dirty="0"/>
          </a:p>
          <a:p>
            <a:pPr algn="l">
              <a:buFont typeface="Arial" panose="020B0604020202020204" pitchFamily="34" charset="0"/>
              <a:buChar char="•"/>
            </a:pPr>
            <a:r>
              <a:rPr lang="en-US" b="0" i="0" dirty="0">
                <a:solidFill>
                  <a:srgbClr val="222222"/>
                </a:solidFill>
                <a:effectLst/>
                <a:latin typeface="-apple-system"/>
              </a:rPr>
              <a:t>Adhering to the designated community’s metadata and curation standards, along with providing stewardship of the data holdings e.g. technical validation, documentation, quality control, authenticity protection, and long-term persistence.</a:t>
            </a:r>
          </a:p>
          <a:p>
            <a:pPr algn="l">
              <a:buFont typeface="Arial" panose="020B0604020202020204" pitchFamily="34" charset="0"/>
              <a:buChar char="•"/>
            </a:pPr>
            <a:r>
              <a:rPr lang="en-US" b="0" i="0" dirty="0">
                <a:solidFill>
                  <a:srgbClr val="222222"/>
                </a:solidFill>
                <a:effectLst/>
                <a:latin typeface="-apple-system"/>
              </a:rPr>
              <a:t>Providing data services e.g. portal and machine interfaces, data download or server-side processing.</a:t>
            </a:r>
          </a:p>
          <a:p>
            <a:pPr algn="l">
              <a:buFont typeface="Arial" panose="020B0604020202020204" pitchFamily="34" charset="0"/>
              <a:buChar char="•"/>
            </a:pPr>
            <a:r>
              <a:rPr lang="en-US" b="0" i="0" dirty="0">
                <a:solidFill>
                  <a:srgbClr val="222222"/>
                </a:solidFill>
                <a:effectLst/>
                <a:latin typeface="-apple-system"/>
              </a:rPr>
              <a:t>Managing the intellectual property rights of data producers, the protection of sensitive information resources, and the security of the system and its content.</a:t>
            </a:r>
          </a:p>
          <a:p>
            <a:r>
              <a:rPr lang="fr-FR" dirty="0">
                <a:hlinkClick r:id="rId2"/>
              </a:rPr>
              <a:t>https://www.nature.com/articles/s41597-020-0486-7</a:t>
            </a:r>
            <a:endParaRPr lang="fr-FR" dirty="0"/>
          </a:p>
        </p:txBody>
      </p:sp>
      <p:sp>
        <p:nvSpPr>
          <p:cNvPr id="4" name="Espace réservé du contenu 2">
            <a:extLst>
              <a:ext uri="{FF2B5EF4-FFF2-40B4-BE49-F238E27FC236}">
                <a16:creationId xmlns:a16="http://schemas.microsoft.com/office/drawing/2014/main" id="{29843E22-B040-693D-8FDB-5C1775A2CE6E}"/>
              </a:ext>
            </a:extLst>
          </p:cNvPr>
          <p:cNvSpPr txBox="1">
            <a:spLocks/>
          </p:cNvSpPr>
          <p:nvPr/>
        </p:nvSpPr>
        <p:spPr>
          <a:xfrm>
            <a:off x="6371716" y="569022"/>
            <a:ext cx="5290957" cy="6024989"/>
          </a:xfrm>
          <a:prstGeom prst="rect">
            <a:avLst/>
          </a:prstGeom>
        </p:spPr>
        <p:txBody>
          <a:bodyPr vert="horz" lIns="45720" tIns="45720" rIns="45720" bIns="45720" rtlCol="0">
            <a:normAutofit fontScale="70000" lnSpcReduction="20000"/>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r>
              <a:rPr lang="fr-FR" dirty="0"/>
              <a:t>User Focus :</a:t>
            </a:r>
          </a:p>
          <a:p>
            <a:pPr algn="l">
              <a:buFont typeface="Arial" panose="020B0604020202020204" pitchFamily="34" charset="0"/>
              <a:buChar char="•"/>
            </a:pPr>
            <a:r>
              <a:rPr lang="en-US" b="0" i="0" dirty="0">
                <a:solidFill>
                  <a:srgbClr val="222222"/>
                </a:solidFill>
                <a:effectLst/>
                <a:latin typeface="-apple-system"/>
              </a:rPr>
              <a:t>Implementing relevant data metrics and making these available to users.</a:t>
            </a:r>
          </a:p>
          <a:p>
            <a:pPr algn="l">
              <a:buFont typeface="Arial" panose="020B0604020202020204" pitchFamily="34" charset="0"/>
              <a:buChar char="•"/>
            </a:pPr>
            <a:r>
              <a:rPr lang="en-US" b="0" i="0" dirty="0">
                <a:solidFill>
                  <a:srgbClr val="222222"/>
                </a:solidFill>
                <a:effectLst/>
                <a:latin typeface="-apple-system"/>
              </a:rPr>
              <a:t>Providing (or contributing to) community catalogues to facilitate data discovery.</a:t>
            </a:r>
          </a:p>
          <a:p>
            <a:pPr algn="l">
              <a:buFont typeface="Arial" panose="020B0604020202020204" pitchFamily="34" charset="0"/>
              <a:buChar char="•"/>
            </a:pPr>
            <a:r>
              <a:rPr lang="en-US" b="0" i="0" dirty="0">
                <a:solidFill>
                  <a:srgbClr val="222222"/>
                </a:solidFill>
                <a:effectLst/>
                <a:latin typeface="-apple-system"/>
              </a:rPr>
              <a:t>Monitoring and identifying evolving community expectations and responding as required to meet these changing needs</a:t>
            </a:r>
          </a:p>
          <a:p>
            <a:endParaRPr lang="en-US" dirty="0">
              <a:solidFill>
                <a:srgbClr val="222222"/>
              </a:solidFill>
              <a:latin typeface="-apple-system"/>
            </a:endParaRPr>
          </a:p>
          <a:p>
            <a:r>
              <a:rPr lang="en-US" dirty="0">
                <a:solidFill>
                  <a:srgbClr val="222222"/>
                </a:solidFill>
                <a:latin typeface="-apple-system"/>
              </a:rPr>
              <a:t>Sustainability</a:t>
            </a:r>
          </a:p>
          <a:p>
            <a:pPr algn="l">
              <a:buFont typeface="Arial" panose="020B0604020202020204" pitchFamily="34" charset="0"/>
              <a:buChar char="•"/>
            </a:pPr>
            <a:r>
              <a:rPr lang="en-US" b="0" i="0" dirty="0">
                <a:solidFill>
                  <a:srgbClr val="222222"/>
                </a:solidFill>
                <a:effectLst/>
                <a:latin typeface="-apple-system"/>
              </a:rPr>
              <a:t>Planning sufficiently for risk mitigation, business continuity, disaster recovery, and succession.</a:t>
            </a:r>
          </a:p>
          <a:p>
            <a:pPr algn="l">
              <a:buFont typeface="Arial" panose="020B0604020202020204" pitchFamily="34" charset="0"/>
              <a:buChar char="•"/>
            </a:pPr>
            <a:r>
              <a:rPr lang="en-US" b="0" i="0" dirty="0">
                <a:solidFill>
                  <a:srgbClr val="222222"/>
                </a:solidFill>
                <a:effectLst/>
                <a:latin typeface="-apple-system"/>
              </a:rPr>
              <a:t>Securing funding to enable ongoing usage and to maintain the desirable properties of the data resources that the repository has been entrusted with preserving and disseminating.</a:t>
            </a:r>
          </a:p>
          <a:p>
            <a:pPr algn="l">
              <a:buFont typeface="Arial" panose="020B0604020202020204" pitchFamily="34" charset="0"/>
              <a:buChar char="•"/>
            </a:pPr>
            <a:r>
              <a:rPr lang="en-US" b="0" i="0" dirty="0">
                <a:solidFill>
                  <a:srgbClr val="222222"/>
                </a:solidFill>
                <a:effectLst/>
                <a:latin typeface="-apple-system"/>
              </a:rPr>
              <a:t>Providing governance for necessary long-term preservation of data so that data resources remain discoverable, accessible, and usable in the future.</a:t>
            </a:r>
          </a:p>
          <a:p>
            <a:endParaRPr lang="en-US" dirty="0">
              <a:solidFill>
                <a:srgbClr val="222222"/>
              </a:solidFill>
              <a:latin typeface="-apple-system"/>
            </a:endParaRPr>
          </a:p>
          <a:p>
            <a:r>
              <a:rPr lang="en-US" dirty="0">
                <a:solidFill>
                  <a:srgbClr val="222222"/>
                </a:solidFill>
                <a:latin typeface="-apple-system"/>
              </a:rPr>
              <a:t>Technology</a:t>
            </a:r>
          </a:p>
          <a:p>
            <a:pPr algn="l">
              <a:buFont typeface="Arial" panose="020B0604020202020204" pitchFamily="34" charset="0"/>
              <a:buChar char="•"/>
            </a:pPr>
            <a:r>
              <a:rPr lang="en-US" b="0" i="0" dirty="0">
                <a:solidFill>
                  <a:srgbClr val="222222"/>
                </a:solidFill>
                <a:effectLst/>
                <a:latin typeface="-apple-system"/>
              </a:rPr>
              <a:t>Implementing relevant and appropriate standards, tools, and technologies for data management and curation.</a:t>
            </a:r>
          </a:p>
          <a:p>
            <a:pPr algn="l">
              <a:buFont typeface="Arial" panose="020B0604020202020204" pitchFamily="34" charset="0"/>
              <a:buChar char="•"/>
            </a:pPr>
            <a:r>
              <a:rPr lang="en-US" b="0" i="0" dirty="0">
                <a:solidFill>
                  <a:srgbClr val="222222"/>
                </a:solidFill>
                <a:effectLst/>
                <a:latin typeface="-apple-system"/>
              </a:rPr>
              <a:t>Having plans and mechanisms in place to prevent, detect, and respond to cyber or physical security threats.</a:t>
            </a:r>
          </a:p>
        </p:txBody>
      </p:sp>
    </p:spTree>
    <p:extLst>
      <p:ext uri="{BB962C8B-B14F-4D97-AF65-F5344CB8AC3E}">
        <p14:creationId xmlns:p14="http://schemas.microsoft.com/office/powerpoint/2010/main" val="12553687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entrepôts</a:t>
            </a:r>
          </a:p>
        </p:txBody>
      </p:sp>
      <p:sp>
        <p:nvSpPr>
          <p:cNvPr id="3" name="Espace réservé du contenu 2"/>
          <p:cNvSpPr>
            <a:spLocks noGrp="1"/>
          </p:cNvSpPr>
          <p:nvPr>
            <p:ph idx="1"/>
          </p:nvPr>
        </p:nvSpPr>
        <p:spPr>
          <a:xfrm>
            <a:off x="1024128" y="4348634"/>
            <a:ext cx="9522883" cy="1960725"/>
          </a:xfrm>
        </p:spPr>
        <p:txBody>
          <a:bodyPr>
            <a:normAutofit/>
          </a:bodyPr>
          <a:lstStyle/>
          <a:p>
            <a:endParaRPr lang="fr-FR" dirty="0"/>
          </a:p>
          <a:p>
            <a:r>
              <a:rPr lang="fr-FR" dirty="0"/>
              <a:t>Cours de Frédérique </a:t>
            </a:r>
            <a:r>
              <a:rPr lang="fr-FR" dirty="0" err="1"/>
              <a:t>Flamerie</a:t>
            </a:r>
            <a:endParaRPr lang="fr-FR" dirty="0"/>
          </a:p>
          <a:p>
            <a:r>
              <a:rPr lang="fr-FR" dirty="0">
                <a:hlinkClick r:id="rId2"/>
              </a:rPr>
              <a:t>https://github.com/fflamerie/ED_datasharing/blob/master/content/ED_datasharing_COURS.pdf</a:t>
            </a:r>
            <a:endParaRPr lang="fr-FR" dirty="0"/>
          </a:p>
          <a:p>
            <a:endParaRPr lang="fr-FR" dirty="0"/>
          </a:p>
        </p:txBody>
      </p:sp>
      <p:pic>
        <p:nvPicPr>
          <p:cNvPr id="6" name="Image 5">
            <a:extLst>
              <a:ext uri="{FF2B5EF4-FFF2-40B4-BE49-F238E27FC236}">
                <a16:creationId xmlns:a16="http://schemas.microsoft.com/office/drawing/2014/main" id="{944B4007-094C-94B5-8159-DEC852E7F458}"/>
              </a:ext>
            </a:extLst>
          </p:cNvPr>
          <p:cNvPicPr>
            <a:picLocks noChangeAspect="1"/>
          </p:cNvPicPr>
          <p:nvPr/>
        </p:nvPicPr>
        <p:blipFill rotWithShape="1">
          <a:blip r:embed="rId3"/>
          <a:srcRect l="12047" t="18524" r="16977" b="16845"/>
          <a:stretch/>
        </p:blipFill>
        <p:spPr>
          <a:xfrm>
            <a:off x="4341655" y="216385"/>
            <a:ext cx="7301240" cy="4432397"/>
          </a:xfrm>
          <a:prstGeom prst="rect">
            <a:avLst/>
          </a:prstGeom>
        </p:spPr>
      </p:pic>
    </p:spTree>
    <p:extLst>
      <p:ext uri="{BB962C8B-B14F-4D97-AF65-F5344CB8AC3E}">
        <p14:creationId xmlns:p14="http://schemas.microsoft.com/office/powerpoint/2010/main" val="10476225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C499B3-28EA-CBDE-4B29-AF5F66A2834E}"/>
              </a:ext>
            </a:extLst>
          </p:cNvPr>
          <p:cNvSpPr>
            <a:spLocks noGrp="1"/>
          </p:cNvSpPr>
          <p:nvPr>
            <p:ph type="title"/>
          </p:nvPr>
        </p:nvSpPr>
        <p:spPr/>
        <p:txBody>
          <a:bodyPr/>
          <a:lstStyle/>
          <a:p>
            <a:r>
              <a:rPr lang="fr-FR" dirty="0"/>
              <a:t>ORCID et identifiants chercheurs</a:t>
            </a:r>
          </a:p>
        </p:txBody>
      </p:sp>
      <p:pic>
        <p:nvPicPr>
          <p:cNvPr id="5" name="Espace réservé du contenu 4">
            <a:extLst>
              <a:ext uri="{FF2B5EF4-FFF2-40B4-BE49-F238E27FC236}">
                <a16:creationId xmlns:a16="http://schemas.microsoft.com/office/drawing/2014/main" id="{7ECD7986-E799-3F48-0F26-EDC039705926}"/>
              </a:ext>
            </a:extLst>
          </p:cNvPr>
          <p:cNvPicPr>
            <a:picLocks noGrp="1" noChangeAspect="1"/>
          </p:cNvPicPr>
          <p:nvPr>
            <p:ph idx="1"/>
          </p:nvPr>
        </p:nvPicPr>
        <p:blipFill rotWithShape="1">
          <a:blip r:embed="rId2"/>
          <a:srcRect l="24438" t="14489" r="33570" b="43346"/>
          <a:stretch/>
        </p:blipFill>
        <p:spPr>
          <a:xfrm>
            <a:off x="204167" y="1873293"/>
            <a:ext cx="3769283" cy="2523239"/>
          </a:xfrm>
        </p:spPr>
      </p:pic>
      <p:pic>
        <p:nvPicPr>
          <p:cNvPr id="4" name="Espace réservé du contenu 4">
            <a:extLst>
              <a:ext uri="{FF2B5EF4-FFF2-40B4-BE49-F238E27FC236}">
                <a16:creationId xmlns:a16="http://schemas.microsoft.com/office/drawing/2014/main" id="{81B7D50A-29D1-BAA5-60E2-98E1B6B822C2}"/>
              </a:ext>
            </a:extLst>
          </p:cNvPr>
          <p:cNvPicPr>
            <a:picLocks noChangeAspect="1"/>
          </p:cNvPicPr>
          <p:nvPr/>
        </p:nvPicPr>
        <p:blipFill rotWithShape="1">
          <a:blip r:embed="rId3"/>
          <a:srcRect l="24323" t="15356" r="32414" b="41264"/>
          <a:stretch/>
        </p:blipFill>
        <p:spPr>
          <a:xfrm>
            <a:off x="830639" y="3993152"/>
            <a:ext cx="4285813" cy="2864848"/>
          </a:xfrm>
          <a:prstGeom prst="rect">
            <a:avLst/>
          </a:prstGeom>
        </p:spPr>
      </p:pic>
      <p:pic>
        <p:nvPicPr>
          <p:cNvPr id="6" name="Image 5">
            <a:extLst>
              <a:ext uri="{FF2B5EF4-FFF2-40B4-BE49-F238E27FC236}">
                <a16:creationId xmlns:a16="http://schemas.microsoft.com/office/drawing/2014/main" id="{2845C6F4-F34F-6340-CA1B-A9A2EB01AC49}"/>
              </a:ext>
            </a:extLst>
          </p:cNvPr>
          <p:cNvPicPr>
            <a:picLocks noChangeAspect="1"/>
          </p:cNvPicPr>
          <p:nvPr/>
        </p:nvPicPr>
        <p:blipFill rotWithShape="1">
          <a:blip r:embed="rId4"/>
          <a:srcRect l="3904" t="17506" r="5511" b="36896"/>
          <a:stretch/>
        </p:blipFill>
        <p:spPr>
          <a:xfrm>
            <a:off x="5032689" y="1938635"/>
            <a:ext cx="6693885" cy="2246358"/>
          </a:xfrm>
          <a:prstGeom prst="rect">
            <a:avLst/>
          </a:prstGeom>
        </p:spPr>
      </p:pic>
      <p:sp>
        <p:nvSpPr>
          <p:cNvPr id="8" name="ZoneTexte 7">
            <a:extLst>
              <a:ext uri="{FF2B5EF4-FFF2-40B4-BE49-F238E27FC236}">
                <a16:creationId xmlns:a16="http://schemas.microsoft.com/office/drawing/2014/main" id="{E8CD0BE2-D9AC-29F5-1A59-68CF64D0B8B6}"/>
              </a:ext>
            </a:extLst>
          </p:cNvPr>
          <p:cNvSpPr txBox="1"/>
          <p:nvPr/>
        </p:nvSpPr>
        <p:spPr>
          <a:xfrm>
            <a:off x="5116452" y="4279141"/>
            <a:ext cx="5674864" cy="2031325"/>
          </a:xfrm>
          <a:prstGeom prst="rect">
            <a:avLst/>
          </a:prstGeom>
          <a:noFill/>
        </p:spPr>
        <p:txBody>
          <a:bodyPr wrap="square">
            <a:spAutoFit/>
          </a:bodyPr>
          <a:lstStyle/>
          <a:p>
            <a:r>
              <a:rPr lang="fr-FR" dirty="0">
                <a:hlinkClick r:id="rId5"/>
              </a:rPr>
              <a:t>https://info.orcid.org/what-is-orcid/</a:t>
            </a:r>
            <a:endParaRPr lang="fr-FR" dirty="0"/>
          </a:p>
          <a:p>
            <a:endParaRPr lang="fr-FR" dirty="0"/>
          </a:p>
          <a:p>
            <a:endParaRPr lang="fr-FR" dirty="0"/>
          </a:p>
          <a:p>
            <a:r>
              <a:rPr lang="fr-FR" dirty="0"/>
              <a:t>Cours Aline Bouchard sur les identifiants chercheurs : </a:t>
            </a:r>
            <a:r>
              <a:rPr lang="fr-FR" dirty="0">
                <a:hlinkClick r:id="rId6"/>
              </a:rPr>
              <a:t>https://urfist.chartes.psl.eu/ressources/researcherid-orcid-idhal-enjeux-et-perspectives-des-identifiants-chercheurs</a:t>
            </a:r>
            <a:endParaRPr lang="fr-FR" dirty="0"/>
          </a:p>
          <a:p>
            <a:endParaRPr lang="fr-FR" dirty="0"/>
          </a:p>
        </p:txBody>
      </p:sp>
    </p:spTree>
    <p:extLst>
      <p:ext uri="{BB962C8B-B14F-4D97-AF65-F5344CB8AC3E}">
        <p14:creationId xmlns:p14="http://schemas.microsoft.com/office/powerpoint/2010/main" val="32908323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fichier read.me  </a:t>
            </a:r>
            <a:r>
              <a:rPr lang="fr-FR" sz="2400" dirty="0"/>
              <a:t>(Slide CECILE ARENES)</a:t>
            </a:r>
          </a:p>
        </p:txBody>
      </p:sp>
      <p:sp>
        <p:nvSpPr>
          <p:cNvPr id="3" name="Espace réservé du contenu 2"/>
          <p:cNvSpPr>
            <a:spLocks noGrp="1"/>
          </p:cNvSpPr>
          <p:nvPr>
            <p:ph idx="1"/>
          </p:nvPr>
        </p:nvSpPr>
        <p:spPr/>
        <p:txBody>
          <a:bodyPr>
            <a:normAutofit/>
          </a:bodyPr>
          <a:lstStyle/>
          <a:p>
            <a:r>
              <a:rPr lang="fr-FR" dirty="0"/>
              <a:t>Documenter le dépôt</a:t>
            </a:r>
          </a:p>
          <a:p>
            <a:pPr lvl="1"/>
            <a:r>
              <a:rPr lang="fr-FR" dirty="0"/>
              <a:t>présente les  règles de nommage et d'organisation du jeu de données, </a:t>
            </a:r>
          </a:p>
          <a:p>
            <a:pPr lvl="1"/>
            <a:r>
              <a:rPr lang="fr-FR" dirty="0"/>
              <a:t>décrit le contenu</a:t>
            </a:r>
          </a:p>
          <a:p>
            <a:pPr lvl="1"/>
            <a:r>
              <a:rPr lang="fr-FR" dirty="0"/>
              <a:t>précise les logiciels ou codes informatiques nécessaires pour l’utilisation</a:t>
            </a:r>
          </a:p>
          <a:p>
            <a:pPr marL="0" indent="0">
              <a:buNone/>
            </a:pPr>
            <a:endParaRPr lang="fr-FR" dirty="0"/>
          </a:p>
          <a:p>
            <a:pPr marL="0" indent="0">
              <a:buNone/>
            </a:pPr>
            <a:r>
              <a:rPr lang="fr-FR" dirty="0"/>
              <a:t>Trames de fichiers </a:t>
            </a:r>
            <a:r>
              <a:rPr lang="fr-FR" dirty="0" err="1"/>
              <a:t>Readme</a:t>
            </a:r>
            <a:r>
              <a:rPr lang="fr-FR" dirty="0"/>
              <a:t> :</a:t>
            </a:r>
          </a:p>
          <a:p>
            <a:pPr lvl="2"/>
            <a:r>
              <a:rPr lang="fr-FR" dirty="0"/>
              <a:t>4TU. Guidelines for </a:t>
            </a:r>
            <a:r>
              <a:rPr lang="fr-FR" dirty="0" err="1"/>
              <a:t>creating</a:t>
            </a:r>
            <a:r>
              <a:rPr lang="fr-FR" dirty="0"/>
              <a:t> a README file : </a:t>
            </a:r>
            <a:r>
              <a:rPr lang="fr-FR" dirty="0">
                <a:hlinkClick r:id="rId2"/>
              </a:rPr>
              <a:t>https://researchdata.4tu.nl/fileadmin/user_upload/Documenten/Guidelines_for_creating_a_README_file.pdf</a:t>
            </a:r>
            <a:endParaRPr lang="fr-FR" dirty="0"/>
          </a:p>
          <a:p>
            <a:pPr lvl="2"/>
            <a:r>
              <a:rPr lang="fr-FR" dirty="0" err="1"/>
              <a:t>Doranum</a:t>
            </a:r>
            <a:r>
              <a:rPr lang="fr-FR" dirty="0"/>
              <a:t>. Gabarit «</a:t>
            </a:r>
            <a:r>
              <a:rPr lang="fr-FR" dirty="0" err="1"/>
              <a:t>Readme</a:t>
            </a:r>
            <a:r>
              <a:rPr lang="fr-FR" dirty="0"/>
              <a:t>» : </a:t>
            </a:r>
            <a:r>
              <a:rPr lang="fr-FR" dirty="0">
                <a:hlinkClick r:id="rId3"/>
              </a:rPr>
              <a:t>https://doranum.fr/wpcontent/uploads/gabarit_readme.tx</a:t>
            </a:r>
            <a:endParaRPr lang="fr-FR" dirty="0"/>
          </a:p>
          <a:p>
            <a:endParaRPr lang="fr-FR" dirty="0"/>
          </a:p>
        </p:txBody>
      </p:sp>
    </p:spTree>
    <p:extLst>
      <p:ext uri="{BB962C8B-B14F-4D97-AF65-F5344CB8AC3E}">
        <p14:creationId xmlns:p14="http://schemas.microsoft.com/office/powerpoint/2010/main" val="31838603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24128" y="585216"/>
            <a:ext cx="3903860" cy="1499616"/>
          </a:xfrm>
        </p:spPr>
        <p:txBody>
          <a:bodyPr/>
          <a:lstStyle/>
          <a:p>
            <a:r>
              <a:rPr lang="fr-FR" dirty="0"/>
              <a:t>Data Papers</a:t>
            </a:r>
          </a:p>
        </p:txBody>
      </p:sp>
      <p:sp>
        <p:nvSpPr>
          <p:cNvPr id="3" name="Espace réservé du contenu 2"/>
          <p:cNvSpPr>
            <a:spLocks noGrp="1"/>
          </p:cNvSpPr>
          <p:nvPr>
            <p:ph idx="1"/>
          </p:nvPr>
        </p:nvSpPr>
        <p:spPr>
          <a:xfrm>
            <a:off x="1024128" y="4160170"/>
            <a:ext cx="2954559" cy="2149189"/>
          </a:xfrm>
        </p:spPr>
        <p:txBody>
          <a:bodyPr>
            <a:normAutofit lnSpcReduction="10000"/>
          </a:bodyPr>
          <a:lstStyle/>
          <a:p>
            <a:r>
              <a:rPr lang="fr-FR" dirty="0"/>
              <a:t>La minute Data Papers de </a:t>
            </a:r>
            <a:r>
              <a:rPr lang="fr-FR" dirty="0" err="1"/>
              <a:t>DoraNum</a:t>
            </a:r>
            <a:r>
              <a:rPr lang="fr-FR" dirty="0"/>
              <a:t> : </a:t>
            </a:r>
            <a:r>
              <a:rPr lang="fr-FR" dirty="0">
                <a:hlinkClick r:id="rId2"/>
              </a:rPr>
              <a:t>https://doranum.fr/data-paper-data-journal/minute-publication-data-papers/</a:t>
            </a:r>
            <a:endParaRPr lang="fr-FR" dirty="0"/>
          </a:p>
          <a:p>
            <a:endParaRPr lang="fr-FR" dirty="0"/>
          </a:p>
          <a:p>
            <a:endParaRPr lang="fr-FR" dirty="0"/>
          </a:p>
        </p:txBody>
      </p:sp>
      <p:pic>
        <p:nvPicPr>
          <p:cNvPr id="5" name="Image 4">
            <a:hlinkClick r:id="rId2"/>
            <a:extLst>
              <a:ext uri="{FF2B5EF4-FFF2-40B4-BE49-F238E27FC236}">
                <a16:creationId xmlns:a16="http://schemas.microsoft.com/office/drawing/2014/main" id="{7BB2F567-04CB-4064-90DF-7A069A969619}"/>
              </a:ext>
            </a:extLst>
          </p:cNvPr>
          <p:cNvPicPr>
            <a:picLocks noChangeAspect="1"/>
          </p:cNvPicPr>
          <p:nvPr/>
        </p:nvPicPr>
        <p:blipFill rotWithShape="1">
          <a:blip r:embed="rId3"/>
          <a:srcRect l="8722" t="20254" r="9921" b="12061"/>
          <a:stretch/>
        </p:blipFill>
        <p:spPr>
          <a:xfrm>
            <a:off x="4704622" y="2805912"/>
            <a:ext cx="6463250" cy="3584705"/>
          </a:xfrm>
          <a:prstGeom prst="rect">
            <a:avLst/>
          </a:prstGeom>
        </p:spPr>
      </p:pic>
      <p:sp>
        <p:nvSpPr>
          <p:cNvPr id="6" name="ZoneTexte 5">
            <a:extLst>
              <a:ext uri="{FF2B5EF4-FFF2-40B4-BE49-F238E27FC236}">
                <a16:creationId xmlns:a16="http://schemas.microsoft.com/office/drawing/2014/main" id="{CB7D4AAD-5979-470C-A9D1-15DAD713CA79}"/>
              </a:ext>
            </a:extLst>
          </p:cNvPr>
          <p:cNvSpPr txBox="1"/>
          <p:nvPr/>
        </p:nvSpPr>
        <p:spPr>
          <a:xfrm>
            <a:off x="5362503" y="585216"/>
            <a:ext cx="5493379" cy="1708160"/>
          </a:xfrm>
          <a:prstGeom prst="rect">
            <a:avLst/>
          </a:prstGeom>
          <a:solidFill>
            <a:schemeClr val="accent2"/>
          </a:solidFill>
          <a:ln>
            <a:solidFill>
              <a:schemeClr val="accent2">
                <a:lumMod val="75000"/>
              </a:schemeClr>
            </a:solidFill>
          </a:ln>
        </p:spPr>
        <p:txBody>
          <a:bodyPr wrap="square" rtlCol="0">
            <a:spAutoFit/>
          </a:bodyPr>
          <a:lstStyle/>
          <a:p>
            <a:pPr algn="ctr"/>
            <a:r>
              <a:rPr lang="fr-FR" sz="1500" b="0" i="0" dirty="0">
                <a:solidFill>
                  <a:srgbClr val="000000"/>
                </a:solidFill>
                <a:effectLst/>
                <a:latin typeface="Roboto" panose="02000000000000000000" pitchFamily="2" charset="0"/>
              </a:rPr>
              <a:t>Le data </a:t>
            </a:r>
            <a:r>
              <a:rPr lang="fr-FR" sz="1500" b="0" i="0" dirty="0" err="1">
                <a:solidFill>
                  <a:srgbClr val="000000"/>
                </a:solidFill>
                <a:effectLst/>
                <a:latin typeface="Roboto" panose="02000000000000000000" pitchFamily="2" charset="0"/>
              </a:rPr>
              <a:t>paper</a:t>
            </a:r>
            <a:r>
              <a:rPr lang="fr-FR" sz="1500" b="0" i="0" dirty="0">
                <a:solidFill>
                  <a:srgbClr val="000000"/>
                </a:solidFill>
                <a:effectLst/>
                <a:latin typeface="Roboto" panose="02000000000000000000" pitchFamily="2" charset="0"/>
              </a:rPr>
              <a:t> (data article, data </a:t>
            </a:r>
            <a:r>
              <a:rPr lang="fr-FR" sz="1500" b="0" i="0" dirty="0" err="1">
                <a:solidFill>
                  <a:srgbClr val="000000"/>
                </a:solidFill>
                <a:effectLst/>
                <a:latin typeface="Roboto" panose="02000000000000000000" pitchFamily="2" charset="0"/>
              </a:rPr>
              <a:t>descriptor</a:t>
            </a:r>
            <a:r>
              <a:rPr lang="fr-FR" sz="1500" b="0" i="0" dirty="0">
                <a:solidFill>
                  <a:srgbClr val="000000"/>
                </a:solidFill>
                <a:effectLst/>
                <a:latin typeface="Roboto" panose="02000000000000000000" pitchFamily="2" charset="0"/>
              </a:rPr>
              <a:t>) est une publication qui décrit un jeu de données scientifiques, notamment à l’aide d’informations structurées appelées métadonnées. Contrairement aux articles de recherches classiques, les data </a:t>
            </a:r>
            <a:r>
              <a:rPr lang="fr-FR" sz="1500" b="0" i="0" dirty="0" err="1">
                <a:solidFill>
                  <a:srgbClr val="000000"/>
                </a:solidFill>
                <a:effectLst/>
                <a:latin typeface="Roboto" panose="02000000000000000000" pitchFamily="2" charset="0"/>
              </a:rPr>
              <a:t>papers</a:t>
            </a:r>
            <a:r>
              <a:rPr lang="fr-FR" sz="1500" b="0" i="0" dirty="0">
                <a:solidFill>
                  <a:srgbClr val="000000"/>
                </a:solidFill>
                <a:effectLst/>
                <a:latin typeface="Roboto" panose="02000000000000000000" pitchFamily="2" charset="0"/>
              </a:rPr>
              <a:t> fournissent une voie formalisée au partage des données plutôt que tester des hypothèses ou présenter de nouvelles analyses.</a:t>
            </a:r>
            <a:endParaRPr lang="fr-FR" sz="1500" dirty="0"/>
          </a:p>
        </p:txBody>
      </p:sp>
    </p:spTree>
    <p:extLst>
      <p:ext uri="{BB962C8B-B14F-4D97-AF65-F5344CB8AC3E}">
        <p14:creationId xmlns:p14="http://schemas.microsoft.com/office/powerpoint/2010/main" val="28091328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Data Papers</a:t>
            </a:r>
          </a:p>
        </p:txBody>
      </p:sp>
      <p:sp>
        <p:nvSpPr>
          <p:cNvPr id="3" name="Espace réservé du contenu 2"/>
          <p:cNvSpPr>
            <a:spLocks noGrp="1"/>
          </p:cNvSpPr>
          <p:nvPr>
            <p:ph idx="1"/>
          </p:nvPr>
        </p:nvSpPr>
        <p:spPr/>
        <p:txBody>
          <a:bodyPr>
            <a:normAutofit/>
          </a:bodyPr>
          <a:lstStyle/>
          <a:p>
            <a:r>
              <a:rPr lang="fr-FR" dirty="0"/>
              <a:t>En savoir plus sur les Data Papers : </a:t>
            </a:r>
          </a:p>
          <a:p>
            <a:endParaRPr lang="fr-FR" dirty="0"/>
          </a:p>
          <a:p>
            <a:r>
              <a:rPr lang="fr-FR" dirty="0" err="1"/>
              <a:t>DoraNum</a:t>
            </a:r>
            <a:r>
              <a:rPr lang="fr-FR" dirty="0"/>
              <a:t> : fiche pratique Data Paper</a:t>
            </a:r>
          </a:p>
          <a:p>
            <a:pPr lvl="1"/>
            <a:r>
              <a:rPr lang="fr-FR" dirty="0">
                <a:hlinkClick r:id="rId2"/>
              </a:rPr>
              <a:t>https://doranum.fr/data-paper-data-journal/fiche-synthetique/</a:t>
            </a:r>
            <a:endParaRPr lang="fr-FR" dirty="0"/>
          </a:p>
          <a:p>
            <a:pPr lvl="1"/>
            <a:endParaRPr lang="fr-FR" dirty="0"/>
          </a:p>
          <a:p>
            <a:pPr marL="128016" lvl="1" indent="0">
              <a:buNone/>
            </a:pPr>
            <a:endParaRPr lang="fr-FR" dirty="0"/>
          </a:p>
          <a:p>
            <a:pPr marL="128016" lvl="1" indent="0">
              <a:buNone/>
            </a:pPr>
            <a:r>
              <a:rPr lang="fr-FR" sz="2200" dirty="0"/>
              <a:t>COOP-IST : Publier un Data Paper</a:t>
            </a:r>
          </a:p>
          <a:p>
            <a:pPr lvl="1"/>
            <a:r>
              <a:rPr lang="fr-FR" dirty="0">
                <a:hlinkClick r:id="rId3"/>
              </a:rPr>
              <a:t>https://coop-ist.cirad.fr/gerer-des-donnees/publier-un-data-paper/1-qu-est-ce-qu-un-data-paper</a:t>
            </a:r>
            <a:endParaRPr lang="fr-FR" dirty="0"/>
          </a:p>
          <a:p>
            <a:pPr lvl="1"/>
            <a:endParaRPr lang="fr-FR" dirty="0"/>
          </a:p>
        </p:txBody>
      </p:sp>
    </p:spTree>
    <p:extLst>
      <p:ext uri="{BB962C8B-B14F-4D97-AF65-F5344CB8AC3E}">
        <p14:creationId xmlns:p14="http://schemas.microsoft.com/office/powerpoint/2010/main" val="23986742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5465" y="585216"/>
            <a:ext cx="9720072" cy="1499616"/>
          </a:xfrm>
        </p:spPr>
        <p:txBody>
          <a:bodyPr/>
          <a:lstStyle/>
          <a:p>
            <a:r>
              <a:rPr lang="fr-FR" dirty="0"/>
              <a:t>Data Papers</a:t>
            </a:r>
          </a:p>
        </p:txBody>
      </p:sp>
      <p:sp>
        <p:nvSpPr>
          <p:cNvPr id="3" name="Espace réservé du contenu 2"/>
          <p:cNvSpPr>
            <a:spLocks noGrp="1"/>
          </p:cNvSpPr>
          <p:nvPr>
            <p:ph idx="1"/>
          </p:nvPr>
        </p:nvSpPr>
        <p:spPr/>
        <p:txBody>
          <a:bodyPr>
            <a:normAutofit/>
          </a:bodyPr>
          <a:lstStyle/>
          <a:p>
            <a:r>
              <a:rPr lang="fr-FR" dirty="0"/>
              <a:t>Formation : </a:t>
            </a:r>
          </a:p>
          <a:p>
            <a:endParaRPr lang="fr-FR" dirty="0"/>
          </a:p>
          <a:p>
            <a:pPr lvl="1"/>
            <a:r>
              <a:rPr lang="fr-FR" dirty="0"/>
              <a:t> Mardi 17 mai 2022 : </a:t>
            </a:r>
            <a:r>
              <a:rPr lang="fr-FR" dirty="0">
                <a:hlinkClick r:id="rId2"/>
              </a:rPr>
              <a:t>https://sygefor.reseau-urfist.fr/#/training/9441/11062?from=true</a:t>
            </a:r>
            <a:endParaRPr lang="fr-FR" dirty="0"/>
          </a:p>
          <a:p>
            <a:pPr marL="128016" lvl="1" indent="0">
              <a:buNone/>
            </a:pPr>
            <a:endParaRPr lang="fr-FR" dirty="0"/>
          </a:p>
          <a:p>
            <a:pPr marL="128016" lvl="1" indent="0">
              <a:buNone/>
            </a:pPr>
            <a:r>
              <a:rPr lang="fr-FR" dirty="0"/>
              <a:t>Rédiger et publier un data </a:t>
            </a:r>
            <a:r>
              <a:rPr lang="fr-FR" dirty="0" err="1"/>
              <a:t>paper</a:t>
            </a:r>
            <a:r>
              <a:rPr lang="fr-FR" dirty="0"/>
              <a:t> à partir de vos données de recherche [formation à distance </a:t>
            </a:r>
            <a:r>
              <a:rPr lang="fr-FR" dirty="0" err="1"/>
              <a:t>interURFIST</a:t>
            </a:r>
            <a:r>
              <a:rPr lang="fr-FR" dirty="0"/>
              <a:t>]. </a:t>
            </a:r>
          </a:p>
          <a:p>
            <a:pPr marL="128016" lvl="1" indent="0">
              <a:buNone/>
            </a:pPr>
            <a:endParaRPr lang="fr-FR" dirty="0"/>
          </a:p>
          <a:p>
            <a:pPr marL="128016" lvl="1" indent="0">
              <a:buNone/>
            </a:pPr>
            <a:r>
              <a:rPr lang="fr-FR" dirty="0"/>
              <a:t>&gt;&gt;&gt; Un data </a:t>
            </a:r>
            <a:r>
              <a:rPr lang="fr-FR" dirty="0" err="1"/>
              <a:t>paper</a:t>
            </a:r>
            <a:r>
              <a:rPr lang="fr-FR" dirty="0"/>
              <a:t> est un article scientifique examiné par les pairs qui a pour but de décrire un jeu ou des jeux de données. Quelles sont les revues qui permettent la publication d'un data </a:t>
            </a:r>
            <a:r>
              <a:rPr lang="fr-FR" dirty="0" err="1"/>
              <a:t>paper</a:t>
            </a:r>
            <a:r>
              <a:rPr lang="fr-FR" dirty="0"/>
              <a:t>? Quels sont les entrepôts de données? Comment utiliser les métadonnées?  </a:t>
            </a:r>
          </a:p>
          <a:p>
            <a:pPr marL="128016" lvl="1" indent="0">
              <a:buNone/>
            </a:pPr>
            <a:endParaRPr lang="fr-FR" dirty="0"/>
          </a:p>
          <a:p>
            <a:pPr marL="128016" lvl="1" indent="0">
              <a:buNone/>
            </a:pPr>
            <a:r>
              <a:rPr lang="fr-FR" dirty="0"/>
              <a:t>Organisé par l’</a:t>
            </a:r>
            <a:r>
              <a:rPr lang="fr-FR" dirty="0" err="1"/>
              <a:t>Urfist</a:t>
            </a:r>
            <a:r>
              <a:rPr lang="fr-FR" dirty="0"/>
              <a:t> de Lyon, formation donnée par </a:t>
            </a:r>
            <a:r>
              <a:rPr lang="fr-FR" dirty="0" err="1"/>
              <a:t>Mariannig</a:t>
            </a:r>
            <a:r>
              <a:rPr lang="fr-FR" dirty="0"/>
              <a:t> Le </a:t>
            </a:r>
            <a:r>
              <a:rPr lang="fr-FR" dirty="0" err="1"/>
              <a:t>Bechec</a:t>
            </a:r>
            <a:endParaRPr lang="fr-FR" dirty="0"/>
          </a:p>
        </p:txBody>
      </p:sp>
      <p:pic>
        <p:nvPicPr>
          <p:cNvPr id="2052" name="Picture 4" descr="Réseau des URFIST / SYGEFOR – Conjecto">
            <a:extLst>
              <a:ext uri="{FF2B5EF4-FFF2-40B4-BE49-F238E27FC236}">
                <a16:creationId xmlns:a16="http://schemas.microsoft.com/office/drawing/2014/main" id="{FF3ECC0B-2F39-43AB-8770-FA030A6B21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1202" y="804291"/>
            <a:ext cx="3314700" cy="1381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4907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1D057D-4C85-649A-FCBA-0A3BD9908DAA}"/>
              </a:ext>
            </a:extLst>
          </p:cNvPr>
          <p:cNvSpPr>
            <a:spLocks noGrp="1"/>
          </p:cNvSpPr>
          <p:nvPr>
            <p:ph type="title"/>
          </p:nvPr>
        </p:nvSpPr>
        <p:spPr/>
        <p:txBody>
          <a:bodyPr/>
          <a:lstStyle/>
          <a:p>
            <a:r>
              <a:rPr lang="fr-FR" dirty="0"/>
              <a:t>Exemple Transatlantique</a:t>
            </a:r>
          </a:p>
        </p:txBody>
      </p:sp>
      <p:sp>
        <p:nvSpPr>
          <p:cNvPr id="3" name="Espace réservé du contenu 2">
            <a:extLst>
              <a:ext uri="{FF2B5EF4-FFF2-40B4-BE49-F238E27FC236}">
                <a16:creationId xmlns:a16="http://schemas.microsoft.com/office/drawing/2014/main" id="{3F5DE9DB-22BB-3C11-E5FC-389EB3664069}"/>
              </a:ext>
            </a:extLst>
          </p:cNvPr>
          <p:cNvSpPr>
            <a:spLocks noGrp="1"/>
          </p:cNvSpPr>
          <p:nvPr>
            <p:ph idx="1"/>
          </p:nvPr>
        </p:nvSpPr>
        <p:spPr/>
        <p:txBody>
          <a:bodyPr>
            <a:normAutofit lnSpcReduction="10000"/>
          </a:bodyPr>
          <a:lstStyle/>
          <a:p>
            <a:pPr hangingPunct="0">
              <a:lnSpc>
                <a:spcPct val="115000"/>
              </a:lnSpc>
              <a:spcBef>
                <a:spcPts val="1000"/>
              </a:spcBef>
            </a:pPr>
            <a:r>
              <a:rPr lang="en-US" sz="1800" b="1" cap="all" dirty="0">
                <a:effectLst/>
                <a:latin typeface="Times New Roman" panose="02020603050405020304" pitchFamily="18" charset="0"/>
                <a:ea typeface="MS Gothic" panose="020B0609070205080204" pitchFamily="49" charset="-128"/>
                <a:cs typeface="Times New Roman" panose="02020603050405020304" pitchFamily="18" charset="0"/>
              </a:rPr>
              <a:t>5. Data sharing and long-term preservation</a:t>
            </a:r>
            <a:endParaRPr lang="fr-FR" sz="1800" b="1" cap="all" dirty="0">
              <a:effectLst/>
              <a:latin typeface="Arial" panose="020B0604020202020204" pitchFamily="34" charset="0"/>
              <a:ea typeface="MS Gothic" panose="020B0609070205080204" pitchFamily="49" charset="-128"/>
              <a:cs typeface="Times New Roman" panose="02020603050405020304" pitchFamily="18" charset="0"/>
            </a:endParaRPr>
          </a:p>
          <a:p>
            <a:pPr hangingPunct="0"/>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data will be discoverable and shared via the repository, via the website of the research project, and maybe via the publication of a data paper. The data would be available before the 9 months after the end of the project to let the team publish papers about the results. After this date, the data would be accessible to anyone. If someone would like to consult our data before this date, this would be possible after discussion. The research team will define precisely these elements in the consortium agreement. </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p>
            <a:pPr hangingPunct="0"/>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The data would be deposited on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Zenodo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and largely accessible after the project.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Zenodo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is a free repository so there are no cost to plan after the project for the preservation. In case of an issue with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Zenodo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we would have the backup of our storage system, and possibility to make a deposit on another public repository. </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p>
            <a:pPr hangingPunct="0"/>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consultation of the data produced in this project are not requesting complex tools or software, only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xls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.jpeg, .doc or .pdf viewers.</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p>
            <a:pPr hangingPunct="0"/>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The repository we would like to use is setting a DOI to each deposit, so each data set will have a DOI. </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p>
            <a:pPr hangingPunct="0"/>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604633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FDC8EE1-C839-2D92-2DB3-C92E3282664D}"/>
              </a:ext>
            </a:extLst>
          </p:cNvPr>
          <p:cNvSpPr>
            <a:spLocks noGrp="1"/>
          </p:cNvSpPr>
          <p:nvPr>
            <p:ph type="ctrTitle"/>
          </p:nvPr>
        </p:nvSpPr>
        <p:spPr/>
        <p:txBody>
          <a:bodyPr/>
          <a:lstStyle/>
          <a:p>
            <a:r>
              <a:rPr lang="fr-FR" dirty="0"/>
              <a:t>Gestion RH et financière</a:t>
            </a:r>
          </a:p>
        </p:txBody>
      </p:sp>
      <p:sp>
        <p:nvSpPr>
          <p:cNvPr id="5" name="Sous-titre 4">
            <a:extLst>
              <a:ext uri="{FF2B5EF4-FFF2-40B4-BE49-F238E27FC236}">
                <a16:creationId xmlns:a16="http://schemas.microsoft.com/office/drawing/2014/main" id="{02B01C60-9669-35F6-FC62-DFD9A7D445F5}"/>
              </a:ext>
            </a:extLst>
          </p:cNvPr>
          <p:cNvSpPr>
            <a:spLocks noGrp="1"/>
          </p:cNvSpPr>
          <p:nvPr>
            <p:ph type="subTitle" idx="1"/>
          </p:nvPr>
        </p:nvSpPr>
        <p:spPr/>
        <p:txBody>
          <a:bodyPr/>
          <a:lstStyle/>
          <a:p>
            <a:r>
              <a:rPr lang="fr-FR" dirty="0"/>
              <a:t>A partir du modèle ANR</a:t>
            </a:r>
          </a:p>
        </p:txBody>
      </p:sp>
    </p:spTree>
    <p:extLst>
      <p:ext uri="{BB962C8B-B14F-4D97-AF65-F5344CB8AC3E}">
        <p14:creationId xmlns:p14="http://schemas.microsoft.com/office/powerpoint/2010/main" val="77209316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égral">
  <a:themeElements>
    <a:clrScheme name="Inté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é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é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7124</TotalTime>
  <Words>9114</Words>
  <Application>Microsoft Office PowerPoint</Application>
  <PresentationFormat>Grand écran</PresentationFormat>
  <Paragraphs>656</Paragraphs>
  <Slides>115</Slides>
  <Notes>0</Notes>
  <HiddenSlides>0</HiddenSlides>
  <MMClips>0</MMClips>
  <ScaleCrop>false</ScaleCrop>
  <HeadingPairs>
    <vt:vector size="6" baseType="variant">
      <vt:variant>
        <vt:lpstr>Polices utilisées</vt:lpstr>
      </vt:variant>
      <vt:variant>
        <vt:i4>15</vt:i4>
      </vt:variant>
      <vt:variant>
        <vt:lpstr>Thème</vt:lpstr>
      </vt:variant>
      <vt:variant>
        <vt:i4>1</vt:i4>
      </vt:variant>
      <vt:variant>
        <vt:lpstr>Titres des diapositives</vt:lpstr>
      </vt:variant>
      <vt:variant>
        <vt:i4>115</vt:i4>
      </vt:variant>
    </vt:vector>
  </HeadingPairs>
  <TitlesOfParts>
    <vt:vector size="131" baseType="lpstr">
      <vt:lpstr>-apple-system</vt:lpstr>
      <vt:lpstr>Arial</vt:lpstr>
      <vt:lpstr>Calibri</vt:lpstr>
      <vt:lpstr>DroidSerif-Regular</vt:lpstr>
      <vt:lpstr>fonts/ArmataRegular</vt:lpstr>
      <vt:lpstr>Lato</vt:lpstr>
      <vt:lpstr>Montserrat</vt:lpstr>
      <vt:lpstr>Palatino-Roman</vt:lpstr>
      <vt:lpstr>Roboto</vt:lpstr>
      <vt:lpstr>Segoe UI</vt:lpstr>
      <vt:lpstr>Times New Roman</vt:lpstr>
      <vt:lpstr>Tw Cen MT</vt:lpstr>
      <vt:lpstr>Tw Cen MT Condensed</vt:lpstr>
      <vt:lpstr>Wingdings</vt:lpstr>
      <vt:lpstr>Wingdings 3</vt:lpstr>
      <vt:lpstr>Intégral</vt:lpstr>
      <vt:lpstr>Rédiger un plan  de gestion des données</vt:lpstr>
      <vt:lpstr>Bonjour ! </vt:lpstr>
      <vt:lpstr>Un PGD ? Pourquoi ?</vt:lpstr>
      <vt:lpstr>Un peu de vocabulaire</vt:lpstr>
      <vt:lpstr>Prévoir les risques</vt:lpstr>
      <vt:lpstr>Données, Archivages, risque</vt:lpstr>
      <vt:lpstr>Niveaux de risque</vt:lpstr>
      <vt:lpstr>Evaluation des risques</vt:lpstr>
      <vt:lpstr>Obtenir des financements</vt:lpstr>
      <vt:lpstr>Financeurs et Données</vt:lpstr>
      <vt:lpstr>UE et Données</vt:lpstr>
      <vt:lpstr>ANR et Données</vt:lpstr>
      <vt:lpstr>appels à projet et Données</vt:lpstr>
      <vt:lpstr>Vers une science reproductible</vt:lpstr>
      <vt:lpstr>Reproductibilité de mes recherches</vt:lpstr>
      <vt:lpstr>Vers une science ouverte</vt:lpstr>
      <vt:lpstr>Textes clés de l’open data / Recherche</vt:lpstr>
      <vt:lpstr>Ouvrir les données ?</vt:lpstr>
      <vt:lpstr>La feuille de route du MESRI pour les données et les codes </vt:lpstr>
      <vt:lpstr>Science ouverte : entre économie et démocratie</vt:lpstr>
      <vt:lpstr>Un PGD ? Mais qu’est-ce ?</vt:lpstr>
      <vt:lpstr>Le plan de gestion des données</vt:lpstr>
      <vt:lpstr>Rédiger un PGD/DMP</vt:lpstr>
      <vt:lpstr>ANR et PGD</vt:lpstr>
      <vt:lpstr>Horizon Europe et DMP</vt:lpstr>
      <vt:lpstr>Rédiger le PGD</vt:lpstr>
      <vt:lpstr>DMP Opidor</vt:lpstr>
      <vt:lpstr>Des exemples de PGD/DMP</vt:lpstr>
      <vt:lpstr>Un modèle de PGD dans votre INSTITUTION ?</vt:lpstr>
      <vt:lpstr>DMP Opidor Pas à pas</vt:lpstr>
      <vt:lpstr>DMP opidor : étape 2</vt:lpstr>
      <vt:lpstr>DMP opidor : étape 3</vt:lpstr>
      <vt:lpstr>DMP opidor : étape 4</vt:lpstr>
      <vt:lpstr>DMP opidor : étape 5</vt:lpstr>
      <vt:lpstr>Le PGD Pas à pas</vt:lpstr>
      <vt:lpstr>Description des données</vt:lpstr>
      <vt:lpstr>Description des données et collecte ou réutilisation de données existantes</vt:lpstr>
      <vt:lpstr>1/2 Description des données &gt; Conditions de production</vt:lpstr>
      <vt:lpstr>2/2 Description des données &gt; description générale</vt:lpstr>
      <vt:lpstr>Définitions</vt:lpstr>
      <vt:lpstr>Définitions</vt:lpstr>
      <vt:lpstr>différents types de données (slide Cécile Arènes)</vt:lpstr>
      <vt:lpstr>Différents types de données</vt:lpstr>
      <vt:lpstr>différents types de données</vt:lpstr>
      <vt:lpstr>Le cycle de vie des données </vt:lpstr>
      <vt:lpstr>Exemple Transatlantique</vt:lpstr>
      <vt:lpstr>Documentation des données</vt:lpstr>
      <vt:lpstr>2. Documentation and data quality</vt:lpstr>
      <vt:lpstr>2. Documentation and data quality</vt:lpstr>
      <vt:lpstr>2. Documentation and data quality</vt:lpstr>
      <vt:lpstr>Web et Données</vt:lpstr>
      <vt:lpstr>Le principe FAIR</vt:lpstr>
      <vt:lpstr>FAIR : F comme FINDABLE</vt:lpstr>
      <vt:lpstr>FAIR : a comme ACCESSIBLE</vt:lpstr>
      <vt:lpstr>FAIR : I comme INTEROPERABLE</vt:lpstr>
      <vt:lpstr>FAIR : R comme REUSABLE</vt:lpstr>
      <vt:lpstr>Présentation PowerPoint</vt:lpstr>
      <vt:lpstr>Présentation PowerPoint</vt:lpstr>
      <vt:lpstr>Etes-vous FAIR ? VRAIMENT ?</vt:lpstr>
      <vt:lpstr>The care principles </vt:lpstr>
      <vt:lpstr>Exemple Transatlantique</vt:lpstr>
      <vt:lpstr>Stockage &amp; Sauvegarde des données</vt:lpstr>
      <vt:lpstr>3. Storage and backup during the research process</vt:lpstr>
      <vt:lpstr>3. Storage and backup during the research process</vt:lpstr>
      <vt:lpstr>3. Storage and backup during the research process</vt:lpstr>
      <vt:lpstr>Stocker</vt:lpstr>
      <vt:lpstr>Exemple Transatlantique</vt:lpstr>
      <vt:lpstr>Aspects juridiques et éthiques</vt:lpstr>
      <vt:lpstr>4. Legal and ethical requirements, code of conduct and resources</vt:lpstr>
      <vt:lpstr>4. Exigences légales et  éthiques, codes de conduite </vt:lpstr>
      <vt:lpstr>4. Exigences légales et éthiques, codes de conduite </vt:lpstr>
      <vt:lpstr>4. Exigences légales et éthiques, codes de conduite </vt:lpstr>
      <vt:lpstr>Open data </vt:lpstr>
      <vt:lpstr>CADRE européen</vt:lpstr>
      <vt:lpstr>Loi Française 1/2</vt:lpstr>
      <vt:lpstr>Loi Française 2/2</vt:lpstr>
      <vt:lpstr>Et mes données ?</vt:lpstr>
      <vt:lpstr>Et mes données ?</vt:lpstr>
      <vt:lpstr>Et mes données ?</vt:lpstr>
      <vt:lpstr>Les données et le droit d’auteur (slide Cecile arenes)</vt:lpstr>
      <vt:lpstr>Exemple Transatlantique</vt:lpstr>
      <vt:lpstr>Partage et conservation</vt:lpstr>
      <vt:lpstr>5. Partage des données et conservation à long terme</vt:lpstr>
      <vt:lpstr>5. Partage des données et conservation à long terme</vt:lpstr>
      <vt:lpstr>5. Partage des données et conservation à long terme</vt:lpstr>
      <vt:lpstr>5. Partage des données et conservation à long terme</vt:lpstr>
      <vt:lpstr>5. Partage des données et conservation à long terme</vt:lpstr>
      <vt:lpstr>Les entrepôts - Définitions</vt:lpstr>
      <vt:lpstr>Les entrepôts – choisir 1/2</vt:lpstr>
      <vt:lpstr>Les entrepôts – choisir 2/2</vt:lpstr>
      <vt:lpstr>TRUSTworthy Repository</vt:lpstr>
      <vt:lpstr>Les entrepôts</vt:lpstr>
      <vt:lpstr>ORCID et identifiants chercheurs</vt:lpstr>
      <vt:lpstr>Le fichier read.me  (Slide CECILE ARENES)</vt:lpstr>
      <vt:lpstr>Data Papers</vt:lpstr>
      <vt:lpstr>Data Papers</vt:lpstr>
      <vt:lpstr>Data Papers</vt:lpstr>
      <vt:lpstr>Exemple Transatlantique</vt:lpstr>
      <vt:lpstr>Gestion RH et financière</vt:lpstr>
      <vt:lpstr>6. Data management </vt:lpstr>
      <vt:lpstr>6. Responsabilités et ressources en matière de gestion des données</vt:lpstr>
      <vt:lpstr>6. Responsabilités et ressources en matière de gestion des données</vt:lpstr>
      <vt:lpstr>Exemple Transatlantique</vt:lpstr>
      <vt:lpstr>Les données</vt:lpstr>
      <vt:lpstr>Plan national pour la science ouverte - 2</vt:lpstr>
      <vt:lpstr>PLAN national pour la science ouverte</vt:lpstr>
      <vt:lpstr>PLAN national pour la science ouverte</vt:lpstr>
      <vt:lpstr>Les ateliers de la donnée</vt:lpstr>
      <vt:lpstr>Ateliers labellisés en Juin 2022</vt:lpstr>
      <vt:lpstr>Aide Recherche data gouv</vt:lpstr>
      <vt:lpstr>Centres thématiques Recherche data Gouv</vt:lpstr>
      <vt:lpstr>Centre de ressources</vt:lpstr>
      <vt:lpstr>Ressources : formation et autoformation</vt:lpstr>
      <vt:lpstr>Listes de diffusion </vt:lpstr>
      <vt:lpstr>Merci ! </vt:lpstr>
    </vt:vector>
  </TitlesOfParts>
  <Company>Direction de la Documentation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aux  données de la recherche</dc:title>
  <dc:creator>Raphaëlle Bats</dc:creator>
  <cp:lastModifiedBy>raphaelle bats</cp:lastModifiedBy>
  <cp:revision>46</cp:revision>
  <dcterms:created xsi:type="dcterms:W3CDTF">2021-12-22T13:44:04Z</dcterms:created>
  <dcterms:modified xsi:type="dcterms:W3CDTF">2022-06-14T04:39:40Z</dcterms:modified>
</cp:coreProperties>
</file>