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7" r:id="rId1"/>
    <p:sldMasterId id="2147483648" r:id="rId2"/>
  </p:sldMasterIdLst>
  <p:notesMasterIdLst>
    <p:notesMasterId r:id="rId33"/>
  </p:notesMasterIdLst>
  <p:sldIdLst>
    <p:sldId id="412" r:id="rId3"/>
    <p:sldId id="433" r:id="rId4"/>
    <p:sldId id="476" r:id="rId5"/>
    <p:sldId id="1309" r:id="rId6"/>
    <p:sldId id="1310" r:id="rId7"/>
    <p:sldId id="1311" r:id="rId8"/>
    <p:sldId id="1312" r:id="rId9"/>
    <p:sldId id="1313" r:id="rId10"/>
    <p:sldId id="1314" r:id="rId11"/>
    <p:sldId id="1316" r:id="rId12"/>
    <p:sldId id="1317" r:id="rId13"/>
    <p:sldId id="1318" r:id="rId14"/>
    <p:sldId id="1319" r:id="rId15"/>
    <p:sldId id="1320" r:id="rId16"/>
    <p:sldId id="1321" r:id="rId17"/>
    <p:sldId id="1322" r:id="rId18"/>
    <p:sldId id="377" r:id="rId19"/>
    <p:sldId id="418" r:id="rId20"/>
    <p:sldId id="415" r:id="rId21"/>
    <p:sldId id="416" r:id="rId22"/>
    <p:sldId id="465" r:id="rId23"/>
    <p:sldId id="1282" r:id="rId24"/>
    <p:sldId id="1323" r:id="rId25"/>
    <p:sldId id="1324" r:id="rId26"/>
    <p:sldId id="1325" r:id="rId27"/>
    <p:sldId id="1326" r:id="rId28"/>
    <p:sldId id="1327" r:id="rId29"/>
    <p:sldId id="1328" r:id="rId30"/>
    <p:sldId id="1329" r:id="rId31"/>
    <p:sldId id="130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C6FF"/>
    <a:srgbClr val="CCFFFF"/>
    <a:srgbClr val="CCECFF"/>
    <a:srgbClr val="41E8FF"/>
    <a:srgbClr val="66FFFF"/>
    <a:srgbClr val="00B7F1"/>
    <a:srgbClr val="0D29F9"/>
    <a:srgbClr val="0F0F55"/>
    <a:srgbClr val="FFFF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E0F25E-C52D-4A17-8137-FBD5F0F8758D}" v="5" dt="2023-08-30T11:47:30.0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792" autoAdjust="0"/>
  </p:normalViewPr>
  <p:slideViewPr>
    <p:cSldViewPr snapToGrid="0">
      <p:cViewPr varScale="1">
        <p:scale>
          <a:sx n="122" d="100"/>
          <a:sy n="122" d="100"/>
        </p:scale>
        <p:origin x="11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8/10/relationships/authors" Target="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1A1F15-9734-4DFE-9699-AF5A81C9B9EB}" type="doc">
      <dgm:prSet loTypeId="urn:microsoft.com/office/officeart/2005/8/layout/venn1" loCatId="relationship" qsTypeId="urn:microsoft.com/office/officeart/2005/8/quickstyle/3d3" qsCatId="3D" csTypeId="urn:microsoft.com/office/officeart/2005/8/colors/accent2_2" csCatId="accent2" phldr="1"/>
      <dgm:spPr/>
    </dgm:pt>
    <dgm:pt modelId="{D424DF73-F1AE-4521-9781-C9DA2ADECAEF}">
      <dgm:prSet phldrT="[Text]" custT="1"/>
      <dgm:spPr/>
      <dgm:t>
        <a:bodyPr/>
        <a:lstStyle/>
        <a:p>
          <a:endParaRPr lang="en-GB" sz="1600" dirty="0">
            <a:solidFill>
              <a:srgbClr val="0070C0"/>
            </a:solidFill>
          </a:endParaRPr>
        </a:p>
      </dgm:t>
    </dgm:pt>
    <dgm:pt modelId="{2E7F972A-8C7F-48B8-A879-A05D55FDA570}" type="parTrans" cxnId="{F720D6E6-6AD9-4705-AE86-13D0AE0D4D2A}">
      <dgm:prSet/>
      <dgm:spPr/>
      <dgm:t>
        <a:bodyPr/>
        <a:lstStyle/>
        <a:p>
          <a:endParaRPr lang="en-GB"/>
        </a:p>
      </dgm:t>
    </dgm:pt>
    <dgm:pt modelId="{DDCD30C7-40E4-40C8-BE66-8EF7A10C1ACC}" type="sibTrans" cxnId="{F720D6E6-6AD9-4705-AE86-13D0AE0D4D2A}">
      <dgm:prSet/>
      <dgm:spPr/>
      <dgm:t>
        <a:bodyPr/>
        <a:lstStyle/>
        <a:p>
          <a:endParaRPr lang="en-GB"/>
        </a:p>
      </dgm:t>
    </dgm:pt>
    <dgm:pt modelId="{461D86D3-3445-485A-8425-068720FAAAE7}">
      <dgm:prSet phldrT="[Text]" custT="1"/>
      <dgm:spPr/>
      <dgm:t>
        <a:bodyPr/>
        <a:lstStyle/>
        <a:p>
          <a:endParaRPr lang="en-GB" sz="1600" dirty="0">
            <a:solidFill>
              <a:srgbClr val="0070C0"/>
            </a:solidFill>
          </a:endParaRPr>
        </a:p>
      </dgm:t>
    </dgm:pt>
    <dgm:pt modelId="{68B69223-09FE-4BC0-B730-AF55A15561E3}" type="parTrans" cxnId="{3B4C8490-182A-4ABD-A969-817A1CB3E631}">
      <dgm:prSet/>
      <dgm:spPr/>
      <dgm:t>
        <a:bodyPr/>
        <a:lstStyle/>
        <a:p>
          <a:endParaRPr lang="en-GB"/>
        </a:p>
      </dgm:t>
    </dgm:pt>
    <dgm:pt modelId="{72987D60-C854-4471-8164-80339C7A404C}" type="sibTrans" cxnId="{3B4C8490-182A-4ABD-A969-817A1CB3E631}">
      <dgm:prSet/>
      <dgm:spPr/>
      <dgm:t>
        <a:bodyPr/>
        <a:lstStyle/>
        <a:p>
          <a:endParaRPr lang="en-GB"/>
        </a:p>
      </dgm:t>
    </dgm:pt>
    <dgm:pt modelId="{66E93ED7-8F1B-4F38-B8B8-839CCA954DBF}" type="pres">
      <dgm:prSet presAssocID="{101A1F15-9734-4DFE-9699-AF5A81C9B9EB}" presName="compositeShape" presStyleCnt="0">
        <dgm:presLayoutVars>
          <dgm:chMax val="7"/>
          <dgm:dir/>
          <dgm:resizeHandles val="exact"/>
        </dgm:presLayoutVars>
      </dgm:prSet>
      <dgm:spPr/>
    </dgm:pt>
    <dgm:pt modelId="{918EA76F-E354-4F13-93B9-9595062E570A}" type="pres">
      <dgm:prSet presAssocID="{D424DF73-F1AE-4521-9781-C9DA2ADECAEF}" presName="circ1" presStyleLbl="vennNode1" presStyleIdx="0" presStyleCnt="2" custLinFactNeighborX="15670" custLinFactNeighborY="440"/>
      <dgm:spPr/>
    </dgm:pt>
    <dgm:pt modelId="{91D91892-F0F1-4B18-B910-DDB382C311E5}" type="pres">
      <dgm:prSet presAssocID="{D424DF73-F1AE-4521-9781-C9DA2ADECAE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741E7F5-31F1-41C0-AA54-5620A8098B9A}" type="pres">
      <dgm:prSet presAssocID="{461D86D3-3445-485A-8425-068720FAAAE7}" presName="circ2" presStyleLbl="vennNode1" presStyleIdx="1" presStyleCnt="2" custLinFactNeighborX="337" custLinFactNeighborY="1501"/>
      <dgm:spPr/>
    </dgm:pt>
    <dgm:pt modelId="{EE3897A0-3538-4F51-ACC8-286CFC720B46}" type="pres">
      <dgm:prSet presAssocID="{461D86D3-3445-485A-8425-068720FAAAE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E89395C-F9B6-42EF-BCDB-10B74B179E49}" type="presOf" srcId="{D424DF73-F1AE-4521-9781-C9DA2ADECAEF}" destId="{918EA76F-E354-4F13-93B9-9595062E570A}" srcOrd="0" destOrd="0" presId="urn:microsoft.com/office/officeart/2005/8/layout/venn1"/>
    <dgm:cxn modelId="{3B4C8490-182A-4ABD-A969-817A1CB3E631}" srcId="{101A1F15-9734-4DFE-9699-AF5A81C9B9EB}" destId="{461D86D3-3445-485A-8425-068720FAAAE7}" srcOrd="1" destOrd="0" parTransId="{68B69223-09FE-4BC0-B730-AF55A15561E3}" sibTransId="{72987D60-C854-4471-8164-80339C7A404C}"/>
    <dgm:cxn modelId="{AA2AA4BE-89ED-403F-BB3C-7F65718899FB}" type="presOf" srcId="{101A1F15-9734-4DFE-9699-AF5A81C9B9EB}" destId="{66E93ED7-8F1B-4F38-B8B8-839CCA954DBF}" srcOrd="0" destOrd="0" presId="urn:microsoft.com/office/officeart/2005/8/layout/venn1"/>
    <dgm:cxn modelId="{1F4EBCCB-81E4-4381-B29D-58A92546E5ED}" type="presOf" srcId="{D424DF73-F1AE-4521-9781-C9DA2ADECAEF}" destId="{91D91892-F0F1-4B18-B910-DDB382C311E5}" srcOrd="1" destOrd="0" presId="urn:microsoft.com/office/officeart/2005/8/layout/venn1"/>
    <dgm:cxn modelId="{732C6CD5-EA13-46BD-99A8-876A25D05AF4}" type="presOf" srcId="{461D86D3-3445-485A-8425-068720FAAAE7}" destId="{EE3897A0-3538-4F51-ACC8-286CFC720B46}" srcOrd="1" destOrd="0" presId="urn:microsoft.com/office/officeart/2005/8/layout/venn1"/>
    <dgm:cxn modelId="{C90AC5D9-6F73-4430-A851-A291E15A915B}" type="presOf" srcId="{461D86D3-3445-485A-8425-068720FAAAE7}" destId="{C741E7F5-31F1-41C0-AA54-5620A8098B9A}" srcOrd="0" destOrd="0" presId="urn:microsoft.com/office/officeart/2005/8/layout/venn1"/>
    <dgm:cxn modelId="{F720D6E6-6AD9-4705-AE86-13D0AE0D4D2A}" srcId="{101A1F15-9734-4DFE-9699-AF5A81C9B9EB}" destId="{D424DF73-F1AE-4521-9781-C9DA2ADECAEF}" srcOrd="0" destOrd="0" parTransId="{2E7F972A-8C7F-48B8-A879-A05D55FDA570}" sibTransId="{DDCD30C7-40E4-40C8-BE66-8EF7A10C1ACC}"/>
    <dgm:cxn modelId="{F7645FBD-98E9-4173-8DA9-840196A6525D}" type="presParOf" srcId="{66E93ED7-8F1B-4F38-B8B8-839CCA954DBF}" destId="{918EA76F-E354-4F13-93B9-9595062E570A}" srcOrd="0" destOrd="0" presId="urn:microsoft.com/office/officeart/2005/8/layout/venn1"/>
    <dgm:cxn modelId="{65F12C2E-893C-41AC-8D7D-BC76873899BF}" type="presParOf" srcId="{66E93ED7-8F1B-4F38-B8B8-839CCA954DBF}" destId="{91D91892-F0F1-4B18-B910-DDB382C311E5}" srcOrd="1" destOrd="0" presId="urn:microsoft.com/office/officeart/2005/8/layout/venn1"/>
    <dgm:cxn modelId="{A4C055D1-A212-43A6-9FE9-BCF78BDBF970}" type="presParOf" srcId="{66E93ED7-8F1B-4F38-B8B8-839CCA954DBF}" destId="{C741E7F5-31F1-41C0-AA54-5620A8098B9A}" srcOrd="2" destOrd="0" presId="urn:microsoft.com/office/officeart/2005/8/layout/venn1"/>
    <dgm:cxn modelId="{C0A9ECD5-CAF9-4882-9C89-EB5ACE823D70}" type="presParOf" srcId="{66E93ED7-8F1B-4F38-B8B8-839CCA954DBF}" destId="{EE3897A0-3538-4F51-ACC8-286CFC720B46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EA76F-E354-4F13-93B9-9595062E570A}">
      <dsp:nvSpPr>
        <dsp:cNvPr id="0" name=""/>
        <dsp:cNvSpPr/>
      </dsp:nvSpPr>
      <dsp:spPr>
        <a:xfrm>
          <a:off x="928146" y="130892"/>
          <a:ext cx="4705657" cy="470565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>
            <a:solidFill>
              <a:srgbClr val="0070C0"/>
            </a:solidFill>
          </a:endParaRPr>
        </a:p>
      </dsp:txBody>
      <dsp:txXfrm>
        <a:off x="1585242" y="685790"/>
        <a:ext cx="2713172" cy="3595861"/>
      </dsp:txXfrm>
    </dsp:sp>
    <dsp:sp modelId="{C741E7F5-31F1-41C0-AA54-5620A8098B9A}">
      <dsp:nvSpPr>
        <dsp:cNvPr id="0" name=""/>
        <dsp:cNvSpPr/>
      </dsp:nvSpPr>
      <dsp:spPr>
        <a:xfrm>
          <a:off x="3598093" y="180819"/>
          <a:ext cx="4705657" cy="470565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>
            <a:solidFill>
              <a:srgbClr val="0070C0"/>
            </a:solidFill>
          </a:endParaRPr>
        </a:p>
      </dsp:txBody>
      <dsp:txXfrm>
        <a:off x="4933482" y="735717"/>
        <a:ext cx="2713172" cy="3595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20AEDC1F-510B-D84E-928A-FFB45F201CDA}" type="datetimeFigureOut">
              <a:rPr lang="fr-FR" smtClean="0"/>
              <a:pPr/>
              <a:t>29/08/2023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C28B282D-6A28-7543-8E51-44397E7AE0C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6185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B282D-6A28-7543-8E51-44397E7AE0C6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322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435DE-46F7-4EEE-9661-4449C95EFF6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035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795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987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071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435DE-46F7-4EEE-9661-4449C95EFF6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183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9725" y="768350"/>
            <a:ext cx="5233988" cy="2944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406" y="4037186"/>
            <a:ext cx="5683250" cy="460557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2059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234950"/>
            <a:ext cx="4318000" cy="2428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3679" y="2885058"/>
            <a:ext cx="5683250" cy="4029879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7213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B282D-6A28-7543-8E51-44397E7AE0C6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3324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B282D-6A28-7543-8E51-44397E7AE0C6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8710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B282D-6A28-7543-8E51-44397E7AE0C6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364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B282D-6A28-7543-8E51-44397E7AE0C6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5490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B282D-6A28-7543-8E51-44397E7AE0C6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8579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82550"/>
            <a:ext cx="2808287" cy="158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41288" y="1824327"/>
            <a:ext cx="6738483" cy="4605576"/>
          </a:xfrm>
        </p:spPr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4588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B282D-6A28-7543-8E51-44397E7AE0C6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8539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565FB-D4AC-4DA6-97DF-FBCF00A4545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4880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>
              <a:spcBef>
                <a:spcPts val="0"/>
              </a:spcBef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2940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B21D3-618D-49A4-9030-97119D10368F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59658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201613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8046" y="3062049"/>
            <a:ext cx="5679440" cy="460557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565FB-D4AC-4DA6-97DF-FBCF00A4545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7751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565FB-D4AC-4DA6-97DF-FBCF00A45453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4825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496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B282D-6A28-7543-8E51-44397E7AE0C6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413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B282D-6A28-7543-8E51-44397E7AE0C6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3217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B282D-6A28-7543-8E51-44397E7AE0C6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262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297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435DE-46F7-4EEE-9661-4449C95EFF6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268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435DE-46F7-4EEE-9661-4449C95EFF6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836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234950"/>
            <a:ext cx="6138863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1013" y="3804184"/>
            <a:ext cx="5745616" cy="530715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097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581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677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9799366-67A0-33BD-6498-8DE680F4C7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16995" y="4278703"/>
            <a:ext cx="4276205" cy="257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 userDrawn="1"/>
        </p:nvSpPr>
        <p:spPr>
          <a:xfrm>
            <a:off x="0" y="0"/>
            <a:ext cx="12192000" cy="2579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0" i="0">
                <a:latin typeface="Open Sans" panose="020B0606030504020204" pitchFamily="34" charset="0"/>
              </a:rPr>
              <a:t> </a:t>
            </a:r>
          </a:p>
        </p:txBody>
      </p:sp>
      <p:sp>
        <p:nvSpPr>
          <p:cNvPr id="18" name="Titre 17"/>
          <p:cNvSpPr>
            <a:spLocks noGrp="1"/>
          </p:cNvSpPr>
          <p:nvPr>
            <p:ph type="title"/>
          </p:nvPr>
        </p:nvSpPr>
        <p:spPr>
          <a:xfrm>
            <a:off x="4050618" y="-233983"/>
            <a:ext cx="7881244" cy="2842635"/>
          </a:xfrm>
          <a:prstGeom prst="rect">
            <a:avLst/>
          </a:prstGeom>
        </p:spPr>
        <p:txBody>
          <a:bodyPr lIns="0" anchor="ctr" anchorCtr="0"/>
          <a:lstStyle>
            <a:lvl1pPr>
              <a:defRPr sz="3600" baseline="0">
                <a:latin typeface="Poppins SemiBold" panose="00000700000000000000" pitchFamily="2" charset="0"/>
                <a:ea typeface="Open Sans" charset="0"/>
                <a:cs typeface="Poppins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5" name="Espace réservé du texte 17"/>
          <p:cNvSpPr>
            <a:spLocks noGrp="1"/>
          </p:cNvSpPr>
          <p:nvPr>
            <p:ph type="body" sz="quarter" idx="13"/>
          </p:nvPr>
        </p:nvSpPr>
        <p:spPr>
          <a:xfrm>
            <a:off x="1431677" y="2792437"/>
            <a:ext cx="8492456" cy="1028754"/>
          </a:xfrm>
          <a:prstGeom prst="rect">
            <a:avLst/>
          </a:prstGeom>
        </p:spPr>
        <p:txBody>
          <a:bodyPr lIns="0" anchor="b" anchorCtr="0"/>
          <a:lstStyle>
            <a:lvl1pPr marL="0" indent="0">
              <a:buFontTx/>
              <a:buNone/>
              <a:defRPr b="1" i="0" cap="all" baseline="0">
                <a:solidFill>
                  <a:srgbClr val="0F0F55"/>
                </a:solidFill>
                <a:latin typeface="Poppins SemiBold" panose="00000700000000000000" pitchFamily="2" charset="0"/>
                <a:ea typeface="Open Sans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Espace réservé du texte 36"/>
          <p:cNvSpPr>
            <a:spLocks noGrp="1"/>
          </p:cNvSpPr>
          <p:nvPr>
            <p:ph type="body" sz="quarter" idx="14"/>
          </p:nvPr>
        </p:nvSpPr>
        <p:spPr>
          <a:xfrm>
            <a:off x="1431385" y="3975099"/>
            <a:ext cx="8493125" cy="2756291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4800" b="1" i="0" cap="all" baseline="0">
                <a:ln w="19050">
                  <a:solidFill>
                    <a:schemeClr val="bg1"/>
                  </a:solidFill>
                </a:ln>
                <a:solidFill>
                  <a:srgbClr val="0F0F55"/>
                </a:solidFill>
                <a:latin typeface="Poppins SemiBold" panose="00000700000000000000" pitchFamily="2" charset="0"/>
                <a:ea typeface="Open Sans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56338306-A89E-3236-4C3C-D2358C9369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9136" y="705943"/>
            <a:ext cx="3441344" cy="962781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>
              <a:latin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204" y="2935014"/>
            <a:ext cx="10335794" cy="2888152"/>
          </a:xfrm>
          <a:prstGeom prst="rect">
            <a:avLst/>
          </a:prstGeom>
        </p:spPr>
        <p:txBody>
          <a:bodyPr lIns="0" anchor="t" anchorCtr="0"/>
          <a:lstStyle>
            <a:lvl1pPr>
              <a:defRPr sz="4000" b="1" i="0" cap="all" baseline="0">
                <a:ln w="19050">
                  <a:solidFill>
                    <a:schemeClr val="bg1"/>
                  </a:solidFill>
                </a:ln>
                <a:noFill/>
                <a:latin typeface="Poppins SemiBold" panose="00000700000000000000" pitchFamily="2" charset="0"/>
                <a:ea typeface="Open Sans" charset="0"/>
                <a:cs typeface="Poppins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3"/>
          </p:nvPr>
        </p:nvSpPr>
        <p:spPr>
          <a:xfrm>
            <a:off x="1046204" y="949930"/>
            <a:ext cx="10335794" cy="1766888"/>
          </a:xfrm>
          <a:prstGeom prst="rect">
            <a:avLst/>
          </a:prstGeom>
        </p:spPr>
        <p:txBody>
          <a:bodyPr lIns="0" anchor="b" anchorCtr="0"/>
          <a:lstStyle>
            <a:lvl1pPr marL="0" indent="0">
              <a:buFontTx/>
              <a:buNone/>
              <a:defRPr b="1" i="0" cap="all" baseline="0">
                <a:latin typeface="Poppins SemiBold" panose="00000700000000000000" pitchFamily="2" charset="0"/>
                <a:ea typeface="Open Sans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948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Graph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2495550" y="2420887"/>
            <a:ext cx="8713788" cy="3240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32000" y="1484784"/>
            <a:ext cx="11165217" cy="576263"/>
          </a:xfrm>
        </p:spPr>
        <p:txBody>
          <a:bodyPr/>
          <a:lstStyle>
            <a:lvl1pPr>
              <a:defRPr lang="en-GB" sz="2400" b="1" i="0" kern="1200" dirty="0">
                <a:solidFill>
                  <a:srgbClr val="612492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888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>
              <a:latin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204" y="2935014"/>
            <a:ext cx="10335794" cy="2888152"/>
          </a:xfrm>
          <a:prstGeom prst="rect">
            <a:avLst/>
          </a:prstGeom>
        </p:spPr>
        <p:txBody>
          <a:bodyPr lIns="0" anchor="t" anchorCtr="0"/>
          <a:lstStyle>
            <a:lvl1pPr>
              <a:defRPr sz="4000" b="1" i="0" cap="all" baseline="0">
                <a:ln w="19050">
                  <a:solidFill>
                    <a:schemeClr val="bg1"/>
                  </a:solidFill>
                </a:ln>
                <a:noFill/>
                <a:latin typeface="Poppins SemiBold" panose="00000700000000000000" pitchFamily="2" charset="0"/>
                <a:ea typeface="Open Sans" charset="0"/>
                <a:cs typeface="Poppins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3"/>
          </p:nvPr>
        </p:nvSpPr>
        <p:spPr>
          <a:xfrm>
            <a:off x="1046204" y="949930"/>
            <a:ext cx="10335794" cy="1766888"/>
          </a:xfrm>
          <a:prstGeom prst="rect">
            <a:avLst/>
          </a:prstGeom>
        </p:spPr>
        <p:txBody>
          <a:bodyPr lIns="0" anchor="b" anchorCtr="0"/>
          <a:lstStyle>
            <a:lvl1pPr marL="0" indent="0">
              <a:buFontTx/>
              <a:buNone/>
              <a:defRPr b="1" i="0" cap="all" baseline="0">
                <a:latin typeface="Poppins SemiBold" panose="00000700000000000000" pitchFamily="2" charset="0"/>
                <a:ea typeface="Open Sans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208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7332-5CDB-4FAB-BBD2-CA43D8CEF1F0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330A-883C-4ADC-B9FF-D8D84C1E0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85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>
              <a:latin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204" y="2935014"/>
            <a:ext cx="10335794" cy="2888152"/>
          </a:xfrm>
          <a:prstGeom prst="rect">
            <a:avLst/>
          </a:prstGeom>
        </p:spPr>
        <p:txBody>
          <a:bodyPr lIns="0" anchor="t" anchorCtr="0"/>
          <a:lstStyle>
            <a:lvl1pPr>
              <a:defRPr sz="4000" b="1" i="0" cap="all" baseline="0">
                <a:ln w="19050">
                  <a:solidFill>
                    <a:schemeClr val="bg1"/>
                  </a:solidFill>
                </a:ln>
                <a:noFill/>
                <a:latin typeface="Poppins SemiBold" panose="00000700000000000000" pitchFamily="2" charset="0"/>
                <a:ea typeface="Open Sans" charset="0"/>
                <a:cs typeface="Poppins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3"/>
          </p:nvPr>
        </p:nvSpPr>
        <p:spPr>
          <a:xfrm>
            <a:off x="1046204" y="949930"/>
            <a:ext cx="10335794" cy="1766888"/>
          </a:xfrm>
          <a:prstGeom prst="rect">
            <a:avLst/>
          </a:prstGeom>
        </p:spPr>
        <p:txBody>
          <a:bodyPr lIns="0" anchor="b" anchorCtr="0"/>
          <a:lstStyle>
            <a:lvl1pPr marL="0" indent="0">
              <a:buFontTx/>
              <a:buNone/>
              <a:defRPr b="1" i="0" cap="all" baseline="0">
                <a:latin typeface="Poppins SemiBold" panose="00000700000000000000" pitchFamily="2" charset="0"/>
                <a:ea typeface="Open Sans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4919" y="1321624"/>
            <a:ext cx="7002162" cy="4291776"/>
          </a:xfrm>
          <a:prstGeom prst="rect">
            <a:avLst/>
          </a:prstGeom>
          <a:solidFill>
            <a:srgbClr val="00B8F2">
              <a:alpha val="20000"/>
            </a:srgbClr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 sz="3200" i="0" baseline="0">
                <a:solidFill>
                  <a:srgbClr val="004494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Image 6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680874" y="570883"/>
            <a:ext cx="1219200" cy="1041400"/>
          </a:xfrm>
          <a:prstGeom prst="rect">
            <a:avLst/>
          </a:prstGeom>
        </p:spPr>
      </p:pic>
      <p:pic>
        <p:nvPicPr>
          <p:cNvPr id="8" name="Image 7"/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9273449" y="5299227"/>
            <a:ext cx="1397000" cy="1181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204" y="2935014"/>
            <a:ext cx="10335794" cy="2888152"/>
          </a:xfrm>
          <a:prstGeom prst="rect">
            <a:avLst/>
          </a:prstGeom>
        </p:spPr>
        <p:txBody>
          <a:bodyPr lIns="0" anchor="t" anchorCtr="0"/>
          <a:lstStyle>
            <a:lvl1pPr>
              <a:defRPr sz="4400" b="1" i="0" cap="all" baseline="0">
                <a:ln w="25400">
                  <a:solidFill>
                    <a:srgbClr val="004494"/>
                  </a:solidFill>
                </a:ln>
                <a:noFill/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3"/>
          </p:nvPr>
        </p:nvSpPr>
        <p:spPr>
          <a:xfrm>
            <a:off x="1046204" y="949930"/>
            <a:ext cx="10335794" cy="1766888"/>
          </a:xfrm>
          <a:prstGeom prst="rect">
            <a:avLst/>
          </a:prstGeom>
        </p:spPr>
        <p:txBody>
          <a:bodyPr lIns="0" anchor="b" anchorCtr="0"/>
          <a:lstStyle>
            <a:lvl1pPr marL="0" indent="0">
              <a:buFontTx/>
              <a:buNone/>
              <a:defRPr b="1" i="0" cap="all" baseline="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720000"/>
            <a:ext cx="10571998" cy="1172299"/>
          </a:xfrm>
        </p:spPr>
        <p:txBody>
          <a:bodyPr anchor="t" anchorCtr="0"/>
          <a:lstStyle>
            <a:lvl1pPr>
              <a:defRPr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1892299"/>
            <a:ext cx="5185873" cy="39687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Clr>
                <a:srgbClr val="0D29F9"/>
              </a:buClr>
              <a:buFont typeface="Courier New" charset="0"/>
              <a:buChar char="o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>
              <a:buClr>
                <a:srgbClr val="48B9FF"/>
              </a:buClr>
              <a:buFont typeface="Wingdings" charset="2"/>
              <a:buChar char="§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>
              <a:buClr>
                <a:srgbClr val="0D29F9"/>
              </a:buClr>
              <a:buFont typeface="Wingdings" charset="2"/>
              <a:buChar char="q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r>
              <a:rPr lang="fr-FR"/>
              <a:t>Cliquez pour modifier les styles du texte du masque</a:t>
            </a:r>
          </a:p>
          <a:p>
            <a:pPr marL="742950" lvl="1" indent="-285750">
              <a:buClr>
                <a:srgbClr val="0D29F9"/>
              </a:buClr>
              <a:buFont typeface="Courier New" charset="0"/>
              <a:buChar char="o"/>
            </a:pPr>
            <a:r>
              <a:rPr lang="fr-FR"/>
              <a:t>Deuxième niveau</a:t>
            </a:r>
          </a:p>
          <a:p>
            <a:pPr marL="1143000" lvl="2" indent="-228600">
              <a:buClr>
                <a:srgbClr val="48B9FF"/>
              </a:buClr>
              <a:buFont typeface="Wingdings" charset="2"/>
              <a:buChar char="§"/>
            </a:pPr>
            <a:r>
              <a:rPr lang="fr-FR"/>
              <a:t>Troisième niveau</a:t>
            </a:r>
          </a:p>
          <a:p>
            <a:pPr marL="1600200" lvl="3" indent="-228600">
              <a:buClr>
                <a:srgbClr val="0D29F9"/>
              </a:buClr>
              <a:buFont typeface="Wingdings" charset="2"/>
              <a:buChar char="q"/>
            </a:pPr>
            <a:r>
              <a:rPr lang="fr-FR"/>
              <a:t>Quatrième niveau</a:t>
            </a:r>
          </a:p>
          <a:p>
            <a:pPr marL="2057400" lvl="4" indent="-228600">
              <a:buClr>
                <a:srgbClr val="48B9FF"/>
              </a:buClr>
              <a:buFont typeface="Arial" charset="0"/>
              <a:buChar char="•"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1892299"/>
            <a:ext cx="5194583" cy="39687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Clr>
                <a:srgbClr val="0D29F9"/>
              </a:buClr>
              <a:buFont typeface="Courier New" charset="0"/>
              <a:buChar char="o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>
              <a:buClr>
                <a:srgbClr val="48B9FF"/>
              </a:buClr>
              <a:buFont typeface="Wingdings" charset="2"/>
              <a:buChar char="§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>
              <a:buClr>
                <a:srgbClr val="0D29F9"/>
              </a:buClr>
              <a:buFont typeface="Wingdings" charset="2"/>
              <a:buChar char="q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r>
              <a:rPr lang="fr-FR"/>
              <a:t>Cliquez pour modifier les styles du texte du masque</a:t>
            </a:r>
          </a:p>
          <a:p>
            <a:pPr marL="742950" lvl="1" indent="-285750">
              <a:buClr>
                <a:srgbClr val="0D29F9"/>
              </a:buClr>
              <a:buFont typeface="Courier New" charset="0"/>
              <a:buChar char="o"/>
            </a:pPr>
            <a:r>
              <a:rPr lang="fr-FR"/>
              <a:t>Deuxième niveau</a:t>
            </a:r>
          </a:p>
          <a:p>
            <a:pPr marL="1143000" lvl="2" indent="-228600">
              <a:buClr>
                <a:srgbClr val="48B9FF"/>
              </a:buClr>
              <a:buFont typeface="Wingdings" charset="2"/>
              <a:buChar char="§"/>
            </a:pPr>
            <a:r>
              <a:rPr lang="fr-FR"/>
              <a:t>Troisième niveau</a:t>
            </a:r>
          </a:p>
          <a:p>
            <a:pPr marL="1600200" lvl="3" indent="-228600">
              <a:buClr>
                <a:srgbClr val="0D29F9"/>
              </a:buClr>
              <a:buFont typeface="Wingdings" charset="2"/>
              <a:buChar char="q"/>
            </a:pPr>
            <a:r>
              <a:rPr lang="fr-FR"/>
              <a:t>Quatrième niveau</a:t>
            </a:r>
          </a:p>
          <a:p>
            <a:pPr marL="2057400" lvl="4" indent="-228600">
              <a:buClr>
                <a:srgbClr val="48B9FF"/>
              </a:buClr>
              <a:buFont typeface="Arial" charset="0"/>
              <a:buChar char="•"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17124" y="6161187"/>
            <a:ext cx="1062155" cy="490599"/>
          </a:xfrm>
          <a:prstGeom prst="rect">
            <a:avLst/>
          </a:prstGeom>
        </p:spPr>
        <p:txBody>
          <a:bodyPr/>
          <a:lstStyle>
            <a:lvl1pPr algn="r">
              <a:defRPr sz="2800" b="1" i="0" baseline="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EE564337-EC0D-514C-8926-9471E1A66B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1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720000"/>
            <a:ext cx="10571998" cy="1172299"/>
          </a:xfrm>
        </p:spPr>
        <p:txBody>
          <a:bodyPr lIns="90000" anchor="t" anchorCtr="0"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1892299"/>
            <a:ext cx="10554574" cy="396649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Clr>
                <a:srgbClr val="0D29F9"/>
              </a:buClr>
              <a:buFont typeface="Courier New" charset="0"/>
              <a:buChar char="o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>
              <a:buClr>
                <a:srgbClr val="48B9FF"/>
              </a:buClr>
              <a:buFont typeface="Wingdings" charset="2"/>
              <a:buChar char="§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>
              <a:buClr>
                <a:srgbClr val="0D29F9"/>
              </a:buClr>
              <a:buFont typeface="Wingdings" charset="2"/>
              <a:buChar char="q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r>
              <a:rPr lang="fr-FR"/>
              <a:t>Cliquez pour modifier les styles du texte du masque</a:t>
            </a:r>
          </a:p>
          <a:p>
            <a:pPr marL="742950" lvl="1" indent="-285750">
              <a:buClr>
                <a:srgbClr val="0D29F9"/>
              </a:buClr>
              <a:buFont typeface="Courier New" charset="0"/>
              <a:buChar char="o"/>
            </a:pPr>
            <a:r>
              <a:rPr lang="fr-FR"/>
              <a:t>Deuxième niveau</a:t>
            </a:r>
          </a:p>
          <a:p>
            <a:pPr marL="1143000" lvl="2" indent="-228600">
              <a:buClr>
                <a:srgbClr val="48B9FF"/>
              </a:buClr>
              <a:buFont typeface="Wingdings" charset="2"/>
              <a:buChar char="§"/>
            </a:pPr>
            <a:r>
              <a:rPr lang="fr-FR"/>
              <a:t>Troisième niveau</a:t>
            </a:r>
          </a:p>
          <a:p>
            <a:pPr marL="1600200" lvl="3" indent="-228600">
              <a:buClr>
                <a:srgbClr val="0D29F9"/>
              </a:buClr>
              <a:buFont typeface="Wingdings" charset="2"/>
              <a:buChar char="q"/>
            </a:pPr>
            <a:r>
              <a:rPr lang="fr-FR"/>
              <a:t>Quatrième niveau</a:t>
            </a:r>
          </a:p>
          <a:p>
            <a:pPr marL="2057400" lvl="4" indent="-228600">
              <a:buClr>
                <a:srgbClr val="48B9FF"/>
              </a:buClr>
              <a:buFont typeface="Arial" charset="0"/>
              <a:buChar char="•"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3EA1D6-2DF7-C647-9915-9698C6C0D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7124" y="6161187"/>
            <a:ext cx="1062155" cy="490599"/>
          </a:xfrm>
          <a:prstGeom prst="rect">
            <a:avLst/>
          </a:prstGeom>
        </p:spPr>
        <p:txBody>
          <a:bodyPr/>
          <a:lstStyle>
            <a:lvl1pPr algn="r">
              <a:defRPr sz="2800" b="1" i="0" baseline="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EE564337-EC0D-514C-8926-9471E1A66B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71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720000"/>
            <a:ext cx="10571998" cy="1172299"/>
          </a:xfrm>
        </p:spPr>
        <p:txBody>
          <a:bodyPr lIns="90000" anchor="t" anchorCtr="0"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1892299"/>
            <a:ext cx="10554574" cy="396649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Clr>
                <a:srgbClr val="0D29F9"/>
              </a:buClr>
              <a:buFont typeface="Courier New" charset="0"/>
              <a:buChar char="o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>
              <a:buClr>
                <a:srgbClr val="48B9FF"/>
              </a:buClr>
              <a:buFont typeface="Wingdings" charset="2"/>
              <a:buChar char="§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>
              <a:buClr>
                <a:srgbClr val="0D29F9"/>
              </a:buClr>
              <a:buFont typeface="Wingdings" charset="2"/>
              <a:buChar char="q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r>
              <a:rPr lang="fr-FR"/>
              <a:t>Cliquez pour modifier les styles du texte du masque</a:t>
            </a:r>
          </a:p>
          <a:p>
            <a:pPr marL="742950" lvl="1" indent="-285750">
              <a:buClr>
                <a:srgbClr val="0D29F9"/>
              </a:buClr>
              <a:buFont typeface="Courier New" charset="0"/>
              <a:buChar char="o"/>
            </a:pPr>
            <a:r>
              <a:rPr lang="fr-FR"/>
              <a:t>Deuxième niveau</a:t>
            </a:r>
          </a:p>
          <a:p>
            <a:pPr marL="1143000" lvl="2" indent="-228600">
              <a:buClr>
                <a:srgbClr val="48B9FF"/>
              </a:buClr>
              <a:buFont typeface="Wingdings" charset="2"/>
              <a:buChar char="§"/>
            </a:pPr>
            <a:r>
              <a:rPr lang="fr-FR"/>
              <a:t>Troisième niveau</a:t>
            </a:r>
          </a:p>
          <a:p>
            <a:pPr marL="1600200" lvl="3" indent="-228600">
              <a:buClr>
                <a:srgbClr val="0D29F9"/>
              </a:buClr>
              <a:buFont typeface="Wingdings" charset="2"/>
              <a:buChar char="q"/>
            </a:pPr>
            <a:r>
              <a:rPr lang="fr-FR"/>
              <a:t>Quatrième niveau</a:t>
            </a:r>
          </a:p>
          <a:p>
            <a:pPr marL="2057400" lvl="4" indent="-228600">
              <a:buClr>
                <a:srgbClr val="48B9FF"/>
              </a:buClr>
              <a:buFont typeface="Arial" charset="0"/>
              <a:buChar char="•"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3EA1D6-2DF7-C647-9915-9698C6C0D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7124" y="6161187"/>
            <a:ext cx="1062155" cy="490599"/>
          </a:xfrm>
          <a:prstGeom prst="rect">
            <a:avLst/>
          </a:prstGeom>
        </p:spPr>
        <p:txBody>
          <a:bodyPr/>
          <a:lstStyle>
            <a:lvl1pPr algn="r">
              <a:defRPr sz="2800" b="1" i="0" baseline="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EE564337-EC0D-514C-8926-9471E1A66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720000"/>
            <a:ext cx="10571998" cy="1172299"/>
          </a:xfrm>
        </p:spPr>
        <p:txBody>
          <a:bodyPr anchor="t" anchorCtr="0"/>
          <a:lstStyle>
            <a:lvl1pPr>
              <a:defRPr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1892299"/>
            <a:ext cx="5185873" cy="39687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Clr>
                <a:srgbClr val="0D29F9"/>
              </a:buClr>
              <a:buFont typeface="Courier New" charset="0"/>
              <a:buChar char="o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>
              <a:buClr>
                <a:srgbClr val="48B9FF"/>
              </a:buClr>
              <a:buFont typeface="Wingdings" charset="2"/>
              <a:buChar char="§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>
              <a:buClr>
                <a:srgbClr val="0D29F9"/>
              </a:buClr>
              <a:buFont typeface="Wingdings" charset="2"/>
              <a:buChar char="q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r>
              <a:rPr lang="fr-FR"/>
              <a:t>Cliquez pour modifier les styles du texte du masque</a:t>
            </a:r>
          </a:p>
          <a:p>
            <a:pPr marL="742950" lvl="1" indent="-285750">
              <a:buClr>
                <a:srgbClr val="0D29F9"/>
              </a:buClr>
              <a:buFont typeface="Courier New" charset="0"/>
              <a:buChar char="o"/>
            </a:pPr>
            <a:r>
              <a:rPr lang="fr-FR"/>
              <a:t>Deuxième niveau</a:t>
            </a:r>
          </a:p>
          <a:p>
            <a:pPr marL="1143000" lvl="2" indent="-228600">
              <a:buClr>
                <a:srgbClr val="48B9FF"/>
              </a:buClr>
              <a:buFont typeface="Wingdings" charset="2"/>
              <a:buChar char="§"/>
            </a:pPr>
            <a:r>
              <a:rPr lang="fr-FR"/>
              <a:t>Troisième niveau</a:t>
            </a:r>
          </a:p>
          <a:p>
            <a:pPr marL="1600200" lvl="3" indent="-228600">
              <a:buClr>
                <a:srgbClr val="0D29F9"/>
              </a:buClr>
              <a:buFont typeface="Wingdings" charset="2"/>
              <a:buChar char="q"/>
            </a:pPr>
            <a:r>
              <a:rPr lang="fr-FR"/>
              <a:t>Quatrième niveau</a:t>
            </a:r>
          </a:p>
          <a:p>
            <a:pPr marL="2057400" lvl="4" indent="-228600">
              <a:buClr>
                <a:srgbClr val="48B9FF"/>
              </a:buClr>
              <a:buFont typeface="Arial" charset="0"/>
              <a:buChar char="•"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1892299"/>
            <a:ext cx="5194583" cy="39687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Clr>
                <a:srgbClr val="0D29F9"/>
              </a:buClr>
              <a:buFont typeface="Courier New" charset="0"/>
              <a:buChar char="o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>
              <a:buClr>
                <a:srgbClr val="48B9FF"/>
              </a:buClr>
              <a:buFont typeface="Wingdings" charset="2"/>
              <a:buChar char="§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>
              <a:buClr>
                <a:srgbClr val="0D29F9"/>
              </a:buClr>
              <a:buFont typeface="Wingdings" charset="2"/>
              <a:buChar char="q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r>
              <a:rPr lang="fr-FR"/>
              <a:t>Cliquez pour modifier les styles du texte du masque</a:t>
            </a:r>
          </a:p>
          <a:p>
            <a:pPr marL="742950" lvl="1" indent="-285750">
              <a:buClr>
                <a:srgbClr val="0D29F9"/>
              </a:buClr>
              <a:buFont typeface="Courier New" charset="0"/>
              <a:buChar char="o"/>
            </a:pPr>
            <a:r>
              <a:rPr lang="fr-FR"/>
              <a:t>Deuxième niveau</a:t>
            </a:r>
          </a:p>
          <a:p>
            <a:pPr marL="1143000" lvl="2" indent="-228600">
              <a:buClr>
                <a:srgbClr val="48B9FF"/>
              </a:buClr>
              <a:buFont typeface="Wingdings" charset="2"/>
              <a:buChar char="§"/>
            </a:pPr>
            <a:r>
              <a:rPr lang="fr-FR"/>
              <a:t>Troisième niveau</a:t>
            </a:r>
          </a:p>
          <a:p>
            <a:pPr marL="1600200" lvl="3" indent="-228600">
              <a:buClr>
                <a:srgbClr val="0D29F9"/>
              </a:buClr>
              <a:buFont typeface="Wingdings" charset="2"/>
              <a:buChar char="q"/>
            </a:pPr>
            <a:r>
              <a:rPr lang="fr-FR"/>
              <a:t>Quatrième niveau</a:t>
            </a:r>
          </a:p>
          <a:p>
            <a:pPr marL="2057400" lvl="4" indent="-228600">
              <a:buClr>
                <a:srgbClr val="48B9FF"/>
              </a:buClr>
              <a:buFont typeface="Arial" charset="0"/>
              <a:buChar char="•"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17124" y="6161187"/>
            <a:ext cx="1062155" cy="490599"/>
          </a:xfrm>
          <a:prstGeom prst="rect">
            <a:avLst/>
          </a:prstGeom>
        </p:spPr>
        <p:txBody>
          <a:bodyPr/>
          <a:lstStyle>
            <a:lvl1pPr algn="r">
              <a:defRPr sz="2800" b="1" i="0" baseline="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EE564337-EC0D-514C-8926-9471E1A66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720000"/>
            <a:ext cx="10571998" cy="1159599"/>
          </a:xfrm>
        </p:spPr>
        <p:txBody>
          <a:bodyPr anchor="t" anchorCtr="0"/>
          <a:lstStyle>
            <a:lvl1pPr>
              <a:defRPr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1879600"/>
            <a:ext cx="5189857" cy="87153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buNone/>
              <a:defRPr sz="2000" b="1">
                <a:solidFill>
                  <a:srgbClr val="0D29F9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14729" y="2751138"/>
            <a:ext cx="5189856" cy="3109913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Clr>
                <a:srgbClr val="0D29F9"/>
              </a:buClr>
              <a:buFont typeface="Courier New" charset="0"/>
              <a:buChar char="o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>
              <a:buClr>
                <a:srgbClr val="48B9FF"/>
              </a:buClr>
              <a:buFont typeface="Wingdings" charset="2"/>
              <a:buChar char="§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>
              <a:buClr>
                <a:srgbClr val="0D29F9"/>
              </a:buClr>
              <a:buFont typeface="Wingdings" charset="2"/>
              <a:buChar char="q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r>
              <a:rPr lang="fr-FR"/>
              <a:t>Cliquez pour modifier les styles du texte du masque</a:t>
            </a:r>
          </a:p>
          <a:p>
            <a:pPr marL="742950" lvl="1" indent="-285750">
              <a:buClr>
                <a:srgbClr val="0D29F9"/>
              </a:buClr>
              <a:buFont typeface="Courier New" charset="0"/>
              <a:buChar char="o"/>
            </a:pPr>
            <a:r>
              <a:rPr lang="fr-FR"/>
              <a:t>Deuxième niveau</a:t>
            </a:r>
          </a:p>
          <a:p>
            <a:pPr marL="1143000" lvl="2" indent="-228600">
              <a:buClr>
                <a:srgbClr val="48B9FF"/>
              </a:buClr>
              <a:buFont typeface="Wingdings" charset="2"/>
              <a:buChar char="§"/>
            </a:pPr>
            <a:r>
              <a:rPr lang="fr-FR"/>
              <a:t>Troisième niveau</a:t>
            </a:r>
          </a:p>
          <a:p>
            <a:pPr marL="1600200" lvl="3" indent="-228600">
              <a:buClr>
                <a:srgbClr val="0D29F9"/>
              </a:buClr>
              <a:buFont typeface="Wingdings" charset="2"/>
              <a:buChar char="q"/>
            </a:pPr>
            <a:r>
              <a:rPr lang="fr-FR"/>
              <a:t>Quatrième niveau</a:t>
            </a:r>
          </a:p>
          <a:p>
            <a:pPr marL="2057400" lvl="4" indent="-228600">
              <a:buClr>
                <a:srgbClr val="48B9FF"/>
              </a:buClr>
              <a:buFont typeface="Arial" charset="0"/>
              <a:buChar char="•"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1879600"/>
            <a:ext cx="5194583" cy="87153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>
                <a:solidFill>
                  <a:srgbClr val="0D29F9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r-F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Clr>
                <a:srgbClr val="0D29F9"/>
              </a:buClr>
              <a:buFont typeface="Courier New" charset="0"/>
              <a:buChar char="o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>
              <a:buClr>
                <a:srgbClr val="48B9FF"/>
              </a:buClr>
              <a:buFont typeface="Wingdings" charset="2"/>
              <a:buChar char="§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>
              <a:buClr>
                <a:srgbClr val="0D29F9"/>
              </a:buClr>
              <a:buFont typeface="Wingdings" charset="2"/>
              <a:buChar char="q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r>
              <a:rPr lang="fr-FR"/>
              <a:t>Cliquez pour modifier les styles du texte du masque</a:t>
            </a:r>
          </a:p>
          <a:p>
            <a:pPr marL="742950" lvl="1" indent="-285750">
              <a:buClr>
                <a:srgbClr val="0D29F9"/>
              </a:buClr>
              <a:buFont typeface="Courier New" charset="0"/>
              <a:buChar char="o"/>
            </a:pPr>
            <a:r>
              <a:rPr lang="fr-FR"/>
              <a:t>Deuxième niveau</a:t>
            </a:r>
          </a:p>
          <a:p>
            <a:pPr marL="1143000" lvl="2" indent="-228600">
              <a:buClr>
                <a:srgbClr val="48B9FF"/>
              </a:buClr>
              <a:buFont typeface="Wingdings" charset="2"/>
              <a:buChar char="§"/>
            </a:pPr>
            <a:r>
              <a:rPr lang="fr-FR"/>
              <a:t>Troisième niveau</a:t>
            </a:r>
          </a:p>
          <a:p>
            <a:pPr marL="1600200" lvl="3" indent="-228600">
              <a:buClr>
                <a:srgbClr val="0D29F9"/>
              </a:buClr>
              <a:buFont typeface="Wingdings" charset="2"/>
              <a:buChar char="q"/>
            </a:pPr>
            <a:r>
              <a:rPr lang="fr-FR"/>
              <a:t>Quatrième niveau</a:t>
            </a:r>
          </a:p>
          <a:p>
            <a:pPr marL="2057400" lvl="4" indent="-228600">
              <a:buClr>
                <a:srgbClr val="48B9FF"/>
              </a:buClr>
              <a:buFont typeface="Arial" charset="0"/>
              <a:buChar char="•"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17124" y="6161187"/>
            <a:ext cx="1062155" cy="490599"/>
          </a:xfrm>
          <a:prstGeom prst="rect">
            <a:avLst/>
          </a:prstGeom>
        </p:spPr>
        <p:txBody>
          <a:bodyPr/>
          <a:lstStyle>
            <a:lvl1pPr algn="r">
              <a:defRPr sz="2800" b="1" i="0" baseline="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EE564337-EC0D-514C-8926-9471E1A66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65AF5E85-9184-7E4A-B179-B5D44678A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08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68" r:id="rId4"/>
    <p:sldLayoutId id="2147483687" r:id="rId5"/>
    <p:sldLayoutId id="2147483688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tx1"/>
          </a:solidFill>
          <a:latin typeface="Poppins SemiBold" panose="00000700000000000000" pitchFamily="2" charset="0"/>
          <a:ea typeface="+mj-ea"/>
          <a:cs typeface="Poppins SemiBold" panose="000007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4BC20A-21FE-1C95-E4E5-EE3ED43541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56222" y="4664990"/>
            <a:ext cx="3635778" cy="219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719999"/>
            <a:ext cx="10571998" cy="147301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34" y="6041362"/>
            <a:ext cx="8454465" cy="4905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aseline="0">
                <a:solidFill>
                  <a:schemeClr val="tx1"/>
                </a:solidFill>
                <a:latin typeface="Open Sans" charset="0"/>
              </a:defRPr>
            </a:lvl1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11382000" y="6726194"/>
            <a:ext cx="810000" cy="131806"/>
          </a:xfrm>
          <a:prstGeom prst="rect">
            <a:avLst/>
          </a:prstGeom>
          <a:solidFill>
            <a:srgbClr val="0F0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0" i="0">
                <a:latin typeface="Open Sans" panose="020B0606030504020204" pitchFamily="34" charset="0"/>
              </a:rPr>
              <a:t> 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2589" y="1200150"/>
            <a:ext cx="609455" cy="48174"/>
          </a:xfrm>
          <a:prstGeom prst="rect">
            <a:avLst/>
          </a:prstGeom>
          <a:solidFill>
            <a:srgbClr val="0F0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0" i="0">
                <a:latin typeface="Open Sans" panose="020B0606030504020204" pitchFamily="34" charset="0"/>
              </a:rPr>
              <a:t> 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AFB2AB3-142C-6E47-AAB6-ED694BA82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7124" y="6161187"/>
            <a:ext cx="1062155" cy="490599"/>
          </a:xfrm>
          <a:prstGeom prst="rect">
            <a:avLst/>
          </a:prstGeom>
        </p:spPr>
        <p:txBody>
          <a:bodyPr/>
          <a:lstStyle>
            <a:lvl1pPr algn="r">
              <a:defRPr sz="2800" b="1" i="0" baseline="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EE564337-EC0D-514C-8926-9471E1A66B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F08CA4B-1EEA-084D-E6BC-8A4F5CE1281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02138" y="6066405"/>
            <a:ext cx="1893699" cy="5297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69" r:id="rId4"/>
    <p:sldLayoutId id="2147483683" r:id="rId5"/>
    <p:sldLayoutId id="2147483684" r:id="rId6"/>
    <p:sldLayoutId id="2147483686" r:id="rId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 cap="all" baseline="0">
          <a:solidFill>
            <a:schemeClr val="bg2">
              <a:lumMod val="50000"/>
            </a:schemeClr>
          </a:solidFill>
          <a:latin typeface="Poppins SemiBold" panose="00000700000000000000" pitchFamily="2" charset="0"/>
          <a:ea typeface="+mj-ea"/>
          <a:cs typeface="Poppins SemiBold" panose="00000700000000000000" pitchFamily="2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 baseline="0">
          <a:solidFill>
            <a:schemeClr val="tx1"/>
          </a:solidFill>
          <a:effectLst/>
          <a:latin typeface="Open Sans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 baseline="0">
          <a:solidFill>
            <a:schemeClr val="tx1"/>
          </a:solidFill>
          <a:effectLst/>
          <a:latin typeface="Open Sans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 baseline="0">
          <a:solidFill>
            <a:schemeClr val="tx1"/>
          </a:solidFill>
          <a:effectLst/>
          <a:latin typeface="Open Sans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 baseline="0">
          <a:solidFill>
            <a:schemeClr val="tx1"/>
          </a:solidFill>
          <a:effectLst/>
          <a:latin typeface="Open Sans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 baseline="0">
          <a:solidFill>
            <a:schemeClr val="tx1"/>
          </a:solidFill>
          <a:effectLst/>
          <a:latin typeface="Open Sans" charset="0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1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coara.eu/agreement/faq/" TargetMode="External"/><Relationship Id="rId3" Type="http://schemas.openxmlformats.org/officeDocument/2006/relationships/hyperlink" Target="https://coara.eu/" TargetMode="External"/><Relationship Id="rId7" Type="http://schemas.openxmlformats.org/officeDocument/2006/relationships/hyperlink" Target="https://coara.eu/news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oara.eu/sign/" TargetMode="External"/><Relationship Id="rId5" Type="http://schemas.openxmlformats.org/officeDocument/2006/relationships/hyperlink" Target="https://coara.eu/agreement/the-agreement-full-text/" TargetMode="External"/><Relationship Id="rId4" Type="http://schemas.openxmlformats.org/officeDocument/2006/relationships/hyperlink" Target="https://coara.eu/coalition/governance/" TargetMode="External"/><Relationship Id="rId9" Type="http://schemas.openxmlformats.org/officeDocument/2006/relationships/hyperlink" Target="mailto:secretariat@coara.e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78E48A-B0C0-733A-1134-183D1FDC3A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64300" y="2022885"/>
            <a:ext cx="9694764" cy="2043514"/>
          </a:xfrm>
        </p:spPr>
        <p:txBody>
          <a:bodyPr/>
          <a:lstStyle/>
          <a:p>
            <a:r>
              <a:rPr lang="en-GB" dirty="0">
                <a:ln w="19050">
                  <a:noFill/>
                </a:ln>
              </a:rPr>
              <a:t>research assessment : what’s the problem &amp; how might we fix it?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418CA6-B68B-E5B5-804E-64383F8E8812}"/>
              </a:ext>
            </a:extLst>
          </p:cNvPr>
          <p:cNvSpPr txBox="1"/>
          <p:nvPr/>
        </p:nvSpPr>
        <p:spPr>
          <a:xfrm>
            <a:off x="1364300" y="4929921"/>
            <a:ext cx="6451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61C6FF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OAI13 Conference 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F6930725-0704-932A-3558-3E882B542518}"/>
              </a:ext>
            </a:extLst>
          </p:cNvPr>
          <p:cNvSpPr txBox="1"/>
          <p:nvPr/>
        </p:nvSpPr>
        <p:spPr>
          <a:xfrm>
            <a:off x="1453193" y="4593268"/>
            <a:ext cx="7306448" cy="307777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r>
              <a:rPr lang="en-US" sz="1400" b="1" spc="300" dirty="0">
                <a:solidFill>
                  <a:srgbClr val="41E8FF"/>
                </a:solidFill>
                <a:latin typeface="Poppins"/>
                <a:ea typeface="Lato"/>
                <a:cs typeface="Poppins"/>
              </a:rPr>
              <a:t>8 September 2023</a:t>
            </a:r>
            <a:endParaRPr lang="en-US" sz="1400" b="1" spc="300" dirty="0">
              <a:solidFill>
                <a:srgbClr val="41E8FF"/>
              </a:solidFill>
              <a:latin typeface="Poppins" panose="00000500000000000000" pitchFamily="2" charset="0"/>
              <a:ea typeface="Lato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5E1467-6D71-5536-1FCF-50C8C6C6C77E}"/>
              </a:ext>
            </a:extLst>
          </p:cNvPr>
          <p:cNvSpPr txBox="1"/>
          <p:nvPr/>
        </p:nvSpPr>
        <p:spPr>
          <a:xfrm>
            <a:off x="1364300" y="5275266"/>
            <a:ext cx="6451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7F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DR ELIZABETH GADD</a:t>
            </a:r>
          </a:p>
        </p:txBody>
      </p:sp>
    </p:spTree>
    <p:extLst>
      <p:ext uri="{BB962C8B-B14F-4D97-AF65-F5344CB8AC3E}">
        <p14:creationId xmlns:p14="http://schemas.microsoft.com/office/powerpoint/2010/main" val="3780280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BE8B3-C892-012C-BBDD-17D7E28FD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…especially black women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E02F07-35D3-D771-23A0-80FE08634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67527" y="1809478"/>
            <a:ext cx="6713207" cy="3421031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29EF99-05F1-4579-0E22-B3189EE84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56222" y="4664990"/>
            <a:ext cx="3635778" cy="219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81FA23BA-A9B0-0767-C7F4-D9BACA2407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38" y="6066405"/>
            <a:ext cx="1893699" cy="52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72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79AE6-0323-4817-8955-9FCF9B1DD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929" y="404664"/>
            <a:ext cx="6400907" cy="486054"/>
          </a:xfrm>
        </p:spPr>
        <p:txBody>
          <a:bodyPr>
            <a:normAutofit fontScale="90000"/>
          </a:bodyPr>
          <a:lstStyle/>
          <a:p>
            <a:r>
              <a:rPr lang="en-GB" dirty="0"/>
              <a:t>…and those in the global south</a:t>
            </a:r>
          </a:p>
        </p:txBody>
      </p:sp>
      <p:pic>
        <p:nvPicPr>
          <p:cNvPr id="1030" name="Picture 6" descr="Structural inequity &#10;in research assessment &#10;Global North &#10;81.6% &#10;18.4% &#10;Global South &#10;Journals &#10;(based on SJR-Scopus) &#10;42±8 / 57-49 ">
            <a:extLst>
              <a:ext uri="{FF2B5EF4-FFF2-40B4-BE49-F238E27FC236}">
                <a16:creationId xmlns:a16="http://schemas.microsoft.com/office/drawing/2014/main" id="{0A5E1B8A-BD61-4FD2-9A4C-C97953F457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230" y="1791104"/>
            <a:ext cx="5961212" cy="339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5F52A25-446C-4571-911C-0A03A2739333}"/>
              </a:ext>
            </a:extLst>
          </p:cNvPr>
          <p:cNvSpPr txBox="1"/>
          <p:nvPr/>
        </p:nvSpPr>
        <p:spPr>
          <a:xfrm rot="16200000">
            <a:off x="6931969" y="3433154"/>
            <a:ext cx="2630198" cy="40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13" dirty="0">
                <a:latin typeface="Google Sans"/>
              </a:rPr>
              <a:t>Arianna </a:t>
            </a:r>
            <a:r>
              <a:rPr lang="en-GB" sz="1013" dirty="0" err="1">
                <a:latin typeface="Google Sans"/>
              </a:rPr>
              <a:t>Becerril</a:t>
            </a:r>
            <a:r>
              <a:rPr lang="en-GB" sz="1013" dirty="0">
                <a:latin typeface="Google Sans"/>
              </a:rPr>
              <a:t>-García, Responsible Research Assessment Conference, GRC, November 2020</a:t>
            </a:r>
            <a:endParaRPr lang="en-GB" sz="1013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8EE268-64BD-CF6F-3475-D6DAC489C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56222" y="4664990"/>
            <a:ext cx="3635778" cy="219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048EA28-901F-C930-D298-080E3D32F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38" y="6066405"/>
            <a:ext cx="1893699" cy="52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78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D871E-6A71-4716-A4FF-9D7AE6C4D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7001" y="5134929"/>
            <a:ext cx="4629150" cy="593237"/>
          </a:xfrm>
        </p:spPr>
        <p:txBody>
          <a:bodyPr>
            <a:noAutofit/>
          </a:bodyPr>
          <a:lstStyle/>
          <a:p>
            <a:r>
              <a:rPr lang="en-GB" sz="900" dirty="0"/>
              <a:t>Google Scholar, Microsoft Academic, Scopus, Dimensions, Web of Science, and </a:t>
            </a:r>
            <a:r>
              <a:rPr lang="en-GB" sz="900" dirty="0" err="1"/>
              <a:t>OpenCitations</a:t>
            </a:r>
            <a:r>
              <a:rPr lang="en-GB" sz="900" dirty="0"/>
              <a:t>’ COCI: a multidisciplinary comparison of coverage via citations. Martin </a:t>
            </a:r>
            <a:r>
              <a:rPr lang="en-GB" sz="900" dirty="0" err="1"/>
              <a:t>Martin</a:t>
            </a:r>
            <a:r>
              <a:rPr lang="en-GB" sz="900" dirty="0"/>
              <a:t> et al. (2019)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82D3EC4-69F6-4AE1-93E8-77C130EEFD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1568" y="2143124"/>
            <a:ext cx="5724802" cy="2991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4083DB-8DCA-67D6-939B-642657353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56222" y="4664990"/>
            <a:ext cx="3635778" cy="219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84C348D-8076-A106-B0EE-8F787A74F513}"/>
              </a:ext>
            </a:extLst>
          </p:cNvPr>
          <p:cNvSpPr txBox="1">
            <a:spLocks/>
          </p:cNvSpPr>
          <p:nvPr/>
        </p:nvSpPr>
        <p:spPr>
          <a:xfrm>
            <a:off x="1894929" y="404664"/>
            <a:ext cx="6400907" cy="486054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cap="all" baseline="0">
                <a:solidFill>
                  <a:schemeClr val="tx1"/>
                </a:solidFill>
                <a:latin typeface="Poppins SemiBold" panose="00000700000000000000" pitchFamily="2" charset="0"/>
                <a:ea typeface="+mj-ea"/>
                <a:cs typeface="Poppins SemiBold" panose="00000700000000000000" pitchFamily="2" charset="0"/>
              </a:defRPr>
            </a:lvl1pPr>
          </a:lstStyle>
          <a:p>
            <a:r>
              <a:rPr lang="en-GB" sz="4000" dirty="0"/>
              <a:t>They disadvantage those in the arts &amp; humanities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1D9C821-C4EF-08A3-3378-CC072DAC14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38" y="6066405"/>
            <a:ext cx="1893699" cy="52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10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47B67-6F25-41D8-8FC4-87D357A43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They lead to closed outputs rather than open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1C1A73-D867-4EA9-A498-1903B955F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63" y="2156488"/>
            <a:ext cx="6481250" cy="36006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BB435B-3E62-44C1-DC2F-8A0811EE9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56222" y="4664990"/>
            <a:ext cx="3635778" cy="219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6CE645E-6C8C-323E-A016-2ED5E86CEC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38" y="6066405"/>
            <a:ext cx="1893699" cy="52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3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CC48-6546-4461-9E07-4B19716EA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1808" y="5605763"/>
            <a:ext cx="4835626" cy="408051"/>
          </a:xfrm>
        </p:spPr>
        <p:txBody>
          <a:bodyPr>
            <a:normAutofit fontScale="90000"/>
          </a:bodyPr>
          <a:lstStyle/>
          <a:p>
            <a:r>
              <a:rPr lang="en-GB" sz="900" dirty="0"/>
              <a:t>Heather Morrison et al, 2021, https://sustainingknowledgecommons.org/2021/06/24/open-access-article-processing-charges-2011-2021/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C7C2F6-975F-4B99-BA25-E0FC524DE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5918" y="1646803"/>
            <a:ext cx="6911516" cy="395896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BE7D68-D6EA-26F6-9BF1-F3B07E7A7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56222" y="4664990"/>
            <a:ext cx="3635778" cy="219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C0D35AE-D332-CF74-E4AC-3B17D197F3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38" y="6066405"/>
            <a:ext cx="1893699" cy="52979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CDE644C-ABDB-A42C-9394-5749D6CD56E6}"/>
              </a:ext>
            </a:extLst>
          </p:cNvPr>
          <p:cNvSpPr txBox="1">
            <a:spLocks/>
          </p:cNvSpPr>
          <p:nvPr/>
        </p:nvSpPr>
        <p:spPr>
          <a:xfrm>
            <a:off x="524207" y="358599"/>
            <a:ext cx="10571998" cy="1172299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cap="all" baseline="0">
                <a:solidFill>
                  <a:schemeClr val="tx1"/>
                </a:solidFill>
                <a:latin typeface="Poppins SemiBold" panose="00000700000000000000" pitchFamily="2" charset="0"/>
                <a:ea typeface="+mj-ea"/>
                <a:cs typeface="Poppins SemiBold" panose="00000700000000000000" pitchFamily="2" charset="0"/>
              </a:defRPr>
            </a:lvl1pPr>
          </a:lstStyle>
          <a:p>
            <a:r>
              <a:rPr lang="en-GB" dirty="0"/>
              <a:t>They lead to a link between </a:t>
            </a:r>
            <a:r>
              <a:rPr lang="en-GB" dirty="0" err="1"/>
              <a:t>jifs</a:t>
            </a:r>
            <a:r>
              <a:rPr lang="en-GB" dirty="0"/>
              <a:t> &amp; </a:t>
            </a:r>
            <a:r>
              <a:rPr lang="en-GB" dirty="0" err="1"/>
              <a:t>apcs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977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E7F040-5DEA-B534-72A8-1DC85DA48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024" y="240866"/>
            <a:ext cx="9144000" cy="51625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D801B5-6338-3AE7-38D4-0C6EB7E16D16}"/>
              </a:ext>
            </a:extLst>
          </p:cNvPr>
          <p:cNvSpPr txBox="1"/>
          <p:nvPr/>
        </p:nvSpPr>
        <p:spPr>
          <a:xfrm>
            <a:off x="3863753" y="5805265"/>
            <a:ext cx="52935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Aubert-Bonn, Noemie. Literature Review. In: Curry, Stephen; Gadd, Elizabeth; Wilsdon, James (2022): Harnessing the Metric Tide: indicators, infrastructures &amp; priorities for UK responsible research assessment.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D2CB814-71BB-ADF8-93A0-DC516FEA3EC7}"/>
              </a:ext>
            </a:extLst>
          </p:cNvPr>
          <p:cNvSpPr/>
          <p:nvPr/>
        </p:nvSpPr>
        <p:spPr>
          <a:xfrm>
            <a:off x="6312024" y="-13252"/>
            <a:ext cx="4104456" cy="69269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774A06-585C-83AF-37CE-27696EA43D6C}"/>
              </a:ext>
            </a:extLst>
          </p:cNvPr>
          <p:cNvSpPr/>
          <p:nvPr/>
        </p:nvSpPr>
        <p:spPr>
          <a:xfrm>
            <a:off x="2415124" y="1042692"/>
            <a:ext cx="4833004" cy="181024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217BD4-38E5-B4E7-E728-C7149371077A}"/>
              </a:ext>
            </a:extLst>
          </p:cNvPr>
          <p:cNvSpPr/>
          <p:nvPr/>
        </p:nvSpPr>
        <p:spPr>
          <a:xfrm>
            <a:off x="6312024" y="0"/>
            <a:ext cx="4104456" cy="69269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8C66E1-126D-4F9C-A7D1-A26D2A231485}"/>
              </a:ext>
            </a:extLst>
          </p:cNvPr>
          <p:cNvSpPr/>
          <p:nvPr/>
        </p:nvSpPr>
        <p:spPr>
          <a:xfrm>
            <a:off x="6312024" y="4028526"/>
            <a:ext cx="4104456" cy="69269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68BC26C6-B3D7-0786-BFC7-284B5BDC1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38" y="6066405"/>
            <a:ext cx="1893699" cy="52979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7163D0D-6E16-2216-9FE4-2C8175BDE74B}"/>
              </a:ext>
            </a:extLst>
          </p:cNvPr>
          <p:cNvSpPr txBox="1">
            <a:spLocks/>
          </p:cNvSpPr>
          <p:nvPr/>
        </p:nvSpPr>
        <p:spPr>
          <a:xfrm rot="16200000">
            <a:off x="-1805193" y="2386846"/>
            <a:ext cx="5386961" cy="1172299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cap="all" baseline="0">
                <a:solidFill>
                  <a:schemeClr val="tx1"/>
                </a:solidFill>
                <a:latin typeface="Poppins SemiBold" panose="00000700000000000000" pitchFamily="2" charset="0"/>
                <a:ea typeface="+mj-ea"/>
                <a:cs typeface="Poppins SemiBold" panose="00000700000000000000" pitchFamily="2" charset="0"/>
              </a:defRPr>
            </a:lvl1pPr>
          </a:lstStyle>
          <a:p>
            <a:r>
              <a:rPr lang="en-GB" dirty="0"/>
              <a:t>How far have we travelled?</a:t>
            </a:r>
          </a:p>
        </p:txBody>
      </p:sp>
    </p:spTree>
    <p:extLst>
      <p:ext uri="{BB962C8B-B14F-4D97-AF65-F5344CB8AC3E}">
        <p14:creationId xmlns:p14="http://schemas.microsoft.com/office/powerpoint/2010/main" val="424825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67" y="175483"/>
            <a:ext cx="9023707" cy="990600"/>
          </a:xfrm>
        </p:spPr>
        <p:txBody>
          <a:bodyPr>
            <a:normAutofit/>
          </a:bodyPr>
          <a:lstStyle/>
          <a:p>
            <a:r>
              <a:rPr lang="en-GB" dirty="0"/>
              <a:t>Milestone RRA publications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44" y="1058465"/>
            <a:ext cx="2689460" cy="2645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319" y="1506114"/>
            <a:ext cx="2566171" cy="2859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114" y="2301041"/>
            <a:ext cx="2092440" cy="2954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C0A1F3-7CAE-48E8-8294-C05A2857A2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5440" y="3270292"/>
            <a:ext cx="1880965" cy="3080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9EFD74-F60D-13AF-6BA9-DEA547D44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56222" y="4664990"/>
            <a:ext cx="3635778" cy="219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66C7AD-047B-DE94-3957-604D8D7410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6779" y="3778274"/>
            <a:ext cx="2005094" cy="2832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DE3D40-91D0-30C6-CEA9-5A7682A1DD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2722" y="4748152"/>
            <a:ext cx="2898985" cy="2026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1984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735008" y="2089406"/>
            <a:ext cx="8721983" cy="2946930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Poppins SemiBold"/>
                <a:ea typeface="Open Sans"/>
                <a:cs typeface="Open Sans"/>
              </a:rPr>
              <a:t>2. The agreement on reforming research assessment</a:t>
            </a:r>
            <a:endParaRPr lang="en-GB" dirty="0">
              <a:ln w="19050">
                <a:solidFill>
                  <a:srgbClr val="FFFFFF"/>
                </a:solidFill>
              </a:ln>
              <a:solidFill>
                <a:schemeClr val="bg1"/>
              </a:solidFill>
              <a:latin typeface="Poppins SemiBold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DB13ED0-396C-2405-27A2-504041F60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771" y="3688811"/>
            <a:ext cx="2060562" cy="26791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7A2C350-1F70-6C59-DBCF-D933934F2B73}"/>
              </a:ext>
            </a:extLst>
          </p:cNvPr>
          <p:cNvSpPr txBox="1"/>
          <p:nvPr/>
        </p:nvSpPr>
        <p:spPr>
          <a:xfrm>
            <a:off x="3443605" y="4574671"/>
            <a:ext cx="37330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anose="00000700000000000000"/>
                <a:ea typeface="+mn-ea"/>
                <a:cs typeface="+mn-cs"/>
              </a:rPr>
              <a:t>https://coara.eu/agreement/</a:t>
            </a:r>
            <a:endParaRPr kumimoji="0" lang="en-US" sz="1600" b="1" i="0" u="sng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 SemiBold" panose="00000700000000000000"/>
              <a:ea typeface="+mn-ea"/>
              <a:cs typeface="+mn-cs"/>
            </a:endParaRPr>
          </a:p>
        </p:txBody>
      </p:sp>
      <p:pic>
        <p:nvPicPr>
          <p:cNvPr id="5" name="Graphic 4" descr="World with solid fill">
            <a:extLst>
              <a:ext uri="{FF2B5EF4-FFF2-40B4-BE49-F238E27FC236}">
                <a16:creationId xmlns:a16="http://schemas.microsoft.com/office/drawing/2014/main" id="{80D9C0B3-C132-BA93-6C6B-CCCB00D83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6688" y="4439369"/>
            <a:ext cx="584775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73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F64BE5-C285-3100-E1AC-EC938F34F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Poppins SemiBold"/>
                <a:cs typeface="Poppins SemiBold"/>
              </a:rPr>
              <a:t>4 core Commitments</a:t>
            </a:r>
            <a:endParaRPr lang="en-GB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6C78879-5772-6FAC-C79E-2A75CD692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8237" y="1645222"/>
            <a:ext cx="9843557" cy="5006563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GB" b="1" dirty="0">
                <a:solidFill>
                  <a:srgbClr val="0070C0"/>
                </a:solidFill>
              </a:rPr>
              <a:t>Recognise the diversity of contributions </a:t>
            </a:r>
            <a:r>
              <a:rPr lang="en-GB" dirty="0">
                <a:solidFill>
                  <a:srgbClr val="000000"/>
                </a:solidFill>
              </a:rPr>
              <a:t>to, and careers in, research, 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in accordance with the needs and the nature of the research</a:t>
            </a:r>
          </a:p>
          <a:p>
            <a:pPr marL="342900" indent="-342900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GB" b="1" dirty="0">
                <a:solidFill>
                  <a:srgbClr val="0070C0"/>
                </a:solidFill>
              </a:rPr>
              <a:t>Base research assessment primarily on qualitative evaluation for which  peer-review is central</a:t>
            </a:r>
            <a:r>
              <a:rPr lang="en-GB" dirty="0">
                <a:solidFill>
                  <a:srgbClr val="000000"/>
                </a:solidFill>
              </a:rPr>
              <a:t>, supported by responsible use of quantitative indicators </a:t>
            </a:r>
          </a:p>
          <a:p>
            <a:pPr marL="342900" indent="-342900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GB" b="1" dirty="0">
                <a:solidFill>
                  <a:srgbClr val="0070C0"/>
                </a:solidFill>
              </a:rPr>
              <a:t>Abandon the inappropriate uses in research assessment of journal- </a:t>
            </a:r>
            <a:br>
              <a:rPr lang="en-GB" b="1" dirty="0">
                <a:solidFill>
                  <a:srgbClr val="0070C0"/>
                </a:solidFill>
              </a:rPr>
            </a:br>
            <a:r>
              <a:rPr lang="en-GB" b="1" dirty="0">
                <a:solidFill>
                  <a:srgbClr val="0070C0"/>
                </a:solidFill>
              </a:rPr>
              <a:t>and publication-based metrics</a:t>
            </a:r>
            <a:r>
              <a:rPr lang="en-GB" dirty="0">
                <a:solidFill>
                  <a:srgbClr val="000000"/>
                </a:solidFill>
              </a:rPr>
              <a:t>, in particular the inappropriate uses of 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journal impact factor (JIF) and h-index </a:t>
            </a:r>
          </a:p>
          <a:p>
            <a:pPr marL="342900" indent="-342900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GB" b="1" dirty="0">
                <a:solidFill>
                  <a:srgbClr val="0070C0"/>
                </a:solidFill>
              </a:rPr>
              <a:t>Avoid the use of rankings of research organisations </a:t>
            </a:r>
            <a:br>
              <a:rPr lang="en-GB" b="1" dirty="0">
                <a:solidFill>
                  <a:srgbClr val="0070C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in research assessment   </a:t>
            </a:r>
            <a:endParaRPr lang="en-GB" dirty="0"/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endParaRPr lang="en-GB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1AC656-E4B4-306E-8B5E-386CEFC64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4337-EC0D-514C-8926-9471E1A66B4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ED58677-05C2-957A-AF44-C5FFD3CD8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6418" y="546149"/>
            <a:ext cx="1328603" cy="8537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14018B-FAFF-5AB8-AC6D-A9164C60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56222" y="4664990"/>
            <a:ext cx="3635778" cy="219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B9EFD891-FECB-0AFF-B859-D7CF35E6AF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38" y="6066405"/>
            <a:ext cx="1893699" cy="52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45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1AE7F2-962B-9B82-B729-D2CB5301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Poppins SemiBold"/>
                <a:cs typeface="Poppins SemiBold"/>
              </a:rPr>
              <a:t>6 </a:t>
            </a:r>
            <a:r>
              <a:rPr lang="fr-FR" dirty="0" err="1">
                <a:latin typeface="Poppins SemiBold"/>
                <a:cs typeface="Poppins SemiBold"/>
              </a:rPr>
              <a:t>supporting</a:t>
            </a:r>
            <a:r>
              <a:rPr lang="fr-FR" dirty="0">
                <a:latin typeface="Poppins SemiBold"/>
                <a:cs typeface="Poppins SemiBold"/>
              </a:rPr>
              <a:t> </a:t>
            </a:r>
            <a:r>
              <a:rPr lang="fr-FR" dirty="0" err="1">
                <a:latin typeface="Poppins SemiBold"/>
                <a:cs typeface="Poppins SemiBold"/>
              </a:rPr>
              <a:t>commitments</a:t>
            </a:r>
            <a:r>
              <a:rPr lang="fr-FR" dirty="0">
                <a:latin typeface="Poppins SemiBold"/>
                <a:cs typeface="Poppins SemiBold"/>
              </a:rPr>
              <a:t> </a:t>
            </a:r>
            <a:endParaRPr lang="en-US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6C50BCC-5BE6-F2CF-B1EA-61C4A3F0F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7044" y="1530848"/>
            <a:ext cx="8812744" cy="5327151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14000"/>
              </a:lnSpc>
              <a:spcAft>
                <a:spcPts val="0"/>
              </a:spcAft>
              <a:buFont typeface="+mj-lt"/>
              <a:buAutoNum type="arabicPeriod" startAt="5"/>
            </a:pPr>
            <a:r>
              <a:rPr lang="en-GB" b="1" dirty="0">
                <a:solidFill>
                  <a:srgbClr val="0070C0"/>
                </a:solidFill>
              </a:rPr>
              <a:t>Commit resources </a:t>
            </a:r>
            <a:r>
              <a:rPr lang="en-GB" dirty="0">
                <a:latin typeface="Poppins" pitchFamily="2" charset="77"/>
                <a:cs typeface="Poppins" pitchFamily="2" charset="77"/>
              </a:rPr>
              <a:t>to reforming research assessment as is needed to achieve the organisational changes committed to</a:t>
            </a:r>
          </a:p>
          <a:p>
            <a:pPr marL="457200" indent="-457200">
              <a:lnSpc>
                <a:spcPct val="114000"/>
              </a:lnSpc>
              <a:spcAft>
                <a:spcPts val="0"/>
              </a:spcAft>
              <a:buAutoNum type="arabicPeriod" startAt="5"/>
            </a:pPr>
            <a:r>
              <a:rPr lang="en-GB" b="1" dirty="0">
                <a:solidFill>
                  <a:srgbClr val="0070C0"/>
                </a:solidFill>
              </a:rPr>
              <a:t>Review and develop </a:t>
            </a:r>
            <a:r>
              <a:rPr lang="en-GB" dirty="0">
                <a:latin typeface="Poppins" pitchFamily="2" charset="77"/>
                <a:cs typeface="Poppins" pitchFamily="2" charset="77"/>
              </a:rPr>
              <a:t>research assessment criteria, tools and processes</a:t>
            </a:r>
          </a:p>
          <a:p>
            <a:pPr marL="457200" indent="-457200">
              <a:lnSpc>
                <a:spcPct val="114000"/>
              </a:lnSpc>
              <a:spcAft>
                <a:spcPts val="0"/>
              </a:spcAft>
              <a:buAutoNum type="arabicPeriod" startAt="5"/>
            </a:pPr>
            <a:r>
              <a:rPr lang="en-GB" b="1" dirty="0">
                <a:solidFill>
                  <a:srgbClr val="0070C0"/>
                </a:solidFill>
              </a:rPr>
              <a:t>Raise awareness </a:t>
            </a:r>
            <a:r>
              <a:rPr lang="en-GB" dirty="0">
                <a:latin typeface="Poppins" pitchFamily="2" charset="77"/>
                <a:cs typeface="Poppins" pitchFamily="2" charset="77"/>
              </a:rPr>
              <a:t>of research assessment reform and provide transparent communication, guidance, and training on assessment criteria and processes as well as their use</a:t>
            </a:r>
          </a:p>
          <a:p>
            <a:pPr marL="457200" indent="-457200">
              <a:lnSpc>
                <a:spcPct val="114000"/>
              </a:lnSpc>
              <a:spcAft>
                <a:spcPts val="0"/>
              </a:spcAft>
              <a:buAutoNum type="arabicPeriod" startAt="5"/>
            </a:pPr>
            <a:r>
              <a:rPr lang="en-GB" dirty="0">
                <a:latin typeface="Poppins" pitchFamily="2" charset="77"/>
                <a:cs typeface="Poppins" pitchFamily="2" charset="77"/>
              </a:rPr>
              <a:t>Exchange practices and experiences to enable </a:t>
            </a:r>
            <a:r>
              <a:rPr lang="en-GB" b="1" dirty="0">
                <a:solidFill>
                  <a:srgbClr val="0070C0"/>
                </a:solidFill>
              </a:rPr>
              <a:t>mutual learning </a:t>
            </a:r>
            <a:br>
              <a:rPr lang="en-GB" b="1" dirty="0">
                <a:latin typeface="Poppins" pitchFamily="2" charset="77"/>
                <a:ea typeface="Open Sans Semibold" panose="020B0606030504020204" pitchFamily="34" charset="0"/>
                <a:cs typeface="Poppins" pitchFamily="2" charset="77"/>
              </a:rPr>
            </a:br>
            <a:r>
              <a:rPr lang="en-GB" dirty="0">
                <a:latin typeface="Poppins" pitchFamily="2" charset="77"/>
                <a:cs typeface="Poppins" pitchFamily="2" charset="77"/>
              </a:rPr>
              <a:t>within and beyond the Coalition</a:t>
            </a:r>
          </a:p>
          <a:p>
            <a:pPr marL="457200" indent="-457200">
              <a:lnSpc>
                <a:spcPct val="114000"/>
              </a:lnSpc>
              <a:spcAft>
                <a:spcPts val="0"/>
              </a:spcAft>
              <a:buAutoNum type="arabicPeriod" startAt="5"/>
            </a:pPr>
            <a:r>
              <a:rPr lang="en-GB" b="1" dirty="0">
                <a:solidFill>
                  <a:srgbClr val="0070C0"/>
                </a:solidFill>
              </a:rPr>
              <a:t>Communicate progress </a:t>
            </a:r>
            <a:r>
              <a:rPr lang="en-GB" dirty="0">
                <a:latin typeface="Poppins" pitchFamily="2" charset="77"/>
                <a:cs typeface="Poppins" pitchFamily="2" charset="77"/>
              </a:rPr>
              <a:t>made on adherence to the Principles and implementation of the Commitments</a:t>
            </a:r>
          </a:p>
          <a:p>
            <a:pPr marL="457200" indent="-457200">
              <a:lnSpc>
                <a:spcPct val="114000"/>
              </a:lnSpc>
              <a:spcAft>
                <a:spcPts val="0"/>
              </a:spcAft>
              <a:buAutoNum type="arabicPeriod" startAt="5"/>
            </a:pPr>
            <a:r>
              <a:rPr lang="en-GB" b="1" dirty="0">
                <a:solidFill>
                  <a:srgbClr val="0070C0"/>
                </a:solidFill>
              </a:rPr>
              <a:t>Evaluate</a:t>
            </a:r>
            <a:r>
              <a:rPr lang="en-GB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GB" dirty="0">
                <a:latin typeface="Poppins" pitchFamily="2" charset="77"/>
                <a:cs typeface="Poppins" pitchFamily="2" charset="77"/>
              </a:rPr>
              <a:t>practices, criteria and tools </a:t>
            </a:r>
            <a:r>
              <a:rPr lang="en-GB" b="1" dirty="0">
                <a:solidFill>
                  <a:srgbClr val="0070C0"/>
                </a:solidFill>
              </a:rPr>
              <a:t>based on solid evidence</a:t>
            </a:r>
            <a:r>
              <a:rPr lang="en-GB" b="1" dirty="0">
                <a:latin typeface="Poppins" pitchFamily="2" charset="77"/>
                <a:ea typeface="Open Sans Semibold" panose="020B0606030504020204" pitchFamily="34" charset="0"/>
                <a:cs typeface="Poppins" pitchFamily="2" charset="77"/>
              </a:rPr>
              <a:t> </a:t>
            </a:r>
            <a:r>
              <a:rPr lang="en-GB" dirty="0">
                <a:latin typeface="Poppins" pitchFamily="2" charset="77"/>
                <a:cs typeface="Poppins" pitchFamily="2" charset="77"/>
              </a:rPr>
              <a:t>and the state-of-the-art in research on research, and </a:t>
            </a:r>
            <a:r>
              <a:rPr lang="en-GB" b="1" dirty="0">
                <a:solidFill>
                  <a:srgbClr val="0070C0"/>
                </a:solidFill>
              </a:rPr>
              <a:t>make data openly available </a:t>
            </a:r>
            <a:r>
              <a:rPr lang="en-GB" dirty="0">
                <a:latin typeface="Poppins" pitchFamily="2" charset="77"/>
                <a:cs typeface="Poppins" pitchFamily="2" charset="77"/>
              </a:rPr>
              <a:t>for evidence gathering and research</a:t>
            </a:r>
            <a:endParaRPr lang="en-US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3EEA3-8C0D-BE75-E022-93DA572F3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4337-EC0D-514C-8926-9471E1A66B4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91937E7-B7ED-3187-C524-82BC14300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286" y="2832149"/>
            <a:ext cx="1328603" cy="8537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F00612-435C-1BDE-7765-62C4ECAF7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56222" y="4664990"/>
            <a:ext cx="3635778" cy="219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065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F64BE5-C285-3100-E1AC-EC938F34F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Poppins SemiBold"/>
                <a:cs typeface="Poppins SemiBold"/>
              </a:rPr>
              <a:t>OVERVIEW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6C78879-5772-6FAC-C79E-2A75CD692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5537" y="1391222"/>
            <a:ext cx="9843557" cy="5006563"/>
          </a:xfrm>
        </p:spPr>
        <p:txBody>
          <a:bodyPr lIns="91440" tIns="45720" rIns="91440" bIns="45720" anchor="t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000"/>
              </a:spcBef>
              <a:spcAft>
                <a:spcPts val="800"/>
              </a:spcAft>
              <a:buNone/>
            </a:pPr>
            <a:endParaRPr lang="en-GB" sz="2000" dirty="0">
              <a:latin typeface="Poppins"/>
              <a:cs typeface="Poppins"/>
            </a:endParaRPr>
          </a:p>
          <a:p>
            <a:pPr marL="457200" indent="-457200">
              <a:lnSpc>
                <a:spcPct val="120000"/>
              </a:lnSpc>
              <a:spcBef>
                <a:spcPts val="1000"/>
              </a:spcBef>
              <a:spcAft>
                <a:spcPts val="800"/>
              </a:spcAft>
              <a:buAutoNum type="arabicPeriod"/>
            </a:pPr>
            <a:r>
              <a:rPr lang="en-GB" sz="2000" dirty="0">
                <a:latin typeface="Poppins"/>
                <a:cs typeface="Poppins"/>
              </a:rPr>
              <a:t>What is research assessment reform &amp; why do we need it?</a:t>
            </a:r>
          </a:p>
          <a:p>
            <a:pPr marL="457200" indent="-457200">
              <a:lnSpc>
                <a:spcPct val="120000"/>
              </a:lnSpc>
              <a:spcAft>
                <a:spcPts val="800"/>
              </a:spcAft>
              <a:buFont typeface="Arial" charset="0"/>
              <a:buAutoNum type="arabicPeriod"/>
            </a:pPr>
            <a:r>
              <a:rPr lang="en-GB" sz="1800" dirty="0">
                <a:latin typeface="Poppins"/>
                <a:cs typeface="Poppins"/>
              </a:rPr>
              <a:t>The role of the CoARA</a:t>
            </a:r>
          </a:p>
          <a:p>
            <a:pPr marL="457200" indent="-457200">
              <a:lnSpc>
                <a:spcPct val="120000"/>
              </a:lnSpc>
              <a:spcBef>
                <a:spcPts val="1000"/>
              </a:spcBef>
              <a:spcAft>
                <a:spcPts val="800"/>
              </a:spcAft>
              <a:buFont typeface="Arial" charset="0"/>
              <a:buAutoNum type="arabicPeriod"/>
            </a:pPr>
            <a:r>
              <a:rPr lang="en-GB" sz="1800" dirty="0">
                <a:latin typeface="Poppins"/>
                <a:cs typeface="Poppins"/>
              </a:rPr>
              <a:t>What themes are emerging from global assessment reforms and practices?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1AC656-E4B4-306E-8B5E-386CEFC64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4337-EC0D-514C-8926-9471E1A66B4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ED58677-05C2-957A-AF44-C5FFD3CD8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6418" y="546149"/>
            <a:ext cx="1328603" cy="8537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0AABDD-073B-0245-0AF0-5D7AF8E8C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56222" y="4664990"/>
            <a:ext cx="3635778" cy="219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51D539-BE3A-3F75-E33E-1EF980170F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38" y="6066405"/>
            <a:ext cx="1893699" cy="52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94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7BFAAF-1AE9-1AD0-C46A-5AE9D872A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Poppins SemiBold"/>
                <a:cs typeface="Poppins SemiBold"/>
              </a:rPr>
              <a:t>Timeframe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2A13D95-6690-6F52-26DF-966CC73556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2647" y="1813640"/>
            <a:ext cx="10098476" cy="2890652"/>
          </a:xfrm>
        </p:spPr>
        <p:txBody>
          <a:bodyPr lIns="91440" tIns="45720" rIns="91440" bIns="45720" anchor="t">
            <a:normAutofit fontScale="62500" lnSpcReduction="20000"/>
          </a:bodyPr>
          <a:lstStyle/>
          <a:p>
            <a:pPr marL="0" indent="0">
              <a:lnSpc>
                <a:spcPct val="124000"/>
              </a:lnSpc>
              <a:spcBef>
                <a:spcPts val="600"/>
              </a:spcBef>
              <a:buNone/>
            </a:pPr>
            <a:r>
              <a:rPr lang="en-US">
                <a:solidFill>
                  <a:srgbClr val="000000"/>
                </a:solidFill>
                <a:latin typeface="Poppins"/>
                <a:cs typeface="Poppins"/>
              </a:rPr>
              <a:t>Agreement includes touch-base points in years 1 and 5 after signature </a:t>
            </a:r>
            <a:br>
              <a:rPr lang="en-US">
                <a:latin typeface="Poppins"/>
                <a:cs typeface="Poppins"/>
              </a:rPr>
            </a:br>
            <a:r>
              <a:rPr lang="en-US">
                <a:solidFill>
                  <a:srgbClr val="000000"/>
                </a:solidFill>
                <a:latin typeface="Poppins"/>
                <a:cs typeface="Poppins"/>
              </a:rPr>
              <a:t>to communicate progress, based on </a:t>
            </a:r>
            <a:r>
              <a:rPr lang="en-US" b="1">
                <a:solidFill>
                  <a:srgbClr val="0070C0"/>
                </a:solidFill>
                <a:latin typeface="Poppins"/>
                <a:cs typeface="Poppins"/>
              </a:rPr>
              <a:t>self-assessment</a:t>
            </a:r>
            <a:r>
              <a:rPr lang="fr-FR">
                <a:latin typeface="Poppins"/>
                <a:cs typeface="Poppins"/>
              </a:rPr>
              <a:t>.</a:t>
            </a:r>
          </a:p>
          <a:p>
            <a:pPr marL="285750" indent="-285750">
              <a:lnSpc>
                <a:spcPct val="113999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b="1">
                <a:latin typeface="Poppins"/>
                <a:cs typeface="Poppins"/>
              </a:rPr>
              <a:t>By year 1</a:t>
            </a:r>
            <a:r>
              <a:rPr lang="en-GB">
                <a:latin typeface="Poppins"/>
                <a:cs typeface="Poppins"/>
              </a:rPr>
              <a:t> signatories s</a:t>
            </a:r>
            <a:r>
              <a:rPr lang="fr-FR" err="1">
                <a:latin typeface="Poppins"/>
                <a:cs typeface="Poppins"/>
              </a:rPr>
              <a:t>hare</a:t>
            </a:r>
            <a:r>
              <a:rPr lang="fr-FR">
                <a:latin typeface="Poppins"/>
                <a:cs typeface="Poppins"/>
              </a:rPr>
              <a:t> how </a:t>
            </a:r>
            <a:r>
              <a:rPr lang="fr-FR" err="1">
                <a:latin typeface="Poppins"/>
                <a:cs typeface="Poppins"/>
              </a:rPr>
              <a:t>their</a:t>
            </a:r>
            <a:r>
              <a:rPr lang="fr-FR">
                <a:latin typeface="Poppins"/>
                <a:cs typeface="Poppins"/>
              </a:rPr>
              <a:t> organisation</a:t>
            </a:r>
            <a:r>
              <a:rPr lang="fr-FR" b="1">
                <a:solidFill>
                  <a:srgbClr val="0070C0"/>
                </a:solidFill>
                <a:latin typeface="Poppins"/>
                <a:cs typeface="Poppins"/>
              </a:rPr>
              <a:t> has </a:t>
            </a:r>
            <a:r>
              <a:rPr lang="fr-FR" b="1" err="1">
                <a:solidFill>
                  <a:srgbClr val="0070C0"/>
                </a:solidFill>
                <a:latin typeface="Poppins"/>
                <a:cs typeface="Poppins"/>
              </a:rPr>
              <a:t>started</a:t>
            </a:r>
            <a:r>
              <a:rPr lang="fr-FR" b="1">
                <a:solidFill>
                  <a:srgbClr val="0070C0"/>
                </a:solidFill>
                <a:latin typeface="Poppins"/>
                <a:cs typeface="Poppins"/>
              </a:rPr>
              <a:t> the process </a:t>
            </a:r>
            <a:br>
              <a:rPr lang="fr-FR" b="1">
                <a:latin typeface="Poppins"/>
                <a:cs typeface="Poppins"/>
              </a:rPr>
            </a:br>
            <a:r>
              <a:rPr lang="fr-FR" b="1">
                <a:solidFill>
                  <a:srgbClr val="0070C0"/>
                </a:solidFill>
                <a:latin typeface="Poppins"/>
                <a:cs typeface="Poppins"/>
              </a:rPr>
              <a:t>of </a:t>
            </a:r>
            <a:r>
              <a:rPr lang="fr-FR" b="1" err="1">
                <a:solidFill>
                  <a:srgbClr val="0070C0"/>
                </a:solidFill>
                <a:latin typeface="Poppins"/>
                <a:cs typeface="Poppins"/>
              </a:rPr>
              <a:t>reviewing</a:t>
            </a:r>
            <a:r>
              <a:rPr lang="fr-FR" b="1">
                <a:solidFill>
                  <a:srgbClr val="0070C0"/>
                </a:solidFill>
                <a:latin typeface="Poppins"/>
                <a:cs typeface="Poppins"/>
              </a:rPr>
              <a:t> or </a:t>
            </a:r>
            <a:r>
              <a:rPr lang="fr-FR" b="1" err="1">
                <a:solidFill>
                  <a:srgbClr val="0070C0"/>
                </a:solidFill>
                <a:latin typeface="Poppins"/>
                <a:cs typeface="Poppins"/>
              </a:rPr>
              <a:t>developing</a:t>
            </a:r>
            <a:r>
              <a:rPr lang="fr-FR" b="1">
                <a:solidFill>
                  <a:srgbClr val="0070C0"/>
                </a:solidFill>
                <a:latin typeface="Poppins"/>
                <a:cs typeface="Poppins"/>
              </a:rPr>
              <a:t> </a:t>
            </a:r>
            <a:r>
              <a:rPr lang="fr-FR" b="1" err="1">
                <a:solidFill>
                  <a:srgbClr val="0070C0"/>
                </a:solidFill>
                <a:latin typeface="Poppins"/>
                <a:cs typeface="Poppins"/>
              </a:rPr>
              <a:t>criteria</a:t>
            </a:r>
            <a:r>
              <a:rPr lang="fr-FR" b="1">
                <a:solidFill>
                  <a:srgbClr val="0070C0"/>
                </a:solidFill>
                <a:latin typeface="Poppins"/>
                <a:cs typeface="Poppins"/>
              </a:rPr>
              <a:t>, </a:t>
            </a:r>
            <a:r>
              <a:rPr lang="fr-FR" b="1" err="1">
                <a:solidFill>
                  <a:srgbClr val="0070C0"/>
                </a:solidFill>
                <a:latin typeface="Poppins"/>
                <a:cs typeface="Poppins"/>
              </a:rPr>
              <a:t>tools</a:t>
            </a:r>
            <a:r>
              <a:rPr lang="fr-FR" b="1">
                <a:solidFill>
                  <a:srgbClr val="0070C0"/>
                </a:solidFill>
                <a:latin typeface="Poppins"/>
                <a:cs typeface="Poppins"/>
              </a:rPr>
              <a:t> and </a:t>
            </a:r>
            <a:r>
              <a:rPr lang="fr-FR" b="1" err="1">
                <a:solidFill>
                  <a:srgbClr val="0070C0"/>
                </a:solidFill>
                <a:latin typeface="Poppins"/>
                <a:cs typeface="Poppins"/>
              </a:rPr>
              <a:t>processess</a:t>
            </a:r>
            <a:r>
              <a:rPr lang="fr-FR">
                <a:latin typeface="Poppins"/>
                <a:cs typeface="Poppins"/>
              </a:rPr>
              <a:t>.</a:t>
            </a:r>
            <a:endParaRPr lang="en-US">
              <a:latin typeface="Poppins"/>
              <a:cs typeface="Poppins"/>
            </a:endParaRPr>
          </a:p>
          <a:p>
            <a:pPr marL="285750" indent="-285750">
              <a:lnSpc>
                <a:spcPct val="113999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b="1">
                <a:latin typeface="Poppins"/>
                <a:cs typeface="Poppins"/>
              </a:rPr>
              <a:t>By </a:t>
            </a:r>
            <a:r>
              <a:rPr lang="fr-FR" b="1" err="1">
                <a:latin typeface="Poppins"/>
                <a:cs typeface="Poppins"/>
              </a:rPr>
              <a:t>year</a:t>
            </a:r>
            <a:r>
              <a:rPr lang="fr-FR" b="1">
                <a:latin typeface="Poppins"/>
                <a:cs typeface="Poppins"/>
              </a:rPr>
              <a:t> 5 </a:t>
            </a:r>
            <a:r>
              <a:rPr lang="fr-FR" err="1">
                <a:latin typeface="Poppins"/>
                <a:cs typeface="Poppins"/>
              </a:rPr>
              <a:t>signatories</a:t>
            </a:r>
            <a:r>
              <a:rPr lang="fr-FR">
                <a:latin typeface="Poppins"/>
                <a:cs typeface="Poppins"/>
              </a:rPr>
              <a:t> have </a:t>
            </a:r>
            <a:r>
              <a:rPr lang="fr-FR" err="1">
                <a:latin typeface="Poppins"/>
                <a:cs typeface="Poppins"/>
              </a:rPr>
              <a:t>regularly</a:t>
            </a:r>
            <a:r>
              <a:rPr lang="fr-FR">
                <a:latin typeface="Poppins"/>
                <a:cs typeface="Poppins"/>
              </a:rPr>
              <a:t> </a:t>
            </a:r>
            <a:r>
              <a:rPr lang="fr-FR" b="1" err="1">
                <a:solidFill>
                  <a:srgbClr val="0070C0"/>
                </a:solidFill>
                <a:latin typeface="Poppins"/>
                <a:cs typeface="Poppins"/>
              </a:rPr>
              <a:t>demonstrated</a:t>
            </a:r>
            <a:r>
              <a:rPr lang="fr-FR" b="1">
                <a:solidFill>
                  <a:srgbClr val="0070C0"/>
                </a:solidFill>
                <a:latin typeface="Poppins"/>
                <a:cs typeface="Poppins"/>
              </a:rPr>
              <a:t> </a:t>
            </a:r>
            <a:r>
              <a:rPr lang="fr-FR" b="1" err="1">
                <a:solidFill>
                  <a:srgbClr val="0070C0"/>
                </a:solidFill>
                <a:latin typeface="Poppins"/>
                <a:cs typeface="Poppins"/>
              </a:rPr>
              <a:t>progress</a:t>
            </a:r>
            <a:r>
              <a:rPr lang="fr-FR" b="1">
                <a:solidFill>
                  <a:srgbClr val="0070C0"/>
                </a:solidFill>
                <a:latin typeface="Poppins"/>
                <a:cs typeface="Poppins"/>
              </a:rPr>
              <a:t> </a:t>
            </a:r>
            <a:r>
              <a:rPr lang="fr-FR" b="1" err="1">
                <a:solidFill>
                  <a:srgbClr val="0070C0"/>
                </a:solidFill>
                <a:latin typeface="Poppins"/>
                <a:cs typeface="Poppins"/>
              </a:rPr>
              <a:t>towards</a:t>
            </a:r>
            <a:r>
              <a:rPr lang="fr-FR" b="1">
                <a:solidFill>
                  <a:srgbClr val="0070C0"/>
                </a:solidFill>
                <a:latin typeface="Poppins"/>
                <a:cs typeface="Poppins"/>
              </a:rPr>
              <a:t> </a:t>
            </a:r>
            <a:r>
              <a:rPr lang="fr-FR" b="1" err="1">
                <a:solidFill>
                  <a:srgbClr val="0070C0"/>
                </a:solidFill>
                <a:latin typeface="Poppins"/>
                <a:cs typeface="Poppins"/>
              </a:rPr>
              <a:t>reviewing</a:t>
            </a:r>
            <a:r>
              <a:rPr lang="fr-FR" b="1">
                <a:solidFill>
                  <a:srgbClr val="0070C0"/>
                </a:solidFill>
                <a:latin typeface="Poppins"/>
                <a:cs typeface="Poppins"/>
              </a:rPr>
              <a:t>,</a:t>
            </a:r>
            <a:br>
              <a:rPr lang="fr-FR" b="1">
                <a:latin typeface="Poppins"/>
                <a:cs typeface="Poppins"/>
              </a:rPr>
            </a:br>
            <a:r>
              <a:rPr lang="fr-FR" b="1" err="1">
                <a:solidFill>
                  <a:srgbClr val="0070C0"/>
                </a:solidFill>
                <a:latin typeface="Poppins"/>
                <a:cs typeface="Poppins"/>
              </a:rPr>
              <a:t>developing</a:t>
            </a:r>
            <a:r>
              <a:rPr lang="fr-FR" b="1">
                <a:solidFill>
                  <a:srgbClr val="0070C0"/>
                </a:solidFill>
                <a:latin typeface="Poppins"/>
                <a:cs typeface="Poppins"/>
              </a:rPr>
              <a:t> and </a:t>
            </a:r>
            <a:r>
              <a:rPr lang="fr-FR" b="1" err="1">
                <a:solidFill>
                  <a:srgbClr val="0070C0"/>
                </a:solidFill>
                <a:latin typeface="Poppins"/>
                <a:cs typeface="Poppins"/>
              </a:rPr>
              <a:t>evaluating</a:t>
            </a:r>
            <a:r>
              <a:rPr lang="fr-FR" b="1">
                <a:solidFill>
                  <a:srgbClr val="0070C0"/>
                </a:solidFill>
                <a:latin typeface="Poppins"/>
                <a:cs typeface="Poppins"/>
              </a:rPr>
              <a:t> </a:t>
            </a:r>
            <a:r>
              <a:rPr lang="fr-FR" b="1" err="1">
                <a:solidFill>
                  <a:srgbClr val="0070C0"/>
                </a:solidFill>
                <a:latin typeface="Poppins"/>
                <a:cs typeface="Poppins"/>
              </a:rPr>
              <a:t>criteria</a:t>
            </a:r>
            <a:r>
              <a:rPr lang="fr-FR" b="1">
                <a:solidFill>
                  <a:srgbClr val="0070C0"/>
                </a:solidFill>
                <a:latin typeface="Poppins"/>
                <a:cs typeface="Poppins"/>
              </a:rPr>
              <a:t>, </a:t>
            </a:r>
            <a:r>
              <a:rPr lang="fr-FR" b="1" err="1">
                <a:solidFill>
                  <a:srgbClr val="0070C0"/>
                </a:solidFill>
                <a:latin typeface="Poppins"/>
                <a:cs typeface="Poppins"/>
              </a:rPr>
              <a:t>tools</a:t>
            </a:r>
            <a:r>
              <a:rPr lang="fr-FR" b="1">
                <a:solidFill>
                  <a:srgbClr val="0070C0"/>
                </a:solidFill>
                <a:latin typeface="Poppins"/>
                <a:cs typeface="Poppins"/>
              </a:rPr>
              <a:t> and </a:t>
            </a:r>
            <a:r>
              <a:rPr lang="fr-FR" b="1" err="1">
                <a:solidFill>
                  <a:srgbClr val="0070C0"/>
                </a:solidFill>
                <a:latin typeface="Poppins"/>
                <a:cs typeface="Poppins"/>
              </a:rPr>
              <a:t>processes</a:t>
            </a:r>
            <a:r>
              <a:rPr lang="fr-FR" b="1">
                <a:solidFill>
                  <a:srgbClr val="0070C0"/>
                </a:solidFill>
                <a:latin typeface="Poppins"/>
                <a:cs typeface="Poppins"/>
              </a:rPr>
              <a:t> </a:t>
            </a:r>
            <a:r>
              <a:rPr lang="fr-FR" err="1">
                <a:latin typeface="Poppins"/>
                <a:cs typeface="Poppins"/>
              </a:rPr>
              <a:t>that</a:t>
            </a:r>
            <a:r>
              <a:rPr lang="fr-FR">
                <a:latin typeface="Poppins"/>
                <a:cs typeface="Poppins"/>
              </a:rPr>
              <a:t> </a:t>
            </a:r>
            <a:r>
              <a:rPr lang="fr-FR" err="1">
                <a:latin typeface="Poppins"/>
                <a:cs typeface="Poppins"/>
              </a:rPr>
              <a:t>fulfil</a:t>
            </a:r>
            <a:r>
              <a:rPr lang="fr-FR">
                <a:latin typeface="Poppins"/>
                <a:cs typeface="Poppins"/>
              </a:rPr>
              <a:t> the </a:t>
            </a:r>
            <a:r>
              <a:rPr lang="fr-FR" err="1">
                <a:latin typeface="Poppins"/>
                <a:cs typeface="Poppins"/>
              </a:rPr>
              <a:t>core</a:t>
            </a:r>
            <a:r>
              <a:rPr lang="fr-FR">
                <a:latin typeface="Poppins"/>
                <a:cs typeface="Poppins"/>
              </a:rPr>
              <a:t> </a:t>
            </a:r>
            <a:r>
              <a:rPr lang="fr-FR" err="1">
                <a:latin typeface="Poppins"/>
                <a:cs typeface="Poppins"/>
              </a:rPr>
              <a:t>commitments</a:t>
            </a:r>
            <a:r>
              <a:rPr lang="fr-FR">
                <a:latin typeface="Poppins"/>
                <a:cs typeface="Poppins"/>
              </a:rPr>
              <a:t>.</a:t>
            </a:r>
            <a:endParaRPr lang="en-US">
              <a:latin typeface="Poppins"/>
              <a:cs typeface="Poppins"/>
            </a:endParaRPr>
          </a:p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A064D9-E905-54F2-0D9D-EB6D0E12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4337-EC0D-514C-8926-9471E1A66B46}" type="slidenum">
              <a:rPr lang="en-US" dirty="0" smtClean="0"/>
              <a:pPr/>
              <a:t>20</a:t>
            </a:fld>
            <a:endParaRPr lang="en-US"/>
          </a:p>
        </p:txBody>
      </p:sp>
      <p:pic>
        <p:nvPicPr>
          <p:cNvPr id="3" name="Graphic 4" descr="Chevron arrows with solid fill">
            <a:extLst>
              <a:ext uri="{FF2B5EF4-FFF2-40B4-BE49-F238E27FC236}">
                <a16:creationId xmlns:a16="http://schemas.microsoft.com/office/drawing/2014/main" id="{76F16C5A-F1AF-3C99-177C-31F286E6B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800" y="4802717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0A6E2C-8F5A-4071-770B-57464B7617F8}"/>
              </a:ext>
            </a:extLst>
          </p:cNvPr>
          <p:cNvSpPr txBox="1"/>
          <p:nvPr/>
        </p:nvSpPr>
        <p:spPr>
          <a:xfrm>
            <a:off x="1718733" y="4936067"/>
            <a:ext cx="730461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Poppins"/>
                <a:cs typeface="Poppins"/>
              </a:rPr>
              <a:t>The Agreement is </a:t>
            </a:r>
            <a:r>
              <a:rPr lang="en-US" b="1">
                <a:solidFill>
                  <a:srgbClr val="0070C0"/>
                </a:solidFill>
                <a:latin typeface="Poppins"/>
                <a:cs typeface="Poppins"/>
              </a:rPr>
              <a:t>only the starting point! </a:t>
            </a:r>
            <a:endParaRPr lang="en-US">
              <a:latin typeface="Poppins"/>
              <a:cs typeface="Poppins"/>
            </a:endParaRPr>
          </a:p>
          <a:p>
            <a:r>
              <a:rPr lang="en-US">
                <a:latin typeface="Poppins"/>
                <a:cs typeface="Poppins"/>
              </a:rPr>
              <a:t>Changes to be developed </a:t>
            </a:r>
            <a:r>
              <a:rPr lang="en-GB">
                <a:latin typeface="Poppins"/>
                <a:cs typeface="Poppins"/>
              </a:rPr>
              <a:t>​</a:t>
            </a:r>
            <a:r>
              <a:rPr lang="en-US">
                <a:latin typeface="Poppins"/>
                <a:cs typeface="Poppins"/>
              </a:rPr>
              <a:t>and implemented by the Coalition.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B27E7A-152C-1446-5620-5025C03BB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56222" y="4664990"/>
            <a:ext cx="3635778" cy="219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315A65D5-1BC5-7287-7AF9-D503F17B70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138" y="6066405"/>
            <a:ext cx="1893699" cy="52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73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14B2F-3E77-FBE7-083A-0BF99F963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790" y="290830"/>
            <a:ext cx="7606859" cy="879224"/>
          </a:xfrm>
        </p:spPr>
        <p:txBody>
          <a:bodyPr>
            <a:normAutofit fontScale="90000"/>
          </a:bodyPr>
          <a:lstStyle/>
          <a:p>
            <a:r>
              <a:rPr lang="en-GB" dirty="0"/>
              <a:t>DORA (2012) &amp;  COARA (2022)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A4A3399-E37C-76E3-DDCE-20E2C9F7A437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95401" y="1174986"/>
          <a:ext cx="8478663" cy="4926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95FCB95-8C47-718A-9F10-D6CAA68C8AD9}"/>
              </a:ext>
            </a:extLst>
          </p:cNvPr>
          <p:cNvSpPr txBox="1">
            <a:spLocks/>
          </p:cNvSpPr>
          <p:nvPr/>
        </p:nvSpPr>
        <p:spPr>
          <a:xfrm>
            <a:off x="4653188" y="2783921"/>
            <a:ext cx="144281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chemeClr val="accent4">
                    <a:lumMod val="50000"/>
                  </a:schemeClr>
                </a:solidFill>
              </a:rPr>
              <a:t>Abandon poor use of journal metrics; </a:t>
            </a:r>
          </a:p>
          <a:p>
            <a:endParaRPr lang="en-GB" sz="15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GB" sz="1500" dirty="0">
                <a:solidFill>
                  <a:schemeClr val="accent4">
                    <a:lumMod val="50000"/>
                  </a:schemeClr>
                </a:solidFill>
              </a:rPr>
              <a:t>Value broader range of contributions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3800FC-BC39-7CC8-1462-B67E423CEB75}"/>
              </a:ext>
            </a:extLst>
          </p:cNvPr>
          <p:cNvSpPr txBox="1">
            <a:spLocks/>
          </p:cNvSpPr>
          <p:nvPr/>
        </p:nvSpPr>
        <p:spPr>
          <a:xfrm>
            <a:off x="2135560" y="2348881"/>
            <a:ext cx="19507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400" dirty="0">
                <a:solidFill>
                  <a:schemeClr val="accent4">
                    <a:lumMod val="50000"/>
                  </a:schemeClr>
                </a:solidFill>
              </a:rPr>
              <a:t>Be explicit about hiring criteria;</a:t>
            </a:r>
          </a:p>
          <a:p>
            <a:pPr lvl="0"/>
            <a:r>
              <a:rPr lang="en-GB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lvl="0"/>
            <a:r>
              <a:rPr lang="en-GB" sz="1400" dirty="0">
                <a:solidFill>
                  <a:schemeClr val="accent4">
                    <a:lumMod val="50000"/>
                  </a:schemeClr>
                </a:solidFill>
              </a:rPr>
              <a:t>Responsible authorship practices;  </a:t>
            </a:r>
          </a:p>
          <a:p>
            <a:pPr lvl="0"/>
            <a:r>
              <a:rPr lang="en-GB" sz="1400" dirty="0">
                <a:solidFill>
                  <a:schemeClr val="accent4">
                    <a:lumMod val="50000"/>
                  </a:schemeClr>
                </a:solidFill>
              </a:rPr>
              <a:t>       </a:t>
            </a:r>
          </a:p>
          <a:p>
            <a:pPr lvl="0"/>
            <a:r>
              <a:rPr lang="en-GB" sz="1400" dirty="0">
                <a:solidFill>
                  <a:schemeClr val="accent4">
                    <a:lumMod val="50000"/>
                  </a:schemeClr>
                </a:solidFill>
              </a:rPr>
              <a:t>Responsible publisher practices; </a:t>
            </a:r>
          </a:p>
          <a:p>
            <a:pPr lvl="0"/>
            <a:endParaRPr lang="en-GB" sz="1400" dirty="0">
              <a:solidFill>
                <a:schemeClr val="accent4">
                  <a:lumMod val="50000"/>
                </a:schemeClr>
              </a:solidFill>
            </a:endParaRPr>
          </a:p>
          <a:p>
            <a:pPr lvl="0"/>
            <a:r>
              <a:rPr lang="en-GB" sz="1400" dirty="0">
                <a:solidFill>
                  <a:schemeClr val="accent4">
                    <a:lumMod val="50000"/>
                  </a:schemeClr>
                </a:solidFill>
              </a:rPr>
              <a:t>Responsible metrics vendor practices.</a:t>
            </a:r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B118F0-8B9F-0275-2C0C-4BC47BDB0490}"/>
              </a:ext>
            </a:extLst>
          </p:cNvPr>
          <p:cNvSpPr txBox="1">
            <a:spLocks/>
          </p:cNvSpPr>
          <p:nvPr/>
        </p:nvSpPr>
        <p:spPr>
          <a:xfrm>
            <a:off x="6416747" y="1733327"/>
            <a:ext cx="20271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400" dirty="0">
                <a:solidFill>
                  <a:schemeClr val="accent4">
                    <a:lumMod val="50000"/>
                  </a:schemeClr>
                </a:solidFill>
              </a:rPr>
              <a:t>Qualitative over quantitative evaluation; </a:t>
            </a:r>
          </a:p>
          <a:p>
            <a:pPr lvl="0"/>
            <a:endParaRPr lang="en-GB" sz="1400" dirty="0">
              <a:solidFill>
                <a:schemeClr val="accent4">
                  <a:lumMod val="50000"/>
                </a:schemeClr>
              </a:solidFill>
            </a:endParaRPr>
          </a:p>
          <a:p>
            <a:pPr lvl="0"/>
            <a:r>
              <a:rPr lang="en-GB" sz="1400" dirty="0">
                <a:solidFill>
                  <a:schemeClr val="accent4">
                    <a:lumMod val="50000"/>
                  </a:schemeClr>
                </a:solidFill>
              </a:rPr>
              <a:t>Avoid use of rankings in research/er assessment;</a:t>
            </a:r>
          </a:p>
          <a:p>
            <a:pPr lvl="0"/>
            <a:endParaRPr lang="en-GB" sz="1400" dirty="0">
              <a:solidFill>
                <a:schemeClr val="accent4">
                  <a:lumMod val="50000"/>
                </a:schemeClr>
              </a:solidFill>
            </a:endParaRPr>
          </a:p>
          <a:p>
            <a:pPr lvl="0"/>
            <a:r>
              <a:rPr lang="en-GB" sz="1400" dirty="0">
                <a:solidFill>
                  <a:schemeClr val="accent4">
                    <a:lumMod val="50000"/>
                  </a:schemeClr>
                </a:solidFill>
              </a:rPr>
              <a:t>Commit to resource, review, update &amp; report on RRA practice;</a:t>
            </a:r>
          </a:p>
          <a:p>
            <a:pPr lvl="0"/>
            <a:endParaRPr lang="en-GB" sz="1400" dirty="0">
              <a:solidFill>
                <a:schemeClr val="accent4">
                  <a:lumMod val="50000"/>
                </a:schemeClr>
              </a:solidFill>
            </a:endParaRPr>
          </a:p>
          <a:p>
            <a:pPr lvl="0"/>
            <a:r>
              <a:rPr lang="en-GB" sz="1400" dirty="0">
                <a:solidFill>
                  <a:schemeClr val="accent4">
                    <a:lumMod val="50000"/>
                  </a:schemeClr>
                </a:solidFill>
              </a:rPr>
              <a:t>Time-frame for change;</a:t>
            </a:r>
          </a:p>
          <a:p>
            <a:pPr lvl="0"/>
            <a:endParaRPr lang="en-GB" sz="1400" dirty="0">
              <a:solidFill>
                <a:schemeClr val="accent4">
                  <a:lumMod val="50000"/>
                </a:schemeClr>
              </a:solidFill>
            </a:endParaRPr>
          </a:p>
          <a:p>
            <a:pPr lvl="0"/>
            <a:r>
              <a:rPr lang="en-GB" sz="1400" dirty="0">
                <a:solidFill>
                  <a:schemeClr val="accent4">
                    <a:lumMod val="50000"/>
                  </a:schemeClr>
                </a:solidFill>
              </a:rPr>
              <a:t>Join a community.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312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735008" y="2089406"/>
            <a:ext cx="8721983" cy="294693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Poppins SemiBold"/>
                <a:ea typeface="Open Sans"/>
                <a:cs typeface="Open Sans"/>
              </a:rPr>
              <a:t>3. 	Themes emerging from global research assessment reform</a:t>
            </a:r>
            <a:endParaRPr lang="en-GB" dirty="0">
              <a:ln w="19050">
                <a:solidFill>
                  <a:srgbClr val="FFFFFF"/>
                </a:solidFill>
              </a:ln>
              <a:solidFill>
                <a:schemeClr val="bg1"/>
              </a:solidFill>
              <a:latin typeface="Poppins SemiBold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DB13ED0-396C-2405-27A2-504041F60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771" y="3688811"/>
            <a:ext cx="2060562" cy="26791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7A2C350-1F70-6C59-DBCF-D933934F2B73}"/>
              </a:ext>
            </a:extLst>
          </p:cNvPr>
          <p:cNvSpPr txBox="1"/>
          <p:nvPr/>
        </p:nvSpPr>
        <p:spPr>
          <a:xfrm>
            <a:off x="3443605" y="4574671"/>
            <a:ext cx="37330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anose="00000700000000000000"/>
                <a:ea typeface="+mn-ea"/>
                <a:cs typeface="+mn-cs"/>
              </a:rPr>
              <a:t>https://coara.eu/agreement/</a:t>
            </a:r>
            <a:endParaRPr kumimoji="0" lang="en-US" sz="1600" b="1" i="0" u="sng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 SemiBold" panose="00000700000000000000"/>
              <a:ea typeface="+mn-ea"/>
              <a:cs typeface="+mn-cs"/>
            </a:endParaRPr>
          </a:p>
        </p:txBody>
      </p:sp>
      <p:pic>
        <p:nvPicPr>
          <p:cNvPr id="5" name="Graphic 4" descr="World with solid fill">
            <a:extLst>
              <a:ext uri="{FF2B5EF4-FFF2-40B4-BE49-F238E27FC236}">
                <a16:creationId xmlns:a16="http://schemas.microsoft.com/office/drawing/2014/main" id="{80D9C0B3-C132-BA93-6C6B-CCCB00D83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6688" y="4439369"/>
            <a:ext cx="584775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14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77CD0-5D0E-D4D9-ECF0-5919DC7E5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40977"/>
            <a:ext cx="12360999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Being value-led &amp; valuing a broader range of things </a:t>
            </a:r>
          </a:p>
        </p:txBody>
      </p:sp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BBEE4795-4D0B-2CDB-0785-4B2F86138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009460" y="1489509"/>
            <a:ext cx="6515875" cy="422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D2FE5C-6A7E-FF1E-90A8-7AD52F2FE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4148" y="1139392"/>
            <a:ext cx="5126099" cy="5557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FED585-967F-C0CB-0D54-0C36F45F3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9464" y="846139"/>
            <a:ext cx="3914549" cy="3494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humetricshss">
            <a:extLst>
              <a:ext uri="{FF2B5EF4-FFF2-40B4-BE49-F238E27FC236}">
                <a16:creationId xmlns:a16="http://schemas.microsoft.com/office/drawing/2014/main" id="{7A334B78-A9E5-116A-E77F-67060C508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231" y="3636653"/>
            <a:ext cx="3060575" cy="3060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01FE3AF-EDC2-5081-F963-20EDCE6B1002}"/>
              </a:ext>
            </a:extLst>
          </p:cNvPr>
          <p:cNvSpPr/>
          <p:nvPr/>
        </p:nvSpPr>
        <p:spPr>
          <a:xfrm>
            <a:off x="8590246" y="2261695"/>
            <a:ext cx="3060575" cy="13723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623601-C288-8BDD-8CDB-9D0B72176BCA}"/>
              </a:ext>
            </a:extLst>
          </p:cNvPr>
          <p:cNvSpPr/>
          <p:nvPr/>
        </p:nvSpPr>
        <p:spPr>
          <a:xfrm>
            <a:off x="3335300" y="4021540"/>
            <a:ext cx="5383795" cy="8087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D933DA1-6679-074D-953A-37AD640EEE68}"/>
              </a:ext>
            </a:extLst>
          </p:cNvPr>
          <p:cNvSpPr/>
          <p:nvPr/>
        </p:nvSpPr>
        <p:spPr>
          <a:xfrm>
            <a:off x="998707" y="1371481"/>
            <a:ext cx="2818859" cy="8087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198367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457C1-94BD-5912-3124-BC989CDA8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14" y="113367"/>
            <a:ext cx="10571998" cy="1172299"/>
          </a:xfrm>
        </p:spPr>
        <p:txBody>
          <a:bodyPr>
            <a:normAutofit fontScale="90000"/>
          </a:bodyPr>
          <a:lstStyle/>
          <a:p>
            <a:r>
              <a:rPr lang="en-GB" dirty="0"/>
              <a:t>Needing better data about the things we value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69987D3-8EDB-3175-D129-E3C99B31A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14" y="1956681"/>
            <a:ext cx="3528057" cy="4626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BE63EF-834E-DDDA-4149-5BCFCFB94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714471" y="1285667"/>
            <a:ext cx="7871724" cy="4286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F1081F-D1E7-D77C-5558-8E14089653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8770" y="3205057"/>
            <a:ext cx="6321777" cy="3378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79995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79" y="148351"/>
            <a:ext cx="10571998" cy="1172299"/>
          </a:xfrm>
        </p:spPr>
        <p:txBody>
          <a:bodyPr>
            <a:normAutofit fontScale="90000"/>
          </a:bodyPr>
          <a:lstStyle/>
          <a:p>
            <a:r>
              <a:rPr lang="en-GB" dirty="0"/>
              <a:t>Co-design &amp; putting equity at the heart of what we do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15" y="2071865"/>
            <a:ext cx="5228063" cy="411021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sz="3500" dirty="0">
                <a:solidFill>
                  <a:srgbClr val="330066"/>
                </a:solidFill>
              </a:rPr>
              <a:t>SCOPE ’Probe’ stage</a:t>
            </a:r>
          </a:p>
          <a:p>
            <a:pPr>
              <a:buFont typeface="+mj-lt"/>
              <a:buAutoNum type="arabicPeriod"/>
            </a:pPr>
            <a:r>
              <a:rPr lang="fi-FI" sz="3500" dirty="0"/>
              <a:t>Who might this discriminate against?</a:t>
            </a:r>
          </a:p>
          <a:p>
            <a:pPr>
              <a:buFont typeface="+mj-lt"/>
              <a:buAutoNum type="arabicPeriod"/>
            </a:pPr>
            <a:r>
              <a:rPr lang="fi-FI" sz="3500" dirty="0"/>
              <a:t>How might this be gamed?</a:t>
            </a:r>
          </a:p>
          <a:p>
            <a:pPr>
              <a:buFont typeface="+mj-lt"/>
              <a:buAutoNum type="arabicPeriod"/>
            </a:pPr>
            <a:r>
              <a:rPr lang="fi-FI" sz="3500" dirty="0"/>
              <a:t>What might the unintended consequences be?</a:t>
            </a:r>
          </a:p>
          <a:p>
            <a:pPr>
              <a:buFont typeface="+mj-lt"/>
              <a:buAutoNum type="arabicPeriod"/>
            </a:pPr>
            <a:r>
              <a:rPr lang="fi-FI" sz="3500" dirty="0"/>
              <a:t>Does the cost of measuring outweigh the benefit?</a:t>
            </a:r>
            <a:endParaRPr lang="fi-FI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6A47E9F-0430-4C8A-BC4A-AC1BCFDF6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897" y="1820983"/>
            <a:ext cx="2146411" cy="863644"/>
          </a:xfrm>
          <a:prstGeom prst="rect">
            <a:avLst/>
          </a:prstGeom>
        </p:spPr>
      </p:pic>
      <p:pic>
        <p:nvPicPr>
          <p:cNvPr id="5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069E750B-DF70-ED98-3FFD-671FEFE50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6911" y="1679346"/>
            <a:ext cx="6515875" cy="422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humetricshss">
            <a:extLst>
              <a:ext uri="{FF2B5EF4-FFF2-40B4-BE49-F238E27FC236}">
                <a16:creationId xmlns:a16="http://schemas.microsoft.com/office/drawing/2014/main" id="{3CCA6AC7-F9F9-89C2-3CD5-B50AB59E8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658" y="1249769"/>
            <a:ext cx="3060575" cy="3060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C9187E8-02FB-4764-7070-88B4D9C35DCB}"/>
              </a:ext>
            </a:extLst>
          </p:cNvPr>
          <p:cNvSpPr/>
          <p:nvPr/>
        </p:nvSpPr>
        <p:spPr>
          <a:xfrm>
            <a:off x="5325296" y="4592871"/>
            <a:ext cx="2818859" cy="8087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A0CCC12-F493-E08F-7034-A8545756A8F3}"/>
              </a:ext>
            </a:extLst>
          </p:cNvPr>
          <p:cNvSpPr/>
          <p:nvPr/>
        </p:nvSpPr>
        <p:spPr>
          <a:xfrm>
            <a:off x="9129897" y="2770562"/>
            <a:ext cx="1465123" cy="6808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24270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4551F-E97F-6580-1B63-F0C1DECE4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347" y="274640"/>
            <a:ext cx="11455652" cy="791113"/>
          </a:xfrm>
        </p:spPr>
        <p:txBody>
          <a:bodyPr>
            <a:normAutofit/>
          </a:bodyPr>
          <a:lstStyle/>
          <a:p>
            <a:r>
              <a:rPr lang="en-GB" dirty="0"/>
              <a:t>Putting rankings in their place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7FDDC4-A16A-395B-3CA3-CACD328BF8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201593"/>
            <a:ext cx="5054880" cy="5480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8FD5AB-2E72-CCF0-EE85-30DFD4AD1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5044" y="1273837"/>
            <a:ext cx="6078377" cy="470376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3BE2FE9-CFAD-79E7-0D82-39400789FD9B}"/>
              </a:ext>
            </a:extLst>
          </p:cNvPr>
          <p:cNvSpPr txBox="1">
            <a:spLocks/>
          </p:cNvSpPr>
          <p:nvPr/>
        </p:nvSpPr>
        <p:spPr>
          <a:xfrm rot="16200000">
            <a:off x="8991932" y="2887570"/>
            <a:ext cx="5823248" cy="748581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3006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133" dirty="0"/>
              <a:t>https://inorms.net/more-than-our-rank/</a:t>
            </a:r>
          </a:p>
        </p:txBody>
      </p:sp>
      <p:pic>
        <p:nvPicPr>
          <p:cNvPr id="3" name="Picture 2" descr="Text, table&#10;&#10;Description automatically generated">
            <a:extLst>
              <a:ext uri="{FF2B5EF4-FFF2-40B4-BE49-F238E27FC236}">
                <a16:creationId xmlns:a16="http://schemas.microsoft.com/office/drawing/2014/main" id="{AA1CC129-E864-2287-6716-1BD4B5DDB7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7417" y="2070420"/>
            <a:ext cx="5448776" cy="2717161"/>
          </a:xfrm>
          <a:prstGeom prst="rect">
            <a:avLst/>
          </a:prstGeom>
          <a:scene3d>
            <a:camera prst="orthographicFront"/>
            <a:lightRig rig="twoPt" dir="t">
              <a:rot lat="0" lon="0" rev="7200000"/>
            </a:lightRig>
          </a:scene3d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727AE37-1FA2-5781-0537-83C87F3BEC27}"/>
              </a:ext>
            </a:extLst>
          </p:cNvPr>
          <p:cNvSpPr/>
          <p:nvPr/>
        </p:nvSpPr>
        <p:spPr>
          <a:xfrm>
            <a:off x="-247758" y="5792247"/>
            <a:ext cx="5383795" cy="8961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D51B7AB-BF66-C903-9B08-89166B233934}"/>
              </a:ext>
            </a:extLst>
          </p:cNvPr>
          <p:cNvSpPr/>
          <p:nvPr/>
        </p:nvSpPr>
        <p:spPr>
          <a:xfrm>
            <a:off x="3210107" y="4124209"/>
            <a:ext cx="4109156" cy="3913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4058462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729C21-A4AC-A3C2-55CD-F1C541A80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689736"/>
            <a:ext cx="5905577" cy="34785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7785B5-419B-12C0-DBF4-B2D3AC68E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793" y="179753"/>
            <a:ext cx="10571998" cy="1172299"/>
          </a:xfrm>
        </p:spPr>
        <p:txBody>
          <a:bodyPr/>
          <a:lstStyle/>
          <a:p>
            <a:r>
              <a:rPr lang="en-GB" dirty="0"/>
              <a:t>Narrative approaches prized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D7EA58-198A-7C9C-2E33-1CF51E655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759201" y="1181139"/>
            <a:ext cx="4287089" cy="4648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02E78F5-AD59-6063-EF26-D4B9B9B94CAA}"/>
              </a:ext>
            </a:extLst>
          </p:cNvPr>
          <p:cNvSpPr/>
          <p:nvPr/>
        </p:nvSpPr>
        <p:spPr>
          <a:xfrm>
            <a:off x="3617248" y="4175760"/>
            <a:ext cx="4287089" cy="7297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B91B04-EF88-D604-D202-FDF9A4C971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2876" y="2910987"/>
            <a:ext cx="5979033" cy="367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434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0D042-1189-4E9A-A81A-96449F8B8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AC655E-5038-46E7-91BE-391A663BA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24609">
            <a:off x="266214" y="3424657"/>
            <a:ext cx="8102404" cy="2474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E23442-A2C4-488D-8221-B351D79E0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0426">
            <a:off x="281975" y="349595"/>
            <a:ext cx="8459384" cy="1553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5DDD12-FE21-4E8B-9471-7BC4F5674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42156">
            <a:off x="3473662" y="3274840"/>
            <a:ext cx="8581097" cy="1067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5767AD-71B6-451E-B9E1-C1E14D409D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30953">
            <a:off x="5126335" y="1381225"/>
            <a:ext cx="3906603" cy="2064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88923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735008" y="2089406"/>
            <a:ext cx="8721983" cy="294693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Poppins SemiBold"/>
                <a:ea typeface="Open Sans"/>
                <a:cs typeface="Open Sans"/>
              </a:rPr>
              <a:t>summary</a:t>
            </a:r>
            <a:endParaRPr lang="en-GB" dirty="0">
              <a:ln w="19050">
                <a:solidFill>
                  <a:srgbClr val="FFFFFF"/>
                </a:solidFill>
              </a:ln>
              <a:solidFill>
                <a:schemeClr val="bg1"/>
              </a:solidFill>
              <a:latin typeface="Poppins SemiBold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DB13ED0-396C-2405-27A2-504041F60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771" y="3688811"/>
            <a:ext cx="2060562" cy="26791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7A2C350-1F70-6C59-DBCF-D933934F2B73}"/>
              </a:ext>
            </a:extLst>
          </p:cNvPr>
          <p:cNvSpPr txBox="1"/>
          <p:nvPr/>
        </p:nvSpPr>
        <p:spPr>
          <a:xfrm>
            <a:off x="3443605" y="4574671"/>
            <a:ext cx="37330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anose="00000700000000000000"/>
                <a:ea typeface="+mn-ea"/>
                <a:cs typeface="+mn-cs"/>
              </a:rPr>
              <a:t>https://coara.eu/agreement/</a:t>
            </a:r>
            <a:endParaRPr kumimoji="0" lang="en-US" sz="1600" b="1" i="0" u="sng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 SemiBold" panose="00000700000000000000"/>
              <a:ea typeface="+mn-ea"/>
              <a:cs typeface="+mn-cs"/>
            </a:endParaRPr>
          </a:p>
        </p:txBody>
      </p:sp>
      <p:pic>
        <p:nvPicPr>
          <p:cNvPr id="5" name="Graphic 4" descr="World with solid fill">
            <a:extLst>
              <a:ext uri="{FF2B5EF4-FFF2-40B4-BE49-F238E27FC236}">
                <a16:creationId xmlns:a16="http://schemas.microsoft.com/office/drawing/2014/main" id="{80D9C0B3-C132-BA93-6C6B-CCCB00D83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6688" y="4439369"/>
            <a:ext cx="584775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81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735008" y="2089406"/>
            <a:ext cx="8721983" cy="2946930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en-GB" dirty="0">
                <a:solidFill>
                  <a:schemeClr val="bg1"/>
                </a:solidFill>
                <a:latin typeface="Poppins SemiBold"/>
                <a:ea typeface="Open Sans"/>
                <a:cs typeface="Open Sans"/>
              </a:rPr>
              <a:t>Key drivers for research assessment reform</a:t>
            </a:r>
            <a:endParaRPr lang="en-GB" dirty="0">
              <a:ln w="19050">
                <a:solidFill>
                  <a:srgbClr val="FFFFFF"/>
                </a:solidFill>
              </a:ln>
              <a:solidFill>
                <a:schemeClr val="bg1"/>
              </a:solidFill>
              <a:latin typeface="Poppins SemiBold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DB13ED0-396C-2405-27A2-504041F60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771" y="3688811"/>
            <a:ext cx="2060562" cy="26791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7A2C350-1F70-6C59-DBCF-D933934F2B73}"/>
              </a:ext>
            </a:extLst>
          </p:cNvPr>
          <p:cNvSpPr txBox="1"/>
          <p:nvPr/>
        </p:nvSpPr>
        <p:spPr>
          <a:xfrm>
            <a:off x="3443605" y="4574671"/>
            <a:ext cx="37330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anose="00000700000000000000"/>
                <a:ea typeface="+mn-ea"/>
                <a:cs typeface="+mn-cs"/>
              </a:rPr>
              <a:t>https://coara.eu/agreement/</a:t>
            </a:r>
            <a:endParaRPr kumimoji="0" lang="en-US" sz="1600" b="1" i="0" u="sng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 SemiBold" panose="00000700000000000000"/>
              <a:ea typeface="+mn-ea"/>
              <a:cs typeface="+mn-cs"/>
            </a:endParaRPr>
          </a:p>
        </p:txBody>
      </p:sp>
      <p:pic>
        <p:nvPicPr>
          <p:cNvPr id="5" name="Graphic 4" descr="World with solid fill">
            <a:extLst>
              <a:ext uri="{FF2B5EF4-FFF2-40B4-BE49-F238E27FC236}">
                <a16:creationId xmlns:a16="http://schemas.microsoft.com/office/drawing/2014/main" id="{80D9C0B3-C132-BA93-6C6B-CCCB00D83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6688" y="4439369"/>
            <a:ext cx="584775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866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D8F495-97B1-9410-43FC-04AFDA88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for listening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CBD18F-0857-6680-89A5-F1B40CFE3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000" y="1699350"/>
            <a:ext cx="5818912" cy="3980688"/>
          </a:xfrm>
        </p:spPr>
        <p:txBody>
          <a:bodyPr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Poppins"/>
                <a:cs typeface="Poppins"/>
              </a:rPr>
              <a:t>Useful links:</a:t>
            </a:r>
            <a:endParaRPr lang="en-GB" sz="36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r>
              <a:rPr lang="en-GB" sz="2000" dirty="0">
                <a:latin typeface="Poppins SemiBold"/>
                <a:cs typeface="Poppins Semi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CoARA website</a:t>
            </a:r>
            <a:r>
              <a:rPr lang="en-GB" sz="2000" dirty="0">
                <a:latin typeface="Poppins SemiBold"/>
                <a:cs typeface="Poppins SemiBold"/>
              </a:rPr>
              <a:t> </a:t>
            </a:r>
            <a:br>
              <a:rPr lang="en-GB" sz="2000" dirty="0">
                <a:latin typeface="Poppins SemiBold" panose="00000700000000000000" pitchFamily="2" charset="0"/>
                <a:cs typeface="Poppins SemiBold" panose="00000700000000000000" pitchFamily="2" charset="0"/>
              </a:rPr>
            </a:br>
            <a:r>
              <a:rPr lang="en-GB" sz="2000" dirty="0">
                <a:latin typeface="Poppins SemiBold"/>
                <a:cs typeface="Poppins SemiBold"/>
              </a:rPr>
              <a:t>https://coara.eu</a:t>
            </a:r>
          </a:p>
          <a:p>
            <a:r>
              <a:rPr lang="en-GB" sz="2000" dirty="0">
                <a:latin typeface="Poppins"/>
                <a:cs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governance documents</a:t>
            </a:r>
            <a:endParaRPr lang="en-GB" sz="2000" dirty="0">
              <a:latin typeface="Poppins"/>
              <a:cs typeface="Poppins"/>
            </a:endParaRPr>
          </a:p>
          <a:p>
            <a:r>
              <a:rPr lang="en-GB" sz="2000" dirty="0">
                <a:latin typeface="Poppins"/>
                <a:cs typeface="Poppi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Agreement full text</a:t>
            </a:r>
            <a:endParaRPr lang="en-GB" sz="2000" dirty="0">
              <a:latin typeface="Poppins"/>
              <a:cs typeface="Poppins"/>
            </a:endParaRPr>
          </a:p>
          <a:p>
            <a:r>
              <a:rPr lang="en-GB" sz="2000" dirty="0">
                <a:latin typeface="Poppins"/>
                <a:cs typeface="Poppi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Sign the Agreement</a:t>
            </a:r>
            <a:endParaRPr lang="en-GB" sz="2000" dirty="0">
              <a:latin typeface="Poppins"/>
              <a:cs typeface="Poppins"/>
            </a:endParaRPr>
          </a:p>
          <a:p>
            <a:r>
              <a:rPr lang="en-GB" sz="2000" dirty="0">
                <a:latin typeface="Poppins"/>
                <a:cs typeface="Poppi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CoARA News</a:t>
            </a:r>
            <a:endParaRPr lang="en-GB" sz="2000" dirty="0">
              <a:latin typeface="Poppins"/>
              <a:cs typeface="Poppins"/>
            </a:endParaRPr>
          </a:p>
          <a:p>
            <a:r>
              <a:rPr lang="en-GB" sz="2000" dirty="0">
                <a:latin typeface="Poppins"/>
                <a:cs typeface="Poppi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FAQ</a:t>
            </a:r>
            <a:endParaRPr lang="en-GB" sz="2000" dirty="0">
              <a:latin typeface="Poppins"/>
              <a:cs typeface="Poppin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76C70D-2014-0FD5-BA7E-79DC44D77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4337-EC0D-514C-8926-9471E1A66B4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2466EA-02E2-0254-F874-19E9FA37620C}"/>
              </a:ext>
            </a:extLst>
          </p:cNvPr>
          <p:cNvSpPr txBox="1"/>
          <p:nvPr/>
        </p:nvSpPr>
        <p:spPr>
          <a:xfrm>
            <a:off x="7427793" y="1559595"/>
            <a:ext cx="3048000" cy="307776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3600" dirty="0">
                <a:latin typeface="Poppins SemiBold"/>
                <a:cs typeface="Poppins SemiBold"/>
              </a:rPr>
              <a:t>Follow us! </a:t>
            </a:r>
            <a:endParaRPr lang="fr-FR" sz="360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endParaRPr lang="fr-FR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r>
              <a:rPr lang="fr-FR" b="1" dirty="0">
                <a:solidFill>
                  <a:srgbClr val="0070C0"/>
                </a:solidFill>
                <a:latin typeface="Poppins SemiBold"/>
                <a:cs typeface="Poppins SemiBold"/>
              </a:rPr>
              <a:t>        @CoARAssessment  </a:t>
            </a:r>
            <a:endParaRPr lang="fr-FR" b="1" dirty="0">
              <a:solidFill>
                <a:srgbClr val="0070C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endParaRPr lang="fr-FR" b="1">
              <a:solidFill>
                <a:srgbClr val="0070C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endParaRPr lang="fr-FR" b="1">
              <a:solidFill>
                <a:srgbClr val="0070C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r>
              <a:rPr lang="en-US" sz="3200" dirty="0">
                <a:latin typeface="Poppins SemiBold"/>
                <a:cs typeface="Poppins SemiBold"/>
              </a:rPr>
              <a:t>A question? </a:t>
            </a:r>
            <a:endParaRPr lang="en-US" sz="32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endParaRPr lang="en-US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r>
              <a:rPr lang="en-US" dirty="0">
                <a:latin typeface="Poppins SemiBold"/>
                <a:cs typeface="Poppins SemiBold"/>
              </a:rPr>
              <a:t>Contact us at </a:t>
            </a:r>
            <a:endParaRPr lang="en-US" b="1">
              <a:solidFill>
                <a:srgbClr val="0070C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Poppins SemiBold"/>
                <a:cs typeface="Poppins SemiBold"/>
                <a:hlinkClick r:id="rId9"/>
              </a:rPr>
              <a:t>secretariat@coara.eu</a:t>
            </a:r>
            <a:r>
              <a:rPr lang="en-US" b="1" dirty="0">
                <a:solidFill>
                  <a:srgbClr val="0070C0"/>
                </a:solidFill>
                <a:latin typeface="Poppins SemiBold"/>
                <a:cs typeface="Poppins SemiBold"/>
              </a:rPr>
              <a:t> </a:t>
            </a:r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610733C2-CF3F-4D77-5B4D-937B514ECFEC}"/>
              </a:ext>
            </a:extLst>
          </p:cNvPr>
          <p:cNvSpPr>
            <a:spLocks/>
          </p:cNvSpPr>
          <p:nvPr/>
        </p:nvSpPr>
        <p:spPr bwMode="auto">
          <a:xfrm>
            <a:off x="7468018" y="2505669"/>
            <a:ext cx="378981" cy="318536"/>
          </a:xfrm>
          <a:custGeom>
            <a:avLst/>
            <a:gdLst>
              <a:gd name="T0" fmla="*/ 387 w 436"/>
              <a:gd name="T1" fmla="*/ 133 h 363"/>
              <a:gd name="T2" fmla="*/ 434 w 436"/>
              <a:gd name="T3" fmla="*/ 105 h 363"/>
              <a:gd name="T4" fmla="*/ 383 w 436"/>
              <a:gd name="T5" fmla="*/ 110 h 363"/>
              <a:gd name="T6" fmla="*/ 380 w 436"/>
              <a:gd name="T7" fmla="*/ 100 h 363"/>
              <a:gd name="T8" fmla="*/ 288 w 436"/>
              <a:gd name="T9" fmla="*/ 28 h 363"/>
              <a:gd name="T10" fmla="*/ 298 w 436"/>
              <a:gd name="T11" fmla="*/ 24 h 363"/>
              <a:gd name="T12" fmla="*/ 325 w 436"/>
              <a:gd name="T13" fmla="*/ 9 h 363"/>
              <a:gd name="T14" fmla="*/ 283 w 436"/>
              <a:gd name="T15" fmla="*/ 17 h 363"/>
              <a:gd name="T16" fmla="*/ 306 w 436"/>
              <a:gd name="T17" fmla="*/ 0 h 363"/>
              <a:gd name="T18" fmla="*/ 272 w 436"/>
              <a:gd name="T19" fmla="*/ 16 h 363"/>
              <a:gd name="T20" fmla="*/ 278 w 436"/>
              <a:gd name="T21" fmla="*/ 3 h 363"/>
              <a:gd name="T22" fmla="*/ 210 w 436"/>
              <a:gd name="T23" fmla="*/ 108 h 363"/>
              <a:gd name="T24" fmla="*/ 177 w 436"/>
              <a:gd name="T25" fmla="*/ 82 h 363"/>
              <a:gd name="T26" fmla="*/ 65 w 436"/>
              <a:gd name="T27" fmla="*/ 32 h 363"/>
              <a:gd name="T28" fmla="*/ 103 w 436"/>
              <a:gd name="T29" fmla="*/ 87 h 363"/>
              <a:gd name="T30" fmla="*/ 76 w 436"/>
              <a:gd name="T31" fmla="*/ 90 h 363"/>
              <a:gd name="T32" fmla="*/ 125 w 436"/>
              <a:gd name="T33" fmla="*/ 134 h 363"/>
              <a:gd name="T34" fmla="*/ 95 w 436"/>
              <a:gd name="T35" fmla="*/ 145 h 363"/>
              <a:gd name="T36" fmla="*/ 148 w 436"/>
              <a:gd name="T37" fmla="*/ 172 h 363"/>
              <a:gd name="T38" fmla="*/ 162 w 436"/>
              <a:gd name="T39" fmla="*/ 209 h 363"/>
              <a:gd name="T40" fmla="*/ 0 w 436"/>
              <a:gd name="T41" fmla="*/ 213 h 363"/>
              <a:gd name="T42" fmla="*/ 384 w 436"/>
              <a:gd name="T43" fmla="*/ 158 h 363"/>
              <a:gd name="T44" fmla="*/ 436 w 436"/>
              <a:gd name="T45" fmla="*/ 138 h 363"/>
              <a:gd name="T46" fmla="*/ 387 w 436"/>
              <a:gd name="T47" fmla="*/ 133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36" h="363">
                <a:moveTo>
                  <a:pt x="387" y="133"/>
                </a:moveTo>
                <a:cubicBezTo>
                  <a:pt x="411" y="131"/>
                  <a:pt x="428" y="120"/>
                  <a:pt x="434" y="105"/>
                </a:cubicBezTo>
                <a:cubicBezTo>
                  <a:pt x="425" y="110"/>
                  <a:pt x="398" y="116"/>
                  <a:pt x="383" y="110"/>
                </a:cubicBezTo>
                <a:cubicBezTo>
                  <a:pt x="382" y="107"/>
                  <a:pt x="381" y="104"/>
                  <a:pt x="380" y="100"/>
                </a:cubicBezTo>
                <a:cubicBezTo>
                  <a:pt x="369" y="58"/>
                  <a:pt x="329" y="24"/>
                  <a:pt x="288" y="28"/>
                </a:cubicBezTo>
                <a:cubicBezTo>
                  <a:pt x="291" y="27"/>
                  <a:pt x="295" y="26"/>
                  <a:pt x="298" y="24"/>
                </a:cubicBezTo>
                <a:cubicBezTo>
                  <a:pt x="303" y="23"/>
                  <a:pt x="329" y="18"/>
                  <a:pt x="325" y="9"/>
                </a:cubicBezTo>
                <a:cubicBezTo>
                  <a:pt x="322" y="1"/>
                  <a:pt x="289" y="15"/>
                  <a:pt x="283" y="17"/>
                </a:cubicBezTo>
                <a:cubicBezTo>
                  <a:pt x="291" y="14"/>
                  <a:pt x="304" y="9"/>
                  <a:pt x="306" y="0"/>
                </a:cubicBezTo>
                <a:cubicBezTo>
                  <a:pt x="293" y="1"/>
                  <a:pt x="281" y="7"/>
                  <a:pt x="272" y="16"/>
                </a:cubicBezTo>
                <a:cubicBezTo>
                  <a:pt x="275" y="12"/>
                  <a:pt x="278" y="8"/>
                  <a:pt x="278" y="3"/>
                </a:cubicBezTo>
                <a:cubicBezTo>
                  <a:pt x="245" y="24"/>
                  <a:pt x="226" y="67"/>
                  <a:pt x="210" y="108"/>
                </a:cubicBezTo>
                <a:cubicBezTo>
                  <a:pt x="198" y="96"/>
                  <a:pt x="187" y="87"/>
                  <a:pt x="177" y="82"/>
                </a:cubicBezTo>
                <a:cubicBezTo>
                  <a:pt x="150" y="67"/>
                  <a:pt x="117" y="51"/>
                  <a:pt x="65" y="32"/>
                </a:cubicBezTo>
                <a:cubicBezTo>
                  <a:pt x="64" y="49"/>
                  <a:pt x="74" y="72"/>
                  <a:pt x="103" y="87"/>
                </a:cubicBezTo>
                <a:cubicBezTo>
                  <a:pt x="96" y="86"/>
                  <a:pt x="85" y="88"/>
                  <a:pt x="76" y="90"/>
                </a:cubicBezTo>
                <a:cubicBezTo>
                  <a:pt x="80" y="110"/>
                  <a:pt x="92" y="126"/>
                  <a:pt x="125" y="134"/>
                </a:cubicBezTo>
                <a:cubicBezTo>
                  <a:pt x="110" y="135"/>
                  <a:pt x="102" y="138"/>
                  <a:pt x="95" y="145"/>
                </a:cubicBezTo>
                <a:cubicBezTo>
                  <a:pt x="102" y="159"/>
                  <a:pt x="118" y="175"/>
                  <a:pt x="148" y="172"/>
                </a:cubicBezTo>
                <a:cubicBezTo>
                  <a:pt x="115" y="186"/>
                  <a:pt x="135" y="213"/>
                  <a:pt x="162" y="209"/>
                </a:cubicBezTo>
                <a:cubicBezTo>
                  <a:pt x="116" y="257"/>
                  <a:pt x="42" y="253"/>
                  <a:pt x="0" y="213"/>
                </a:cubicBezTo>
                <a:cubicBezTo>
                  <a:pt x="110" y="363"/>
                  <a:pt x="348" y="302"/>
                  <a:pt x="384" y="158"/>
                </a:cubicBezTo>
                <a:cubicBezTo>
                  <a:pt x="411" y="158"/>
                  <a:pt x="426" y="148"/>
                  <a:pt x="436" y="138"/>
                </a:cubicBezTo>
                <a:cubicBezTo>
                  <a:pt x="421" y="141"/>
                  <a:pt x="398" y="138"/>
                  <a:pt x="387" y="133"/>
                </a:cubicBezTo>
                <a:close/>
              </a:path>
            </a:pathLst>
          </a:custGeom>
          <a:solidFill>
            <a:srgbClr val="00B7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534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9E451-84B4-7B31-40E9-E3C14A598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is research assessment reform and why is it needed?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0171D-CA7C-E8F7-7DCF-7EBD9DAA1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375625"/>
            <a:ext cx="10554574" cy="3966499"/>
          </a:xfrm>
        </p:spPr>
        <p:txBody>
          <a:bodyPr/>
          <a:lstStyle/>
          <a:p>
            <a:r>
              <a:rPr lang="en-GB" dirty="0"/>
              <a:t>“An umbrella term for approaches to assessment which incentivise, reflect and reward the plural characteristics of high-quality research, in support of diverse and inclusive research cultures.”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18AD92-36CB-2300-0F7B-10FA9F8542B5}"/>
              </a:ext>
            </a:extLst>
          </p:cNvPr>
          <p:cNvSpPr txBox="1"/>
          <p:nvPr/>
        </p:nvSpPr>
        <p:spPr>
          <a:xfrm>
            <a:off x="2052542" y="4835219"/>
            <a:ext cx="63477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https://rori.figshare.com/articles/report/The_changing_role_of_funders_in_responsible_research_assessment_progress_obstacles_and_the_way_ahead/13227914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5EF3FF-14CD-BC7D-76FB-A44614984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56222" y="4664990"/>
            <a:ext cx="3635778" cy="219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8EB0909-75AD-A467-2B07-6F6E33B50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38" y="6066405"/>
            <a:ext cx="1893699" cy="52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05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64202-EEE7-A7BA-ABD8-94ECDBAF2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563" y="2596883"/>
            <a:ext cx="2545928" cy="1236785"/>
          </a:xfrm>
        </p:spPr>
        <p:txBody>
          <a:bodyPr vert="horz" lIns="68580" tIns="34290" rIns="68580" bIns="34290" rtlCol="0" anchor="ctr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/>
              <a:t>EUA ‘Research Assessment in the transition to open science’ report.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21E05F-AD83-4890-0458-858941104430}"/>
              </a:ext>
            </a:extLst>
          </p:cNvPr>
          <p:cNvSpPr txBox="1"/>
          <p:nvPr/>
        </p:nvSpPr>
        <p:spPr>
          <a:xfrm>
            <a:off x="7047520" y="5601670"/>
            <a:ext cx="3585656" cy="468149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pPr>
              <a:spcBef>
                <a:spcPts val="75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</a:rPr>
              <a:t>https://eua.eu/downloads/publications/research%20assessment%20in%20the%20transition%20to%20open%20science.pdf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480DAC-B898-6340-13EA-52B1A67CA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2941"/>
          <a:stretch/>
        </p:blipFill>
        <p:spPr>
          <a:xfrm>
            <a:off x="1813309" y="893971"/>
            <a:ext cx="4930322" cy="4987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7E84CF-63A5-2117-655C-601FD9269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56222" y="4664990"/>
            <a:ext cx="3635778" cy="219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8805806-03E2-1136-86EF-F4A8938D35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38" y="6066405"/>
            <a:ext cx="1893699" cy="52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77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520B8-87EA-4B08-8908-A9F223873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316" y="2222613"/>
            <a:ext cx="6396371" cy="1206388"/>
          </a:xfrm>
        </p:spPr>
        <p:txBody>
          <a:bodyPr>
            <a:normAutofit fontScale="90000"/>
          </a:bodyPr>
          <a:lstStyle/>
          <a:p>
            <a:r>
              <a:rPr lang="en-GB" dirty="0"/>
              <a:t>What’s wrong with our current, publication-dominant, research evaluation systems?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3536E7-0B17-1D4D-9876-D901E7B7E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56222" y="4664990"/>
            <a:ext cx="3635778" cy="219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B8C6E65-1066-B537-0769-8DC46A178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38" y="6066405"/>
            <a:ext cx="1893699" cy="52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50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49BD9-922A-4811-86A7-AC3540648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698" y="332656"/>
            <a:ext cx="5948646" cy="571460"/>
          </a:xfrm>
        </p:spPr>
        <p:txBody>
          <a:bodyPr>
            <a:normAutofit fontScale="90000"/>
          </a:bodyPr>
          <a:lstStyle/>
          <a:p>
            <a:r>
              <a:rPr lang="en-GB" dirty="0"/>
              <a:t>They skew the scholarly record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7CF5A90-19B4-47A5-8519-DA579D02B9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905" t="15889" r="21850" b="8107"/>
          <a:stretch/>
        </p:blipFill>
        <p:spPr>
          <a:xfrm>
            <a:off x="2520373" y="1570191"/>
            <a:ext cx="4221386" cy="31980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7760A5-3DFC-485B-BCC3-E7802FF66929}"/>
              </a:ext>
            </a:extLst>
          </p:cNvPr>
          <p:cNvSpPr txBox="1"/>
          <p:nvPr/>
        </p:nvSpPr>
        <p:spPr>
          <a:xfrm>
            <a:off x="2520374" y="5097375"/>
            <a:ext cx="4921297" cy="40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13" dirty="0"/>
              <a:t>From Professor Dorothy Bishop presentation to King’s Open Research Conference June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D6AA0E-7C3D-6958-2596-E093542E6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56222" y="4664990"/>
            <a:ext cx="3635778" cy="219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7BFBF26-334F-D879-A11E-89E9D1E279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38" y="6066405"/>
            <a:ext cx="1893699" cy="52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88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12426-A4F8-43C6-AC62-0B36742B8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575" y="5122658"/>
            <a:ext cx="4582827" cy="235157"/>
          </a:xfrm>
        </p:spPr>
        <p:txBody>
          <a:bodyPr>
            <a:normAutofit fontScale="90000"/>
          </a:bodyPr>
          <a:lstStyle/>
          <a:p>
            <a:r>
              <a:rPr lang="en-GB" sz="900"/>
              <a:t>From Professor Dorothy Bishop presentation to King’s Open Research Conference June 2020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76A0B2-90CC-455A-8DB2-976C08C98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927" t="16822" r="22445" b="8166"/>
          <a:stretch/>
        </p:blipFill>
        <p:spPr>
          <a:xfrm>
            <a:off x="2507336" y="1570190"/>
            <a:ext cx="4582826" cy="345474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AE76423-E7D4-89BE-9E69-F6F1C09569BD}"/>
              </a:ext>
            </a:extLst>
          </p:cNvPr>
          <p:cNvSpPr txBox="1">
            <a:spLocks/>
          </p:cNvSpPr>
          <p:nvPr/>
        </p:nvSpPr>
        <p:spPr>
          <a:xfrm>
            <a:off x="723369" y="664141"/>
            <a:ext cx="8524148" cy="57145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33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0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…WHICH DISTORTS SCHOLARSHIP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F894AD-097C-335C-D7C4-6CA48E64B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56222" y="4664990"/>
            <a:ext cx="3635778" cy="219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3420CBF4-6077-3BE4-A629-ED1D6019E3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38" y="6066405"/>
            <a:ext cx="1893699" cy="52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85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793C07-92E4-C64A-8F78-AFE32568E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56222" y="4664990"/>
            <a:ext cx="3635778" cy="219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1FB25C-044B-4379-834A-615FD99D5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914" y="328703"/>
            <a:ext cx="9346934" cy="990600"/>
          </a:xfrm>
        </p:spPr>
        <p:txBody>
          <a:bodyPr>
            <a:normAutofit fontScale="90000"/>
          </a:bodyPr>
          <a:lstStyle/>
          <a:p>
            <a:r>
              <a:rPr lang="en-GB" dirty="0"/>
              <a:t>They are biased against women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1D59D2-D5F3-483F-94DA-949BDCCC64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3544" y="1583656"/>
            <a:ext cx="4995174" cy="1580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14B83E-66B1-4094-AAB8-0CF1F328EB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544" y="3707556"/>
            <a:ext cx="6291318" cy="2060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D44221-89A7-45B8-BEE4-F8237FC24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249219"/>
            <a:ext cx="4995174" cy="2528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4D570C-51AF-4A46-858E-3A8A6F3075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3848" y="4009838"/>
            <a:ext cx="3969060" cy="2374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F833DAE-1159-2042-DA78-0C29BA4977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138" y="6066405"/>
            <a:ext cx="1893699" cy="52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7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Conception personnalisée">
  <a:themeElements>
    <a:clrScheme name="Science Europ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D2BF9"/>
      </a:accent1>
      <a:accent2>
        <a:srgbClr val="FF7B38"/>
      </a:accent2>
      <a:accent3>
        <a:srgbClr val="A5A5A5"/>
      </a:accent3>
      <a:accent4>
        <a:srgbClr val="FFA161"/>
      </a:accent4>
      <a:accent5>
        <a:srgbClr val="48B9FF"/>
      </a:accent5>
      <a:accent6>
        <a:srgbClr val="79EF43"/>
      </a:accent6>
      <a:hlink>
        <a:srgbClr val="0D28F9"/>
      </a:hlink>
      <a:folHlink>
        <a:srgbClr val="F73749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01-Template-PowerPoint.pptx" id="{36BBF9F6-8A6A-4FCD-9370-6E6FEA191B33}" vid="{E1B315BA-4AAE-4D5D-99F2-1E8175BC6372}"/>
    </a:ext>
  </a:extLst>
</a:theme>
</file>

<file path=ppt/theme/theme2.xml><?xml version="1.0" encoding="utf-8"?>
<a:theme xmlns:a="http://schemas.openxmlformats.org/drawingml/2006/main" name="Concis">
  <a:themeElements>
    <a:clrScheme name="Science Europe 1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01-Template-PowerPoint.pptx" id="{36BBF9F6-8A6A-4FCD-9370-6E6FEA191B33}" vid="{C9000AD6-237D-418E-80E6-B310E3187C3C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20221010-Template-CoARA</Template>
  <TotalTime>0</TotalTime>
  <Words>942</Words>
  <Application>Microsoft Office PowerPoint</Application>
  <PresentationFormat>Widescreen</PresentationFormat>
  <Paragraphs>139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6" baseType="lpstr">
      <vt:lpstr>Arial</vt:lpstr>
      <vt:lpstr>Calibri</vt:lpstr>
      <vt:lpstr>Calibri Light</vt:lpstr>
      <vt:lpstr>Century Gothic</vt:lpstr>
      <vt:lpstr>Courier New</vt:lpstr>
      <vt:lpstr>Google Sans</vt:lpstr>
      <vt:lpstr>Lato</vt:lpstr>
      <vt:lpstr>Open Sans</vt:lpstr>
      <vt:lpstr>Poppins</vt:lpstr>
      <vt:lpstr>Poppins SemiBold</vt:lpstr>
      <vt:lpstr>Verdana</vt:lpstr>
      <vt:lpstr>Wingdings</vt:lpstr>
      <vt:lpstr>Wingdings 2</vt:lpstr>
      <vt:lpstr>Wingdings 3</vt:lpstr>
      <vt:lpstr>Conception personnalisée</vt:lpstr>
      <vt:lpstr>Concis</vt:lpstr>
      <vt:lpstr>PowerPoint Presentation</vt:lpstr>
      <vt:lpstr>OVERVIEW</vt:lpstr>
      <vt:lpstr>Key drivers for research assessment reform</vt:lpstr>
      <vt:lpstr>What is research assessment reform and why is it needed?</vt:lpstr>
      <vt:lpstr>EUA ‘Research Assessment in the transition to open science’ report.</vt:lpstr>
      <vt:lpstr>What’s wrong with our current, publication-dominant, research evaluation systems?</vt:lpstr>
      <vt:lpstr>They skew the scholarly record</vt:lpstr>
      <vt:lpstr>From Professor Dorothy Bishop presentation to King’s Open Research Conference June 2020</vt:lpstr>
      <vt:lpstr>They are biased against women</vt:lpstr>
      <vt:lpstr>…especially black women</vt:lpstr>
      <vt:lpstr>…and those in the global south</vt:lpstr>
      <vt:lpstr>Google Scholar, Microsoft Academic, Scopus, Dimensions, Web of Science, and OpenCitations’ COCI: a multidisciplinary comparison of coverage via citations. Martin Martin et al. (2019)</vt:lpstr>
      <vt:lpstr>They lead to closed outputs rather than open</vt:lpstr>
      <vt:lpstr>Heather Morrison et al, 2021, https://sustainingknowledgecommons.org/2021/06/24/open-access-article-processing-charges-2011-2021/</vt:lpstr>
      <vt:lpstr>PowerPoint Presentation</vt:lpstr>
      <vt:lpstr>Milestone RRA publications</vt:lpstr>
      <vt:lpstr>2. The agreement on reforming research assessment</vt:lpstr>
      <vt:lpstr>4 core Commitments</vt:lpstr>
      <vt:lpstr>6 supporting commitments </vt:lpstr>
      <vt:lpstr>Timeframe</vt:lpstr>
      <vt:lpstr>DORA (2012) &amp;  COARA (2022)</vt:lpstr>
      <vt:lpstr>3.  Themes emerging from global research assessment reform</vt:lpstr>
      <vt:lpstr>Being value-led &amp; valuing a broader range of things </vt:lpstr>
      <vt:lpstr>Needing better data about the things we value</vt:lpstr>
      <vt:lpstr>Co-design &amp; putting equity at the heart of what we do</vt:lpstr>
      <vt:lpstr>Putting rankings in their place</vt:lpstr>
      <vt:lpstr>Narrative approaches prized</vt:lpstr>
      <vt:lpstr>PowerPoint Presentation</vt:lpstr>
      <vt:lpstr>summary</vt:lpstr>
      <vt:lpstr>Thank you for listening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2023-08-30T11:47:30Z</dcterms:created>
  <dcterms:modified xsi:type="dcterms:W3CDTF">2023-08-30T11:47:32Z</dcterms:modified>
</cp:coreProperties>
</file>