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1"/>
  </p:notesMasterIdLst>
  <p:sldIdLst>
    <p:sldId id="256" r:id="rId2"/>
    <p:sldId id="257" r:id="rId3"/>
    <p:sldId id="435" r:id="rId4"/>
    <p:sldId id="351" r:id="rId5"/>
    <p:sldId id="436" r:id="rId6"/>
    <p:sldId id="437" r:id="rId7"/>
    <p:sldId id="306" r:id="rId8"/>
    <p:sldId id="307" r:id="rId9"/>
    <p:sldId id="438" r:id="rId10"/>
    <p:sldId id="439" r:id="rId11"/>
    <p:sldId id="440" r:id="rId12"/>
    <p:sldId id="336" r:id="rId13"/>
    <p:sldId id="337" r:id="rId14"/>
    <p:sldId id="441" r:id="rId15"/>
    <p:sldId id="442" r:id="rId16"/>
    <p:sldId id="443" r:id="rId17"/>
    <p:sldId id="317" r:id="rId18"/>
    <p:sldId id="444" r:id="rId19"/>
    <p:sldId id="445" r:id="rId20"/>
    <p:sldId id="258" r:id="rId21"/>
    <p:sldId id="259" r:id="rId22"/>
    <p:sldId id="260" r:id="rId23"/>
    <p:sldId id="261" r:id="rId24"/>
    <p:sldId id="262" r:id="rId25"/>
    <p:sldId id="263" r:id="rId26"/>
    <p:sldId id="266" r:id="rId27"/>
    <p:sldId id="268" r:id="rId28"/>
    <p:sldId id="434" r:id="rId29"/>
    <p:sldId id="453" r:id="rId30"/>
    <p:sldId id="269" r:id="rId31"/>
    <p:sldId id="431" r:id="rId32"/>
    <p:sldId id="264" r:id="rId33"/>
    <p:sldId id="265" r:id="rId34"/>
    <p:sldId id="370" r:id="rId35"/>
    <p:sldId id="371" r:id="rId36"/>
    <p:sldId id="372" r:id="rId37"/>
    <p:sldId id="373" r:id="rId38"/>
    <p:sldId id="374" r:id="rId39"/>
    <p:sldId id="375" r:id="rId40"/>
    <p:sldId id="270" r:id="rId41"/>
    <p:sldId id="271" r:id="rId42"/>
    <p:sldId id="446" r:id="rId43"/>
    <p:sldId id="447" r:id="rId44"/>
    <p:sldId id="448" r:id="rId45"/>
    <p:sldId id="449" r:id="rId46"/>
    <p:sldId id="450" r:id="rId47"/>
    <p:sldId id="451" r:id="rId48"/>
    <p:sldId id="272" r:id="rId49"/>
    <p:sldId id="273" r:id="rId50"/>
    <p:sldId id="274" r:id="rId51"/>
    <p:sldId id="275" r:id="rId52"/>
    <p:sldId id="276" r:id="rId53"/>
    <p:sldId id="283" r:id="rId54"/>
    <p:sldId id="284" r:id="rId55"/>
    <p:sldId id="291" r:id="rId56"/>
    <p:sldId id="377" r:id="rId57"/>
    <p:sldId id="402" r:id="rId58"/>
    <p:sldId id="407" r:id="rId59"/>
    <p:sldId id="403" r:id="rId60"/>
    <p:sldId id="401" r:id="rId61"/>
    <p:sldId id="404" r:id="rId62"/>
    <p:sldId id="298" r:id="rId63"/>
    <p:sldId id="292" r:id="rId64"/>
    <p:sldId id="293" r:id="rId65"/>
    <p:sldId id="294" r:id="rId66"/>
    <p:sldId id="295" r:id="rId67"/>
    <p:sldId id="296" r:id="rId68"/>
    <p:sldId id="297" r:id="rId69"/>
    <p:sldId id="299" r:id="rId70"/>
    <p:sldId id="408" r:id="rId71"/>
    <p:sldId id="409" r:id="rId72"/>
    <p:sldId id="285" r:id="rId73"/>
    <p:sldId id="286" r:id="rId74"/>
    <p:sldId id="287" r:id="rId75"/>
    <p:sldId id="289" r:id="rId76"/>
    <p:sldId id="290" r:id="rId77"/>
    <p:sldId id="301" r:id="rId78"/>
    <p:sldId id="302" r:id="rId79"/>
    <p:sldId id="310" r:id="rId80"/>
    <p:sldId id="405" r:id="rId81"/>
    <p:sldId id="410" r:id="rId82"/>
    <p:sldId id="454" r:id="rId83"/>
    <p:sldId id="303" r:id="rId84"/>
    <p:sldId id="304" r:id="rId85"/>
    <p:sldId id="305" r:id="rId86"/>
    <p:sldId id="308" r:id="rId87"/>
    <p:sldId id="309" r:id="rId88"/>
    <p:sldId id="311" r:id="rId89"/>
    <p:sldId id="312" r:id="rId90"/>
    <p:sldId id="320" r:id="rId91"/>
    <p:sldId id="321" r:id="rId92"/>
    <p:sldId id="322" r:id="rId93"/>
    <p:sldId id="323" r:id="rId94"/>
    <p:sldId id="324" r:id="rId95"/>
    <p:sldId id="325" r:id="rId96"/>
    <p:sldId id="326" r:id="rId97"/>
    <p:sldId id="327" r:id="rId98"/>
    <p:sldId id="432" r:id="rId99"/>
    <p:sldId id="411" r:id="rId100"/>
    <p:sldId id="412" r:id="rId101"/>
    <p:sldId id="452" r:id="rId102"/>
    <p:sldId id="300" r:id="rId103"/>
    <p:sldId id="313" r:id="rId104"/>
    <p:sldId id="314" r:id="rId105"/>
    <p:sldId id="315" r:id="rId106"/>
    <p:sldId id="316" r:id="rId107"/>
    <p:sldId id="318" r:id="rId108"/>
    <p:sldId id="319" r:id="rId109"/>
    <p:sldId id="328" r:id="rId110"/>
    <p:sldId id="329" r:id="rId111"/>
    <p:sldId id="413" r:id="rId112"/>
    <p:sldId id="414" r:id="rId113"/>
    <p:sldId id="406" r:id="rId114"/>
    <p:sldId id="415" r:id="rId115"/>
    <p:sldId id="416" r:id="rId116"/>
    <p:sldId id="417" r:id="rId117"/>
    <p:sldId id="418" r:id="rId118"/>
    <p:sldId id="419" r:id="rId119"/>
    <p:sldId id="420" r:id="rId120"/>
    <p:sldId id="421" r:id="rId121"/>
    <p:sldId id="398" r:id="rId122"/>
    <p:sldId id="422" r:id="rId123"/>
    <p:sldId id="423" r:id="rId124"/>
    <p:sldId id="424" r:id="rId125"/>
    <p:sldId id="425" r:id="rId126"/>
    <p:sldId id="330" r:id="rId127"/>
    <p:sldId id="331" r:id="rId128"/>
    <p:sldId id="332" r:id="rId129"/>
    <p:sldId id="333" r:id="rId130"/>
    <p:sldId id="334" r:id="rId131"/>
    <p:sldId id="338" r:id="rId132"/>
    <p:sldId id="339" r:id="rId133"/>
    <p:sldId id="355" r:id="rId134"/>
    <p:sldId id="356" r:id="rId135"/>
    <p:sldId id="426" r:id="rId136"/>
    <p:sldId id="348" r:id="rId137"/>
    <p:sldId id="349" r:id="rId138"/>
    <p:sldId id="427" r:id="rId139"/>
    <p:sldId id="393" r:id="rId140"/>
    <p:sldId id="394" r:id="rId141"/>
    <p:sldId id="395" r:id="rId142"/>
    <p:sldId id="428" r:id="rId143"/>
    <p:sldId id="397" r:id="rId144"/>
    <p:sldId id="357" r:id="rId145"/>
    <p:sldId id="358" r:id="rId146"/>
    <p:sldId id="359" r:id="rId147"/>
    <p:sldId id="361" r:id="rId148"/>
    <p:sldId id="362" r:id="rId149"/>
    <p:sldId id="376" r:id="rId150"/>
  </p:sldIdLst>
  <p:sldSz cx="12192000" cy="6858000"/>
  <p:notesSz cx="6858000" cy="9144000"/>
  <p:embeddedFontLst>
    <p:embeddedFont>
      <p:font typeface="Armata"/>
      <p:regular r:id="rId152"/>
    </p:embeddedFont>
    <p:embeddedFont>
      <p:font typeface="Calibri" panose="020F0502020204030204" pitchFamily="34" charset="0"/>
      <p:regular r:id="rId153"/>
      <p:bold r:id="rId154"/>
      <p:italic r:id="rId155"/>
      <p:boldItalic r:id="rId156"/>
    </p:embeddedFont>
    <p:embeddedFont>
      <p:font typeface="Lato" panose="020F0502020204030203" pitchFamily="34" charset="0"/>
      <p:regular r:id="rId157"/>
      <p:bold r:id="rId158"/>
      <p:italic r:id="rId159"/>
      <p:boldItalic r:id="rId160"/>
    </p:embeddedFont>
    <p:embeddedFont>
      <p:font typeface="Montserrat" panose="00000500000000000000" pitchFamily="2" charset="0"/>
      <p:regular r:id="rId161"/>
      <p:bold r:id="rId162"/>
      <p:italic r:id="rId163"/>
      <p:boldItalic r:id="rId164"/>
    </p:embeddedFont>
    <p:embeddedFont>
      <p:font typeface="Quattrocento Sans" panose="020B0502050000020003" pitchFamily="34" charset="0"/>
      <p:regular r:id="rId165"/>
      <p:bold r:id="rId166"/>
      <p:italic r:id="rId167"/>
      <p:boldItalic r:id="rId168"/>
    </p:embeddedFont>
    <p:embeddedFont>
      <p:font typeface="Roboto" panose="02000000000000000000" pitchFamily="2" charset="0"/>
      <p:regular r:id="rId169"/>
      <p:bold r:id="rId170"/>
      <p:italic r:id="rId171"/>
      <p:boldItalic r:id="rId172"/>
    </p:embeddedFont>
    <p:embeddedFont>
      <p:font typeface="Tw Cen MT" panose="020B0602020104020603" pitchFamily="34" charset="0"/>
      <p:regular r:id="rId173"/>
      <p:bold r:id="rId174"/>
      <p:italic r:id="rId175"/>
      <p:boldItalic r:id="rId176"/>
    </p:embeddedFont>
    <p:embeddedFont>
      <p:font typeface="Verdana" panose="020B0604030504040204" pitchFamily="34" charset="0"/>
      <p:regular r:id="rId177"/>
      <p:bold r:id="rId178"/>
      <p:italic r:id="rId179"/>
      <p:boldItalic r:id="rId1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1" roundtripDataSignature="AMtx7mhzGVCe+IvPQVUohrU3jtW4i21v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92" autoAdjust="0"/>
    <p:restoredTop sz="94660"/>
  </p:normalViewPr>
  <p:slideViewPr>
    <p:cSldViewPr snapToGrid="0">
      <p:cViewPr varScale="1">
        <p:scale>
          <a:sx n="91" d="100"/>
          <a:sy n="91" d="100"/>
        </p:scale>
        <p:origin x="3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8.fntdata"/><Relationship Id="rId170" Type="http://schemas.openxmlformats.org/officeDocument/2006/relationships/font" Target="fonts/font1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9.fntdata"/><Relationship Id="rId181" Type="http://customschemas.google.com/relationships/presentationmetadata" Target="meta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20.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10.fntdata"/><Relationship Id="rId182"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notesMaster" Target="notesMasters/notesMaster1.xml"/><Relationship Id="rId172" Type="http://schemas.openxmlformats.org/officeDocument/2006/relationships/font" Target="fonts/font2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1.fntdata"/><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6.fntdata"/><Relationship Id="rId178" Type="http://schemas.openxmlformats.org/officeDocument/2006/relationships/font" Target="fonts/font27.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fntdata"/><Relationship Id="rId173"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2.fntdata"/><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2.fntdata"/><Relationship Id="rId174" Type="http://schemas.openxmlformats.org/officeDocument/2006/relationships/font" Target="fonts/font23.fntdata"/><Relationship Id="rId179" Type="http://schemas.openxmlformats.org/officeDocument/2006/relationships/font" Target="fonts/font2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13.fntdata"/><Relationship Id="rId169" Type="http://schemas.openxmlformats.org/officeDocument/2006/relationships/font" Target="fonts/font18.fntdata"/><Relationship Id="rId18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29.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3.fntdata"/><Relationship Id="rId175" Type="http://schemas.openxmlformats.org/officeDocument/2006/relationships/font" Target="fonts/font2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4.fntdata"/><Relationship Id="rId176" Type="http://schemas.openxmlformats.org/officeDocument/2006/relationships/font" Target="fonts/font25.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15.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font" Target="fonts/font5.fntdata"/><Relationship Id="rId177" Type="http://schemas.openxmlformats.org/officeDocument/2006/relationships/font" Target="fonts/font2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28.732"/>
    </inkml:context>
    <inkml:brush xml:id="br0">
      <inkml:brushProperty name="width" value="0.05" units="cm"/>
      <inkml:brushProperty name="height" value="0.05" units="cm"/>
    </inkml:brush>
  </inkml:definitions>
  <inkml:trace contextRef="#ctx0" brushRef="#br0">4433 1702 24575,'1'0'0,"0"-1"0,0 1 0,0-1 0,0 1 0,-1-1 0,1 0 0,0 1 0,0-1 0,-1 0 0,1 1 0,-1-1 0,1 0 0,0 0 0,-1 0 0,0 0 0,1 0 0,-1 0 0,1 0 0,-1 0 0,0 0 0,0 0 0,0 0 0,0 0 0,1 0 0,-1 0 0,0 0 0,-1-1 0,2-30 0,-4 6 0,-2-1 0,-1 1 0,-1 0 0,-1 1 0,-1 0 0,-1 0 0,-16-27 0,-3 2 5,-2 1-1,-2 1 1,-2 2-1,-2 1 1,-2 2-1,-51-44 1,-7 6-84,-188-123 0,112 100-59,-4 7 0,-5 9 0,-2 7 1,-387-111-1,322 131 152,-2 11 0,-3 11 0,-384-9-1,-173 74 114,621-15-859,173-11-6094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9.386"/>
    </inkml:context>
    <inkml:brush xml:id="br0">
      <inkml:brushProperty name="width" value="0.05" units="cm"/>
      <inkml:brushProperty name="height" value="0.05" units="cm"/>
    </inkml:brush>
  </inkml:definitions>
  <inkml:trace contextRef="#ctx0" brushRef="#br0">2079 0 24575,'1'1'0,"-1"-1"0,1 0 0,-1 0 0,0 1 0,1-1 0,-1 0 0,1 1 0,-1-1 0,0 0 0,1 1 0,-1-1 0,0 0 0,1 1 0,-1-1 0,0 1 0,0-1 0,1 1 0,-1-1 0,0 0 0,0 1 0,0-1 0,0 1 0,0-1 0,0 1 0,1-1 0,-1 1 0,0-1 0,0 1 0,-1-1 0,1 1 0,0 0 0,-15 1 0,-6 0 0,-25 13 0,-56 24 0,6-1 0,-438 140 0,54-18 0,475-159 0,-567 190 0,540-180 0,-1-2 0,1-2 0,-55 5 0,85-12 0,1 0 0,0 0 0,-1 0 0,1 1 0,0-1 0,-1 0 0,1 0 0,0 1 0,-1-1 0,1 1 0,0-1 0,0 1 0,-1 0 0,1-1 0,0 1 0,0 0 0,0 0 0,0 0 0,0 0 0,0 0 0,-1 1 0,1-1 0,1 1 0,0-1 0,-1 0 0,1 1 0,0-1 0,0 1 0,0-1 0,0 0 0,0 1 0,0-1 0,0 0 0,0 1 0,1-1 0,-1 1 0,0-1 0,1 0 0,0 2 0,4 8 0,1-1 0,0 0 0,0-1 0,10 11 0,-9-11 0,136 177 0,46 61 0,-46-46-1365,-113-157-5461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0.079"/>
    </inkml:context>
    <inkml:brush xml:id="br0">
      <inkml:brushProperty name="width" value="0.05" units="cm"/>
      <inkml:brushProperty name="height" value="0.05" units="cm"/>
    </inkml:brush>
  </inkml:definitions>
  <inkml:trace contextRef="#ctx0" brushRef="#br0">4996 334 24575,'-3'2'0,"-1"0"0,0 0 0,0 0 0,0-1 0,-1 1 0,1-1 0,0 0 0,0-1 0,-1 1 0,1-1 0,0 1 0,-7-2 0,-15 3 0,-89 20 0,-125 40 0,109-26 0,-1137 225-394,950-222 263,0-14 0,-337-17 0,489-16 131,-264-48 0,339 37 0,1-4 0,1-4 0,2-4 0,-121-61 0,109 40 157,2-6 1,3-3-1,3-4 1,-126-118-1,205 172-121,-42-44 258,48 48-536,0 0 0,1 0 0,0-1 0,0 1-1,1-1 1,-4-10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1.234"/>
    </inkml:context>
    <inkml:brush xml:id="br0">
      <inkml:brushProperty name="width" value="0.05" units="cm"/>
      <inkml:brushProperty name="height" value="0.05" units="cm"/>
    </inkml:brush>
  </inkml:definitions>
  <inkml:trace contextRef="#ctx0" brushRef="#br0">4643 1 24575,'5'8'0,"-1"-1"0,2 1 0,-1-1 0,8 8 0,18 24 0,-18-14 0,-1 0 0,-1 0 0,-1 1 0,-1 0 0,-1 1 0,-2-1 0,-1 2 0,4 43 0,-7-17 0,-2-1 0,-2 1 0,-14 82 0,2-66-27,-3-1 0,-2 0-1,-4-1 1,-43 90 0,24-75-73,-5-1 0,-107 143 0,62-115 12,-4-3 1,-6-5 0,-3-4-1,-166 117 1,134-121 87,-4-6 0,-4-7 0,-202 83 0,88-63 0,-320 77 0,-699 119 0,953-245-13,246-43 66,0-4 0,-89-6 0,140-2-181,0 0 1,1-2-1,0-1 0,-42-15 1,59 17-6699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4.759"/>
    </inkml:context>
    <inkml:brush xml:id="br0">
      <inkml:brushProperty name="width" value="0.05" units="cm"/>
      <inkml:brushProperty name="height" value="0.0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5.505"/>
    </inkml:context>
    <inkml:brush xml:id="br0">
      <inkml:brushProperty name="width" value="0.05" units="cm"/>
      <inkml:brushProperty name="height" value="0.05" units="cm"/>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6.348"/>
    </inkml:context>
    <inkml:brush xml:id="br0">
      <inkml:brushProperty name="width" value="0.05" units="cm"/>
      <inkml:brushProperty name="height" value="0.0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00.786"/>
    </inkml:context>
    <inkml:brush xml:id="br0">
      <inkml:brushProperty name="width" value="0.05" units="cm"/>
      <inkml:brushProperty name="height" value="0.05" units="cm"/>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5.304"/>
    </inkml:context>
    <inkml:brush xml:id="br0">
      <inkml:brushProperty name="width" value="0.05" units="cm"/>
      <inkml:brushProperty name="height" value="0.05" units="cm"/>
    </inkml:brush>
  </inkml:definitions>
  <inkml:trace contextRef="#ctx0" brushRef="#br0">1 894 24575,'1'-25'0,"0"0"0,2 0 0,1 0 0,1 1 0,12-35 0,-4 24 0,2 0 0,37-64 0,5 13 0,112-129 0,-152 196 0,7-11 0,10-10 0,76-73 0,-105 108 0,0 1 0,1 0 0,0 1 0,-1-1 0,1 1 0,0 1 0,1-1 0,-1 1 0,0 0 0,1 0 0,-1 0 0,1 1 0,0 0 0,7 1 0,-4 0 0,0 1 0,0 0 0,0 1 0,0 0 0,0 0 0,-1 1 0,1 1 0,13 6 0,7 7 0,1 2 0,-2 1 0,-1 1 0,32 31 0,179 186 342,-197-190-769,-2 3 0,-3 1 1,38 70-1,-49-69-6399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7.705"/>
    </inkml:context>
    <inkml:brush xml:id="br0">
      <inkml:brushProperty name="width" value="0.05" units="cm"/>
      <inkml:brushProperty name="height" value="0.05" units="cm"/>
    </inkml:brush>
  </inkml:definitions>
  <inkml:trace contextRef="#ctx0" brushRef="#br0">13 29 24575,'-8'-18'0,"4"9"0,4 9 0,0 0 0,1 0 0,-1-1 0,0 1 0,0 0 0,1 0 0,-1 0 0,0 0 0,1 0 0,-1 0 0,0 0 0,1 0 0,-1 0 0,1 0 0,-1 0 0,0 0 0,1 0 0,-1 0 0,0 0 0,1 0 0,-1 0 0,0 1 0,0-1 0,1 0 0,-1 0 0,0 0 0,1 0 0,-1 1 0,0-1 0,1 1 0,31 15 0,-1 3 0,0 0 0,44 38 0,-39-29 0,34 27 0,-2 2 0,-3 4 0,89 106 0,-120-124 0,-3 1 0,-1 1 0,-2 2 0,-2 0 0,-3 2 0,-1 1 0,16 57 0,-34-93 0,0 1 0,0 0 0,-1-1 0,-1 1 0,0 1 0,-2 28 0,-2-37 0,0-16 0,2-19 0,9-10 0,2 1 0,1 1 0,2 0 0,27-48 0,-21 43 0,258-452 0,-256 459 142,-9 17-443,-1-2-1,-1 0 1,-1 0-1,13-31 1,-21 42-6525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4185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49698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64867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55df142ae7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155df142ae7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55df142ae7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155df142ae7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12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4153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5565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02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348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237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737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5230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275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4550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55df142ae7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g155df142ae7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0387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281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973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225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3529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6738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2175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963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630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96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927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442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037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658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90859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126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6500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4947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50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55df142ae7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155df142ae7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5df142ae7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155df142ae7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400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55df142ae7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155df142ae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55df142ae7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155df142ae7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08029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4770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928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23795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07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68636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98826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561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1391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55df142ae7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g155df142ae7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55df142ae7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155df142ae7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1476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31838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23913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97860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5443d409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5443d4091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15443d4091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121</a:t>
            </a:fld>
            <a:endParaRPr/>
          </a:p>
        </p:txBody>
      </p:sp>
    </p:spTree>
    <p:extLst>
      <p:ext uri="{BB962C8B-B14F-4D97-AF65-F5344CB8AC3E}">
        <p14:creationId xmlns:p14="http://schemas.microsoft.com/office/powerpoint/2010/main" val="29496771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60950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6303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89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55df142ae7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155df142ae7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55df142ae7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g155df142ae7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16"/>
        <p:cNvGrpSpPr/>
        <p:nvPr/>
      </p:nvGrpSpPr>
      <p:grpSpPr>
        <a:xfrm>
          <a:off x="0" y="0"/>
          <a:ext cx="0" cy="0"/>
          <a:chOff x="0" y="0"/>
          <a:chExt cx="0" cy="0"/>
        </a:xfrm>
      </p:grpSpPr>
      <p:sp>
        <p:nvSpPr>
          <p:cNvPr id="17" name="Google Shape;17;p143"/>
          <p:cNvSpPr/>
          <p:nvPr/>
        </p:nvSpPr>
        <p:spPr>
          <a:xfrm>
            <a:off x="0" y="-1"/>
            <a:ext cx="12192000" cy="457200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43"/>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5000"/>
              <a:buFont typeface="Twentieth Century"/>
              <a:buNone/>
              <a:defRPr sz="5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43"/>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464132"/>
                </a:solidFill>
                <a:latin typeface="Arial" panose="020B0604020202020204" pitchFamily="34" charset="0"/>
                <a:cs typeface="Arial" panose="020B0604020202020204" pitchFamily="34" charset="0"/>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dirty="0"/>
          </a:p>
        </p:txBody>
      </p:sp>
      <p:sp>
        <p:nvSpPr>
          <p:cNvPr id="20" name="Google Shape;20;p143"/>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3"/>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3"/>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23" name="Google Shape;23;p143"/>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re vertical et texte" type="vertTitleAndTx">
  <p:cSld name="VERTICAL_TITLE_AND_VERTICAL_TEXT">
    <p:spTree>
      <p:nvGrpSpPr>
        <p:cNvPr id="1" name="Shape 93"/>
        <p:cNvGrpSpPr/>
        <p:nvPr/>
      </p:nvGrpSpPr>
      <p:grpSpPr>
        <a:xfrm>
          <a:off x="0" y="0"/>
          <a:ext cx="0" cy="0"/>
          <a:chOff x="0" y="0"/>
          <a:chExt cx="0" cy="0"/>
        </a:xfrm>
      </p:grpSpPr>
      <p:sp>
        <p:nvSpPr>
          <p:cNvPr id="94" name="Google Shape;94;p153"/>
          <p:cNvSpPr txBox="1">
            <a:spLocks noGrp="1"/>
          </p:cNvSpPr>
          <p:nvPr>
            <p:ph type="title"/>
          </p:nvPr>
        </p:nvSpPr>
        <p:spPr>
          <a:xfrm rot="5400000">
            <a:off x="7334250"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 name="Google Shape;95;p153"/>
          <p:cNvSpPr txBox="1">
            <a:spLocks noGrp="1"/>
          </p:cNvSpPr>
          <p:nvPr>
            <p:ph type="body" idx="1"/>
          </p:nvPr>
        </p:nvSpPr>
        <p:spPr>
          <a:xfrm rot="5400000">
            <a:off x="2076450"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96" name="Google Shape;96;p153"/>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3"/>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3"/>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99" name="Google Shape;99;p153"/>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pic>
        <p:nvPicPr>
          <p:cNvPr id="100" name="Google Shape;100;p153"/>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C931043-CF57-4A7A-BB8E-66C020D6702C}" type="datetimeFigureOut">
              <a:rPr lang="fr-FR" smtClean="0"/>
              <a:t>17/09/2023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FF349A7-741D-4CC6-9B8A-20695FF868ED}" type="slidenum">
              <a:rPr lang="fr-FR" smtClean="0"/>
              <a:t>‹N°›</a:t>
            </a:fld>
            <a:endParaRPr lang="fr-F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2697132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4"/>
        <p:cNvGrpSpPr/>
        <p:nvPr/>
      </p:nvGrpSpPr>
      <p:grpSpPr>
        <a:xfrm>
          <a:off x="0" y="0"/>
          <a:ext cx="0" cy="0"/>
          <a:chOff x="0" y="0"/>
          <a:chExt cx="0" cy="0"/>
        </a:xfrm>
      </p:grpSpPr>
      <p:sp>
        <p:nvSpPr>
          <p:cNvPr id="25" name="Google Shape;25;p14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sz="38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14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27" name="Google Shape;27;p144"/>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4"/>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4"/>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30" name="Google Shape;30;p144"/>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re de section" type="secHead">
  <p:cSld name="SECTION_HEADER">
    <p:spTree>
      <p:nvGrpSpPr>
        <p:cNvPr id="1" name="Shape 31"/>
        <p:cNvGrpSpPr/>
        <p:nvPr/>
      </p:nvGrpSpPr>
      <p:grpSpPr>
        <a:xfrm>
          <a:off x="0" y="0"/>
          <a:ext cx="0" cy="0"/>
          <a:chOff x="0" y="0"/>
          <a:chExt cx="0" cy="0"/>
        </a:xfrm>
      </p:grpSpPr>
      <p:sp>
        <p:nvSpPr>
          <p:cNvPr id="32" name="Google Shape;32;p145"/>
          <p:cNvSpPr/>
          <p:nvPr/>
        </p:nvSpPr>
        <p:spPr>
          <a:xfrm>
            <a:off x="0" y="-1"/>
            <a:ext cx="12192000" cy="457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45"/>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5000"/>
              <a:buFont typeface="Twentieth Century"/>
              <a:buNone/>
              <a:defRPr sz="5000" b="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145"/>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464132"/>
                </a:solidFill>
                <a:latin typeface="Arial" panose="020B0604020202020204" pitchFamily="34" charset="0"/>
                <a:cs typeface="Arial" panose="020B0604020202020204" pitchFamily="34" charset="0"/>
              </a:defRPr>
            </a:lvl1pPr>
            <a:lvl2pPr marL="914400" lvl="1" indent="-228600" algn="l">
              <a:lnSpc>
                <a:spcPct val="90000"/>
              </a:lnSpc>
              <a:spcBef>
                <a:spcPts val="200"/>
              </a:spcBef>
              <a:spcAft>
                <a:spcPts val="0"/>
              </a:spcAft>
              <a:buSzPts val="1800"/>
              <a:buNone/>
              <a:defRPr sz="1800">
                <a:solidFill>
                  <a:srgbClr val="8C8B8A"/>
                </a:solidFill>
              </a:defRPr>
            </a:lvl2pPr>
            <a:lvl3pPr marL="1371600" lvl="2" indent="-228600" algn="l">
              <a:lnSpc>
                <a:spcPct val="90000"/>
              </a:lnSpc>
              <a:spcBef>
                <a:spcPts val="400"/>
              </a:spcBef>
              <a:spcAft>
                <a:spcPts val="0"/>
              </a:spcAft>
              <a:buSzPts val="1600"/>
              <a:buNone/>
              <a:defRPr sz="1600">
                <a:solidFill>
                  <a:srgbClr val="8C8B8A"/>
                </a:solidFill>
              </a:defRPr>
            </a:lvl3pPr>
            <a:lvl4pPr marL="1828800" lvl="3" indent="-228600" algn="l">
              <a:lnSpc>
                <a:spcPct val="90000"/>
              </a:lnSpc>
              <a:spcBef>
                <a:spcPts val="400"/>
              </a:spcBef>
              <a:spcAft>
                <a:spcPts val="0"/>
              </a:spcAft>
              <a:buSzPts val="1400"/>
              <a:buNone/>
              <a:defRPr sz="1400">
                <a:solidFill>
                  <a:srgbClr val="8C8B8A"/>
                </a:solidFill>
              </a:defRPr>
            </a:lvl4pPr>
            <a:lvl5pPr marL="2286000" lvl="4" indent="-228600" algn="l">
              <a:lnSpc>
                <a:spcPct val="90000"/>
              </a:lnSpc>
              <a:spcBef>
                <a:spcPts val="400"/>
              </a:spcBef>
              <a:spcAft>
                <a:spcPts val="0"/>
              </a:spcAft>
              <a:buSzPts val="1400"/>
              <a:buNone/>
              <a:defRPr sz="1400">
                <a:solidFill>
                  <a:srgbClr val="8C8B8A"/>
                </a:solidFill>
              </a:defRPr>
            </a:lvl5pPr>
            <a:lvl6pPr marL="2743200" lvl="5" indent="-228600" algn="l">
              <a:lnSpc>
                <a:spcPct val="90000"/>
              </a:lnSpc>
              <a:spcBef>
                <a:spcPts val="400"/>
              </a:spcBef>
              <a:spcAft>
                <a:spcPts val="0"/>
              </a:spcAft>
              <a:buSzPts val="1400"/>
              <a:buNone/>
              <a:defRPr sz="1400">
                <a:solidFill>
                  <a:srgbClr val="8C8B8A"/>
                </a:solidFill>
              </a:defRPr>
            </a:lvl6pPr>
            <a:lvl7pPr marL="3200400" lvl="6" indent="-228600" algn="l">
              <a:lnSpc>
                <a:spcPct val="90000"/>
              </a:lnSpc>
              <a:spcBef>
                <a:spcPts val="400"/>
              </a:spcBef>
              <a:spcAft>
                <a:spcPts val="0"/>
              </a:spcAft>
              <a:buSzPts val="1400"/>
              <a:buNone/>
              <a:defRPr sz="1400">
                <a:solidFill>
                  <a:srgbClr val="8C8B8A"/>
                </a:solidFill>
              </a:defRPr>
            </a:lvl7pPr>
            <a:lvl8pPr marL="3657600" lvl="7" indent="-228600" algn="l">
              <a:lnSpc>
                <a:spcPct val="90000"/>
              </a:lnSpc>
              <a:spcBef>
                <a:spcPts val="400"/>
              </a:spcBef>
              <a:spcAft>
                <a:spcPts val="0"/>
              </a:spcAft>
              <a:buSzPts val="1400"/>
              <a:buNone/>
              <a:defRPr sz="1400">
                <a:solidFill>
                  <a:srgbClr val="8C8B8A"/>
                </a:solidFill>
              </a:defRPr>
            </a:lvl8pPr>
            <a:lvl9pPr marL="4114800" lvl="8" indent="-228600" algn="l">
              <a:lnSpc>
                <a:spcPct val="90000"/>
              </a:lnSpc>
              <a:spcBef>
                <a:spcPts val="400"/>
              </a:spcBef>
              <a:spcAft>
                <a:spcPts val="400"/>
              </a:spcAft>
              <a:buSzPts val="1400"/>
              <a:buNone/>
              <a:defRPr sz="1400">
                <a:solidFill>
                  <a:srgbClr val="8C8B8A"/>
                </a:solidFill>
              </a:defRPr>
            </a:lvl9pPr>
          </a:lstStyle>
          <a:p>
            <a:endParaRPr dirty="0"/>
          </a:p>
        </p:txBody>
      </p:sp>
      <p:sp>
        <p:nvSpPr>
          <p:cNvPr id="35" name="Google Shape;35;p145"/>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5"/>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5"/>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38" name="Google Shape;38;p145"/>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pic>
        <p:nvPicPr>
          <p:cNvPr id="39" name="Google Shape;39;p145"/>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9"/>
        <p:cNvGrpSpPr/>
        <p:nvPr/>
      </p:nvGrpSpPr>
      <p:grpSpPr>
        <a:xfrm>
          <a:off x="0" y="0"/>
          <a:ext cx="0" cy="0"/>
          <a:chOff x="0" y="0"/>
          <a:chExt cx="0" cy="0"/>
        </a:xfrm>
      </p:grpSpPr>
      <p:sp>
        <p:nvSpPr>
          <p:cNvPr id="50" name="Google Shape;50;p14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147"/>
          <p:cNvSpPr txBox="1">
            <a:spLocks noGrp="1"/>
          </p:cNvSpPr>
          <p:nvPr>
            <p:ph type="body" idx="1"/>
          </p:nvPr>
        </p:nvSpPr>
        <p:spPr>
          <a:xfrm>
            <a:off x="1024128"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2" name="Google Shape;52;p147"/>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3" name="Google Shape;53;p147"/>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47"/>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47"/>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56" name="Google Shape;56;p147"/>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7"/>
        <p:cNvGrpSpPr/>
        <p:nvPr/>
      </p:nvGrpSpPr>
      <p:grpSpPr>
        <a:xfrm>
          <a:off x="0" y="0"/>
          <a:ext cx="0" cy="0"/>
          <a:chOff x="0" y="0"/>
          <a:chExt cx="0" cy="0"/>
        </a:xfrm>
      </p:grpSpPr>
      <p:sp>
        <p:nvSpPr>
          <p:cNvPr id="58" name="Google Shape;58;p14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9" name="Google Shape;59;p148"/>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0" name="Google Shape;60;p148"/>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1" name="Google Shape;61;p148"/>
          <p:cNvSpPr txBox="1">
            <a:spLocks noGrp="1"/>
          </p:cNvSpPr>
          <p:nvPr>
            <p:ph type="body" idx="3"/>
          </p:nvPr>
        </p:nvSpPr>
        <p:spPr>
          <a:xfrm>
            <a:off x="5989320"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2" name="Google Shape;62;p148"/>
          <p:cNvSpPr txBox="1">
            <a:spLocks noGrp="1"/>
          </p:cNvSpPr>
          <p:nvPr>
            <p:ph type="body" idx="4"/>
          </p:nvPr>
        </p:nvSpPr>
        <p:spPr>
          <a:xfrm>
            <a:off x="5989320"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3" name="Google Shape;63;p148"/>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8"/>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8"/>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66" name="Google Shape;66;p148"/>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7"/>
        <p:cNvGrpSpPr/>
        <p:nvPr/>
      </p:nvGrpSpPr>
      <p:grpSpPr>
        <a:xfrm>
          <a:off x="0" y="0"/>
          <a:ext cx="0" cy="0"/>
          <a:chOff x="0" y="0"/>
          <a:chExt cx="0" cy="0"/>
        </a:xfrm>
      </p:grpSpPr>
      <p:sp>
        <p:nvSpPr>
          <p:cNvPr id="68" name="Google Shape;68;p14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9" name="Google Shape;69;p149"/>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9"/>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9"/>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72" name="Google Shape;72;p149"/>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Vide" type="blank">
  <p:cSld name="BLANK">
    <p:spTree>
      <p:nvGrpSpPr>
        <p:cNvPr id="1" name="Shape 73"/>
        <p:cNvGrpSpPr/>
        <p:nvPr/>
      </p:nvGrpSpPr>
      <p:grpSpPr>
        <a:xfrm>
          <a:off x="0" y="0"/>
          <a:ext cx="0" cy="0"/>
          <a:chOff x="0" y="0"/>
          <a:chExt cx="0" cy="0"/>
        </a:xfrm>
      </p:grpSpPr>
      <p:sp>
        <p:nvSpPr>
          <p:cNvPr id="74" name="Google Shape;74;p150"/>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50"/>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0"/>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77" name="Google Shape;77;p150"/>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8"/>
        <p:cNvGrpSpPr/>
        <p:nvPr/>
      </p:nvGrpSpPr>
      <p:grpSpPr>
        <a:xfrm>
          <a:off x="0" y="0"/>
          <a:ext cx="0" cy="0"/>
          <a:chOff x="0" y="0"/>
          <a:chExt cx="0" cy="0"/>
        </a:xfrm>
      </p:grpSpPr>
      <p:sp>
        <p:nvSpPr>
          <p:cNvPr id="79" name="Google Shape;79;p151"/>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464132"/>
              </a:buClr>
              <a:buSzPts val="4000"/>
              <a:buFont typeface="Twentieth Century"/>
              <a:buNone/>
              <a:defRPr sz="4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151"/>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atin typeface="Arial" panose="020B0604020202020204" pitchFamily="34" charset="0"/>
                <a:cs typeface="Arial" panose="020B0604020202020204" pitchFamily="34" charset="0"/>
              </a:defRPr>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dirty="0"/>
          </a:p>
        </p:txBody>
      </p:sp>
      <p:sp>
        <p:nvSpPr>
          <p:cNvPr id="81" name="Google Shape;81;p151"/>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dirty="0"/>
          </a:p>
        </p:txBody>
      </p:sp>
      <p:sp>
        <p:nvSpPr>
          <p:cNvPr id="82" name="Google Shape;82;p151"/>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1"/>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51"/>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85" name="Google Shape;85;p151"/>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86"/>
        <p:cNvGrpSpPr/>
        <p:nvPr/>
      </p:nvGrpSpPr>
      <p:grpSpPr>
        <a:xfrm>
          <a:off x="0" y="0"/>
          <a:ext cx="0" cy="0"/>
          <a:chOff x="0" y="0"/>
          <a:chExt cx="0" cy="0"/>
        </a:xfrm>
      </p:grpSpPr>
      <p:sp>
        <p:nvSpPr>
          <p:cNvPr id="87" name="Google Shape;87;p15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8" name="Google Shape;88;p152"/>
          <p:cNvSpPr txBox="1">
            <a:spLocks noGrp="1"/>
          </p:cNvSpPr>
          <p:nvPr>
            <p:ph type="body" idx="1"/>
          </p:nvPr>
        </p:nvSpPr>
        <p:spPr>
          <a:xfrm rot="5400000">
            <a:off x="3872484" y="-562355"/>
            <a:ext cx="4023360" cy="9720071"/>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89" name="Google Shape;89;p152"/>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52"/>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2"/>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92" name="Google Shape;92;p152"/>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464132"/>
              </a:buClr>
              <a:buSzPts val="5000"/>
              <a:buFont typeface="Twentieth Century"/>
              <a:buNone/>
              <a:defRPr sz="5000" b="0" i="0" u="none" strike="noStrike" cap="none">
                <a:solidFill>
                  <a:srgbClr val="46413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42"/>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dirty="0"/>
          </a:p>
        </p:txBody>
      </p:sp>
      <p:sp>
        <p:nvSpPr>
          <p:cNvPr id="12" name="Google Shape;12;p142"/>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lang="fr-FR" dirty="0"/>
          </a:p>
        </p:txBody>
      </p:sp>
      <p:sp>
        <p:nvSpPr>
          <p:cNvPr id="13" name="Google Shape;13;p142"/>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lang="fr-FR" dirty="0"/>
          </a:p>
        </p:txBody>
      </p:sp>
      <p:sp>
        <p:nvSpPr>
          <p:cNvPr id="14" name="Google Shape;14;p142"/>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0" marR="0" lvl="1"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9pPr>
          </a:lstStyle>
          <a:p>
            <a:fld id="{00000000-1234-1234-1234-123412341234}" type="slidenum">
              <a:rPr lang="fr-FR" smtClean="0"/>
              <a:pPr/>
              <a:t>‹N°›</a:t>
            </a:fld>
            <a:endParaRPr lang="fr-FR" dirty="0"/>
          </a:p>
        </p:txBody>
      </p:sp>
      <p:cxnSp>
        <p:nvCxnSpPr>
          <p:cNvPr id="15" name="Google Shape;15;p142"/>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cnil.fr/fr/cnil-direct/question/quels-sont-les-grands-principes-des-regles-de-protection-des-donnees"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nil.fr/fr/quest-ce-ce-quune-donnee-de-sante"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research-hub.auckland.ac.nz/guide-to-managing-research-data/ethics-integrity-and-compliance/the-fair-and-care-principles-for-research-data"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nseignementsup-recherche.gouv.fr/sites/default/files/content_migration/document/MEN_brochure_PNSO_web_1415209.pdf"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hyperlink" Target="https://coop-ist.cirad.fr/gerer-des-donnees/deposer-des-donnees-dans-un-entrepot/1-qu-est-ce-qu-un-entrepot-de-donnees-de-recherche"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3.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6" Type="http://schemas.openxmlformats.org/officeDocument/2006/relationships/hyperlink" Target="https://www.huma-num.fr/les-services-par-etapes/" TargetMode="External"/><Relationship Id="rId5" Type="http://schemas.openxmlformats.org/officeDocument/2006/relationships/hyperlink" Target="http://www.cines.fr/" TargetMode="External"/><Relationship Id="rId4" Type="http://schemas.openxmlformats.org/officeDocument/2006/relationships/hyperlink" Target="https://www.nakala.fr/"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oranum.fr/depot-entrepots/minute/"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oranum.fr/depot-entrepots/fiche-synthetique/"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nature.com/articles/s41597-020-0486-7"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busec2.u-bordeaux.fr/aide-choix-entrepot/"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entrepot.recherche.data.gouv.fr/"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entrepot.recherche.data.gouv.fr/dataverse/root?q=oc%C3%A9an"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research/participants/data/ref/h2020/other/events/2020-10-09/3_exploitation-ipr-open_science_en.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21.xml.rels><?xml version="1.0" encoding="UTF-8" standalone="yes"?>
<Relationships xmlns="http://schemas.openxmlformats.org/package/2006/relationships"><Relationship Id="rId3" Type="http://schemas.openxmlformats.org/officeDocument/2006/relationships/hyperlink" Target="https://www.progedo.fr/"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ata.progedo.fr/studies/doi/10.48756/ined-IE0180-1791"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github.com/fflamerie/ED_datasharing/blob/master/content/ED_datasharing_COURS.pdf"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oranum.fr/data-paper-data-journal/minute-publication-data-papers/"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doranum.fr/data-paper-data-journal/fiche-synthetique/"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coop-ist.cirad.fr/gerer-des-donnees/publier-un-data-paper/1-qu-est-ce-qu-un-data-paper"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coop-ist.cirad.fr/gerer-des-donnees/citer-un-jeu-de-donnees/1-comprendre-l-interet-de-publier-et-de-citer-un-jeu-de-donnees-scientifiques"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opidor.fr/" TargetMode="External"/><Relationship Id="rId3" Type="http://schemas.openxmlformats.org/officeDocument/2006/relationships/hyperlink" Target="https://www.inist.fr/" TargetMode="External"/><Relationship Id="rId7" Type="http://schemas.openxmlformats.org/officeDocument/2006/relationships/image" Target="../media/image6.png"/><Relationship Id="rId2" Type="http://schemas.openxmlformats.org/officeDocument/2006/relationships/hyperlink" Target="https://anr.fr/fr/lanr/engagements/la-science-ouverte/" TargetMode="External"/><Relationship Id="rId1" Type="http://schemas.openxmlformats.org/officeDocument/2006/relationships/slideLayout" Target="../slideLayouts/slideLayout2.xml"/><Relationship Id="rId6" Type="http://schemas.openxmlformats.org/officeDocument/2006/relationships/hyperlink" Target="https://anr.fr/fr/rf/" TargetMode="External"/><Relationship Id="rId5" Type="http://schemas.openxmlformats.org/officeDocument/2006/relationships/hyperlink" Target="https://dmp.opidor.fr/public_templates" TargetMode="External"/><Relationship Id="rId4" Type="http://schemas.openxmlformats.org/officeDocument/2006/relationships/hyperlink" Target="https://dmp.opidor.fr/" TargetMode="External"/><Relationship Id="rId9" Type="http://schemas.openxmlformats.org/officeDocument/2006/relationships/image" Target="../media/image7.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s://cache.media.enseignementsup-recherche.gouv.fr/file/Actus/67/2/PLAN_NATIONAL_SCIENCE_OUVERTE_978672.pdf"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s://www.ouvrirlascience.fr/les-candidatures-pour-le-prix-science-ouverte-des-donnees-de-la-recherche-sont-ouvertes/#:~:text=Chaque%20projet%20laur%C3%A9at%20se%20verra,%3A%20%C2%AB%20mention%20sp%C3%A9ciale%20du%20jury%C2%BB"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ouvrirlascience.fr/recherche-data-gouv-lance-lappel-a-manifestation-dinteret-ateliers-de-la-donnee-presentez-vos-projets/"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hyperlink" Target="https://projet-recherchedatagv.ouvrirlascience.fr/actualites/detail-actualite/ateliers-de-la-donnee-nouvelle-etape-dans-la-construction-de-lecosysteme"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anr.fr/fileadmin/aap/2022/aap-biodiversa-2022-annexe-fr.pdf" TargetMode="External"/><Relationship Id="rId3" Type="http://schemas.openxmlformats.org/officeDocument/2006/relationships/hyperlink" Target="https://anr.fr/fileadmin/aap/2022/aap-jpihdhl-NUTRIMMUNE-2022-guidelines.pdf" TargetMode="External"/><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anr.fr/fileadmin/aap/2022/aap-enuac-2022.pdf" TargetMode="Externa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recherche.data.gouv.fr/fr/page/centres-de-ressources"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2.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customXml" Target="../ink/ink4.xml"/><Relationship Id="rId18" Type="http://schemas.openxmlformats.org/officeDocument/2006/relationships/customXml" Target="../ink/ink8.xml"/><Relationship Id="rId3" Type="http://schemas.openxmlformats.org/officeDocument/2006/relationships/image" Target="../media/image70.png"/><Relationship Id="rId21" Type="http://schemas.openxmlformats.org/officeDocument/2006/relationships/image" Target="../media/image650.png"/><Relationship Id="rId7" Type="http://schemas.openxmlformats.org/officeDocument/2006/relationships/customXml" Target="../ink/ink1.xml"/><Relationship Id="rId12" Type="http://schemas.openxmlformats.org/officeDocument/2006/relationships/image" Target="../media/image620.png"/><Relationship Id="rId17" Type="http://schemas.openxmlformats.org/officeDocument/2006/relationships/customXml" Target="../ink/ink7.xml"/><Relationship Id="rId2" Type="http://schemas.openxmlformats.org/officeDocument/2006/relationships/hyperlink" Target="https://doranum.fr/" TargetMode="External"/><Relationship Id="rId16" Type="http://schemas.openxmlformats.org/officeDocument/2006/relationships/customXml" Target="../ink/ink6.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customXml" Target="../ink/ink3.xml"/><Relationship Id="rId5" Type="http://schemas.openxmlformats.org/officeDocument/2006/relationships/image" Target="../media/image72.jpeg"/><Relationship Id="rId15" Type="http://schemas.openxmlformats.org/officeDocument/2006/relationships/customXml" Target="../ink/ink5.xml"/><Relationship Id="rId23" Type="http://schemas.openxmlformats.org/officeDocument/2006/relationships/image" Target="../media/image660.png"/><Relationship Id="rId10" Type="http://schemas.openxmlformats.org/officeDocument/2006/relationships/image" Target="../media/image610.png"/><Relationship Id="rId19" Type="http://schemas.openxmlformats.org/officeDocument/2006/relationships/image" Target="../media/image640.png"/><Relationship Id="rId4" Type="http://schemas.openxmlformats.org/officeDocument/2006/relationships/image" Target="../media/image71.png"/><Relationship Id="rId9" Type="http://schemas.openxmlformats.org/officeDocument/2006/relationships/customXml" Target="../ink/ink2.xml"/><Relationship Id="rId14" Type="http://schemas.openxmlformats.org/officeDocument/2006/relationships/image" Target="../media/image630.png"/><Relationship Id="rId22" Type="http://schemas.openxmlformats.org/officeDocument/2006/relationships/customXml" Target="../ink/ink10.xml"/></Relationships>
</file>

<file path=ppt/slides/_rels/slide143.xml.rels><?xml version="1.0" encoding="UTF-8" standalone="yes"?>
<Relationships xmlns="http://schemas.openxmlformats.org/package/2006/relationships"><Relationship Id="rId3" Type="http://schemas.openxmlformats.org/officeDocument/2006/relationships/hyperlink" Target="https://t.co/fTZNtf9RrZ"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hyperlink" Target="https://t.co/hNB8ieGnGe" TargetMode="External"/><Relationship Id="rId5" Type="http://schemas.openxmlformats.org/officeDocument/2006/relationships/hyperlink" Target="https://t.co/dbumLA8cMe" TargetMode="External"/><Relationship Id="rId4" Type="http://schemas.openxmlformats.org/officeDocument/2006/relationships/hyperlink" Target="https://t.co/sICtkus4Ad"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datacc.org/bonnes-pratiques/adopter-un-plan-de-gestion-des-donnees/gestion-des-donnees-une-nouvelle-exigence-de-nouvelles-competenc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ache.media.enseignementsup-recherche.gouv.fr/file/politique_des_donnees/50/1/Strategie-donnees-algorithmes-codes-210922_141950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madada.fr/demande/donnees_relatives_a_la_concentra"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urfist.chartes.psl.eu/sites/default/files/docs/20210601_ancelin-fabre_pgd.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Rbats.pro@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mailto:Raphaelle.bats@u-bordeaux.fr"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al.inrae.fr/hal-0279150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bibliotheques.univ-tlse2.fr/medias/photo/what-the-plan_1579000810674-png?ID_FICHE=28325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nr.fr/fileadmin/documents/2019/ANR__Modele_de_DMP_francais_DMPOPIDoR_2019_07_24_mis_en_page_2.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nr.fr/fr/actualites-de-lanr/details/news/lanr-met-en-place-un-plan-de-gestion-des-donnees-pour-les-projets-finances-des-201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c.europa.eu/research/participants/docs/h2020-funding-guide/cross-cutting-issues/open-access-data-management/data-management_en.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mp.opidor.fr/public_templat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mp.opidor.fr/public_templates?page=1&amp;search=inserm" TargetMode="External"/><Relationship Id="rId7" Type="http://schemas.openxmlformats.org/officeDocument/2006/relationships/hyperlink" Target="https://dmp.opidor.fr/template_export/1360955699.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dmp.opidor.fr/template_export/32410048.pdf" TargetMode="External"/><Relationship Id="rId5" Type="http://schemas.openxmlformats.org/officeDocument/2006/relationships/hyperlink" Target="https://dmp.opidor.fr/template_export/390748102.pdf" TargetMode="External"/><Relationship Id="rId4" Type="http://schemas.openxmlformats.org/officeDocument/2006/relationships/hyperlink" Target="https://dmp.opidor.fr/template_export/413287783.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mp.opidor.fr/template_export/952366587.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dmp.opidor.fr/public_plan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dmp.opidor.fr/plans/2630/export.pdf" TargetMode="External"/><Relationship Id="rId4" Type="http://schemas.openxmlformats.org/officeDocument/2006/relationships/hyperlink" Target="https://dmp.opidor.fr/plans/5848/export.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oecd.org/sti/inno/38500813.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scienceouverte.couperin.org/donnees-recherche-definition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ands.org.au/__data/assets/pdf_file/0006/731823/Whatis-research-data.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guides.library.ucsc.edu/datamanagemen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sf.io/2yvc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5stardata.info/fr/"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uqam-ca.libguides.com/gestion-des-donnees-de-recherche/metadonne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sf.io/2yvc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S-Hw_04ojCc&amp;ab_channel=Doranum"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knb.ecoinformatics.org/#external//emlparser/docs/index.html" TargetMode="External"/><Relationship Id="rId3" Type="http://schemas.openxmlformats.org/officeDocument/2006/relationships/hyperlink" Target="http://www.loc.gov/standards/mods/" TargetMode="External"/><Relationship Id="rId7" Type="http://schemas.openxmlformats.org/officeDocument/2006/relationships/hyperlink" Target="https://www.itis.gov/" TargetMode="External"/><Relationship Id="rId12" Type="http://schemas.openxmlformats.org/officeDocument/2006/relationships/hyperlink" Target="https://libguides.biblio.usherbrooke.ca/gdr/metadonnees" TargetMode="External"/><Relationship Id="rId2" Type="http://schemas.openxmlformats.org/officeDocument/2006/relationships/hyperlink" Target="http://dublincore.org/" TargetMode="External"/><Relationship Id="rId1" Type="http://schemas.openxmlformats.org/officeDocument/2006/relationships/slideLayout" Target="../slideLayouts/slideLayout2.xml"/><Relationship Id="rId6" Type="http://schemas.openxmlformats.org/officeDocument/2006/relationships/hyperlink" Target="http://rs.tdwg.org/dwc/" TargetMode="External"/><Relationship Id="rId11" Type="http://schemas.openxmlformats.org/officeDocument/2006/relationships/hyperlink" Target="http://core.vraweb.org/" TargetMode="External"/><Relationship Id="rId5" Type="http://schemas.openxmlformats.org/officeDocument/2006/relationships/hyperlink" Target="http://www.imsproject.org/metadata/" TargetMode="External"/><Relationship Id="rId10" Type="http://schemas.openxmlformats.org/officeDocument/2006/relationships/hyperlink" Target="http://www.ddialliance.org/" TargetMode="External"/><Relationship Id="rId4" Type="http://schemas.openxmlformats.org/officeDocument/2006/relationships/hyperlink" Target="https://www.iso.org/standard/53798.html" TargetMode="External"/><Relationship Id="rId9" Type="http://schemas.openxmlformats.org/officeDocument/2006/relationships/hyperlink" Target="http://www.tei-c.org/index.x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go-fair.org/fair-principle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go-fair.org/fair-principles/fair-data-principles-explained/f1-meta-data-assigned-globally-unique-persistent-identifiers/"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go-fair.org/fair-principles/f4-metadata-registered-indexed-searchable-resource/" TargetMode="External"/><Relationship Id="rId5" Type="http://schemas.openxmlformats.org/officeDocument/2006/relationships/hyperlink" Target="https://www.go-fair.org/fair-principles/f3-metadata-clearly-explicitly-include-identifier-data-describe/" TargetMode="External"/><Relationship Id="rId4" Type="http://schemas.openxmlformats.org/officeDocument/2006/relationships/hyperlink" Target="https://www.go-fair.org/fair-principles/fair-data-principles-explained/f2-data-described-rich-metadata/"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go-fair.org/fair-principles/542-2/"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go-fair.org/fair-principles/a2-metadata-accessible-even-data-no-longer-available/" TargetMode="External"/><Relationship Id="rId5" Type="http://schemas.openxmlformats.org/officeDocument/2006/relationships/hyperlink" Target="https://www.go-fair.org/fair-principles/a1-2-protocol-allows-authentication-authorisation-required/" TargetMode="External"/><Relationship Id="rId4" Type="http://schemas.openxmlformats.org/officeDocument/2006/relationships/hyperlink" Target="https://www.go-fair.org/fair-principles/a1-1-protocol-open-free-universally-implementabl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go-fair.org/fair-principles/i1-metadata-use-formal-accessible-shared-broadly-applicable-language-knowledge-representatio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i3-metadata-include-qualified-references-metadata/" TargetMode="External"/><Relationship Id="rId4" Type="http://schemas.openxmlformats.org/officeDocument/2006/relationships/hyperlink" Target="https://www.go-fair.org/fair-principles/i2-metadata-use-vocabularies-follow-fair-principle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go-fair.org/fair-principles/r1-metadata-richly-described-plurality-accurate-relevant-attributes/"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go-fair.org/fair-principles/r1-3-metadata-meet-domain-relevant-community-standards/" TargetMode="External"/><Relationship Id="rId5" Type="http://schemas.openxmlformats.org/officeDocument/2006/relationships/hyperlink" Target="https://www.go-fair.org/fair-principles/r1-2-metadata-associated-detailed-provenance/" TargetMode="External"/><Relationship Id="rId4" Type="http://schemas.openxmlformats.org/officeDocument/2006/relationships/hyperlink" Target="https://www.go-fair.org/fair-principles/r1-1-metadata-released-clear-accessible-data-usage-licens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fairaware.dans.knaw.n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hyperlink" Target="https://doi.org/10.4000/traces.10643"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urfist.chartes.psl.eu/ressources/researcherid-orcid-idhal-enjeux-et-perspectives-des-identifiants-chercheur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info.orcid.org/what-is-orcid/"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hyperlink" Target="https://doranum.fr/wpcontent/uploads/gabarit_readme.tx" TargetMode="External"/><Relationship Id="rId2" Type="http://schemas.openxmlformats.org/officeDocument/2006/relationships/hyperlink" Target="https://researchdata.4tu.nl/fileadmin/user_upload/Documenten/Guidelines_for_creating_a_README_file.pdf" TargetMode="External"/><Relationship Id="rId1" Type="http://schemas.openxmlformats.org/officeDocument/2006/relationships/slideLayout" Target="../slideLayouts/slideLayout2.xml"/><Relationship Id="rId5" Type="http://schemas.openxmlformats.org/officeDocument/2006/relationships/hyperlink" Target="https://recherche.data.gouv.fr/fr/categorie/33/guide/modele-de-readme" TargetMode="External"/><Relationship Id="rId4" Type="http://schemas.openxmlformats.org/officeDocument/2006/relationships/hyperlink" Target="https://cornell.app.box.com/v/ReadmeTemplat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doranum.fr/"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2" Type="http://schemas.openxmlformats.org/officeDocument/2006/relationships/hyperlink" Target="https://www.ouvrirlascience.fr/un-historique-du-libre-acces-aux-publications-scientifiques-et-aux-donnees/"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4" Type="http://schemas.openxmlformats.org/officeDocument/2006/relationships/hyperlink" Target="https://www.huma-num.fr/les-services-par-etapes/"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cnil.fr/fr/la-cnil-adopte-un-referentiel-sur-les-entrepots-de-donnees-de-sante"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ouvrirlascience.fr/principes-et-lignes-directrices-de-locde-pour-lacces-aux-donnees-de-la-recherche-financee-sur-fonds-publics/" TargetMode="External"/><Relationship Id="rId2" Type="http://schemas.openxmlformats.org/officeDocument/2006/relationships/hyperlink" Target="https://www.ouvrirlascience.fr/declaration-de-locde-sur-lacces-aux-donnees-de-la-recherche-financee-par-des-fonds-publics/"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data.gouv.fr/fr/" TargetMode="External"/><Relationship Id="rId7"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modernisation.gouv.fr/transformer-laction-publique/partenariat-pour-un-gouvernement-ouvert" TargetMode="External"/><Relationship Id="rId5" Type="http://schemas.openxmlformats.org/officeDocument/2006/relationships/hyperlink" Target="https://www.etalab.gouv.fr/wp-content/uploads/2018/04/PlanOGP-FR-2018-2020-VF-FR.pdf" TargetMode="External"/><Relationship Id="rId4" Type="http://schemas.openxmlformats.org/officeDocument/2006/relationships/hyperlink" Target="https://www.etalab.gouv.fr/"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eur-lex.europa.eu/legal-content/FR/LSU/?uri=CELEX:32019L1024#:~:text=Elle%20fait%20partie%20d'un,compter%20du%2017%20juillet%202021"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eur-lex.europa.eu/legal-content/FR/TXT/PDF/?uri=CELEX:32013L0037&amp;from=DE" TargetMode="External"/><Relationship Id="rId5" Type="http://schemas.openxmlformats.org/officeDocument/2006/relationships/hyperlink" Target="https://eur-lex.europa.eu/legal-content/FR/AUTO/?uri=celex:32003L0098" TargetMode="External"/><Relationship Id="rId4" Type="http://schemas.openxmlformats.org/officeDocument/2006/relationships/hyperlink" Target="http://eur-lex.europa.eu/summary/glossary/legislation_recasting.html"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legifrance.gouv.fr/loda/id/LEGITEXT000006068643/"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legifrance.gouv.fr/jorf/id/JORFTEXT000033202746"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doi.org/10.15454/1.481273124091092E12"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urfist.chartes.psl.eu/sites/default/files/docs/20210601_ancelin-fabre_pgd.pdf"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hal-lara.archives-ouvertes.fr/OUVRIR-LA-SCIENCE/hal-03968218v1"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nil.fr/fr/rgpd-de-quoi-parle-t-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ct val="100000"/>
              <a:buFont typeface="Twentieth Century"/>
              <a:buNone/>
            </a:pPr>
            <a:r>
              <a:rPr lang="fr-FR" sz="3600" dirty="0"/>
              <a:t>RÉDIGER UN PLAN </a:t>
            </a:r>
            <a:br>
              <a:rPr lang="fr-FR" sz="3600" dirty="0"/>
            </a:br>
            <a:r>
              <a:rPr lang="fr-FR" sz="3600" dirty="0"/>
              <a:t>DE GESTION DES DONNÉES</a:t>
            </a:r>
            <a:endParaRPr sz="3600" dirty="0"/>
          </a:p>
        </p:txBody>
      </p:sp>
      <p:sp>
        <p:nvSpPr>
          <p:cNvPr id="106" name="Google Shape;106;p1"/>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Raphaëlle Bats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Obtenir des financements</a:t>
            </a:r>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Données et financements de la recherche</a:t>
            </a:r>
          </a:p>
        </p:txBody>
      </p:sp>
    </p:spTree>
    <p:extLst>
      <p:ext uri="{BB962C8B-B14F-4D97-AF65-F5344CB8AC3E}">
        <p14:creationId xmlns:p14="http://schemas.microsoft.com/office/powerpoint/2010/main" val="36669162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RGPD</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354033" y="6093673"/>
            <a:ext cx="9720071" cy="711975"/>
          </a:xfrm>
        </p:spPr>
        <p:txBody>
          <a:bodyPr>
            <a:normAutofit fontScale="77500" lnSpcReduction="20000"/>
          </a:bodyPr>
          <a:lstStyle/>
          <a:p>
            <a:r>
              <a:rPr lang="fr-FR" dirty="0"/>
              <a:t>Ethique des données et données personnelles : </a:t>
            </a:r>
            <a:r>
              <a:rPr lang="fr-FR" dirty="0">
                <a:hlinkClick r:id="rId2"/>
              </a:rPr>
              <a:t>https://www.cnil.fr/fr/cnil-direct/question/quels-sont-les-grands-principes-des-regles-de-protection-des-donnees</a:t>
            </a:r>
            <a:endParaRPr lang="fr-FR" dirty="0"/>
          </a:p>
          <a:p>
            <a:endParaRPr lang="fr-FR" dirty="0"/>
          </a:p>
          <a:p>
            <a:endParaRPr lang="fr-FR" dirty="0"/>
          </a:p>
        </p:txBody>
      </p:sp>
      <p:pic>
        <p:nvPicPr>
          <p:cNvPr id="5" name="Image 4">
            <a:extLst>
              <a:ext uri="{FF2B5EF4-FFF2-40B4-BE49-F238E27FC236}">
                <a16:creationId xmlns:a16="http://schemas.microsoft.com/office/drawing/2014/main" id="{A456621E-B88C-9147-8B1A-4D143CA0B28F}"/>
              </a:ext>
            </a:extLst>
          </p:cNvPr>
          <p:cNvPicPr>
            <a:picLocks noChangeAspect="1"/>
          </p:cNvPicPr>
          <p:nvPr/>
        </p:nvPicPr>
        <p:blipFill rotWithShape="1">
          <a:blip r:embed="rId3"/>
          <a:srcRect l="16661" t="35521" r="17317" b="10433"/>
          <a:stretch/>
        </p:blipFill>
        <p:spPr>
          <a:xfrm>
            <a:off x="2916431" y="949301"/>
            <a:ext cx="9273018" cy="5060610"/>
          </a:xfrm>
          <a:prstGeom prst="rect">
            <a:avLst/>
          </a:prstGeom>
        </p:spPr>
      </p:pic>
    </p:spTree>
    <p:extLst>
      <p:ext uri="{BB962C8B-B14F-4D97-AF65-F5344CB8AC3E}">
        <p14:creationId xmlns:p14="http://schemas.microsoft.com/office/powerpoint/2010/main" val="11454469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2BF8B-7C6F-9CCF-B5F1-3873113DCF6E}"/>
              </a:ext>
            </a:extLst>
          </p:cNvPr>
          <p:cNvSpPr>
            <a:spLocks noGrp="1"/>
          </p:cNvSpPr>
          <p:nvPr>
            <p:ph type="title"/>
          </p:nvPr>
        </p:nvSpPr>
        <p:spPr/>
        <p:txBody>
          <a:bodyPr/>
          <a:lstStyle/>
          <a:p>
            <a:r>
              <a:rPr lang="fr-FR" dirty="0"/>
              <a:t>Données à caractère personnel de santé</a:t>
            </a:r>
          </a:p>
        </p:txBody>
      </p:sp>
      <p:sp>
        <p:nvSpPr>
          <p:cNvPr id="3" name="Espace réservé du texte 2">
            <a:extLst>
              <a:ext uri="{FF2B5EF4-FFF2-40B4-BE49-F238E27FC236}">
                <a16:creationId xmlns:a16="http://schemas.microsoft.com/office/drawing/2014/main" id="{D3776314-4819-DB0C-8A2B-B9B816847A25}"/>
              </a:ext>
            </a:extLst>
          </p:cNvPr>
          <p:cNvSpPr>
            <a:spLocks noGrp="1"/>
          </p:cNvSpPr>
          <p:nvPr>
            <p:ph type="body" idx="1"/>
          </p:nvPr>
        </p:nvSpPr>
        <p:spPr>
          <a:xfrm>
            <a:off x="10540031" y="4495218"/>
            <a:ext cx="1284348" cy="1235487"/>
          </a:xfrm>
        </p:spPr>
        <p:txBody>
          <a:bodyPr>
            <a:normAutofit fontScale="55000" lnSpcReduction="20000"/>
          </a:bodyPr>
          <a:lstStyle/>
          <a:p>
            <a:pPr marL="114300" indent="0">
              <a:buNone/>
            </a:pPr>
            <a:r>
              <a:rPr lang="fr-FR" dirty="0"/>
              <a:t>Source CNIL : </a:t>
            </a:r>
            <a:r>
              <a:rPr lang="fr-FR" dirty="0">
                <a:hlinkClick r:id="rId2"/>
              </a:rPr>
              <a:t>https://www.cnil.fr/fr/quest-ce-ce-quune-donnee-de-sante</a:t>
            </a:r>
            <a:endParaRPr lang="fr-FR" dirty="0"/>
          </a:p>
          <a:p>
            <a:endParaRPr lang="fr-FR" dirty="0"/>
          </a:p>
        </p:txBody>
      </p:sp>
      <p:pic>
        <p:nvPicPr>
          <p:cNvPr id="5" name="Image 4">
            <a:extLst>
              <a:ext uri="{FF2B5EF4-FFF2-40B4-BE49-F238E27FC236}">
                <a16:creationId xmlns:a16="http://schemas.microsoft.com/office/drawing/2014/main" id="{B0062788-2F8C-F67A-ABB1-A27718C37B11}"/>
              </a:ext>
            </a:extLst>
          </p:cNvPr>
          <p:cNvPicPr>
            <a:picLocks noChangeAspect="1"/>
          </p:cNvPicPr>
          <p:nvPr/>
        </p:nvPicPr>
        <p:blipFill rotWithShape="1">
          <a:blip r:embed="rId3"/>
          <a:srcRect l="17679" t="31145" r="19284" b="21832"/>
          <a:stretch/>
        </p:blipFill>
        <p:spPr>
          <a:xfrm>
            <a:off x="830637" y="1749786"/>
            <a:ext cx="9597993" cy="4773168"/>
          </a:xfrm>
          <a:prstGeom prst="rect">
            <a:avLst/>
          </a:prstGeom>
        </p:spPr>
      </p:pic>
    </p:spTree>
    <p:extLst>
      <p:ext uri="{BB962C8B-B14F-4D97-AF65-F5344CB8AC3E}">
        <p14:creationId xmlns:p14="http://schemas.microsoft.com/office/powerpoint/2010/main" val="10105079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THE CARE PRINCIPLES </a:t>
            </a:r>
            <a:endParaRPr dirty="0"/>
          </a:p>
        </p:txBody>
      </p:sp>
      <p:pic>
        <p:nvPicPr>
          <p:cNvPr id="405" name="Google Shape;405;p64" descr="FAIR and CARE Principles image"/>
          <p:cNvPicPr preferRelativeResize="0">
            <a:picLocks noGrp="1"/>
          </p:cNvPicPr>
          <p:nvPr>
            <p:ph type="body" idx="1"/>
          </p:nvPr>
        </p:nvPicPr>
        <p:blipFill rotWithShape="1">
          <a:blip r:embed="rId3">
            <a:alphaModFix/>
          </a:blip>
          <a:srcRect/>
          <a:stretch/>
        </p:blipFill>
        <p:spPr>
          <a:xfrm>
            <a:off x="6096000" y="2439306"/>
            <a:ext cx="5260373" cy="2907233"/>
          </a:xfrm>
          <a:prstGeom prst="rect">
            <a:avLst/>
          </a:prstGeom>
          <a:noFill/>
          <a:ln>
            <a:noFill/>
          </a:ln>
        </p:spPr>
      </p:pic>
      <p:sp>
        <p:nvSpPr>
          <p:cNvPr id="406" name="Google Shape;406;p64"/>
          <p:cNvSpPr txBox="1"/>
          <p:nvPr/>
        </p:nvSpPr>
        <p:spPr>
          <a:xfrm>
            <a:off x="355988" y="2285999"/>
            <a:ext cx="5290957" cy="4505689"/>
          </a:xfrm>
          <a:prstGeom prst="rect">
            <a:avLst/>
          </a:prstGeom>
          <a:noFill/>
          <a:ln>
            <a:noFill/>
          </a:ln>
        </p:spPr>
        <p:txBody>
          <a:bodyPr spcFirstLastPara="1" wrap="square" lIns="45700" tIns="45700" rIns="45700" bIns="45700" anchor="t" anchorCtr="0">
            <a:normAutofit/>
          </a:bodyPr>
          <a:lstStyle/>
          <a:p>
            <a:pPr marL="91440" marR="0" lvl="0" indent="-139700" algn="l" rtl="0">
              <a:lnSpc>
                <a:spcPct val="90000"/>
              </a:lnSpc>
              <a:spcBef>
                <a:spcPts val="0"/>
              </a:spcBef>
              <a:spcAft>
                <a:spcPts val="0"/>
              </a:spcAft>
              <a:buClr>
                <a:schemeClr val="accent2"/>
              </a:buClr>
              <a:buSzPts val="2200"/>
              <a:buFont typeface="Twentieth Century"/>
              <a:buChar char=" "/>
            </a:pPr>
            <a:r>
              <a:rPr lang="fr-FR" sz="2200" dirty="0">
                <a:solidFill>
                  <a:schemeClr val="dk1"/>
                </a:solidFill>
                <a:latin typeface="Arial" panose="020B0604020202020204" pitchFamily="34" charset="0"/>
                <a:ea typeface="Twentieth Century"/>
                <a:cs typeface="Arial" panose="020B0604020202020204" pitchFamily="34" charset="0"/>
                <a:sym typeface="Twentieth Century"/>
              </a:rPr>
              <a:t>Collective </a:t>
            </a:r>
            <a:r>
              <a:rPr lang="fr-FR" sz="2200" dirty="0" err="1">
                <a:solidFill>
                  <a:schemeClr val="dk1"/>
                </a:solidFill>
                <a:latin typeface="Arial" panose="020B0604020202020204" pitchFamily="34" charset="0"/>
                <a:ea typeface="Twentieth Century"/>
                <a:cs typeface="Arial" panose="020B0604020202020204" pitchFamily="34" charset="0"/>
                <a:sym typeface="Twentieth Century"/>
              </a:rPr>
              <a:t>Benefit</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Authority</a:t>
            </a:r>
            <a:r>
              <a:rPr lang="fr-FR" sz="2200" dirty="0">
                <a:solidFill>
                  <a:srgbClr val="222222"/>
                </a:solidFill>
                <a:latin typeface="Arial"/>
                <a:ea typeface="Arial"/>
                <a:cs typeface="Arial"/>
                <a:sym typeface="Arial"/>
              </a:rPr>
              <a:t> to Control</a:t>
            </a:r>
            <a:endParaRPr dirty="0"/>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Responsibility</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Ethics</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https://research-hub.auckland.ac.nz/guide-to-managing-research-data/ethics-integrity-and-compliance/the-fair-and-care-principles-for-research-data</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a:p>
            <a:pPr marL="91440" marR="0" lvl="0" indent="0" algn="l" rtl="0">
              <a:lnSpc>
                <a:spcPct val="90000"/>
              </a:lnSpc>
              <a:spcBef>
                <a:spcPts val="1400"/>
              </a:spcBef>
              <a:spcAft>
                <a:spcPts val="0"/>
              </a:spcAft>
              <a:buClr>
                <a:schemeClr val="accent2"/>
              </a:buClr>
              <a:buSzPts val="2200"/>
              <a:buFont typeface="Twentieth Century"/>
              <a:buNone/>
            </a:pP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17551948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6"/>
          <p:cNvSpPr txBox="1">
            <a:spLocks noGrp="1"/>
          </p:cNvSpPr>
          <p:nvPr>
            <p:ph type="title"/>
          </p:nvPr>
        </p:nvSpPr>
        <p:spPr>
          <a:xfrm>
            <a:off x="1024128" y="585216"/>
            <a:ext cx="10779310"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a:t>
            </a:r>
            <a:br>
              <a:rPr lang="fr-FR" cap="none" dirty="0">
                <a:latin typeface="Arial"/>
                <a:ea typeface="Arial"/>
                <a:cs typeface="Arial"/>
                <a:sym typeface="Arial"/>
              </a:rPr>
            </a:br>
            <a:r>
              <a:rPr lang="fr-FR" cap="none" dirty="0">
                <a:latin typeface="Arial"/>
                <a:ea typeface="Arial"/>
                <a:cs typeface="Arial"/>
                <a:sym typeface="Arial"/>
              </a:rPr>
              <a:t>ÉTHIQUES, CODES DE CONDUITE </a:t>
            </a:r>
            <a:endParaRPr dirty="0"/>
          </a:p>
        </p:txBody>
      </p:sp>
      <p:sp>
        <p:nvSpPr>
          <p:cNvPr id="498" name="Google Shape;498;p7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77500" lnSpcReduction="20000"/>
          </a:bodyPr>
          <a:lstStyle/>
          <a:p>
            <a:pPr marL="91440" lvl="0" indent="-91440" algn="l" rtl="0">
              <a:lnSpc>
                <a:spcPct val="90000"/>
              </a:lnSpc>
              <a:spcBef>
                <a:spcPts val="0"/>
              </a:spcBef>
              <a:spcAft>
                <a:spcPts val="0"/>
              </a:spcAft>
              <a:buSzPct val="100000"/>
              <a:buChar char=" "/>
            </a:pPr>
            <a:r>
              <a:rPr lang="fr-FR" sz="1800" dirty="0">
                <a:latin typeface="Arial"/>
                <a:ea typeface="Arial"/>
                <a:cs typeface="Arial"/>
                <a:sym typeface="Arial"/>
              </a:rPr>
              <a:t>4a. Si des données à caractère personnel sont traitées, comment le respect des dispositions de la législation sur les données à caractère personnel et sur la sécurité des données sera-t-il assuré ?</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Lorsque vous manipulez des données à caractère personnel, veillez à ce que les lois sur la protection des données (par exemple, RGPD) soient appliquées, notamment :</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Obtenir un consentement éclairé pour la préservation et/ou le partage de données personnelles.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l'anonymisation des données personnelles pour la préservation et/ou le partage (des données correctement anonymisées ne sont plus considérées comme des données personnelles).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la </a:t>
            </a:r>
            <a:r>
              <a:rPr lang="fr-FR" sz="1800" dirty="0" err="1">
                <a:latin typeface="Arial"/>
                <a:ea typeface="Arial"/>
                <a:cs typeface="Arial"/>
                <a:sym typeface="Arial"/>
              </a:rPr>
              <a:t>pseudonymisation</a:t>
            </a:r>
            <a:r>
              <a:rPr lang="fr-FR" sz="1800" dirty="0">
                <a:latin typeface="Arial"/>
                <a:ea typeface="Arial"/>
                <a:cs typeface="Arial"/>
                <a:sym typeface="Arial"/>
              </a:rPr>
              <a:t> des données personnelles (la principale différence avec l'anonymisation est que la </a:t>
            </a:r>
            <a:r>
              <a:rPr lang="fr-FR" sz="1800" dirty="0" err="1">
                <a:latin typeface="Arial"/>
                <a:ea typeface="Arial"/>
                <a:cs typeface="Arial"/>
                <a:sym typeface="Arial"/>
              </a:rPr>
              <a:t>pseudonymisation</a:t>
            </a:r>
            <a:r>
              <a:rPr lang="fr-FR" sz="1800" dirty="0">
                <a:latin typeface="Arial"/>
                <a:ea typeface="Arial"/>
                <a:cs typeface="Arial"/>
                <a:sym typeface="Arial"/>
              </a:rPr>
              <a:t> est réversible).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le chiffrement des données, qui est considéré comme un cas particulier de </a:t>
            </a:r>
            <a:r>
              <a:rPr lang="fr-FR" sz="1800" dirty="0" err="1">
                <a:latin typeface="Arial"/>
                <a:ea typeface="Arial"/>
                <a:cs typeface="Arial"/>
                <a:sym typeface="Arial"/>
              </a:rPr>
              <a:t>pseudonymisation</a:t>
            </a:r>
            <a:r>
              <a:rPr lang="fr-FR" sz="1800" dirty="0">
                <a:latin typeface="Arial"/>
                <a:ea typeface="Arial"/>
                <a:cs typeface="Arial"/>
                <a:sym typeface="Arial"/>
              </a:rPr>
              <a:t> (la clé de cryptage doit alors être stockée séparément des données, par exemple par un tiers de confiance).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si une procédure d’accès spécifique a été mise en place pour les utilisateurs autorisés à accéder aux données personnelles.</a:t>
            </a:r>
            <a:endParaRPr dirty="0"/>
          </a:p>
          <a:p>
            <a:pPr marL="91440" lvl="0" indent="0" algn="l" rtl="0">
              <a:lnSpc>
                <a:spcPct val="90000"/>
              </a:lnSpc>
              <a:spcBef>
                <a:spcPts val="2400"/>
              </a:spcBef>
              <a:spcAft>
                <a:spcPts val="0"/>
              </a:spcAft>
              <a:buSzPct val="100000"/>
              <a:buNone/>
            </a:pPr>
            <a:endParaRPr dirty="0"/>
          </a:p>
        </p:txBody>
      </p:sp>
      <p:pic>
        <p:nvPicPr>
          <p:cNvPr id="499" name="Google Shape;499;p76"/>
          <p:cNvPicPr preferRelativeResize="0"/>
          <p:nvPr/>
        </p:nvPicPr>
        <p:blipFill rotWithShape="1">
          <a:blip r:embed="rId3">
            <a:alphaModFix/>
          </a:blip>
          <a:srcRect l="13552" t="63810" r="33845" b="10296"/>
          <a:stretch/>
        </p:blipFill>
        <p:spPr>
          <a:xfrm>
            <a:off x="9041232" y="165093"/>
            <a:ext cx="3075294" cy="98663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ÉTHIQUES, CODES DE CONDUITE </a:t>
            </a:r>
            <a:endParaRPr dirty="0"/>
          </a:p>
        </p:txBody>
      </p:sp>
      <p:sp>
        <p:nvSpPr>
          <p:cNvPr id="505" name="Google Shape;505;p77"/>
          <p:cNvSpPr txBox="1">
            <a:spLocks noGrp="1"/>
          </p:cNvSpPr>
          <p:nvPr>
            <p:ph type="body" idx="1"/>
          </p:nvPr>
        </p:nvSpPr>
        <p:spPr>
          <a:xfrm>
            <a:off x="1024128" y="2285999"/>
            <a:ext cx="9720071" cy="4156681"/>
          </a:xfrm>
          <a:prstGeom prst="rect">
            <a:avLst/>
          </a:prstGeom>
          <a:noFill/>
          <a:ln>
            <a:noFill/>
          </a:ln>
        </p:spPr>
        <p:txBody>
          <a:bodyPr spcFirstLastPara="1" wrap="square" lIns="45700" tIns="45700" rIns="45700" bIns="45700" anchor="t" anchorCtr="0">
            <a:normAutofit/>
          </a:bodyPr>
          <a:lstStyle/>
          <a:p>
            <a:pPr marL="91440" lvl="0" indent="-91440" algn="l" rtl="0">
              <a:lnSpc>
                <a:spcPct val="90000"/>
              </a:lnSpc>
              <a:spcBef>
                <a:spcPts val="0"/>
              </a:spcBef>
              <a:spcAft>
                <a:spcPts val="0"/>
              </a:spcAft>
              <a:buSzPts val="1200"/>
              <a:buChar char=" "/>
            </a:pPr>
            <a:r>
              <a:rPr lang="fr-FR" sz="1200" dirty="0">
                <a:latin typeface="Arial"/>
                <a:ea typeface="Arial"/>
                <a:cs typeface="Arial"/>
                <a:sym typeface="Arial"/>
              </a:rPr>
              <a:t>4b. Comment les autres questions juridiques, comme la titularité ou les droits de propriété intellectuelle sur les données, seront-elles abordées ? Quelle est la législation applicable en la matière ?</a:t>
            </a:r>
            <a:endParaRPr dirty="0"/>
          </a:p>
          <a:p>
            <a:pPr marL="91440" lvl="0" indent="-91440" algn="l" rtl="0">
              <a:lnSpc>
                <a:spcPct val="90000"/>
              </a:lnSpc>
              <a:spcBef>
                <a:spcPts val="1400"/>
              </a:spcBef>
              <a:spcAft>
                <a:spcPts val="0"/>
              </a:spcAft>
              <a:buSzPts val="1200"/>
              <a:buChar char=" "/>
            </a:pPr>
            <a:r>
              <a:rPr lang="fr-FR" sz="1200" dirty="0">
                <a:latin typeface="Arial"/>
                <a:ea typeface="Arial"/>
                <a:cs typeface="Arial"/>
                <a:sym typeface="Arial"/>
              </a:rPr>
              <a:t> </a:t>
            </a:r>
            <a:r>
              <a:rPr lang="fr-FR" sz="1200" i="1" dirty="0">
                <a:latin typeface="Arial"/>
                <a:ea typeface="Arial"/>
                <a:cs typeface="Arial"/>
                <a:sym typeface="Arial"/>
              </a:rPr>
              <a:t>Recommandations</a:t>
            </a:r>
            <a:r>
              <a:rPr lang="fr-FR" sz="1200" dirty="0">
                <a:latin typeface="Arial"/>
                <a:ea typeface="Arial"/>
                <a:cs typeface="Arial"/>
                <a:sym typeface="Arial"/>
              </a:rPr>
              <a:t>:</a:t>
            </a:r>
            <a:endParaRPr dirty="0"/>
          </a:p>
          <a:p>
            <a:pPr marL="342900" lvl="0" indent="-342900" algn="l" rtl="0">
              <a:lnSpc>
                <a:spcPct val="90000"/>
              </a:lnSpc>
              <a:spcBef>
                <a:spcPts val="1400"/>
              </a:spcBef>
              <a:spcAft>
                <a:spcPts val="0"/>
              </a:spcAft>
              <a:buSzPts val="1200"/>
              <a:buFont typeface="Arial"/>
              <a:buChar char="●"/>
            </a:pPr>
            <a:r>
              <a:rPr lang="fr-FR" sz="1200" dirty="0">
                <a:latin typeface="Arial"/>
                <a:ea typeface="Arial"/>
                <a:cs typeface="Arial"/>
                <a:sym typeface="Arial"/>
              </a:rPr>
              <a:t>Expliquer qui sera le propriétaire des données, c'est-à-dire qui aura le droit d’en contrôler l’accès : </a:t>
            </a:r>
            <a:endParaRPr dirty="0"/>
          </a:p>
          <a:p>
            <a:pPr marL="742950" lvl="1" indent="-285750" algn="l" rtl="0">
              <a:lnSpc>
                <a:spcPct val="90000"/>
              </a:lnSpc>
              <a:spcBef>
                <a:spcPts val="2400"/>
              </a:spcBef>
              <a:spcAft>
                <a:spcPts val="0"/>
              </a:spcAft>
              <a:buSzPts val="1200"/>
              <a:buFont typeface="Arial"/>
              <a:buChar char="●"/>
            </a:pPr>
            <a:r>
              <a:rPr lang="fr-FR" sz="1200" dirty="0">
                <a:latin typeface="Arial"/>
                <a:ea typeface="Arial"/>
                <a:cs typeface="Arial"/>
                <a:sym typeface="Arial"/>
              </a:rPr>
              <a:t>Expliquer quelles conditions d'accès s'appliqueront aux données. Les données seront-elles librement accessibles, ou des restrictions seront-elles appliquées ? Si oui, lesquelles ? Envisager l'utilisation de licences concernant l'accès et la réutilisation des données.</a:t>
            </a:r>
            <a:endParaRPr dirty="0">
              <a:latin typeface="Arial" panose="020B0604020202020204" pitchFamily="34" charset="0"/>
              <a:cs typeface="Arial" panose="020B0604020202020204" pitchFamily="34" charset="0"/>
            </a:endParaRPr>
          </a:p>
          <a:p>
            <a:pPr marL="742950" lvl="1" indent="-285750" algn="l" rtl="0">
              <a:lnSpc>
                <a:spcPct val="90000"/>
              </a:lnSpc>
              <a:spcBef>
                <a:spcPts val="2400"/>
              </a:spcBef>
              <a:spcAft>
                <a:spcPts val="0"/>
              </a:spcAft>
              <a:buSzPts val="1200"/>
              <a:buFont typeface="Arial"/>
              <a:buChar char="●"/>
            </a:pPr>
            <a:r>
              <a:rPr lang="fr-FR" sz="1200" dirty="0">
                <a:latin typeface="Arial"/>
                <a:ea typeface="Arial"/>
                <a:cs typeface="Arial"/>
                <a:sym typeface="Arial"/>
              </a:rPr>
              <a:t>S'assurer de couvrir, dans l’accord de consortium, ces questions de droits de contrôle d'accès aux données pour les projets multipartenaires et en cas de propriété partagée des données.</a:t>
            </a:r>
            <a:endParaRPr dirty="0">
              <a:latin typeface="Arial" panose="020B0604020202020204" pitchFamily="34" charset="0"/>
              <a:cs typeface="Arial" panose="020B0604020202020204" pitchFamily="34" charset="0"/>
            </a:endParaRPr>
          </a:p>
          <a:p>
            <a:pPr marL="342900" lvl="0" indent="-342900" algn="l" rtl="0">
              <a:lnSpc>
                <a:spcPct val="90000"/>
              </a:lnSpc>
              <a:spcBef>
                <a:spcPts val="2400"/>
              </a:spcBef>
              <a:spcAft>
                <a:spcPts val="0"/>
              </a:spcAft>
              <a:buSzPts val="1200"/>
              <a:buFont typeface="Arial"/>
              <a:buChar char="●"/>
            </a:pPr>
            <a:r>
              <a:rPr lang="fr-FR" sz="1200" dirty="0">
                <a:latin typeface="Arial"/>
                <a:ea typeface="Arial"/>
                <a:cs typeface="Arial"/>
                <a:sym typeface="Arial"/>
              </a:rPr>
              <a:t>Indiquer si les droits de propriété intellectuelle (par exemple la directive bases de données, droits </a:t>
            </a:r>
            <a:r>
              <a:rPr lang="fr-FR" sz="1200" i="1" dirty="0">
                <a:latin typeface="Arial"/>
                <a:ea typeface="Arial"/>
                <a:cs typeface="Arial"/>
                <a:sym typeface="Arial"/>
              </a:rPr>
              <a:t>sui generis</a:t>
            </a:r>
            <a:r>
              <a:rPr lang="fr-FR" sz="1200" dirty="0">
                <a:latin typeface="Arial"/>
                <a:ea typeface="Arial"/>
                <a:cs typeface="Arial"/>
                <a:sym typeface="Arial"/>
              </a:rPr>
              <a:t>) sont affectés. Dans l'affirmative, expliquer lesquels et comment cela sera traité.</a:t>
            </a:r>
            <a:endParaRPr dirty="0"/>
          </a:p>
          <a:p>
            <a:pPr marL="342900" lvl="0" indent="-342900" algn="l" rtl="0">
              <a:lnSpc>
                <a:spcPct val="90000"/>
              </a:lnSpc>
              <a:spcBef>
                <a:spcPts val="2400"/>
              </a:spcBef>
              <a:spcAft>
                <a:spcPts val="0"/>
              </a:spcAft>
              <a:buSzPts val="1200"/>
              <a:buFont typeface="Arial"/>
              <a:buChar char="●"/>
            </a:pPr>
            <a:r>
              <a:rPr lang="fr-FR" sz="1200" dirty="0">
                <a:latin typeface="Arial"/>
                <a:ea typeface="Arial"/>
                <a:cs typeface="Arial"/>
                <a:sym typeface="Arial"/>
              </a:rPr>
              <a:t>Indiquer s'il y a des restrictions sur la réutilisation des données fournies par des tiers.</a:t>
            </a:r>
            <a:endParaRPr dirty="0"/>
          </a:p>
        </p:txBody>
      </p:sp>
      <p:pic>
        <p:nvPicPr>
          <p:cNvPr id="506" name="Google Shape;506;p77"/>
          <p:cNvPicPr preferRelativeResize="0"/>
          <p:nvPr/>
        </p:nvPicPr>
        <p:blipFill rotWithShape="1">
          <a:blip r:embed="rId3">
            <a:alphaModFix/>
          </a:blip>
          <a:srcRect l="13552" t="63810" r="33845" b="10296"/>
          <a:stretch/>
        </p:blipFill>
        <p:spPr>
          <a:xfrm>
            <a:off x="9676435" y="53828"/>
            <a:ext cx="2364129" cy="68695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ÉTHIQUES, CODES DE CONDUITE </a:t>
            </a:r>
            <a:endParaRPr dirty="0"/>
          </a:p>
        </p:txBody>
      </p:sp>
      <p:sp>
        <p:nvSpPr>
          <p:cNvPr id="512" name="Google Shape;512;p7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4c. Comment les éventuelles questions éthiques seront-elles prises en compte, les codes déontologiques respectés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Déterminer si les questions d'éthique auront une incidence sur la façon dont les données seront stockées et transférées, qui pourra les voir ou les utiliser et quelles durées de conservation leur seront appliquées. Démontrer que ces aspects sont bien pris en compte et planifiés.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Adopter les codes de conduite nationaux et internationaux et le code d’éthique institutionnel et vérifier si une revue des pratiques (par exemple par un comité d'éthique) est requise pour ce qui concerne la collecte de données dans le cadre du projet de recherche.</a:t>
            </a:r>
            <a:endParaRPr dirty="0"/>
          </a:p>
          <a:p>
            <a:pPr marL="91440" lvl="0" indent="0" algn="l" rtl="0">
              <a:lnSpc>
                <a:spcPct val="90000"/>
              </a:lnSpc>
              <a:spcBef>
                <a:spcPts val="2400"/>
              </a:spcBef>
              <a:spcAft>
                <a:spcPts val="0"/>
              </a:spcAft>
              <a:buSzPts val="2200"/>
              <a:buNone/>
            </a:pPr>
            <a:endParaRPr dirty="0"/>
          </a:p>
        </p:txBody>
      </p:sp>
      <p:pic>
        <p:nvPicPr>
          <p:cNvPr id="513" name="Google Shape;513;p78"/>
          <p:cNvPicPr preferRelativeResize="0"/>
          <p:nvPr/>
        </p:nvPicPr>
        <p:blipFill rotWithShape="1">
          <a:blip r:embed="rId3">
            <a:alphaModFix/>
          </a:blip>
          <a:srcRect l="13552" t="63810" r="33845" b="10296"/>
          <a:stretch/>
        </p:blipFill>
        <p:spPr>
          <a:xfrm>
            <a:off x="9477620" y="75235"/>
            <a:ext cx="2533158" cy="73716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519" name="Google Shape;519;p7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4. LEGAL AND ETHICAL REQUIREMENTS, CODE OF CONDUCT</a:t>
            </a:r>
            <a:endParaRPr sz="1800" b="1" cap="none">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For all the legal requirements of our data, we will have the council of the person in charge of data protection in each university and of a professor in law studies, specialized in copyright, intellectual propriety, GDPR. They will give us advices to properly collect informed consent for preservation and/or sharing of personal data and to properly anonymized the personal data, if necessary.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About the ownership and reuse of the data by researchers and others, we will specify the access and reuse conditions in the consortium agreement.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This project should not produce sensitive data, but to be sure we will discuss with the ethical services of each university. And in at least one of the universities partners an ethical review is required and will be a guarantee for all the project to have the good position relatively to ethical issues. </a:t>
            </a:r>
            <a:endParaRPr sz="1800">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155df142ae7_0_48"/>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32" name="Google Shape;532;g155df142ae7_0_48"/>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533" name="Google Shape;533;g155df142ae7_0_48"/>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quatrième partie, celle qui concerne les questions juridiques.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55df142ae7_0_54"/>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39" name="Google Shape;539;g155df142ae7_0_54"/>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540" name="Google Shape;540;g155df142ae7_0_54"/>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juridique et éthique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1"/>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PARTAGE ET CONSERVATION</a:t>
            </a:r>
            <a:endParaRPr dirty="0"/>
          </a:p>
        </p:txBody>
      </p:sp>
      <p:sp>
        <p:nvSpPr>
          <p:cNvPr id="602" name="Google Shape;602;p91"/>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Financeurs et Données</a:t>
            </a:r>
          </a:p>
        </p:txBody>
      </p:sp>
      <p:sp>
        <p:nvSpPr>
          <p:cNvPr id="3" name="Espace réservé du contenu 2"/>
          <p:cNvSpPr>
            <a:spLocks noGrp="1"/>
          </p:cNvSpPr>
          <p:nvPr>
            <p:ph idx="1"/>
          </p:nvPr>
        </p:nvSpPr>
        <p:spPr>
          <a:xfrm>
            <a:off x="1024128" y="3155028"/>
            <a:ext cx="7980269" cy="3154331"/>
          </a:xfrm>
        </p:spPr>
        <p:txBody>
          <a:bodyPr>
            <a:normAutofit/>
          </a:bodyPr>
          <a:lstStyle/>
          <a:p>
            <a:r>
              <a:rPr lang="fr-FR" dirty="0"/>
              <a:t>«  L’Agence nationale de la recherche et d’autres agences de financement demandent désormais l’accès ouvert aux publications et la rédaction de plans de gestion des données pour les projets qu’elles financent. » </a:t>
            </a:r>
          </a:p>
          <a:p>
            <a:r>
              <a:rPr lang="fr-FR" sz="1600" dirty="0"/>
              <a:t>&gt; page 7 du Plan national pour la science ouverte n°2 (2021) : </a:t>
            </a:r>
            <a:r>
              <a:rPr lang="fr-FR" sz="1600" dirty="0">
                <a:hlinkClick r:id="rId2"/>
              </a:rPr>
              <a:t>https://www.enseignementsup-recherche.gouv.fr/sites/default/files/content_migration/document/MEN_brochure_PNSO_web_1415209.pdf</a:t>
            </a:r>
            <a:endParaRPr lang="fr-FR" sz="1600" dirty="0"/>
          </a:p>
          <a:p>
            <a:endParaRPr lang="fr-FR" dirty="0"/>
          </a:p>
          <a:p>
            <a:endParaRPr lang="fr-FR" dirty="0"/>
          </a:p>
        </p:txBody>
      </p:sp>
      <p:pic>
        <p:nvPicPr>
          <p:cNvPr id="6" name="Image 5">
            <a:extLst>
              <a:ext uri="{FF2B5EF4-FFF2-40B4-BE49-F238E27FC236}">
                <a16:creationId xmlns:a16="http://schemas.microsoft.com/office/drawing/2014/main" id="{C37A2A70-5701-4CCD-8E80-383D8CA50CBA}"/>
              </a:ext>
            </a:extLst>
          </p:cNvPr>
          <p:cNvPicPr>
            <a:picLocks noChangeAspect="1"/>
          </p:cNvPicPr>
          <p:nvPr/>
        </p:nvPicPr>
        <p:blipFill rotWithShape="1">
          <a:blip r:embed="rId3"/>
          <a:srcRect l="46517" t="29432" r="41609" b="50407"/>
          <a:stretch/>
        </p:blipFill>
        <p:spPr>
          <a:xfrm>
            <a:off x="9094766" y="648038"/>
            <a:ext cx="2073106" cy="2346448"/>
          </a:xfrm>
          <a:prstGeom prst="rect">
            <a:avLst/>
          </a:prstGeom>
        </p:spPr>
      </p:pic>
    </p:spTree>
    <p:extLst>
      <p:ext uri="{BB962C8B-B14F-4D97-AF65-F5344CB8AC3E}">
        <p14:creationId xmlns:p14="http://schemas.microsoft.com/office/powerpoint/2010/main" val="50488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pic>
        <p:nvPicPr>
          <p:cNvPr id="608" name="Google Shape;608;p92"/>
          <p:cNvPicPr preferRelativeResize="0">
            <a:picLocks noGrp="1"/>
          </p:cNvPicPr>
          <p:nvPr>
            <p:ph type="body" idx="1"/>
          </p:nvPr>
        </p:nvPicPr>
        <p:blipFill rotWithShape="1">
          <a:blip r:embed="rId3">
            <a:alphaModFix/>
          </a:blip>
          <a:srcRect t="32920" r="67104" b="35156"/>
          <a:stretch/>
        </p:blipFill>
        <p:spPr>
          <a:xfrm>
            <a:off x="3850340" y="2731775"/>
            <a:ext cx="4067648" cy="257276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a:xfrm>
            <a:off x="1024128" y="585216"/>
            <a:ext cx="4299239" cy="1499616"/>
          </a:xfrm>
        </p:spPr>
        <p:txBody>
          <a:bodyPr>
            <a:normAutofit/>
          </a:bodyPr>
          <a:lstStyle/>
          <a:p>
            <a:r>
              <a:rPr lang="fr-FR" sz="4000" dirty="0"/>
              <a:t>Partage et sauvegarde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6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503" y="1026083"/>
            <a:ext cx="2575325" cy="4416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5077" y="2777004"/>
            <a:ext cx="1564593" cy="26715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586" y="945079"/>
            <a:ext cx="2666286" cy="44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910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Définitions</a:t>
            </a:r>
          </a:p>
        </p:txBody>
      </p:sp>
      <p:pic>
        <p:nvPicPr>
          <p:cNvPr id="5" name="Espace réservé du contenu 4">
            <a:extLst>
              <a:ext uri="{FF2B5EF4-FFF2-40B4-BE49-F238E27FC236}">
                <a16:creationId xmlns:a16="http://schemas.microsoft.com/office/drawing/2014/main" id="{853A2EF4-8BEB-48A0-BB40-A15FA4DE730B}"/>
              </a:ext>
            </a:extLst>
          </p:cNvPr>
          <p:cNvPicPr>
            <a:picLocks noGrp="1" noChangeAspect="1"/>
          </p:cNvPicPr>
          <p:nvPr>
            <p:ph idx="1"/>
          </p:nvPr>
        </p:nvPicPr>
        <p:blipFill rotWithShape="1">
          <a:blip r:embed="rId2"/>
          <a:srcRect l="22587" t="27155" r="29637" b="32241"/>
          <a:stretch/>
        </p:blipFill>
        <p:spPr>
          <a:xfrm>
            <a:off x="795737" y="2084832"/>
            <a:ext cx="7605178" cy="4308988"/>
          </a:xfrm>
        </p:spPr>
      </p:pic>
      <p:sp>
        <p:nvSpPr>
          <p:cNvPr id="7" name="ZoneTexte 6">
            <a:extLst>
              <a:ext uri="{FF2B5EF4-FFF2-40B4-BE49-F238E27FC236}">
                <a16:creationId xmlns:a16="http://schemas.microsoft.com/office/drawing/2014/main" id="{AC27EB3A-60C0-4950-9E51-F766EDF36C6B}"/>
              </a:ext>
            </a:extLst>
          </p:cNvPr>
          <p:cNvSpPr txBox="1"/>
          <p:nvPr/>
        </p:nvSpPr>
        <p:spPr>
          <a:xfrm>
            <a:off x="8480885" y="4705463"/>
            <a:ext cx="3306266" cy="1354217"/>
          </a:xfrm>
          <a:prstGeom prst="rect">
            <a:avLst/>
          </a:prstGeom>
          <a:noFill/>
        </p:spPr>
        <p:txBody>
          <a:bodyPr wrap="square">
            <a:spAutoFit/>
          </a:bodyPr>
          <a:lstStyle/>
          <a:p>
            <a:r>
              <a:rPr lang="fr-FR" sz="1600" dirty="0">
                <a:hlinkClick r:id="rId3"/>
              </a:rPr>
              <a:t>https://coop-ist.cirad.fr/gerer-des-donnees/deposer-des-donnees-dans-un-entrepot/1-qu-est-ce-qu-un-entrepot-de-donnees-de-recherche</a:t>
            </a:r>
            <a:endParaRPr lang="fr-FR" sz="1600" dirty="0"/>
          </a:p>
          <a:p>
            <a:endParaRPr lang="fr-FR" dirty="0"/>
          </a:p>
        </p:txBody>
      </p:sp>
      <p:pic>
        <p:nvPicPr>
          <p:cNvPr id="1032" name="Picture 8" descr="Coopérer en information scientifique et technique - Cirad">
            <a:extLst>
              <a:ext uri="{FF2B5EF4-FFF2-40B4-BE49-F238E27FC236}">
                <a16:creationId xmlns:a16="http://schemas.microsoft.com/office/drawing/2014/main" id="{3E9633D3-6195-4315-B654-FB8465402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623" y="3548359"/>
            <a:ext cx="2690640" cy="100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0463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Un exemple : </a:t>
            </a:r>
            <a:r>
              <a:rPr lang="fr-FR" dirty="0" err="1"/>
              <a:t>HumaNum</a:t>
            </a:r>
            <a:endParaRPr lang="fr-FR" dirty="0"/>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2285999"/>
            <a:ext cx="10269759" cy="4414947"/>
          </a:xfrm>
        </p:spPr>
        <p:txBody>
          <a:bodyPr>
            <a:normAutofit fontScale="47500" lnSpcReduction="20000"/>
          </a:bodyPr>
          <a:lstStyle/>
          <a:p>
            <a:pPr marL="0" indent="0">
              <a:buNone/>
            </a:pPr>
            <a:r>
              <a:rPr lang="fr-FR" sz="2500" dirty="0"/>
              <a:t>Stocker, conserver, partager avec Humanum</a:t>
            </a:r>
          </a:p>
          <a:p>
            <a:pPr algn="l" fontAlgn="base"/>
            <a:r>
              <a:rPr lang="fr-FR" sz="2500" b="1" i="0" dirty="0" err="1">
                <a:solidFill>
                  <a:srgbClr val="43545C"/>
                </a:solidFill>
                <a:effectLst/>
              </a:rPr>
              <a:t>ShareDocs</a:t>
            </a:r>
            <a:r>
              <a:rPr lang="fr-FR" sz="2500" b="1" i="0" dirty="0">
                <a:solidFill>
                  <a:srgbClr val="43545C"/>
                </a:solidFill>
                <a:effectLst/>
              </a:rPr>
              <a:t> : </a:t>
            </a:r>
            <a:r>
              <a:rPr lang="fr-FR" sz="2500" b="0" i="0" dirty="0">
                <a:solidFill>
                  <a:srgbClr val="43545C"/>
                </a:solidFill>
                <a:effectLst/>
              </a:rPr>
              <a:t>Il s’agit d’un gestionnaire de fichiers (logiciel </a:t>
            </a:r>
            <a:r>
              <a:rPr lang="fr-FR" sz="2500" b="1" i="0" u="none" strike="noStrike" dirty="0" err="1">
                <a:solidFill>
                  <a:srgbClr val="43545C"/>
                </a:solidFill>
                <a:effectLst/>
                <a:hlinkClick r:id="rId2"/>
              </a:rPr>
              <a:t>FileRun</a:t>
            </a:r>
            <a:r>
              <a:rPr lang="fr-FR" sz="2500" b="0" i="0" dirty="0">
                <a:solidFill>
                  <a:srgbClr val="43545C"/>
                </a:solidFill>
                <a:effectLst/>
              </a:rPr>
              <a:t>) pouvant être utilisé via un navigateur web, un client </a:t>
            </a:r>
            <a:r>
              <a:rPr lang="fr-FR" sz="2500" b="0" i="0" dirty="0" err="1">
                <a:solidFill>
                  <a:srgbClr val="43545C"/>
                </a:solidFill>
                <a:effectLst/>
              </a:rPr>
              <a:t>WebDAV</a:t>
            </a:r>
            <a:r>
              <a:rPr lang="fr-FR" sz="2500" b="0" i="0" dirty="0">
                <a:solidFill>
                  <a:srgbClr val="43545C"/>
                </a:solidFill>
                <a:effectLst/>
              </a:rPr>
              <a:t> ou un logiciel de synchronisation de fichiers.</a:t>
            </a:r>
          </a:p>
          <a:p>
            <a:pPr algn="just" fontAlgn="base"/>
            <a:r>
              <a:rPr lang="fr-FR" sz="2500" b="1" i="0" dirty="0">
                <a:solidFill>
                  <a:srgbClr val="43545C"/>
                </a:solidFill>
                <a:effectLst/>
              </a:rPr>
              <a:t>Instance </a:t>
            </a:r>
            <a:r>
              <a:rPr lang="fr-FR" sz="2500" b="1" i="0" dirty="0" err="1">
                <a:solidFill>
                  <a:srgbClr val="43545C"/>
                </a:solidFill>
                <a:effectLst/>
              </a:rPr>
              <a:t>GitLab</a:t>
            </a:r>
            <a:r>
              <a:rPr lang="fr-FR" sz="2500" b="1" i="0" dirty="0">
                <a:solidFill>
                  <a:srgbClr val="43545C"/>
                </a:solidFill>
                <a:effectLst/>
              </a:rPr>
              <a:t> : </a:t>
            </a:r>
            <a:r>
              <a:rPr lang="fr-FR" sz="2500" b="0" i="0" dirty="0">
                <a:solidFill>
                  <a:srgbClr val="43545C"/>
                </a:solidFill>
                <a:effectLst/>
              </a:rPr>
              <a:t>L’instance </a:t>
            </a:r>
            <a:r>
              <a:rPr lang="fr-FR" sz="2500" b="0" i="0" dirty="0" err="1">
                <a:solidFill>
                  <a:srgbClr val="43545C"/>
                </a:solidFill>
                <a:effectLst/>
              </a:rPr>
              <a:t>GitLab</a:t>
            </a:r>
            <a:r>
              <a:rPr lang="fr-FR" sz="2500" b="0" i="0" dirty="0">
                <a:solidFill>
                  <a:srgbClr val="43545C"/>
                </a:solidFill>
                <a:effectLst/>
              </a:rPr>
              <a:t> d’</a:t>
            </a:r>
            <a:r>
              <a:rPr lang="fr-FR" sz="2500" b="0" i="0" dirty="0" err="1">
                <a:solidFill>
                  <a:srgbClr val="43545C"/>
                </a:solidFill>
                <a:effectLst/>
              </a:rPr>
              <a:t>Huma-Num</a:t>
            </a:r>
            <a:r>
              <a:rPr lang="fr-FR" sz="2500" b="0" i="0" dirty="0">
                <a:solidFill>
                  <a:srgbClr val="43545C"/>
                </a:solidFill>
                <a:effectLst/>
              </a:rPr>
              <a:t> permet l’hébergement sécurisé et le partage maîtrisé de fichiers de code. Il s’agit d’une implémentation du logiciel </a:t>
            </a:r>
            <a:r>
              <a:rPr lang="fr-FR" sz="2500" b="1" i="0" u="sng" strike="noStrike" dirty="0">
                <a:solidFill>
                  <a:srgbClr val="43545C"/>
                </a:solidFill>
                <a:effectLst/>
                <a:hlinkClick r:id="rId3"/>
              </a:rPr>
              <a:t>https://about.gitlab.com/</a:t>
            </a:r>
            <a:r>
              <a:rPr lang="fr-FR" sz="2500" b="0" i="0" dirty="0">
                <a:solidFill>
                  <a:srgbClr val="43545C"/>
                </a:solidFill>
                <a:effectLst/>
              </a:rPr>
              <a:t>.</a:t>
            </a:r>
          </a:p>
          <a:p>
            <a:pPr algn="just" fontAlgn="base"/>
            <a:r>
              <a:rPr lang="fr-FR" sz="2500" b="1" i="0" dirty="0" err="1">
                <a:solidFill>
                  <a:srgbClr val="43545C"/>
                </a:solidFill>
                <a:effectLst/>
              </a:rPr>
              <a:t>Huma-Num</a:t>
            </a:r>
            <a:r>
              <a:rPr lang="fr-FR" sz="2500" b="1" i="0" dirty="0">
                <a:solidFill>
                  <a:srgbClr val="43545C"/>
                </a:solidFill>
                <a:effectLst/>
              </a:rPr>
              <a:t> Box : </a:t>
            </a:r>
            <a:r>
              <a:rPr lang="fr-FR" sz="2500" b="0" i="0" dirty="0">
                <a:solidFill>
                  <a:srgbClr val="43545C"/>
                </a:solidFill>
                <a:effectLst/>
              </a:rPr>
              <a:t>Le service </a:t>
            </a:r>
            <a:r>
              <a:rPr lang="fr-FR" sz="2500" b="0" i="0" dirty="0" err="1">
                <a:solidFill>
                  <a:srgbClr val="43545C"/>
                </a:solidFill>
                <a:effectLst/>
              </a:rPr>
              <a:t>Huma-Num</a:t>
            </a:r>
            <a:r>
              <a:rPr lang="fr-FR" sz="2500" b="0" i="0" dirty="0">
                <a:solidFill>
                  <a:srgbClr val="43545C"/>
                </a:solidFill>
                <a:effectLst/>
              </a:rPr>
              <a:t> Box est un service de stockage sécurisé pour la préservation de volumes importants de données (plusieurs </a:t>
            </a:r>
            <a:r>
              <a:rPr lang="fr-FR" sz="2500" b="0" i="0" dirty="0" err="1">
                <a:solidFill>
                  <a:srgbClr val="43545C"/>
                </a:solidFill>
                <a:effectLst/>
              </a:rPr>
              <a:t>tera-octets</a:t>
            </a:r>
            <a:r>
              <a:rPr lang="fr-FR" sz="2500" b="0" i="0" dirty="0">
                <a:solidFill>
                  <a:srgbClr val="43545C"/>
                </a:solidFill>
                <a:effectLst/>
              </a:rPr>
              <a:t>), par réplication et distribution sur plusieurs sites en France.</a:t>
            </a:r>
          </a:p>
          <a:p>
            <a:pPr algn="just" fontAlgn="base"/>
            <a:r>
              <a:rPr lang="fr-FR" sz="2500" dirty="0">
                <a:solidFill>
                  <a:srgbClr val="43545C"/>
                </a:solidFill>
              </a:rPr>
              <a:t>Mais aussi des outils pour la conservation et le partage (voir plus loin)</a:t>
            </a:r>
            <a:endParaRPr lang="fr-FR" sz="2500" b="0" i="0" dirty="0">
              <a:solidFill>
                <a:srgbClr val="43545C"/>
              </a:solidFill>
              <a:effectLst/>
            </a:endParaRPr>
          </a:p>
          <a:p>
            <a:pPr algn="l" fontAlgn="base"/>
            <a:r>
              <a:rPr lang="fr-FR" sz="2500" b="1" i="0" dirty="0">
                <a:solidFill>
                  <a:srgbClr val="43545C"/>
                </a:solidFill>
                <a:effectLst/>
              </a:rPr>
              <a:t>NAKALA : </a:t>
            </a:r>
            <a:r>
              <a:rPr lang="fr-FR" sz="2500" b="1" i="0" u="none" strike="noStrike" dirty="0">
                <a:solidFill>
                  <a:srgbClr val="43545C"/>
                </a:solidFill>
                <a:effectLst/>
                <a:hlinkClick r:id="rId4"/>
              </a:rPr>
              <a:t>NAKALA </a:t>
            </a:r>
            <a:r>
              <a:rPr lang="fr-FR" sz="2500" b="0" i="0" dirty="0">
                <a:solidFill>
                  <a:srgbClr val="43545C"/>
                </a:solidFill>
                <a:effectLst/>
              </a:rPr>
              <a:t>est un entrepôt de données de recherche. Il s’agit d’une base de données destinée à accueillir, conserver, rendre visible et accessible les données de recherche. Il permet d’enregistrer des données, de les décrire en vue de les exposer et les rendre réutilisables. Ainsi, le dépôt de données dans NAKALA offre des services sur plusieurs étapes du cycle de vie des données, sur la préservation, la publication et la réutilisation.</a:t>
            </a:r>
          </a:p>
          <a:p>
            <a:pPr algn="just" fontAlgn="base"/>
            <a:r>
              <a:rPr lang="fr-FR" sz="2500" b="1" i="0" dirty="0">
                <a:solidFill>
                  <a:srgbClr val="43545C"/>
                </a:solidFill>
                <a:effectLst/>
              </a:rPr>
              <a:t>Préservation à long terme : </a:t>
            </a:r>
            <a:r>
              <a:rPr lang="fr-FR" sz="2500" b="0" i="0" dirty="0">
                <a:solidFill>
                  <a:srgbClr val="43545C"/>
                </a:solidFill>
                <a:effectLst/>
              </a:rPr>
              <a:t>La TGIR </a:t>
            </a:r>
            <a:r>
              <a:rPr lang="fr-FR" sz="2500" b="0" i="0" dirty="0" err="1">
                <a:solidFill>
                  <a:srgbClr val="43545C"/>
                </a:solidFill>
                <a:effectLst/>
              </a:rPr>
              <a:t>Huma-Num</a:t>
            </a:r>
            <a:r>
              <a:rPr lang="fr-FR" sz="2500" b="0" i="0" dirty="0">
                <a:solidFill>
                  <a:srgbClr val="43545C"/>
                </a:solidFill>
                <a:effectLst/>
              </a:rPr>
              <a:t> propose à la communauté des producteurs de données numériques en Sciences Humaines et Sociales un service d’archivage à long terme. Elle s’appuie, pour cette activité, sur les infrastructures et les compétences d’un centre labellisé, le </a:t>
            </a:r>
            <a:r>
              <a:rPr lang="fr-FR" sz="2500" b="1" i="0" u="none" strike="noStrike" dirty="0">
                <a:solidFill>
                  <a:srgbClr val="43545C"/>
                </a:solidFill>
                <a:effectLst/>
                <a:hlinkClick r:id="rId5"/>
              </a:rPr>
              <a:t>Centre Informatique National de l’Enseignement Supérieur</a:t>
            </a:r>
            <a:r>
              <a:rPr lang="fr-FR" sz="2500" b="0" i="0" dirty="0">
                <a:solidFill>
                  <a:srgbClr val="43545C"/>
                </a:solidFill>
                <a:effectLst/>
              </a:rPr>
              <a:t> (CINES) avec qui elle a signé une convention.</a:t>
            </a:r>
          </a:p>
          <a:p>
            <a:pPr algn="just" fontAlgn="base"/>
            <a:r>
              <a:rPr lang="fr-FR" sz="2500" b="1" i="0" dirty="0">
                <a:solidFill>
                  <a:srgbClr val="43545C"/>
                </a:solidFill>
                <a:effectLst/>
              </a:rPr>
              <a:t>Hébergement web mutualisé : </a:t>
            </a:r>
            <a:r>
              <a:rPr lang="fr-FR" sz="2500" b="0" i="0" dirty="0">
                <a:solidFill>
                  <a:srgbClr val="43545C"/>
                </a:solidFill>
                <a:effectLst/>
              </a:rPr>
              <a:t>Le service d’hébergement Web mutualisé permet d’héberger un site web pour diffuser les données d’un projet de recherche. Il permet d’accueillir toute application Web utilisant les technologies classiques PHP, MySQL, PostgreSQL, Java.</a:t>
            </a:r>
          </a:p>
          <a:p>
            <a:r>
              <a:rPr lang="fr-FR" sz="2500" dirty="0"/>
              <a:t>Source : Humanum Les services étapes par étapes : </a:t>
            </a:r>
            <a:r>
              <a:rPr lang="fr-FR" sz="2500" dirty="0">
                <a:hlinkClick r:id="rId6"/>
              </a:rPr>
              <a:t>https://www.huma-num.fr/les-services-par-etapes/</a:t>
            </a:r>
            <a:endParaRPr lang="fr-FR" sz="2500" dirty="0"/>
          </a:p>
          <a:p>
            <a:endParaRPr lang="fr-FR" sz="2500" dirty="0"/>
          </a:p>
        </p:txBody>
      </p:sp>
    </p:spTree>
    <p:extLst>
      <p:ext uri="{BB962C8B-B14F-4D97-AF65-F5344CB8AC3E}">
        <p14:creationId xmlns:p14="http://schemas.microsoft.com/office/powerpoint/2010/main" val="30347198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1/2</a:t>
            </a:r>
          </a:p>
        </p:txBody>
      </p:sp>
      <p:sp>
        <p:nvSpPr>
          <p:cNvPr id="3" name="Espace réservé du contenu 2"/>
          <p:cNvSpPr>
            <a:spLocks noGrp="1"/>
          </p:cNvSpPr>
          <p:nvPr>
            <p:ph idx="1"/>
          </p:nvPr>
        </p:nvSpPr>
        <p:spPr>
          <a:xfrm>
            <a:off x="1024128" y="2286000"/>
            <a:ext cx="4406431" cy="4023360"/>
          </a:xfrm>
        </p:spPr>
        <p:txBody>
          <a:bodyPr>
            <a:normAutofit/>
          </a:bodyPr>
          <a:lstStyle/>
          <a:p>
            <a:r>
              <a:rPr lang="fr-FR" dirty="0"/>
              <a:t>Les recommandations de </a:t>
            </a:r>
            <a:r>
              <a:rPr lang="fr-FR" dirty="0" err="1"/>
              <a:t>DoraNum</a:t>
            </a:r>
            <a:endParaRPr lang="fr-FR" dirty="0"/>
          </a:p>
          <a:p>
            <a:endParaRPr lang="fr-FR" dirty="0"/>
          </a:p>
          <a:p>
            <a:r>
              <a:rPr lang="fr-FR" dirty="0"/>
              <a:t>La vidéo en 1 minute : </a:t>
            </a:r>
            <a:r>
              <a:rPr lang="fr-FR" dirty="0">
                <a:hlinkClick r:id="rId2"/>
              </a:rPr>
              <a:t>https://doranum.fr/depot-entrepots/minute/</a:t>
            </a:r>
            <a:endParaRPr lang="fr-FR" dirty="0"/>
          </a:p>
          <a:p>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EF767CA9-4FCE-4D1A-B86D-86ECCA8B0FB3}"/>
              </a:ext>
            </a:extLst>
          </p:cNvPr>
          <p:cNvPicPr>
            <a:picLocks noChangeAspect="1"/>
          </p:cNvPicPr>
          <p:nvPr/>
        </p:nvPicPr>
        <p:blipFill rotWithShape="1">
          <a:blip r:embed="rId3"/>
          <a:srcRect l="8179" t="17812" r="9106" b="11654"/>
          <a:stretch/>
        </p:blipFill>
        <p:spPr>
          <a:xfrm>
            <a:off x="4452734" y="2779395"/>
            <a:ext cx="6345561" cy="3607445"/>
          </a:xfrm>
          <a:prstGeom prst="rect">
            <a:avLst/>
          </a:prstGeom>
        </p:spPr>
      </p:pic>
    </p:spTree>
    <p:extLst>
      <p:ext uri="{BB962C8B-B14F-4D97-AF65-F5344CB8AC3E}">
        <p14:creationId xmlns:p14="http://schemas.microsoft.com/office/powerpoint/2010/main" val="15664172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2/2</a:t>
            </a:r>
          </a:p>
        </p:txBody>
      </p:sp>
      <p:sp>
        <p:nvSpPr>
          <p:cNvPr id="3" name="Espace réservé du contenu 2"/>
          <p:cNvSpPr>
            <a:spLocks noGrp="1"/>
          </p:cNvSpPr>
          <p:nvPr>
            <p:ph idx="1"/>
          </p:nvPr>
        </p:nvSpPr>
        <p:spPr>
          <a:xfrm>
            <a:off x="866888" y="5538751"/>
            <a:ext cx="10458223" cy="1057493"/>
          </a:xfrm>
        </p:spPr>
        <p:txBody>
          <a:bodyPr>
            <a:normAutofit/>
          </a:bodyPr>
          <a:lstStyle/>
          <a:p>
            <a:r>
              <a:rPr lang="fr-FR" dirty="0"/>
              <a:t>Les recommandations de </a:t>
            </a:r>
            <a:r>
              <a:rPr lang="fr-FR" dirty="0" err="1"/>
              <a:t>DoraNum</a:t>
            </a:r>
            <a:endParaRPr lang="fr-FR" dirty="0"/>
          </a:p>
          <a:p>
            <a:r>
              <a:rPr lang="fr-FR" dirty="0"/>
              <a:t>La fiche pratique : </a:t>
            </a:r>
            <a:r>
              <a:rPr lang="fr-FR" dirty="0">
                <a:hlinkClick r:id="rId2"/>
              </a:rPr>
              <a:t>https://doranum.fr/depot-entrepots/fiche-synthetique/</a:t>
            </a:r>
            <a:endParaRPr lang="fr-FR" dirty="0"/>
          </a:p>
          <a:p>
            <a:endParaRPr lang="fr-FR" dirty="0"/>
          </a:p>
          <a:p>
            <a:endParaRPr lang="fr-FR" dirty="0"/>
          </a:p>
        </p:txBody>
      </p:sp>
      <p:pic>
        <p:nvPicPr>
          <p:cNvPr id="6" name="Espace réservé du contenu 4">
            <a:extLst>
              <a:ext uri="{FF2B5EF4-FFF2-40B4-BE49-F238E27FC236}">
                <a16:creationId xmlns:a16="http://schemas.microsoft.com/office/drawing/2014/main" id="{BD78E23F-ADC8-4990-A098-055374B92C3C}"/>
              </a:ext>
            </a:extLst>
          </p:cNvPr>
          <p:cNvPicPr>
            <a:picLocks noChangeAspect="1"/>
          </p:cNvPicPr>
          <p:nvPr/>
        </p:nvPicPr>
        <p:blipFill rotWithShape="1">
          <a:blip r:embed="rId3"/>
          <a:srcRect l="6855" t="28414" r="8352" b="19401"/>
          <a:stretch/>
        </p:blipFill>
        <p:spPr>
          <a:xfrm>
            <a:off x="1024128" y="1892131"/>
            <a:ext cx="8887689" cy="3646620"/>
          </a:xfrm>
          <a:prstGeom prst="rect">
            <a:avLst/>
          </a:prstGeom>
        </p:spPr>
      </p:pic>
    </p:spTree>
    <p:extLst>
      <p:ext uri="{BB962C8B-B14F-4D97-AF65-F5344CB8AC3E}">
        <p14:creationId xmlns:p14="http://schemas.microsoft.com/office/powerpoint/2010/main" val="3610634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5"/>
          <p:cNvSpPr txBox="1">
            <a:spLocks noGrp="1"/>
          </p:cNvSpPr>
          <p:nvPr>
            <p:ph type="title"/>
          </p:nvPr>
        </p:nvSpPr>
        <p:spPr>
          <a:xfrm>
            <a:off x="1024128" y="585216"/>
            <a:ext cx="5223109"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TRUST</a:t>
            </a:r>
            <a:r>
              <a:rPr lang="fr-FR" sz="3200" dirty="0"/>
              <a:t>WORTHY </a:t>
            </a:r>
            <a:r>
              <a:rPr lang="fr-FR" dirty="0"/>
              <a:t>REPOSITORY</a:t>
            </a:r>
            <a:endParaRPr dirty="0"/>
          </a:p>
        </p:txBody>
      </p:sp>
      <p:sp>
        <p:nvSpPr>
          <p:cNvPr id="835" name="Google Shape;835;p105"/>
          <p:cNvSpPr txBox="1">
            <a:spLocks noGrp="1"/>
          </p:cNvSpPr>
          <p:nvPr>
            <p:ph type="body" idx="1"/>
          </p:nvPr>
        </p:nvSpPr>
        <p:spPr>
          <a:xfrm>
            <a:off x="355988" y="2285999"/>
            <a:ext cx="5290957" cy="4505689"/>
          </a:xfrm>
          <a:prstGeom prst="rect">
            <a:avLst/>
          </a:prstGeom>
          <a:noFill/>
          <a:ln>
            <a:noFill/>
          </a:ln>
        </p:spPr>
        <p:txBody>
          <a:bodyPr spcFirstLastPara="1" wrap="square" lIns="45700" tIns="45700" rIns="45700" bIns="45700" anchor="t" anchorCtr="0">
            <a:normAutofit fontScale="62500" lnSpcReduction="20000"/>
          </a:bodyPr>
          <a:lstStyle/>
          <a:p>
            <a:pPr marL="91440" lvl="0" indent="-91440" algn="l" rtl="0">
              <a:lnSpc>
                <a:spcPct val="90000"/>
              </a:lnSpc>
              <a:spcBef>
                <a:spcPts val="0"/>
              </a:spcBef>
              <a:spcAft>
                <a:spcPts val="0"/>
              </a:spcAft>
              <a:buSzPct val="100000"/>
              <a:buChar char=" "/>
            </a:pPr>
            <a:r>
              <a:rPr lang="fr-FR" dirty="0" err="1"/>
              <a:t>Transparency</a:t>
            </a:r>
            <a:r>
              <a:rPr lang="fr-FR" dirty="0"/>
              <a:t> </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Terms</a:t>
            </a:r>
            <a:r>
              <a:rPr lang="fr-FR" b="0" i="0" dirty="0">
                <a:solidFill>
                  <a:srgbClr val="222222"/>
                </a:solidFill>
                <a:latin typeface="Arial"/>
                <a:ea typeface="Arial"/>
                <a:cs typeface="Arial"/>
                <a:sym typeface="Arial"/>
              </a:rPr>
              <a:t> of use, </a:t>
            </a:r>
            <a:r>
              <a:rPr lang="fr-FR" b="0" i="0" dirty="0" err="1">
                <a:solidFill>
                  <a:srgbClr val="222222"/>
                </a:solidFill>
                <a:latin typeface="Arial"/>
                <a:ea typeface="Arial"/>
                <a:cs typeface="Arial"/>
                <a:sym typeface="Arial"/>
              </a:rPr>
              <a:t>both</a:t>
            </a:r>
            <a:r>
              <a:rPr lang="fr-FR" b="0" i="0" dirty="0">
                <a:solidFill>
                  <a:srgbClr val="222222"/>
                </a:solidFill>
                <a:latin typeface="Arial"/>
                <a:ea typeface="Arial"/>
                <a:cs typeface="Arial"/>
                <a:sym typeface="Arial"/>
              </a:rPr>
              <a:t> for the repository and for the data holdings.</a:t>
            </a:r>
            <a:endParaRPr dirty="0"/>
          </a:p>
          <a:p>
            <a:pPr marL="91440" lvl="0" indent="-91440" algn="l" rtl="0">
              <a:lnSpc>
                <a:spcPct val="90000"/>
              </a:lnSpc>
              <a:spcBef>
                <a:spcPts val="1400"/>
              </a:spcBef>
              <a:spcAft>
                <a:spcPts val="0"/>
              </a:spcAft>
              <a:buSzPct val="100000"/>
              <a:buFont typeface="Arial"/>
              <a:buChar char="•"/>
            </a:pPr>
            <a:r>
              <a:rPr lang="fr-FR" b="0" i="0" dirty="0">
                <a:solidFill>
                  <a:srgbClr val="222222"/>
                </a:solidFill>
                <a:latin typeface="Arial"/>
                <a:ea typeface="Arial"/>
                <a:cs typeface="Arial"/>
                <a:sym typeface="Arial"/>
              </a:rPr>
              <a:t>Minimum digital </a:t>
            </a:r>
            <a:r>
              <a:rPr lang="fr-FR" b="0" i="0" dirty="0" err="1">
                <a:solidFill>
                  <a:srgbClr val="222222"/>
                </a:solidFill>
                <a:latin typeface="Arial"/>
                <a:ea typeface="Arial"/>
                <a:cs typeface="Arial"/>
                <a:sym typeface="Arial"/>
              </a:rPr>
              <a:t>preservation</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timeframe</a:t>
            </a:r>
            <a:r>
              <a:rPr lang="fr-FR" b="0" i="0" dirty="0">
                <a:solidFill>
                  <a:srgbClr val="222222"/>
                </a:solidFill>
                <a:latin typeface="Arial"/>
                <a:ea typeface="Arial"/>
                <a:cs typeface="Arial"/>
                <a:sym typeface="Arial"/>
              </a:rPr>
              <a:t> for the data holdings.</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Any</a:t>
            </a:r>
            <a:r>
              <a:rPr lang="fr-FR" b="0" i="0" dirty="0">
                <a:solidFill>
                  <a:srgbClr val="222222"/>
                </a:solidFill>
                <a:latin typeface="Arial"/>
                <a:ea typeface="Arial"/>
                <a:cs typeface="Arial"/>
                <a:sym typeface="Arial"/>
              </a:rPr>
              <a:t> pertinent </a:t>
            </a:r>
            <a:r>
              <a:rPr lang="fr-FR" b="0" i="0" dirty="0" err="1">
                <a:solidFill>
                  <a:srgbClr val="222222"/>
                </a:solidFill>
                <a:latin typeface="Arial"/>
                <a:ea typeface="Arial"/>
                <a:cs typeface="Arial"/>
                <a:sym typeface="Arial"/>
              </a:rPr>
              <a:t>additional</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features</a:t>
            </a:r>
            <a:r>
              <a:rPr lang="fr-FR" b="0" i="0" dirty="0">
                <a:solidFill>
                  <a:srgbClr val="222222"/>
                </a:solidFill>
                <a:latin typeface="Arial"/>
                <a:ea typeface="Arial"/>
                <a:cs typeface="Arial"/>
                <a:sym typeface="Arial"/>
              </a:rPr>
              <a:t> or services, for </a:t>
            </a:r>
            <a:r>
              <a:rPr lang="fr-FR" b="0" i="0" dirty="0" err="1">
                <a:solidFill>
                  <a:srgbClr val="222222"/>
                </a:solidFill>
                <a:latin typeface="Arial"/>
                <a:ea typeface="Arial"/>
                <a:cs typeface="Arial"/>
                <a:sym typeface="Arial"/>
              </a:rPr>
              <a:t>example</a:t>
            </a:r>
            <a:r>
              <a:rPr lang="fr-FR" b="0" i="0" dirty="0">
                <a:solidFill>
                  <a:srgbClr val="222222"/>
                </a:solidFill>
                <a:latin typeface="Arial"/>
                <a:ea typeface="Arial"/>
                <a:cs typeface="Arial"/>
                <a:sym typeface="Arial"/>
              </a:rPr>
              <a:t> the </a:t>
            </a:r>
            <a:r>
              <a:rPr lang="fr-FR" b="0" i="0" dirty="0" err="1">
                <a:solidFill>
                  <a:srgbClr val="222222"/>
                </a:solidFill>
                <a:latin typeface="Arial"/>
                <a:ea typeface="Arial"/>
                <a:cs typeface="Arial"/>
                <a:sym typeface="Arial"/>
              </a:rPr>
              <a:t>capacity</a:t>
            </a:r>
            <a:r>
              <a:rPr lang="fr-FR" b="0" i="0" dirty="0">
                <a:solidFill>
                  <a:srgbClr val="222222"/>
                </a:solidFill>
                <a:latin typeface="Arial"/>
                <a:ea typeface="Arial"/>
                <a:cs typeface="Arial"/>
                <a:sym typeface="Arial"/>
              </a:rPr>
              <a:t> to </a:t>
            </a:r>
            <a:r>
              <a:rPr lang="fr-FR" b="0" i="0" dirty="0" err="1">
                <a:solidFill>
                  <a:srgbClr val="222222"/>
                </a:solidFill>
                <a:latin typeface="Arial"/>
                <a:ea typeface="Arial"/>
                <a:cs typeface="Arial"/>
                <a:sym typeface="Arial"/>
              </a:rPr>
              <a:t>responsibly</a:t>
            </a:r>
            <a:r>
              <a:rPr lang="fr-FR" b="0" i="0" dirty="0">
                <a:solidFill>
                  <a:srgbClr val="222222"/>
                </a:solidFill>
                <a:latin typeface="Arial"/>
                <a:ea typeface="Arial"/>
                <a:cs typeface="Arial"/>
                <a:sym typeface="Arial"/>
              </a:rPr>
              <a:t> steward sensitive data.</a:t>
            </a:r>
            <a:endParaRPr dirty="0"/>
          </a:p>
          <a:p>
            <a:pPr marL="91440" lvl="0" indent="-4127" algn="l" rtl="0">
              <a:lnSpc>
                <a:spcPct val="90000"/>
              </a:lnSpc>
              <a:spcBef>
                <a:spcPts val="1400"/>
              </a:spcBef>
              <a:spcAft>
                <a:spcPts val="0"/>
              </a:spcAft>
              <a:buSzPct val="100000"/>
              <a:buNone/>
            </a:pPr>
            <a:endParaRPr dirty="0"/>
          </a:p>
          <a:p>
            <a:pPr marL="91440" lvl="0" indent="-91440" algn="l" rtl="0">
              <a:lnSpc>
                <a:spcPct val="90000"/>
              </a:lnSpc>
              <a:spcBef>
                <a:spcPts val="1400"/>
              </a:spcBef>
              <a:spcAft>
                <a:spcPts val="0"/>
              </a:spcAft>
              <a:buSzPct val="100000"/>
              <a:buChar char=" "/>
            </a:pPr>
            <a:r>
              <a:rPr lang="fr-FR" dirty="0" err="1"/>
              <a:t>Responsability</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Adhering</a:t>
            </a:r>
            <a:r>
              <a:rPr lang="fr-FR" b="0" i="0" dirty="0">
                <a:solidFill>
                  <a:srgbClr val="222222"/>
                </a:solidFill>
                <a:latin typeface="Arial"/>
                <a:ea typeface="Arial"/>
                <a:cs typeface="Arial"/>
                <a:sym typeface="Arial"/>
              </a:rPr>
              <a:t> to the </a:t>
            </a:r>
            <a:r>
              <a:rPr lang="fr-FR" b="0" i="0" dirty="0" err="1">
                <a:solidFill>
                  <a:srgbClr val="222222"/>
                </a:solidFill>
                <a:latin typeface="Arial"/>
                <a:ea typeface="Arial"/>
                <a:cs typeface="Arial"/>
                <a:sym typeface="Arial"/>
              </a:rPr>
              <a:t>designated</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community’s</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metadata</a:t>
            </a:r>
            <a:r>
              <a:rPr lang="fr-FR" b="0" i="0" dirty="0">
                <a:solidFill>
                  <a:srgbClr val="222222"/>
                </a:solidFill>
                <a:latin typeface="Arial"/>
                <a:ea typeface="Arial"/>
                <a:cs typeface="Arial"/>
                <a:sym typeface="Arial"/>
              </a:rPr>
              <a:t> and curation standards, </a:t>
            </a:r>
            <a:r>
              <a:rPr lang="fr-FR" b="0" i="0" dirty="0" err="1">
                <a:solidFill>
                  <a:srgbClr val="222222"/>
                </a:solidFill>
                <a:latin typeface="Arial"/>
                <a:ea typeface="Arial"/>
                <a:cs typeface="Arial"/>
                <a:sym typeface="Arial"/>
              </a:rPr>
              <a:t>along</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with</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providing</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stewardship</a:t>
            </a:r>
            <a:r>
              <a:rPr lang="fr-FR" b="0" i="0" dirty="0">
                <a:solidFill>
                  <a:srgbClr val="222222"/>
                </a:solidFill>
                <a:latin typeface="Arial"/>
                <a:ea typeface="Arial"/>
                <a:cs typeface="Arial"/>
                <a:sym typeface="Arial"/>
              </a:rPr>
              <a:t> of the data holdings e.g. </a:t>
            </a:r>
            <a:r>
              <a:rPr lang="fr-FR" b="0" i="0" dirty="0" err="1">
                <a:solidFill>
                  <a:srgbClr val="222222"/>
                </a:solidFill>
                <a:latin typeface="Arial"/>
                <a:ea typeface="Arial"/>
                <a:cs typeface="Arial"/>
                <a:sym typeface="Arial"/>
              </a:rPr>
              <a:t>technical</a:t>
            </a:r>
            <a:r>
              <a:rPr lang="fr-FR" b="0" i="0" dirty="0">
                <a:solidFill>
                  <a:srgbClr val="222222"/>
                </a:solidFill>
                <a:latin typeface="Arial"/>
                <a:ea typeface="Arial"/>
                <a:cs typeface="Arial"/>
                <a:sym typeface="Arial"/>
              </a:rPr>
              <a:t> validation, documentation, </a:t>
            </a:r>
            <a:r>
              <a:rPr lang="fr-FR" b="0" i="0" dirty="0" err="1">
                <a:solidFill>
                  <a:srgbClr val="222222"/>
                </a:solidFill>
                <a:latin typeface="Arial"/>
                <a:ea typeface="Arial"/>
                <a:cs typeface="Arial"/>
                <a:sym typeface="Arial"/>
              </a:rPr>
              <a:t>quality</a:t>
            </a:r>
            <a:r>
              <a:rPr lang="fr-FR" b="0" i="0" dirty="0">
                <a:solidFill>
                  <a:srgbClr val="222222"/>
                </a:solidFill>
                <a:latin typeface="Arial"/>
                <a:ea typeface="Arial"/>
                <a:cs typeface="Arial"/>
                <a:sym typeface="Arial"/>
              </a:rPr>
              <a:t> control, </a:t>
            </a:r>
            <a:r>
              <a:rPr lang="fr-FR" b="0" i="0" dirty="0" err="1">
                <a:solidFill>
                  <a:srgbClr val="222222"/>
                </a:solidFill>
                <a:latin typeface="Arial"/>
                <a:ea typeface="Arial"/>
                <a:cs typeface="Arial"/>
                <a:sym typeface="Arial"/>
              </a:rPr>
              <a:t>authenticity</a:t>
            </a:r>
            <a:r>
              <a:rPr lang="fr-FR" b="0" i="0" dirty="0">
                <a:solidFill>
                  <a:srgbClr val="222222"/>
                </a:solidFill>
                <a:latin typeface="Arial"/>
                <a:ea typeface="Arial"/>
                <a:cs typeface="Arial"/>
                <a:sym typeface="Arial"/>
              </a:rPr>
              <a:t> protection, and long-</a:t>
            </a:r>
            <a:r>
              <a:rPr lang="fr-FR" b="0" i="0" dirty="0" err="1">
                <a:solidFill>
                  <a:srgbClr val="222222"/>
                </a:solidFill>
                <a:latin typeface="Arial"/>
                <a:ea typeface="Arial"/>
                <a:cs typeface="Arial"/>
                <a:sym typeface="Arial"/>
              </a:rPr>
              <a:t>term</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persistence</a:t>
            </a:r>
            <a:r>
              <a:rPr lang="fr-FR" b="0" i="0" dirty="0">
                <a:solidFill>
                  <a:srgbClr val="222222"/>
                </a:solidFill>
                <a:latin typeface="Arial"/>
                <a:ea typeface="Arial"/>
                <a:cs typeface="Arial"/>
                <a:sym typeface="Arial"/>
              </a:rPr>
              <a:t>.</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Providing</a:t>
            </a:r>
            <a:r>
              <a:rPr lang="fr-FR" b="0" i="0" dirty="0">
                <a:solidFill>
                  <a:srgbClr val="222222"/>
                </a:solidFill>
                <a:latin typeface="Arial"/>
                <a:ea typeface="Arial"/>
                <a:cs typeface="Arial"/>
                <a:sym typeface="Arial"/>
              </a:rPr>
              <a:t> data services e.g. portal and machine interfaces, data download or server-</a:t>
            </a:r>
            <a:r>
              <a:rPr lang="fr-FR" b="0" i="0" dirty="0" err="1">
                <a:solidFill>
                  <a:srgbClr val="222222"/>
                </a:solidFill>
                <a:latin typeface="Arial"/>
                <a:ea typeface="Arial"/>
                <a:cs typeface="Arial"/>
                <a:sym typeface="Arial"/>
              </a:rPr>
              <a:t>side</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processing</a:t>
            </a:r>
            <a:r>
              <a:rPr lang="fr-FR" b="0" i="0" dirty="0">
                <a:solidFill>
                  <a:srgbClr val="222222"/>
                </a:solidFill>
                <a:latin typeface="Arial"/>
                <a:ea typeface="Arial"/>
                <a:cs typeface="Arial"/>
                <a:sym typeface="Arial"/>
              </a:rPr>
              <a:t>.</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Managing</a:t>
            </a:r>
            <a:r>
              <a:rPr lang="fr-FR" b="0" i="0" dirty="0">
                <a:solidFill>
                  <a:srgbClr val="222222"/>
                </a:solidFill>
                <a:latin typeface="Arial"/>
                <a:ea typeface="Arial"/>
                <a:cs typeface="Arial"/>
                <a:sym typeface="Arial"/>
              </a:rPr>
              <a:t> the </a:t>
            </a:r>
            <a:r>
              <a:rPr lang="fr-FR" b="0" i="0" dirty="0" err="1">
                <a:solidFill>
                  <a:srgbClr val="222222"/>
                </a:solidFill>
                <a:latin typeface="Arial"/>
                <a:ea typeface="Arial"/>
                <a:cs typeface="Arial"/>
                <a:sym typeface="Arial"/>
              </a:rPr>
              <a:t>intellectual</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property</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rights</a:t>
            </a:r>
            <a:r>
              <a:rPr lang="fr-FR" b="0" i="0" dirty="0">
                <a:solidFill>
                  <a:srgbClr val="222222"/>
                </a:solidFill>
                <a:latin typeface="Arial"/>
                <a:ea typeface="Arial"/>
                <a:cs typeface="Arial"/>
                <a:sym typeface="Arial"/>
              </a:rPr>
              <a:t> of data </a:t>
            </a:r>
            <a:r>
              <a:rPr lang="fr-FR" b="0" i="0" dirty="0" err="1">
                <a:solidFill>
                  <a:srgbClr val="222222"/>
                </a:solidFill>
                <a:latin typeface="Arial"/>
                <a:ea typeface="Arial"/>
                <a:cs typeface="Arial"/>
                <a:sym typeface="Arial"/>
              </a:rPr>
              <a:t>producers</a:t>
            </a:r>
            <a:r>
              <a:rPr lang="fr-FR" b="0" i="0" dirty="0">
                <a:solidFill>
                  <a:srgbClr val="222222"/>
                </a:solidFill>
                <a:latin typeface="Arial"/>
                <a:ea typeface="Arial"/>
                <a:cs typeface="Arial"/>
                <a:sym typeface="Arial"/>
              </a:rPr>
              <a:t>, the protection of sensitive information </a:t>
            </a:r>
            <a:r>
              <a:rPr lang="fr-FR" b="0" i="0" dirty="0" err="1">
                <a:solidFill>
                  <a:srgbClr val="222222"/>
                </a:solidFill>
                <a:latin typeface="Arial"/>
                <a:ea typeface="Arial"/>
                <a:cs typeface="Arial"/>
                <a:sym typeface="Arial"/>
              </a:rPr>
              <a:t>resources</a:t>
            </a:r>
            <a:r>
              <a:rPr lang="fr-FR" b="0" i="0" dirty="0">
                <a:solidFill>
                  <a:srgbClr val="222222"/>
                </a:solidFill>
                <a:latin typeface="Arial"/>
                <a:ea typeface="Arial"/>
                <a:cs typeface="Arial"/>
                <a:sym typeface="Arial"/>
              </a:rPr>
              <a:t>, and the </a:t>
            </a:r>
            <a:r>
              <a:rPr lang="fr-FR" b="0" i="0" dirty="0" err="1">
                <a:solidFill>
                  <a:srgbClr val="222222"/>
                </a:solidFill>
                <a:latin typeface="Arial"/>
                <a:ea typeface="Arial"/>
                <a:cs typeface="Arial"/>
                <a:sym typeface="Arial"/>
              </a:rPr>
              <a:t>security</a:t>
            </a:r>
            <a:r>
              <a:rPr lang="fr-FR" b="0" i="0" dirty="0">
                <a:solidFill>
                  <a:srgbClr val="222222"/>
                </a:solidFill>
                <a:latin typeface="Arial"/>
                <a:ea typeface="Arial"/>
                <a:cs typeface="Arial"/>
                <a:sym typeface="Arial"/>
              </a:rPr>
              <a:t> of the system and </a:t>
            </a:r>
            <a:r>
              <a:rPr lang="fr-FR" b="0" i="0" dirty="0" err="1">
                <a:solidFill>
                  <a:srgbClr val="222222"/>
                </a:solidFill>
                <a:latin typeface="Arial"/>
                <a:ea typeface="Arial"/>
                <a:cs typeface="Arial"/>
                <a:sym typeface="Arial"/>
              </a:rPr>
              <a:t>its</a:t>
            </a:r>
            <a:r>
              <a:rPr lang="fr-FR" b="0" i="0" dirty="0">
                <a:solidFill>
                  <a:srgbClr val="222222"/>
                </a:solidFill>
                <a:latin typeface="Arial"/>
                <a:ea typeface="Arial"/>
                <a:cs typeface="Arial"/>
                <a:sym typeface="Arial"/>
              </a:rPr>
              <a:t> content.</a:t>
            </a:r>
            <a:endParaRPr dirty="0"/>
          </a:p>
          <a:p>
            <a:pPr marL="91440" lvl="0" indent="-91440" algn="l" rtl="0">
              <a:lnSpc>
                <a:spcPct val="90000"/>
              </a:lnSpc>
              <a:spcBef>
                <a:spcPts val="1400"/>
              </a:spcBef>
              <a:spcAft>
                <a:spcPts val="0"/>
              </a:spcAft>
              <a:buSzPct val="100000"/>
              <a:buChar char=" "/>
            </a:pPr>
            <a:r>
              <a:rPr lang="fr-FR" u="sng" dirty="0">
                <a:solidFill>
                  <a:schemeClr val="hlink"/>
                </a:solidFill>
                <a:hlinkClick r:id="rId3"/>
              </a:rPr>
              <a:t>https://www.nature.com/articles/s41597-020-0486-7</a:t>
            </a:r>
            <a:endParaRPr dirty="0"/>
          </a:p>
        </p:txBody>
      </p:sp>
      <p:sp>
        <p:nvSpPr>
          <p:cNvPr id="836" name="Google Shape;836;p105"/>
          <p:cNvSpPr txBox="1"/>
          <p:nvPr/>
        </p:nvSpPr>
        <p:spPr>
          <a:xfrm>
            <a:off x="6371716" y="569022"/>
            <a:ext cx="5290957" cy="6024989"/>
          </a:xfrm>
          <a:prstGeom prst="rect">
            <a:avLst/>
          </a:prstGeom>
          <a:noFill/>
          <a:ln>
            <a:noFill/>
          </a:ln>
        </p:spPr>
        <p:txBody>
          <a:bodyPr spcFirstLastPara="1" wrap="square" lIns="45700" tIns="45700" rIns="45700" bIns="45700" anchor="t" anchorCtr="0">
            <a:normAutofit fontScale="62500" lnSpcReduction="20000"/>
          </a:bodyPr>
          <a:lstStyle/>
          <a:p>
            <a:pPr marL="91440" marR="0" lvl="0" indent="-91440" algn="l" rtl="0">
              <a:lnSpc>
                <a:spcPct val="90000"/>
              </a:lnSpc>
              <a:spcBef>
                <a:spcPts val="0"/>
              </a:spcBef>
              <a:spcAft>
                <a:spcPts val="0"/>
              </a:spcAft>
              <a:buClr>
                <a:schemeClr val="accent2"/>
              </a:buClr>
              <a:buSzPct val="100000"/>
              <a:buFont typeface="Twentieth Century"/>
              <a:buChar char=" "/>
            </a:pPr>
            <a:r>
              <a:rPr lang="fr-FR" sz="2200" dirty="0">
                <a:solidFill>
                  <a:schemeClr val="dk1"/>
                </a:solidFill>
                <a:latin typeface="Arial" panose="020B0604020202020204" pitchFamily="34" charset="0"/>
                <a:ea typeface="Twentieth Century"/>
                <a:cs typeface="Arial" panose="020B0604020202020204" pitchFamily="34" charset="0"/>
                <a:sym typeface="Twentieth Century"/>
              </a:rPr>
              <a:t>User Focus :</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Implementing</a:t>
            </a:r>
            <a:r>
              <a:rPr lang="fr-FR" sz="2200" b="0" i="0" dirty="0">
                <a:solidFill>
                  <a:srgbClr val="222222"/>
                </a:solidFill>
                <a:latin typeface="Arial"/>
                <a:ea typeface="Arial"/>
                <a:cs typeface="Arial"/>
                <a:sym typeface="Arial"/>
              </a:rPr>
              <a:t> relevant data </a:t>
            </a:r>
            <a:r>
              <a:rPr lang="fr-FR" sz="2200" b="0" i="0" dirty="0" err="1">
                <a:solidFill>
                  <a:srgbClr val="222222"/>
                </a:solidFill>
                <a:latin typeface="Arial"/>
                <a:ea typeface="Arial"/>
                <a:cs typeface="Arial"/>
                <a:sym typeface="Arial"/>
              </a:rPr>
              <a:t>metrics</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making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these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available</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users</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Providing</a:t>
            </a:r>
            <a:r>
              <a:rPr lang="fr-FR" sz="2200" b="0" i="0" dirty="0">
                <a:solidFill>
                  <a:srgbClr val="222222"/>
                </a:solidFill>
                <a:latin typeface="Arial"/>
                <a:ea typeface="Arial"/>
                <a:cs typeface="Arial"/>
                <a:sym typeface="Arial"/>
              </a:rPr>
              <a:t> (or </a:t>
            </a:r>
            <a:r>
              <a:rPr lang="fr-FR" sz="2200" b="0" i="0" dirty="0" err="1">
                <a:solidFill>
                  <a:srgbClr val="222222"/>
                </a:solidFill>
                <a:latin typeface="Arial"/>
                <a:ea typeface="Arial"/>
                <a:cs typeface="Arial"/>
                <a:sym typeface="Arial"/>
              </a:rPr>
              <a:t>contributing</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community</a:t>
            </a:r>
            <a:r>
              <a:rPr lang="fr-FR" sz="2200" b="0" i="0" dirty="0">
                <a:solidFill>
                  <a:srgbClr val="222222"/>
                </a:solidFill>
                <a:latin typeface="Arial"/>
                <a:ea typeface="Arial"/>
                <a:cs typeface="Arial"/>
                <a:sym typeface="Arial"/>
              </a:rPr>
              <a:t> catalogues to </a:t>
            </a:r>
            <a:r>
              <a:rPr lang="fr-FR" sz="2200" b="0" i="0" dirty="0" err="1">
                <a:solidFill>
                  <a:srgbClr val="222222"/>
                </a:solidFill>
                <a:latin typeface="Arial"/>
                <a:ea typeface="Arial"/>
                <a:cs typeface="Arial"/>
                <a:sym typeface="Arial"/>
              </a:rPr>
              <a:t>facilitate</a:t>
            </a:r>
            <a:r>
              <a:rPr lang="fr-FR" sz="2200" b="0" i="0" dirty="0">
                <a:solidFill>
                  <a:srgbClr val="222222"/>
                </a:solidFill>
                <a:latin typeface="Arial"/>
                <a:ea typeface="Arial"/>
                <a:cs typeface="Arial"/>
                <a:sym typeface="Arial"/>
              </a:rPr>
              <a:t> data </a:t>
            </a:r>
            <a:r>
              <a:rPr lang="fr-FR" sz="2200" b="0" i="0" dirty="0" err="1">
                <a:solidFill>
                  <a:srgbClr val="222222"/>
                </a:solidFill>
                <a:latin typeface="Arial"/>
                <a:ea typeface="Arial"/>
                <a:cs typeface="Arial"/>
                <a:sym typeface="Arial"/>
              </a:rPr>
              <a:t>discovery</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a:solidFill>
                  <a:srgbClr val="222222"/>
                </a:solidFill>
                <a:latin typeface="Arial"/>
                <a:ea typeface="Arial"/>
                <a:cs typeface="Arial"/>
                <a:sym typeface="Arial"/>
              </a:rPr>
              <a:t>Monitoring and </a:t>
            </a:r>
            <a:r>
              <a:rPr lang="fr-FR" sz="2200" b="0" i="0" dirty="0" err="1">
                <a:solidFill>
                  <a:srgbClr val="222222"/>
                </a:solidFill>
                <a:latin typeface="Arial"/>
                <a:ea typeface="Arial"/>
                <a:cs typeface="Arial"/>
                <a:sym typeface="Arial"/>
              </a:rPr>
              <a:t>identifying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evolving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community</a:t>
            </a:r>
            <a:r>
              <a:rPr lang="fr-FR" sz="2200" b="0" i="0" dirty="0">
                <a:solidFill>
                  <a:srgbClr val="222222"/>
                </a:solidFill>
                <a:latin typeface="Arial"/>
                <a:ea typeface="Arial"/>
                <a:cs typeface="Arial"/>
                <a:sym typeface="Arial"/>
              </a:rPr>
              <a:t> expectations and </a:t>
            </a:r>
            <a:r>
              <a:rPr lang="fr-FR" sz="2200" b="0" i="0" dirty="0" err="1">
                <a:solidFill>
                  <a:srgbClr val="222222"/>
                </a:solidFill>
                <a:latin typeface="Arial"/>
                <a:ea typeface="Arial"/>
                <a:cs typeface="Arial"/>
                <a:sym typeface="Arial"/>
              </a:rPr>
              <a:t>responding</a:t>
            </a:r>
            <a:r>
              <a:rPr lang="fr-FR" sz="2200" b="0" i="0" dirty="0">
                <a:solidFill>
                  <a:srgbClr val="222222"/>
                </a:solidFill>
                <a:latin typeface="Arial"/>
                <a:ea typeface="Arial"/>
                <a:cs typeface="Arial"/>
                <a:sym typeface="Arial"/>
              </a:rPr>
              <a:t> as </a:t>
            </a:r>
            <a:r>
              <a:rPr lang="fr-FR" sz="2200" b="0" i="0" dirty="0" err="1">
                <a:solidFill>
                  <a:srgbClr val="222222"/>
                </a:solidFill>
                <a:latin typeface="Arial"/>
                <a:ea typeface="Arial"/>
                <a:cs typeface="Arial"/>
                <a:sym typeface="Arial"/>
              </a:rPr>
              <a:t>required</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meet</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these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changing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needs</a:t>
            </a:r>
            <a:endParaRPr dirty="0"/>
          </a:p>
          <a:p>
            <a:pPr marL="91440" marR="0" lvl="0" indent="-4127" algn="l" rtl="0">
              <a:lnSpc>
                <a:spcPct val="90000"/>
              </a:lnSpc>
              <a:spcBef>
                <a:spcPts val="1400"/>
              </a:spcBef>
              <a:spcAft>
                <a:spcPts val="0"/>
              </a:spcAft>
              <a:buClr>
                <a:schemeClr val="accent2"/>
              </a:buClr>
              <a:buSzPct val="100000"/>
              <a:buFont typeface="Twentieth Century"/>
              <a:buNone/>
            </a:pPr>
            <a:endParaRPr sz="2200" dirty="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dirty="0" err="1">
                <a:solidFill>
                  <a:srgbClr val="222222"/>
                </a:solidFill>
                <a:latin typeface="Arial"/>
                <a:ea typeface="Arial"/>
                <a:cs typeface="Arial"/>
                <a:sym typeface="Arial"/>
              </a:rPr>
              <a:t>Sustainability</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a:solidFill>
                  <a:srgbClr val="222222"/>
                </a:solidFill>
                <a:latin typeface="Arial"/>
                <a:ea typeface="Arial"/>
                <a:cs typeface="Arial"/>
                <a:sym typeface="Arial"/>
              </a:rPr>
              <a:t>Planning </a:t>
            </a:r>
            <a:r>
              <a:rPr lang="fr-FR" sz="2200" b="0" i="0" dirty="0" err="1">
                <a:solidFill>
                  <a:srgbClr val="222222"/>
                </a:solidFill>
                <a:latin typeface="Arial"/>
                <a:ea typeface="Arial"/>
                <a:cs typeface="Arial"/>
                <a:sym typeface="Arial"/>
              </a:rPr>
              <a:t>sufficiently</a:t>
            </a:r>
            <a:r>
              <a:rPr lang="fr-FR" sz="2200" b="0" i="0" dirty="0">
                <a:solidFill>
                  <a:srgbClr val="222222"/>
                </a:solidFill>
                <a:latin typeface="Arial"/>
                <a:ea typeface="Arial"/>
                <a:cs typeface="Arial"/>
                <a:sym typeface="Arial"/>
              </a:rPr>
              <a:t> for </a:t>
            </a:r>
            <a:r>
              <a:rPr lang="fr-FR" sz="2200" b="0" i="0" dirty="0" err="1">
                <a:solidFill>
                  <a:srgbClr val="222222"/>
                </a:solidFill>
                <a:latin typeface="Arial"/>
                <a:ea typeface="Arial"/>
                <a:cs typeface="Arial"/>
                <a:sym typeface="Arial"/>
              </a:rPr>
              <a:t>risk</a:t>
            </a:r>
            <a:r>
              <a:rPr lang="fr-FR" sz="2200" b="0" i="0" dirty="0">
                <a:solidFill>
                  <a:srgbClr val="222222"/>
                </a:solidFill>
                <a:latin typeface="Arial"/>
                <a:ea typeface="Arial"/>
                <a:cs typeface="Arial"/>
                <a:sym typeface="Arial"/>
              </a:rPr>
              <a:t> mitigation, business </a:t>
            </a:r>
            <a:r>
              <a:rPr lang="fr-FR" sz="2200" b="0" i="0" dirty="0" err="1">
                <a:solidFill>
                  <a:srgbClr val="222222"/>
                </a:solidFill>
                <a:latin typeface="Arial"/>
                <a:ea typeface="Arial"/>
                <a:cs typeface="Arial"/>
                <a:sym typeface="Arial"/>
              </a:rPr>
              <a:t>continuity</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disaster</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recovery</a:t>
            </a:r>
            <a:r>
              <a:rPr lang="fr-FR" sz="2200" b="0" i="0" dirty="0">
                <a:solidFill>
                  <a:srgbClr val="222222"/>
                </a:solidFill>
                <a:latin typeface="Arial"/>
                <a:ea typeface="Arial"/>
                <a:cs typeface="Arial"/>
                <a:sym typeface="Arial"/>
              </a:rPr>
              <a:t>, and succession.</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Securing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funding</a:t>
            </a:r>
            <a:r>
              <a:rPr lang="fr-FR" sz="2200" b="0" i="0" dirty="0">
                <a:solidFill>
                  <a:srgbClr val="222222"/>
                </a:solidFill>
                <a:latin typeface="Arial"/>
                <a:ea typeface="Arial"/>
                <a:cs typeface="Arial"/>
                <a:sym typeface="Arial"/>
              </a:rPr>
              <a:t> to enable </a:t>
            </a:r>
            <a:r>
              <a:rPr lang="fr-FR" sz="2200" b="0" i="0" dirty="0" err="1">
                <a:solidFill>
                  <a:srgbClr val="222222"/>
                </a:solidFill>
                <a:latin typeface="Arial"/>
                <a:ea typeface="Arial"/>
                <a:cs typeface="Arial"/>
                <a:sym typeface="Arial"/>
              </a:rPr>
              <a:t>ongoing</a:t>
            </a:r>
            <a:r>
              <a:rPr lang="fr-FR" sz="2200" b="0" i="0" dirty="0">
                <a:solidFill>
                  <a:srgbClr val="222222"/>
                </a:solidFill>
                <a:latin typeface="Arial"/>
                <a:ea typeface="Arial"/>
                <a:cs typeface="Arial"/>
                <a:sym typeface="Arial"/>
              </a:rPr>
              <a:t> usage and to </a:t>
            </a:r>
            <a:r>
              <a:rPr lang="fr-FR" sz="2200" b="0" i="0" dirty="0" err="1">
                <a:solidFill>
                  <a:srgbClr val="222222"/>
                </a:solidFill>
                <a:latin typeface="Arial"/>
                <a:ea typeface="Arial"/>
                <a:cs typeface="Arial"/>
                <a:sym typeface="Arial"/>
              </a:rPr>
              <a:t>maintain</a:t>
            </a:r>
            <a:r>
              <a:rPr lang="fr-FR" sz="2200" b="0" i="0" dirty="0">
                <a:solidFill>
                  <a:srgbClr val="222222"/>
                </a:solidFill>
                <a:latin typeface="Arial"/>
                <a:ea typeface="Arial"/>
                <a:cs typeface="Arial"/>
                <a:sym typeface="Arial"/>
              </a:rPr>
              <a:t> the </a:t>
            </a:r>
            <a:r>
              <a:rPr lang="fr-FR" sz="2200" b="0" i="0" dirty="0" err="1">
                <a:solidFill>
                  <a:srgbClr val="222222"/>
                </a:solidFill>
                <a:latin typeface="Arial"/>
                <a:ea typeface="Arial"/>
                <a:cs typeface="Arial"/>
                <a:sym typeface="Arial"/>
              </a:rPr>
              <a:t>desirable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properties</a:t>
            </a:r>
            <a:r>
              <a:rPr lang="fr-FR" sz="2200" b="0" i="0" dirty="0">
                <a:solidFill>
                  <a:srgbClr val="222222"/>
                </a:solidFill>
                <a:latin typeface="Arial"/>
                <a:ea typeface="Arial"/>
                <a:cs typeface="Arial"/>
                <a:sym typeface="Arial"/>
              </a:rPr>
              <a:t> of the data </a:t>
            </a:r>
            <a:r>
              <a:rPr lang="fr-FR" sz="2200" b="0" i="0" dirty="0" err="1">
                <a:solidFill>
                  <a:srgbClr val="222222"/>
                </a:solidFill>
                <a:latin typeface="Arial"/>
                <a:ea typeface="Arial"/>
                <a:cs typeface="Arial"/>
                <a:sym typeface="Arial"/>
              </a:rPr>
              <a:t>resources</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that</a:t>
            </a:r>
            <a:r>
              <a:rPr lang="fr-FR" sz="2200" b="0" i="0" dirty="0">
                <a:solidFill>
                  <a:srgbClr val="222222"/>
                </a:solidFill>
                <a:latin typeface="Arial"/>
                <a:ea typeface="Arial"/>
                <a:cs typeface="Arial"/>
                <a:sym typeface="Arial"/>
              </a:rPr>
              <a:t> the repository has been </a:t>
            </a:r>
            <a:r>
              <a:rPr lang="fr-FR" sz="2200" b="0" i="0" dirty="0" err="1">
                <a:solidFill>
                  <a:srgbClr val="222222"/>
                </a:solidFill>
                <a:latin typeface="Arial"/>
                <a:ea typeface="Arial"/>
                <a:cs typeface="Arial"/>
                <a:sym typeface="Arial"/>
              </a:rPr>
              <a:t>entrusted</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with</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preserving</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disseminating</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Providing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governance</a:t>
            </a:r>
            <a:r>
              <a:rPr lang="fr-FR" sz="2200" b="0" i="0" dirty="0">
                <a:solidFill>
                  <a:srgbClr val="222222"/>
                </a:solidFill>
                <a:latin typeface="Arial"/>
                <a:ea typeface="Arial"/>
                <a:cs typeface="Arial"/>
                <a:sym typeface="Arial"/>
              </a:rPr>
              <a:t> for </a:t>
            </a:r>
            <a:r>
              <a:rPr lang="fr-FR" sz="2200" b="0" i="0" dirty="0" err="1">
                <a:solidFill>
                  <a:srgbClr val="222222"/>
                </a:solidFill>
                <a:latin typeface="Arial"/>
                <a:ea typeface="Arial"/>
                <a:cs typeface="Arial"/>
                <a:sym typeface="Arial"/>
              </a:rPr>
              <a:t>necessary</a:t>
            </a:r>
            <a:r>
              <a:rPr lang="fr-FR" sz="2200" b="0" i="0" dirty="0">
                <a:solidFill>
                  <a:srgbClr val="222222"/>
                </a:solidFill>
                <a:latin typeface="Arial"/>
                <a:ea typeface="Arial"/>
                <a:cs typeface="Arial"/>
                <a:sym typeface="Arial"/>
              </a:rPr>
              <a:t> long-</a:t>
            </a:r>
            <a:r>
              <a:rPr lang="fr-FR" sz="2200" b="0" i="0" dirty="0" err="1">
                <a:solidFill>
                  <a:srgbClr val="222222"/>
                </a:solidFill>
                <a:latin typeface="Arial"/>
                <a:ea typeface="Arial"/>
                <a:cs typeface="Arial"/>
                <a:sym typeface="Arial"/>
              </a:rPr>
              <a:t>term</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preservation</a:t>
            </a:r>
            <a:r>
              <a:rPr lang="fr-FR" sz="2200" b="0" i="0" dirty="0">
                <a:solidFill>
                  <a:srgbClr val="222222"/>
                </a:solidFill>
                <a:latin typeface="Arial"/>
                <a:ea typeface="Arial"/>
                <a:cs typeface="Arial"/>
                <a:sym typeface="Arial"/>
              </a:rPr>
              <a:t> of data </a:t>
            </a:r>
            <a:r>
              <a:rPr lang="fr-FR" sz="2200" b="0" i="0" dirty="0" err="1">
                <a:solidFill>
                  <a:srgbClr val="222222"/>
                </a:solidFill>
                <a:latin typeface="Arial"/>
                <a:ea typeface="Arial"/>
                <a:cs typeface="Arial"/>
                <a:sym typeface="Arial"/>
              </a:rPr>
              <a:t>so</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that</a:t>
            </a:r>
            <a:r>
              <a:rPr lang="fr-FR" sz="2200" b="0" i="0" dirty="0">
                <a:solidFill>
                  <a:srgbClr val="222222"/>
                </a:solidFill>
                <a:latin typeface="Arial"/>
                <a:ea typeface="Arial"/>
                <a:cs typeface="Arial"/>
                <a:sym typeface="Arial"/>
              </a:rPr>
              <a:t> data </a:t>
            </a:r>
            <a:r>
              <a:rPr lang="fr-FR" sz="2200" b="0" i="0" dirty="0" err="1">
                <a:solidFill>
                  <a:srgbClr val="222222"/>
                </a:solidFill>
                <a:latin typeface="Arial"/>
                <a:ea typeface="Arial"/>
                <a:cs typeface="Arial"/>
                <a:sym typeface="Arial"/>
              </a:rPr>
              <a:t>resources</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remain</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discoverable</a:t>
            </a:r>
            <a:r>
              <a:rPr lang="fr-FR" sz="2200" b="0" i="0" dirty="0">
                <a:solidFill>
                  <a:srgbClr val="222222"/>
                </a:solidFill>
                <a:latin typeface="Arial"/>
                <a:ea typeface="Arial"/>
                <a:cs typeface="Arial"/>
                <a:sym typeface="Arial"/>
              </a:rPr>
              <a:t>, accessible, and usable in the future.</a:t>
            </a:r>
            <a:endParaRPr dirty="0"/>
          </a:p>
          <a:p>
            <a:pPr marL="91440" marR="0" lvl="0" indent="-4127" algn="l" rtl="0">
              <a:lnSpc>
                <a:spcPct val="90000"/>
              </a:lnSpc>
              <a:spcBef>
                <a:spcPts val="1400"/>
              </a:spcBef>
              <a:spcAft>
                <a:spcPts val="0"/>
              </a:spcAft>
              <a:buClr>
                <a:schemeClr val="accent2"/>
              </a:buClr>
              <a:buSzPct val="100000"/>
              <a:buFont typeface="Twentieth Century"/>
              <a:buNone/>
            </a:pPr>
            <a:endParaRPr sz="2200" dirty="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dirty="0" err="1">
                <a:solidFill>
                  <a:srgbClr val="222222"/>
                </a:solidFill>
                <a:latin typeface="Arial"/>
                <a:ea typeface="Arial"/>
                <a:cs typeface="Arial"/>
                <a:sym typeface="Arial"/>
              </a:rPr>
              <a:t>Technology</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Implementing</a:t>
            </a:r>
            <a:r>
              <a:rPr lang="fr-FR" sz="2200" b="0" i="0" dirty="0">
                <a:solidFill>
                  <a:srgbClr val="222222"/>
                </a:solidFill>
                <a:latin typeface="Arial"/>
                <a:ea typeface="Arial"/>
                <a:cs typeface="Arial"/>
                <a:sym typeface="Arial"/>
              </a:rPr>
              <a:t> relevant and </a:t>
            </a:r>
            <a:r>
              <a:rPr lang="fr-FR" sz="2200" b="0" i="0" dirty="0" err="1">
                <a:solidFill>
                  <a:srgbClr val="222222"/>
                </a:solidFill>
                <a:latin typeface="Arial"/>
                <a:ea typeface="Arial"/>
                <a:cs typeface="Arial"/>
                <a:sym typeface="Arial"/>
              </a:rPr>
              <a:t>appropriate</a:t>
            </a:r>
            <a:r>
              <a:rPr lang="fr-FR" sz="2200" b="0" i="0" dirty="0">
                <a:solidFill>
                  <a:srgbClr val="222222"/>
                </a:solidFill>
                <a:latin typeface="Arial"/>
                <a:ea typeface="Arial"/>
                <a:cs typeface="Arial"/>
                <a:sym typeface="Arial"/>
              </a:rPr>
              <a:t> standards, </a:t>
            </a:r>
            <a:r>
              <a:rPr lang="fr-FR" sz="2200" b="0" i="0" dirty="0" err="1">
                <a:solidFill>
                  <a:srgbClr val="222222"/>
                </a:solidFill>
                <a:latin typeface="Arial"/>
                <a:ea typeface="Arial"/>
                <a:cs typeface="Arial"/>
                <a:sym typeface="Arial"/>
              </a:rPr>
              <a:t>tools</a:t>
            </a:r>
            <a:r>
              <a:rPr lang="fr-FR" sz="2200" b="0" i="0" dirty="0">
                <a:solidFill>
                  <a:srgbClr val="222222"/>
                </a:solidFill>
                <a:latin typeface="Arial"/>
                <a:ea typeface="Arial"/>
                <a:cs typeface="Arial"/>
                <a:sym typeface="Arial"/>
              </a:rPr>
              <a:t>, and technologies for data management and curation.</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Having</a:t>
            </a:r>
            <a:r>
              <a:rPr lang="fr-FR" sz="2200" b="0" i="0" dirty="0">
                <a:solidFill>
                  <a:srgbClr val="222222"/>
                </a:solidFill>
                <a:latin typeface="Arial"/>
                <a:ea typeface="Arial"/>
                <a:cs typeface="Arial"/>
                <a:sym typeface="Arial"/>
              </a:rPr>
              <a:t> plans and </a:t>
            </a:r>
            <a:r>
              <a:rPr lang="fr-FR" sz="2200" b="0" i="0" dirty="0" err="1">
                <a:solidFill>
                  <a:srgbClr val="222222"/>
                </a:solidFill>
                <a:latin typeface="Arial"/>
                <a:ea typeface="Arial"/>
                <a:cs typeface="Arial"/>
                <a:sym typeface="Arial"/>
              </a:rPr>
              <a:t>mechanisms</a:t>
            </a:r>
            <a:r>
              <a:rPr lang="fr-FR" sz="2200" b="0" i="0" dirty="0">
                <a:solidFill>
                  <a:srgbClr val="222222"/>
                </a:solidFill>
                <a:latin typeface="Arial"/>
                <a:ea typeface="Arial"/>
                <a:cs typeface="Arial"/>
                <a:sym typeface="Arial"/>
              </a:rPr>
              <a:t> in place to </a:t>
            </a:r>
            <a:r>
              <a:rPr lang="fr-FR" sz="2200" b="0" i="0" dirty="0" err="1">
                <a:solidFill>
                  <a:srgbClr val="222222"/>
                </a:solidFill>
                <a:latin typeface="Arial"/>
                <a:ea typeface="Arial"/>
                <a:cs typeface="Arial"/>
                <a:sym typeface="Arial"/>
              </a:rPr>
              <a:t>prevent</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detect</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respond</a:t>
            </a:r>
            <a:r>
              <a:rPr lang="fr-FR" sz="2200" b="0" i="0" dirty="0">
                <a:solidFill>
                  <a:srgbClr val="222222"/>
                </a:solidFill>
                <a:latin typeface="Arial"/>
                <a:ea typeface="Arial"/>
                <a:cs typeface="Arial"/>
                <a:sym typeface="Arial"/>
              </a:rPr>
              <a:t> to cyber or </a:t>
            </a:r>
            <a:r>
              <a:rPr lang="fr-FR" sz="2200" b="0" i="0" dirty="0" err="1">
                <a:solidFill>
                  <a:srgbClr val="222222"/>
                </a:solidFill>
                <a:latin typeface="Arial"/>
                <a:ea typeface="Arial"/>
                <a:cs typeface="Arial"/>
                <a:sym typeface="Arial"/>
              </a:rPr>
              <a:t>physical</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security</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threats</a:t>
            </a:r>
            <a:r>
              <a:rPr lang="fr-FR" sz="2200" b="0" i="0" dirty="0">
                <a:solidFill>
                  <a:srgbClr val="222222"/>
                </a:solidFill>
                <a:latin typeface="Arial"/>
                <a:ea typeface="Arial"/>
                <a:cs typeface="Arial"/>
                <a:sym typeface="Arial"/>
              </a:rPr>
              <a:t>.</a:t>
            </a:r>
            <a:endParaRPr dirty="0"/>
          </a:p>
        </p:txBody>
      </p:sp>
    </p:spTree>
    <p:extLst>
      <p:ext uri="{BB962C8B-B14F-4D97-AF65-F5344CB8AC3E}">
        <p14:creationId xmlns:p14="http://schemas.microsoft.com/office/powerpoint/2010/main" val="12798530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Entrepôts : outil pour faire son choix</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6191395"/>
            <a:ext cx="9720071" cy="439750"/>
          </a:xfrm>
        </p:spPr>
        <p:txBody>
          <a:bodyPr>
            <a:normAutofit fontScale="70000" lnSpcReduction="20000"/>
          </a:bodyPr>
          <a:lstStyle/>
          <a:p>
            <a:r>
              <a:rPr lang="fr-FR" dirty="0"/>
              <a:t>Université de Bordeaux, Direction de la documentation : </a:t>
            </a:r>
            <a:r>
              <a:rPr lang="fr-FR" dirty="0">
                <a:hlinkClick r:id="rId2"/>
              </a:rPr>
              <a:t>http://busec2.u-bordeaux.fr/aide-choix-entrepot/</a:t>
            </a:r>
            <a:endParaRPr lang="fr-FR" dirty="0"/>
          </a:p>
          <a:p>
            <a:endParaRPr lang="fr-FR" dirty="0"/>
          </a:p>
        </p:txBody>
      </p:sp>
      <p:pic>
        <p:nvPicPr>
          <p:cNvPr id="6" name="Image 5">
            <a:extLst>
              <a:ext uri="{FF2B5EF4-FFF2-40B4-BE49-F238E27FC236}">
                <a16:creationId xmlns:a16="http://schemas.microsoft.com/office/drawing/2014/main" id="{2B5F8A2E-2F6A-C134-AC41-733879DF8A9F}"/>
              </a:ext>
            </a:extLst>
          </p:cNvPr>
          <p:cNvPicPr>
            <a:picLocks noChangeAspect="1"/>
          </p:cNvPicPr>
          <p:nvPr/>
        </p:nvPicPr>
        <p:blipFill rotWithShape="1">
          <a:blip r:embed="rId3"/>
          <a:srcRect l="1189" t="53944" r="2796" b="17455"/>
          <a:stretch/>
        </p:blipFill>
        <p:spPr>
          <a:xfrm>
            <a:off x="1473685" y="1740430"/>
            <a:ext cx="9876916" cy="1961424"/>
          </a:xfrm>
          <a:prstGeom prst="rect">
            <a:avLst/>
          </a:prstGeom>
        </p:spPr>
      </p:pic>
      <p:pic>
        <p:nvPicPr>
          <p:cNvPr id="8" name="Image 7">
            <a:extLst>
              <a:ext uri="{FF2B5EF4-FFF2-40B4-BE49-F238E27FC236}">
                <a16:creationId xmlns:a16="http://schemas.microsoft.com/office/drawing/2014/main" id="{97510BD2-99F3-DE40-4D9D-B63E6B3E7F46}"/>
              </a:ext>
            </a:extLst>
          </p:cNvPr>
          <p:cNvPicPr>
            <a:picLocks noChangeAspect="1"/>
          </p:cNvPicPr>
          <p:nvPr/>
        </p:nvPicPr>
        <p:blipFill rotWithShape="1">
          <a:blip r:embed="rId4"/>
          <a:srcRect l="9468" t="41018" r="9310" b="15419"/>
          <a:stretch/>
        </p:blipFill>
        <p:spPr>
          <a:xfrm>
            <a:off x="1473685" y="3930823"/>
            <a:ext cx="5681844" cy="2031603"/>
          </a:xfrm>
          <a:prstGeom prst="rect">
            <a:avLst/>
          </a:prstGeom>
        </p:spPr>
      </p:pic>
    </p:spTree>
    <p:extLst>
      <p:ext uri="{BB962C8B-B14F-4D97-AF65-F5344CB8AC3E}">
        <p14:creationId xmlns:p14="http://schemas.microsoft.com/office/powerpoint/2010/main" val="1188901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pic>
        <p:nvPicPr>
          <p:cNvPr id="892" name="Google Shape;892;p113"/>
          <p:cNvPicPr preferRelativeResize="0">
            <a:picLocks noGrp="1"/>
          </p:cNvPicPr>
          <p:nvPr>
            <p:ph type="body" idx="1"/>
          </p:nvPr>
        </p:nvPicPr>
        <p:blipFill rotWithShape="1">
          <a:blip r:embed="rId3">
            <a:alphaModFix/>
          </a:blip>
          <a:srcRect l="2460" t="17091" r="949" b="21136"/>
          <a:stretch/>
        </p:blipFill>
        <p:spPr>
          <a:xfrm>
            <a:off x="963261" y="2003303"/>
            <a:ext cx="9757705" cy="4160171"/>
          </a:xfrm>
          <a:prstGeom prst="rect">
            <a:avLst/>
          </a:prstGeom>
          <a:noFill/>
          <a:ln>
            <a:noFill/>
          </a:ln>
        </p:spPr>
      </p:pic>
      <p:sp>
        <p:nvSpPr>
          <p:cNvPr id="3" name="ZoneTexte 2">
            <a:extLst>
              <a:ext uri="{FF2B5EF4-FFF2-40B4-BE49-F238E27FC236}">
                <a16:creationId xmlns:a16="http://schemas.microsoft.com/office/drawing/2014/main" id="{E1F9FE40-1039-26BC-29AF-4619F3C37E28}"/>
              </a:ext>
            </a:extLst>
          </p:cNvPr>
          <p:cNvSpPr txBox="1"/>
          <p:nvPr/>
        </p:nvSpPr>
        <p:spPr>
          <a:xfrm>
            <a:off x="9130041" y="832595"/>
            <a:ext cx="2296469" cy="923330"/>
          </a:xfrm>
          <a:prstGeom prst="rect">
            <a:avLst/>
          </a:prstGeom>
          <a:noFill/>
        </p:spPr>
        <p:txBody>
          <a:bodyPr wrap="square">
            <a:spAutoFit/>
          </a:bodyPr>
          <a:lstStyle/>
          <a:p>
            <a:r>
              <a:rPr lang="fr-FR" dirty="0">
                <a:hlinkClick r:id="rId4"/>
              </a:rPr>
              <a:t>https://entrepot.recherche.data.gouv.fr/</a:t>
            </a:r>
            <a:endParaRPr lang="fr-FR" dirty="0"/>
          </a:p>
          <a:p>
            <a:endParaRPr lang="fr-FR" dirty="0"/>
          </a:p>
        </p:txBody>
      </p:sp>
    </p:spTree>
    <p:extLst>
      <p:ext uri="{BB962C8B-B14F-4D97-AF65-F5344CB8AC3E}">
        <p14:creationId xmlns:p14="http://schemas.microsoft.com/office/powerpoint/2010/main" val="13264109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sp>
        <p:nvSpPr>
          <p:cNvPr id="3" name="Espace réservé du contenu 2">
            <a:extLst>
              <a:ext uri="{FF2B5EF4-FFF2-40B4-BE49-F238E27FC236}">
                <a16:creationId xmlns:a16="http://schemas.microsoft.com/office/drawing/2014/main" id="{9B1BB91F-3E32-9188-8AC6-939BAE9DC106}"/>
              </a:ext>
            </a:extLst>
          </p:cNvPr>
          <p:cNvSpPr>
            <a:spLocks noGrp="1"/>
          </p:cNvSpPr>
          <p:nvPr>
            <p:ph idx="1"/>
          </p:nvPr>
        </p:nvSpPr>
        <p:spPr>
          <a:xfrm>
            <a:off x="8885734" y="4773169"/>
            <a:ext cx="2624538" cy="1536190"/>
          </a:xfrm>
        </p:spPr>
        <p:txBody>
          <a:bodyPr>
            <a:normAutofit fontScale="92500"/>
          </a:bodyPr>
          <a:lstStyle/>
          <a:p>
            <a:r>
              <a:rPr lang="fr-FR" dirty="0">
                <a:hlinkClick r:id="rId3"/>
              </a:rPr>
              <a:t>https://entrepot.recherche.data.gouv.fr/dataverse/root?q=oc%C3%A9an</a:t>
            </a:r>
            <a:endParaRPr lang="fr-FR" dirty="0"/>
          </a:p>
          <a:p>
            <a:endParaRPr lang="fr-FR" dirty="0"/>
          </a:p>
        </p:txBody>
      </p:sp>
      <p:pic>
        <p:nvPicPr>
          <p:cNvPr id="5" name="Image 4">
            <a:extLst>
              <a:ext uri="{FF2B5EF4-FFF2-40B4-BE49-F238E27FC236}">
                <a16:creationId xmlns:a16="http://schemas.microsoft.com/office/drawing/2014/main" id="{8F9221EA-6BB5-2B52-6265-C84FADE5DFF8}"/>
              </a:ext>
            </a:extLst>
          </p:cNvPr>
          <p:cNvPicPr>
            <a:picLocks noChangeAspect="1"/>
          </p:cNvPicPr>
          <p:nvPr/>
        </p:nvPicPr>
        <p:blipFill rotWithShape="1">
          <a:blip r:embed="rId4"/>
          <a:srcRect l="7773" t="19949" r="8360" b="6362"/>
          <a:stretch/>
        </p:blipFill>
        <p:spPr>
          <a:xfrm>
            <a:off x="1109473" y="1836329"/>
            <a:ext cx="7573838" cy="4436455"/>
          </a:xfrm>
          <a:prstGeom prst="rect">
            <a:avLst/>
          </a:prstGeom>
        </p:spPr>
      </p:pic>
    </p:spTree>
    <p:extLst>
      <p:ext uri="{BB962C8B-B14F-4D97-AF65-F5344CB8AC3E}">
        <p14:creationId xmlns:p14="http://schemas.microsoft.com/office/powerpoint/2010/main" val="2565581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UE et Données</a:t>
            </a:r>
          </a:p>
        </p:txBody>
      </p:sp>
      <p:pic>
        <p:nvPicPr>
          <p:cNvPr id="6" name="Espace réservé du contenu 5">
            <a:extLst>
              <a:ext uri="{FF2B5EF4-FFF2-40B4-BE49-F238E27FC236}">
                <a16:creationId xmlns:a16="http://schemas.microsoft.com/office/drawing/2014/main" id="{2751DB0C-B351-4ACA-93BA-0029B1C9B4BF}"/>
              </a:ext>
            </a:extLst>
          </p:cNvPr>
          <p:cNvPicPr>
            <a:picLocks noGrp="1" noChangeAspect="1"/>
          </p:cNvPicPr>
          <p:nvPr>
            <p:ph idx="1"/>
          </p:nvPr>
        </p:nvPicPr>
        <p:blipFill rotWithShape="1">
          <a:blip r:embed="rId2"/>
          <a:srcRect l="31683" t="25941" r="32919" b="13154"/>
          <a:stretch/>
        </p:blipFill>
        <p:spPr>
          <a:xfrm>
            <a:off x="5202167" y="56868"/>
            <a:ext cx="5965705" cy="6843012"/>
          </a:xfrm>
        </p:spPr>
      </p:pic>
      <p:sp>
        <p:nvSpPr>
          <p:cNvPr id="7" name="ZoneTexte 6">
            <a:extLst>
              <a:ext uri="{FF2B5EF4-FFF2-40B4-BE49-F238E27FC236}">
                <a16:creationId xmlns:a16="http://schemas.microsoft.com/office/drawing/2014/main" id="{F6900BBF-4F68-4295-9A50-91D4D8483470}"/>
              </a:ext>
            </a:extLst>
          </p:cNvPr>
          <p:cNvSpPr txBox="1"/>
          <p:nvPr/>
        </p:nvSpPr>
        <p:spPr>
          <a:xfrm>
            <a:off x="202425" y="4868555"/>
            <a:ext cx="3538937" cy="2031325"/>
          </a:xfrm>
          <a:prstGeom prst="rect">
            <a:avLst/>
          </a:prstGeom>
          <a:noFill/>
        </p:spPr>
        <p:txBody>
          <a:bodyPr wrap="square" rtlCol="0">
            <a:spAutoFit/>
          </a:bodyPr>
          <a:lstStyle/>
          <a:p>
            <a:r>
              <a:rPr lang="fr-FR" dirty="0"/>
              <a:t>Exploitation and Open Science in Horizon Europe : </a:t>
            </a:r>
          </a:p>
          <a:p>
            <a:r>
              <a:rPr lang="fr-FR" dirty="0">
                <a:hlinkClick r:id="rId3"/>
              </a:rPr>
              <a:t>https://ec.europa.eu/research/participants/data/ref/h2020/other/events/2020-10-09/3_exploitation-ipr-open_science_en.pdf</a:t>
            </a:r>
            <a:endParaRPr lang="fr-FR" dirty="0"/>
          </a:p>
          <a:p>
            <a:endParaRPr lang="fr-FR" dirty="0"/>
          </a:p>
        </p:txBody>
      </p:sp>
    </p:spTree>
    <p:extLst>
      <p:ext uri="{BB962C8B-B14F-4D97-AF65-F5344CB8AC3E}">
        <p14:creationId xmlns:p14="http://schemas.microsoft.com/office/powerpoint/2010/main" val="7235388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1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CENTRES THÉMATIQUES RECHERCHE DATA GOUV</a:t>
            </a:r>
            <a:endParaRPr dirty="0"/>
          </a:p>
        </p:txBody>
      </p:sp>
      <p:pic>
        <p:nvPicPr>
          <p:cNvPr id="898" name="Google Shape;898;p114"/>
          <p:cNvPicPr preferRelativeResize="0">
            <a:picLocks noGrp="1"/>
          </p:cNvPicPr>
          <p:nvPr>
            <p:ph type="body" idx="1"/>
          </p:nvPr>
        </p:nvPicPr>
        <p:blipFill rotWithShape="1">
          <a:blip r:embed="rId3">
            <a:alphaModFix/>
          </a:blip>
          <a:srcRect l="23397" t="22989" r="31256" b="27210"/>
          <a:stretch/>
        </p:blipFill>
        <p:spPr>
          <a:xfrm>
            <a:off x="314107" y="2322646"/>
            <a:ext cx="4578979" cy="3352468"/>
          </a:xfrm>
          <a:prstGeom prst="rect">
            <a:avLst/>
          </a:prstGeom>
          <a:noFill/>
          <a:ln>
            <a:noFill/>
          </a:ln>
        </p:spPr>
      </p:pic>
      <p:pic>
        <p:nvPicPr>
          <p:cNvPr id="899" name="Google Shape;899;p114"/>
          <p:cNvPicPr preferRelativeResize="0"/>
          <p:nvPr/>
        </p:nvPicPr>
        <p:blipFill rotWithShape="1">
          <a:blip r:embed="rId4">
            <a:alphaModFix/>
          </a:blip>
          <a:srcRect l="23553" t="15509" r="33061" b="51646"/>
          <a:stretch/>
        </p:blipFill>
        <p:spPr>
          <a:xfrm>
            <a:off x="4544081" y="1737311"/>
            <a:ext cx="4481258" cy="2261569"/>
          </a:xfrm>
          <a:prstGeom prst="rect">
            <a:avLst/>
          </a:prstGeom>
          <a:noFill/>
          <a:ln>
            <a:noFill/>
          </a:ln>
        </p:spPr>
      </p:pic>
      <p:pic>
        <p:nvPicPr>
          <p:cNvPr id="900" name="Google Shape;900;p114"/>
          <p:cNvPicPr preferRelativeResize="0"/>
          <p:nvPr/>
        </p:nvPicPr>
        <p:blipFill rotWithShape="1">
          <a:blip r:embed="rId5">
            <a:alphaModFix/>
          </a:blip>
          <a:srcRect l="24669" t="15165" r="33917" b="40935"/>
          <a:stretch/>
        </p:blipFill>
        <p:spPr>
          <a:xfrm>
            <a:off x="6721887" y="3566858"/>
            <a:ext cx="4405168" cy="3113149"/>
          </a:xfrm>
          <a:prstGeom prst="rect">
            <a:avLst/>
          </a:prstGeom>
          <a:noFill/>
          <a:ln>
            <a:noFill/>
          </a:ln>
        </p:spPr>
      </p:pic>
    </p:spTree>
    <p:extLst>
      <p:ext uri="{BB962C8B-B14F-4D97-AF65-F5344CB8AC3E}">
        <p14:creationId xmlns:p14="http://schemas.microsoft.com/office/powerpoint/2010/main" val="18012704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15443d40917_0_0"/>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t>Un exemple : </a:t>
            </a:r>
            <a:r>
              <a:rPr lang="fr-FR" dirty="0" err="1"/>
              <a:t>Progedo</a:t>
            </a:r>
            <a:endParaRPr dirty="0"/>
          </a:p>
        </p:txBody>
      </p:sp>
      <p:sp>
        <p:nvSpPr>
          <p:cNvPr id="779" name="Google Shape;779;g15443d40917_0_0"/>
          <p:cNvSpPr txBox="1">
            <a:spLocks noGrp="1"/>
          </p:cNvSpPr>
          <p:nvPr>
            <p:ph type="body" idx="1"/>
          </p:nvPr>
        </p:nvSpPr>
        <p:spPr>
          <a:xfrm>
            <a:off x="390256" y="4670754"/>
            <a:ext cx="3588431" cy="1499700"/>
          </a:xfrm>
          <a:prstGeom prst="rect">
            <a:avLst/>
          </a:prstGeom>
        </p:spPr>
        <p:txBody>
          <a:bodyPr spcFirstLastPara="1" wrap="square" lIns="45700" tIns="45700" rIns="45700" bIns="45700" anchor="t" anchorCtr="0">
            <a:normAutofit fontScale="77500" lnSpcReduction="20000"/>
          </a:bodyPr>
          <a:lstStyle/>
          <a:p>
            <a:pPr marL="0" lvl="0" indent="0" algn="l" rtl="0">
              <a:spcBef>
                <a:spcPts val="1200"/>
              </a:spcBef>
              <a:spcAft>
                <a:spcPts val="0"/>
              </a:spcAft>
              <a:buNone/>
            </a:pPr>
            <a:r>
              <a:rPr lang="fr-FR" dirty="0"/>
              <a:t>TGIR </a:t>
            </a:r>
            <a:r>
              <a:rPr lang="fr-FR" dirty="0" err="1"/>
              <a:t>Progedo</a:t>
            </a:r>
            <a:r>
              <a:rPr lang="fr-FR" dirty="0"/>
              <a:t>: </a:t>
            </a:r>
            <a:r>
              <a:rPr lang="fr-FR" dirty="0">
                <a:hlinkClick r:id="rId3"/>
              </a:rPr>
              <a:t>https://www.progedo.fr/</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r>
              <a:rPr lang="fr-FR" dirty="0">
                <a:hlinkClick r:id="rId4"/>
              </a:rPr>
              <a:t>https://data.progedo.fr/studies/doi/10.48756/ined-IE0180-1791</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3" name="Image 2">
            <a:extLst>
              <a:ext uri="{FF2B5EF4-FFF2-40B4-BE49-F238E27FC236}">
                <a16:creationId xmlns:a16="http://schemas.microsoft.com/office/drawing/2014/main" id="{A8BBBCF2-DCB7-CFEB-E8FC-2ECED4980D94}"/>
              </a:ext>
            </a:extLst>
          </p:cNvPr>
          <p:cNvPicPr>
            <a:picLocks noChangeAspect="1"/>
          </p:cNvPicPr>
          <p:nvPr/>
        </p:nvPicPr>
        <p:blipFill rotWithShape="1">
          <a:blip r:embed="rId5"/>
          <a:srcRect t="12214" r="86867" b="70687"/>
          <a:stretch/>
        </p:blipFill>
        <p:spPr>
          <a:xfrm>
            <a:off x="390256" y="3163754"/>
            <a:ext cx="1350950" cy="1172666"/>
          </a:xfrm>
          <a:prstGeom prst="rect">
            <a:avLst/>
          </a:prstGeom>
        </p:spPr>
      </p:pic>
      <p:pic>
        <p:nvPicPr>
          <p:cNvPr id="4" name="Image 3">
            <a:extLst>
              <a:ext uri="{FF2B5EF4-FFF2-40B4-BE49-F238E27FC236}">
                <a16:creationId xmlns:a16="http://schemas.microsoft.com/office/drawing/2014/main" id="{2234CBD0-57A5-4C50-8F45-C7775544AD1B}"/>
              </a:ext>
            </a:extLst>
          </p:cNvPr>
          <p:cNvPicPr>
            <a:picLocks noChangeAspect="1"/>
          </p:cNvPicPr>
          <p:nvPr/>
        </p:nvPicPr>
        <p:blipFill rotWithShape="1">
          <a:blip r:embed="rId5"/>
          <a:srcRect l="13076" t="25463" r="15349" b="3918"/>
          <a:stretch/>
        </p:blipFill>
        <p:spPr>
          <a:xfrm>
            <a:off x="4501668" y="1774816"/>
            <a:ext cx="7300076" cy="4801740"/>
          </a:xfrm>
          <a:prstGeom prst="rect">
            <a:avLst/>
          </a:prstGeom>
        </p:spPr>
      </p:pic>
    </p:spTree>
    <p:extLst>
      <p:ext uri="{BB962C8B-B14F-4D97-AF65-F5344CB8AC3E}">
        <p14:creationId xmlns:p14="http://schemas.microsoft.com/office/powerpoint/2010/main" val="13621043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6"/>
          <p:cNvSpPr txBox="1">
            <a:spLocks noGrp="1"/>
          </p:cNvSpPr>
          <p:nvPr>
            <p:ph type="title"/>
          </p:nvPr>
        </p:nvSpPr>
        <p:spPr>
          <a:xfrm>
            <a:off x="1024128" y="585216"/>
            <a:ext cx="3380348"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LES ENTREPÔTS</a:t>
            </a:r>
            <a:endParaRPr dirty="0"/>
          </a:p>
        </p:txBody>
      </p:sp>
      <p:sp>
        <p:nvSpPr>
          <p:cNvPr id="842" name="Google Shape;842;p106"/>
          <p:cNvSpPr txBox="1">
            <a:spLocks noGrp="1"/>
          </p:cNvSpPr>
          <p:nvPr>
            <p:ph type="body" idx="1"/>
          </p:nvPr>
        </p:nvSpPr>
        <p:spPr>
          <a:xfrm>
            <a:off x="1024128" y="4348634"/>
            <a:ext cx="9522883" cy="1960725"/>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Cours de Frédérique </a:t>
            </a:r>
            <a:r>
              <a:rPr lang="fr-FR" dirty="0" err="1"/>
              <a:t>Flamerie</a:t>
            </a:r>
            <a:endParaRPr dirty="0"/>
          </a:p>
          <a:p>
            <a:pPr marL="91440" lvl="0" indent="-139700" algn="l" rtl="0">
              <a:lnSpc>
                <a:spcPct val="90000"/>
              </a:lnSpc>
              <a:spcBef>
                <a:spcPts val="1400"/>
              </a:spcBef>
              <a:spcAft>
                <a:spcPts val="0"/>
              </a:spcAft>
              <a:buSzPts val="2200"/>
              <a:buChar char=" "/>
            </a:pPr>
            <a:r>
              <a:rPr lang="fr-FR" u="sng" dirty="0">
                <a:solidFill>
                  <a:schemeClr val="hlink"/>
                </a:solidFill>
                <a:hlinkClick r:id="rId3"/>
              </a:rPr>
              <a:t>https://github.com/fflamerie/ED_datasharing/blob/master/content/ED_datasharing_COURS.pdf</a:t>
            </a:r>
            <a:endParaRPr dirty="0"/>
          </a:p>
          <a:p>
            <a:pPr marL="91440" lvl="0" indent="0" algn="l" rtl="0">
              <a:lnSpc>
                <a:spcPct val="90000"/>
              </a:lnSpc>
              <a:spcBef>
                <a:spcPts val="1400"/>
              </a:spcBef>
              <a:spcAft>
                <a:spcPts val="0"/>
              </a:spcAft>
              <a:buSzPts val="2200"/>
              <a:buNone/>
            </a:pPr>
            <a:endParaRPr dirty="0"/>
          </a:p>
        </p:txBody>
      </p:sp>
      <p:pic>
        <p:nvPicPr>
          <p:cNvPr id="843" name="Google Shape;843;p106"/>
          <p:cNvPicPr preferRelativeResize="0"/>
          <p:nvPr/>
        </p:nvPicPr>
        <p:blipFill rotWithShape="1">
          <a:blip r:embed="rId4">
            <a:alphaModFix/>
          </a:blip>
          <a:srcRect l="12047" t="18524" r="16977" b="16845"/>
          <a:stretch/>
        </p:blipFill>
        <p:spPr>
          <a:xfrm>
            <a:off x="4341655" y="216385"/>
            <a:ext cx="7301240" cy="4432397"/>
          </a:xfrm>
          <a:prstGeom prst="rect">
            <a:avLst/>
          </a:prstGeom>
          <a:noFill/>
          <a:ln>
            <a:noFill/>
          </a:ln>
        </p:spPr>
      </p:pic>
    </p:spTree>
    <p:extLst>
      <p:ext uri="{BB962C8B-B14F-4D97-AF65-F5344CB8AC3E}">
        <p14:creationId xmlns:p14="http://schemas.microsoft.com/office/powerpoint/2010/main" val="14383904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3903860" cy="1499616"/>
          </a:xfrm>
        </p:spPr>
        <p:txBody>
          <a:bodyPr/>
          <a:lstStyle/>
          <a:p>
            <a:r>
              <a:rPr lang="fr-FR" dirty="0"/>
              <a:t>Data Papers</a:t>
            </a:r>
          </a:p>
        </p:txBody>
      </p:sp>
      <p:sp>
        <p:nvSpPr>
          <p:cNvPr id="3" name="Espace réservé du contenu 2"/>
          <p:cNvSpPr>
            <a:spLocks noGrp="1"/>
          </p:cNvSpPr>
          <p:nvPr>
            <p:ph idx="1"/>
          </p:nvPr>
        </p:nvSpPr>
        <p:spPr>
          <a:xfrm>
            <a:off x="1024128" y="4160170"/>
            <a:ext cx="2954559" cy="2149189"/>
          </a:xfrm>
        </p:spPr>
        <p:txBody>
          <a:bodyPr>
            <a:normAutofit fontScale="92500" lnSpcReduction="20000"/>
          </a:bodyPr>
          <a:lstStyle/>
          <a:p>
            <a:r>
              <a:rPr lang="fr-FR" dirty="0"/>
              <a:t>La minute Data Papers de </a:t>
            </a:r>
            <a:r>
              <a:rPr lang="fr-FR" dirty="0" err="1"/>
              <a:t>DoraNum</a:t>
            </a:r>
            <a:r>
              <a:rPr lang="fr-FR" dirty="0"/>
              <a:t> : </a:t>
            </a:r>
            <a:r>
              <a:rPr lang="fr-FR" dirty="0">
                <a:hlinkClick r:id="rId2"/>
              </a:rPr>
              <a:t>https://doranum.fr/data-paper-data-journal/minute-publication-data-papers/</a:t>
            </a:r>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7BB2F567-04CB-4064-90DF-7A069A969619}"/>
              </a:ext>
            </a:extLst>
          </p:cNvPr>
          <p:cNvPicPr>
            <a:picLocks noChangeAspect="1"/>
          </p:cNvPicPr>
          <p:nvPr/>
        </p:nvPicPr>
        <p:blipFill rotWithShape="1">
          <a:blip r:embed="rId3"/>
          <a:srcRect l="8722" t="20254" r="9921" b="12061"/>
          <a:stretch/>
        </p:blipFill>
        <p:spPr>
          <a:xfrm>
            <a:off x="4704622" y="2805912"/>
            <a:ext cx="6463250" cy="3584705"/>
          </a:xfrm>
          <a:prstGeom prst="rect">
            <a:avLst/>
          </a:prstGeom>
        </p:spPr>
      </p:pic>
      <p:sp>
        <p:nvSpPr>
          <p:cNvPr id="6" name="ZoneTexte 5">
            <a:extLst>
              <a:ext uri="{FF2B5EF4-FFF2-40B4-BE49-F238E27FC236}">
                <a16:creationId xmlns:a16="http://schemas.microsoft.com/office/drawing/2014/main" id="{CB7D4AAD-5979-470C-A9D1-15DAD713CA79}"/>
              </a:ext>
            </a:extLst>
          </p:cNvPr>
          <p:cNvSpPr txBox="1"/>
          <p:nvPr/>
        </p:nvSpPr>
        <p:spPr>
          <a:xfrm>
            <a:off x="5362503" y="585216"/>
            <a:ext cx="5493379" cy="1708160"/>
          </a:xfrm>
          <a:prstGeom prst="rect">
            <a:avLst/>
          </a:prstGeom>
          <a:solidFill>
            <a:schemeClr val="accent2"/>
          </a:solidFill>
          <a:ln>
            <a:solidFill>
              <a:schemeClr val="accent2">
                <a:lumMod val="75000"/>
              </a:schemeClr>
            </a:solidFill>
          </a:ln>
        </p:spPr>
        <p:txBody>
          <a:bodyPr wrap="square" rtlCol="0">
            <a:spAutoFit/>
          </a:bodyPr>
          <a:lstStyle/>
          <a:p>
            <a:pPr algn="ctr"/>
            <a:r>
              <a:rPr lang="fr-FR" sz="1500" b="0" i="0" dirty="0">
                <a:solidFill>
                  <a:srgbClr val="000000"/>
                </a:solidFill>
                <a:effectLst/>
                <a:latin typeface="Roboto" panose="02000000000000000000" pitchFamily="2" charset="0"/>
              </a:rPr>
              <a:t>Le data </a:t>
            </a:r>
            <a:r>
              <a:rPr lang="fr-FR" sz="1500" b="0" i="0" dirty="0" err="1">
                <a:solidFill>
                  <a:srgbClr val="000000"/>
                </a:solidFill>
                <a:effectLst/>
                <a:latin typeface="Roboto" panose="02000000000000000000" pitchFamily="2" charset="0"/>
              </a:rPr>
              <a:t>paper</a:t>
            </a:r>
            <a:r>
              <a:rPr lang="fr-FR" sz="1500" b="0" i="0" dirty="0">
                <a:solidFill>
                  <a:srgbClr val="000000"/>
                </a:solidFill>
                <a:effectLst/>
                <a:latin typeface="Roboto" panose="02000000000000000000" pitchFamily="2" charset="0"/>
              </a:rPr>
              <a:t> (data article, data </a:t>
            </a:r>
            <a:r>
              <a:rPr lang="fr-FR" sz="1500" b="0" i="0" dirty="0" err="1">
                <a:solidFill>
                  <a:srgbClr val="000000"/>
                </a:solidFill>
                <a:effectLst/>
                <a:latin typeface="Roboto" panose="02000000000000000000" pitchFamily="2" charset="0"/>
              </a:rPr>
              <a:t>descriptor</a:t>
            </a:r>
            <a:r>
              <a:rPr lang="fr-FR" sz="1500" b="0" i="0" dirty="0">
                <a:solidFill>
                  <a:srgbClr val="000000"/>
                </a:solidFill>
                <a:effectLst/>
                <a:latin typeface="Roboto" panose="02000000000000000000" pitchFamily="2" charset="0"/>
              </a:rPr>
              <a:t>) est une publication qui décrit un jeu de données scientifiques, notamment à l’aide d’informations structurées appelées métadonnées. Contrairement aux articles de recherches classiques, les data </a:t>
            </a:r>
            <a:r>
              <a:rPr lang="fr-FR" sz="1500" b="0" i="0" dirty="0" err="1">
                <a:solidFill>
                  <a:srgbClr val="000000"/>
                </a:solidFill>
                <a:effectLst/>
                <a:latin typeface="Roboto" panose="02000000000000000000" pitchFamily="2" charset="0"/>
              </a:rPr>
              <a:t>papers</a:t>
            </a:r>
            <a:r>
              <a:rPr lang="fr-FR" sz="1500" b="0" i="0" dirty="0">
                <a:solidFill>
                  <a:srgbClr val="000000"/>
                </a:solidFill>
                <a:effectLst/>
                <a:latin typeface="Roboto" panose="02000000000000000000" pitchFamily="2" charset="0"/>
              </a:rPr>
              <a:t> fournissent une voie formalisée au partage des données plutôt que tester des hypothèses ou présenter de nouvelles analyses.</a:t>
            </a:r>
            <a:endParaRPr lang="fr-FR" sz="1500" dirty="0"/>
          </a:p>
        </p:txBody>
      </p:sp>
    </p:spTree>
    <p:extLst>
      <p:ext uri="{BB962C8B-B14F-4D97-AF65-F5344CB8AC3E}">
        <p14:creationId xmlns:p14="http://schemas.microsoft.com/office/powerpoint/2010/main" val="32374536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DATA PAPERS</a:t>
            </a:r>
            <a:endParaRPr dirty="0"/>
          </a:p>
        </p:txBody>
      </p:sp>
      <p:sp>
        <p:nvSpPr>
          <p:cNvPr id="872" name="Google Shape;872;p11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En savoir plus sur les Data Papers :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err="1"/>
              <a:t>DoraNum</a:t>
            </a:r>
            <a:r>
              <a:rPr lang="fr-FR" dirty="0"/>
              <a:t> : fiche pratique Data Paper</a:t>
            </a:r>
            <a:endParaRPr dirty="0"/>
          </a:p>
          <a:p>
            <a:pPr marL="265176" lvl="1" indent="-137159" algn="l" rtl="0">
              <a:lnSpc>
                <a:spcPct val="90000"/>
              </a:lnSpc>
              <a:spcBef>
                <a:spcPts val="400"/>
              </a:spcBef>
              <a:spcAft>
                <a:spcPts val="0"/>
              </a:spcAft>
              <a:buSzPts val="1800"/>
              <a:buChar char="🢝"/>
            </a:pPr>
            <a:r>
              <a:rPr lang="fr-FR" u="sng" dirty="0">
                <a:solidFill>
                  <a:schemeClr val="hlink"/>
                </a:solidFill>
                <a:latin typeface="Arial" panose="020B0604020202020204" pitchFamily="34" charset="0"/>
                <a:cs typeface="Arial" panose="020B0604020202020204" pitchFamily="34" charset="0"/>
                <a:hlinkClick r:id="rId3"/>
              </a:rPr>
              <a:t>https://doranum.fr/data-paper-data-journal/fiche-synthetique/</a:t>
            </a:r>
            <a:endParaRPr dirty="0">
              <a:latin typeface="Arial" panose="020B0604020202020204" pitchFamily="34" charset="0"/>
              <a:cs typeface="Arial" panose="020B0604020202020204" pitchFamily="34" charset="0"/>
            </a:endParaRPr>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2200"/>
              <a:buNone/>
            </a:pPr>
            <a:r>
              <a:rPr lang="fr-FR" sz="2200" dirty="0">
                <a:latin typeface="Arial" panose="020B0604020202020204" pitchFamily="34" charset="0"/>
                <a:cs typeface="Arial" panose="020B0604020202020204" pitchFamily="34" charset="0"/>
              </a:rPr>
              <a:t>COOP-IST : Publier un Data Paper</a:t>
            </a:r>
            <a:endParaRPr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800"/>
              <a:buChar char="🢝"/>
            </a:pPr>
            <a:r>
              <a:rPr lang="fr-FR" u="sng" dirty="0">
                <a:solidFill>
                  <a:schemeClr val="hlink"/>
                </a:solidFill>
                <a:latin typeface="Arial" panose="020B0604020202020204" pitchFamily="34" charset="0"/>
                <a:cs typeface="Arial" panose="020B0604020202020204" pitchFamily="34" charset="0"/>
                <a:hlinkClick r:id="rId4"/>
              </a:rPr>
              <a:t>https://coop-ist.cirad.fr/gerer-des-donnees/publier-un-data-paper/1-qu-est-ce-qu-un-data-paper</a:t>
            </a:r>
            <a:endParaRPr dirty="0">
              <a:latin typeface="Arial" panose="020B0604020202020204" pitchFamily="34" charset="0"/>
              <a:cs typeface="Arial" panose="020B0604020202020204" pitchFamily="34" charset="0"/>
            </a:endParaRPr>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6591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CITER un jeu de données</a:t>
            </a:r>
            <a:endParaRPr dirty="0"/>
          </a:p>
        </p:txBody>
      </p:sp>
      <p:sp>
        <p:nvSpPr>
          <p:cNvPr id="872" name="Google Shape;872;p110"/>
          <p:cNvSpPr txBox="1">
            <a:spLocks noGrp="1"/>
          </p:cNvSpPr>
          <p:nvPr>
            <p:ph type="body" idx="1"/>
          </p:nvPr>
        </p:nvSpPr>
        <p:spPr>
          <a:xfrm>
            <a:off x="8634449" y="2286000"/>
            <a:ext cx="3064287"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Voir le document préparé par le CIRAD en 2016, dernière mise à jour en 2021 : </a:t>
            </a:r>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r>
              <a:rPr lang="fr-FR" sz="1600" dirty="0">
                <a:hlinkClick r:id="rId3"/>
              </a:rPr>
              <a:t>https://coop-ist.cirad.fr/gerer-des-donnees/citer-un-jeu-de-donnees/1-comprendre-l-interet-de-publier-et-de-citer-un-jeu-de-donnees-scientifiques</a:t>
            </a:r>
            <a:endParaRPr lang="fr-FR" sz="1600"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dirty="0"/>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38DF136C-5105-4696-A7EF-554FC5CD96E5}"/>
              </a:ext>
            </a:extLst>
          </p:cNvPr>
          <p:cNvPicPr>
            <a:picLocks noChangeAspect="1"/>
          </p:cNvPicPr>
          <p:nvPr/>
        </p:nvPicPr>
        <p:blipFill rotWithShape="1">
          <a:blip r:embed="rId4"/>
          <a:srcRect l="12182" t="12927" r="10464" b="5039"/>
          <a:stretch/>
        </p:blipFill>
        <p:spPr>
          <a:xfrm>
            <a:off x="1291329" y="1889356"/>
            <a:ext cx="6812628" cy="4816648"/>
          </a:xfrm>
          <a:prstGeom prst="rect">
            <a:avLst/>
          </a:prstGeom>
        </p:spPr>
      </p:pic>
    </p:spTree>
    <p:extLst>
      <p:ext uri="{BB962C8B-B14F-4D97-AF65-F5344CB8AC3E}">
        <p14:creationId xmlns:p14="http://schemas.microsoft.com/office/powerpoint/2010/main" val="19735441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14" name="Google Shape;614;p9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97155" algn="l" rtl="0">
              <a:lnSpc>
                <a:spcPct val="90000"/>
              </a:lnSpc>
              <a:spcBef>
                <a:spcPts val="0"/>
              </a:spcBef>
              <a:spcAft>
                <a:spcPts val="0"/>
              </a:spcAft>
              <a:buSzPct val="100000"/>
              <a:buChar char=" "/>
            </a:pPr>
            <a:r>
              <a:rPr lang="fr-FR" sz="1800" dirty="0">
                <a:latin typeface="Arial"/>
                <a:ea typeface="Arial"/>
                <a:cs typeface="Arial"/>
                <a:sym typeface="Arial"/>
              </a:rPr>
              <a:t>5a. Comment et quand les données seront-elles partagées ? Y-a-t-il des restrictions au partage des données ou des raisons de définir un embargo ?</a:t>
            </a:r>
            <a:endParaRPr dirty="0"/>
          </a:p>
          <a:p>
            <a:pPr marL="91440" lvl="0" indent="-97155"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données pourront être retrouvées et partagées (par exemple, par le dépôt dans un entrepôt de données de confiance, l'indexation dans un catalogue, par l’utilisation d'un service de données sécurisé, par le traitement direct des demandes de données, ou l'utilisation de tout autre mécanisme).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Définir le plan de préservation des données et fournir l’information sur la durée d’archivage pérenne des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à quel moment les données seront rendues disponibles. Indiquer les délais de publication prévus. Expliquer si une utilisation exclusive des données est revendiquée et, dans l'affirmative, pour quelle raison et pour combien de temps. Indiquer si le partage des données sera différé ou limité, par exemple pour des raisons de publication, pour protéger la propriété intellectuelle ou le dépôt de brevets.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qui pourra utiliser les données. S'il s’avère nécessaire de restreindre l'accès pour certaines communautés ou d’imposer un accord pour le partage de données, expliquer comment et pourquoi. Expliquer les mesures qui seront prises pour dépasser ou minimiser ces restrictions.</a:t>
            </a:r>
            <a:endParaRPr dirty="0"/>
          </a:p>
        </p:txBody>
      </p:sp>
      <p:pic>
        <p:nvPicPr>
          <p:cNvPr id="615" name="Google Shape;615;p94"/>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21" name="Google Shape;621;p95"/>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2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5b. Comment les données à conserver seront-elles sélectionnées et où seront-elles préservées sur le long terme (par ex. un entrepôt de données ou une archive)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Indiquer quelles données ne doivent pas être divulguées ou doivent être détruites pour des raisons contractuelles, légales, ou réglementaires.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comment il sera décidé quelles données garder. Décrire les données qui seront à préserver à long terme.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Décrire les utilisations (et/ou les utilisateurs) prévisibles des données dans un cadre de recherche.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où les données seront déposées. Si aucun entrepôt reconnu n'est proposé, démontrer dans le plan de gestion des données que les données pourront être prises en charge efficacement au-delà de la durée de financement du projet. Il est recommandé de démontrer que les politiques des entrepôts et les procédures de dépôts (y compris les standards de métadonnées, et coûts mis en œuvre) ont été vérifiés.</a:t>
            </a:r>
            <a:endParaRPr dirty="0"/>
          </a:p>
        </p:txBody>
      </p:sp>
      <p:pic>
        <p:nvPicPr>
          <p:cNvPr id="622" name="Google Shape;622;p95"/>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28" name="Google Shape;628;p9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5c. Quelles méthodes ou quels outils logiciels seront nécessaires pour accéder et utiliser les données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Indiquer si les utilisateurs potentiels auront besoin d’outils spécifiques pour l’accès et la (ré)utilisation des données. Tenir compte de la durée de vie des logiciels nécessaires pour accéder aux données.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si les données seront partagées via un entrepôt, si les demandes d’accès seront traitées en direct, ou si un autre mécanisme sera utilisé.</a:t>
            </a:r>
            <a:endParaRPr dirty="0"/>
          </a:p>
        </p:txBody>
      </p:sp>
      <p:pic>
        <p:nvPicPr>
          <p:cNvPr id="629" name="Google Shape;629;p96"/>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35" name="Google Shape;635;p9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5d. Comment l'attribution d'un identifiant unique et pérenne (comme le DOI) sera-t-elle assurée pour chaque jeu de données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comment les données pourraient être réutilisées dans d'autres contextes. Les identifiants pérennes devraient être appliqués de manière à ce que les données puissent être localisées et référencées de façon fiable et efficace. Les identifiants pérennes aident aussi à comptabiliser les citations et les réutilisations.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s’il sera envisagé d’attribuer aux données un identifiant pérenne. Typiquement, un entrepôt pérenne de confiance attribuera des identifiants pérennes.</a:t>
            </a:r>
            <a:endParaRPr dirty="0"/>
          </a:p>
        </p:txBody>
      </p:sp>
      <p:pic>
        <p:nvPicPr>
          <p:cNvPr id="636" name="Google Shape;636;p97"/>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ANR et Données</a:t>
            </a:r>
          </a:p>
        </p:txBody>
      </p:sp>
      <p:sp>
        <p:nvSpPr>
          <p:cNvPr id="3" name="Espace réservé du contenu 2"/>
          <p:cNvSpPr>
            <a:spLocks noGrp="1"/>
          </p:cNvSpPr>
          <p:nvPr>
            <p:ph idx="1"/>
          </p:nvPr>
        </p:nvSpPr>
        <p:spPr>
          <a:xfrm>
            <a:off x="535518" y="2172573"/>
            <a:ext cx="6835524" cy="4559949"/>
          </a:xfrm>
        </p:spPr>
        <p:txBody>
          <a:bodyPr>
            <a:normAutofit fontScale="55000" lnSpcReduction="20000"/>
          </a:bodyPr>
          <a:lstStyle/>
          <a:p>
            <a:r>
              <a:rPr lang="fr-FR" dirty="0">
                <a:hlinkClick r:id="rId2"/>
              </a:rPr>
              <a:t>https://anr.fr/fr/lanr/engagements/la-science-ouverte/</a:t>
            </a:r>
            <a:endParaRPr lang="fr-FR" dirty="0"/>
          </a:p>
          <a:p>
            <a:endParaRPr lang="fr-FR" dirty="0"/>
          </a:p>
          <a:p>
            <a:pPr algn="l"/>
            <a:r>
              <a:rPr lang="fr-FR" b="0" i="0" dirty="0">
                <a:solidFill>
                  <a:srgbClr val="3F4448"/>
                </a:solidFill>
                <a:effectLst/>
                <a:latin typeface="Montserrat" panose="020B0604020202020204" pitchFamily="2" charset="0"/>
              </a:rPr>
              <a:t>L’ANR participe à l’alignement européen et international en faveur de la </a:t>
            </a:r>
            <a:r>
              <a:rPr lang="fr-FR" b="0" i="0" dirty="0">
                <a:solidFill>
                  <a:srgbClr val="FF0000"/>
                </a:solidFill>
                <a:effectLst/>
                <a:latin typeface="Montserrat" panose="020B0604020202020204" pitchFamily="2" charset="0"/>
              </a:rPr>
              <a:t>structuration et de l’ouverture des données de la recherche</a:t>
            </a:r>
            <a:r>
              <a:rPr lang="fr-FR" b="0" i="0" dirty="0">
                <a:solidFill>
                  <a:srgbClr val="3F4448"/>
                </a:solidFill>
                <a:effectLst/>
                <a:latin typeface="Montserrat" panose="020B0604020202020204" pitchFamily="2" charset="0"/>
              </a:rPr>
              <a:t>. Le principe « </a:t>
            </a:r>
            <a:r>
              <a:rPr lang="fr-FR" b="0" i="0" dirty="0">
                <a:solidFill>
                  <a:srgbClr val="FF0000"/>
                </a:solidFill>
                <a:effectLst/>
                <a:latin typeface="Montserrat" panose="020B0604020202020204" pitchFamily="2" charset="0"/>
              </a:rPr>
              <a:t>aussi ouvert que possible, aussi fermé que nécessaire </a:t>
            </a:r>
            <a:r>
              <a:rPr lang="fr-FR" b="0" i="0" dirty="0">
                <a:solidFill>
                  <a:srgbClr val="3F4448"/>
                </a:solidFill>
                <a:effectLst/>
                <a:latin typeface="Montserrat" panose="020B0604020202020204" pitchFamily="2" charset="0"/>
              </a:rPr>
              <a:t>» est au cœur de sa démarche. L’Agence attire l’attention des coordinateurs sur l’importance de considérer la question de la gestion et du partage des données dès le montage du projet. Elle </a:t>
            </a:r>
            <a:r>
              <a:rPr lang="fr-FR" b="0" i="0" dirty="0">
                <a:solidFill>
                  <a:srgbClr val="FF0000"/>
                </a:solidFill>
                <a:effectLst/>
                <a:latin typeface="Montserrat" panose="020B0604020202020204" pitchFamily="2" charset="0"/>
              </a:rPr>
              <a:t>demande l’élaboration d’un Plan de Gestion des Données (PGD) pour les projets financés à partir de 2019, document qui synthétise la description et l’évolution des jeux de données, et prépare le partage, la réutilisation et la pérennisation des données</a:t>
            </a:r>
            <a:r>
              <a:rPr lang="fr-FR" b="0" i="0" dirty="0">
                <a:solidFill>
                  <a:srgbClr val="3F4448"/>
                </a:solidFill>
                <a:effectLst/>
                <a:latin typeface="Montserrat" panose="020B0604020202020204" pitchFamily="2" charset="0"/>
              </a:rPr>
              <a:t>.</a:t>
            </a:r>
          </a:p>
          <a:p>
            <a:pPr algn="l"/>
            <a:r>
              <a:rPr lang="fr-FR" b="0" i="0" dirty="0">
                <a:solidFill>
                  <a:srgbClr val="3F4448"/>
                </a:solidFill>
                <a:effectLst/>
                <a:latin typeface="Montserrat" panose="020B0604020202020204" pitchFamily="2" charset="0"/>
              </a:rPr>
              <a:t>Soucieuse de développer une approche concertée, l’ANR suit les recommandations du Comité pour la Science Ouverte (</a:t>
            </a:r>
            <a:r>
              <a:rPr lang="fr-FR" b="0" i="0" dirty="0" err="1">
                <a:solidFill>
                  <a:srgbClr val="3F4448"/>
                </a:solidFill>
                <a:effectLst/>
                <a:latin typeface="Montserrat" panose="020B0604020202020204" pitchFamily="2" charset="0"/>
              </a:rPr>
              <a:t>CoSO</a:t>
            </a:r>
            <a:r>
              <a:rPr lang="fr-FR" b="0" i="0" dirty="0">
                <a:solidFill>
                  <a:srgbClr val="3F4448"/>
                </a:solidFill>
                <a:effectLst/>
                <a:latin typeface="Montserrat" panose="020B0604020202020204" pitchFamily="2" charset="0"/>
              </a:rPr>
              <a:t>) qu’elle a sollicité à ce sujet, en privilégiant </a:t>
            </a:r>
            <a:r>
              <a:rPr lang="fr-FR" b="0" i="0" dirty="0">
                <a:solidFill>
                  <a:srgbClr val="FF0000"/>
                </a:solidFill>
                <a:effectLst/>
                <a:latin typeface="Montserrat" panose="020B0604020202020204" pitchFamily="2" charset="0"/>
              </a:rPr>
              <a:t>le modèle de PGD </a:t>
            </a:r>
            <a:r>
              <a:rPr lang="fr-FR" b="0" i="0" dirty="0">
                <a:solidFill>
                  <a:srgbClr val="3F4448"/>
                </a:solidFill>
                <a:effectLst/>
                <a:latin typeface="Montserrat" panose="020B0604020202020204" pitchFamily="2" charset="0"/>
              </a:rPr>
              <a:t>proposé par Science Europe visant à une harmonisation internationale de la gestion des données. L’Agence a travaillé en concertation avec </a:t>
            </a:r>
            <a:r>
              <a:rPr lang="fr-FR" b="0" i="0" u="none" strike="noStrike" dirty="0">
                <a:solidFill>
                  <a:srgbClr val="007BFF"/>
                </a:solidFill>
                <a:effectLst/>
                <a:latin typeface="Montserrat" panose="020B0604020202020204" pitchFamily="2" charset="0"/>
                <a:hlinkClick r:id="rId3"/>
              </a:rPr>
              <a:t>l’INIST</a:t>
            </a:r>
            <a:r>
              <a:rPr lang="fr-FR" b="0" i="0" dirty="0">
                <a:solidFill>
                  <a:srgbClr val="3F4448"/>
                </a:solidFill>
                <a:effectLst/>
                <a:latin typeface="Montserrat" panose="020B0604020202020204" pitchFamily="2" charset="0"/>
              </a:rPr>
              <a:t> pour que son modèle de PGD soit intégré dans le portail </a:t>
            </a:r>
            <a:r>
              <a:rPr lang="fr-FR" b="0" i="0" u="none" strike="noStrike" dirty="0">
                <a:solidFill>
                  <a:srgbClr val="007BFF"/>
                </a:solidFill>
                <a:effectLst/>
                <a:latin typeface="Montserrat" panose="020B0604020202020204" pitchFamily="2" charset="0"/>
                <a:hlinkClick r:id="rId4"/>
              </a:rPr>
              <a:t>DMP </a:t>
            </a:r>
            <a:r>
              <a:rPr lang="fr-FR" b="0" i="0" u="none" strike="noStrike" dirty="0" err="1">
                <a:solidFill>
                  <a:srgbClr val="007BFF"/>
                </a:solidFill>
                <a:effectLst/>
                <a:latin typeface="Montserrat" panose="020B0604020202020204" pitchFamily="2" charset="0"/>
                <a:hlinkClick r:id="rId4"/>
              </a:rPr>
              <a:t>OPIDoR</a:t>
            </a:r>
            <a:r>
              <a:rPr lang="fr-FR" b="0" i="0" dirty="0">
                <a:solidFill>
                  <a:srgbClr val="3F4448"/>
                </a:solidFill>
                <a:effectLst/>
                <a:latin typeface="Montserrat" panose="020B0604020202020204" pitchFamily="2" charset="0"/>
              </a:rPr>
              <a:t> pour une saisie en ligne : </a:t>
            </a:r>
            <a:r>
              <a:rPr lang="fr-FR" b="0" i="0" u="none" strike="noStrike" dirty="0">
                <a:solidFill>
                  <a:srgbClr val="007BFF"/>
                </a:solidFill>
                <a:effectLst/>
                <a:latin typeface="Montserrat" panose="020B0604020202020204" pitchFamily="2" charset="0"/>
                <a:hlinkClick r:id="rId5"/>
              </a:rPr>
              <a:t>https://dmp.opidor.fr/public_templates</a:t>
            </a:r>
            <a:endParaRPr lang="fr-FR" b="0" i="0" dirty="0">
              <a:solidFill>
                <a:srgbClr val="3F4448"/>
              </a:solidFill>
              <a:effectLst/>
              <a:latin typeface="Montserrat" panose="020B0604020202020204" pitchFamily="2" charset="0"/>
            </a:endParaRPr>
          </a:p>
          <a:p>
            <a:pPr algn="l"/>
            <a:r>
              <a:rPr lang="fr-FR" b="0" i="0" dirty="0">
                <a:solidFill>
                  <a:srgbClr val="3F4448"/>
                </a:solidFill>
                <a:effectLst/>
                <a:latin typeface="Montserrat" panose="020B0604020202020204" pitchFamily="2" charset="0"/>
              </a:rPr>
              <a:t>Ce modèle s’adresse à l’ensemble des bénéficiaires de l’ANR dans le respect de leurs spécificités disciplinaires. </a:t>
            </a:r>
            <a:r>
              <a:rPr lang="fr-FR" b="0" i="0" dirty="0">
                <a:solidFill>
                  <a:srgbClr val="FF0000"/>
                </a:solidFill>
                <a:effectLst/>
                <a:latin typeface="Montserrat" panose="020B0604020202020204" pitchFamily="2" charset="0"/>
              </a:rPr>
              <a:t>Il devra être fourni dans les 6 mois qui suivent le démarrage scientifique du projet, et être mis à jour au cours de la vie du projet</a:t>
            </a:r>
            <a:r>
              <a:rPr lang="fr-FR" b="0" i="0" dirty="0">
                <a:solidFill>
                  <a:srgbClr val="3F4448"/>
                </a:solidFill>
                <a:effectLst/>
                <a:latin typeface="Montserrat" panose="020B0604020202020204" pitchFamily="2" charset="0"/>
              </a:rPr>
              <a:t> selon les modalités communiquées dans l’acte attributif d’aide et le </a:t>
            </a:r>
            <a:r>
              <a:rPr lang="fr-FR" b="0" i="0" u="none" strike="noStrike" dirty="0">
                <a:solidFill>
                  <a:srgbClr val="007BFF"/>
                </a:solidFill>
                <a:effectLst/>
                <a:latin typeface="Montserrat" panose="020B0604020202020204" pitchFamily="2" charset="0"/>
                <a:hlinkClick r:id="rId6"/>
              </a:rPr>
              <a:t>Règlement financier de l’ANR.</a:t>
            </a:r>
            <a:endParaRPr lang="fr-FR" b="0" i="0" dirty="0">
              <a:solidFill>
                <a:srgbClr val="3F4448"/>
              </a:solidFill>
              <a:effectLst/>
              <a:latin typeface="Montserrat" panose="020B0604020202020204" pitchFamily="2" charset="0"/>
            </a:endParaRPr>
          </a:p>
          <a:p>
            <a:endParaRPr lang="fr-FR" dirty="0"/>
          </a:p>
          <a:p>
            <a:endParaRPr lang="fr-FR" dirty="0"/>
          </a:p>
        </p:txBody>
      </p:sp>
      <p:pic>
        <p:nvPicPr>
          <p:cNvPr id="6" name="Image 5">
            <a:extLst>
              <a:ext uri="{FF2B5EF4-FFF2-40B4-BE49-F238E27FC236}">
                <a16:creationId xmlns:a16="http://schemas.microsoft.com/office/drawing/2014/main" id="{2C77B2DB-61DC-4AC2-BCBD-B59FB4CE8BA7}"/>
              </a:ext>
            </a:extLst>
          </p:cNvPr>
          <p:cNvPicPr>
            <a:picLocks noChangeAspect="1"/>
          </p:cNvPicPr>
          <p:nvPr/>
        </p:nvPicPr>
        <p:blipFill rotWithShape="1">
          <a:blip r:embed="rId7"/>
          <a:srcRect l="5510" t="12316" r="5918" b="8533"/>
          <a:stretch/>
        </p:blipFill>
        <p:spPr>
          <a:xfrm>
            <a:off x="7897673" y="4174131"/>
            <a:ext cx="4294326" cy="2558392"/>
          </a:xfrm>
          <a:prstGeom prst="rect">
            <a:avLst/>
          </a:prstGeom>
        </p:spPr>
      </p:pic>
      <p:sp>
        <p:nvSpPr>
          <p:cNvPr id="8" name="ZoneTexte 7">
            <a:extLst>
              <a:ext uri="{FF2B5EF4-FFF2-40B4-BE49-F238E27FC236}">
                <a16:creationId xmlns:a16="http://schemas.microsoft.com/office/drawing/2014/main" id="{3C081ACA-0DBC-4230-9C6A-F2049CFC32A4}"/>
              </a:ext>
            </a:extLst>
          </p:cNvPr>
          <p:cNvSpPr txBox="1"/>
          <p:nvPr/>
        </p:nvSpPr>
        <p:spPr>
          <a:xfrm>
            <a:off x="10179970" y="4429215"/>
            <a:ext cx="2012029" cy="646331"/>
          </a:xfrm>
          <a:prstGeom prst="rect">
            <a:avLst/>
          </a:prstGeom>
          <a:noFill/>
        </p:spPr>
        <p:txBody>
          <a:bodyPr wrap="square">
            <a:spAutoFit/>
          </a:bodyPr>
          <a:lstStyle/>
          <a:p>
            <a:r>
              <a:rPr lang="fr-FR" dirty="0">
                <a:hlinkClick r:id="rId8"/>
              </a:rPr>
              <a:t>https://opidor.fr/</a:t>
            </a:r>
            <a:endParaRPr lang="fr-FR" dirty="0"/>
          </a:p>
          <a:p>
            <a:endParaRPr lang="fr-FR" dirty="0"/>
          </a:p>
        </p:txBody>
      </p:sp>
      <p:pic>
        <p:nvPicPr>
          <p:cNvPr id="10" name="Image 9">
            <a:extLst>
              <a:ext uri="{FF2B5EF4-FFF2-40B4-BE49-F238E27FC236}">
                <a16:creationId xmlns:a16="http://schemas.microsoft.com/office/drawing/2014/main" id="{25FD801B-FF4D-4980-88FD-1061B58D0BED}"/>
              </a:ext>
            </a:extLst>
          </p:cNvPr>
          <p:cNvPicPr>
            <a:picLocks noChangeAspect="1"/>
          </p:cNvPicPr>
          <p:nvPr/>
        </p:nvPicPr>
        <p:blipFill rotWithShape="1">
          <a:blip r:embed="rId9"/>
          <a:srcRect l="24736" t="52214" r="59997" b="17354"/>
          <a:stretch/>
        </p:blipFill>
        <p:spPr>
          <a:xfrm>
            <a:off x="6836954" y="125477"/>
            <a:ext cx="1947463" cy="2587961"/>
          </a:xfrm>
          <a:prstGeom prst="rect">
            <a:avLst/>
          </a:prstGeom>
        </p:spPr>
      </p:pic>
    </p:spTree>
    <p:extLst>
      <p:ext uri="{BB962C8B-B14F-4D97-AF65-F5344CB8AC3E}">
        <p14:creationId xmlns:p14="http://schemas.microsoft.com/office/powerpoint/2010/main" val="16801393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642" name="Google Shape;642;p93"/>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14300" algn="l" rtl="0">
              <a:lnSpc>
                <a:spcPct val="115000"/>
              </a:lnSpc>
              <a:spcBef>
                <a:spcPts val="0"/>
              </a:spcBef>
              <a:spcAft>
                <a:spcPts val="0"/>
              </a:spcAft>
              <a:buSzPts val="1800"/>
              <a:buChar char=" "/>
            </a:pPr>
            <a:r>
              <a:rPr lang="fr-FR" sz="1800" b="1" cap="none">
                <a:latin typeface="Times New Roman"/>
                <a:ea typeface="Times New Roman"/>
                <a:cs typeface="Times New Roman"/>
                <a:sym typeface="Times New Roman"/>
              </a:rPr>
              <a:t>5. DATA SHARING AND LONG-TERM PRESERVATION</a:t>
            </a:r>
            <a:endParaRPr sz="1800" b="1" cap="none">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The data will be discoverable and shared via the repository, via the website of the research project, and maybe via the publication of a data paper. The data would be available before the 9 months after the end of the project to let the team publish papers about the results. After this date, the data would be accessible to anyone. If someone would like to consult our data before this date, this would be possible after discussion. The research team will define precisely these elements in the consortium agreement. </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The data would be deposited on Zenodo, and largely accessible after the project. Zenodo is a free repository so there are no cost to plan after the project for the preservation. In case of an issue with Zenodo, we would have the backup of our storage system, and possibility to make a deposit on another public repository. </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The consultation of the data produced in this project are not requesting complex tools or software, only .xls, .jpeg, .doc or .pdf viewers.</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The repository we would like to use is setting a DOI to each deposit, so each data set will have a DOI. </a:t>
            </a:r>
            <a:endParaRPr sz="1800">
              <a:latin typeface="Arial"/>
              <a:ea typeface="Arial"/>
              <a:cs typeface="Arial"/>
              <a:sym typeface="Arial"/>
            </a:endParaRPr>
          </a:p>
          <a:p>
            <a:pPr marL="91440" lvl="0" indent="0" algn="l" rtl="0">
              <a:lnSpc>
                <a:spcPct val="90000"/>
              </a:lnSpc>
              <a:spcBef>
                <a:spcPts val="1400"/>
              </a:spcBef>
              <a:spcAft>
                <a:spcPts val="0"/>
              </a:spcAft>
              <a:buSzPts val="1800"/>
              <a:buNone/>
            </a:pPr>
            <a:endParaRPr sz="1800">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155df142ae7_0_66"/>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670" name="Google Shape;670;g155df142ae7_0_66"/>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671" name="Google Shape;671;g155df142ae7_0_66"/>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5ème partie, celle qui concerne le partage et la conservation.</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155df142ae7_0_72"/>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677" name="Google Shape;677;g155df142ae7_0_72"/>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678" name="Google Shape;678;g155df142ae7_0_72"/>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partage et conservation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15"/>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GESTION RH ET FINANCIÈRE</a:t>
            </a:r>
            <a:endParaRPr dirty="0"/>
          </a:p>
        </p:txBody>
      </p:sp>
      <p:sp>
        <p:nvSpPr>
          <p:cNvPr id="793" name="Google Shape;793;p115"/>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1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cap="none" dirty="0"/>
              <a:t>6. DATA MANAGEMENT</a:t>
            </a:r>
            <a:br>
              <a:rPr lang="fr-FR" dirty="0"/>
            </a:br>
            <a:endParaRPr dirty="0"/>
          </a:p>
        </p:txBody>
      </p:sp>
      <p:pic>
        <p:nvPicPr>
          <p:cNvPr id="799" name="Google Shape;799;p116"/>
          <p:cNvPicPr preferRelativeResize="0"/>
          <p:nvPr/>
        </p:nvPicPr>
        <p:blipFill rotWithShape="1">
          <a:blip r:embed="rId3">
            <a:alphaModFix/>
          </a:blip>
          <a:srcRect r="49833" b="66322"/>
          <a:stretch/>
        </p:blipFill>
        <p:spPr>
          <a:xfrm>
            <a:off x="2671224" y="3228949"/>
            <a:ext cx="5942283" cy="2600026"/>
          </a:xfrm>
          <a:prstGeom prst="rect">
            <a:avLst/>
          </a:prstGeom>
          <a:noFill/>
          <a:ln>
            <a:noFill/>
          </a:ln>
        </p:spPr>
      </p:pic>
      <p:pic>
        <p:nvPicPr>
          <p:cNvPr id="800" name="Google Shape;800;p116"/>
          <p:cNvPicPr preferRelativeResize="0">
            <a:picLocks noGrp="1"/>
          </p:cNvPicPr>
          <p:nvPr>
            <p:ph type="body" idx="1"/>
          </p:nvPr>
        </p:nvPicPr>
        <p:blipFill rotWithShape="1">
          <a:blip r:embed="rId3">
            <a:alphaModFix/>
          </a:blip>
          <a:srcRect r="49833" b="66322"/>
          <a:stretch/>
        </p:blipFill>
        <p:spPr>
          <a:xfrm>
            <a:off x="2782450" y="2940261"/>
            <a:ext cx="6203238" cy="2714203"/>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Plan national pour la science ouverte - 2</a:t>
            </a:r>
          </a:p>
        </p:txBody>
      </p:sp>
      <p:sp>
        <p:nvSpPr>
          <p:cNvPr id="3" name="Espace réservé du contenu 2"/>
          <p:cNvSpPr>
            <a:spLocks noGrp="1"/>
          </p:cNvSpPr>
          <p:nvPr>
            <p:ph idx="1"/>
          </p:nvPr>
        </p:nvSpPr>
        <p:spPr>
          <a:xfrm>
            <a:off x="1024128" y="2286000"/>
            <a:ext cx="9720071" cy="4303264"/>
          </a:xfrm>
        </p:spPr>
        <p:txBody>
          <a:bodyPr>
            <a:normAutofit/>
          </a:bodyPr>
          <a:lstStyle/>
          <a:p>
            <a:r>
              <a:rPr lang="fr-FR" dirty="0"/>
              <a:t>Deuxième axe du plan : STRUCTURER ET OUVRIR LES DONNÉES DE LA RECHERCHE</a:t>
            </a:r>
          </a:p>
          <a:p>
            <a:r>
              <a:rPr lang="fr-FR" dirty="0"/>
              <a:t>Avec 3 mesures : </a:t>
            </a:r>
          </a:p>
          <a:p>
            <a:pPr lvl="1"/>
            <a:r>
              <a:rPr lang="fr-FR" sz="1400" dirty="0">
                <a:latin typeface="Arial" panose="020B0604020202020204" pitchFamily="34" charset="0"/>
                <a:cs typeface="Arial" panose="020B0604020202020204" pitchFamily="34" charset="0"/>
              </a:rPr>
              <a:t>4 - Rendre obligatoire la diffusion ouverte des données de recherche issues de programmes financés par appels à projets sur fonds publics. </a:t>
            </a:r>
          </a:p>
          <a:p>
            <a:pPr lvl="1"/>
            <a:r>
              <a:rPr lang="fr-FR" sz="1400" dirty="0">
                <a:latin typeface="Arial" panose="020B0604020202020204" pitchFamily="34" charset="0"/>
                <a:cs typeface="Arial" panose="020B0604020202020204" pitchFamily="34" charset="0"/>
              </a:rPr>
              <a:t>5 - Créer la fonction d’administrateur des données et le réseau associé au sein des établissements. </a:t>
            </a:r>
          </a:p>
          <a:p>
            <a:pPr lvl="1"/>
            <a:r>
              <a:rPr lang="fr-FR" sz="1400" dirty="0">
                <a:latin typeface="Arial" panose="020B0604020202020204" pitchFamily="34" charset="0"/>
                <a:cs typeface="Arial" panose="020B0604020202020204" pitchFamily="34" charset="0"/>
              </a:rPr>
              <a:t>6 - Créer les conditions et promouvoir l’adoption d’une politique de données ouvertes associées aux articles publiés par les chercheurs.</a:t>
            </a:r>
          </a:p>
          <a:p>
            <a:r>
              <a:rPr lang="fr-FR" dirty="0"/>
              <a:t>Et 4 actions </a:t>
            </a:r>
            <a:r>
              <a:rPr lang="fr-FR" sz="1200" dirty="0"/>
              <a:t>(voir pages suivantes pour le détail) </a:t>
            </a:r>
            <a:r>
              <a:rPr lang="fr-FR" dirty="0"/>
              <a:t>:</a:t>
            </a:r>
          </a:p>
          <a:p>
            <a:pPr lvl="1"/>
            <a:r>
              <a:rPr lang="fr-FR" sz="1400" dirty="0">
                <a:latin typeface="Arial" panose="020B0604020202020204" pitchFamily="34" charset="0"/>
                <a:cs typeface="Arial" panose="020B0604020202020204" pitchFamily="34" charset="0"/>
              </a:rPr>
              <a:t>Accélérer</a:t>
            </a:r>
          </a:p>
          <a:p>
            <a:pPr lvl="1"/>
            <a:r>
              <a:rPr lang="fr-FR" sz="1400" dirty="0">
                <a:latin typeface="Arial" panose="020B0604020202020204" pitchFamily="34" charset="0"/>
                <a:cs typeface="Arial" panose="020B0604020202020204" pitchFamily="34" charset="0"/>
              </a:rPr>
              <a:t>Coordonner</a:t>
            </a:r>
          </a:p>
          <a:p>
            <a:pPr lvl="1"/>
            <a:r>
              <a:rPr lang="fr-FR" sz="1400" dirty="0">
                <a:latin typeface="Arial" panose="020B0604020202020204" pitchFamily="34" charset="0"/>
                <a:cs typeface="Arial" panose="020B0604020202020204" pitchFamily="34" charset="0"/>
              </a:rPr>
              <a:t>Structurer</a:t>
            </a:r>
          </a:p>
          <a:p>
            <a:pPr lvl="1"/>
            <a:r>
              <a:rPr lang="fr-FR" sz="1400" dirty="0">
                <a:latin typeface="Arial" panose="020B0604020202020204" pitchFamily="34" charset="0"/>
                <a:cs typeface="Arial" panose="020B0604020202020204" pitchFamily="34" charset="0"/>
              </a:rPr>
              <a:t>Organiser</a:t>
            </a:r>
          </a:p>
          <a:p>
            <a:r>
              <a:rPr lang="fr-FR" sz="1400" dirty="0">
                <a:hlinkClick r:id="rId2"/>
              </a:rPr>
              <a:t>https://cache.media.enseignementsup-recherche.gouv.fr/file/Actus/67/2/PLAN_NATIONAL_SCIENCE_OUVERTE_978672.pdf</a:t>
            </a:r>
            <a:endParaRPr lang="fr-FR" sz="1400" dirty="0"/>
          </a:p>
        </p:txBody>
      </p:sp>
    </p:spTree>
    <p:extLst>
      <p:ext uri="{BB962C8B-B14F-4D97-AF65-F5344CB8AC3E}">
        <p14:creationId xmlns:p14="http://schemas.microsoft.com/office/powerpoint/2010/main" val="31289332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normAutofit/>
          </a:bodyPr>
          <a:lstStyle/>
          <a:p>
            <a:r>
              <a:rPr lang="fr-FR" sz="3200"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fontScale="92500" lnSpcReduction="10000"/>
          </a:bodyPr>
          <a:lstStyle/>
          <a:p>
            <a:r>
              <a:rPr lang="fr-FR" dirty="0"/>
              <a:t>Accélérer </a:t>
            </a:r>
          </a:p>
          <a:p>
            <a:pPr lvl="1"/>
            <a:r>
              <a:rPr lang="fr-FR" dirty="0">
                <a:latin typeface="Arial" panose="020B0604020202020204" pitchFamily="34" charset="0"/>
                <a:cs typeface="Arial" panose="020B0604020202020204" pitchFamily="34" charset="0"/>
              </a:rPr>
              <a:t>Proposer un appel ANR Flash destiné à accélérer l’adoption des principes FAIR et l’ouverture des données de la recherche en France. </a:t>
            </a:r>
          </a:p>
          <a:p>
            <a:pPr lvl="1"/>
            <a:r>
              <a:rPr lang="fr-FR" dirty="0">
                <a:latin typeface="Arial" panose="020B0604020202020204" pitchFamily="34" charset="0"/>
                <a:cs typeface="Arial" panose="020B0604020202020204" pitchFamily="34" charset="0"/>
              </a:rPr>
              <a:t>Créer un prix des données de la recherche récompensant les équipes et projets exemplaires dans ce domaine. </a:t>
            </a:r>
            <a:r>
              <a:rPr lang="fr-FR" dirty="0">
                <a:latin typeface="Arial" panose="020B0604020202020204" pitchFamily="34" charset="0"/>
                <a:cs typeface="Arial" panose="020B0604020202020204" pitchFamily="34" charset="0"/>
                <a:hlinkClick r:id="rId2"/>
              </a:rPr>
              <a:t>https://www.ouvrirlascience.fr/les-candidatures-pour-le-prix-science-ouverte-des-donnees-de-la-recherche-sont-ouvertes/#:~:text=Chaque%20projet%20laur%C3%A9at%20se%20verra,%3A%20%C2%AB%20mention%20sp%C3%A9ciale%20du%20jury%C2%BB</a:t>
            </a:r>
            <a:endParaRPr lang="fr-FR" dirty="0">
              <a:latin typeface="Arial" panose="020B0604020202020204" pitchFamily="34" charset="0"/>
              <a:cs typeface="Arial" panose="020B0604020202020204" pitchFamily="34" charset="0"/>
            </a:endParaRPr>
          </a:p>
          <a:p>
            <a:pPr lvl="1"/>
            <a:endParaRPr lang="fr-FR" dirty="0">
              <a:latin typeface="Arial" panose="020B0604020202020204" pitchFamily="34" charset="0"/>
              <a:cs typeface="Arial" panose="020B0604020202020204" pitchFamily="34" charset="0"/>
            </a:endParaRPr>
          </a:p>
          <a:p>
            <a:r>
              <a:rPr lang="fr-FR" dirty="0"/>
              <a:t>Coordonner </a:t>
            </a:r>
          </a:p>
          <a:p>
            <a:pPr lvl="1"/>
            <a:r>
              <a:rPr lang="fr-FR" dirty="0">
                <a:latin typeface="Arial" panose="020B0604020202020204" pitchFamily="34" charset="0"/>
                <a:cs typeface="Arial" panose="020B0604020202020204" pitchFamily="34" charset="0"/>
              </a:rPr>
              <a:t>Construire autour de l’administrateur des données un réseau de correspondants dans les établissements, pour répondre aux questions que se posent les chercheurs sur les données de la recherche. </a:t>
            </a:r>
          </a:p>
          <a:p>
            <a:pPr lvl="1"/>
            <a:r>
              <a:rPr lang="fr-FR" dirty="0">
                <a:latin typeface="Arial" panose="020B0604020202020204" pitchFamily="34" charset="0"/>
                <a:cs typeface="Arial" panose="020B0604020202020204" pitchFamily="34" charset="0"/>
              </a:rPr>
              <a:t>Dans le cadre du soutien public aux revues, recommander l’adoption d’une politique de données ouvertes associées aux articles, le développement des articles de données et des revues de données. </a:t>
            </a:r>
          </a:p>
        </p:txBody>
      </p:sp>
    </p:spTree>
    <p:extLst>
      <p:ext uri="{BB962C8B-B14F-4D97-AF65-F5344CB8AC3E}">
        <p14:creationId xmlns:p14="http://schemas.microsoft.com/office/powerpoint/2010/main" val="6041978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normAutofit/>
          </a:bodyPr>
          <a:lstStyle/>
          <a:p>
            <a:r>
              <a:rPr lang="fr-FR" sz="3200"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a:bodyPr>
          <a:lstStyle/>
          <a:p>
            <a:r>
              <a:rPr lang="fr-FR" dirty="0"/>
              <a:t>Structurer </a:t>
            </a:r>
          </a:p>
          <a:p>
            <a:pPr lvl="1"/>
            <a:r>
              <a:rPr lang="fr-FR" dirty="0">
                <a:latin typeface="Arial" panose="020B0604020202020204" pitchFamily="34" charset="0"/>
                <a:cs typeface="Arial" panose="020B0604020202020204" pitchFamily="34" charset="0"/>
              </a:rPr>
              <a:t>Généraliser la mise en place de plans de gestion des données dans les appels à projets de recherche </a:t>
            </a:r>
          </a:p>
          <a:p>
            <a:pPr lvl="1"/>
            <a:r>
              <a:rPr lang="fr-FR" dirty="0">
                <a:latin typeface="Arial" panose="020B0604020202020204" pitchFamily="34" charset="0"/>
                <a:cs typeface="Arial" panose="020B0604020202020204" pitchFamily="34" charset="0"/>
              </a:rPr>
              <a:t>Développer des centres de données thématiques et disciplinaires. </a:t>
            </a:r>
          </a:p>
          <a:p>
            <a:pPr lvl="1"/>
            <a:r>
              <a:rPr lang="fr-FR" dirty="0">
                <a:latin typeface="Arial" panose="020B0604020202020204" pitchFamily="34" charset="0"/>
                <a:cs typeface="Arial" panose="020B0604020202020204" pitchFamily="34" charset="0"/>
              </a:rPr>
              <a:t>Développer un service générique d’accueil et de diffusion des données simples. </a:t>
            </a:r>
          </a:p>
          <a:p>
            <a:pPr lvl="1"/>
            <a:r>
              <a:rPr lang="fr-FR" dirty="0">
                <a:latin typeface="Arial" panose="020B0604020202020204" pitchFamily="34" charset="0"/>
                <a:cs typeface="Arial" panose="020B0604020202020204" pitchFamily="34" charset="0"/>
              </a:rPr>
              <a:t>Engager un processus de certification des infrastructures de données.</a:t>
            </a:r>
          </a:p>
          <a:p>
            <a:r>
              <a:rPr lang="fr-FR" dirty="0"/>
              <a:t>Organiser </a:t>
            </a:r>
          </a:p>
          <a:p>
            <a:pPr lvl="1"/>
            <a:r>
              <a:rPr lang="fr-FR" dirty="0">
                <a:latin typeface="Arial" panose="020B0604020202020204" pitchFamily="34" charset="0"/>
                <a:cs typeface="Arial" panose="020B0604020202020204" pitchFamily="34" charset="0"/>
              </a:rPr>
              <a:t>Soutenir la </a:t>
            </a:r>
            <a:r>
              <a:rPr lang="fr-FR" dirty="0" err="1">
                <a:latin typeface="Arial" panose="020B0604020202020204" pitchFamily="34" charset="0"/>
                <a:cs typeface="Arial" panose="020B0604020202020204" pitchFamily="34" charset="0"/>
              </a:rPr>
              <a:t>Research</a:t>
            </a:r>
            <a:r>
              <a:rPr lang="fr-FR" dirty="0">
                <a:latin typeface="Arial" panose="020B0604020202020204" pitchFamily="34" charset="0"/>
                <a:cs typeface="Arial" panose="020B0604020202020204" pitchFamily="34" charset="0"/>
              </a:rPr>
              <a:t> data alliance (RDA) et créer le chapitre français de l’alliance (RDA France). </a:t>
            </a:r>
          </a:p>
          <a:p>
            <a:pPr lvl="1"/>
            <a:r>
              <a:rPr lang="fr-FR" dirty="0">
                <a:latin typeface="Arial" panose="020B0604020202020204" pitchFamily="34" charset="0"/>
                <a:cs typeface="Arial" panose="020B0604020202020204" pitchFamily="34" charset="0"/>
              </a:rPr>
              <a:t>Soutenir Software </a:t>
            </a:r>
            <a:r>
              <a:rPr lang="fr-FR" dirty="0" err="1">
                <a:latin typeface="Arial" panose="020B0604020202020204" pitchFamily="34" charset="0"/>
                <a:cs typeface="Arial" panose="020B0604020202020204" pitchFamily="34" charset="0"/>
              </a:rPr>
              <a:t>heritage</a:t>
            </a:r>
            <a:r>
              <a:rPr lang="fr-FR" dirty="0">
                <a:latin typeface="Arial" panose="020B0604020202020204" pitchFamily="34" charset="0"/>
                <a:cs typeface="Arial" panose="020B0604020202020204" pitchFamily="34" charset="0"/>
              </a:rPr>
              <a:t>, la bibliothèque des codes sources</a:t>
            </a:r>
          </a:p>
        </p:txBody>
      </p:sp>
    </p:spTree>
    <p:extLst>
      <p:ext uri="{BB962C8B-B14F-4D97-AF65-F5344CB8AC3E}">
        <p14:creationId xmlns:p14="http://schemas.microsoft.com/office/powerpoint/2010/main" val="41779565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ateliers de la donnée</a:t>
            </a:r>
          </a:p>
        </p:txBody>
      </p:sp>
      <p:sp>
        <p:nvSpPr>
          <p:cNvPr id="3" name="Espace réservé du contenu 2"/>
          <p:cNvSpPr>
            <a:spLocks noGrp="1"/>
          </p:cNvSpPr>
          <p:nvPr>
            <p:ph idx="1"/>
          </p:nvPr>
        </p:nvSpPr>
        <p:spPr>
          <a:xfrm>
            <a:off x="1024129" y="5912188"/>
            <a:ext cx="9720070" cy="593313"/>
          </a:xfrm>
        </p:spPr>
        <p:txBody>
          <a:bodyPr>
            <a:normAutofit fontScale="92500" lnSpcReduction="20000"/>
          </a:bodyPr>
          <a:lstStyle/>
          <a:p>
            <a:r>
              <a:rPr lang="fr-FR" sz="1600" dirty="0">
                <a:hlinkClick r:id="rId2"/>
              </a:rPr>
              <a:t>https://www.ouvrirlascience.fr/recherche-data-gouv-lance-lappel-a-manifestation-dinteret-ateliers-de-la-donnee-presentez-vos-projets/</a:t>
            </a:r>
            <a:endParaRPr lang="fr-FR" sz="1600" dirty="0"/>
          </a:p>
          <a:p>
            <a:endParaRPr lang="fr-FR" dirty="0"/>
          </a:p>
        </p:txBody>
      </p:sp>
      <p:pic>
        <p:nvPicPr>
          <p:cNvPr id="5" name="Image 4">
            <a:extLst>
              <a:ext uri="{FF2B5EF4-FFF2-40B4-BE49-F238E27FC236}">
                <a16:creationId xmlns:a16="http://schemas.microsoft.com/office/drawing/2014/main" id="{F4E30789-052C-4C4F-B287-6AF790849D63}"/>
              </a:ext>
            </a:extLst>
          </p:cNvPr>
          <p:cNvPicPr>
            <a:picLocks noChangeAspect="1"/>
          </p:cNvPicPr>
          <p:nvPr/>
        </p:nvPicPr>
        <p:blipFill rotWithShape="1">
          <a:blip r:embed="rId3"/>
          <a:srcRect l="5872" t="38474" r="36316" b="9415"/>
          <a:stretch/>
        </p:blipFill>
        <p:spPr>
          <a:xfrm>
            <a:off x="2312174" y="1704903"/>
            <a:ext cx="6780496" cy="4074664"/>
          </a:xfrm>
          <a:prstGeom prst="rect">
            <a:avLst/>
          </a:prstGeom>
        </p:spPr>
      </p:pic>
    </p:spTree>
    <p:extLst>
      <p:ext uri="{BB962C8B-B14F-4D97-AF65-F5344CB8AC3E}">
        <p14:creationId xmlns:p14="http://schemas.microsoft.com/office/powerpoint/2010/main" val="36364053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3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ATELIERS LABELLISÉS EN JUIN 2022</a:t>
            </a:r>
            <a:endParaRPr sz="3800" dirty="0"/>
          </a:p>
        </p:txBody>
      </p:sp>
      <p:pic>
        <p:nvPicPr>
          <p:cNvPr id="1047" name="Google Shape;1047;p136"/>
          <p:cNvPicPr preferRelativeResize="0">
            <a:picLocks noGrp="1"/>
          </p:cNvPicPr>
          <p:nvPr>
            <p:ph type="body" idx="1"/>
          </p:nvPr>
        </p:nvPicPr>
        <p:blipFill rotWithShape="1">
          <a:blip r:embed="rId3">
            <a:alphaModFix/>
          </a:blip>
          <a:srcRect l="3385" t="33749" r="1181" b="12806"/>
          <a:stretch/>
        </p:blipFill>
        <p:spPr>
          <a:xfrm>
            <a:off x="561736" y="2140534"/>
            <a:ext cx="11068527" cy="4132250"/>
          </a:xfrm>
          <a:prstGeom prst="rect">
            <a:avLst/>
          </a:prstGeom>
          <a:noFill/>
          <a:ln>
            <a:noFill/>
          </a:ln>
        </p:spPr>
      </p:pic>
      <p:sp>
        <p:nvSpPr>
          <p:cNvPr id="1048" name="Google Shape;1048;p136"/>
          <p:cNvSpPr txBox="1"/>
          <p:nvPr/>
        </p:nvSpPr>
        <p:spPr>
          <a:xfrm>
            <a:off x="221619" y="6188034"/>
            <a:ext cx="8803717"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https://projet-recherchedatagv.ouvrirlascience.fr/actualites/detail-actualite/ateliers-de-la-donnee-nouvelle-etape-dans-la-construction-de-lecosysteme</a:t>
            </a:r>
            <a:endParaRPr sz="14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926198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appels à projet et Données</a:t>
            </a:r>
          </a:p>
        </p:txBody>
      </p:sp>
      <p:pic>
        <p:nvPicPr>
          <p:cNvPr id="6" name="Image 5">
            <a:extLst>
              <a:ext uri="{FF2B5EF4-FFF2-40B4-BE49-F238E27FC236}">
                <a16:creationId xmlns:a16="http://schemas.microsoft.com/office/drawing/2014/main" id="{FB456869-F1D8-47C8-B9D1-89016C7B25B6}"/>
              </a:ext>
            </a:extLst>
          </p:cNvPr>
          <p:cNvPicPr>
            <a:picLocks noChangeAspect="1"/>
          </p:cNvPicPr>
          <p:nvPr/>
        </p:nvPicPr>
        <p:blipFill rotWithShape="1">
          <a:blip r:embed="rId2"/>
          <a:srcRect l="27246" t="52926" r="27631" b="23664"/>
          <a:stretch/>
        </p:blipFill>
        <p:spPr>
          <a:xfrm>
            <a:off x="174503" y="1975381"/>
            <a:ext cx="4641802" cy="1605437"/>
          </a:xfrm>
          <a:prstGeom prst="rect">
            <a:avLst/>
          </a:prstGeom>
        </p:spPr>
      </p:pic>
      <p:sp>
        <p:nvSpPr>
          <p:cNvPr id="8" name="ZoneTexte 7">
            <a:extLst>
              <a:ext uri="{FF2B5EF4-FFF2-40B4-BE49-F238E27FC236}">
                <a16:creationId xmlns:a16="http://schemas.microsoft.com/office/drawing/2014/main" id="{D3C8CD2A-BA2A-4F64-92FB-AB20AED1F11D}"/>
              </a:ext>
            </a:extLst>
          </p:cNvPr>
          <p:cNvSpPr txBox="1"/>
          <p:nvPr/>
        </p:nvSpPr>
        <p:spPr>
          <a:xfrm>
            <a:off x="270481" y="3651349"/>
            <a:ext cx="4357360" cy="461665"/>
          </a:xfrm>
          <a:prstGeom prst="rect">
            <a:avLst/>
          </a:prstGeom>
          <a:noFill/>
        </p:spPr>
        <p:txBody>
          <a:bodyPr wrap="square">
            <a:spAutoFit/>
          </a:bodyPr>
          <a:lstStyle/>
          <a:p>
            <a:r>
              <a:rPr lang="fr-FR" sz="1200" dirty="0"/>
              <a:t>NUTRIMMUNE Call : </a:t>
            </a:r>
            <a:r>
              <a:rPr lang="fr-FR" sz="1200" dirty="0">
                <a:hlinkClick r:id="rId3"/>
              </a:rPr>
              <a:t>https://anr.fr/fileadmin/aap/2022/aap-jpihdhl-NUTRIMMUNE-2022-guidelines.pdf</a:t>
            </a:r>
            <a:endParaRPr lang="fr-FR" sz="1200" dirty="0"/>
          </a:p>
        </p:txBody>
      </p:sp>
      <p:pic>
        <p:nvPicPr>
          <p:cNvPr id="12" name="Image 11">
            <a:extLst>
              <a:ext uri="{FF2B5EF4-FFF2-40B4-BE49-F238E27FC236}">
                <a16:creationId xmlns:a16="http://schemas.microsoft.com/office/drawing/2014/main" id="{981C5E07-DADE-460E-B548-664CB6E5B2A7}"/>
              </a:ext>
            </a:extLst>
          </p:cNvPr>
          <p:cNvPicPr>
            <a:picLocks noChangeAspect="1"/>
          </p:cNvPicPr>
          <p:nvPr/>
        </p:nvPicPr>
        <p:blipFill rotWithShape="1">
          <a:blip r:embed="rId4"/>
          <a:srcRect l="25414" t="54147" r="26138" b="32316"/>
          <a:stretch/>
        </p:blipFill>
        <p:spPr>
          <a:xfrm>
            <a:off x="0" y="4718584"/>
            <a:ext cx="5680971" cy="1058222"/>
          </a:xfrm>
          <a:prstGeom prst="rect">
            <a:avLst/>
          </a:prstGeom>
        </p:spPr>
      </p:pic>
      <p:sp>
        <p:nvSpPr>
          <p:cNvPr id="14" name="ZoneTexte 13">
            <a:extLst>
              <a:ext uri="{FF2B5EF4-FFF2-40B4-BE49-F238E27FC236}">
                <a16:creationId xmlns:a16="http://schemas.microsoft.com/office/drawing/2014/main" id="{4B448AF1-793C-4137-92F7-6DE115D36D9F}"/>
              </a:ext>
            </a:extLst>
          </p:cNvPr>
          <p:cNvSpPr txBox="1"/>
          <p:nvPr/>
        </p:nvSpPr>
        <p:spPr>
          <a:xfrm>
            <a:off x="125642" y="5679083"/>
            <a:ext cx="3840829" cy="461665"/>
          </a:xfrm>
          <a:prstGeom prst="rect">
            <a:avLst/>
          </a:prstGeom>
          <a:noFill/>
        </p:spPr>
        <p:txBody>
          <a:bodyPr wrap="square">
            <a:spAutoFit/>
          </a:bodyPr>
          <a:lstStyle/>
          <a:p>
            <a:r>
              <a:rPr lang="fr-FR" sz="1200" dirty="0"/>
              <a:t>ERA NET CO-</a:t>
            </a:r>
            <a:r>
              <a:rPr lang="fr-FR" sz="1200" dirty="0" err="1"/>
              <a:t>fund</a:t>
            </a:r>
            <a:r>
              <a:rPr lang="fr-FR" sz="1200" dirty="0"/>
              <a:t> Urban </a:t>
            </a:r>
            <a:r>
              <a:rPr lang="fr-FR" sz="1200" dirty="0" err="1"/>
              <a:t>Accessibility</a:t>
            </a:r>
            <a:r>
              <a:rPr lang="fr-FR" sz="1200" dirty="0"/>
              <a:t> and </a:t>
            </a:r>
            <a:r>
              <a:rPr lang="fr-FR" sz="1200" dirty="0" err="1"/>
              <a:t>Conectivity</a:t>
            </a:r>
            <a:endParaRPr lang="fr-FR" sz="1200" dirty="0"/>
          </a:p>
          <a:p>
            <a:r>
              <a:rPr lang="fr-FR" sz="1200" dirty="0"/>
              <a:t> </a:t>
            </a:r>
            <a:r>
              <a:rPr lang="fr-FR" sz="1200" dirty="0">
                <a:hlinkClick r:id="rId5"/>
              </a:rPr>
              <a:t>https://anr.fr/fileadmin/aap/2022/aap-enuac-2022.pdf</a:t>
            </a:r>
            <a:endParaRPr lang="fr-FR" sz="1200" dirty="0"/>
          </a:p>
        </p:txBody>
      </p:sp>
      <p:pic>
        <p:nvPicPr>
          <p:cNvPr id="16" name="Image 15">
            <a:extLst>
              <a:ext uri="{FF2B5EF4-FFF2-40B4-BE49-F238E27FC236}">
                <a16:creationId xmlns:a16="http://schemas.microsoft.com/office/drawing/2014/main" id="{2B401A1E-CA73-47ED-9D11-D83DA8208104}"/>
              </a:ext>
            </a:extLst>
          </p:cNvPr>
          <p:cNvPicPr>
            <a:picLocks noChangeAspect="1"/>
          </p:cNvPicPr>
          <p:nvPr/>
        </p:nvPicPr>
        <p:blipFill rotWithShape="1">
          <a:blip r:embed="rId6"/>
          <a:srcRect l="25007" t="37880" r="25595" b="38711"/>
          <a:stretch/>
        </p:blipFill>
        <p:spPr>
          <a:xfrm>
            <a:off x="5715231" y="1506296"/>
            <a:ext cx="5081552" cy="1605437"/>
          </a:xfrm>
          <a:prstGeom prst="rect">
            <a:avLst/>
          </a:prstGeom>
        </p:spPr>
      </p:pic>
      <p:pic>
        <p:nvPicPr>
          <p:cNvPr id="18" name="Image 17">
            <a:extLst>
              <a:ext uri="{FF2B5EF4-FFF2-40B4-BE49-F238E27FC236}">
                <a16:creationId xmlns:a16="http://schemas.microsoft.com/office/drawing/2014/main" id="{1D9A2896-1510-4C1E-8EEB-58380AA9056B}"/>
              </a:ext>
            </a:extLst>
          </p:cNvPr>
          <p:cNvPicPr>
            <a:picLocks noChangeAspect="1"/>
          </p:cNvPicPr>
          <p:nvPr/>
        </p:nvPicPr>
        <p:blipFill rotWithShape="1">
          <a:blip r:embed="rId7"/>
          <a:srcRect l="26568" t="39328" r="28309" b="10331"/>
          <a:stretch/>
        </p:blipFill>
        <p:spPr>
          <a:xfrm>
            <a:off x="5737920" y="2953389"/>
            <a:ext cx="4943921" cy="3677092"/>
          </a:xfrm>
          <a:prstGeom prst="rect">
            <a:avLst/>
          </a:prstGeom>
        </p:spPr>
      </p:pic>
      <p:sp>
        <p:nvSpPr>
          <p:cNvPr id="20" name="ZoneTexte 19">
            <a:extLst>
              <a:ext uri="{FF2B5EF4-FFF2-40B4-BE49-F238E27FC236}">
                <a16:creationId xmlns:a16="http://schemas.microsoft.com/office/drawing/2014/main" id="{E87B45AF-525F-49C0-9662-440EA65352E7}"/>
              </a:ext>
            </a:extLst>
          </p:cNvPr>
          <p:cNvSpPr txBox="1"/>
          <p:nvPr/>
        </p:nvSpPr>
        <p:spPr>
          <a:xfrm rot="16200000">
            <a:off x="7939284" y="3443400"/>
            <a:ext cx="6097162" cy="276999"/>
          </a:xfrm>
          <a:prstGeom prst="rect">
            <a:avLst/>
          </a:prstGeom>
          <a:noFill/>
        </p:spPr>
        <p:txBody>
          <a:bodyPr wrap="square">
            <a:spAutoFit/>
          </a:bodyPr>
          <a:lstStyle/>
          <a:p>
            <a:r>
              <a:rPr lang="fr-FR" sz="1200" dirty="0"/>
              <a:t>AAP </a:t>
            </a:r>
            <a:r>
              <a:rPr lang="fr-FR" sz="1200" dirty="0" err="1"/>
              <a:t>Biodiversa</a:t>
            </a:r>
            <a:r>
              <a:rPr lang="fr-FR" sz="1200" dirty="0"/>
              <a:t> </a:t>
            </a:r>
            <a:r>
              <a:rPr lang="fr-FR" sz="1200" dirty="0">
                <a:hlinkClick r:id="rId8"/>
              </a:rPr>
              <a:t>https://anr.fr/fileadmin/aap/2022/aap-biodiversa-2022-annexe-fr.pdf</a:t>
            </a:r>
            <a:endParaRPr lang="fr-FR" sz="1200" dirty="0"/>
          </a:p>
        </p:txBody>
      </p:sp>
    </p:spTree>
    <p:extLst>
      <p:ext uri="{BB962C8B-B14F-4D97-AF65-F5344CB8AC3E}">
        <p14:creationId xmlns:p14="http://schemas.microsoft.com/office/powerpoint/2010/main" val="8597434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CENTRE DE RESSOURCES</a:t>
            </a:r>
            <a:endParaRPr sz="3800" dirty="0"/>
          </a:p>
        </p:txBody>
      </p:sp>
      <p:pic>
        <p:nvPicPr>
          <p:cNvPr id="1054" name="Google Shape;1054;p137"/>
          <p:cNvPicPr preferRelativeResize="0">
            <a:picLocks noGrp="1"/>
          </p:cNvPicPr>
          <p:nvPr>
            <p:ph type="body" idx="1"/>
          </p:nvPr>
        </p:nvPicPr>
        <p:blipFill rotWithShape="1">
          <a:blip r:embed="rId3">
            <a:alphaModFix/>
          </a:blip>
          <a:srcRect l="6509" t="23733" r="1411" b="18953"/>
          <a:stretch/>
        </p:blipFill>
        <p:spPr>
          <a:xfrm>
            <a:off x="635194" y="1961422"/>
            <a:ext cx="10527127" cy="4311361"/>
          </a:xfrm>
          <a:prstGeom prst="rect">
            <a:avLst/>
          </a:prstGeom>
          <a:noFill/>
          <a:ln>
            <a:noFill/>
          </a:ln>
        </p:spPr>
      </p:pic>
    </p:spTree>
    <p:extLst>
      <p:ext uri="{BB962C8B-B14F-4D97-AF65-F5344CB8AC3E}">
        <p14:creationId xmlns:p14="http://schemas.microsoft.com/office/powerpoint/2010/main" val="29785078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3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4</a:t>
            </a:r>
            <a:r>
              <a:rPr lang="fr-FR"/>
              <a:t> </a:t>
            </a:r>
            <a:r>
              <a:rPr lang="fr-FR" dirty="0"/>
              <a:t>centres de ressources</a:t>
            </a:r>
            <a:endParaRPr dirty="0"/>
          </a:p>
        </p:txBody>
      </p:sp>
      <p:pic>
        <p:nvPicPr>
          <p:cNvPr id="2050" name="Picture 2">
            <a:extLst>
              <a:ext uri="{FF2B5EF4-FFF2-40B4-BE49-F238E27FC236}">
                <a16:creationId xmlns:a16="http://schemas.microsoft.com/office/drawing/2014/main" id="{2E4E2CFD-40A7-8E8D-18BD-D5432A4BC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28" y="2277201"/>
            <a:ext cx="3726129" cy="1397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E60B2C-0BF6-A524-AE3B-8B367937D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299" y="2084833"/>
            <a:ext cx="4245731" cy="1589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D7629C3-F15C-A545-22B6-18C25D4E7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125" y="3866868"/>
            <a:ext cx="4249785" cy="15667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8B14895-3C74-6EA9-57B5-A49D11338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38" y="4534739"/>
            <a:ext cx="4098694" cy="15589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2675B90-CA85-1BB9-AE03-EB6BF983E6BA}"/>
              </a:ext>
            </a:extLst>
          </p:cNvPr>
          <p:cNvSpPr txBox="1"/>
          <p:nvPr/>
        </p:nvSpPr>
        <p:spPr>
          <a:xfrm>
            <a:off x="183328" y="6272784"/>
            <a:ext cx="6097162" cy="646331"/>
          </a:xfrm>
          <a:prstGeom prst="rect">
            <a:avLst/>
          </a:prstGeom>
          <a:noFill/>
        </p:spPr>
        <p:txBody>
          <a:bodyPr wrap="square">
            <a:spAutoFit/>
          </a:bodyPr>
          <a:lstStyle/>
          <a:p>
            <a:r>
              <a:rPr lang="fr-FR" dirty="0">
                <a:hlinkClick r:id="rId7"/>
              </a:rPr>
              <a:t>https://recherche.data.gouv.fr/fr/page/centres-de-ressources</a:t>
            </a:r>
            <a:endParaRPr lang="fr-FR" dirty="0"/>
          </a:p>
          <a:p>
            <a:endParaRPr lang="fr-FR" dirty="0"/>
          </a:p>
        </p:txBody>
      </p:sp>
    </p:spTree>
    <p:extLst>
      <p:ext uri="{BB962C8B-B14F-4D97-AF65-F5344CB8AC3E}">
        <p14:creationId xmlns:p14="http://schemas.microsoft.com/office/powerpoint/2010/main" val="12698401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Ressources : formation et autoformation</a:t>
            </a:r>
            <a:br>
              <a:rPr lang="fr-FR" dirty="0"/>
            </a:br>
            <a:r>
              <a:rPr lang="fr-FR" dirty="0"/>
              <a:t>Réseau des URFIST</a:t>
            </a:r>
          </a:p>
        </p:txBody>
      </p:sp>
      <p:sp>
        <p:nvSpPr>
          <p:cNvPr id="3" name="Espace réservé du contenu 2"/>
          <p:cNvSpPr>
            <a:spLocks noGrp="1"/>
          </p:cNvSpPr>
          <p:nvPr>
            <p:ph idx="1"/>
          </p:nvPr>
        </p:nvSpPr>
        <p:spPr>
          <a:xfrm>
            <a:off x="1024128" y="2417908"/>
            <a:ext cx="8666562" cy="3854875"/>
          </a:xfrm>
        </p:spPr>
        <p:txBody>
          <a:bodyPr>
            <a:normAutofit/>
          </a:bodyPr>
          <a:lstStyle/>
          <a:p>
            <a:r>
              <a:rPr lang="fr-FR" dirty="0" err="1"/>
              <a:t>Doranum</a:t>
            </a:r>
            <a:r>
              <a:rPr lang="fr-FR" dirty="0"/>
              <a:t> : </a:t>
            </a:r>
            <a:r>
              <a:rPr lang="fr-FR" dirty="0">
                <a:hlinkClick r:id="rId2"/>
              </a:rPr>
              <a:t>https://doranum.fr/</a:t>
            </a:r>
            <a:endParaRPr lang="fr-FR" dirty="0"/>
          </a:p>
          <a:p>
            <a:endParaRPr lang="fr-FR" dirty="0"/>
          </a:p>
          <a:p>
            <a:endParaRPr lang="fr-FR" dirty="0"/>
          </a:p>
          <a:p>
            <a:r>
              <a:rPr lang="fr-FR" dirty="0"/>
              <a:t>Callisto : </a:t>
            </a:r>
          </a:p>
          <a:p>
            <a:endParaRPr lang="fr-FR" dirty="0"/>
          </a:p>
          <a:p>
            <a:endParaRPr lang="fr-FR" dirty="0"/>
          </a:p>
          <a:p>
            <a:r>
              <a:rPr lang="fr-FR" dirty="0"/>
              <a:t>Les formations </a:t>
            </a:r>
            <a:r>
              <a:rPr lang="fr-FR" dirty="0" err="1"/>
              <a:t>urfist</a:t>
            </a:r>
            <a:r>
              <a:rPr lang="fr-FR" dirty="0"/>
              <a:t> </a:t>
            </a:r>
          </a:p>
          <a:p>
            <a:pPr lvl="1"/>
            <a:r>
              <a:rPr lang="fr-FR" dirty="0">
                <a:latin typeface="Arial" panose="020B0604020202020204" pitchFamily="34" charset="0"/>
                <a:cs typeface="Arial" panose="020B0604020202020204" pitchFamily="34" charset="0"/>
              </a:rPr>
              <a:t>FLSO</a:t>
            </a:r>
          </a:p>
        </p:txBody>
      </p:sp>
      <p:pic>
        <p:nvPicPr>
          <p:cNvPr id="3074" name="Picture 2" descr="DoRANum">
            <a:extLst>
              <a:ext uri="{FF2B5EF4-FFF2-40B4-BE49-F238E27FC236}">
                <a16:creationId xmlns:a16="http://schemas.microsoft.com/office/drawing/2014/main" id="{90C5DB14-F750-4E3A-AB23-4BDF5C2C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601" y="1597326"/>
            <a:ext cx="3409550" cy="19066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ponsive image">
            <a:extLst>
              <a:ext uri="{FF2B5EF4-FFF2-40B4-BE49-F238E27FC236}">
                <a16:creationId xmlns:a16="http://schemas.microsoft.com/office/drawing/2014/main" id="{C84257B1-B2E5-438A-B23A-5B5944A8B2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310" y="3670548"/>
            <a:ext cx="3350473" cy="1142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éseau des URFIST / SYGEFOR – Conjecto">
            <a:extLst>
              <a:ext uri="{FF2B5EF4-FFF2-40B4-BE49-F238E27FC236}">
                <a16:creationId xmlns:a16="http://schemas.microsoft.com/office/drawing/2014/main" id="{613BE9C4-7D8C-43B5-885B-B37B2638C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118" y="5146188"/>
            <a:ext cx="33147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9D2C4AA6-4902-366A-E9DE-1B8A4BBC5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7478" y="3633293"/>
            <a:ext cx="4249785" cy="1566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C76DB98C-1D30-59CA-69EC-01AFF159A60E}"/>
                  </a:ext>
                </a:extLst>
              </p14:cNvPr>
              <p14:cNvContentPartPr/>
              <p14:nvPr/>
            </p14:nvContentPartPr>
            <p14:xfrm>
              <a:off x="8918038" y="3020213"/>
              <a:ext cx="1601280" cy="613080"/>
            </p14:xfrm>
          </p:contentPart>
        </mc:Choice>
        <mc:Fallback xmlns="">
          <p:pic>
            <p:nvPicPr>
              <p:cNvPr id="5" name="Encre 4">
                <a:extLst>
                  <a:ext uri="{FF2B5EF4-FFF2-40B4-BE49-F238E27FC236}">
                    <a16:creationId xmlns:a16="http://schemas.microsoft.com/office/drawing/2014/main" id="{C76DB98C-1D30-59CA-69EC-01AFF159A60E}"/>
                  </a:ext>
                </a:extLst>
              </p:cNvPr>
              <p:cNvPicPr/>
              <p:nvPr/>
            </p:nvPicPr>
            <p:blipFill>
              <a:blip r:embed="rId8"/>
              <a:stretch>
                <a:fillRect/>
              </a:stretch>
            </p:blipFill>
            <p:spPr>
              <a:xfrm>
                <a:off x="8909038" y="3011573"/>
                <a:ext cx="1618920" cy="630720"/>
              </a:xfrm>
              <a:prstGeom prst="rect">
                <a:avLst/>
              </a:prstGeom>
            </p:spPr>
          </p:pic>
        </mc:Fallback>
      </mc:AlternateContent>
      <p:grpSp>
        <p:nvGrpSpPr>
          <p:cNvPr id="9" name="Groupe 8">
            <a:extLst>
              <a:ext uri="{FF2B5EF4-FFF2-40B4-BE49-F238E27FC236}">
                <a16:creationId xmlns:a16="http://schemas.microsoft.com/office/drawing/2014/main" id="{C118C016-4730-74F0-8374-5DDCEECFFD18}"/>
              </a:ext>
            </a:extLst>
          </p:cNvPr>
          <p:cNvGrpSpPr/>
          <p:nvPr/>
        </p:nvGrpSpPr>
        <p:grpSpPr>
          <a:xfrm>
            <a:off x="6058558" y="4360493"/>
            <a:ext cx="3137760" cy="1786320"/>
            <a:chOff x="6058558" y="4360493"/>
            <a:chExt cx="3137760" cy="1786320"/>
          </a:xfrm>
        </p:grpSpPr>
        <mc:AlternateContent xmlns:mc="http://schemas.openxmlformats.org/markup-compatibility/2006" xmlns:p14="http://schemas.microsoft.com/office/powerpoint/2010/main">
          <mc:Choice Requires="p14">
            <p:contentPart p14:bwMode="auto" r:id="rId9">
              <p14:nvContentPartPr>
                <p14:cNvPr id="7" name="Encre 6">
                  <a:extLst>
                    <a:ext uri="{FF2B5EF4-FFF2-40B4-BE49-F238E27FC236}">
                      <a16:creationId xmlns:a16="http://schemas.microsoft.com/office/drawing/2014/main" id="{0BF0476C-38EE-12BE-59F8-167550001EA2}"/>
                    </a:ext>
                  </a:extLst>
                </p14:cNvPr>
                <p14:cNvContentPartPr/>
                <p14:nvPr/>
              </p14:nvContentPartPr>
              <p14:xfrm>
                <a:off x="6058558" y="4360493"/>
                <a:ext cx="1798920" cy="289440"/>
              </p14:xfrm>
            </p:contentPart>
          </mc:Choice>
          <mc:Fallback xmlns="">
            <p:pic>
              <p:nvPicPr>
                <p:cNvPr id="7" name="Encre 6">
                  <a:extLst>
                    <a:ext uri="{FF2B5EF4-FFF2-40B4-BE49-F238E27FC236}">
                      <a16:creationId xmlns:a16="http://schemas.microsoft.com/office/drawing/2014/main" id="{0BF0476C-38EE-12BE-59F8-167550001EA2}"/>
                    </a:ext>
                  </a:extLst>
                </p:cNvPr>
                <p:cNvPicPr/>
                <p:nvPr/>
              </p:nvPicPr>
              <p:blipFill>
                <a:blip r:embed="rId10"/>
                <a:stretch>
                  <a:fillRect/>
                </a:stretch>
              </p:blipFill>
              <p:spPr>
                <a:xfrm>
                  <a:off x="6049918" y="4351493"/>
                  <a:ext cx="181656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Encre 7">
                  <a:extLst>
                    <a:ext uri="{FF2B5EF4-FFF2-40B4-BE49-F238E27FC236}">
                      <a16:creationId xmlns:a16="http://schemas.microsoft.com/office/drawing/2014/main" id="{39E0CA0F-2AAA-FB76-1CDF-EE1AF7309C3F}"/>
                    </a:ext>
                  </a:extLst>
                </p14:cNvPr>
                <p14:cNvContentPartPr/>
                <p14:nvPr/>
              </p14:nvContentPartPr>
              <p14:xfrm>
                <a:off x="7470838" y="4999853"/>
                <a:ext cx="1725480" cy="1146960"/>
              </p14:xfrm>
            </p:contentPart>
          </mc:Choice>
          <mc:Fallback xmlns="">
            <p:pic>
              <p:nvPicPr>
                <p:cNvPr id="8" name="Encre 7">
                  <a:extLst>
                    <a:ext uri="{FF2B5EF4-FFF2-40B4-BE49-F238E27FC236}">
                      <a16:creationId xmlns:a16="http://schemas.microsoft.com/office/drawing/2014/main" id="{39E0CA0F-2AAA-FB76-1CDF-EE1AF7309C3F}"/>
                    </a:ext>
                  </a:extLst>
                </p:cNvPr>
                <p:cNvPicPr/>
                <p:nvPr/>
              </p:nvPicPr>
              <p:blipFill>
                <a:blip r:embed="rId12"/>
                <a:stretch>
                  <a:fillRect/>
                </a:stretch>
              </p:blipFill>
              <p:spPr>
                <a:xfrm>
                  <a:off x="7461838" y="4991213"/>
                  <a:ext cx="1743120" cy="1164600"/>
                </a:xfrm>
                <a:prstGeom prst="rect">
                  <a:avLst/>
                </a:prstGeom>
              </p:spPr>
            </p:pic>
          </mc:Fallback>
        </mc:AlternateContent>
      </p:grpSp>
      <p:grpSp>
        <p:nvGrpSpPr>
          <p:cNvPr id="19" name="Groupe 18">
            <a:extLst>
              <a:ext uri="{FF2B5EF4-FFF2-40B4-BE49-F238E27FC236}">
                <a16:creationId xmlns:a16="http://schemas.microsoft.com/office/drawing/2014/main" id="{100C3A5B-C406-44DE-2059-3160FBD6A067}"/>
              </a:ext>
            </a:extLst>
          </p:cNvPr>
          <p:cNvGrpSpPr/>
          <p:nvPr/>
        </p:nvGrpSpPr>
        <p:grpSpPr>
          <a:xfrm>
            <a:off x="9855838" y="4480733"/>
            <a:ext cx="360" cy="360"/>
            <a:chOff x="9855838" y="4480733"/>
            <a:chExt cx="360" cy="360"/>
          </a:xfrm>
        </p:grpSpPr>
        <mc:AlternateContent xmlns:mc="http://schemas.openxmlformats.org/markup-compatibility/2006" xmlns:p14="http://schemas.microsoft.com/office/powerpoint/2010/main">
          <mc:Choice Requires="p14">
            <p:contentPart p14:bwMode="auto" r:id="rId13">
              <p14:nvContentPartPr>
                <p14:cNvPr id="16" name="Encre 15">
                  <a:extLst>
                    <a:ext uri="{FF2B5EF4-FFF2-40B4-BE49-F238E27FC236}">
                      <a16:creationId xmlns:a16="http://schemas.microsoft.com/office/drawing/2014/main" id="{900FE595-8C4C-E3C8-1B76-67D8431DE350}"/>
                    </a:ext>
                  </a:extLst>
                </p14:cNvPr>
                <p14:cNvContentPartPr/>
                <p14:nvPr/>
              </p14:nvContentPartPr>
              <p14:xfrm>
                <a:off x="9855838" y="4480733"/>
                <a:ext cx="360" cy="360"/>
              </p14:xfrm>
            </p:contentPart>
          </mc:Choice>
          <mc:Fallback xmlns="">
            <p:pic>
              <p:nvPicPr>
                <p:cNvPr id="16" name="Encre 15">
                  <a:extLst>
                    <a:ext uri="{FF2B5EF4-FFF2-40B4-BE49-F238E27FC236}">
                      <a16:creationId xmlns:a16="http://schemas.microsoft.com/office/drawing/2014/main" id="{900FE595-8C4C-E3C8-1B76-67D8431DE350}"/>
                    </a:ext>
                  </a:extLst>
                </p:cNvPr>
                <p:cNvPicPr/>
                <p:nvPr/>
              </p:nvPicPr>
              <p:blipFill>
                <a:blip r:embed="rId14"/>
                <a:stretch>
                  <a:fillRect/>
                </a:stretch>
              </p:blipFill>
              <p:spPr>
                <a:xfrm>
                  <a:off x="9846838" y="44720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40653018-5834-321F-6686-94B723CB1AE5}"/>
                    </a:ext>
                  </a:extLst>
                </p14:cNvPr>
                <p14:cNvContentPartPr/>
                <p14:nvPr/>
              </p14:nvContentPartPr>
              <p14:xfrm>
                <a:off x="9855838" y="4480733"/>
                <a:ext cx="360" cy="360"/>
              </p14:xfrm>
            </p:contentPart>
          </mc:Choice>
          <mc:Fallback xmlns="">
            <p:pic>
              <p:nvPicPr>
                <p:cNvPr id="17" name="Encre 16">
                  <a:extLst>
                    <a:ext uri="{FF2B5EF4-FFF2-40B4-BE49-F238E27FC236}">
                      <a16:creationId xmlns:a16="http://schemas.microsoft.com/office/drawing/2014/main" id="{40653018-5834-321F-6686-94B723CB1AE5}"/>
                    </a:ext>
                  </a:extLst>
                </p:cNvPr>
                <p:cNvPicPr/>
                <p:nvPr/>
              </p:nvPicPr>
              <p:blipFill>
                <a:blip r:embed="rId14"/>
                <a:stretch>
                  <a:fillRect/>
                </a:stretch>
              </p:blipFill>
              <p:spPr>
                <a:xfrm>
                  <a:off x="9846838" y="4472093"/>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8" name="Encre 17">
                <a:extLst>
                  <a:ext uri="{FF2B5EF4-FFF2-40B4-BE49-F238E27FC236}">
                    <a16:creationId xmlns:a16="http://schemas.microsoft.com/office/drawing/2014/main" id="{559534B4-6C97-B219-F791-0669775AD058}"/>
                  </a:ext>
                </a:extLst>
              </p14:cNvPr>
              <p14:cNvContentPartPr/>
              <p14:nvPr/>
            </p14:nvContentPartPr>
            <p14:xfrm>
              <a:off x="10414198" y="5653613"/>
              <a:ext cx="360" cy="360"/>
            </p14:xfrm>
          </p:contentPart>
        </mc:Choice>
        <mc:Fallback xmlns="">
          <p:pic>
            <p:nvPicPr>
              <p:cNvPr id="18" name="Encre 17">
                <a:extLst>
                  <a:ext uri="{FF2B5EF4-FFF2-40B4-BE49-F238E27FC236}">
                    <a16:creationId xmlns:a16="http://schemas.microsoft.com/office/drawing/2014/main" id="{559534B4-6C97-B219-F791-0669775AD058}"/>
                  </a:ext>
                </a:extLst>
              </p:cNvPr>
              <p:cNvPicPr/>
              <p:nvPr/>
            </p:nvPicPr>
            <p:blipFill>
              <a:blip r:embed="rId14"/>
              <a:stretch>
                <a:fillRect/>
              </a:stretch>
            </p:blipFill>
            <p:spPr>
              <a:xfrm>
                <a:off x="10405198" y="56449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Encre 19">
                <a:extLst>
                  <a:ext uri="{FF2B5EF4-FFF2-40B4-BE49-F238E27FC236}">
                    <a16:creationId xmlns:a16="http://schemas.microsoft.com/office/drawing/2014/main" id="{CD21BFC3-A2F8-46D7-2A54-E323E92A5F08}"/>
                  </a:ext>
                </a:extLst>
              </p14:cNvPr>
              <p14:cNvContentPartPr/>
              <p14:nvPr/>
            </p14:nvContentPartPr>
            <p14:xfrm>
              <a:off x="9143758" y="4264373"/>
              <a:ext cx="360" cy="360"/>
            </p14:xfrm>
          </p:contentPart>
        </mc:Choice>
        <mc:Fallback xmlns="">
          <p:pic>
            <p:nvPicPr>
              <p:cNvPr id="20" name="Encre 19">
                <a:extLst>
                  <a:ext uri="{FF2B5EF4-FFF2-40B4-BE49-F238E27FC236}">
                    <a16:creationId xmlns:a16="http://schemas.microsoft.com/office/drawing/2014/main" id="{CD21BFC3-A2F8-46D7-2A54-E323E92A5F08}"/>
                  </a:ext>
                </a:extLst>
              </p:cNvPr>
              <p:cNvPicPr/>
              <p:nvPr/>
            </p:nvPicPr>
            <p:blipFill>
              <a:blip r:embed="rId14"/>
              <a:stretch>
                <a:fillRect/>
              </a:stretch>
            </p:blipFill>
            <p:spPr>
              <a:xfrm>
                <a:off x="9134758" y="42553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Encre 20">
                <a:extLst>
                  <a:ext uri="{FF2B5EF4-FFF2-40B4-BE49-F238E27FC236}">
                    <a16:creationId xmlns:a16="http://schemas.microsoft.com/office/drawing/2014/main" id="{078B6A38-1115-06AB-B160-A431CA50D70C}"/>
                  </a:ext>
                </a:extLst>
              </p14:cNvPr>
              <p14:cNvContentPartPr/>
              <p14:nvPr/>
            </p14:nvContentPartPr>
            <p14:xfrm>
              <a:off x="8874118" y="5006333"/>
              <a:ext cx="489960" cy="321840"/>
            </p14:xfrm>
          </p:contentPart>
        </mc:Choice>
        <mc:Fallback xmlns="">
          <p:pic>
            <p:nvPicPr>
              <p:cNvPr id="21" name="Encre 20">
                <a:extLst>
                  <a:ext uri="{FF2B5EF4-FFF2-40B4-BE49-F238E27FC236}">
                    <a16:creationId xmlns:a16="http://schemas.microsoft.com/office/drawing/2014/main" id="{078B6A38-1115-06AB-B160-A431CA50D70C}"/>
                  </a:ext>
                </a:extLst>
              </p:cNvPr>
              <p:cNvPicPr/>
              <p:nvPr/>
            </p:nvPicPr>
            <p:blipFill>
              <a:blip r:embed="rId19"/>
              <a:stretch>
                <a:fillRect/>
              </a:stretch>
            </p:blipFill>
            <p:spPr>
              <a:xfrm>
                <a:off x="8865478" y="4997693"/>
                <a:ext cx="50760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Encre 21">
                <a:extLst>
                  <a:ext uri="{FF2B5EF4-FFF2-40B4-BE49-F238E27FC236}">
                    <a16:creationId xmlns:a16="http://schemas.microsoft.com/office/drawing/2014/main" id="{EA253383-A68E-491A-5CE9-8A36E422F74E}"/>
                  </a:ext>
                </a:extLst>
              </p14:cNvPr>
              <p14:cNvContentPartPr/>
              <p14:nvPr/>
            </p14:nvContentPartPr>
            <p14:xfrm>
              <a:off x="10266238" y="3491813"/>
              <a:ext cx="467280" cy="380160"/>
            </p14:xfrm>
          </p:contentPart>
        </mc:Choice>
        <mc:Fallback xmlns="">
          <p:pic>
            <p:nvPicPr>
              <p:cNvPr id="22" name="Encre 21">
                <a:extLst>
                  <a:ext uri="{FF2B5EF4-FFF2-40B4-BE49-F238E27FC236}">
                    <a16:creationId xmlns:a16="http://schemas.microsoft.com/office/drawing/2014/main" id="{EA253383-A68E-491A-5CE9-8A36E422F74E}"/>
                  </a:ext>
                </a:extLst>
              </p:cNvPr>
              <p:cNvPicPr/>
              <p:nvPr/>
            </p:nvPicPr>
            <p:blipFill>
              <a:blip r:embed="rId21"/>
              <a:stretch>
                <a:fillRect/>
              </a:stretch>
            </p:blipFill>
            <p:spPr>
              <a:xfrm>
                <a:off x="10257598" y="3483173"/>
                <a:ext cx="48492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Encre 22">
                <a:extLst>
                  <a:ext uri="{FF2B5EF4-FFF2-40B4-BE49-F238E27FC236}">
                    <a16:creationId xmlns:a16="http://schemas.microsoft.com/office/drawing/2014/main" id="{AEC4EAA7-B2A9-9A82-E36C-CBEFA455D9FB}"/>
                  </a:ext>
                </a:extLst>
              </p14:cNvPr>
              <p14:cNvContentPartPr/>
              <p14:nvPr/>
            </p14:nvContentPartPr>
            <p14:xfrm>
              <a:off x="5782438" y="4217933"/>
              <a:ext cx="751320" cy="527400"/>
            </p14:xfrm>
          </p:contentPart>
        </mc:Choice>
        <mc:Fallback xmlns="">
          <p:pic>
            <p:nvPicPr>
              <p:cNvPr id="23" name="Encre 22">
                <a:extLst>
                  <a:ext uri="{FF2B5EF4-FFF2-40B4-BE49-F238E27FC236}">
                    <a16:creationId xmlns:a16="http://schemas.microsoft.com/office/drawing/2014/main" id="{AEC4EAA7-B2A9-9A82-E36C-CBEFA455D9FB}"/>
                  </a:ext>
                </a:extLst>
              </p:cNvPr>
              <p:cNvPicPr/>
              <p:nvPr/>
            </p:nvPicPr>
            <p:blipFill>
              <a:blip r:embed="rId23"/>
              <a:stretch>
                <a:fillRect/>
              </a:stretch>
            </p:blipFill>
            <p:spPr>
              <a:xfrm>
                <a:off x="5773798" y="4208933"/>
                <a:ext cx="768960" cy="545040"/>
              </a:xfrm>
              <a:prstGeom prst="rect">
                <a:avLst/>
              </a:prstGeom>
            </p:spPr>
          </p:pic>
        </mc:Fallback>
      </mc:AlternateContent>
    </p:spTree>
    <p:extLst>
      <p:ext uri="{BB962C8B-B14F-4D97-AF65-F5344CB8AC3E}">
        <p14:creationId xmlns:p14="http://schemas.microsoft.com/office/powerpoint/2010/main" val="36687970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LISTES DE DIFFUSION </a:t>
            </a:r>
            <a:endParaRPr dirty="0"/>
          </a:p>
        </p:txBody>
      </p:sp>
      <p:sp>
        <p:nvSpPr>
          <p:cNvPr id="1075" name="Google Shape;1075;p14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datalibrarian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https://t.co/fTZNtf9RrZ</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GT DMP </a:t>
            </a:r>
            <a:r>
              <a:rPr lang="fr-FR" b="0" i="0" u="sng" strike="noStrike" dirty="0">
                <a:solidFill>
                  <a:srgbClr val="00008B"/>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https://t.co/sICtkus4Ad</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données inter réseaux </a:t>
            </a:r>
            <a:r>
              <a:rPr lang="fr-FR" b="0" i="0" u="sng" strike="noStrike" dirty="0">
                <a:solidFill>
                  <a:srgbClr val="00008B"/>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https://t.co/dbumLA8cMe</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research</a:t>
            </a: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dataman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https://t.co/hNB8ieGnGe</a:t>
            </a:r>
            <a:endParaRPr dirty="0"/>
          </a:p>
        </p:txBody>
      </p:sp>
    </p:spTree>
    <p:extLst>
      <p:ext uri="{BB962C8B-B14F-4D97-AF65-F5344CB8AC3E}">
        <p14:creationId xmlns:p14="http://schemas.microsoft.com/office/powerpoint/2010/main" val="31011234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1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464132"/>
              </a:buClr>
              <a:buSzPts val="3800"/>
              <a:buFont typeface="Arial"/>
              <a:buNone/>
            </a:pPr>
            <a:r>
              <a:rPr lang="fr-FR" sz="3200" cap="none" dirty="0">
                <a:latin typeface="Arial"/>
                <a:ea typeface="Arial"/>
                <a:cs typeface="Arial"/>
                <a:sym typeface="Arial"/>
              </a:rPr>
              <a:t>6. RESPONSABILITÉS ET RESSOURCES EN MATIÈRE DE GESTION DES DONNÉES</a:t>
            </a:r>
            <a:endParaRPr sz="3200" dirty="0"/>
          </a:p>
        </p:txBody>
      </p:sp>
      <p:sp>
        <p:nvSpPr>
          <p:cNvPr id="806" name="Google Shape;806;p11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6a. Qui (par exemple rôle, position et institution de rattachement) sera responsable de la gestion des données (c'est-à-dire le gestionnaire des données)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Décrire les rôles et les responsabilités concernant les activités de gestion des données, par exemple : saisie des données, production des métadonnées, qualité des données, stockage et sauvegarde, archivage et partage des données. Nommer la(es) personne(s) responsable(s) impliquée(s) dans la mesure du possible.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Pour les projets menés en collaboration, expliquer comment s’effectue la coordination des responsabilités de gestion des données entre partenaires.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qui est responsable de la mise en œuvre du PGD, et qui s'assure qu'il est examiné et, si nécessaire, révisé.</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des mises à jour régulières du PGD.</a:t>
            </a:r>
            <a:endParaRPr dirty="0"/>
          </a:p>
          <a:p>
            <a:pPr marL="91440" lvl="0" indent="0" algn="l" rtl="0">
              <a:lnSpc>
                <a:spcPct val="90000"/>
              </a:lnSpc>
              <a:spcBef>
                <a:spcPts val="2400"/>
              </a:spcBef>
              <a:spcAft>
                <a:spcPts val="0"/>
              </a:spcAft>
              <a:buSzPct val="100000"/>
              <a:buNone/>
            </a:pPr>
            <a:endParaRPr dirty="0"/>
          </a:p>
        </p:txBody>
      </p:sp>
      <p:pic>
        <p:nvPicPr>
          <p:cNvPr id="807" name="Google Shape;807;p117"/>
          <p:cNvPicPr preferRelativeResize="0"/>
          <p:nvPr/>
        </p:nvPicPr>
        <p:blipFill rotWithShape="1">
          <a:blip r:embed="rId3">
            <a:alphaModFix/>
          </a:blip>
          <a:srcRect r="49833" b="66322"/>
          <a:stretch/>
        </p:blipFill>
        <p:spPr>
          <a:xfrm>
            <a:off x="9101242" y="146124"/>
            <a:ext cx="3031561" cy="1326449"/>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800"/>
              <a:buFont typeface="Arial"/>
              <a:buNone/>
            </a:pPr>
            <a:r>
              <a:rPr lang="fr-FR" sz="3200" cap="none" dirty="0">
                <a:latin typeface="Arial"/>
                <a:ea typeface="Arial"/>
                <a:cs typeface="Arial"/>
                <a:sym typeface="Arial"/>
              </a:rPr>
              <a:t>6. RESPONSABILITÉS ET RESSOURCES EN MATIÈRE DE GESTION DES DONNÉES</a:t>
            </a:r>
            <a:endParaRPr sz="3200" dirty="0"/>
          </a:p>
        </p:txBody>
      </p:sp>
      <p:sp>
        <p:nvSpPr>
          <p:cNvPr id="813" name="Google Shape;813;p11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6b. Quelles seront les ressources (budget et temps alloués) dédiées à la gestion des données permettant de s'assurer que les données seront FAIR (Facile à trouver, Accessible, Interopérable, Réutilisable)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endParaRPr dirty="0"/>
          </a:p>
          <a:p>
            <a:pPr marL="91440" lvl="0" indent="-105727" algn="l" rtl="0">
              <a:lnSpc>
                <a:spcPct val="90000"/>
              </a:lnSpc>
              <a:spcBef>
                <a:spcPts val="1400"/>
              </a:spcBef>
              <a:spcAft>
                <a:spcPts val="0"/>
              </a:spcAft>
              <a:buSzPct val="1000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ressources nécessaires (par exemple le temps) à la préparation des données pour le partage/préservation (curation des données) ont été chiffrées. Examiner et justifier soigneusement toutes les ressources nécessaires pour diffuser les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Il peut s'agir de frais de stockage, de coût matériel, de temps de personnel, de coûts de préparation des données pour le dépôt, de frais d’entrepôt et d'archivage.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si des ressources supplémentaires sont nécessaires pour préparer les données en vue de leur dépôt ou pour payer tous les frais demandés par les entrepôts de données. Si oui, précisez le montant et comment ces coûts seront couverts.</a:t>
            </a:r>
            <a:endParaRPr dirty="0"/>
          </a:p>
          <a:p>
            <a:pPr marL="91440" lvl="0" indent="0" algn="l" rtl="0">
              <a:lnSpc>
                <a:spcPct val="90000"/>
              </a:lnSpc>
              <a:spcBef>
                <a:spcPts val="2400"/>
              </a:spcBef>
              <a:spcAft>
                <a:spcPts val="0"/>
              </a:spcAft>
              <a:buSzPct val="100000"/>
              <a:buNone/>
            </a:pPr>
            <a:endParaRPr dirty="0"/>
          </a:p>
        </p:txBody>
      </p:sp>
      <p:pic>
        <p:nvPicPr>
          <p:cNvPr id="814" name="Google Shape;814;p118"/>
          <p:cNvPicPr preferRelativeResize="0"/>
          <p:nvPr/>
        </p:nvPicPr>
        <p:blipFill rotWithShape="1">
          <a:blip r:embed="rId3">
            <a:alphaModFix/>
          </a:blip>
          <a:srcRect r="49833" b="66322"/>
          <a:stretch/>
        </p:blipFill>
        <p:spPr>
          <a:xfrm>
            <a:off x="9016182" y="195743"/>
            <a:ext cx="3031561" cy="1326449"/>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200" dirty="0"/>
              <a:t>EXEMPLE TRANSATLANTIQUE</a:t>
            </a:r>
            <a:endParaRPr sz="3200" dirty="0"/>
          </a:p>
        </p:txBody>
      </p:sp>
      <p:sp>
        <p:nvSpPr>
          <p:cNvPr id="820" name="Google Shape;820;p11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2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6. DATA MANAGEMENT RESPONSIBILITIES AND RESOURCES</a:t>
            </a:r>
            <a:endParaRPr sz="1800" b="1" cap="none">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Each work package is coordinated by a scientific manager in charge of ensuring the proper conduct of the activities in terms of data. The data manager will be the research assistant recruited for the project. He or she will be responsible for data quality and harmonization, storage and backup, and archiving and sharing of data. The data management plan will be reviewed and updated regularly in meetings with the researchers and the research assistant.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The data protocol that will be outlined in the first DMP will ensure that the data will be FAIR. The writing of a 'datapaper' will contribute to the FAIRization process of the data from this project.</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The human (25% of the research assistant's time) and material (purchase of external hard drives) resources required to implement the data management plan have been provided for and included in the project budget.</a:t>
            </a:r>
            <a:endParaRPr sz="1800">
              <a:latin typeface="Arial"/>
              <a:ea typeface="Arial"/>
              <a:cs typeface="Arial"/>
              <a:sym typeface="Arial"/>
            </a:endParaRPr>
          </a:p>
          <a:p>
            <a:pPr marL="91440" lvl="0" indent="0" algn="l" rtl="0">
              <a:lnSpc>
                <a:spcPct val="90000"/>
              </a:lnSpc>
              <a:spcBef>
                <a:spcPts val="1400"/>
              </a:spcBef>
              <a:spcAft>
                <a:spcPts val="0"/>
              </a:spcAft>
              <a:buSzPct val="100000"/>
              <a:buNone/>
            </a:pPr>
            <a:endParaRPr sz="1800">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155df142ae7_0_113"/>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833" name="Google Shape;833;g155df142ae7_0_113"/>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834" name="Google Shape;834;g155df142ae7_0_113"/>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6ème partie, celle qui concerne les Ressources.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155df142ae7_0_119"/>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840" name="Google Shape;840;g155df142ae7_0_119"/>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841" name="Google Shape;841;g155df142ae7_0_119"/>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ressources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2" name="Rectangle 1">
            <a:extLst>
              <a:ext uri="{FF2B5EF4-FFF2-40B4-BE49-F238E27FC236}">
                <a16:creationId xmlns:a16="http://schemas.microsoft.com/office/drawing/2014/main" id="{4A0F2495-9847-7DB1-0743-61E2656FACC8}"/>
              </a:ext>
            </a:extLst>
          </p:cNvPr>
          <p:cNvSpPr/>
          <p:nvPr/>
        </p:nvSpPr>
        <p:spPr>
          <a:xfrm>
            <a:off x="0" y="0"/>
            <a:ext cx="121920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6" name="Google Shape;936;p1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MERCI ! </a:t>
            </a:r>
            <a:endParaRPr dirty="0"/>
          </a:p>
        </p:txBody>
      </p:sp>
      <p:sp>
        <p:nvSpPr>
          <p:cNvPr id="937" name="Google Shape;937;p141"/>
          <p:cNvSpPr txBox="1">
            <a:spLocks noGrp="1"/>
          </p:cNvSpPr>
          <p:nvPr>
            <p:ph type="body" idx="1"/>
          </p:nvPr>
        </p:nvSpPr>
        <p:spPr>
          <a:xfrm>
            <a:off x="1063776" y="5493488"/>
            <a:ext cx="10290000" cy="1224812"/>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ct val="100000"/>
              <a:buNone/>
            </a:pPr>
            <a:r>
              <a:rPr lang="fr-FR" dirty="0"/>
              <a:t>Raphaëlle Bats – </a:t>
            </a:r>
            <a:r>
              <a:rPr lang="fr-FR" dirty="0" err="1"/>
              <a:t>Urfist</a:t>
            </a:r>
            <a:r>
              <a:rPr lang="fr-FR" dirty="0"/>
              <a:t> de Bordeaux</a:t>
            </a:r>
            <a:endParaRPr dirty="0"/>
          </a:p>
          <a:p>
            <a:pPr marL="0" lvl="0" indent="0" algn="l" rtl="0">
              <a:lnSpc>
                <a:spcPct val="90000"/>
              </a:lnSpc>
              <a:spcBef>
                <a:spcPts val="1400"/>
              </a:spcBef>
              <a:spcAft>
                <a:spcPts val="0"/>
              </a:spcAft>
              <a:buSzPct val="100000"/>
              <a:buNone/>
            </a:pPr>
            <a:r>
              <a:rPr lang="fr-FR" u="sng" dirty="0">
                <a:solidFill>
                  <a:schemeClr val="hlink"/>
                </a:solidFill>
                <a:hlinkClick r:id="rId3"/>
              </a:rPr>
              <a:t>Raphaelle.bats@u-bordeaux.fr</a:t>
            </a:r>
            <a:endParaRPr dirty="0"/>
          </a:p>
          <a:p>
            <a:pPr marL="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Vers une science reproductible</a:t>
            </a:r>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Données et intégrité scientifique</a:t>
            </a:r>
          </a:p>
        </p:txBody>
      </p:sp>
    </p:spTree>
    <p:extLst>
      <p:ext uri="{BB962C8B-B14F-4D97-AF65-F5344CB8AC3E}">
        <p14:creationId xmlns:p14="http://schemas.microsoft.com/office/powerpoint/2010/main" val="40694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Reproductibilité de mes recherches</a:t>
            </a:r>
          </a:p>
        </p:txBody>
      </p:sp>
      <p:sp>
        <p:nvSpPr>
          <p:cNvPr id="3" name="Espace réservé du contenu 2"/>
          <p:cNvSpPr>
            <a:spLocks noGrp="1"/>
          </p:cNvSpPr>
          <p:nvPr>
            <p:ph idx="1"/>
          </p:nvPr>
        </p:nvSpPr>
        <p:spPr/>
        <p:txBody>
          <a:bodyPr>
            <a:normAutofit fontScale="92500" lnSpcReduction="10000"/>
          </a:bodyPr>
          <a:lstStyle/>
          <a:p>
            <a:r>
              <a:rPr lang="fr-FR" dirty="0"/>
              <a:t>Reproductibilité</a:t>
            </a:r>
          </a:p>
          <a:p>
            <a:pPr lvl="1"/>
            <a:r>
              <a:rPr lang="fr-FR" dirty="0"/>
              <a:t>S’assurer de la possibilité de diffusion et réutilisation</a:t>
            </a:r>
          </a:p>
          <a:p>
            <a:pPr lvl="1"/>
            <a:r>
              <a:rPr lang="fr-FR" dirty="0"/>
              <a:t>Stocker mes données : pour moi ou pour les autres</a:t>
            </a:r>
          </a:p>
          <a:p>
            <a:pPr lvl="1"/>
            <a:r>
              <a:rPr lang="fr-FR" dirty="0"/>
              <a:t>Rendre possible la vérification de mes résultats</a:t>
            </a:r>
          </a:p>
          <a:p>
            <a:endParaRPr lang="fr-FR" dirty="0"/>
          </a:p>
          <a:p>
            <a:r>
              <a:rPr lang="fr-FR" dirty="0"/>
              <a:t>Intégrité</a:t>
            </a:r>
          </a:p>
          <a:p>
            <a:pPr lvl="1"/>
            <a:r>
              <a:rPr lang="fr-FR" dirty="0"/>
              <a:t>S’assurer de la qualité de mes recherches : dans la collecte mais aussi dans l’interprétation (éviter les biais de confirmation)</a:t>
            </a:r>
          </a:p>
          <a:p>
            <a:pPr lvl="1"/>
            <a:r>
              <a:rPr lang="fr-FR" dirty="0"/>
              <a:t>S’assurer d’une approche éthique de ma collecte de données</a:t>
            </a:r>
          </a:p>
          <a:p>
            <a:endParaRPr lang="fr-FR" dirty="0"/>
          </a:p>
          <a:p>
            <a:r>
              <a:rPr lang="fr-FR" dirty="0"/>
              <a:t>Efficacité</a:t>
            </a:r>
          </a:p>
          <a:p>
            <a:pPr lvl="1"/>
            <a:r>
              <a:rPr lang="fr-FR" dirty="0"/>
              <a:t>Eviter la perte des données</a:t>
            </a:r>
          </a:p>
          <a:p>
            <a:pPr lvl="1"/>
            <a:r>
              <a:rPr lang="fr-FR" dirty="0"/>
              <a:t>S’appuyer sur des données existantes</a:t>
            </a:r>
          </a:p>
          <a:p>
            <a:endParaRPr lang="fr-FR" dirty="0"/>
          </a:p>
        </p:txBody>
      </p:sp>
    </p:spTree>
    <p:extLst>
      <p:ext uri="{BB962C8B-B14F-4D97-AF65-F5344CB8AC3E}">
        <p14:creationId xmlns:p14="http://schemas.microsoft.com/office/powerpoint/2010/main" val="3398461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631EE1-9200-4302-B432-E7E2CD1A948A}"/>
              </a:ext>
            </a:extLst>
          </p:cNvPr>
          <p:cNvSpPr>
            <a:spLocks noGrp="1"/>
          </p:cNvSpPr>
          <p:nvPr>
            <p:ph type="title"/>
          </p:nvPr>
        </p:nvSpPr>
        <p:spPr/>
        <p:txBody>
          <a:bodyPr/>
          <a:lstStyle/>
          <a:p>
            <a:r>
              <a:rPr lang="fr-FR" dirty="0"/>
              <a:t>Ouvrir les données ?</a:t>
            </a:r>
          </a:p>
        </p:txBody>
      </p:sp>
      <p:sp>
        <p:nvSpPr>
          <p:cNvPr id="3" name="Espace réservé du contenu 2">
            <a:extLst>
              <a:ext uri="{FF2B5EF4-FFF2-40B4-BE49-F238E27FC236}">
                <a16:creationId xmlns:a16="http://schemas.microsoft.com/office/drawing/2014/main" id="{D476324B-25D3-446E-9B3B-FF95AD6015A6}"/>
              </a:ext>
            </a:extLst>
          </p:cNvPr>
          <p:cNvSpPr>
            <a:spLocks noGrp="1"/>
          </p:cNvSpPr>
          <p:nvPr>
            <p:ph idx="1"/>
          </p:nvPr>
        </p:nvSpPr>
        <p:spPr/>
        <p:txBody>
          <a:bodyPr>
            <a:normAutofit fontScale="77500" lnSpcReduction="20000"/>
          </a:bodyPr>
          <a:lstStyle/>
          <a:p>
            <a:r>
              <a:rPr lang="fr-FR" dirty="0"/>
              <a:t>« 50 % des expériences sont considérées comme non-reproductibles. </a:t>
            </a:r>
          </a:p>
          <a:p>
            <a:r>
              <a:rPr lang="fr-FR" dirty="0"/>
              <a:t>80 % des données produites ces 20 dernières années seraient perdues. </a:t>
            </a:r>
          </a:p>
          <a:p>
            <a:r>
              <a:rPr lang="fr-FR" dirty="0"/>
              <a:t>93 % des établissements d’enseignement supérieur n’ont pas de démarche de plan de gestion des données de la recherche.</a:t>
            </a:r>
          </a:p>
          <a:p>
            <a:r>
              <a:rPr lang="fr-FR" dirty="0"/>
              <a:t>90 % des chercheurs interrogés dans le cadre d’un sondage européen disent effectuer de manière individuelle le stockage, l’archivage ou la transmission de leurs données.</a:t>
            </a:r>
          </a:p>
          <a:p>
            <a:r>
              <a:rPr lang="fr-FR" dirty="0"/>
              <a:t>33 % de ces mêmes chercheurs n’ont jamais entendu parler des plans de gestion de données ou estiment qu’ils n’en ont pas besoin.</a:t>
            </a:r>
          </a:p>
          <a:p>
            <a:r>
              <a:rPr lang="fr-FR" dirty="0"/>
              <a:t>Plus de 80 % des données produites sont stockées ailleurs que dans des entrepôts. »</a:t>
            </a:r>
          </a:p>
          <a:p>
            <a:endParaRPr lang="fr-FR" dirty="0"/>
          </a:p>
          <a:p>
            <a:r>
              <a:rPr lang="fr-FR" dirty="0"/>
              <a:t>Extrait de DATACC. « Gestion des données : une nouvelle exigence, de nouvelles compétences », 2020. : </a:t>
            </a:r>
            <a:r>
              <a:rPr lang="fr-FR" dirty="0">
                <a:hlinkClick r:id="rId2"/>
              </a:rPr>
              <a:t>https://www.datacc.org/bonnes-pratiques/adopter-un-plan-de-gestion-des-donnees/gestion-des-donnees-une-nouvelle-exigence-de-nouvelles-competences/</a:t>
            </a:r>
            <a:endParaRPr lang="fr-FR" dirty="0"/>
          </a:p>
        </p:txBody>
      </p:sp>
    </p:spTree>
    <p:extLst>
      <p:ext uri="{BB962C8B-B14F-4D97-AF65-F5344CB8AC3E}">
        <p14:creationId xmlns:p14="http://schemas.microsoft.com/office/powerpoint/2010/main" val="1464299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feuille de route du MESRI pour les données et les codes</a:t>
            </a:r>
            <a:br>
              <a:rPr lang="fr-FR" dirty="0"/>
            </a:b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Trois enjeux : </a:t>
            </a:r>
          </a:p>
          <a:p>
            <a:r>
              <a:rPr lang="fr-FR" dirty="0"/>
              <a:t>- Développer l’ouverture des données et des codes sources logiciels pour permettre leur réutilisation par tous et favoriser l’</a:t>
            </a:r>
            <a:r>
              <a:rPr lang="fr-FR" b="1" dirty="0"/>
              <a:t>innovation</a:t>
            </a:r>
            <a:r>
              <a:rPr lang="fr-FR" dirty="0"/>
              <a:t>, également créatrice de valeur scientifique et économique ;</a:t>
            </a:r>
          </a:p>
          <a:p>
            <a:r>
              <a:rPr lang="fr-FR" dirty="0"/>
              <a:t>- Amplifier la transparence, via l’ouverture et l’accès aux données, aux algorithmes et aux codes sources pour davantage de </a:t>
            </a:r>
            <a:r>
              <a:rPr lang="fr-FR" b="1" dirty="0"/>
              <a:t>confiance dans l’action publique </a:t>
            </a:r>
            <a:r>
              <a:rPr lang="fr-FR" dirty="0"/>
              <a:t>;</a:t>
            </a:r>
          </a:p>
          <a:p>
            <a:r>
              <a:rPr lang="fr-FR" dirty="0"/>
              <a:t>- Améliorer la circulation et l’utilisation des données pour la </a:t>
            </a:r>
            <a:r>
              <a:rPr lang="fr-FR" b="1" dirty="0"/>
              <a:t>simplification </a:t>
            </a:r>
            <a:r>
              <a:rPr lang="fr-FR" dirty="0"/>
              <a:t>des processus et l’aide au pilotage.</a:t>
            </a:r>
          </a:p>
          <a:p>
            <a:endParaRPr lang="fr-FR" dirty="0"/>
          </a:p>
          <a:p>
            <a:r>
              <a:rPr lang="fr-FR" dirty="0"/>
              <a:t>Politique des données, des algorithmes et des codes sources, 2021-2024. </a:t>
            </a:r>
            <a:r>
              <a:rPr lang="fr-FR" sz="1400" dirty="0">
                <a:hlinkClick r:id="rId2"/>
              </a:rPr>
              <a:t>https://cache.media.enseignementsup-recherche.gouv.fr/file/politique_des_donnees/50/1/Strategie-donnees-algorithmes-codes-210922_1419501.pdf</a:t>
            </a:r>
            <a:endParaRPr lang="fr-FR" sz="1400" dirty="0"/>
          </a:p>
          <a:p>
            <a:endParaRPr lang="fr-FR" dirty="0"/>
          </a:p>
        </p:txBody>
      </p:sp>
    </p:spTree>
    <p:extLst>
      <p:ext uri="{BB962C8B-B14F-4D97-AF65-F5344CB8AC3E}">
        <p14:creationId xmlns:p14="http://schemas.microsoft.com/office/powerpoint/2010/main" val="323117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4A7017-9240-4622-B9CD-3EC560FA12BC}"/>
              </a:ext>
            </a:extLst>
          </p:cNvPr>
          <p:cNvSpPr>
            <a:spLocks noGrp="1"/>
          </p:cNvSpPr>
          <p:nvPr>
            <p:ph type="title"/>
          </p:nvPr>
        </p:nvSpPr>
        <p:spPr/>
        <p:txBody>
          <a:bodyPr/>
          <a:lstStyle/>
          <a:p>
            <a:r>
              <a:rPr lang="fr-FR" dirty="0"/>
              <a:t>Science ouverte : entre économie et démocratie</a:t>
            </a:r>
          </a:p>
        </p:txBody>
      </p:sp>
      <p:sp>
        <p:nvSpPr>
          <p:cNvPr id="3" name="Espace réservé du contenu 2">
            <a:extLst>
              <a:ext uri="{FF2B5EF4-FFF2-40B4-BE49-F238E27FC236}">
                <a16:creationId xmlns:a16="http://schemas.microsoft.com/office/drawing/2014/main" id="{BBE066D4-A9F8-4317-9083-680B1F07D76C}"/>
              </a:ext>
            </a:extLst>
          </p:cNvPr>
          <p:cNvSpPr>
            <a:spLocks noGrp="1"/>
          </p:cNvSpPr>
          <p:nvPr>
            <p:ph idx="1"/>
          </p:nvPr>
        </p:nvSpPr>
        <p:spPr>
          <a:xfrm>
            <a:off x="108193" y="6272784"/>
            <a:ext cx="4520811" cy="556528"/>
          </a:xfrm>
        </p:spPr>
        <p:txBody>
          <a:bodyPr>
            <a:normAutofit fontScale="85000" lnSpcReduction="10000"/>
          </a:bodyPr>
          <a:lstStyle/>
          <a:p>
            <a:r>
              <a:rPr lang="fr-FR" sz="1200" dirty="0"/>
              <a:t>Exemple de demande citoyenne d’accès à des données de recherche : </a:t>
            </a:r>
            <a:r>
              <a:rPr lang="fr-FR" sz="1200" dirty="0">
                <a:hlinkClick r:id="rId2"/>
              </a:rPr>
              <a:t>https://madada.fr/demande/donnees_relatives_a_la_concentra</a:t>
            </a:r>
            <a:endParaRPr lang="fr-FR" sz="1200" dirty="0"/>
          </a:p>
          <a:p>
            <a:endParaRPr lang="fr-FR" sz="1200" dirty="0"/>
          </a:p>
          <a:p>
            <a:endParaRPr lang="fr-FR" dirty="0"/>
          </a:p>
        </p:txBody>
      </p:sp>
      <p:pic>
        <p:nvPicPr>
          <p:cNvPr id="5" name="Image 4">
            <a:extLst>
              <a:ext uri="{FF2B5EF4-FFF2-40B4-BE49-F238E27FC236}">
                <a16:creationId xmlns:a16="http://schemas.microsoft.com/office/drawing/2014/main" id="{714D20F2-5310-434E-94DE-12F1496FB2D4}"/>
              </a:ext>
            </a:extLst>
          </p:cNvPr>
          <p:cNvPicPr>
            <a:picLocks noChangeAspect="1"/>
          </p:cNvPicPr>
          <p:nvPr/>
        </p:nvPicPr>
        <p:blipFill rotWithShape="1">
          <a:blip r:embed="rId3"/>
          <a:srcRect l="17068" t="30400" r="18471" b="21730"/>
          <a:stretch/>
        </p:blipFill>
        <p:spPr>
          <a:xfrm>
            <a:off x="5287467" y="1622956"/>
            <a:ext cx="6631146" cy="3282905"/>
          </a:xfrm>
          <a:prstGeom prst="rect">
            <a:avLst/>
          </a:prstGeom>
        </p:spPr>
      </p:pic>
      <p:sp>
        <p:nvSpPr>
          <p:cNvPr id="6" name="ZoneTexte 5">
            <a:extLst>
              <a:ext uri="{FF2B5EF4-FFF2-40B4-BE49-F238E27FC236}">
                <a16:creationId xmlns:a16="http://schemas.microsoft.com/office/drawing/2014/main" id="{87A9883D-0EE5-4FFB-A871-2C6D0DEA20A3}"/>
              </a:ext>
            </a:extLst>
          </p:cNvPr>
          <p:cNvSpPr txBox="1"/>
          <p:nvPr/>
        </p:nvSpPr>
        <p:spPr>
          <a:xfrm>
            <a:off x="5287467" y="4614930"/>
            <a:ext cx="6261197" cy="461665"/>
          </a:xfrm>
          <a:prstGeom prst="rect">
            <a:avLst/>
          </a:prstGeom>
          <a:noFill/>
        </p:spPr>
        <p:txBody>
          <a:bodyPr wrap="square" rtlCol="0">
            <a:spAutoFit/>
          </a:bodyPr>
          <a:lstStyle/>
          <a:p>
            <a:r>
              <a:rPr lang="fr-FR" sz="1200" dirty="0"/>
              <a:t>Extrait cours de Justine Ancelin-Fabre (slide 47) : </a:t>
            </a:r>
            <a:r>
              <a:rPr lang="fr-FR" sz="1200" dirty="0">
                <a:hlinkClick r:id="rId4"/>
              </a:rPr>
              <a:t>https://urfist.chartes.psl.eu/sites/default/files/docs/20210601_ancelin-fabre_pgd.pdf</a:t>
            </a:r>
            <a:endParaRPr lang="fr-FR" sz="1200" dirty="0"/>
          </a:p>
        </p:txBody>
      </p:sp>
      <p:pic>
        <p:nvPicPr>
          <p:cNvPr id="8" name="Image 7">
            <a:extLst>
              <a:ext uri="{FF2B5EF4-FFF2-40B4-BE49-F238E27FC236}">
                <a16:creationId xmlns:a16="http://schemas.microsoft.com/office/drawing/2014/main" id="{E2D8E293-C807-4A30-BC03-90731946A5C5}"/>
              </a:ext>
            </a:extLst>
          </p:cNvPr>
          <p:cNvPicPr>
            <a:picLocks noChangeAspect="1"/>
          </p:cNvPicPr>
          <p:nvPr/>
        </p:nvPicPr>
        <p:blipFill rotWithShape="1">
          <a:blip r:embed="rId5"/>
          <a:srcRect l="15508" t="27031" r="34755" b="39949"/>
          <a:stretch/>
        </p:blipFill>
        <p:spPr>
          <a:xfrm>
            <a:off x="171015" y="3944344"/>
            <a:ext cx="5116452" cy="2264502"/>
          </a:xfrm>
          <a:prstGeom prst="rect">
            <a:avLst/>
          </a:prstGeom>
        </p:spPr>
      </p:pic>
    </p:spTree>
    <p:extLst>
      <p:ext uri="{BB962C8B-B14F-4D97-AF65-F5344CB8AC3E}">
        <p14:creationId xmlns:p14="http://schemas.microsoft.com/office/powerpoint/2010/main" val="836314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BONJOUR ! </a:t>
            </a:r>
            <a:endParaRPr dirty="0"/>
          </a:p>
        </p:txBody>
      </p:sp>
      <p:sp>
        <p:nvSpPr>
          <p:cNvPr id="112" name="Google Shape;112;p2"/>
          <p:cNvSpPr txBox="1">
            <a:spLocks noGrp="1"/>
          </p:cNvSpPr>
          <p:nvPr>
            <p:ph type="body" idx="1"/>
          </p:nvPr>
        </p:nvSpPr>
        <p:spPr>
          <a:xfrm>
            <a:off x="2862072" y="2398493"/>
            <a:ext cx="6382500" cy="2110685"/>
          </a:xfrm>
          <a:prstGeom prst="rect">
            <a:avLst/>
          </a:prstGeom>
          <a:noFill/>
          <a:ln>
            <a:noFill/>
          </a:ln>
        </p:spPr>
        <p:txBody>
          <a:bodyPr spcFirstLastPara="1" wrap="square" lIns="45700" tIns="45700" rIns="45700" bIns="45700" anchor="t" anchorCtr="0">
            <a:normAutofit fontScale="92500" lnSpcReduction="10000"/>
          </a:bodyPr>
          <a:lstStyle/>
          <a:p>
            <a:pPr marL="0" lvl="0" indent="0" algn="l" rtl="0">
              <a:lnSpc>
                <a:spcPct val="90000"/>
              </a:lnSpc>
              <a:spcBef>
                <a:spcPts val="0"/>
              </a:spcBef>
              <a:spcAft>
                <a:spcPts val="0"/>
              </a:spcAft>
              <a:buSzPts val="2200"/>
              <a:buNone/>
            </a:pPr>
            <a:r>
              <a:rPr lang="fr-FR" dirty="0"/>
              <a:t>Raphaëlle Bats</a:t>
            </a:r>
            <a:endParaRPr dirty="0"/>
          </a:p>
          <a:p>
            <a:pPr marL="91440" lvl="0" indent="-91440" algn="l" rtl="0">
              <a:lnSpc>
                <a:spcPct val="100000"/>
              </a:lnSpc>
              <a:spcBef>
                <a:spcPts val="800"/>
              </a:spcBef>
              <a:spcAft>
                <a:spcPts val="0"/>
              </a:spcAft>
              <a:buSzPts val="1400"/>
              <a:buChar char=" "/>
            </a:pPr>
            <a:r>
              <a:rPr lang="fr-FR" sz="1400" dirty="0"/>
              <a:t>Co-responsable </a:t>
            </a:r>
            <a:r>
              <a:rPr lang="fr-FR" sz="1400" dirty="0" err="1"/>
              <a:t>Urfist</a:t>
            </a:r>
            <a:r>
              <a:rPr lang="fr-FR" sz="1400" dirty="0"/>
              <a:t> de Bordeaux</a:t>
            </a:r>
            <a:endParaRPr dirty="0"/>
          </a:p>
          <a:p>
            <a:pPr marL="91440" lvl="0" indent="-91440" algn="l" rtl="0">
              <a:lnSpc>
                <a:spcPct val="100000"/>
              </a:lnSpc>
              <a:spcBef>
                <a:spcPts val="800"/>
              </a:spcBef>
              <a:spcAft>
                <a:spcPts val="0"/>
              </a:spcAft>
              <a:buSzPts val="1400"/>
              <a:buChar char=" "/>
            </a:pPr>
            <a:r>
              <a:rPr lang="fr-FR" sz="1400" dirty="0"/>
              <a:t>Membre associée Centre Emile Durkheim</a:t>
            </a:r>
            <a:endParaRPr dirty="0"/>
          </a:p>
          <a:p>
            <a:pPr marL="91440" lvl="0" indent="-91440" algn="l" rtl="0">
              <a:lnSpc>
                <a:spcPct val="100000"/>
              </a:lnSpc>
              <a:spcBef>
                <a:spcPts val="800"/>
              </a:spcBef>
              <a:spcAft>
                <a:spcPts val="0"/>
              </a:spcAft>
              <a:buSzPts val="1400"/>
              <a:buChar char=" "/>
            </a:pPr>
            <a:r>
              <a:rPr lang="fr-FR" sz="1400" dirty="0"/>
              <a:t>Université de Bordeaux</a:t>
            </a:r>
          </a:p>
          <a:p>
            <a:pPr marL="91440" lvl="0" indent="-91440" algn="l" rtl="0">
              <a:lnSpc>
                <a:spcPct val="100000"/>
              </a:lnSpc>
              <a:spcBef>
                <a:spcPts val="800"/>
              </a:spcBef>
              <a:spcAft>
                <a:spcPts val="0"/>
              </a:spcAft>
              <a:buSzPts val="1400"/>
              <a:buChar char=" "/>
            </a:pPr>
            <a:endParaRPr lang="fr-FR" sz="1400" dirty="0"/>
          </a:p>
          <a:p>
            <a:pPr marL="91440" lvl="0" indent="-91440" algn="l" rtl="0">
              <a:lnSpc>
                <a:spcPct val="100000"/>
              </a:lnSpc>
              <a:spcBef>
                <a:spcPts val="800"/>
              </a:spcBef>
              <a:spcAft>
                <a:spcPts val="0"/>
              </a:spcAft>
              <a:buSzPts val="1400"/>
              <a:buChar char=" "/>
            </a:pPr>
            <a:r>
              <a:rPr lang="fr-FR" sz="1400" dirty="0">
                <a:hlinkClick r:id="rId3"/>
              </a:rPr>
              <a:t>Rbats.pro@gmail.com</a:t>
            </a:r>
            <a:endParaRPr lang="fr-FR" sz="1400" dirty="0"/>
          </a:p>
          <a:p>
            <a:pPr marL="91440" lvl="0" indent="-91440" algn="l" rtl="0">
              <a:lnSpc>
                <a:spcPct val="100000"/>
              </a:lnSpc>
              <a:spcBef>
                <a:spcPts val="800"/>
              </a:spcBef>
              <a:spcAft>
                <a:spcPts val="0"/>
              </a:spcAft>
              <a:buSzPts val="1400"/>
              <a:buChar char=" "/>
            </a:pPr>
            <a:r>
              <a:rPr lang="fr-FR" sz="1400" dirty="0">
                <a:hlinkClick r:id="rId4"/>
              </a:rPr>
              <a:t>Raphaelle.bats@u-bordeaux.fr</a:t>
            </a:r>
            <a:endParaRPr lang="fr-FR" sz="1400" dirty="0"/>
          </a:p>
          <a:p>
            <a:pPr marL="91440" lvl="0" indent="-91440" algn="l" rtl="0">
              <a:lnSpc>
                <a:spcPct val="100000"/>
              </a:lnSpc>
              <a:spcBef>
                <a:spcPts val="800"/>
              </a:spcBef>
              <a:spcAft>
                <a:spcPts val="0"/>
              </a:spcAft>
              <a:buSzPts val="1400"/>
              <a:buChar char=" "/>
            </a:pPr>
            <a:endParaRPr dirty="0"/>
          </a:p>
        </p:txBody>
      </p:sp>
      <p:pic>
        <p:nvPicPr>
          <p:cNvPr id="113" name="Google Shape;113;p2"/>
          <p:cNvPicPr preferRelativeResize="0"/>
          <p:nvPr/>
        </p:nvPicPr>
        <p:blipFill rotWithShape="1">
          <a:blip r:embed="rId5">
            <a:alphaModFix/>
          </a:blip>
          <a:srcRect/>
          <a:stretch/>
        </p:blipFill>
        <p:spPr>
          <a:xfrm>
            <a:off x="1344168" y="2371062"/>
            <a:ext cx="1398600" cy="14448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UN PGD ? </a:t>
            </a:r>
            <a:br>
              <a:rPr lang="fr-FR" dirty="0"/>
            </a:br>
            <a:r>
              <a:rPr lang="fr-FR" dirty="0"/>
              <a:t>MAIS QU’EST-CE ?</a:t>
            </a:r>
            <a:endParaRPr dirty="0"/>
          </a:p>
        </p:txBody>
      </p:sp>
      <p:sp>
        <p:nvSpPr>
          <p:cNvPr id="121" name="Google Shape;121;p21"/>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latin typeface="+mj-lt"/>
              </a:rPr>
              <a:t>LE PLAN DE GESTION DES DONNÉES</a:t>
            </a:r>
            <a:endParaRPr sz="3800" dirty="0">
              <a:latin typeface="+mj-lt"/>
            </a:endParaRPr>
          </a:p>
        </p:txBody>
      </p:sp>
      <p:sp>
        <p:nvSpPr>
          <p:cNvPr id="127" name="Google Shape;127;p22"/>
          <p:cNvSpPr txBox="1">
            <a:spLocks noGrp="1"/>
          </p:cNvSpPr>
          <p:nvPr>
            <p:ph type="body" idx="1"/>
          </p:nvPr>
        </p:nvSpPr>
        <p:spPr>
          <a:xfrm>
            <a:off x="765863" y="2579166"/>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39700" algn="l" rtl="0">
              <a:lnSpc>
                <a:spcPct val="90000"/>
              </a:lnSpc>
              <a:spcBef>
                <a:spcPts val="0"/>
              </a:spcBef>
              <a:spcAft>
                <a:spcPts val="0"/>
              </a:spcAft>
              <a:buSzPts val="2200"/>
              <a:buChar char=" "/>
            </a:pPr>
            <a:r>
              <a:rPr lang="fr-FR" dirty="0">
                <a:latin typeface="+mj-lt"/>
              </a:rPr>
              <a:t>PGD : Plan de Gestion des Données</a:t>
            </a: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DMP : Data Management Plan </a:t>
            </a:r>
            <a:endParaRPr dirty="0">
              <a:latin typeface="+mj-lt"/>
            </a:endParaRPr>
          </a:p>
          <a:p>
            <a:pPr marL="91440" lvl="0" indent="0" algn="l" rtl="0">
              <a:lnSpc>
                <a:spcPct val="90000"/>
              </a:lnSpc>
              <a:spcBef>
                <a:spcPts val="1400"/>
              </a:spcBef>
              <a:spcAft>
                <a:spcPts val="0"/>
              </a:spcAft>
              <a:buSzPts val="2200"/>
              <a:buNone/>
            </a:pP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Présente l’ensemble des solutions pour collecter, diffuser, stocker, publier vos données.</a:t>
            </a:r>
            <a:endParaRPr dirty="0">
              <a:latin typeface="+mj-lt"/>
            </a:endParaRPr>
          </a:p>
          <a:p>
            <a:pPr marL="91440" lvl="0" indent="0" algn="l" rtl="0">
              <a:lnSpc>
                <a:spcPct val="90000"/>
              </a:lnSpc>
              <a:spcBef>
                <a:spcPts val="1400"/>
              </a:spcBef>
              <a:spcAft>
                <a:spcPts val="0"/>
              </a:spcAft>
              <a:buSzPts val="2200"/>
              <a:buNone/>
            </a:pP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En général : un PGD au dépôt et un livrable du projet avec 3 versions </a:t>
            </a:r>
            <a:endParaRPr dirty="0">
              <a:latin typeface="+mj-lt"/>
            </a:endParaRPr>
          </a:p>
          <a:p>
            <a:pPr marL="413767" lvl="1" indent="-285750">
              <a:spcBef>
                <a:spcPts val="400"/>
              </a:spcBef>
              <a:buFont typeface="Arial" panose="020B0604020202020204" pitchFamily="34" charset="0"/>
              <a:buChar char="•"/>
            </a:pPr>
            <a:r>
              <a:rPr lang="fr-FR" dirty="0">
                <a:latin typeface="+mj-lt"/>
                <a:cs typeface="Arial" panose="020B0604020202020204" pitchFamily="34" charset="0"/>
              </a:rPr>
              <a:t>1 bref PGD lors de la demande de financement ou au démarrage de l’enquête.</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à T0 + 6 mois</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en milieu de projet</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à la fin du projet</a:t>
            </a:r>
            <a:endParaRPr dirty="0">
              <a:latin typeface="+mj-lt"/>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RÉDIGER UN PGD/DMP</a:t>
            </a:r>
            <a:endParaRPr dirty="0"/>
          </a:p>
        </p:txBody>
      </p:sp>
      <p:sp>
        <p:nvSpPr>
          <p:cNvPr id="133" name="Google Shape;133;p23"/>
          <p:cNvSpPr txBox="1">
            <a:spLocks noGrp="1"/>
          </p:cNvSpPr>
          <p:nvPr>
            <p:ph type="body" idx="1"/>
          </p:nvPr>
        </p:nvSpPr>
        <p:spPr>
          <a:xfrm>
            <a:off x="209405" y="4720330"/>
            <a:ext cx="3273691" cy="1852602"/>
          </a:xfrm>
          <a:prstGeom prst="rect">
            <a:avLst/>
          </a:prstGeom>
          <a:noFill/>
          <a:ln>
            <a:noFill/>
          </a:ln>
        </p:spPr>
        <p:txBody>
          <a:bodyPr spcFirstLastPara="1" wrap="square" lIns="45700" tIns="45700" rIns="45700" bIns="45700" anchor="t" anchorCtr="0">
            <a:normAutofit fontScale="92500"/>
          </a:bodyPr>
          <a:lstStyle/>
          <a:p>
            <a:pPr marL="0" lvl="0" indent="0" algn="l" rtl="0">
              <a:lnSpc>
                <a:spcPct val="90000"/>
              </a:lnSpc>
              <a:spcBef>
                <a:spcPts val="0"/>
              </a:spcBef>
              <a:spcAft>
                <a:spcPts val="0"/>
              </a:spcAft>
              <a:buSzPct val="100000"/>
              <a:buNone/>
            </a:pPr>
            <a:r>
              <a:rPr lang="fr-FR" sz="1200" dirty="0"/>
              <a:t>Sources</a:t>
            </a:r>
            <a:endParaRPr dirty="0"/>
          </a:p>
          <a:p>
            <a:pPr marL="91440" lvl="0" indent="-91440" algn="l" rtl="0">
              <a:lnSpc>
                <a:spcPct val="90000"/>
              </a:lnSpc>
              <a:spcBef>
                <a:spcPts val="1400"/>
              </a:spcBef>
              <a:spcAft>
                <a:spcPts val="0"/>
              </a:spcAft>
              <a:buSzPct val="100000"/>
              <a:buChar char=" "/>
            </a:pPr>
            <a:r>
              <a:rPr lang="fr-FR" sz="1200" dirty="0" err="1"/>
              <a:t>Cocaud</a:t>
            </a:r>
            <a:r>
              <a:rPr lang="fr-FR" sz="1200" dirty="0"/>
              <a:t>, Sylvie, et Dominique l’</a:t>
            </a:r>
            <a:r>
              <a:rPr lang="fr-FR" sz="1200" dirty="0" err="1"/>
              <a:t>Hostis</a:t>
            </a:r>
            <a:r>
              <a:rPr lang="fr-FR" sz="1200" dirty="0"/>
              <a:t>. “Pourquoi et comment rédiger un plan de gestion de données ?,” 2019. </a:t>
            </a:r>
            <a:r>
              <a:rPr lang="fr-FR" sz="1200" u="sng" dirty="0">
                <a:solidFill>
                  <a:schemeClr val="hlink"/>
                </a:solidFill>
                <a:hlinkClick r:id="rId3"/>
              </a:rPr>
              <a:t>https://hal.inrae.fr/hal-02791507</a:t>
            </a:r>
            <a:endParaRPr sz="1200" dirty="0"/>
          </a:p>
          <a:p>
            <a:pPr marL="91440" lvl="0" indent="-91440" algn="l" rtl="0">
              <a:lnSpc>
                <a:spcPct val="90000"/>
              </a:lnSpc>
              <a:spcBef>
                <a:spcPts val="1400"/>
              </a:spcBef>
              <a:spcAft>
                <a:spcPts val="0"/>
              </a:spcAft>
              <a:buSzPct val="100000"/>
              <a:buChar char=" "/>
            </a:pPr>
            <a:r>
              <a:rPr lang="fr-FR" sz="1200" dirty="0"/>
              <a:t>Et aussi : Le plan de gestion en bref : </a:t>
            </a:r>
            <a:r>
              <a:rPr lang="fr-FR" sz="1200" u="sng" dirty="0">
                <a:solidFill>
                  <a:schemeClr val="hlink"/>
                </a:solidFill>
                <a:hlinkClick r:id="rId4"/>
              </a:rPr>
              <a:t>https://bibliotheques.univ-tlse2.fr/medias/photo/what-the-plan_1579000810674-png?ID_FICHE=283251</a:t>
            </a:r>
            <a:endParaRPr sz="1200" dirty="0"/>
          </a:p>
          <a:p>
            <a:pPr marL="91440" lvl="0" indent="-20954" algn="l" rtl="0">
              <a:lnSpc>
                <a:spcPct val="90000"/>
              </a:lnSpc>
              <a:spcBef>
                <a:spcPts val="1400"/>
              </a:spcBef>
              <a:spcAft>
                <a:spcPts val="0"/>
              </a:spcAft>
              <a:buSzPct val="100000"/>
              <a:buNone/>
            </a:pPr>
            <a:endParaRPr sz="1200" dirty="0"/>
          </a:p>
          <a:p>
            <a:pPr marL="91440" lvl="0" indent="-20954" algn="l" rtl="0">
              <a:lnSpc>
                <a:spcPct val="90000"/>
              </a:lnSpc>
              <a:spcBef>
                <a:spcPts val="1400"/>
              </a:spcBef>
              <a:spcAft>
                <a:spcPts val="0"/>
              </a:spcAft>
              <a:buSzPct val="100000"/>
              <a:buNone/>
            </a:pPr>
            <a:endParaRPr sz="1200" dirty="0"/>
          </a:p>
          <a:p>
            <a:pPr marL="91440" lvl="0" indent="0" algn="l" rtl="0">
              <a:lnSpc>
                <a:spcPct val="90000"/>
              </a:lnSpc>
              <a:spcBef>
                <a:spcPts val="1400"/>
              </a:spcBef>
              <a:spcAft>
                <a:spcPts val="0"/>
              </a:spcAft>
              <a:buSzPct val="100000"/>
              <a:buNone/>
            </a:pPr>
            <a:endParaRPr dirty="0"/>
          </a:p>
        </p:txBody>
      </p:sp>
      <p:pic>
        <p:nvPicPr>
          <p:cNvPr id="134" name="Google Shape;134;p23"/>
          <p:cNvPicPr preferRelativeResize="0"/>
          <p:nvPr/>
        </p:nvPicPr>
        <p:blipFill rotWithShape="1">
          <a:blip r:embed="rId5">
            <a:alphaModFix/>
          </a:blip>
          <a:srcRect/>
          <a:stretch/>
        </p:blipFill>
        <p:spPr>
          <a:xfrm>
            <a:off x="3927652" y="1784057"/>
            <a:ext cx="7072571" cy="46097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ANR ET PGD</a:t>
            </a:r>
            <a:endParaRPr dirty="0"/>
          </a:p>
        </p:txBody>
      </p:sp>
      <p:sp>
        <p:nvSpPr>
          <p:cNvPr id="140" name="Google Shape;140;p24"/>
          <p:cNvSpPr txBox="1">
            <a:spLocks noGrp="1"/>
          </p:cNvSpPr>
          <p:nvPr>
            <p:ph type="body" idx="1"/>
          </p:nvPr>
        </p:nvSpPr>
        <p:spPr>
          <a:xfrm>
            <a:off x="1095777" y="6097072"/>
            <a:ext cx="5139347" cy="565393"/>
          </a:xfrm>
          <a:prstGeom prst="rect">
            <a:avLst/>
          </a:prstGeom>
          <a:noFill/>
          <a:ln>
            <a:noFill/>
          </a:ln>
        </p:spPr>
        <p:txBody>
          <a:bodyPr spcFirstLastPara="1" wrap="square" lIns="45700" tIns="45700" rIns="45700" bIns="45700" anchor="t" anchorCtr="0">
            <a:normAutofit/>
          </a:bodyPr>
          <a:lstStyle/>
          <a:p>
            <a:pPr marL="91440" lvl="0" indent="-91440" algn="l" rtl="0">
              <a:lnSpc>
                <a:spcPct val="90000"/>
              </a:lnSpc>
              <a:spcBef>
                <a:spcPts val="0"/>
              </a:spcBef>
              <a:spcAft>
                <a:spcPts val="0"/>
              </a:spcAft>
              <a:buSzPts val="1200"/>
              <a:buChar char=" "/>
            </a:pPr>
            <a:r>
              <a:rPr lang="fr-FR" sz="1200" u="sng" dirty="0">
                <a:solidFill>
                  <a:schemeClr val="hlink"/>
                </a:solidFill>
                <a:hlinkClick r:id="rId3"/>
              </a:rPr>
              <a:t>https://anr.fr/fileadmin/documents/2019/ANR__Modele_de_DMP_francais_DMPOPIDoR_2019_07_24_mis_en_page_2.pdf</a:t>
            </a:r>
            <a:endParaRPr sz="1200"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p:txBody>
      </p:sp>
      <p:sp>
        <p:nvSpPr>
          <p:cNvPr id="141" name="Google Shape;141;p24"/>
          <p:cNvSpPr txBox="1"/>
          <p:nvPr/>
        </p:nvSpPr>
        <p:spPr>
          <a:xfrm>
            <a:off x="1095777" y="2549500"/>
            <a:ext cx="9720071" cy="2539031"/>
          </a:xfrm>
          <a:prstGeom prst="rect">
            <a:avLst/>
          </a:prstGeom>
          <a:noFill/>
          <a:ln>
            <a:noFill/>
          </a:ln>
        </p:spPr>
        <p:txBody>
          <a:bodyPr spcFirstLastPara="1" wrap="square" lIns="45700" tIns="45700" rIns="45700" bIns="45700" anchor="t" anchorCtr="0">
            <a:normAutofit/>
          </a:bodyPr>
          <a:lstStyle/>
          <a:p>
            <a:pPr marL="0" marR="0" lvl="0" indent="0" algn="l" rtl="0">
              <a:lnSpc>
                <a:spcPct val="115000"/>
              </a:lnSpc>
              <a:spcBef>
                <a:spcPts val="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1. DATA DESCRIPTION AND COLLECTION OR RE-USE OF EXISTING DATA</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2. DOCUMENTATION AND DATA QUALITY</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3. STORAGE AND BACKUP DURING THE RESEARCH PROCESS</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4. LEGAL AND ETHICAL REQUIREMENTS, CODE OF CONDUCT</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5. DATA SHARING AND LONG-TERM PRESERVATION</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6. DATA MANAGEMENT RESPONSIBILITIES AND RESOURCES</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142" name="Google Shape;142;p24"/>
          <p:cNvSpPr txBox="1"/>
          <p:nvPr/>
        </p:nvSpPr>
        <p:spPr>
          <a:xfrm>
            <a:off x="7323150" y="3668325"/>
            <a:ext cx="3850800" cy="227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900" dirty="0"/>
              <a:t>Lien vers le modèle ANR : </a:t>
            </a:r>
            <a:r>
              <a:rPr lang="fr-FR" sz="2100" u="sng" dirty="0">
                <a:solidFill>
                  <a:srgbClr val="CC4125"/>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https://anr.fr/fr/actualites-de-lanr/details/news/lanr-met-en-place-un-plan-de-gestion-des-donnees-pour-les-projets-finances-des-2019/</a:t>
            </a:r>
            <a:endParaRPr sz="2100" dirty="0">
              <a:solidFill>
                <a:srgbClr val="CC4125"/>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HORIZON EUROPE ET DMP</a:t>
            </a:r>
            <a:endParaRPr dirty="0"/>
          </a:p>
        </p:txBody>
      </p:sp>
      <p:sp>
        <p:nvSpPr>
          <p:cNvPr id="148" name="Google Shape;148;p25"/>
          <p:cNvSpPr txBox="1">
            <a:spLocks noGrp="1"/>
          </p:cNvSpPr>
          <p:nvPr>
            <p:ph type="body" idx="1"/>
          </p:nvPr>
        </p:nvSpPr>
        <p:spPr>
          <a:xfrm>
            <a:off x="1024128" y="2286000"/>
            <a:ext cx="9720071" cy="4205542"/>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u="sng" dirty="0">
                <a:solidFill>
                  <a:schemeClr val="hlink"/>
                </a:solidFill>
                <a:hlinkClick r:id="rId3"/>
              </a:rPr>
              <a:t>https://ec.europa.eu/research/participants/docs/h2020-funding-guide/cross-cutting-issues/open-access-data-management/data-management_en.htm</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1. DATA SUMMARY</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2. FAIR DATA</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3. ALLOCATION OF RESOURCES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4. DATA SECURITY</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5. ETHICAL ASPECTS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6. OTHER ISSUES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7. FURTHER SUPPORT IN DEVELOPING YOUR DMP</a:t>
            </a:r>
            <a:endParaRPr dirty="0"/>
          </a:p>
          <a:p>
            <a:pPr marL="91440" lvl="0" indent="-118745" algn="l" rtl="0">
              <a:lnSpc>
                <a:spcPct val="90000"/>
              </a:lnSpc>
              <a:spcBef>
                <a:spcPts val="1400"/>
              </a:spcBef>
              <a:spcAft>
                <a:spcPts val="0"/>
              </a:spcAft>
              <a:buSzPct val="100000"/>
              <a:buChar char=" "/>
            </a:pPr>
            <a:br>
              <a:rPr lang="fr-FR" dirty="0"/>
            </a:br>
            <a:endParaRPr dirty="0"/>
          </a:p>
        </p:txBody>
      </p:sp>
      <p:pic>
        <p:nvPicPr>
          <p:cNvPr id="149" name="Google Shape;149;p25" descr="Accueil | Horizon-europe.gouv.fr"/>
          <p:cNvPicPr preferRelativeResize="0"/>
          <p:nvPr/>
        </p:nvPicPr>
        <p:blipFill rotWithShape="1">
          <a:blip r:embed="rId4">
            <a:alphaModFix/>
          </a:blip>
          <a:srcRect/>
          <a:stretch/>
        </p:blipFill>
        <p:spPr>
          <a:xfrm>
            <a:off x="6405381" y="2985252"/>
            <a:ext cx="4476750" cy="2381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a:t>
            </a:r>
            <a:endParaRPr dirty="0"/>
          </a:p>
        </p:txBody>
      </p:sp>
      <p:pic>
        <p:nvPicPr>
          <p:cNvPr id="155" name="Google Shape;155;p26"/>
          <p:cNvPicPr preferRelativeResize="0"/>
          <p:nvPr/>
        </p:nvPicPr>
        <p:blipFill rotWithShape="1">
          <a:blip r:embed="rId3">
            <a:alphaModFix/>
          </a:blip>
          <a:srcRect l="7773" t="19644" r="7886" b="41475"/>
          <a:stretch/>
        </p:blipFill>
        <p:spPr>
          <a:xfrm>
            <a:off x="907420" y="1996905"/>
            <a:ext cx="10832154" cy="3328951"/>
          </a:xfrm>
          <a:prstGeom prst="rect">
            <a:avLst/>
          </a:prstGeom>
          <a:noFill/>
          <a:ln>
            <a:noFill/>
          </a:ln>
        </p:spPr>
      </p:pic>
      <p:sp>
        <p:nvSpPr>
          <p:cNvPr id="156" name="Google Shape;156;p26"/>
          <p:cNvSpPr txBox="1"/>
          <p:nvPr/>
        </p:nvSpPr>
        <p:spPr>
          <a:xfrm>
            <a:off x="1129040" y="5994514"/>
            <a:ext cx="39943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https://dmp.opidor.fr/public_templates</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Des modèles de PGD/DMP ?</a:t>
            </a:r>
            <a:endParaRPr dirty="0"/>
          </a:p>
        </p:txBody>
      </p:sp>
      <p:sp>
        <p:nvSpPr>
          <p:cNvPr id="176" name="Google Shape;176;p29"/>
          <p:cNvSpPr txBox="1">
            <a:spLocks noGrp="1"/>
          </p:cNvSpPr>
          <p:nvPr>
            <p:ph type="body" idx="1"/>
          </p:nvPr>
        </p:nvSpPr>
        <p:spPr>
          <a:xfrm>
            <a:off x="1024128" y="2286000"/>
            <a:ext cx="9720072" cy="4023360"/>
          </a:xfrm>
          <a:prstGeom prst="rect">
            <a:avLst/>
          </a:prstGeom>
          <a:noFill/>
          <a:ln>
            <a:noFill/>
          </a:ln>
        </p:spPr>
        <p:txBody>
          <a:bodyPr spcFirstLastPara="1" wrap="square" lIns="45700" tIns="45700" rIns="45700" bIns="45700" anchor="t" anchorCtr="0">
            <a:normAutofit lnSpcReduction="10000"/>
          </a:bodyPr>
          <a:lstStyle/>
          <a:p>
            <a:pPr marL="91440" lvl="0" indent="-129222" algn="l" rtl="0">
              <a:lnSpc>
                <a:spcPct val="90000"/>
              </a:lnSpc>
              <a:spcBef>
                <a:spcPts val="0"/>
              </a:spcBef>
              <a:spcAft>
                <a:spcPts val="0"/>
              </a:spcAft>
              <a:buSzPct val="100000"/>
              <a:buChar char=" "/>
            </a:pPr>
            <a:r>
              <a:rPr lang="fr-FR" dirty="0"/>
              <a:t>Certains établissements proposent des modèles : </a:t>
            </a:r>
            <a:endParaRPr dirty="0"/>
          </a:p>
          <a:p>
            <a:pPr marL="719138" lvl="0" indent="-363538" algn="l" rtl="0">
              <a:lnSpc>
                <a:spcPct val="90000"/>
              </a:lnSpc>
              <a:spcBef>
                <a:spcPts val="1400"/>
              </a:spcBef>
              <a:spcAft>
                <a:spcPts val="0"/>
              </a:spcAft>
              <a:buSzPct val="100000"/>
              <a:buFont typeface="Noto Sans Symbols"/>
              <a:buChar char="⮚"/>
            </a:pPr>
            <a:r>
              <a:rPr lang="fr-FR" dirty="0"/>
              <a:t>Inserm : </a:t>
            </a:r>
            <a:r>
              <a:rPr lang="fr-FR" u="sng" dirty="0">
                <a:solidFill>
                  <a:schemeClr val="hlink"/>
                </a:solidFill>
                <a:hlinkClick r:id="rId3"/>
              </a:rPr>
              <a:t>https://dmp.opidor.fr/public_templates?page=1&amp;search=inserm</a:t>
            </a:r>
            <a:endParaRPr dirty="0"/>
          </a:p>
          <a:p>
            <a:pPr marL="719138" lvl="0" indent="-363538" algn="l" rtl="0">
              <a:lnSpc>
                <a:spcPct val="90000"/>
              </a:lnSpc>
              <a:spcBef>
                <a:spcPts val="1400"/>
              </a:spcBef>
              <a:spcAft>
                <a:spcPts val="0"/>
              </a:spcAft>
              <a:buSzPct val="100000"/>
              <a:buFont typeface="Noto Sans Symbols"/>
              <a:buChar char="⮚"/>
            </a:pPr>
            <a:r>
              <a:rPr lang="fr-FR" dirty="0" err="1"/>
              <a:t>Agrotech</a:t>
            </a:r>
            <a:r>
              <a:rPr lang="fr-FR" dirty="0"/>
              <a:t> : </a:t>
            </a:r>
            <a:r>
              <a:rPr lang="fr-FR" u="sng" dirty="0">
                <a:solidFill>
                  <a:schemeClr val="hlink"/>
                </a:solidFill>
                <a:hlinkClick r:id="rId4"/>
              </a:rPr>
              <a:t>https://dmp.opidor.fr/template_export/413287783.pdf</a:t>
            </a:r>
            <a:endParaRPr dirty="0"/>
          </a:p>
          <a:p>
            <a:pPr marL="719138" lvl="0" indent="-363538" algn="l" rtl="0">
              <a:lnSpc>
                <a:spcPct val="90000"/>
              </a:lnSpc>
              <a:spcBef>
                <a:spcPts val="1400"/>
              </a:spcBef>
              <a:spcAft>
                <a:spcPts val="0"/>
              </a:spcAft>
              <a:buSzPct val="100000"/>
              <a:buFont typeface="Noto Sans Symbols"/>
              <a:buChar char="⮚"/>
            </a:pPr>
            <a:r>
              <a:rPr lang="fr-FR" dirty="0"/>
              <a:t>CIRAD : </a:t>
            </a:r>
            <a:r>
              <a:rPr lang="fr-FR" u="sng" dirty="0">
                <a:solidFill>
                  <a:schemeClr val="hlink"/>
                </a:solidFill>
                <a:hlinkClick r:id="rId5"/>
              </a:rPr>
              <a:t>https://dmp.opidor.fr/template_export/390748102.pdf</a:t>
            </a:r>
            <a:endParaRPr dirty="0"/>
          </a:p>
          <a:p>
            <a:pPr marL="719138" lvl="0" indent="-363538" algn="l" rtl="0">
              <a:lnSpc>
                <a:spcPct val="90000"/>
              </a:lnSpc>
              <a:spcBef>
                <a:spcPts val="1400"/>
              </a:spcBef>
              <a:spcAft>
                <a:spcPts val="0"/>
              </a:spcAft>
              <a:buSzPct val="100000"/>
              <a:buFont typeface="Noto Sans Symbols"/>
              <a:buChar char="⮚"/>
            </a:pPr>
            <a:r>
              <a:rPr lang="fr-FR" dirty="0"/>
              <a:t>INRAE : </a:t>
            </a:r>
            <a:r>
              <a:rPr lang="fr-FR" u="sng" dirty="0">
                <a:solidFill>
                  <a:schemeClr val="hlink"/>
                </a:solidFill>
                <a:hlinkClick r:id="rId6"/>
              </a:rPr>
              <a:t>https://dmp.opidor.fr/template_export/32410048.pdf</a:t>
            </a:r>
            <a:endParaRPr dirty="0"/>
          </a:p>
          <a:p>
            <a:pPr marL="719138" lvl="0" indent="-363538" algn="l" rtl="0">
              <a:lnSpc>
                <a:spcPct val="90000"/>
              </a:lnSpc>
              <a:spcBef>
                <a:spcPts val="1400"/>
              </a:spcBef>
              <a:spcAft>
                <a:spcPts val="0"/>
              </a:spcAft>
              <a:buSzPct val="100000"/>
              <a:buFont typeface="Noto Sans Symbols"/>
              <a:buChar char="⮚"/>
            </a:pPr>
            <a:r>
              <a:rPr lang="fr-FR" dirty="0"/>
              <a:t>Institut Pasteur : </a:t>
            </a:r>
            <a:r>
              <a:rPr lang="fr-FR" u="sng" dirty="0">
                <a:solidFill>
                  <a:schemeClr val="hlink"/>
                </a:solidFill>
                <a:hlinkClick r:id="rId7"/>
              </a:rPr>
              <a:t>https://dmp.opidor.fr/template_export/1360955699.pdf</a:t>
            </a:r>
            <a:endParaRPr dirty="0"/>
          </a:p>
          <a:p>
            <a:pPr marL="91440" lvl="0" indent="0" algn="l" rtl="0">
              <a:lnSpc>
                <a:spcPct val="90000"/>
              </a:lnSpc>
              <a:spcBef>
                <a:spcPts val="1400"/>
              </a:spcBef>
              <a:spcAft>
                <a:spcPts val="0"/>
              </a:spcAft>
              <a:buSzPct val="100000"/>
              <a:buNone/>
            </a:pPr>
            <a:endParaRPr dirty="0"/>
          </a:p>
          <a:p>
            <a:pPr marL="91440" lvl="0" indent="-129222" algn="l" rtl="0">
              <a:lnSpc>
                <a:spcPct val="90000"/>
              </a:lnSpc>
              <a:spcBef>
                <a:spcPts val="1400"/>
              </a:spcBef>
              <a:spcAft>
                <a:spcPts val="0"/>
              </a:spcAft>
              <a:buSzPct val="100000"/>
              <a:buChar char=" "/>
            </a:pPr>
            <a:r>
              <a:rPr lang="fr-FR" dirty="0"/>
              <a:t>&gt;&gt; Prendre des décisions en matière de stockage, de conservation et de signalement.</a:t>
            </a: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189" name="Google Shape;189;p3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190" name="Google Shape;190;p3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Choisissez un modèle et comparez-le au modèle ANR.</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Quelles différences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Modèles et recommandations</a:t>
            </a:r>
            <a:endParaRPr dirty="0"/>
          </a:p>
        </p:txBody>
      </p:sp>
      <p:sp>
        <p:nvSpPr>
          <p:cNvPr id="176" name="Google Shape;176;p29"/>
          <p:cNvSpPr txBox="1">
            <a:spLocks noGrp="1"/>
          </p:cNvSpPr>
          <p:nvPr>
            <p:ph type="body" idx="1"/>
          </p:nvPr>
        </p:nvSpPr>
        <p:spPr>
          <a:xfrm>
            <a:off x="1024128" y="2286000"/>
            <a:ext cx="9720072" cy="4023360"/>
          </a:xfrm>
          <a:prstGeom prst="rect">
            <a:avLst/>
          </a:prstGeom>
          <a:noFill/>
          <a:ln>
            <a:noFill/>
          </a:ln>
        </p:spPr>
        <p:txBody>
          <a:bodyPr spcFirstLastPara="1" wrap="square" lIns="45700" tIns="45700" rIns="45700" bIns="45700" anchor="t" anchorCtr="0">
            <a:normAutofit/>
          </a:bodyPr>
          <a:lstStyle/>
          <a:p>
            <a:pPr marL="91440" lvl="0" indent="-129222" algn="l" rtl="0">
              <a:lnSpc>
                <a:spcPct val="90000"/>
              </a:lnSpc>
              <a:spcBef>
                <a:spcPts val="0"/>
              </a:spcBef>
              <a:spcAft>
                <a:spcPts val="0"/>
              </a:spcAft>
              <a:buSzPct val="100000"/>
              <a:buChar char=" "/>
            </a:pPr>
            <a:r>
              <a:rPr lang="fr-FR" dirty="0"/>
              <a:t>Tous les établissements n’ont pas de modèle de PGD. </a:t>
            </a:r>
          </a:p>
          <a:p>
            <a:pPr marL="91440" lvl="0" indent="-129222" algn="l" rtl="0">
              <a:lnSpc>
                <a:spcPct val="90000"/>
              </a:lnSpc>
              <a:spcBef>
                <a:spcPts val="0"/>
              </a:spcBef>
              <a:spcAft>
                <a:spcPts val="0"/>
              </a:spcAft>
              <a:buSzPct val="100000"/>
              <a:buChar char=" "/>
            </a:pPr>
            <a:endParaRPr lang="fr-FR" dirty="0"/>
          </a:p>
          <a:p>
            <a:pPr marL="91440" lvl="0" indent="-129222" algn="l" rtl="0">
              <a:lnSpc>
                <a:spcPct val="90000"/>
              </a:lnSpc>
              <a:spcBef>
                <a:spcPts val="0"/>
              </a:spcBef>
              <a:spcAft>
                <a:spcPts val="0"/>
              </a:spcAft>
              <a:buSzPct val="100000"/>
              <a:buChar char=" "/>
            </a:pPr>
            <a:r>
              <a:rPr lang="fr-FR" dirty="0"/>
              <a:t>Certains établissements reprennent le modèle ANR mais y ajoutent des recommandations.</a:t>
            </a:r>
          </a:p>
          <a:p>
            <a:pPr marL="91440" lvl="0" indent="-129222" algn="l" rtl="0">
              <a:lnSpc>
                <a:spcPct val="90000"/>
              </a:lnSpc>
              <a:spcBef>
                <a:spcPts val="0"/>
              </a:spcBef>
              <a:spcAft>
                <a:spcPts val="0"/>
              </a:spcAft>
              <a:buSzPct val="100000"/>
              <a:buChar char=" "/>
            </a:pPr>
            <a:endParaRPr lang="fr-FR" dirty="0"/>
          </a:p>
          <a:p>
            <a:pPr marL="91440" lvl="0" indent="-129222" algn="l" rtl="0">
              <a:lnSpc>
                <a:spcPct val="90000"/>
              </a:lnSpc>
              <a:spcBef>
                <a:spcPts val="0"/>
              </a:spcBef>
              <a:spcAft>
                <a:spcPts val="0"/>
              </a:spcAft>
              <a:buSzPct val="100000"/>
              <a:buChar char=" "/>
            </a:pPr>
            <a:r>
              <a:rPr lang="fr-FR" dirty="0"/>
              <a:t>On peut avoir accès à ces recommandations depuis DMP </a:t>
            </a:r>
            <a:r>
              <a:rPr lang="fr-FR" dirty="0" err="1"/>
              <a:t>Opidor</a:t>
            </a:r>
            <a:r>
              <a:rPr lang="fr-FR" dirty="0"/>
              <a:t>.</a:t>
            </a: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extLst>
      <p:ext uri="{BB962C8B-B14F-4D97-AF65-F5344CB8AC3E}">
        <p14:creationId xmlns:p14="http://schemas.microsoft.com/office/powerpoint/2010/main" val="3924739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Science Europe, modèle structuré</a:t>
            </a:r>
            <a:endParaRPr dirty="0"/>
          </a:p>
        </p:txBody>
      </p:sp>
      <p:sp>
        <p:nvSpPr>
          <p:cNvPr id="176" name="Google Shape;176;p29"/>
          <p:cNvSpPr txBox="1">
            <a:spLocks noGrp="1"/>
          </p:cNvSpPr>
          <p:nvPr>
            <p:ph type="body" idx="1"/>
          </p:nvPr>
        </p:nvSpPr>
        <p:spPr>
          <a:xfrm>
            <a:off x="361014" y="4616883"/>
            <a:ext cx="1837735" cy="631704"/>
          </a:xfrm>
          <a:prstGeom prst="rect">
            <a:avLst/>
          </a:prstGeom>
          <a:noFill/>
          <a:ln>
            <a:noFill/>
          </a:ln>
        </p:spPr>
        <p:txBody>
          <a:bodyPr spcFirstLastPara="1" wrap="square" lIns="45700" tIns="45700" rIns="45700" bIns="45700" anchor="t" anchorCtr="0">
            <a:normAutofit fontScale="47500" lnSpcReduction="20000"/>
          </a:bodyPr>
          <a:lstStyle/>
          <a:p>
            <a:pPr marL="91440" lvl="0" indent="-129222" algn="l" rtl="0">
              <a:lnSpc>
                <a:spcPct val="90000"/>
              </a:lnSpc>
              <a:spcBef>
                <a:spcPts val="0"/>
              </a:spcBef>
              <a:spcAft>
                <a:spcPts val="0"/>
              </a:spcAft>
              <a:buSzPct val="100000"/>
              <a:buChar char=" "/>
            </a:pPr>
            <a:r>
              <a:rPr lang="fr-FR" dirty="0"/>
              <a:t>Science Europe, modèle structuré</a:t>
            </a:r>
          </a:p>
          <a:p>
            <a:pPr marL="91440" lvl="0" indent="-129222" algn="l" rtl="0">
              <a:lnSpc>
                <a:spcPct val="90000"/>
              </a:lnSpc>
              <a:spcBef>
                <a:spcPts val="0"/>
              </a:spcBef>
              <a:spcAft>
                <a:spcPts val="0"/>
              </a:spcAft>
              <a:buSzPct val="100000"/>
              <a:buChar char=" "/>
            </a:pPr>
            <a:r>
              <a:rPr lang="fr-FR" dirty="0">
                <a:hlinkClick r:id="rId3"/>
              </a:rPr>
              <a:t>https://dmp.opidor.fr/template_export/952366587.pdf</a:t>
            </a:r>
            <a:endParaRPr lang="fr-FR" dirty="0"/>
          </a:p>
          <a:p>
            <a:pPr marL="91440" lvl="0" indent="-129222" algn="l" rtl="0">
              <a:lnSpc>
                <a:spcPct val="90000"/>
              </a:lnSpc>
              <a:spcBef>
                <a:spcPts val="0"/>
              </a:spcBef>
              <a:spcAft>
                <a:spcPts val="0"/>
              </a:spcAft>
              <a:buSzPct val="100000"/>
              <a:buChar char=" "/>
            </a:pPr>
            <a:endParaRPr lang="fr-FR" dirty="0"/>
          </a:p>
          <a:p>
            <a:pPr marL="91440" lvl="0" indent="-129222" algn="l" rtl="0">
              <a:lnSpc>
                <a:spcPct val="90000"/>
              </a:lnSpc>
              <a:spcBef>
                <a:spcPts val="0"/>
              </a:spcBef>
              <a:spcAft>
                <a:spcPts val="0"/>
              </a:spcAft>
              <a:buSzPct val="100000"/>
              <a:buChar char=" "/>
            </a:pPr>
            <a:endParaRPr lang="fr-FR" dirty="0"/>
          </a:p>
          <a:p>
            <a:pPr marL="91440" lvl="0" indent="-129222" algn="l" rtl="0">
              <a:lnSpc>
                <a:spcPct val="90000"/>
              </a:lnSpc>
              <a:spcBef>
                <a:spcPts val="0"/>
              </a:spcBef>
              <a:spcAft>
                <a:spcPts val="0"/>
              </a:spcAft>
              <a:buSzPct val="100000"/>
              <a:buChar char=" "/>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pic>
        <p:nvPicPr>
          <p:cNvPr id="3" name="Image 2">
            <a:extLst>
              <a:ext uri="{FF2B5EF4-FFF2-40B4-BE49-F238E27FC236}">
                <a16:creationId xmlns:a16="http://schemas.microsoft.com/office/drawing/2014/main" id="{A3B803AD-AD29-0C91-3136-04238418501C}"/>
              </a:ext>
            </a:extLst>
          </p:cNvPr>
          <p:cNvPicPr>
            <a:picLocks noChangeAspect="1"/>
          </p:cNvPicPr>
          <p:nvPr/>
        </p:nvPicPr>
        <p:blipFill rotWithShape="1">
          <a:blip r:embed="rId4"/>
          <a:srcRect l="5511" t="11807" r="14155" b="18575"/>
          <a:stretch/>
        </p:blipFill>
        <p:spPr>
          <a:xfrm>
            <a:off x="2643627" y="1792155"/>
            <a:ext cx="8264025" cy="4774424"/>
          </a:xfrm>
          <a:prstGeom prst="rect">
            <a:avLst/>
          </a:prstGeom>
        </p:spPr>
      </p:pic>
    </p:spTree>
    <p:extLst>
      <p:ext uri="{BB962C8B-B14F-4D97-AF65-F5344CB8AC3E}">
        <p14:creationId xmlns:p14="http://schemas.microsoft.com/office/powerpoint/2010/main" val="18268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données, une nécessité</a:t>
            </a:r>
          </a:p>
        </p:txBody>
      </p:sp>
      <p:sp>
        <p:nvSpPr>
          <p:cNvPr id="4" name="Espace réservé du texte 3"/>
          <p:cNvSpPr>
            <a:spLocks noGrp="1"/>
          </p:cNvSpPr>
          <p:nvPr>
            <p:ph type="body" idx="1"/>
          </p:nvPr>
        </p:nvSpPr>
        <p:spPr/>
        <p:txBody>
          <a:bodyPr/>
          <a:lstStyle/>
          <a:p>
            <a:r>
              <a:rPr lang="fr-FR" dirty="0"/>
              <a:t>Pourquoi c’est incontournable aujourd’hui ? </a:t>
            </a:r>
          </a:p>
        </p:txBody>
      </p:sp>
    </p:spTree>
    <p:extLst>
      <p:ext uri="{BB962C8B-B14F-4D97-AF65-F5344CB8AC3E}">
        <p14:creationId xmlns:p14="http://schemas.microsoft.com/office/powerpoint/2010/main" val="2104747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LE PGD PAS À PAS</a:t>
            </a:r>
            <a:endParaRPr dirty="0"/>
          </a:p>
        </p:txBody>
      </p:sp>
      <p:sp>
        <p:nvSpPr>
          <p:cNvPr id="196" name="Google Shape;196;p31"/>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Créer son PDG/DMP</a:t>
            </a:r>
            <a:endParaRPr dirty="0"/>
          </a:p>
        </p:txBody>
      </p:sp>
      <p:sp>
        <p:nvSpPr>
          <p:cNvPr id="202" name="Google Shape;202;p3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Sur DMP </a:t>
            </a:r>
            <a:r>
              <a:rPr lang="fr-FR" dirty="0" err="1"/>
              <a:t>Opidor</a:t>
            </a:r>
            <a:endParaRPr dirty="0"/>
          </a:p>
        </p:txBody>
      </p:sp>
    </p:spTree>
    <p:extLst>
      <p:ext uri="{BB962C8B-B14F-4D97-AF65-F5344CB8AC3E}">
        <p14:creationId xmlns:p14="http://schemas.microsoft.com/office/powerpoint/2010/main" val="4202924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DES EXEMPLES DE PGD/DMP</a:t>
            </a:r>
            <a:endParaRPr dirty="0"/>
          </a:p>
        </p:txBody>
      </p:sp>
      <p:sp>
        <p:nvSpPr>
          <p:cNvPr id="162" name="Google Shape;162;p27"/>
          <p:cNvSpPr txBox="1">
            <a:spLocks noGrp="1"/>
          </p:cNvSpPr>
          <p:nvPr>
            <p:ph type="body" idx="1"/>
          </p:nvPr>
        </p:nvSpPr>
        <p:spPr>
          <a:xfrm>
            <a:off x="1024128" y="2286000"/>
            <a:ext cx="397366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dirty="0"/>
              <a:t>Consulter des PGD : </a:t>
            </a:r>
            <a:endParaRPr dirty="0"/>
          </a:p>
          <a:p>
            <a:pPr marL="91440" lvl="0" indent="-118745" algn="l" rtl="0">
              <a:lnSpc>
                <a:spcPct val="90000"/>
              </a:lnSpc>
              <a:spcBef>
                <a:spcPts val="1400"/>
              </a:spcBef>
              <a:spcAft>
                <a:spcPts val="0"/>
              </a:spcAft>
              <a:buSzPct val="100000"/>
              <a:buChar char=" "/>
            </a:pPr>
            <a:r>
              <a:rPr lang="fr-FR" u="sng" dirty="0">
                <a:solidFill>
                  <a:schemeClr val="hlink"/>
                </a:solidFill>
                <a:hlinkClick r:id="rId3"/>
              </a:rPr>
              <a:t>https://dmp.opidor.fr/public_plans</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dirty="0"/>
              <a:t>Des exemples SHS: </a:t>
            </a:r>
            <a:endParaRPr dirty="0"/>
          </a:p>
          <a:p>
            <a:pPr marL="91440" lvl="0" indent="-118745" algn="l" rtl="0">
              <a:lnSpc>
                <a:spcPct val="90000"/>
              </a:lnSpc>
              <a:spcBef>
                <a:spcPts val="1400"/>
              </a:spcBef>
              <a:spcAft>
                <a:spcPts val="0"/>
              </a:spcAft>
              <a:buSzPct val="100000"/>
              <a:buChar char=" "/>
            </a:pPr>
            <a:r>
              <a:rPr lang="fr-FR" u="sng" dirty="0">
                <a:solidFill>
                  <a:schemeClr val="hlink"/>
                </a:solidFill>
                <a:hlinkClick r:id="rId4"/>
              </a:rPr>
              <a:t>https://dmp.opidor.fr/plans/3354/export.pdf</a:t>
            </a:r>
          </a:p>
          <a:p>
            <a:pPr marL="91440" lvl="0" indent="-118745" algn="l" rtl="0">
              <a:lnSpc>
                <a:spcPct val="90000"/>
              </a:lnSpc>
              <a:spcBef>
                <a:spcPts val="1400"/>
              </a:spcBef>
              <a:spcAft>
                <a:spcPts val="0"/>
              </a:spcAft>
              <a:buSzPct val="100000"/>
              <a:buChar char=" "/>
            </a:pPr>
            <a:r>
              <a:rPr lang="fr-FR" u="sng" dirty="0">
                <a:solidFill>
                  <a:schemeClr val="hlink"/>
                </a:solidFill>
                <a:hlinkClick r:id="rId5"/>
              </a:rPr>
              <a:t>https://dmp.opidor.fr/plans/2630/export.pdf</a:t>
            </a:r>
            <a:endParaRPr dirty="0"/>
          </a:p>
          <a:p>
            <a:pPr marL="91440" lvl="0" indent="0" algn="l" rtl="0">
              <a:lnSpc>
                <a:spcPct val="90000"/>
              </a:lnSpc>
              <a:spcBef>
                <a:spcPts val="1400"/>
              </a:spcBef>
              <a:spcAft>
                <a:spcPts val="0"/>
              </a:spcAft>
              <a:buSzPct val="100000"/>
              <a:buNone/>
            </a:pPr>
            <a:endParaRPr lang="fr-FR" dirty="0"/>
          </a:p>
          <a:p>
            <a:pPr marL="91440" lvl="0" indent="0" algn="l" rtl="0">
              <a:lnSpc>
                <a:spcPct val="90000"/>
              </a:lnSpc>
              <a:spcBef>
                <a:spcPts val="1400"/>
              </a:spcBef>
              <a:spcAft>
                <a:spcPts val="0"/>
              </a:spcAft>
              <a:buSzPct val="100000"/>
              <a:buNone/>
            </a:pPr>
            <a:r>
              <a:rPr lang="fr-FR" dirty="0"/>
              <a:t>Un exemple fictif bien utile : </a:t>
            </a:r>
          </a:p>
          <a:p>
            <a:pPr marL="91440" indent="0">
              <a:spcBef>
                <a:spcPts val="1400"/>
              </a:spcBef>
              <a:buSzPct val="100000"/>
              <a:buNone/>
            </a:pPr>
            <a:r>
              <a:rPr lang="fr-FR" u="sng" dirty="0">
                <a:solidFill>
                  <a:schemeClr val="hlink"/>
                </a:solidFill>
                <a:hlinkClick r:id="rId4"/>
              </a:rPr>
              <a:t>https://dmp.opidor.fr/plans/5848/export.pdf</a:t>
            </a:r>
            <a:endParaRPr lang="fr-FR" dirty="0"/>
          </a:p>
          <a:p>
            <a:pPr marL="91440" lvl="0" indent="0" algn="l" rtl="0">
              <a:lnSpc>
                <a:spcPct val="90000"/>
              </a:lnSpc>
              <a:spcBef>
                <a:spcPts val="1400"/>
              </a:spcBef>
              <a:spcAft>
                <a:spcPts val="0"/>
              </a:spcAft>
              <a:buSzPct val="100000"/>
              <a:buNone/>
            </a:pPr>
            <a:endParaRPr lang="fr-F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pic>
        <p:nvPicPr>
          <p:cNvPr id="163" name="Google Shape;163;p27"/>
          <p:cNvPicPr preferRelativeResize="0"/>
          <p:nvPr/>
        </p:nvPicPr>
        <p:blipFill rotWithShape="1">
          <a:blip r:embed="rId6">
            <a:alphaModFix/>
          </a:blip>
          <a:srcRect l="7298" t="10585" r="7749" b="24681"/>
          <a:stretch/>
        </p:blipFill>
        <p:spPr>
          <a:xfrm>
            <a:off x="5295702" y="1847088"/>
            <a:ext cx="6228157" cy="3163824"/>
          </a:xfrm>
          <a:prstGeom prst="rect">
            <a:avLst/>
          </a:prstGeom>
          <a:noFill/>
          <a:ln>
            <a:noFill/>
          </a:ln>
        </p:spPr>
      </p:pic>
    </p:spTree>
    <p:extLst>
      <p:ext uri="{BB962C8B-B14F-4D97-AF65-F5344CB8AC3E}">
        <p14:creationId xmlns:p14="http://schemas.microsoft.com/office/powerpoint/2010/main" val="2435564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169" name="Google Shape;169;p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170" name="Google Shape;170;p2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None/>
            </a:pPr>
            <a:r>
              <a:rPr lang="fr-FR" dirty="0"/>
              <a:t>Observez deux exemples de PGD déposés dans DMP </a:t>
            </a:r>
            <a:r>
              <a:rPr lang="fr-FR" dirty="0" err="1"/>
              <a:t>Opidor</a:t>
            </a:r>
            <a:r>
              <a:rPr lang="fr-FR" dirty="0"/>
              <a:t>.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En trouvez-vous dans votre discipline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 pensez-vous de ces documents ? </a:t>
            </a:r>
            <a:endParaRPr dirty="0"/>
          </a:p>
          <a:p>
            <a:pPr marL="0" lvl="0" indent="0" algn="l" rtl="0">
              <a:lnSpc>
                <a:spcPct val="90000"/>
              </a:lnSpc>
              <a:spcBef>
                <a:spcPts val="0"/>
              </a:spcBef>
              <a:spcAft>
                <a:spcPts val="0"/>
              </a:spcAft>
              <a:buNone/>
            </a:pPr>
            <a:r>
              <a:rPr lang="fr-FR" dirty="0"/>
              <a:t>    &gt; complexes ou pas </a:t>
            </a:r>
            <a:endParaRPr dirty="0"/>
          </a:p>
          <a:p>
            <a:pPr marL="0" lvl="0" indent="0" algn="l" rtl="0">
              <a:lnSpc>
                <a:spcPct val="90000"/>
              </a:lnSpc>
              <a:spcBef>
                <a:spcPts val="0"/>
              </a:spcBef>
              <a:spcAft>
                <a:spcPts val="0"/>
              </a:spcAft>
              <a:buNone/>
            </a:pPr>
            <a:r>
              <a:rPr lang="fr-FR" dirty="0"/>
              <a:t>    &gt; complets ou pas </a:t>
            </a:r>
            <a:endParaRPr dirty="0"/>
          </a:p>
          <a:p>
            <a:pPr marL="0" lvl="0" indent="0" algn="l" rtl="0">
              <a:lnSpc>
                <a:spcPct val="90000"/>
              </a:lnSpc>
              <a:spcBef>
                <a:spcPts val="0"/>
              </a:spcBef>
              <a:spcAft>
                <a:spcPts val="0"/>
              </a:spcAft>
              <a:buNone/>
            </a:pPr>
            <a:r>
              <a:rPr lang="fr-FR" dirty="0"/>
              <a:t>    &gt; Qu’est-ce qui vous étonne dans ces deux exemples observés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i="1" dirty="0"/>
              <a:t>A la fin de l’exercice, gardez les exemples de PGD dans un onglet, on en aura besoin par la suite.</a:t>
            </a:r>
            <a:endParaRPr i="1" dirty="0"/>
          </a:p>
        </p:txBody>
      </p:sp>
    </p:spTree>
    <p:extLst>
      <p:ext uri="{BB962C8B-B14F-4D97-AF65-F5344CB8AC3E}">
        <p14:creationId xmlns:p14="http://schemas.microsoft.com/office/powerpoint/2010/main" val="3745623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PAS À PAS</a:t>
            </a:r>
            <a:endParaRPr dirty="0"/>
          </a:p>
        </p:txBody>
      </p:sp>
      <p:sp>
        <p:nvSpPr>
          <p:cNvPr id="894" name="Google Shape;894;p124"/>
          <p:cNvSpPr txBox="1">
            <a:spLocks noGrp="1"/>
          </p:cNvSpPr>
          <p:nvPr>
            <p:ph type="body" idx="1"/>
          </p:nvPr>
        </p:nvSpPr>
        <p:spPr>
          <a:xfrm>
            <a:off x="1024128" y="2286000"/>
            <a:ext cx="2766095"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Se créer un compte DMP </a:t>
            </a:r>
            <a:r>
              <a:rPr lang="fr-FR" dirty="0" err="1"/>
              <a:t>Opidor</a:t>
            </a:r>
            <a:endParaRPr dirty="0"/>
          </a:p>
        </p:txBody>
      </p:sp>
      <p:pic>
        <p:nvPicPr>
          <p:cNvPr id="895" name="Google Shape;895;p124"/>
          <p:cNvPicPr preferRelativeResize="0"/>
          <p:nvPr/>
        </p:nvPicPr>
        <p:blipFill rotWithShape="1">
          <a:blip r:embed="rId3">
            <a:alphaModFix/>
          </a:blip>
          <a:srcRect l="6008" t="10992" r="5712" b="40865"/>
          <a:stretch/>
        </p:blipFill>
        <p:spPr>
          <a:xfrm>
            <a:off x="1165685" y="3259730"/>
            <a:ext cx="9081179" cy="3301613"/>
          </a:xfrm>
          <a:prstGeom prst="rect">
            <a:avLst/>
          </a:prstGeom>
          <a:noFill/>
          <a:ln>
            <a:noFill/>
          </a:ln>
        </p:spPr>
      </p:pic>
    </p:spTree>
    <p:extLst>
      <p:ext uri="{BB962C8B-B14F-4D97-AF65-F5344CB8AC3E}">
        <p14:creationId xmlns:p14="http://schemas.microsoft.com/office/powerpoint/2010/main" val="1918319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2</a:t>
            </a:r>
            <a:endParaRPr dirty="0"/>
          </a:p>
        </p:txBody>
      </p:sp>
      <p:pic>
        <p:nvPicPr>
          <p:cNvPr id="901" name="Google Shape;901;p125"/>
          <p:cNvPicPr preferRelativeResize="0">
            <a:picLocks noGrp="1"/>
          </p:cNvPicPr>
          <p:nvPr>
            <p:ph type="body" idx="1"/>
          </p:nvPr>
        </p:nvPicPr>
        <p:blipFill rotWithShape="1">
          <a:blip r:embed="rId3">
            <a:alphaModFix/>
          </a:blip>
          <a:srcRect l="4773" t="10987" r="6847" b="25678"/>
          <a:stretch/>
        </p:blipFill>
        <p:spPr>
          <a:xfrm>
            <a:off x="1208801" y="2084832"/>
            <a:ext cx="9350725" cy="4467298"/>
          </a:xfrm>
          <a:prstGeom prst="rect">
            <a:avLst/>
          </a:prstGeom>
          <a:noFill/>
          <a:ln>
            <a:noFill/>
          </a:ln>
        </p:spPr>
      </p:pic>
      <p:cxnSp>
        <p:nvCxnSpPr>
          <p:cNvPr id="902" name="Google Shape;902;p125"/>
          <p:cNvCxnSpPr/>
          <p:nvPr/>
        </p:nvCxnSpPr>
        <p:spPr>
          <a:xfrm>
            <a:off x="610403" y="4620861"/>
            <a:ext cx="1012123" cy="460690"/>
          </a:xfrm>
          <a:prstGeom prst="straightConnector1">
            <a:avLst/>
          </a:prstGeom>
          <a:noFill/>
          <a:ln w="28575" cap="flat" cmpd="sng">
            <a:solidFill>
              <a:srgbClr val="FFC000"/>
            </a:solidFill>
            <a:prstDash val="solid"/>
            <a:round/>
            <a:headEnd type="none" w="sm" len="sm"/>
            <a:tailEnd type="triangle" w="med" len="med"/>
          </a:ln>
        </p:spPr>
      </p:cxnSp>
      <p:cxnSp>
        <p:nvCxnSpPr>
          <p:cNvPr id="903" name="Google Shape;903;p125"/>
          <p:cNvCxnSpPr/>
          <p:nvPr/>
        </p:nvCxnSpPr>
        <p:spPr>
          <a:xfrm flipH="1">
            <a:off x="9751273" y="4773169"/>
            <a:ext cx="1284348" cy="1215802"/>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3820699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3</a:t>
            </a:r>
            <a:endParaRPr dirty="0"/>
          </a:p>
        </p:txBody>
      </p:sp>
      <p:pic>
        <p:nvPicPr>
          <p:cNvPr id="909" name="Google Shape;909;p126"/>
          <p:cNvPicPr preferRelativeResize="0"/>
          <p:nvPr/>
        </p:nvPicPr>
        <p:blipFill rotWithShape="1">
          <a:blip r:embed="rId3">
            <a:alphaModFix/>
          </a:blip>
          <a:srcRect l="5511" t="11603" r="6391" b="39847"/>
          <a:stretch/>
        </p:blipFill>
        <p:spPr>
          <a:xfrm>
            <a:off x="465426" y="2205728"/>
            <a:ext cx="10126420" cy="3720422"/>
          </a:xfrm>
          <a:prstGeom prst="rect">
            <a:avLst/>
          </a:prstGeom>
          <a:noFill/>
          <a:ln>
            <a:noFill/>
          </a:ln>
        </p:spPr>
      </p:pic>
      <p:cxnSp>
        <p:nvCxnSpPr>
          <p:cNvPr id="910" name="Google Shape;910;p126"/>
          <p:cNvCxnSpPr/>
          <p:nvPr/>
        </p:nvCxnSpPr>
        <p:spPr>
          <a:xfrm flipH="1">
            <a:off x="9879870" y="4153191"/>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820727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4</a:t>
            </a:r>
            <a:endParaRPr dirty="0"/>
          </a:p>
        </p:txBody>
      </p:sp>
      <p:pic>
        <p:nvPicPr>
          <p:cNvPr id="916" name="Google Shape;916;p127"/>
          <p:cNvPicPr preferRelativeResize="0"/>
          <p:nvPr/>
        </p:nvPicPr>
        <p:blipFill rotWithShape="1">
          <a:blip r:embed="rId3">
            <a:alphaModFix/>
          </a:blip>
          <a:srcRect l="7298" t="23002" r="8360" b="13892"/>
          <a:stretch/>
        </p:blipFill>
        <p:spPr>
          <a:xfrm>
            <a:off x="1263406" y="1870680"/>
            <a:ext cx="8676331" cy="4327695"/>
          </a:xfrm>
          <a:prstGeom prst="rect">
            <a:avLst/>
          </a:prstGeom>
          <a:noFill/>
          <a:ln>
            <a:noFill/>
          </a:ln>
        </p:spPr>
      </p:pic>
      <p:cxnSp>
        <p:nvCxnSpPr>
          <p:cNvPr id="917" name="Google Shape;917;p127"/>
          <p:cNvCxnSpPr/>
          <p:nvPr/>
        </p:nvCxnSpPr>
        <p:spPr>
          <a:xfrm flipH="1">
            <a:off x="5601571" y="1558389"/>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4007077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5</a:t>
            </a:r>
            <a:endParaRPr dirty="0"/>
          </a:p>
        </p:txBody>
      </p:sp>
      <p:pic>
        <p:nvPicPr>
          <p:cNvPr id="923" name="Google Shape;923;p128"/>
          <p:cNvPicPr preferRelativeResize="0"/>
          <p:nvPr/>
        </p:nvPicPr>
        <p:blipFill rotWithShape="1">
          <a:blip r:embed="rId3">
            <a:alphaModFix/>
          </a:blip>
          <a:srcRect l="8790" t="16692" r="12364" b="6158"/>
          <a:stretch/>
        </p:blipFill>
        <p:spPr>
          <a:xfrm>
            <a:off x="1447800" y="1771991"/>
            <a:ext cx="7475743" cy="4876604"/>
          </a:xfrm>
          <a:prstGeom prst="rect">
            <a:avLst/>
          </a:prstGeom>
          <a:noFill/>
          <a:ln w="9525" cap="flat" cmpd="sng">
            <a:solidFill>
              <a:srgbClr val="FFC000"/>
            </a:solidFill>
            <a:prstDash val="solid"/>
            <a:round/>
            <a:headEnd type="none" w="sm" len="sm"/>
            <a:tailEnd type="none" w="sm" len="sm"/>
          </a:ln>
        </p:spPr>
      </p:pic>
      <p:cxnSp>
        <p:nvCxnSpPr>
          <p:cNvPr id="924" name="Google Shape;924;p128"/>
          <p:cNvCxnSpPr/>
          <p:nvPr/>
        </p:nvCxnSpPr>
        <p:spPr>
          <a:xfrm flipH="1">
            <a:off x="5957559" y="1041858"/>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126258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g155df142ae7_0_125"/>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930" name="Google Shape;930;g155df142ae7_0_125"/>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931" name="Google Shape;931;g155df142ae7_0_125"/>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None/>
            </a:pPr>
            <a:r>
              <a:rPr lang="fr-FR" dirty="0"/>
              <a:t>Ouvrez un compte DMP </a:t>
            </a:r>
            <a:r>
              <a:rPr lang="fr-FR" dirty="0" err="1"/>
              <a:t>Opidor</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Nous allons l’utiliser pour les exercices qui suivent. </a:t>
            </a:r>
            <a:endParaRPr dirty="0"/>
          </a:p>
        </p:txBody>
      </p:sp>
    </p:spTree>
    <p:extLst>
      <p:ext uri="{BB962C8B-B14F-4D97-AF65-F5344CB8AC3E}">
        <p14:creationId xmlns:p14="http://schemas.microsoft.com/office/powerpoint/2010/main" val="454403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Archivage</a:t>
            </a:r>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Les données : quelque chose de neuf avec de l’ancien</a:t>
            </a:r>
          </a:p>
        </p:txBody>
      </p:sp>
    </p:spTree>
    <p:extLst>
      <p:ext uri="{BB962C8B-B14F-4D97-AF65-F5344CB8AC3E}">
        <p14:creationId xmlns:p14="http://schemas.microsoft.com/office/powerpoint/2010/main" val="2003485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DESCRIPTION DES DONNÉES</a:t>
            </a:r>
            <a:endParaRPr dirty="0"/>
          </a:p>
        </p:txBody>
      </p:sp>
      <p:sp>
        <p:nvSpPr>
          <p:cNvPr id="202" name="Google Shape;202;p3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cap="none">
                <a:latin typeface="Arial"/>
                <a:ea typeface="Arial"/>
                <a:cs typeface="Arial"/>
                <a:sym typeface="Arial"/>
              </a:rPr>
              <a:t>DESCRIPTION DES DONNÉES ET COLLECTE OU RÉUTILISATION DE DONNÉES EXISTANTES</a:t>
            </a:r>
            <a:endParaRPr sz="3600" b="1" cap="none">
              <a:latin typeface="Arial"/>
              <a:ea typeface="Arial"/>
              <a:cs typeface="Arial"/>
              <a:sym typeface="Arial"/>
            </a:endParaRPr>
          </a:p>
        </p:txBody>
      </p:sp>
      <p:pic>
        <p:nvPicPr>
          <p:cNvPr id="208" name="Google Shape;208;p33"/>
          <p:cNvPicPr preferRelativeResize="0">
            <a:picLocks noGrp="1"/>
          </p:cNvPicPr>
          <p:nvPr>
            <p:ph type="body" idx="1"/>
          </p:nvPr>
        </p:nvPicPr>
        <p:blipFill rotWithShape="1">
          <a:blip r:embed="rId3">
            <a:alphaModFix/>
          </a:blip>
          <a:srcRect l="49377" t="971" r="25259" b="61931"/>
          <a:stretch/>
        </p:blipFill>
        <p:spPr>
          <a:xfrm>
            <a:off x="4315917" y="2802447"/>
            <a:ext cx="3136303" cy="298983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DÉFINITIONS</a:t>
            </a:r>
            <a:endParaRPr dirty="0"/>
          </a:p>
        </p:txBody>
      </p:sp>
      <p:sp>
        <p:nvSpPr>
          <p:cNvPr id="248" name="Google Shape;248;p4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“Enregistrements factuels (chiffres, textes, images et sons) qui sont utilisés comme sources principales pour la recherche scientifique et sont généralement reconnus par la communauté scientifique comme nécessaires pour valider des résultats de recherche. ” </a:t>
            </a:r>
            <a:r>
              <a:rPr lang="fr-FR" sz="1400" dirty="0"/>
              <a:t>« </a:t>
            </a:r>
            <a:r>
              <a:rPr lang="fr-FR" sz="1400" u="sng" dirty="0">
                <a:solidFill>
                  <a:schemeClr val="hlink"/>
                </a:solidFill>
                <a:hlinkClick r:id="rId3"/>
              </a:rPr>
              <a:t>OECD Principles and Guidelines for Access to </a:t>
            </a:r>
            <a:r>
              <a:rPr lang="fr-FR" sz="1400" u="sng" dirty="0" err="1">
                <a:solidFill>
                  <a:schemeClr val="hlink"/>
                </a:solidFill>
                <a:hlinkClick r:id="rId3"/>
              </a:rPr>
              <a:t>Research</a:t>
            </a:r>
            <a:r>
              <a:rPr lang="fr-FR" sz="1400" u="sng" dirty="0">
                <a:solidFill>
                  <a:schemeClr val="hlink"/>
                </a:solidFill>
                <a:hlinkClick r:id="rId3"/>
              </a:rPr>
              <a:t> Data </a:t>
            </a:r>
            <a:r>
              <a:rPr lang="fr-FR" sz="1400" u="sng" dirty="0" err="1">
                <a:solidFill>
                  <a:schemeClr val="hlink"/>
                </a:solidFill>
                <a:hlinkClick r:id="rId3"/>
              </a:rPr>
              <a:t>from</a:t>
            </a:r>
            <a:r>
              <a:rPr lang="fr-FR" sz="1400" u="sng" dirty="0">
                <a:solidFill>
                  <a:schemeClr val="hlink"/>
                </a:solidFill>
                <a:hlinkClick r:id="rId3"/>
              </a:rPr>
              <a:t> Public </a:t>
            </a:r>
            <a:r>
              <a:rPr lang="fr-FR" sz="1400" u="sng" dirty="0" err="1">
                <a:solidFill>
                  <a:schemeClr val="hlink"/>
                </a:solidFill>
                <a:hlinkClick r:id="rId3"/>
              </a:rPr>
              <a:t>Funding</a:t>
            </a:r>
            <a:r>
              <a:rPr lang="fr-FR" sz="1400" dirty="0"/>
              <a:t> », 2007, cité par le GT Données de Couperin : </a:t>
            </a:r>
            <a:r>
              <a:rPr lang="fr-FR" sz="1400" u="sng" dirty="0">
                <a:solidFill>
                  <a:schemeClr val="hlink"/>
                </a:solidFill>
                <a:hlinkClick r:id="rId4"/>
              </a:rPr>
              <a:t>https://scienceouverte.couperin.org/donnees-recherche-definitions/</a:t>
            </a:r>
            <a:endParaRPr sz="1400"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Deux limites : </a:t>
            </a:r>
            <a:endParaRPr dirty="0"/>
          </a:p>
          <a:p>
            <a:pPr marL="413767" lvl="1" indent="-285750" algn="l" rtl="0">
              <a:lnSpc>
                <a:spcPct val="90000"/>
              </a:lnSpc>
              <a:spcBef>
                <a:spcPts val="400"/>
              </a:spcBef>
              <a:spcAft>
                <a:spcPts val="0"/>
              </a:spcAft>
              <a:buSzPts val="1800"/>
              <a:buFont typeface="Arial" panose="020B0604020202020204" pitchFamily="34" charset="0"/>
              <a:buChar char="•"/>
            </a:pPr>
            <a:r>
              <a:rPr lang="fr-FR" dirty="0">
                <a:latin typeface="Arial" panose="020B0604020202020204" pitchFamily="34" charset="0"/>
                <a:cs typeface="Arial" panose="020B0604020202020204" pitchFamily="34" charset="0"/>
              </a:rPr>
              <a:t>Processus</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800"/>
              <a:buFont typeface="Arial" panose="020B0604020202020204" pitchFamily="34" charset="0"/>
              <a:buChar char="•"/>
            </a:pPr>
            <a:r>
              <a:rPr lang="fr-FR" dirty="0">
                <a:latin typeface="Arial" panose="020B0604020202020204" pitchFamily="34" charset="0"/>
                <a:cs typeface="Arial" panose="020B0604020202020204" pitchFamily="34" charset="0"/>
              </a:rPr>
              <a:t>Validation des résultats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231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DÉFINITIONS</a:t>
            </a:r>
            <a:endParaRPr dirty="0"/>
          </a:p>
        </p:txBody>
      </p:sp>
      <p:sp>
        <p:nvSpPr>
          <p:cNvPr id="254" name="Google Shape;254;p41"/>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27000" algn="l" rtl="0">
              <a:lnSpc>
                <a:spcPct val="90000"/>
              </a:lnSpc>
              <a:spcBef>
                <a:spcPts val="0"/>
              </a:spcBef>
              <a:spcAft>
                <a:spcPts val="0"/>
              </a:spcAft>
              <a:buSzPts val="2000"/>
              <a:buChar char=" "/>
            </a:pPr>
            <a:r>
              <a:rPr lang="fr-FR" sz="2000" dirty="0"/>
              <a:t>“…</a:t>
            </a:r>
            <a:r>
              <a:rPr lang="fr-FR" sz="2000" dirty="0" err="1"/>
              <a:t>research</a:t>
            </a:r>
            <a:r>
              <a:rPr lang="fr-FR" sz="2000" dirty="0"/>
              <a:t> data, </a:t>
            </a:r>
            <a:r>
              <a:rPr lang="fr-FR" sz="2000" dirty="0" err="1"/>
              <a:t>from</a:t>
            </a:r>
            <a:r>
              <a:rPr lang="fr-FR" sz="2000" dirty="0"/>
              <a:t> the point of </a:t>
            </a:r>
            <a:r>
              <a:rPr lang="fr-FR" sz="2000" dirty="0" err="1"/>
              <a:t>view</a:t>
            </a:r>
            <a:r>
              <a:rPr lang="fr-FR" sz="2000" dirty="0"/>
              <a:t> of the institution </a:t>
            </a:r>
            <a:r>
              <a:rPr lang="fr-FR" sz="2000" dirty="0" err="1"/>
              <a:t>with</a:t>
            </a:r>
            <a:r>
              <a:rPr lang="fr-FR" sz="2000" dirty="0"/>
              <a:t> a </a:t>
            </a:r>
            <a:r>
              <a:rPr lang="fr-FR" sz="2000" dirty="0" err="1"/>
              <a:t>responsibility</a:t>
            </a:r>
            <a:r>
              <a:rPr lang="fr-FR" sz="2000" dirty="0"/>
              <a:t> for </a:t>
            </a:r>
            <a:r>
              <a:rPr lang="fr-FR" sz="2000" dirty="0" err="1"/>
              <a:t>managing</a:t>
            </a:r>
            <a:r>
              <a:rPr lang="fr-FR" sz="2000" dirty="0"/>
              <a:t> the data </a:t>
            </a:r>
            <a:r>
              <a:rPr lang="fr-FR" sz="2000" dirty="0" err="1"/>
              <a:t>includes</a:t>
            </a:r>
            <a:r>
              <a:rPr lang="fr-FR" sz="2000" dirty="0"/>
              <a:t>: </a:t>
            </a:r>
            <a:endParaRPr dirty="0"/>
          </a:p>
          <a:p>
            <a:pPr marL="653797" lvl="2" algn="l" rtl="0">
              <a:lnSpc>
                <a:spcPct val="100000"/>
              </a:lnSpc>
              <a:spcBef>
                <a:spcPts val="800"/>
              </a:spcBef>
              <a:spcAft>
                <a:spcPts val="0"/>
              </a:spcAft>
              <a:buSzPts val="2000"/>
              <a:buFont typeface="Arial" panose="020B0604020202020204" pitchFamily="34" charset="0"/>
              <a:buChar char="•"/>
            </a:pPr>
            <a:r>
              <a:rPr lang="fr-FR" sz="2000" dirty="0">
                <a:latin typeface="Arial" panose="020B0604020202020204" pitchFamily="34" charset="0"/>
                <a:cs typeface="Arial" panose="020B0604020202020204" pitchFamily="34" charset="0"/>
              </a:rPr>
              <a:t>all data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is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created</a:t>
            </a:r>
            <a:r>
              <a:rPr lang="fr-FR" sz="2000" dirty="0">
                <a:latin typeface="Arial" panose="020B0604020202020204" pitchFamily="34" charset="0"/>
                <a:cs typeface="Arial" panose="020B0604020202020204" pitchFamily="34" charset="0"/>
              </a:rPr>
              <a:t> by </a:t>
            </a:r>
            <a:r>
              <a:rPr lang="fr-FR" sz="2000" dirty="0" err="1">
                <a:latin typeface="Arial" panose="020B0604020202020204" pitchFamily="34" charset="0"/>
                <a:cs typeface="Arial" panose="020B0604020202020204" pitchFamily="34" charset="0"/>
              </a:rPr>
              <a:t>researchers</a:t>
            </a:r>
            <a:r>
              <a:rPr lang="fr-FR" sz="2000" dirty="0">
                <a:latin typeface="Arial" panose="020B0604020202020204" pitchFamily="34" charset="0"/>
                <a:cs typeface="Arial" panose="020B0604020202020204" pitchFamily="34" charset="0"/>
              </a:rPr>
              <a:t> in the course of </a:t>
            </a:r>
            <a:r>
              <a:rPr lang="fr-FR" sz="2000" dirty="0" err="1">
                <a:latin typeface="Arial" panose="020B0604020202020204" pitchFamily="34" charset="0"/>
                <a:cs typeface="Arial" panose="020B0604020202020204" pitchFamily="34" charset="0"/>
              </a:rPr>
              <a:t>their</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work</a:t>
            </a:r>
            <a:r>
              <a:rPr lang="fr-FR" sz="2000" dirty="0">
                <a:latin typeface="Arial" panose="020B0604020202020204" pitchFamily="34" charset="0"/>
                <a:cs typeface="Arial" panose="020B0604020202020204" pitchFamily="34" charset="0"/>
              </a:rPr>
              <a:t>, and for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the institution has a </a:t>
            </a:r>
            <a:r>
              <a:rPr lang="fr-FR" sz="2000" dirty="0" err="1">
                <a:latin typeface="Arial" panose="020B0604020202020204" pitchFamily="34" charset="0"/>
                <a:cs typeface="Arial" panose="020B0604020202020204" pitchFamily="34" charset="0"/>
              </a:rPr>
              <a:t>curatorial</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responsibility</a:t>
            </a:r>
            <a:r>
              <a:rPr lang="fr-FR" sz="2000" dirty="0">
                <a:latin typeface="Arial" panose="020B0604020202020204" pitchFamily="34" charset="0"/>
                <a:cs typeface="Arial" panose="020B0604020202020204" pitchFamily="34" charset="0"/>
              </a:rPr>
              <a:t> for at least as long as the Code and relevant archives/record </a:t>
            </a:r>
            <a:r>
              <a:rPr lang="fr-FR" sz="2000" dirty="0" err="1">
                <a:latin typeface="Arial" panose="020B0604020202020204" pitchFamily="34" charset="0"/>
                <a:cs typeface="Arial" panose="020B0604020202020204" pitchFamily="34" charset="0"/>
              </a:rPr>
              <a:t>keeping</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acts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require</a:t>
            </a:r>
            <a:r>
              <a:rPr lang="fr-FR" sz="2000" dirty="0">
                <a:latin typeface="Arial" panose="020B0604020202020204" pitchFamily="34" charset="0"/>
                <a:cs typeface="Arial" panose="020B0604020202020204" pitchFamily="34" charset="0"/>
              </a:rPr>
              <a:t>, and </a:t>
            </a:r>
            <a:endParaRPr dirty="0">
              <a:latin typeface="Arial" panose="020B0604020202020204" pitchFamily="34" charset="0"/>
              <a:cs typeface="Arial" panose="020B0604020202020204" pitchFamily="34" charset="0"/>
            </a:endParaRPr>
          </a:p>
          <a:p>
            <a:pPr marL="653797" lvl="2" algn="l" rtl="0">
              <a:lnSpc>
                <a:spcPct val="100000"/>
              </a:lnSpc>
              <a:spcBef>
                <a:spcPts val="1000"/>
              </a:spcBef>
              <a:spcAft>
                <a:spcPts val="0"/>
              </a:spcAft>
              <a:buSzPts val="2000"/>
              <a:buFont typeface="Arial" panose="020B0604020202020204" pitchFamily="34" charset="0"/>
              <a:buChar char="•"/>
            </a:pPr>
            <a:r>
              <a:rPr lang="fr-FR" sz="2000" dirty="0" err="1">
                <a:latin typeface="Arial" panose="020B0604020202020204" pitchFamily="34" charset="0"/>
                <a:cs typeface="Arial" panose="020B0604020202020204" pitchFamily="34" charset="0"/>
              </a:rPr>
              <a:t>third</a:t>
            </a:r>
            <a:r>
              <a:rPr lang="fr-FR" sz="2000" dirty="0">
                <a:latin typeface="Arial" panose="020B0604020202020204" pitchFamily="34" charset="0"/>
                <a:cs typeface="Arial" panose="020B0604020202020204" pitchFamily="34" charset="0"/>
              </a:rPr>
              <a:t>-party data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may</a:t>
            </a:r>
            <a:r>
              <a:rPr lang="fr-FR" sz="2000" dirty="0">
                <a:latin typeface="Arial" panose="020B0604020202020204" pitchFamily="34" charset="0"/>
                <a:cs typeface="Arial" panose="020B0604020202020204" pitchFamily="34" charset="0"/>
              </a:rPr>
              <a:t> have </a:t>
            </a:r>
            <a:r>
              <a:rPr lang="fr-FR" sz="2000" dirty="0" err="1">
                <a:latin typeface="Arial" panose="020B0604020202020204" pitchFamily="34" charset="0"/>
                <a:cs typeface="Arial" panose="020B0604020202020204" pitchFamily="34" charset="0"/>
              </a:rPr>
              <a:t>originated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within</a:t>
            </a:r>
            <a:r>
              <a:rPr lang="fr-FR" sz="2000" dirty="0">
                <a:latin typeface="Arial" panose="020B0604020202020204" pitchFamily="34" charset="0"/>
                <a:cs typeface="Arial" panose="020B0604020202020204" pitchFamily="34" charset="0"/>
              </a:rPr>
              <a:t> the institution or come </a:t>
            </a:r>
            <a:r>
              <a:rPr lang="fr-FR" sz="2000" dirty="0" err="1">
                <a:latin typeface="Arial" panose="020B0604020202020204" pitchFamily="34" charset="0"/>
                <a:cs typeface="Arial" panose="020B0604020202020204" pitchFamily="34" charset="0"/>
              </a:rPr>
              <a:t>from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elsewhere</a:t>
            </a:r>
            <a:r>
              <a:rPr lang="fr-FR" sz="200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marL="91440" lvl="0" indent="-91440" algn="l" rtl="0">
              <a:lnSpc>
                <a:spcPct val="90000"/>
              </a:lnSpc>
              <a:spcBef>
                <a:spcPts val="1600"/>
              </a:spcBef>
              <a:spcAft>
                <a:spcPts val="0"/>
              </a:spcAft>
              <a:buSzPts val="1200"/>
              <a:buChar char=" "/>
            </a:pPr>
            <a:r>
              <a:rPr lang="fr-FR" sz="1200" dirty="0" err="1"/>
              <a:t>Australian</a:t>
            </a:r>
            <a:r>
              <a:rPr lang="fr-FR" sz="1200" dirty="0"/>
              <a:t> National Data Service, « </a:t>
            </a:r>
            <a:r>
              <a:rPr lang="fr-FR" sz="1200" dirty="0" err="1"/>
              <a:t>What</a:t>
            </a:r>
            <a:r>
              <a:rPr lang="fr-FR" sz="1200" dirty="0"/>
              <a:t> Is </a:t>
            </a:r>
            <a:r>
              <a:rPr lang="fr-FR" sz="1200" dirty="0" err="1"/>
              <a:t>Research</a:t>
            </a:r>
            <a:r>
              <a:rPr lang="fr-FR" sz="1200" dirty="0"/>
              <a:t> Data », 2017, p 3. </a:t>
            </a:r>
            <a:r>
              <a:rPr lang="fr-FR" sz="1200" u="sng" dirty="0">
                <a:solidFill>
                  <a:schemeClr val="hlink"/>
                </a:solidFill>
                <a:hlinkClick r:id="rId3"/>
              </a:rPr>
              <a:t>https://www.ands.org.au/__data/assets/pdf_file/0006/731823/Whatis-research-data.pdf</a:t>
            </a:r>
            <a:endParaRPr sz="1200" dirty="0"/>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3589078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 </a:t>
            </a:r>
            <a:r>
              <a:rPr lang="fr-FR" sz="1400" dirty="0"/>
              <a:t>(SLIDE CÉCILE ARÈNES)</a:t>
            </a:r>
            <a:endParaRPr dirty="0"/>
          </a:p>
        </p:txBody>
      </p:sp>
      <p:pic>
        <p:nvPicPr>
          <p:cNvPr id="260" name="Google Shape;260;p42"/>
          <p:cNvPicPr preferRelativeResize="0">
            <a:picLocks noGrp="1"/>
          </p:cNvPicPr>
          <p:nvPr>
            <p:ph type="body" idx="1"/>
          </p:nvPr>
        </p:nvPicPr>
        <p:blipFill rotWithShape="1">
          <a:blip r:embed="rId3">
            <a:alphaModFix/>
          </a:blip>
          <a:srcRect/>
          <a:stretch/>
        </p:blipFill>
        <p:spPr>
          <a:xfrm>
            <a:off x="2964113" y="2218580"/>
            <a:ext cx="5840101" cy="2987133"/>
          </a:xfrm>
          <a:prstGeom prst="rect">
            <a:avLst/>
          </a:prstGeom>
          <a:noFill/>
          <a:ln>
            <a:noFill/>
          </a:ln>
        </p:spPr>
      </p:pic>
      <p:sp>
        <p:nvSpPr>
          <p:cNvPr id="261" name="Google Shape;261;p42"/>
          <p:cNvSpPr/>
          <p:nvPr/>
        </p:nvSpPr>
        <p:spPr>
          <a:xfrm>
            <a:off x="240792" y="5659458"/>
            <a:ext cx="106039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0" i="0" u="none" strike="noStrike" dirty="0">
                <a:solidFill>
                  <a:srgbClr val="000000"/>
                </a:solidFill>
                <a:latin typeface="+mj-lt"/>
                <a:ea typeface="Oi"/>
                <a:cs typeface="Arial" panose="020B0604020202020204" pitchFamily="34" charset="0"/>
                <a:sym typeface="Oi"/>
              </a:rPr>
              <a:t>Source : Rivet, Alain, Marie-Laure </a:t>
            </a:r>
            <a:r>
              <a:rPr lang="fr-FR" sz="1200" b="0" i="0" u="none" strike="noStrike" dirty="0" err="1">
                <a:solidFill>
                  <a:srgbClr val="000000"/>
                </a:solidFill>
                <a:latin typeface="+mj-lt"/>
                <a:ea typeface="Oi"/>
                <a:cs typeface="Arial" panose="020B0604020202020204" pitchFamily="34" charset="0"/>
                <a:sym typeface="Oi"/>
              </a:rPr>
              <a:t>Bachèlerie</a:t>
            </a:r>
            <a:r>
              <a:rPr lang="fr-FR" sz="1200" b="0" i="0" u="none" strike="noStrike" dirty="0">
                <a:solidFill>
                  <a:srgbClr val="000000"/>
                </a:solidFill>
                <a:latin typeface="+mj-lt"/>
                <a:ea typeface="Oi"/>
                <a:cs typeface="Arial" panose="020B0604020202020204" pitchFamily="34" charset="0"/>
                <a:sym typeface="Oi"/>
              </a:rPr>
              <a:t>, Auriane Denis-</a:t>
            </a:r>
            <a:r>
              <a:rPr lang="fr-FR" sz="1200" b="0" i="0" u="none" strike="noStrike" dirty="0" err="1">
                <a:solidFill>
                  <a:srgbClr val="000000"/>
                </a:solidFill>
                <a:latin typeface="+mj-lt"/>
                <a:ea typeface="Oi"/>
                <a:cs typeface="Arial" panose="020B0604020202020204" pitchFamily="34" charset="0"/>
                <a:sym typeface="Oi"/>
              </a:rPr>
              <a:t>Meyere</a:t>
            </a:r>
            <a:r>
              <a:rPr lang="fr-FR" sz="1200" b="0" i="0" u="none" strike="noStrike" dirty="0">
                <a:solidFill>
                  <a:srgbClr val="000000"/>
                </a:solidFill>
                <a:latin typeface="+mj-lt"/>
                <a:ea typeface="Oi"/>
                <a:cs typeface="Arial" panose="020B0604020202020204" pitchFamily="34" charset="0"/>
                <a:sym typeface="Oi"/>
              </a:rPr>
              <a:t>, et Delphine Tisserand. 2018.</a:t>
            </a:r>
            <a:endParaRPr dirty="0">
              <a:latin typeface="+mj-lt"/>
            </a:endParaRPr>
          </a:p>
          <a:p>
            <a:pPr marL="0" marR="0" lvl="0" indent="0" algn="l" rtl="0">
              <a:spcBef>
                <a:spcPts val="0"/>
              </a:spcBef>
              <a:spcAft>
                <a:spcPts val="0"/>
              </a:spcAft>
              <a:buNone/>
            </a:pPr>
            <a:r>
              <a:rPr lang="fr-FR" sz="1200" b="0" i="0" u="none" strike="noStrike" dirty="0">
                <a:solidFill>
                  <a:srgbClr val="000000"/>
                </a:solidFill>
                <a:latin typeface="+mj-lt"/>
                <a:ea typeface="Oi"/>
                <a:cs typeface="Arial" panose="020B0604020202020204" pitchFamily="34" charset="0"/>
                <a:sym typeface="Oi"/>
              </a:rPr>
              <a:t>« Traçabilité des activités de recherche et gestion des connaissances : Guide pratique de mise en place ». </a:t>
            </a:r>
            <a:r>
              <a:rPr lang="fr-FR" sz="1200" b="0" i="0" u="none" strike="noStrike" dirty="0">
                <a:solidFill>
                  <a:srgbClr val="FA2672"/>
                </a:solidFill>
                <a:latin typeface="+mj-lt"/>
                <a:ea typeface="Oi"/>
                <a:cs typeface="Arial" panose="020B0604020202020204" pitchFamily="34" charset="0"/>
                <a:sym typeface="Oi"/>
              </a:rPr>
              <a:t>http://qualite-enrecherche.cnrs.fr/IMG/pdf/guide_tracabilite_activites_recherche_gestion_connaissances.pdf</a:t>
            </a:r>
            <a:r>
              <a:rPr lang="fr-FR" sz="1200" b="0" i="0" u="none" strike="noStrike" dirty="0">
                <a:solidFill>
                  <a:srgbClr val="000000"/>
                </a:solidFill>
                <a:latin typeface="+mj-lt"/>
                <a:ea typeface="Oi"/>
                <a:cs typeface="Arial" panose="020B0604020202020204" pitchFamily="34" charset="0"/>
                <a:sym typeface="Oi"/>
              </a:rPr>
              <a:t>.</a:t>
            </a:r>
            <a:endParaRPr sz="1200" dirty="0">
              <a:solidFill>
                <a:schemeClr val="dk1"/>
              </a:solidFill>
              <a:latin typeface="+mj-lt"/>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836456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a:t>
            </a:r>
            <a:endParaRPr dirty="0"/>
          </a:p>
        </p:txBody>
      </p:sp>
      <p:sp>
        <p:nvSpPr>
          <p:cNvPr id="267" name="Google Shape;267;p43"/>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08267" algn="l" rtl="0">
              <a:lnSpc>
                <a:spcPct val="90000"/>
              </a:lnSpc>
              <a:spcBef>
                <a:spcPts val="0"/>
              </a:spcBef>
              <a:spcAft>
                <a:spcPts val="0"/>
              </a:spcAft>
              <a:buSzPct val="100000"/>
              <a:buFont typeface="Noto Sans Symbols"/>
              <a:buChar char="❑"/>
            </a:pPr>
            <a:r>
              <a:rPr lang="fr-FR" dirty="0"/>
              <a:t> Les données d’observation : données capturées en temps réel, habituellement uniques et donc impossibles à reproduire.</a:t>
            </a:r>
            <a:endParaRPr dirty="0"/>
          </a:p>
          <a:p>
            <a:pPr marL="91440" lvl="0" indent="-108267" algn="l" rtl="0">
              <a:lnSpc>
                <a:spcPct val="90000"/>
              </a:lnSpc>
              <a:spcBef>
                <a:spcPts val="1400"/>
              </a:spcBef>
              <a:spcAft>
                <a:spcPts val="0"/>
              </a:spcAft>
              <a:buSzPct val="100000"/>
              <a:buFont typeface="Noto Sans Symbols"/>
              <a:buChar char="❑"/>
            </a:pPr>
            <a:r>
              <a:rPr lang="fr-FR" dirty="0"/>
              <a:t> Les données expérimentales : données obtenues à partir d’équipements de laboratoire, qui sont souvent reproductibles mais parfois coûteuses.</a:t>
            </a:r>
            <a:endParaRPr dirty="0"/>
          </a:p>
          <a:p>
            <a:pPr marL="91440" lvl="0" indent="-108267" algn="l" rtl="0">
              <a:lnSpc>
                <a:spcPct val="90000"/>
              </a:lnSpc>
              <a:spcBef>
                <a:spcPts val="1400"/>
              </a:spcBef>
              <a:spcAft>
                <a:spcPts val="0"/>
              </a:spcAft>
              <a:buSzPct val="100000"/>
              <a:buFont typeface="Noto Sans Symbols"/>
              <a:buChar char="❑"/>
            </a:pPr>
            <a:r>
              <a:rPr lang="fr-FR" dirty="0"/>
              <a:t> Les données computationnelles ou de simulation : données générées par des modèles informatiques ou de simulation, souvent reproductibles si le modèle est correctement documenté.</a:t>
            </a:r>
            <a:endParaRPr dirty="0"/>
          </a:p>
          <a:p>
            <a:pPr marL="91440" lvl="0" indent="-108267" algn="l" rtl="0">
              <a:lnSpc>
                <a:spcPct val="90000"/>
              </a:lnSpc>
              <a:spcBef>
                <a:spcPts val="1400"/>
              </a:spcBef>
              <a:spcAft>
                <a:spcPts val="0"/>
              </a:spcAft>
              <a:buSzPct val="100000"/>
              <a:buFont typeface="Noto Sans Symbols"/>
              <a:buChar char="❑"/>
            </a:pPr>
            <a:r>
              <a:rPr lang="fr-FR" dirty="0"/>
              <a:t> Les données dérivées ou compilées : données issues du traitement ou de la combinaison de données «brutes», elles sont souvent reproductibles mais coûteuses.</a:t>
            </a:r>
            <a:endParaRPr dirty="0"/>
          </a:p>
          <a:p>
            <a:pPr marL="91440" lvl="0" indent="-108267" algn="l" rtl="0">
              <a:lnSpc>
                <a:spcPct val="90000"/>
              </a:lnSpc>
              <a:spcBef>
                <a:spcPts val="1400"/>
              </a:spcBef>
              <a:spcAft>
                <a:spcPts val="0"/>
              </a:spcAft>
              <a:buSzPct val="100000"/>
              <a:buFont typeface="Noto Sans Symbols"/>
              <a:buChar char="❑"/>
            </a:pPr>
            <a:r>
              <a:rPr lang="fr-FR" dirty="0"/>
              <a:t> Les données de référence : collection ou accumulation de petits jeux de données qui ont été revus par les pairs, annotés et mis à disposition.</a:t>
            </a:r>
            <a:endParaRPr dirty="0"/>
          </a:p>
          <a:p>
            <a:pPr marL="0" lvl="0" indent="0" algn="l" rtl="0">
              <a:lnSpc>
                <a:spcPct val="90000"/>
              </a:lnSpc>
              <a:spcBef>
                <a:spcPts val="1400"/>
              </a:spcBef>
              <a:spcAft>
                <a:spcPts val="0"/>
              </a:spcAft>
              <a:buSzPct val="100000"/>
              <a:buNone/>
            </a:pPr>
            <a:endParaRPr dirty="0"/>
          </a:p>
          <a:p>
            <a:pPr marL="0" lvl="0" indent="0" algn="l" rtl="0">
              <a:lnSpc>
                <a:spcPct val="90000"/>
              </a:lnSpc>
              <a:spcBef>
                <a:spcPts val="1400"/>
              </a:spcBef>
              <a:spcAft>
                <a:spcPts val="0"/>
              </a:spcAft>
              <a:buSzPct val="100000"/>
              <a:buNone/>
            </a:pPr>
            <a:r>
              <a:rPr lang="fr-FR" sz="1500" dirty="0"/>
              <a:t>Source : Ancelin-Fabre, Justine. 2021. « Rédiger un plan de gestion pour ses données de recherche ». </a:t>
            </a:r>
            <a:r>
              <a:rPr lang="fr-FR" sz="1500" u="sng" dirty="0">
                <a:solidFill>
                  <a:schemeClr val="hlink"/>
                </a:solidFill>
                <a:hlinkClick r:id="rId3"/>
              </a:rPr>
              <a:t>https://urfist.chartes.psl.eu/sites/default/files/docs/20210601_ancelin-fabre_pgd.pdf</a:t>
            </a:r>
            <a:endParaRPr sz="1500" dirty="0"/>
          </a:p>
          <a:p>
            <a:pPr marL="0" lvl="0" indent="0" algn="l" rtl="0">
              <a:lnSpc>
                <a:spcPct val="90000"/>
              </a:lnSpc>
              <a:spcBef>
                <a:spcPts val="1400"/>
              </a:spcBef>
              <a:spcAft>
                <a:spcPts val="0"/>
              </a:spcAft>
              <a:buSzPct val="100000"/>
              <a:buNone/>
            </a:pPr>
            <a:endParaRPr dirty="0"/>
          </a:p>
        </p:txBody>
      </p:sp>
    </p:spTree>
    <p:extLst>
      <p:ext uri="{BB962C8B-B14F-4D97-AF65-F5344CB8AC3E}">
        <p14:creationId xmlns:p14="http://schemas.microsoft.com/office/powerpoint/2010/main" val="2791170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a:t>
            </a:r>
            <a:endParaRPr dirty="0"/>
          </a:p>
        </p:txBody>
      </p:sp>
      <p:sp>
        <p:nvSpPr>
          <p:cNvPr id="273" name="Google Shape;273;p4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1600" algn="l" rtl="0">
              <a:lnSpc>
                <a:spcPct val="120000"/>
              </a:lnSpc>
              <a:spcBef>
                <a:spcPts val="0"/>
              </a:spcBef>
              <a:spcAft>
                <a:spcPts val="0"/>
              </a:spcAft>
              <a:buSzPts val="1600"/>
              <a:buFont typeface="Noto Sans Symbols"/>
              <a:buChar char="❑"/>
            </a:pPr>
            <a:r>
              <a:rPr lang="fr-FR" sz="1600" b="1" dirty="0"/>
              <a:t>   Données brutes </a:t>
            </a:r>
            <a:r>
              <a:rPr lang="fr-FR" sz="1600" dirty="0"/>
              <a:t>: données collectées avant traitement (organisation, forme ou analyse).</a:t>
            </a:r>
            <a:endParaRPr dirty="0"/>
          </a:p>
          <a:p>
            <a:pPr marL="91440" lvl="0" indent="-101600" algn="l" rtl="0">
              <a:lnSpc>
                <a:spcPct val="120000"/>
              </a:lnSpc>
              <a:spcBef>
                <a:spcPts val="1400"/>
              </a:spcBef>
              <a:spcAft>
                <a:spcPts val="0"/>
              </a:spcAft>
              <a:buSzPts val="1600"/>
              <a:buFont typeface="Noto Sans Symbols"/>
              <a:buChar char="❑"/>
            </a:pPr>
            <a:r>
              <a:rPr lang="fr-FR" sz="1600" dirty="0"/>
              <a:t>   </a:t>
            </a:r>
            <a:r>
              <a:rPr lang="fr-FR" sz="1600" b="1" dirty="0"/>
              <a:t>Données structurées </a:t>
            </a:r>
            <a:r>
              <a:rPr lang="fr-FR" sz="1600" dirty="0"/>
              <a:t>: données collectées et organisées avec des descriptions, métadonnées, noms.  Elles sont traitées si calibrées ou corrigées. Elles sont compilées si agrégées, résumées, synthétisées…</a:t>
            </a:r>
            <a:endParaRPr dirty="0"/>
          </a:p>
          <a:p>
            <a:pPr marL="91440" lvl="0" indent="-101600" algn="l" rtl="0">
              <a:lnSpc>
                <a:spcPct val="120000"/>
              </a:lnSpc>
              <a:spcBef>
                <a:spcPts val="1400"/>
              </a:spcBef>
              <a:spcAft>
                <a:spcPts val="0"/>
              </a:spcAft>
              <a:buSzPts val="1600"/>
              <a:buFont typeface="Noto Sans Symbols"/>
              <a:buChar char="❑"/>
            </a:pPr>
            <a:r>
              <a:rPr lang="fr-FR" sz="1600" dirty="0"/>
              <a:t>   </a:t>
            </a:r>
            <a:r>
              <a:rPr lang="fr-FR" sz="1600" b="1" dirty="0"/>
              <a:t>Données analysées interprétées </a:t>
            </a:r>
            <a:r>
              <a:rPr lang="fr-FR" sz="1600" dirty="0"/>
              <a:t>: données structurées une fois qu’elles sont triées, organisées dans des dossiers et dès lors sélectionnées. Données publiées dans les articles.</a:t>
            </a:r>
            <a:endParaRPr dirty="0"/>
          </a:p>
          <a:p>
            <a:pPr marL="91440" lvl="0" indent="0" algn="l" rtl="0">
              <a:lnSpc>
                <a:spcPct val="220000"/>
              </a:lnSpc>
              <a:spcBef>
                <a:spcPts val="1400"/>
              </a:spcBef>
              <a:spcAft>
                <a:spcPts val="0"/>
              </a:spcAft>
              <a:buSzPts val="1800"/>
              <a:buNone/>
            </a:pPr>
            <a:endParaRPr sz="1800" dirty="0"/>
          </a:p>
          <a:p>
            <a:pPr marL="0" lvl="0" indent="0" algn="l" rtl="0">
              <a:lnSpc>
                <a:spcPct val="90000"/>
              </a:lnSpc>
              <a:spcBef>
                <a:spcPts val="1400"/>
              </a:spcBef>
              <a:spcAft>
                <a:spcPts val="0"/>
              </a:spcAft>
              <a:buSzPts val="1400"/>
              <a:buNone/>
            </a:pPr>
            <a:r>
              <a:rPr lang="fr-FR" sz="1400" dirty="0"/>
              <a:t>Source : Ancelin-Fabre, Justine. 2021. « Rédiger un plan de gestion pour ses données de recherche ». </a:t>
            </a:r>
            <a:r>
              <a:rPr lang="fr-FR" sz="1400" u="sng" dirty="0">
                <a:solidFill>
                  <a:schemeClr val="hlink"/>
                </a:solidFill>
                <a:hlinkClick r:id="rId3"/>
              </a:rPr>
              <a:t>https://urfist.chartes.psl.eu/sites/default/files/docs/20210601_ancelin-fabre_pgd.pdf</a:t>
            </a:r>
            <a:endParaRPr sz="1400" dirty="0"/>
          </a:p>
          <a:p>
            <a:pPr marL="0" lvl="0" indent="82550" algn="l" rtl="0">
              <a:lnSpc>
                <a:spcPct val="120000"/>
              </a:lnSpc>
              <a:spcBef>
                <a:spcPts val="1400"/>
              </a:spcBef>
              <a:spcAft>
                <a:spcPts val="0"/>
              </a:spcAft>
              <a:buSzPts val="1300"/>
              <a:buNone/>
            </a:pPr>
            <a:endParaRPr sz="1300" dirty="0">
              <a:solidFill>
                <a:srgbClr val="000000"/>
              </a:solidFill>
              <a:latin typeface="Arial" panose="020B0604020202020204" pitchFamily="34" charset="0"/>
              <a:ea typeface="Oi"/>
              <a:cs typeface="Arial" panose="020B0604020202020204" pitchFamily="34" charset="0"/>
              <a:sym typeface="Oi"/>
            </a:endParaRPr>
          </a:p>
          <a:p>
            <a:pPr marL="91440" lvl="0" indent="0" algn="l" rtl="0">
              <a:lnSpc>
                <a:spcPct val="90000"/>
              </a:lnSpc>
              <a:spcBef>
                <a:spcPts val="1400"/>
              </a:spcBef>
              <a:spcAft>
                <a:spcPts val="0"/>
              </a:spcAft>
              <a:buSzPts val="1800"/>
              <a:buNone/>
            </a:pPr>
            <a:endParaRPr sz="1800" dirty="0"/>
          </a:p>
          <a:p>
            <a:pPr marL="0" lvl="0" indent="0" algn="l" rtl="0">
              <a:lnSpc>
                <a:spcPct val="90000"/>
              </a:lnSpc>
              <a:spcBef>
                <a:spcPts val="1400"/>
              </a:spcBef>
              <a:spcAft>
                <a:spcPts val="0"/>
              </a:spcAft>
              <a:buSzPts val="1800"/>
              <a:buNone/>
            </a:pPr>
            <a:endParaRPr sz="1800" dirty="0"/>
          </a:p>
        </p:txBody>
      </p:sp>
    </p:spTree>
    <p:extLst>
      <p:ext uri="{BB962C8B-B14F-4D97-AF65-F5344CB8AC3E}">
        <p14:creationId xmlns:p14="http://schemas.microsoft.com/office/powerpoint/2010/main" val="1715368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 CYCLE DE VIE DES DONNÉES </a:t>
            </a:r>
            <a:endParaRPr dirty="0"/>
          </a:p>
        </p:txBody>
      </p:sp>
      <p:pic>
        <p:nvPicPr>
          <p:cNvPr id="279" name="Google Shape;279;p45"/>
          <p:cNvPicPr preferRelativeResize="0">
            <a:picLocks noGrp="1"/>
          </p:cNvPicPr>
          <p:nvPr>
            <p:ph type="body" idx="1"/>
          </p:nvPr>
        </p:nvPicPr>
        <p:blipFill rotWithShape="1">
          <a:blip r:embed="rId3">
            <a:alphaModFix/>
          </a:blip>
          <a:srcRect/>
          <a:stretch/>
        </p:blipFill>
        <p:spPr>
          <a:xfrm>
            <a:off x="3289562" y="2286000"/>
            <a:ext cx="5189014" cy="4022725"/>
          </a:xfrm>
          <a:prstGeom prst="rect">
            <a:avLst/>
          </a:prstGeom>
          <a:noFill/>
          <a:ln>
            <a:noFill/>
          </a:ln>
        </p:spPr>
      </p:pic>
      <p:sp>
        <p:nvSpPr>
          <p:cNvPr id="280" name="Google Shape;280;p45"/>
          <p:cNvSpPr/>
          <p:nvPr/>
        </p:nvSpPr>
        <p:spPr>
          <a:xfrm>
            <a:off x="0" y="6534835"/>
            <a:ext cx="73121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Source : </a:t>
            </a: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https://guides.library.ucsc.edu/datamanagement</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281" name="Google Shape;281;p45"/>
          <p:cNvSpPr txBox="1"/>
          <p:nvPr/>
        </p:nvSpPr>
        <p:spPr>
          <a:xfrm>
            <a:off x="658045" y="3355220"/>
            <a:ext cx="263151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Les données évoluent au cours des projets de recherche. </a:t>
            </a:r>
            <a:endParaRPr dirty="0"/>
          </a:p>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C’est le cycle de vie des données.</a:t>
            </a:r>
            <a:endParaRPr dirty="0"/>
          </a:p>
        </p:txBody>
      </p:sp>
    </p:spTree>
    <p:extLst>
      <p:ext uri="{BB962C8B-B14F-4D97-AF65-F5344CB8AC3E}">
        <p14:creationId xmlns:p14="http://schemas.microsoft.com/office/powerpoint/2010/main" val="1270658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cap="none" dirty="0">
                <a:latin typeface="Arial"/>
                <a:ea typeface="Arial"/>
                <a:cs typeface="Arial"/>
                <a:sym typeface="Arial"/>
              </a:rPr>
              <a:t>1/2 DESCRIPTION DES DONNÉES</a:t>
            </a:r>
            <a:br>
              <a:rPr lang="fr-FR" sz="3600" b="1" cap="none" dirty="0">
                <a:latin typeface="Arial"/>
                <a:ea typeface="Arial"/>
                <a:cs typeface="Arial"/>
                <a:sym typeface="Arial"/>
              </a:rPr>
            </a:br>
            <a:r>
              <a:rPr lang="fr-FR" sz="3600" b="1" cap="none" dirty="0">
                <a:latin typeface="Arial"/>
                <a:ea typeface="Arial"/>
                <a:cs typeface="Arial"/>
                <a:sym typeface="Arial"/>
              </a:rPr>
              <a:t>&gt; CONDITIONS DE PRODUCTION</a:t>
            </a:r>
            <a:endParaRPr sz="3600" dirty="0"/>
          </a:p>
        </p:txBody>
      </p:sp>
      <p:sp>
        <p:nvSpPr>
          <p:cNvPr id="214" name="Google Shape;214;p3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1800"/>
              <a:buNone/>
            </a:pPr>
            <a:r>
              <a:rPr lang="fr-FR" sz="1800" b="1" dirty="0">
                <a:latin typeface="Arial"/>
                <a:ea typeface="Arial"/>
                <a:cs typeface="Arial"/>
                <a:sym typeface="Arial"/>
              </a:rPr>
              <a:t>1a. Comment de nouvelles données seront-elles recueillies ou produites et/ou comment des données préexistantes seront-elles réutilisées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quelles méthodologies ou quels logiciels seront utilisés si de nouvelles données sont recueillies ou produites.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Enoncer les éventuelles restrictions à la réutilisation des données préexistantes.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Expliquer comment la provenance des données sera documentée.</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brièvement le cas échéant, les raisons pour lesquelles l’utilisation de sources de données existantes a été envisagée mais écartée.</a:t>
            </a:r>
            <a:endParaRPr dirty="0"/>
          </a:p>
          <a:p>
            <a:pPr marL="91440" lvl="0" indent="0" algn="l" rtl="0">
              <a:lnSpc>
                <a:spcPct val="90000"/>
              </a:lnSpc>
              <a:spcBef>
                <a:spcPts val="2400"/>
              </a:spcBef>
              <a:spcAft>
                <a:spcPts val="0"/>
              </a:spcAft>
              <a:buSzPts val="2200"/>
              <a:buNone/>
            </a:pPr>
            <a:endParaRPr dirty="0"/>
          </a:p>
        </p:txBody>
      </p:sp>
      <p:pic>
        <p:nvPicPr>
          <p:cNvPr id="215" name="Google Shape;215;p34"/>
          <p:cNvPicPr preferRelativeResize="0"/>
          <p:nvPr/>
        </p:nvPicPr>
        <p:blipFill rotWithShape="1">
          <a:blip r:embed="rId3">
            <a:alphaModFix/>
          </a:blip>
          <a:srcRect l="49377" t="971" r="25259" b="61931"/>
          <a:stretch/>
        </p:blipFill>
        <p:spPr>
          <a:xfrm>
            <a:off x="10744199" y="258266"/>
            <a:ext cx="1232837" cy="117527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dirty="0">
                <a:latin typeface="Arial"/>
                <a:ea typeface="Arial"/>
                <a:cs typeface="Arial"/>
                <a:sym typeface="Arial"/>
              </a:rPr>
              <a:t>2</a:t>
            </a:r>
            <a:r>
              <a:rPr lang="fr-FR" sz="3600" b="1" cap="none" dirty="0">
                <a:latin typeface="Arial"/>
                <a:ea typeface="Arial"/>
                <a:cs typeface="Arial"/>
                <a:sym typeface="Arial"/>
              </a:rPr>
              <a:t>/2 DESCRIPTION DES DONNÉES</a:t>
            </a:r>
            <a:br>
              <a:rPr lang="fr-FR" sz="3600" b="1" cap="none" dirty="0">
                <a:latin typeface="Arial"/>
                <a:ea typeface="Arial"/>
                <a:cs typeface="Arial"/>
                <a:sym typeface="Arial"/>
              </a:rPr>
            </a:br>
            <a:r>
              <a:rPr lang="fr-FR" sz="3600" b="1" cap="none" dirty="0">
                <a:latin typeface="Arial"/>
                <a:ea typeface="Arial"/>
                <a:cs typeface="Arial"/>
                <a:sym typeface="Arial"/>
              </a:rPr>
              <a:t>&gt; DESCRIPTION GÉNÉRALE</a:t>
            </a:r>
            <a:endParaRPr sz="3600" dirty="0"/>
          </a:p>
        </p:txBody>
      </p:sp>
      <p:sp>
        <p:nvSpPr>
          <p:cNvPr id="221" name="Google Shape;221;p35"/>
          <p:cNvSpPr txBox="1">
            <a:spLocks noGrp="1"/>
          </p:cNvSpPr>
          <p:nvPr>
            <p:ph type="body" idx="1"/>
          </p:nvPr>
        </p:nvSpPr>
        <p:spPr>
          <a:xfrm>
            <a:off x="1024128" y="2084833"/>
            <a:ext cx="10535005" cy="4455570"/>
          </a:xfrm>
          <a:prstGeom prst="rect">
            <a:avLst/>
          </a:prstGeom>
          <a:noFill/>
          <a:ln>
            <a:noFill/>
          </a:ln>
        </p:spPr>
        <p:txBody>
          <a:bodyPr spcFirstLastPara="1" wrap="square" lIns="45700" tIns="45700" rIns="45700" bIns="45700" anchor="t" anchorCtr="0">
            <a:normAutofit fontScale="55000" lnSpcReduction="20000"/>
          </a:bodyPr>
          <a:lstStyle/>
          <a:p>
            <a:pPr marL="91440" lvl="0" indent="-101282" algn="l" rtl="0">
              <a:lnSpc>
                <a:spcPct val="90000"/>
              </a:lnSpc>
              <a:spcBef>
                <a:spcPts val="0"/>
              </a:spcBef>
              <a:spcAft>
                <a:spcPts val="0"/>
              </a:spcAft>
              <a:buSzPct val="100000"/>
              <a:buChar char=" "/>
            </a:pPr>
            <a:r>
              <a:rPr lang="fr-FR" sz="2900" b="1" dirty="0">
                <a:latin typeface="Arial"/>
                <a:ea typeface="Arial"/>
                <a:cs typeface="Arial"/>
                <a:sym typeface="Arial"/>
              </a:rPr>
              <a:t>1b. Quelles données (types, formats et volumes par ex.) seront collectées ou produites ?</a:t>
            </a:r>
            <a:endParaRPr dirty="0"/>
          </a:p>
          <a:p>
            <a:pPr marL="91440" lvl="0" indent="-101282" algn="l" rtl="0">
              <a:lnSpc>
                <a:spcPct val="90000"/>
              </a:lnSpc>
              <a:spcBef>
                <a:spcPts val="1400"/>
              </a:spcBef>
              <a:spcAft>
                <a:spcPts val="0"/>
              </a:spcAft>
              <a:buSzPct val="100000"/>
              <a:buChar char=" "/>
            </a:pPr>
            <a:r>
              <a:rPr lang="fr-FR" sz="2900" dirty="0">
                <a:latin typeface="Arial"/>
                <a:ea typeface="Arial"/>
                <a:cs typeface="Arial"/>
                <a:sym typeface="Arial"/>
              </a:rPr>
              <a:t> </a:t>
            </a:r>
            <a:r>
              <a:rPr lang="fr-FR" sz="2900" i="1" dirty="0">
                <a:latin typeface="Arial"/>
                <a:ea typeface="Arial"/>
                <a:cs typeface="Arial"/>
                <a:sym typeface="Arial"/>
              </a:rPr>
              <a:t>Recommandations</a:t>
            </a:r>
            <a:r>
              <a:rPr lang="fr-FR" sz="29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2900" dirty="0">
                <a:latin typeface="Arial"/>
                <a:ea typeface="Arial"/>
                <a:cs typeface="Arial"/>
                <a:sym typeface="Arial"/>
              </a:rPr>
              <a:t>Donner des détails sur le type de données : par exemple numérique (bases de données, tableurs), textuel (documents), image, audio, vidéo, et/ou médias composites.</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Détailler le format des données : la manière selon laquelle les données sont codées pour le stockage, généralement reflétée par l'extension du nom de fichier (par exemple </a:t>
            </a:r>
            <a:r>
              <a:rPr lang="fr-FR" sz="2900" dirty="0" err="1">
                <a:latin typeface="Arial"/>
                <a:ea typeface="Arial"/>
                <a:cs typeface="Arial"/>
                <a:sym typeface="Arial"/>
              </a:rPr>
              <a:t>pdf</a:t>
            </a:r>
            <a:r>
              <a:rPr lang="fr-FR" sz="2900" dirty="0">
                <a:latin typeface="Arial"/>
                <a:ea typeface="Arial"/>
                <a:cs typeface="Arial"/>
                <a:sym typeface="Arial"/>
              </a:rPr>
              <a:t>, </a:t>
            </a:r>
            <a:r>
              <a:rPr lang="fr-FR" sz="2900" dirty="0" err="1">
                <a:latin typeface="Arial"/>
                <a:ea typeface="Arial"/>
                <a:cs typeface="Arial"/>
                <a:sym typeface="Arial"/>
              </a:rPr>
              <a:t>xls</a:t>
            </a:r>
            <a:r>
              <a:rPr lang="fr-FR" sz="2900" dirty="0">
                <a:latin typeface="Arial"/>
                <a:ea typeface="Arial"/>
                <a:cs typeface="Arial"/>
                <a:sym typeface="Arial"/>
              </a:rPr>
              <a:t>, doc, txt, ou </a:t>
            </a:r>
            <a:r>
              <a:rPr lang="fr-FR" sz="2900" dirty="0" err="1">
                <a:latin typeface="Arial"/>
                <a:ea typeface="Arial"/>
                <a:cs typeface="Arial"/>
                <a:sym typeface="Arial"/>
              </a:rPr>
              <a:t>rdf</a:t>
            </a:r>
            <a:r>
              <a:rPr lang="fr-FR" sz="2900" dirty="0">
                <a:latin typeface="Arial"/>
                <a:ea typeface="Arial"/>
                <a:cs typeface="Arial"/>
                <a:sym typeface="Arial"/>
              </a:rPr>
              <a:t>).</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Justifier l'utilisation de certains formats. Par exemple, les choix d’un format peuvent être guidés par l’expertise du personnel de l'organisme, ou par une préférence pour les formats ouverts, par les standards de format acceptés par les entrepôts de données, par l’usage largement répandu dans une communauté de recherche ou par le logiciel ou l'équipement qui sera utilisé.</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Privilégier les formats standards et ouverts car ils facilitent le partage et la réutilisation à long terme des données (plusieurs catalogues fournissent des listes de ces "formats préférés").</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Donner des détails sur les volumes (qui peuvent être exprimés en espace de stockage requis (octets), et/ou en quantités d'objets, de fichiers, de lignes, et colonnes).</a:t>
            </a:r>
            <a:endParaRPr dirty="0"/>
          </a:p>
          <a:p>
            <a:pPr marL="91440" lvl="0" indent="-14604" algn="l" rtl="0">
              <a:lnSpc>
                <a:spcPct val="90000"/>
              </a:lnSpc>
              <a:spcBef>
                <a:spcPts val="2400"/>
              </a:spcBef>
              <a:spcAft>
                <a:spcPts val="0"/>
              </a:spcAft>
              <a:buSzPct val="100000"/>
              <a:buNone/>
            </a:pPr>
            <a:endParaRPr dirty="0"/>
          </a:p>
        </p:txBody>
      </p:sp>
      <p:pic>
        <p:nvPicPr>
          <p:cNvPr id="222" name="Google Shape;222;p35"/>
          <p:cNvPicPr preferRelativeResize="0"/>
          <p:nvPr/>
        </p:nvPicPr>
        <p:blipFill rotWithShape="1">
          <a:blip r:embed="rId3">
            <a:alphaModFix/>
          </a:blip>
          <a:srcRect l="49377" t="971" r="25259" b="61931"/>
          <a:stretch/>
        </p:blipFill>
        <p:spPr>
          <a:xfrm>
            <a:off x="10744199" y="258266"/>
            <a:ext cx="1232837" cy="11752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DONNÉES, ARCHIVAGES, RISQUE</a:t>
            </a:r>
            <a:endParaRPr/>
          </a:p>
        </p:txBody>
      </p:sp>
      <p:sp>
        <p:nvSpPr>
          <p:cNvPr id="141" name="Google Shape;141;p6"/>
          <p:cNvSpPr txBox="1"/>
          <p:nvPr/>
        </p:nvSpPr>
        <p:spPr>
          <a:xfrm>
            <a:off x="6495404" y="2434909"/>
            <a:ext cx="4881081" cy="3154331"/>
          </a:xfrm>
          <a:prstGeom prst="rect">
            <a:avLst/>
          </a:prstGeom>
          <a:noFill/>
          <a:ln>
            <a:noFill/>
          </a:ln>
        </p:spPr>
        <p:txBody>
          <a:bodyPr spcFirstLastPara="1" wrap="square" lIns="45700" tIns="45700" rIns="45700" bIns="45700" anchor="t" anchorCtr="0">
            <a:normAutofit lnSpcReduction="10000"/>
          </a:bodyPr>
          <a:lstStyle/>
          <a:p>
            <a:pPr marL="91440" marR="0" lvl="0" indent="-129222" algn="l" rtl="0">
              <a:lnSpc>
                <a:spcPct val="90000"/>
              </a:lnSpc>
              <a:spcBef>
                <a:spcPts val="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Impératifs : </a:t>
            </a:r>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De sécurité : pendant et après le projet</a:t>
            </a:r>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D’utilisabilité : pendant le projet</a:t>
            </a:r>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De durabilité : après le projet</a:t>
            </a:r>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&gt;&gt; Matthieu Saby </a:t>
            </a:r>
            <a:r>
              <a:rPr lang="fr-FR" sz="2200" b="0" i="0" u="sng" strike="noStrike" cap="none">
                <a:solidFill>
                  <a:schemeClr val="dk1"/>
                </a:solidFill>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https://osf.io/2yvc9/</a:t>
            </a: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p:txBody>
      </p:sp>
      <p:pic>
        <p:nvPicPr>
          <p:cNvPr id="4" name="Google Shape;154;p8">
            <a:extLst>
              <a:ext uri="{FF2B5EF4-FFF2-40B4-BE49-F238E27FC236}">
                <a16:creationId xmlns:a16="http://schemas.microsoft.com/office/drawing/2014/main" id="{45721AD2-DE17-619E-F6ED-BCEF0611AEBE}"/>
              </a:ext>
            </a:extLst>
          </p:cNvPr>
          <p:cNvPicPr preferRelativeResize="0">
            <a:picLocks/>
          </p:cNvPicPr>
          <p:nvPr/>
        </p:nvPicPr>
        <p:blipFill rotWithShape="1">
          <a:blip r:embed="rId4">
            <a:alphaModFix/>
          </a:blip>
          <a:srcRect l="27535" t="23836" r="5662" b="4913"/>
          <a:stretch/>
        </p:blipFill>
        <p:spPr>
          <a:xfrm>
            <a:off x="1024128" y="2286000"/>
            <a:ext cx="4364340" cy="3548664"/>
          </a:xfrm>
          <a:prstGeom prst="rect">
            <a:avLst/>
          </a:prstGeom>
          <a:noFill/>
          <a:ln>
            <a:noFill/>
          </a:ln>
        </p:spPr>
      </p:pic>
    </p:spTree>
    <p:extLst>
      <p:ext uri="{BB962C8B-B14F-4D97-AF65-F5344CB8AC3E}">
        <p14:creationId xmlns:p14="http://schemas.microsoft.com/office/powerpoint/2010/main" val="2873502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228" name="Google Shape;228;p3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115000"/>
              </a:lnSpc>
              <a:spcBef>
                <a:spcPts val="0"/>
              </a:spcBef>
              <a:spcAft>
                <a:spcPts val="0"/>
              </a:spcAft>
              <a:buSzPts val="1800"/>
              <a:buChar char=" "/>
            </a:pPr>
            <a:r>
              <a:rPr lang="fr-FR" sz="1800" b="1" cap="none" dirty="0">
                <a:latin typeface="Times New Roman"/>
                <a:ea typeface="Times New Roman"/>
                <a:cs typeface="Times New Roman"/>
                <a:sym typeface="Times New Roman"/>
              </a:rPr>
              <a:t>1. DATA DESCRIPTION AND COLLECTION OR RE-USE OF EXISTING DATA</a:t>
            </a:r>
            <a:endParaRPr sz="1800" b="1" cap="none" dirty="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dirty="0" err="1"/>
              <a:t>We</a:t>
            </a:r>
            <a:r>
              <a:rPr lang="fr-FR" sz="1800" dirty="0"/>
              <a:t> </a:t>
            </a:r>
            <a:r>
              <a:rPr lang="fr-FR" sz="1800" dirty="0" err="1"/>
              <a:t>will</a:t>
            </a:r>
            <a:r>
              <a:rPr lang="fr-FR" sz="1800" dirty="0"/>
              <a:t> use </a:t>
            </a:r>
            <a:r>
              <a:rPr lang="fr-FR" sz="1800" dirty="0" err="1"/>
              <a:t>some</a:t>
            </a:r>
            <a:r>
              <a:rPr lang="fr-FR" sz="1800" dirty="0"/>
              <a:t> </a:t>
            </a:r>
            <a:r>
              <a:rPr lang="fr-FR" sz="1800" dirty="0" err="1"/>
              <a:t>pre-existing</a:t>
            </a:r>
            <a:r>
              <a:rPr lang="fr-FR" sz="1800" dirty="0"/>
              <a:t> data: open source data made </a:t>
            </a:r>
            <a:r>
              <a:rPr lang="fr-FR" sz="1800" dirty="0" err="1"/>
              <a:t>available</a:t>
            </a:r>
            <a:r>
              <a:rPr lang="fr-FR" sz="1800" dirty="0"/>
              <a:t> by </a:t>
            </a:r>
            <a:r>
              <a:rPr lang="fr-FR" sz="1800" dirty="0" err="1"/>
              <a:t>governments</a:t>
            </a:r>
            <a:r>
              <a:rPr lang="fr-FR" sz="1800" dirty="0"/>
              <a:t> and data </a:t>
            </a:r>
            <a:r>
              <a:rPr lang="fr-FR" sz="1800" dirty="0" err="1"/>
              <a:t>from</a:t>
            </a:r>
            <a:r>
              <a:rPr lang="fr-FR" sz="1800" dirty="0"/>
              <a:t> </a:t>
            </a:r>
            <a:r>
              <a:rPr lang="fr-FR" sz="1800" dirty="0" err="1"/>
              <a:t>previous</a:t>
            </a:r>
            <a:r>
              <a:rPr lang="fr-FR" sz="1800" dirty="0"/>
              <a:t> </a:t>
            </a:r>
            <a:r>
              <a:rPr lang="fr-FR" sz="1800" dirty="0" err="1"/>
              <a:t>projects</a:t>
            </a:r>
            <a:r>
              <a:rPr lang="fr-FR" sz="1800" dirty="0"/>
              <a:t> not </a:t>
            </a:r>
            <a:r>
              <a:rPr lang="fr-FR" sz="1800" dirty="0" err="1"/>
              <a:t>designed</a:t>
            </a:r>
            <a:r>
              <a:rPr lang="fr-FR" sz="1800" dirty="0"/>
              <a:t> to </a:t>
            </a:r>
            <a:r>
              <a:rPr lang="fr-FR" sz="1800" dirty="0" err="1"/>
              <a:t>be</a:t>
            </a:r>
            <a:r>
              <a:rPr lang="fr-FR" sz="1800" dirty="0"/>
              <a:t> open and </a:t>
            </a:r>
            <a:r>
              <a:rPr lang="fr-FR" sz="1800" dirty="0" err="1"/>
              <a:t>shared</a:t>
            </a:r>
            <a:r>
              <a:rPr lang="fr-FR" sz="1800" dirty="0"/>
              <a:t>.  The data </a:t>
            </a:r>
            <a:r>
              <a:rPr lang="fr-FR" sz="1800" dirty="0" err="1"/>
              <a:t>produced</a:t>
            </a:r>
            <a:r>
              <a:rPr lang="fr-FR" sz="1800" dirty="0"/>
              <a:t> and </a:t>
            </a:r>
            <a:r>
              <a:rPr lang="fr-FR" sz="1800" dirty="0" err="1"/>
              <a:t>collected</a:t>
            </a:r>
            <a:r>
              <a:rPr lang="fr-FR" sz="1800" dirty="0"/>
              <a:t> in </a:t>
            </a:r>
            <a:r>
              <a:rPr lang="fr-FR" sz="1800" dirty="0" err="1"/>
              <a:t>this</a:t>
            </a:r>
            <a:r>
              <a:rPr lang="fr-FR" sz="1800" dirty="0"/>
              <a:t> </a:t>
            </a:r>
            <a:r>
              <a:rPr lang="fr-FR" sz="1800" dirty="0" err="1"/>
              <a:t>project</a:t>
            </a:r>
            <a:r>
              <a:rPr lang="fr-FR" sz="1800" dirty="0"/>
              <a:t> </a:t>
            </a:r>
            <a:r>
              <a:rPr lang="fr-FR" sz="1800" dirty="0" err="1"/>
              <a:t>will</a:t>
            </a:r>
            <a:r>
              <a:rPr lang="fr-FR" sz="1800" dirty="0"/>
              <a:t> come </a:t>
            </a:r>
            <a:r>
              <a:rPr lang="fr-FR" sz="1800" dirty="0" err="1"/>
              <a:t>from</a:t>
            </a:r>
            <a:r>
              <a:rPr lang="fr-FR" sz="1800" dirty="0"/>
              <a:t> </a:t>
            </a:r>
            <a:r>
              <a:rPr lang="fr-FR" sz="1800" dirty="0" err="1"/>
              <a:t>several</a:t>
            </a:r>
            <a:r>
              <a:rPr lang="fr-FR" sz="1800" dirty="0"/>
              <a:t> </a:t>
            </a:r>
            <a:r>
              <a:rPr lang="fr-FR" sz="1800" dirty="0" err="1"/>
              <a:t>research</a:t>
            </a:r>
            <a:r>
              <a:rPr lang="fr-FR" sz="1800" dirty="0"/>
              <a:t> actions. First, </a:t>
            </a:r>
            <a:r>
              <a:rPr lang="fr-FR" sz="1800" dirty="0" err="1"/>
              <a:t>related</a:t>
            </a:r>
            <a:r>
              <a:rPr lang="fr-FR" sz="1800" dirty="0"/>
              <a:t> to the </a:t>
            </a:r>
            <a:r>
              <a:rPr lang="fr-FR" sz="1800" dirty="0" err="1"/>
              <a:t>dissemination</a:t>
            </a:r>
            <a:r>
              <a:rPr lang="fr-FR" sz="1800" dirty="0"/>
              <a:t> of questionnaires via a </a:t>
            </a:r>
            <a:r>
              <a:rPr lang="fr-FR" sz="1800" dirty="0" err="1"/>
              <a:t>tool</a:t>
            </a:r>
            <a:r>
              <a:rPr lang="fr-FR" sz="1800" dirty="0"/>
              <a:t> like </a:t>
            </a:r>
            <a:r>
              <a:rPr lang="fr-FR" sz="1800" dirty="0" err="1"/>
              <a:t>Limesurvey</a:t>
            </a:r>
            <a:r>
              <a:rPr lang="fr-FR" sz="1800" dirty="0"/>
              <a:t>. </a:t>
            </a:r>
            <a:r>
              <a:rPr lang="fr-FR" sz="1800" dirty="0" err="1"/>
              <a:t>Responses</a:t>
            </a:r>
            <a:r>
              <a:rPr lang="fr-FR" sz="1800" dirty="0"/>
              <a:t> can </a:t>
            </a:r>
            <a:r>
              <a:rPr lang="fr-FR" sz="1800" dirty="0" err="1"/>
              <a:t>be</a:t>
            </a:r>
            <a:r>
              <a:rPr lang="fr-FR" sz="1800" dirty="0"/>
              <a:t> </a:t>
            </a:r>
            <a:r>
              <a:rPr lang="fr-FR" sz="1800" dirty="0" err="1"/>
              <a:t>processed</a:t>
            </a:r>
            <a:r>
              <a:rPr lang="fr-FR" sz="1800" dirty="0"/>
              <a:t> in a </a:t>
            </a:r>
            <a:r>
              <a:rPr lang="fr-FR" sz="1800" dirty="0" err="1"/>
              <a:t>database</a:t>
            </a:r>
            <a:r>
              <a:rPr lang="fr-FR" sz="1800" dirty="0"/>
              <a:t>, </a:t>
            </a:r>
            <a:r>
              <a:rPr lang="fr-FR" sz="1800" dirty="0" err="1"/>
              <a:t>with</a:t>
            </a:r>
            <a:r>
              <a:rPr lang="fr-FR" sz="1800" dirty="0"/>
              <a:t> at least </a:t>
            </a:r>
            <a:r>
              <a:rPr lang="fr-FR" sz="1800" dirty="0" err="1"/>
              <a:t>three</a:t>
            </a:r>
            <a:r>
              <a:rPr lang="fr-FR" sz="1800" dirty="0"/>
              <a:t> tables: </a:t>
            </a:r>
            <a:r>
              <a:rPr lang="fr-FR" sz="1800" dirty="0" err="1"/>
              <a:t>library</a:t>
            </a:r>
            <a:r>
              <a:rPr lang="fr-FR" sz="1800" dirty="0"/>
              <a:t>, type of action, impact </a:t>
            </a:r>
            <a:r>
              <a:rPr lang="fr-FR" sz="1800" dirty="0" err="1"/>
              <a:t>measures</a:t>
            </a:r>
            <a:r>
              <a:rPr lang="fr-FR" sz="1800" dirty="0"/>
              <a:t> </a:t>
            </a:r>
            <a:r>
              <a:rPr lang="fr-FR" sz="1800" dirty="0" err="1"/>
              <a:t>used</a:t>
            </a:r>
            <a:r>
              <a:rPr lang="fr-FR" sz="1800" dirty="0"/>
              <a:t>. Second, the participant observation data </a:t>
            </a:r>
            <a:r>
              <a:rPr lang="fr-FR" sz="1800" dirty="0" err="1"/>
              <a:t>produced</a:t>
            </a:r>
            <a:r>
              <a:rPr lang="fr-FR" sz="1800" dirty="0"/>
              <a:t> </a:t>
            </a:r>
            <a:r>
              <a:rPr lang="fr-FR" sz="1800" dirty="0" err="1"/>
              <a:t>during</a:t>
            </a:r>
            <a:r>
              <a:rPr lang="fr-FR" sz="1800" dirty="0"/>
              <a:t> the workshops: observation notes </a:t>
            </a:r>
            <a:r>
              <a:rPr lang="fr-FR" sz="1800" dirty="0" err="1"/>
              <a:t>will</a:t>
            </a:r>
            <a:r>
              <a:rPr lang="fr-FR" sz="1800" dirty="0"/>
              <a:t> </a:t>
            </a:r>
            <a:r>
              <a:rPr lang="fr-FR" sz="1800" dirty="0" err="1"/>
              <a:t>be</a:t>
            </a:r>
            <a:r>
              <a:rPr lang="fr-FR" sz="1800" dirty="0"/>
              <a:t> </a:t>
            </a:r>
            <a:r>
              <a:rPr lang="fr-FR" sz="1800" dirty="0" err="1"/>
              <a:t>recorded</a:t>
            </a:r>
            <a:r>
              <a:rPr lang="fr-FR" sz="1800" dirty="0"/>
              <a:t> in a </a:t>
            </a:r>
            <a:r>
              <a:rPr lang="fr-FR" sz="1800" dirty="0" err="1"/>
              <a:t>research</a:t>
            </a:r>
            <a:r>
              <a:rPr lang="fr-FR" sz="1800" dirty="0"/>
              <a:t> notebook. </a:t>
            </a:r>
            <a:r>
              <a:rPr lang="fr-FR" sz="1800" dirty="0" err="1"/>
              <a:t>They</a:t>
            </a:r>
            <a:r>
              <a:rPr lang="fr-FR" sz="1800" dirty="0"/>
              <a:t> </a:t>
            </a:r>
            <a:r>
              <a:rPr lang="fr-FR" sz="1800" dirty="0" err="1"/>
              <a:t>will</a:t>
            </a:r>
            <a:r>
              <a:rPr lang="fr-FR" sz="1800" dirty="0"/>
              <a:t> </a:t>
            </a:r>
            <a:r>
              <a:rPr lang="fr-FR" sz="1800" dirty="0" err="1"/>
              <a:t>be</a:t>
            </a:r>
            <a:r>
              <a:rPr lang="fr-FR" sz="1800" dirty="0"/>
              <a:t> </a:t>
            </a:r>
            <a:r>
              <a:rPr lang="fr-FR" sz="1800" dirty="0" err="1"/>
              <a:t>supplemented</a:t>
            </a:r>
            <a:r>
              <a:rPr lang="fr-FR" sz="1800" dirty="0"/>
              <a:t> by </a:t>
            </a:r>
            <a:r>
              <a:rPr lang="fr-FR" sz="1800" dirty="0" err="1"/>
              <a:t>photographs</a:t>
            </a:r>
            <a:r>
              <a:rPr lang="fr-FR" sz="1800" dirty="0"/>
              <a:t> and </a:t>
            </a:r>
            <a:r>
              <a:rPr lang="fr-FR" sz="1800" dirty="0" err="1"/>
              <a:t>written</a:t>
            </a:r>
            <a:r>
              <a:rPr lang="fr-FR" sz="1800" dirty="0"/>
              <a:t> </a:t>
            </a:r>
            <a:r>
              <a:rPr lang="fr-FR" sz="1800" dirty="0" err="1"/>
              <a:t>texts</a:t>
            </a:r>
            <a:r>
              <a:rPr lang="fr-FR" sz="1800" dirty="0"/>
              <a:t> or documents </a:t>
            </a:r>
            <a:r>
              <a:rPr lang="fr-FR" sz="1800" dirty="0" err="1"/>
              <a:t>produced</a:t>
            </a:r>
            <a:r>
              <a:rPr lang="fr-FR" sz="1800" dirty="0"/>
              <a:t> </a:t>
            </a:r>
            <a:r>
              <a:rPr lang="fr-FR" sz="1800" dirty="0" err="1"/>
              <a:t>during</a:t>
            </a:r>
            <a:r>
              <a:rPr lang="fr-FR" sz="1800" dirty="0"/>
              <a:t> the workshops. </a:t>
            </a:r>
            <a:r>
              <a:rPr lang="fr-FR" sz="1800" dirty="0" err="1"/>
              <a:t>Finally</a:t>
            </a:r>
            <a:r>
              <a:rPr lang="fr-FR" sz="1800" dirty="0"/>
              <a:t>, the interview data </a:t>
            </a:r>
            <a:r>
              <a:rPr lang="fr-FR" sz="1800" dirty="0" err="1"/>
              <a:t>will</a:t>
            </a:r>
            <a:r>
              <a:rPr lang="fr-FR" sz="1800" dirty="0"/>
              <a:t> </a:t>
            </a:r>
            <a:r>
              <a:rPr lang="fr-FR" sz="1800" dirty="0" err="1"/>
              <a:t>be</a:t>
            </a:r>
            <a:r>
              <a:rPr lang="fr-FR" sz="1800" dirty="0"/>
              <a:t> </a:t>
            </a:r>
            <a:r>
              <a:rPr lang="fr-FR" sz="1800" dirty="0" err="1"/>
              <a:t>processed</a:t>
            </a:r>
            <a:r>
              <a:rPr lang="fr-FR" sz="1800" dirty="0"/>
              <a:t> in a </a:t>
            </a:r>
            <a:r>
              <a:rPr lang="fr-FR" sz="1800" dirty="0" err="1"/>
              <a:t>coded</a:t>
            </a:r>
            <a:r>
              <a:rPr lang="fr-FR" sz="1800" dirty="0"/>
              <a:t> </a:t>
            </a:r>
            <a:r>
              <a:rPr lang="fr-FR" sz="1800" dirty="0" err="1"/>
              <a:t>spreadsheet</a:t>
            </a:r>
            <a:r>
              <a:rPr lang="fr-FR" sz="1800" dirty="0"/>
              <a:t>. </a:t>
            </a:r>
            <a:endParaRPr dirty="0"/>
          </a:p>
          <a:p>
            <a:pPr marL="91440" lvl="0" indent="-114300" algn="l" rtl="0">
              <a:lnSpc>
                <a:spcPct val="90000"/>
              </a:lnSpc>
              <a:spcBef>
                <a:spcPts val="1400"/>
              </a:spcBef>
              <a:spcAft>
                <a:spcPts val="0"/>
              </a:spcAft>
              <a:buSzPts val="1800"/>
              <a:buChar char=" "/>
            </a:pPr>
            <a:r>
              <a:rPr lang="fr-FR" sz="1800" dirty="0"/>
              <a:t>To </a:t>
            </a:r>
            <a:r>
              <a:rPr lang="fr-FR" sz="1800" dirty="0" err="1"/>
              <a:t>share</a:t>
            </a:r>
            <a:r>
              <a:rPr lang="fr-FR" sz="1800" dirty="0"/>
              <a:t> the data, </a:t>
            </a:r>
            <a:r>
              <a:rPr lang="fr-FR" sz="1800" dirty="0" err="1"/>
              <a:t>we</a:t>
            </a:r>
            <a:r>
              <a:rPr lang="fr-FR" sz="1800" dirty="0"/>
              <a:t> plan to use formats </a:t>
            </a:r>
            <a:r>
              <a:rPr lang="fr-FR" sz="1800" dirty="0" err="1"/>
              <a:t>that</a:t>
            </a:r>
            <a:r>
              <a:rPr lang="fr-FR" sz="1800" dirty="0"/>
              <a:t> can </a:t>
            </a:r>
            <a:r>
              <a:rPr lang="fr-FR" sz="1800" dirty="0" err="1"/>
              <a:t>be</a:t>
            </a:r>
            <a:r>
              <a:rPr lang="fr-FR" sz="1800" dirty="0"/>
              <a:t> </a:t>
            </a:r>
            <a:r>
              <a:rPr lang="fr-FR" sz="1800" dirty="0" err="1"/>
              <a:t>produced</a:t>
            </a:r>
            <a:r>
              <a:rPr lang="fr-FR" sz="1800" dirty="0"/>
              <a:t> and </a:t>
            </a:r>
            <a:r>
              <a:rPr lang="fr-FR" sz="1800" dirty="0" err="1"/>
              <a:t>shared</a:t>
            </a:r>
            <a:r>
              <a:rPr lang="fr-FR" sz="1800" dirty="0"/>
              <a:t> </a:t>
            </a:r>
            <a:r>
              <a:rPr lang="fr-FR" sz="1800" dirty="0" err="1"/>
              <a:t>among</a:t>
            </a:r>
            <a:r>
              <a:rPr lang="fr-FR" sz="1800" dirty="0"/>
              <a:t> all the </a:t>
            </a:r>
            <a:r>
              <a:rPr lang="fr-FR" sz="1800" dirty="0" err="1"/>
              <a:t>researchers</a:t>
            </a:r>
            <a:r>
              <a:rPr lang="fr-FR" sz="1800" dirty="0"/>
              <a:t> of the team. </a:t>
            </a:r>
            <a:r>
              <a:rPr lang="fr-FR" sz="1800" dirty="0" err="1"/>
              <a:t>Nevertheless</a:t>
            </a:r>
            <a:r>
              <a:rPr lang="fr-FR" sz="1800" dirty="0"/>
              <a:t>, if the data </a:t>
            </a:r>
            <a:r>
              <a:rPr lang="fr-FR" sz="1800" dirty="0" err="1"/>
              <a:t>will</a:t>
            </a:r>
            <a:r>
              <a:rPr lang="fr-FR" sz="1800" dirty="0"/>
              <a:t> </a:t>
            </a:r>
            <a:r>
              <a:rPr lang="fr-FR" sz="1800" dirty="0" err="1"/>
              <a:t>be</a:t>
            </a:r>
            <a:r>
              <a:rPr lang="fr-FR" sz="1800" dirty="0"/>
              <a:t> accessible in the spirit of open science, not all the data </a:t>
            </a:r>
            <a:r>
              <a:rPr lang="fr-FR" sz="1800" dirty="0" err="1"/>
              <a:t>will</a:t>
            </a:r>
            <a:r>
              <a:rPr lang="fr-FR" sz="1800" dirty="0"/>
              <a:t> </a:t>
            </a:r>
            <a:r>
              <a:rPr lang="fr-FR" sz="1800" dirty="0" err="1"/>
              <a:t>be</a:t>
            </a:r>
            <a:r>
              <a:rPr lang="fr-FR" sz="1800" dirty="0"/>
              <a:t> </a:t>
            </a:r>
            <a:r>
              <a:rPr lang="fr-FR" sz="1800" dirty="0" err="1"/>
              <a:t>shared</a:t>
            </a:r>
            <a:r>
              <a:rPr lang="fr-FR" sz="1800" dirty="0"/>
              <a:t>, </a:t>
            </a:r>
            <a:r>
              <a:rPr lang="fr-FR" sz="1800" dirty="0" err="1"/>
              <a:t>notably</a:t>
            </a:r>
            <a:r>
              <a:rPr lang="fr-FR" sz="1800" dirty="0"/>
              <a:t> for RGPD </a:t>
            </a:r>
            <a:r>
              <a:rPr lang="fr-FR" sz="1800" dirty="0" err="1"/>
              <a:t>reasons</a:t>
            </a:r>
            <a:r>
              <a:rPr lang="fr-FR" sz="1800" dirty="0"/>
              <a:t> (photos in </a:t>
            </a:r>
            <a:r>
              <a:rPr lang="fr-FR" sz="1800" dirty="0" err="1"/>
              <a:t>particular</a:t>
            </a:r>
            <a:r>
              <a:rPr lang="fr-FR" sz="1800" dirty="0"/>
              <a:t>). This </a:t>
            </a:r>
            <a:r>
              <a:rPr lang="fr-FR" sz="1800" dirty="0" err="1"/>
              <a:t>will</a:t>
            </a:r>
            <a:r>
              <a:rPr lang="fr-FR" sz="1800" dirty="0"/>
              <a:t> </a:t>
            </a:r>
            <a:r>
              <a:rPr lang="fr-FR" sz="1800" dirty="0" err="1"/>
              <a:t>be</a:t>
            </a:r>
            <a:r>
              <a:rPr lang="fr-FR" sz="1800" dirty="0"/>
              <a:t> </a:t>
            </a:r>
            <a:r>
              <a:rPr lang="fr-FR" sz="1800" dirty="0" err="1"/>
              <a:t>specified</a:t>
            </a:r>
            <a:r>
              <a:rPr lang="fr-FR" sz="1800" dirty="0"/>
              <a:t> in the consortium agreement. </a:t>
            </a:r>
            <a:endParaRPr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234" name="Google Shape;234;p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235" name="Google Shape;235;p3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première partie, celle qui concerne les données.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241" name="Google Shape;241;p3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242" name="Google Shape;242;p3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données de votre PGD</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A côté : </a:t>
            </a:r>
            <a:endParaRPr dirty="0"/>
          </a:p>
          <a:p>
            <a:pPr marL="0" lvl="0" indent="0" algn="l" rtl="0">
              <a:lnSpc>
                <a:spcPct val="90000"/>
              </a:lnSpc>
              <a:spcBef>
                <a:spcPts val="0"/>
              </a:spcBef>
              <a:spcAft>
                <a:spcPts val="0"/>
              </a:spcAft>
              <a:buNone/>
            </a:pPr>
            <a:r>
              <a:rPr lang="fr-FR" dirty="0"/>
              <a:t>     &gt; Notez les difficultés ou les freins que vous rencontrez</a:t>
            </a:r>
            <a:endParaRPr dirty="0"/>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DOCUMENTATION </a:t>
            </a:r>
            <a:br>
              <a:rPr lang="fr-FR" dirty="0"/>
            </a:br>
            <a:r>
              <a:rPr lang="fr-FR" dirty="0"/>
              <a:t>DES DONNÉES</a:t>
            </a:r>
            <a:endParaRPr dirty="0"/>
          </a:p>
        </p:txBody>
      </p:sp>
      <p:sp>
        <p:nvSpPr>
          <p:cNvPr id="287" name="Google Shape;287;p46"/>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sz="3800" cap="none" dirty="0"/>
              <a:t>2. DOCUMENTATION AND DATA QUALITY</a:t>
            </a:r>
            <a:endParaRPr sz="3800" dirty="0"/>
          </a:p>
        </p:txBody>
      </p:sp>
      <p:sp>
        <p:nvSpPr>
          <p:cNvPr id="293" name="Google Shape;293;p4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400"/>
              <a:buNone/>
            </a:pPr>
            <a:endParaRPr sz="2400" b="1" cap="none" dirty="0"/>
          </a:p>
          <a:p>
            <a:pPr marL="0" lvl="0" indent="0" algn="l" rtl="0">
              <a:lnSpc>
                <a:spcPct val="90000"/>
              </a:lnSpc>
              <a:spcBef>
                <a:spcPts val="1400"/>
              </a:spcBef>
              <a:spcAft>
                <a:spcPts val="0"/>
              </a:spcAft>
              <a:buSzPts val="2200"/>
              <a:buNone/>
            </a:pPr>
            <a:endParaRPr dirty="0"/>
          </a:p>
        </p:txBody>
      </p:sp>
      <p:pic>
        <p:nvPicPr>
          <p:cNvPr id="294" name="Google Shape;294;p47"/>
          <p:cNvPicPr preferRelativeResize="0"/>
          <p:nvPr/>
        </p:nvPicPr>
        <p:blipFill rotWithShape="1">
          <a:blip r:embed="rId3">
            <a:alphaModFix/>
          </a:blip>
          <a:srcRect l="73853" t="11034" r="1176" b="57995"/>
          <a:stretch/>
        </p:blipFill>
        <p:spPr>
          <a:xfrm>
            <a:off x="3971548" y="2882802"/>
            <a:ext cx="3727508" cy="301347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WEB ET DONNÉES</a:t>
            </a:r>
            <a:endParaRPr dirty="0"/>
          </a:p>
        </p:txBody>
      </p:sp>
      <p:sp>
        <p:nvSpPr>
          <p:cNvPr id="341" name="Google Shape;341;p55"/>
          <p:cNvSpPr txBox="1">
            <a:spLocks noGrp="1"/>
          </p:cNvSpPr>
          <p:nvPr>
            <p:ph type="body" idx="1"/>
          </p:nvPr>
        </p:nvSpPr>
        <p:spPr>
          <a:xfrm>
            <a:off x="1005078" y="2286000"/>
            <a:ext cx="11072622" cy="3333023"/>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Echelle 5 étoiles</a:t>
            </a:r>
            <a:endParaRPr dirty="0"/>
          </a:p>
          <a:p>
            <a:pPr marL="91440" lvl="0" indent="-101600" algn="l" rtl="0">
              <a:lnSpc>
                <a:spcPct val="90000"/>
              </a:lnSpc>
              <a:spcBef>
                <a:spcPts val="1400"/>
              </a:spcBef>
              <a:spcAft>
                <a:spcPts val="0"/>
              </a:spcAft>
              <a:buSzPts val="1600"/>
              <a:buChar char=" "/>
            </a:pPr>
            <a:r>
              <a:rPr lang="fr-FR" sz="1600" dirty="0"/>
              <a:t>★ publiez vos données sur le Web (peu importe leur format) avec une licence ouverte &gt;&gt;&gt; Données sur le web</a:t>
            </a:r>
            <a:endParaRPr dirty="0"/>
          </a:p>
          <a:p>
            <a:pPr marL="91440" lvl="0" indent="-101600" algn="l" rtl="0">
              <a:lnSpc>
                <a:spcPct val="90000"/>
              </a:lnSpc>
              <a:spcBef>
                <a:spcPts val="1400"/>
              </a:spcBef>
              <a:spcAft>
                <a:spcPts val="0"/>
              </a:spcAft>
              <a:buSzPts val="1600"/>
              <a:buChar char=" "/>
            </a:pPr>
            <a:r>
              <a:rPr lang="fr-FR" sz="1600" dirty="0"/>
              <a:t>★★ publiez-les en tant que données structurées (par exemple, un document Excel au lieu d’une image scannée d’un tableau)</a:t>
            </a:r>
            <a:endParaRPr dirty="0"/>
          </a:p>
        </p:txBody>
      </p:sp>
      <p:pic>
        <p:nvPicPr>
          <p:cNvPr id="342" name="Google Shape;342;p55"/>
          <p:cNvPicPr preferRelativeResize="0"/>
          <p:nvPr/>
        </p:nvPicPr>
        <p:blipFill rotWithShape="1">
          <a:blip r:embed="rId3">
            <a:alphaModFix/>
          </a:blip>
          <a:srcRect/>
          <a:stretch/>
        </p:blipFill>
        <p:spPr>
          <a:xfrm>
            <a:off x="5762624" y="3208384"/>
            <a:ext cx="6429375" cy="3649616"/>
          </a:xfrm>
          <a:prstGeom prst="rect">
            <a:avLst/>
          </a:prstGeom>
          <a:noFill/>
          <a:ln>
            <a:noFill/>
          </a:ln>
        </p:spPr>
      </p:pic>
      <p:sp>
        <p:nvSpPr>
          <p:cNvPr id="343" name="Google Shape;343;p55"/>
          <p:cNvSpPr/>
          <p:nvPr/>
        </p:nvSpPr>
        <p:spPr>
          <a:xfrm>
            <a:off x="1043176" y="3429000"/>
            <a:ext cx="969149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publiez-les dans un format ouvert et non-propriétaire (par exemple, un CSV plutôt qu’un Excel) &gt;&gt;&gt; Données dans le web</a:t>
            </a:r>
            <a:endParaRPr dirty="0"/>
          </a:p>
        </p:txBody>
      </p:sp>
      <p:sp>
        <p:nvSpPr>
          <p:cNvPr id="344" name="Google Shape;344;p55"/>
          <p:cNvSpPr/>
          <p:nvPr/>
        </p:nvSpPr>
        <p:spPr>
          <a:xfrm>
            <a:off x="1043176" y="4013775"/>
            <a:ext cx="84627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utilisez des URI pour désigner des choses dans vos données, afin que les gens puissent faire des références à celles-ci</a:t>
            </a:r>
            <a:endParaRPr dirty="0"/>
          </a:p>
        </p:txBody>
      </p:sp>
      <p:sp>
        <p:nvSpPr>
          <p:cNvPr id="345" name="Google Shape;345;p55"/>
          <p:cNvSpPr/>
          <p:nvPr/>
        </p:nvSpPr>
        <p:spPr>
          <a:xfrm>
            <a:off x="240051" y="6333006"/>
            <a:ext cx="454964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Tim Berners-Lee, 2006, </a:t>
            </a:r>
            <a:r>
              <a:rPr lang="fr-FR" sz="14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https://5stardata.info/fr/</a:t>
            </a:r>
            <a:endParaRPr sz="14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346" name="Google Shape;346;p55"/>
          <p:cNvSpPr/>
          <p:nvPr/>
        </p:nvSpPr>
        <p:spPr>
          <a:xfrm>
            <a:off x="1043176" y="4572000"/>
            <a:ext cx="70816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liez vos données à d’autres données pour y ajouter du contexte &gt;&gt;&gt; effet de réseau</a:t>
            </a:r>
            <a:endParaRPr dirty="0"/>
          </a:p>
        </p:txBody>
      </p:sp>
    </p:spTree>
    <p:extLst>
      <p:ext uri="{BB962C8B-B14F-4D97-AF65-F5344CB8AC3E}">
        <p14:creationId xmlns:p14="http://schemas.microsoft.com/office/powerpoint/2010/main" val="2586656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20000"/>
          </a:bodyPr>
          <a:lstStyle/>
          <a:p>
            <a:r>
              <a:rPr lang="fr-FR" dirty="0"/>
              <a:t>Définition : </a:t>
            </a:r>
          </a:p>
          <a:p>
            <a:r>
              <a:rPr lang="fr-FR" sz="1800" dirty="0"/>
              <a:t>« Les métadonnées sont simplement des données qui portent sur les données. Elles ajoutent de l'information utile pour décrire, gérer, préserver et partager les données entre les membres de l'équipe. Des données bien décrites sont davantage susceptibles d’être retrouvées et, voire même, d’être réutilisées par la communauté scientifique. » Université de Sherbrooke (</a:t>
            </a:r>
            <a:r>
              <a:rPr lang="fr-FR" sz="1800" dirty="0" err="1"/>
              <a:t>Libguide</a:t>
            </a:r>
            <a:r>
              <a:rPr lang="fr-FR" sz="1800" dirty="0"/>
              <a:t>) </a:t>
            </a:r>
            <a:r>
              <a:rPr lang="fr-FR" sz="1400" b="0" i="0" dirty="0">
                <a:solidFill>
                  <a:srgbClr val="FF0000"/>
                </a:solidFill>
                <a:effectLst/>
                <a:latin typeface="Arial" panose="020B0604020202020204" pitchFamily="34" charset="0"/>
                <a:hlinkClick r:id="rId2"/>
              </a:rPr>
              <a:t>https://libguides.biblio.usherbrooke.ca/gdr/metadonnees</a:t>
            </a:r>
            <a:endParaRPr lang="fr-FR" sz="1400" b="0" i="0" dirty="0">
              <a:solidFill>
                <a:srgbClr val="FF0000"/>
              </a:solidFill>
              <a:effectLst/>
              <a:latin typeface="Arial" panose="020B0604020202020204" pitchFamily="34" charset="0"/>
            </a:endParaRPr>
          </a:p>
          <a:p>
            <a:endParaRPr lang="fr-FR" dirty="0"/>
          </a:p>
          <a:p>
            <a:r>
              <a:rPr lang="fr-FR" dirty="0"/>
              <a:t>Exemple :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Données : Entretiens menés dans différentes villes.</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Donnée sur mes données / métadonnée : lieu de réalisation de l’entretien.</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Q1 : comment j’enregistre ce lieu ? Nom de la ville de l’entretien ? Lieu exact de l’entretien (bureau, bar, etc.) ? Coordonnées géographiques ?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Je peux avoir autant de métadonnées que je veux préciser ce champ du « lieu ». Je vais donner une étiquette Ville, Lieu de l’entretien, Coordonnées géographiques, etc. avec un accord entre les chercheurs pour les choix sous l’étiquette.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&gt; Thésaurus</a:t>
            </a:r>
          </a:p>
        </p:txBody>
      </p:sp>
    </p:spTree>
    <p:extLst>
      <p:ext uri="{BB962C8B-B14F-4D97-AF65-F5344CB8AC3E}">
        <p14:creationId xmlns:p14="http://schemas.microsoft.com/office/powerpoint/2010/main" val="3680618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données liées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20000"/>
          </a:bodyPr>
          <a:lstStyle/>
          <a:p>
            <a:r>
              <a:rPr lang="fr-FR" dirty="0"/>
              <a:t>Imaginons : </a:t>
            </a:r>
          </a:p>
          <a:p>
            <a:r>
              <a:rPr lang="fr-FR" dirty="0"/>
              <a:t>1 corpus de carnets de fouilles avec mentions de villes</a:t>
            </a:r>
          </a:p>
          <a:p>
            <a:r>
              <a:rPr lang="fr-FR" dirty="0"/>
              <a:t>1 corpus de fouilles archéo avec des coordonnées géographiques des lieux de fouilles.</a:t>
            </a:r>
          </a:p>
          <a:p>
            <a:endParaRPr lang="fr-FR" dirty="0"/>
          </a:p>
          <a:p>
            <a:r>
              <a:rPr lang="fr-FR" dirty="0"/>
              <a:t>Comment lier les deux ? </a:t>
            </a:r>
          </a:p>
          <a:p>
            <a:r>
              <a:rPr lang="fr-FR" dirty="0"/>
              <a:t>Grâce aux métadonnées, aux étiquettes liées au lieu de la fouille. </a:t>
            </a:r>
          </a:p>
          <a:p>
            <a:endParaRPr lang="fr-FR" dirty="0"/>
          </a:p>
          <a:p>
            <a:r>
              <a:rPr lang="fr-FR" dirty="0"/>
              <a:t>Pourquoi lier les deux ? Mieux comprendre les corpus étudiés, comparer des résultats, ne pas refaire la roue en termes de métadonnées et thésaurus, etc. </a:t>
            </a:r>
          </a:p>
          <a:p>
            <a:r>
              <a:rPr lang="fr-FR" dirty="0"/>
              <a:t>Comment faire : remplir les métadonnées de ses jeux de données et les mettre à disposition.</a:t>
            </a:r>
          </a:p>
        </p:txBody>
      </p:sp>
    </p:spTree>
    <p:extLst>
      <p:ext uri="{BB962C8B-B14F-4D97-AF65-F5344CB8AC3E}">
        <p14:creationId xmlns:p14="http://schemas.microsoft.com/office/powerpoint/2010/main" val="3843440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02809-CFE9-A57A-F436-9B3BDEFBA8A0}"/>
              </a:ext>
            </a:extLst>
          </p:cNvPr>
          <p:cNvSpPr>
            <a:spLocks noGrp="1"/>
          </p:cNvSpPr>
          <p:nvPr>
            <p:ph type="title"/>
          </p:nvPr>
        </p:nvSpPr>
        <p:spPr/>
        <p:txBody>
          <a:bodyPr/>
          <a:lstStyle/>
          <a:p>
            <a:r>
              <a:rPr lang="fr-FR" dirty="0"/>
              <a:t>Métadonnées : exemples</a:t>
            </a:r>
          </a:p>
        </p:txBody>
      </p:sp>
      <p:sp>
        <p:nvSpPr>
          <p:cNvPr id="3" name="Espace réservé du contenu 2">
            <a:extLst>
              <a:ext uri="{FF2B5EF4-FFF2-40B4-BE49-F238E27FC236}">
                <a16:creationId xmlns:a16="http://schemas.microsoft.com/office/drawing/2014/main" id="{1AEC5F97-36E3-7DD5-8F82-DD5173D99732}"/>
              </a:ext>
            </a:extLst>
          </p:cNvPr>
          <p:cNvSpPr>
            <a:spLocks noGrp="1"/>
          </p:cNvSpPr>
          <p:nvPr>
            <p:ph idx="1"/>
          </p:nvPr>
        </p:nvSpPr>
        <p:spPr>
          <a:xfrm>
            <a:off x="640615" y="2727053"/>
            <a:ext cx="4881081" cy="3333024"/>
          </a:xfrm>
        </p:spPr>
        <p:txBody>
          <a:bodyPr>
            <a:normAutofit fontScale="77500" lnSpcReduction="20000"/>
          </a:bodyPr>
          <a:lstStyle/>
          <a:p>
            <a:pPr algn="l">
              <a:buFont typeface="Arial" panose="020B0604020202020204" pitchFamily="34" charset="0"/>
              <a:buChar char="•"/>
            </a:pPr>
            <a:r>
              <a:rPr lang="fr-FR" b="0" i="0" dirty="0">
                <a:solidFill>
                  <a:srgbClr val="000000"/>
                </a:solidFill>
                <a:effectLst/>
                <a:latin typeface="Roboto" panose="02000000000000000000" pitchFamily="2" charset="0"/>
              </a:rPr>
              <a:t>Titre (nom du projet ou du jeu de données)</a:t>
            </a:r>
          </a:p>
          <a:p>
            <a:pPr algn="l">
              <a:buFont typeface="Arial" panose="020B0604020202020204" pitchFamily="34" charset="0"/>
              <a:buChar char="•"/>
            </a:pPr>
            <a:r>
              <a:rPr lang="fr-FR" b="0" i="0" dirty="0">
                <a:solidFill>
                  <a:srgbClr val="000000"/>
                </a:solidFill>
                <a:effectLst/>
                <a:latin typeface="Roboto" panose="02000000000000000000" pitchFamily="2" charset="0"/>
              </a:rPr>
              <a:t>Créateur, collecteur</a:t>
            </a:r>
          </a:p>
          <a:p>
            <a:pPr algn="l">
              <a:buFont typeface="Arial" panose="020B0604020202020204" pitchFamily="34" charset="0"/>
              <a:buChar char="•"/>
            </a:pPr>
            <a:r>
              <a:rPr lang="fr-FR" b="0" i="0" dirty="0">
                <a:solidFill>
                  <a:srgbClr val="000000"/>
                </a:solidFill>
                <a:effectLst/>
                <a:latin typeface="Roboto" panose="02000000000000000000" pitchFamily="2" charset="0"/>
              </a:rPr>
              <a:t>Date de création ou modification</a:t>
            </a:r>
          </a:p>
          <a:p>
            <a:pPr algn="l">
              <a:buFont typeface="Arial" panose="020B0604020202020204" pitchFamily="34" charset="0"/>
              <a:buChar char="•"/>
            </a:pPr>
            <a:r>
              <a:rPr lang="fr-FR" b="0" i="0" dirty="0">
                <a:solidFill>
                  <a:srgbClr val="000000"/>
                </a:solidFill>
                <a:effectLst/>
                <a:latin typeface="Roboto" panose="02000000000000000000" pitchFamily="2" charset="0"/>
              </a:rPr>
              <a:t>Description (méthodologie, instrumentation, échantillonnage, validation, etc.)</a:t>
            </a:r>
          </a:p>
          <a:p>
            <a:pPr algn="l">
              <a:buFont typeface="Arial" panose="020B0604020202020204" pitchFamily="34" charset="0"/>
              <a:buChar char="•"/>
            </a:pPr>
            <a:r>
              <a:rPr lang="fr-FR" b="0" i="0" dirty="0">
                <a:solidFill>
                  <a:srgbClr val="000000"/>
                </a:solidFill>
                <a:effectLst/>
                <a:latin typeface="Roboto" panose="02000000000000000000" pitchFamily="2" charset="0"/>
              </a:rPr>
              <a:t>Format</a:t>
            </a:r>
          </a:p>
          <a:p>
            <a:pPr algn="l">
              <a:buFont typeface="Arial" panose="020B0604020202020204" pitchFamily="34" charset="0"/>
              <a:buChar char="•"/>
            </a:pPr>
            <a:r>
              <a:rPr lang="fr-FR" b="0" i="0" dirty="0">
                <a:solidFill>
                  <a:srgbClr val="000000"/>
                </a:solidFill>
                <a:effectLst/>
                <a:latin typeface="Roboto" panose="02000000000000000000" pitchFamily="2" charset="0"/>
              </a:rPr>
              <a:t>Mots-clés</a:t>
            </a:r>
          </a:p>
          <a:p>
            <a:pPr algn="l">
              <a:buFont typeface="Arial" panose="020B0604020202020204" pitchFamily="34" charset="0"/>
              <a:buChar char="•"/>
            </a:pPr>
            <a:r>
              <a:rPr lang="fr-FR" b="0" i="0" dirty="0">
                <a:solidFill>
                  <a:srgbClr val="000000"/>
                </a:solidFill>
                <a:effectLst/>
                <a:latin typeface="Roboto" panose="02000000000000000000" pitchFamily="2" charset="0"/>
              </a:rPr>
              <a:t>Identifiant unique (idéalement, un identificateur d'objet numérique ou DOI)</a:t>
            </a:r>
          </a:p>
          <a:p>
            <a:pPr marL="0" indent="0" algn="l">
              <a:buNone/>
            </a:pPr>
            <a:endParaRPr lang="fr-FR" b="0" i="0" dirty="0">
              <a:solidFill>
                <a:srgbClr val="000000"/>
              </a:solidFill>
              <a:effectLst/>
              <a:latin typeface="Roboto" panose="02000000000000000000" pitchFamily="2" charset="0"/>
            </a:endParaRPr>
          </a:p>
          <a:p>
            <a:endParaRPr lang="fr-FR" dirty="0"/>
          </a:p>
        </p:txBody>
      </p:sp>
      <p:sp>
        <p:nvSpPr>
          <p:cNvPr id="4" name="Espace réservé du contenu 2">
            <a:extLst>
              <a:ext uri="{FF2B5EF4-FFF2-40B4-BE49-F238E27FC236}">
                <a16:creationId xmlns:a16="http://schemas.microsoft.com/office/drawing/2014/main" id="{B456F068-9440-76AC-A529-5EDD259C949C}"/>
              </a:ext>
            </a:extLst>
          </p:cNvPr>
          <p:cNvSpPr txBox="1">
            <a:spLocks/>
          </p:cNvSpPr>
          <p:nvPr/>
        </p:nvSpPr>
        <p:spPr>
          <a:xfrm>
            <a:off x="5695805" y="2918962"/>
            <a:ext cx="5476138" cy="2814023"/>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fr-FR" dirty="0">
                <a:solidFill>
                  <a:srgbClr val="000000"/>
                </a:solidFill>
                <a:latin typeface="Roboto" panose="02000000000000000000" pitchFamily="2" charset="0"/>
              </a:rPr>
              <a:t>Couverture (spatiale ou temporelle)</a:t>
            </a:r>
          </a:p>
          <a:p>
            <a:pPr>
              <a:buFont typeface="Arial" panose="020B0604020202020204" pitchFamily="34" charset="0"/>
              <a:buChar char="•"/>
            </a:pPr>
            <a:r>
              <a:rPr lang="fr-FR" dirty="0">
                <a:solidFill>
                  <a:srgbClr val="000000"/>
                </a:solidFill>
                <a:latin typeface="Roboto" panose="02000000000000000000" pitchFamily="2" charset="0"/>
              </a:rPr>
              <a:t>Langue</a:t>
            </a:r>
          </a:p>
          <a:p>
            <a:pPr>
              <a:buFont typeface="Arial" panose="020B0604020202020204" pitchFamily="34" charset="0"/>
              <a:buChar char="•"/>
            </a:pPr>
            <a:r>
              <a:rPr lang="fr-FR" dirty="0">
                <a:solidFill>
                  <a:srgbClr val="000000"/>
                </a:solidFill>
                <a:latin typeface="Roboto" panose="02000000000000000000" pitchFamily="2" charset="0"/>
              </a:rPr>
              <a:t>Organisation de publication</a:t>
            </a:r>
          </a:p>
          <a:p>
            <a:pPr>
              <a:buFont typeface="Arial" panose="020B0604020202020204" pitchFamily="34" charset="0"/>
              <a:buChar char="•"/>
            </a:pPr>
            <a:r>
              <a:rPr lang="fr-FR" dirty="0">
                <a:solidFill>
                  <a:srgbClr val="000000"/>
                </a:solidFill>
                <a:latin typeface="Roboto" panose="02000000000000000000" pitchFamily="2" charset="0"/>
              </a:rPr>
              <a:t>Type de ressource</a:t>
            </a:r>
          </a:p>
          <a:p>
            <a:pPr>
              <a:buFont typeface="Arial" panose="020B0604020202020204" pitchFamily="34" charset="0"/>
              <a:buChar char="•"/>
            </a:pPr>
            <a:r>
              <a:rPr lang="fr-FR" dirty="0">
                <a:solidFill>
                  <a:srgbClr val="000000"/>
                </a:solidFill>
                <a:latin typeface="Roboto" panose="02000000000000000000" pitchFamily="2" charset="0"/>
              </a:rPr>
              <a:t>Droits / Licence / Approbation éthique</a:t>
            </a:r>
          </a:p>
          <a:p>
            <a:pPr>
              <a:buFont typeface="Arial" panose="020B0604020202020204" pitchFamily="34" charset="0"/>
              <a:buChar char="•"/>
            </a:pPr>
            <a:r>
              <a:rPr lang="fr-FR" dirty="0">
                <a:solidFill>
                  <a:srgbClr val="000000"/>
                </a:solidFill>
                <a:latin typeface="Roboto" panose="02000000000000000000" pitchFamily="2" charset="0"/>
              </a:rPr>
              <a:t>Financement / Agence de financement</a:t>
            </a:r>
          </a:p>
          <a:p>
            <a:pPr>
              <a:buFont typeface="Arial" panose="020B0604020202020204" pitchFamily="34" charset="0"/>
              <a:buChar char="•"/>
            </a:pPr>
            <a:r>
              <a:rPr lang="fr-FR" dirty="0">
                <a:solidFill>
                  <a:srgbClr val="000000"/>
                </a:solidFill>
                <a:latin typeface="Roboto" panose="02000000000000000000" pitchFamily="2" charset="0"/>
              </a:rPr>
              <a:t>Dépôt (endroit où les données sont archivées)</a:t>
            </a: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
        <p:nvSpPr>
          <p:cNvPr id="5" name="Espace réservé du contenu 2">
            <a:extLst>
              <a:ext uri="{FF2B5EF4-FFF2-40B4-BE49-F238E27FC236}">
                <a16:creationId xmlns:a16="http://schemas.microsoft.com/office/drawing/2014/main" id="{AA52416F-46BF-8350-DADA-BF1D679733B5}"/>
              </a:ext>
            </a:extLst>
          </p:cNvPr>
          <p:cNvSpPr txBox="1">
            <a:spLocks/>
          </p:cNvSpPr>
          <p:nvPr/>
        </p:nvSpPr>
        <p:spPr>
          <a:xfrm>
            <a:off x="640615" y="6375206"/>
            <a:ext cx="10910769" cy="63286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fr-FR" dirty="0">
                <a:solidFill>
                  <a:srgbClr val="000000"/>
                </a:solidFill>
                <a:latin typeface="Roboto" panose="02000000000000000000" pitchFamily="2" charset="0"/>
              </a:rPr>
              <a:t>Source : </a:t>
            </a:r>
            <a:r>
              <a:rPr lang="fr-FR" dirty="0" err="1">
                <a:solidFill>
                  <a:srgbClr val="000000"/>
                </a:solidFill>
                <a:latin typeface="Roboto" panose="02000000000000000000" pitchFamily="2" charset="0"/>
              </a:rPr>
              <a:t>Uqam</a:t>
            </a:r>
            <a:r>
              <a:rPr lang="fr-FR" dirty="0">
                <a:solidFill>
                  <a:srgbClr val="000000"/>
                </a:solidFill>
                <a:latin typeface="Roboto" panose="02000000000000000000" pitchFamily="2" charset="0"/>
              </a:rPr>
              <a:t> : </a:t>
            </a:r>
            <a:r>
              <a:rPr lang="fr-FR" sz="1600" dirty="0">
                <a:solidFill>
                  <a:srgbClr val="000000"/>
                </a:solidFill>
                <a:latin typeface="Roboto" panose="02000000000000000000" pitchFamily="2" charset="0"/>
                <a:hlinkClick r:id="rId2"/>
              </a:rPr>
              <a:t>https://uqam-ca.libguides.com/gestion-des-donnees-de-recherche/metadonnees</a:t>
            </a:r>
            <a:endParaRPr lang="fr-FR" sz="1600" dirty="0">
              <a:solidFill>
                <a:srgbClr val="000000"/>
              </a:solidFill>
              <a:latin typeface="Roboto" panose="02000000000000000000" pitchFamily="2" charset="0"/>
            </a:endParaRP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Tree>
    <p:extLst>
      <p:ext uri="{BB962C8B-B14F-4D97-AF65-F5344CB8AC3E}">
        <p14:creationId xmlns:p14="http://schemas.microsoft.com/office/powerpoint/2010/main" val="428263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normAutofit/>
          </a:bodyPr>
          <a:lstStyle/>
          <a:p>
            <a:r>
              <a:rPr lang="fr-FR" sz="3800"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a:bodyPr>
          <a:lstStyle/>
          <a:p>
            <a:r>
              <a:rPr lang="fr-FR" dirty="0"/>
              <a:t>Définition : </a:t>
            </a:r>
          </a:p>
          <a:p>
            <a:r>
              <a:rPr lang="fr-FR" dirty="0"/>
              <a:t>« Modèle composé d’un ensemble déterminé de champs de métadonnées, conçu dans un but spécifique. Un schéma de métadonnées spécifie généralement les noms des champs et la sémantique des renseignements contenus dans ces champs. Il peut également contenir des règles de syntaxe, c’est-à-dire des règles indiquant comment les champs et leurs contenus doivent être encodés. Plusieurs schémas de métadonnées ont été conçus pour une variété de disciplines et d’utilisateurs […]. » </a:t>
            </a:r>
            <a:r>
              <a:rPr lang="fr-FR" sz="1500" dirty="0"/>
              <a:t>Université de Sherbrooke (</a:t>
            </a:r>
            <a:r>
              <a:rPr lang="fr-FR" sz="1500" dirty="0" err="1"/>
              <a:t>Libguide</a:t>
            </a:r>
            <a:r>
              <a:rPr lang="fr-FR" sz="1500" dirty="0"/>
              <a:t>) </a:t>
            </a:r>
            <a:r>
              <a:rPr lang="fr-FR" sz="1500" b="0" i="0" dirty="0">
                <a:solidFill>
                  <a:srgbClr val="FF0000"/>
                </a:solidFill>
                <a:effectLst/>
                <a:hlinkClick r:id="rId2"/>
              </a:rPr>
              <a:t>https://libguides.biblio.usherbrooke.ca/gdr/metadonnees</a:t>
            </a:r>
            <a:endParaRPr lang="fr-FR" sz="1500" b="0" i="0" dirty="0">
              <a:solidFill>
                <a:srgbClr val="FF0000"/>
              </a:solidFill>
              <a:effectLst/>
            </a:endParaRPr>
          </a:p>
          <a:p>
            <a:endParaRPr lang="fr-FR" dirty="0"/>
          </a:p>
          <a:p>
            <a:r>
              <a:rPr lang="fr-FR" dirty="0"/>
              <a:t>&gt; Modèle préétabli de champs de métadonnées à remplir, avec des normes pour remplir ces étiquettes. </a:t>
            </a:r>
          </a:p>
          <a:p>
            <a:endParaRPr lang="fr-FR" dirty="0"/>
          </a:p>
          <a:p>
            <a:endParaRPr lang="fr-FR" dirty="0"/>
          </a:p>
          <a:p>
            <a:pPr marL="0" indent="0">
              <a:buNone/>
            </a:pPr>
            <a:endParaRPr lang="fr-FR" dirty="0"/>
          </a:p>
        </p:txBody>
      </p:sp>
    </p:spTree>
    <p:extLst>
      <p:ext uri="{BB962C8B-B14F-4D97-AF65-F5344CB8AC3E}">
        <p14:creationId xmlns:p14="http://schemas.microsoft.com/office/powerpoint/2010/main" val="136411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NIVEAUX DE RISQUE</a:t>
            </a:r>
            <a:endParaRPr/>
          </a:p>
        </p:txBody>
      </p:sp>
      <p:sp>
        <p:nvSpPr>
          <p:cNvPr id="147" name="Google Shape;147;p7"/>
          <p:cNvSpPr txBox="1">
            <a:spLocks noGrp="1"/>
          </p:cNvSpPr>
          <p:nvPr>
            <p:ph type="body" idx="1"/>
          </p:nvPr>
        </p:nvSpPr>
        <p:spPr>
          <a:xfrm>
            <a:off x="703041" y="2519834"/>
            <a:ext cx="4881081" cy="3154331"/>
          </a:xfrm>
          <a:prstGeom prst="rect">
            <a:avLst/>
          </a:prstGeom>
          <a:noFill/>
          <a:ln>
            <a:noFill/>
          </a:ln>
        </p:spPr>
        <p:txBody>
          <a:bodyPr spcFirstLastPara="1" wrap="square" lIns="45700" tIns="45700" rIns="45700" bIns="45700" anchor="t" anchorCtr="0">
            <a:normAutofit fontScale="85000" lnSpcReduction="20000"/>
          </a:bodyPr>
          <a:lstStyle/>
          <a:p>
            <a:pPr marL="91440" lvl="0" indent="-108267" algn="l" rtl="0">
              <a:lnSpc>
                <a:spcPct val="90000"/>
              </a:lnSpc>
              <a:spcBef>
                <a:spcPts val="0"/>
              </a:spcBef>
              <a:spcAft>
                <a:spcPts val="0"/>
              </a:spcAft>
              <a:buSzPct val="100000"/>
              <a:buChar char=" "/>
            </a:pPr>
            <a:r>
              <a:rPr lang="fr-FR"/>
              <a:t>Pour qui ? </a:t>
            </a:r>
            <a:endParaRPr/>
          </a:p>
          <a:p>
            <a:pPr marL="608012" lvl="0" indent="-342900" algn="l" rtl="0">
              <a:lnSpc>
                <a:spcPct val="90000"/>
              </a:lnSpc>
              <a:spcBef>
                <a:spcPts val="1400"/>
              </a:spcBef>
              <a:spcAft>
                <a:spcPts val="0"/>
              </a:spcAft>
              <a:buSzPct val="100000"/>
              <a:buFont typeface="Noto Sans Symbols"/>
              <a:buChar char="⮚"/>
            </a:pPr>
            <a:r>
              <a:rPr lang="fr-FR"/>
              <a:t>Pour vous</a:t>
            </a:r>
            <a:endParaRPr/>
          </a:p>
          <a:p>
            <a:pPr marL="608012" lvl="0" indent="-342900" algn="l" rtl="0">
              <a:lnSpc>
                <a:spcPct val="90000"/>
              </a:lnSpc>
              <a:spcBef>
                <a:spcPts val="1400"/>
              </a:spcBef>
              <a:spcAft>
                <a:spcPts val="0"/>
              </a:spcAft>
              <a:buSzPct val="100000"/>
              <a:buFont typeface="Noto Sans Symbols"/>
              <a:buChar char="⮚"/>
            </a:pPr>
            <a:r>
              <a:rPr lang="fr-FR"/>
              <a:t>Pour vos collègues</a:t>
            </a:r>
            <a:endParaRPr/>
          </a:p>
          <a:p>
            <a:pPr marL="608012" lvl="0" indent="-342900" algn="l" rtl="0">
              <a:lnSpc>
                <a:spcPct val="90000"/>
              </a:lnSpc>
              <a:spcBef>
                <a:spcPts val="1400"/>
              </a:spcBef>
              <a:spcAft>
                <a:spcPts val="0"/>
              </a:spcAft>
              <a:buSzPct val="100000"/>
              <a:buFont typeface="Noto Sans Symbols"/>
              <a:buChar char="⮚"/>
            </a:pPr>
            <a:r>
              <a:rPr lang="fr-FR"/>
              <a:t>Pour votre établissement</a:t>
            </a:r>
            <a:endParaRPr/>
          </a:p>
          <a:p>
            <a:pPr marL="608012" lvl="0" indent="-342900" algn="l" rtl="0">
              <a:lnSpc>
                <a:spcPct val="90000"/>
              </a:lnSpc>
              <a:spcBef>
                <a:spcPts val="1400"/>
              </a:spcBef>
              <a:spcAft>
                <a:spcPts val="0"/>
              </a:spcAft>
              <a:buSzPct val="100000"/>
              <a:buFont typeface="Noto Sans Symbols"/>
              <a:buChar char="⮚"/>
            </a:pPr>
            <a:r>
              <a:rPr lang="fr-FR"/>
              <a:t>Pour les participants à l’étude</a:t>
            </a:r>
            <a:endParaRPr/>
          </a:p>
          <a:p>
            <a:pPr marL="608012" lvl="0" indent="-342900" algn="l" rtl="0">
              <a:lnSpc>
                <a:spcPct val="90000"/>
              </a:lnSpc>
              <a:spcBef>
                <a:spcPts val="1400"/>
              </a:spcBef>
              <a:spcAft>
                <a:spcPts val="0"/>
              </a:spcAft>
              <a:buSzPct val="100000"/>
              <a:buFont typeface="Noto Sans Symbols"/>
              <a:buChar char="⮚"/>
            </a:pPr>
            <a:r>
              <a:rPr lang="fr-FR"/>
              <a:t>Pour la société </a:t>
            </a:r>
            <a:endParaRPr/>
          </a:p>
          <a:p>
            <a:pPr marL="91440" lvl="0" indent="0" algn="l" rtl="0">
              <a:lnSpc>
                <a:spcPct val="90000"/>
              </a:lnSpc>
              <a:spcBef>
                <a:spcPts val="1400"/>
              </a:spcBef>
              <a:spcAft>
                <a:spcPts val="0"/>
              </a:spcAft>
              <a:buSzPct val="100000"/>
              <a:buNone/>
            </a:pPr>
            <a:endParaRPr/>
          </a:p>
          <a:p>
            <a:pPr marL="91440" lvl="0" indent="-108267" algn="l" rtl="0">
              <a:lnSpc>
                <a:spcPct val="90000"/>
              </a:lnSpc>
              <a:spcBef>
                <a:spcPts val="1400"/>
              </a:spcBef>
              <a:spcAft>
                <a:spcPts val="0"/>
              </a:spcAft>
              <a:buSzPct val="100000"/>
              <a:buChar char=" "/>
            </a:pPr>
            <a:r>
              <a:rPr lang="fr-FR"/>
              <a:t>&gt;&gt; Matthieu Saby </a:t>
            </a:r>
            <a:r>
              <a:rPr lang="fr-FR" u="sng">
                <a:solidFill>
                  <a:schemeClr val="hlink"/>
                </a:solidFill>
                <a:hlinkClick r:id="rId3"/>
              </a:rPr>
              <a:t>https://osf.io/2yvc9/</a:t>
            </a:r>
            <a:endParaRPr/>
          </a:p>
          <a:p>
            <a:pPr marL="91440" lvl="0" indent="0" algn="l" rtl="0">
              <a:lnSpc>
                <a:spcPct val="90000"/>
              </a:lnSpc>
              <a:spcBef>
                <a:spcPts val="1400"/>
              </a:spcBef>
              <a:spcAft>
                <a:spcPts val="0"/>
              </a:spcAft>
              <a:buSzPct val="100000"/>
              <a:buNone/>
            </a:pPr>
            <a:endParaRPr/>
          </a:p>
          <a:p>
            <a:pPr marL="91440" lvl="0" indent="0" algn="l" rtl="0">
              <a:lnSpc>
                <a:spcPct val="90000"/>
              </a:lnSpc>
              <a:spcBef>
                <a:spcPts val="1400"/>
              </a:spcBef>
              <a:spcAft>
                <a:spcPts val="0"/>
              </a:spcAft>
              <a:buSzPct val="100000"/>
              <a:buNone/>
            </a:pPr>
            <a:endParaRPr/>
          </a:p>
        </p:txBody>
      </p:sp>
      <p:sp>
        <p:nvSpPr>
          <p:cNvPr id="148" name="Google Shape;148;p7"/>
          <p:cNvSpPr txBox="1"/>
          <p:nvPr/>
        </p:nvSpPr>
        <p:spPr>
          <a:xfrm>
            <a:off x="6495404" y="2434909"/>
            <a:ext cx="4881081" cy="3154331"/>
          </a:xfrm>
          <a:prstGeom prst="rect">
            <a:avLst/>
          </a:prstGeom>
          <a:noFill/>
          <a:ln>
            <a:noFill/>
          </a:ln>
        </p:spPr>
        <p:txBody>
          <a:bodyPr spcFirstLastPara="1" wrap="square" lIns="45700" tIns="45700" rIns="45700" bIns="45700" anchor="t" anchorCtr="0">
            <a:normAutofit lnSpcReduction="10000"/>
          </a:bodyPr>
          <a:lstStyle/>
          <a:p>
            <a:pPr marL="91440" marR="0" lvl="0" indent="-129222" algn="l" rtl="0">
              <a:lnSpc>
                <a:spcPct val="90000"/>
              </a:lnSpc>
              <a:spcBef>
                <a:spcPts val="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Risques : </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Scientifique</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Juridique</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Ethique </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Réputationnel</a:t>
            </a:r>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&gt;&gt; Matthieu Saby </a:t>
            </a:r>
            <a:r>
              <a:rPr lang="fr-FR" sz="2200" b="0" i="0" u="sng" strike="noStrike" cap="none">
                <a:solidFill>
                  <a:schemeClr val="dk1"/>
                </a:solidFill>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https://osf.io/2yvc9/</a:t>
            </a: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733499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955536"/>
            <a:ext cx="10786290" cy="634496"/>
          </a:xfrm>
        </p:spPr>
        <p:txBody>
          <a:bodyPr>
            <a:normAutofit fontScale="92500" lnSpcReduction="20000"/>
          </a:bodyPr>
          <a:lstStyle/>
          <a:p>
            <a:r>
              <a:rPr lang="fr-FR" dirty="0" err="1"/>
              <a:t>Doranum</a:t>
            </a:r>
            <a:r>
              <a:rPr lang="fr-FR" dirty="0"/>
              <a:t> : Les schémas de métadonnées : </a:t>
            </a:r>
            <a:r>
              <a:rPr lang="fr-FR" sz="1500" dirty="0">
                <a:hlinkClick r:id="rId2"/>
              </a:rPr>
              <a:t>https://www.youtube.com/watch?v=S-Hw_04ojCc&amp;ab_channel=Doranum</a:t>
            </a:r>
            <a:endParaRPr lang="fr-FR" sz="1500" dirty="0"/>
          </a:p>
          <a:p>
            <a:endParaRPr lang="fr-FR" dirty="0"/>
          </a:p>
          <a:p>
            <a:endParaRPr lang="fr-FR" dirty="0"/>
          </a:p>
          <a:p>
            <a:endParaRPr lang="fr-FR" dirty="0"/>
          </a:p>
          <a:p>
            <a:endParaRPr lang="fr-FR" dirty="0"/>
          </a:p>
          <a:p>
            <a:pPr marL="0" indent="0">
              <a:buNone/>
            </a:pPr>
            <a:endParaRPr lang="fr-FR" dirty="0"/>
          </a:p>
        </p:txBody>
      </p:sp>
      <p:pic>
        <p:nvPicPr>
          <p:cNvPr id="6" name="Image 5">
            <a:extLst>
              <a:ext uri="{FF2B5EF4-FFF2-40B4-BE49-F238E27FC236}">
                <a16:creationId xmlns:a16="http://schemas.microsoft.com/office/drawing/2014/main" id="{5725BBF5-4394-0804-81CE-0C5A268E043E}"/>
              </a:ext>
            </a:extLst>
          </p:cNvPr>
          <p:cNvPicPr>
            <a:picLocks noChangeAspect="1"/>
          </p:cNvPicPr>
          <p:nvPr/>
        </p:nvPicPr>
        <p:blipFill rotWithShape="1">
          <a:blip r:embed="rId3"/>
          <a:srcRect l="696" t="18321" r="31702" b="24173"/>
          <a:stretch/>
        </p:blipFill>
        <p:spPr>
          <a:xfrm>
            <a:off x="2407069" y="1842760"/>
            <a:ext cx="6954187" cy="3943788"/>
          </a:xfrm>
          <a:prstGeom prst="rect">
            <a:avLst/>
          </a:prstGeom>
        </p:spPr>
      </p:pic>
    </p:spTree>
    <p:extLst>
      <p:ext uri="{BB962C8B-B14F-4D97-AF65-F5344CB8AC3E}">
        <p14:creationId xmlns:p14="http://schemas.microsoft.com/office/powerpoint/2010/main" val="267393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179646" y="2237139"/>
            <a:ext cx="9883896" cy="4394006"/>
          </a:xfrm>
        </p:spPr>
        <p:txBody>
          <a:bodyPr>
            <a:normAutofit/>
          </a:bodyPr>
          <a:lstStyle/>
          <a:p>
            <a:r>
              <a:rPr lang="fr-FR" sz="1600" dirty="0"/>
              <a:t>Un schéma ou des schémas ?</a:t>
            </a:r>
          </a:p>
          <a:p>
            <a:r>
              <a:rPr lang="fr-FR" sz="1600" dirty="0"/>
              <a:t>1/ le schéma de description de vos données pour les suivre</a:t>
            </a:r>
          </a:p>
          <a:p>
            <a:r>
              <a:rPr lang="fr-FR" sz="1600" dirty="0"/>
              <a:t>2/ le schéma de description de vos données pour les partager.</a:t>
            </a:r>
          </a:p>
          <a:p>
            <a:r>
              <a:rPr lang="fr-FR" sz="1600" dirty="0"/>
              <a:t>&gt; enjeu : faire d’une pierre deux coups.</a:t>
            </a:r>
          </a:p>
          <a:p>
            <a:endParaRPr lang="fr-FR" sz="1600" dirty="0"/>
          </a:p>
          <a:p>
            <a:r>
              <a:rPr lang="fr-FR" sz="1600" dirty="0"/>
              <a:t>1/ Des schémas génériques : </a:t>
            </a:r>
          </a:p>
          <a:p>
            <a:pPr lvl="1"/>
            <a:r>
              <a:rPr lang="fr-FR" sz="1200" b="1" dirty="0">
                <a:solidFill>
                  <a:srgbClr val="4B752F"/>
                </a:solidFill>
                <a:latin typeface="Arial" panose="020B0604020202020204" pitchFamily="34" charset="0"/>
                <a:cs typeface="Arial" panose="020B0604020202020204" pitchFamily="34" charset="0"/>
                <a:hlinkClick r:id="rId2"/>
              </a:rPr>
              <a:t>Dublin </a:t>
            </a:r>
            <a:r>
              <a:rPr lang="fr-FR" sz="1200" b="1" dirty="0" err="1">
                <a:solidFill>
                  <a:srgbClr val="4B752F"/>
                </a:solidFill>
                <a:latin typeface="Arial" panose="020B0604020202020204" pitchFamily="34" charset="0"/>
                <a:cs typeface="Arial" panose="020B0604020202020204" pitchFamily="34" charset="0"/>
                <a:hlinkClick r:id="rId2"/>
              </a:rPr>
              <a:t>Core</a:t>
            </a:r>
            <a:r>
              <a:rPr lang="fr-FR" sz="1200" b="1" dirty="0">
                <a:solidFill>
                  <a:srgbClr val="333333"/>
                </a:solidFill>
                <a:latin typeface="Arial" panose="020B0604020202020204" pitchFamily="34" charset="0"/>
                <a:cs typeface="Arial" panose="020B0604020202020204" pitchFamily="34" charset="0"/>
              </a:rPr>
              <a:t> / </a:t>
            </a:r>
            <a:r>
              <a:rPr lang="fr-FR" sz="1200" b="1" dirty="0">
                <a:solidFill>
                  <a:srgbClr val="4B752F"/>
                </a:solidFill>
                <a:latin typeface="Arial" panose="020B0604020202020204" pitchFamily="34" charset="0"/>
                <a:cs typeface="Arial" panose="020B0604020202020204" pitchFamily="34" charset="0"/>
                <a:hlinkClick r:id="rId3"/>
              </a:rPr>
              <a:t>MODS</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 Object Description </a:t>
            </a:r>
            <a:r>
              <a:rPr lang="fr-FR" sz="1200" dirty="0" err="1">
                <a:solidFill>
                  <a:srgbClr val="333333"/>
                </a:solidFill>
                <a:latin typeface="Arial" panose="020B0604020202020204" pitchFamily="34" charset="0"/>
                <a:cs typeface="Arial" panose="020B0604020202020204" pitchFamily="34" charset="0"/>
              </a:rPr>
              <a:t>Schema</a:t>
            </a:r>
            <a:r>
              <a:rPr lang="fr-FR" sz="1200" dirty="0">
                <a:solidFill>
                  <a:srgbClr val="333333"/>
                </a:solidFill>
                <a:latin typeface="Arial" panose="020B0604020202020204" pitchFamily="34" charset="0"/>
                <a:cs typeface="Arial" panose="020B0604020202020204" pitchFamily="34" charset="0"/>
              </a:rPr>
              <a:t>) </a:t>
            </a:r>
          </a:p>
          <a:p>
            <a:r>
              <a:rPr lang="fr-FR" sz="1600" dirty="0"/>
              <a:t>2/ Des schémas disciplinaires : </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Données géospatiales:</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4"/>
              </a:rPr>
              <a:t>ISO 19115</a:t>
            </a:r>
            <a:endParaRPr lang="fr-FR" sz="1200" dirty="0">
              <a:solidFill>
                <a:srgbClr val="333333"/>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Éducation : </a:t>
            </a:r>
            <a:r>
              <a:rPr lang="fr-FR" sz="1200" b="1" dirty="0">
                <a:solidFill>
                  <a:srgbClr val="4B752F"/>
                </a:solidFill>
                <a:latin typeface="Arial" panose="020B0604020202020204" pitchFamily="34" charset="0"/>
                <a:cs typeface="Arial" panose="020B0604020202020204" pitchFamily="34" charset="0"/>
                <a:hlinkClick r:id="rId5"/>
              </a:rPr>
              <a:t>LOM</a:t>
            </a:r>
            <a:r>
              <a:rPr lang="fr-FR" sz="1200" b="1" dirty="0">
                <a:solidFill>
                  <a:srgbClr val="333333"/>
                </a:solidFill>
                <a:latin typeface="Arial" panose="020B0604020202020204" pitchFamily="34" charset="0"/>
                <a:cs typeface="Arial" panose="020B0604020202020204" pitchFamily="34" charset="0"/>
              </a:rPr>
              <a:t> </a:t>
            </a:r>
            <a:r>
              <a:rPr lang="fr-FR" sz="1200" dirty="0">
                <a:solidFill>
                  <a:srgbClr val="333333"/>
                </a:solidFill>
                <a:latin typeface="Arial" panose="020B0604020202020204" pitchFamily="34" charset="0"/>
                <a:cs typeface="Arial" panose="020B0604020202020204" pitchFamily="34" charset="0"/>
              </a:rPr>
              <a:t>(Learning Object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6"/>
              </a:rPr>
              <a:t>Darwin </a:t>
            </a:r>
            <a:r>
              <a:rPr lang="fr-FR" sz="1200" b="1" dirty="0" err="1">
                <a:solidFill>
                  <a:srgbClr val="4B752F"/>
                </a:solidFill>
                <a:latin typeface="Arial" panose="020B0604020202020204" pitchFamily="34" charset="0"/>
                <a:cs typeface="Arial" panose="020B0604020202020204" pitchFamily="34" charset="0"/>
                <a:hlinkClick r:id="rId6"/>
              </a:rPr>
              <a:t>Core</a:t>
            </a:r>
            <a:r>
              <a:rPr lang="fr-FR" sz="1200" b="1" dirty="0">
                <a:solidFill>
                  <a:srgbClr val="333333"/>
                </a:solidFill>
                <a:latin typeface="Arial" panose="020B0604020202020204" pitchFamily="34" charset="0"/>
                <a:cs typeface="Arial" panose="020B0604020202020204" pitchFamily="34" charset="0"/>
              </a:rPr>
              <a:t> / </a:t>
            </a:r>
            <a:r>
              <a:rPr lang="fr-FR" sz="1200" b="1" dirty="0">
                <a:solidFill>
                  <a:srgbClr val="4B752F"/>
                </a:solidFill>
                <a:latin typeface="Arial" panose="020B0604020202020204" pitchFamily="34" charset="0"/>
                <a:cs typeface="Arial" panose="020B0604020202020204" pitchFamily="34" charset="0"/>
                <a:hlinkClick r:id="rId7"/>
              </a:rPr>
              <a:t>ITIS</a:t>
            </a:r>
            <a:r>
              <a:rPr lang="fr-FR" sz="1200" dirty="0">
                <a:solidFill>
                  <a:srgbClr val="333333"/>
                </a:solidFill>
                <a:latin typeface="Arial" panose="020B0604020202020204" pitchFamily="34" charset="0"/>
                <a:cs typeface="Arial" panose="020B0604020202020204" pitchFamily="34" charset="0"/>
              </a:rPr>
              <a:t> (Integrated </a:t>
            </a:r>
            <a:r>
              <a:rPr lang="fr-FR" sz="1200" dirty="0" err="1">
                <a:solidFill>
                  <a:srgbClr val="333333"/>
                </a:solidFill>
                <a:latin typeface="Arial" panose="020B0604020202020204" pitchFamily="34" charset="0"/>
                <a:cs typeface="Arial" panose="020B0604020202020204" pitchFamily="34" charset="0"/>
              </a:rPr>
              <a:t>Taxonomic</a:t>
            </a:r>
            <a:r>
              <a:rPr lang="fr-FR" sz="1200" dirty="0">
                <a:solidFill>
                  <a:srgbClr val="333333"/>
                </a:solidFill>
                <a:latin typeface="Arial" panose="020B0604020202020204" pitchFamily="34" charset="0"/>
                <a:cs typeface="Arial" panose="020B0604020202020204" pitchFamily="34" charset="0"/>
              </a:rPr>
              <a:t> Information System)  /  </a:t>
            </a:r>
            <a:r>
              <a:rPr lang="fr-FR" sz="1200" b="1" dirty="0">
                <a:solidFill>
                  <a:srgbClr val="4B752F"/>
                </a:solidFill>
                <a:latin typeface="Arial" panose="020B0604020202020204" pitchFamily="34" charset="0"/>
                <a:cs typeface="Arial" panose="020B0604020202020204" pitchFamily="34" charset="0"/>
                <a:hlinkClick r:id="rId8"/>
              </a:rPr>
              <a:t>EML</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Ecology</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Language</a:t>
            </a:r>
            <a:r>
              <a:rPr lang="fr-FR" sz="1200" dirty="0">
                <a:solidFill>
                  <a:srgbClr val="333333"/>
                </a:solidFill>
                <a:latin typeface="Arial" panose="020B0604020202020204" pitchFamily="34" charset="0"/>
                <a:cs typeface="Arial" panose="020B0604020202020204" pitchFamily="34" charset="0"/>
              </a:rPr>
              <a:t>)</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humaines :</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9"/>
              </a:rPr>
              <a:t>TEI</a:t>
            </a:r>
            <a:r>
              <a:rPr lang="fr-FR" sz="1200" b="1"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Text</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Encoding</a:t>
            </a:r>
            <a:r>
              <a:rPr lang="fr-FR" sz="1200" dirty="0">
                <a:solidFill>
                  <a:srgbClr val="333333"/>
                </a:solidFill>
                <a:latin typeface="Arial" panose="020B0604020202020204" pitchFamily="34" charset="0"/>
                <a:cs typeface="Arial" panose="020B0604020202020204" pitchFamily="34" charset="0"/>
              </a:rPr>
              <a:t> Initiative)</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sociales : </a:t>
            </a:r>
            <a:r>
              <a:rPr lang="fr-FR" sz="1200" b="1" dirty="0">
                <a:solidFill>
                  <a:srgbClr val="4B752F"/>
                </a:solidFill>
                <a:latin typeface="Arial" panose="020B0604020202020204" pitchFamily="34" charset="0"/>
                <a:cs typeface="Arial" panose="020B0604020202020204" pitchFamily="34" charset="0"/>
                <a:hlinkClick r:id="rId10"/>
              </a:rPr>
              <a:t>DDI</a:t>
            </a:r>
            <a:r>
              <a:rPr lang="fr-FR" sz="1200" b="1" dirty="0">
                <a:solidFill>
                  <a:srgbClr val="333333"/>
                </a:solidFill>
                <a:latin typeface="Arial" panose="020B0604020202020204" pitchFamily="34" charset="0"/>
                <a:cs typeface="Arial" panose="020B0604020202020204" pitchFamily="34" charset="0"/>
              </a:rPr>
              <a:t> </a:t>
            </a:r>
            <a:r>
              <a:rPr lang="fr-FR" sz="1200" dirty="0">
                <a:solidFill>
                  <a:srgbClr val="333333"/>
                </a:solidFill>
                <a:latin typeface="Arial" panose="020B0604020202020204" pitchFamily="34" charset="0"/>
                <a:cs typeface="Arial" panose="020B0604020202020204" pitchFamily="34" charset="0"/>
              </a:rPr>
              <a:t>(Data Documentation Initiative)</a:t>
            </a:r>
            <a:r>
              <a:rPr lang="fr-FR" sz="1200" b="1" dirty="0">
                <a:solidFill>
                  <a:srgbClr val="333333"/>
                </a:solidFill>
                <a:latin typeface="Arial" panose="020B0604020202020204" pitchFamily="34" charset="0"/>
                <a:cs typeface="Arial" panose="020B0604020202020204" pitchFamily="34" charset="0"/>
              </a:rPr>
              <a:t> </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Arts:</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11"/>
              </a:rPr>
              <a:t>VRA</a:t>
            </a:r>
            <a:r>
              <a:rPr lang="fr-FR" sz="1200" dirty="0">
                <a:solidFill>
                  <a:srgbClr val="333333"/>
                </a:solidFill>
                <a:latin typeface="Arial" panose="020B0604020202020204" pitchFamily="34" charset="0"/>
                <a:cs typeface="Arial" panose="020B0604020202020204" pitchFamily="34" charset="0"/>
              </a:rPr>
              <a:t> (Visual Ressource Association </a:t>
            </a:r>
            <a:r>
              <a:rPr lang="fr-FR" sz="1200" dirty="0" err="1">
                <a:solidFill>
                  <a:srgbClr val="333333"/>
                </a:solidFill>
                <a:latin typeface="Arial" panose="020B0604020202020204" pitchFamily="34" charset="0"/>
                <a:cs typeface="Arial" panose="020B0604020202020204" pitchFamily="34" charset="0"/>
              </a:rPr>
              <a:t>Core</a:t>
            </a:r>
            <a:r>
              <a:rPr lang="fr-FR" sz="1200" dirty="0">
                <a:solidFill>
                  <a:srgbClr val="333333"/>
                </a:solidFill>
                <a:latin typeface="Arial" panose="020B0604020202020204" pitchFamily="34" charset="0"/>
                <a:cs typeface="Arial" panose="020B0604020202020204" pitchFamily="34" charset="0"/>
              </a:rPr>
              <a:t>)</a:t>
            </a:r>
          </a:p>
          <a:p>
            <a:r>
              <a:rPr lang="fr-FR" sz="1300" dirty="0"/>
              <a:t>Source : </a:t>
            </a:r>
            <a:r>
              <a:rPr lang="fr-FR" sz="1300" dirty="0">
                <a:hlinkClick r:id="rId12"/>
              </a:rPr>
              <a:t>https://libguides.biblio.usherbrooke.ca/gdr/metadonnees</a:t>
            </a:r>
            <a:endParaRPr lang="fr-FR" sz="1300" dirty="0"/>
          </a:p>
          <a:p>
            <a:endParaRPr lang="fr-FR" sz="1600" dirty="0"/>
          </a:p>
          <a:p>
            <a:pPr algn="l">
              <a:buFont typeface="Arial" panose="020B0604020202020204" pitchFamily="34" charset="0"/>
              <a:buChar char="•"/>
            </a:pPr>
            <a:endParaRPr lang="fr-FR" sz="1600" b="0" i="0" dirty="0">
              <a:solidFill>
                <a:srgbClr val="333333"/>
              </a:solidFill>
              <a:effectLst/>
              <a:latin typeface="Arial" panose="020B0604020202020204" pitchFamily="34" charset="0"/>
            </a:endParaRPr>
          </a:p>
          <a:p>
            <a:endParaRPr lang="fr-FR" sz="1600" dirty="0"/>
          </a:p>
          <a:p>
            <a:endParaRPr lang="fr-FR" sz="1600" dirty="0"/>
          </a:p>
          <a:p>
            <a:endParaRPr lang="fr-FR" sz="1600" dirty="0"/>
          </a:p>
          <a:p>
            <a:pPr marL="0" indent="0">
              <a:buNone/>
            </a:pPr>
            <a:endParaRPr lang="fr-FR" sz="1600" dirty="0"/>
          </a:p>
        </p:txBody>
      </p:sp>
      <p:sp>
        <p:nvSpPr>
          <p:cNvPr id="4" name="Espace réservé du contenu 2">
            <a:extLst>
              <a:ext uri="{FF2B5EF4-FFF2-40B4-BE49-F238E27FC236}">
                <a16:creationId xmlns:a16="http://schemas.microsoft.com/office/drawing/2014/main" id="{200D1338-85AF-063A-CCC4-2C0FBD7CC140}"/>
              </a:ext>
            </a:extLst>
          </p:cNvPr>
          <p:cNvSpPr txBox="1">
            <a:spLocks/>
          </p:cNvSpPr>
          <p:nvPr/>
        </p:nvSpPr>
        <p:spPr>
          <a:xfrm>
            <a:off x="5800507" y="3678540"/>
            <a:ext cx="5877288" cy="288164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endParaRPr lang="fr-FR" sz="1600" dirty="0">
              <a:solidFill>
                <a:srgbClr val="333333"/>
              </a:solidFill>
              <a:latin typeface="Arial" panose="020B0604020202020204" pitchFamily="34" charset="0"/>
            </a:endParaRPr>
          </a:p>
          <a:p>
            <a:endParaRPr lang="fr-FR" sz="1600" dirty="0"/>
          </a:p>
          <a:p>
            <a:endParaRPr lang="fr-FR" sz="1600" dirty="0"/>
          </a:p>
          <a:p>
            <a:endParaRPr lang="fr-FR" sz="1600" dirty="0"/>
          </a:p>
          <a:p>
            <a:pPr marL="0" indent="0">
              <a:buFont typeface="Tw Cen MT" panose="020B0602020104020603" pitchFamily="34" charset="0"/>
              <a:buNone/>
            </a:pPr>
            <a:endParaRPr lang="fr-FR" sz="1600" dirty="0"/>
          </a:p>
        </p:txBody>
      </p:sp>
      <p:sp>
        <p:nvSpPr>
          <p:cNvPr id="5" name="ZoneTexte 4">
            <a:extLst>
              <a:ext uri="{FF2B5EF4-FFF2-40B4-BE49-F238E27FC236}">
                <a16:creationId xmlns:a16="http://schemas.microsoft.com/office/drawing/2014/main" id="{56CFF554-6C97-EF98-C0C7-5F4BF2A2C81D}"/>
              </a:ext>
            </a:extLst>
          </p:cNvPr>
          <p:cNvSpPr txBox="1"/>
          <p:nvPr/>
        </p:nvSpPr>
        <p:spPr>
          <a:xfrm>
            <a:off x="6428720" y="3778008"/>
            <a:ext cx="4997790" cy="369332"/>
          </a:xfrm>
          <a:prstGeom prst="rect">
            <a:avLst/>
          </a:prstGeom>
          <a:solidFill>
            <a:schemeClr val="accent2"/>
          </a:solidFill>
          <a:ln>
            <a:solidFill>
              <a:schemeClr val="accent2">
                <a:lumMod val="75000"/>
              </a:schemeClr>
            </a:solidFill>
          </a:ln>
        </p:spPr>
        <p:txBody>
          <a:bodyPr wrap="square" rtlCol="0">
            <a:spAutoFit/>
          </a:bodyPr>
          <a:lstStyle/>
          <a:p>
            <a:r>
              <a:rPr lang="fr-FR" dirty="0"/>
              <a:t>Ce qui importe c’est que vos données soient FAIR !</a:t>
            </a:r>
            <a:endParaRPr lang="fr-FR" sz="1200" dirty="0">
              <a:solidFill>
                <a:srgbClr val="333333"/>
              </a:solidFill>
              <a:latin typeface="Lato" panose="020F0502020204030203" pitchFamily="34" charset="0"/>
            </a:endParaRPr>
          </a:p>
        </p:txBody>
      </p:sp>
    </p:spTree>
    <p:extLst>
      <p:ext uri="{BB962C8B-B14F-4D97-AF65-F5344CB8AC3E}">
        <p14:creationId xmlns:p14="http://schemas.microsoft.com/office/powerpoint/2010/main" val="3745677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endParaRPr dirty="0"/>
          </a:p>
        </p:txBody>
      </p:sp>
      <p:pic>
        <p:nvPicPr>
          <p:cNvPr id="391" name="Google Shape;391;p62"/>
          <p:cNvPicPr preferRelativeResize="0">
            <a:picLocks noGrp="1"/>
          </p:cNvPicPr>
          <p:nvPr>
            <p:ph type="body" idx="1"/>
          </p:nvPr>
        </p:nvPicPr>
        <p:blipFill rotWithShape="1">
          <a:blip r:embed="rId3">
            <a:alphaModFix/>
          </a:blip>
          <a:srcRect/>
          <a:stretch/>
        </p:blipFill>
        <p:spPr>
          <a:xfrm>
            <a:off x="439359" y="461381"/>
            <a:ext cx="7972964" cy="5935238"/>
          </a:xfrm>
          <a:prstGeom prst="rect">
            <a:avLst/>
          </a:prstGeom>
          <a:noFill/>
          <a:ln>
            <a:noFill/>
          </a:ln>
        </p:spPr>
      </p:pic>
      <p:sp>
        <p:nvSpPr>
          <p:cNvPr id="392" name="Google Shape;392;p62"/>
          <p:cNvSpPr/>
          <p:nvPr/>
        </p:nvSpPr>
        <p:spPr>
          <a:xfrm>
            <a:off x="8991599" y="3731010"/>
            <a:ext cx="293228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0" i="0" u="none" strike="noStrike" dirty="0">
                <a:solidFill>
                  <a:srgbClr val="000000"/>
                </a:solidFill>
                <a:latin typeface="+mn-lt"/>
                <a:ea typeface="Oi"/>
                <a:cs typeface="Arial" panose="020B0604020202020204" pitchFamily="34" charset="0"/>
                <a:sym typeface="Oi"/>
              </a:rPr>
              <a:t>Mons B, </a:t>
            </a:r>
            <a:r>
              <a:rPr lang="fr-FR" sz="1400" b="0" i="0" u="none" strike="noStrike" dirty="0" err="1">
                <a:solidFill>
                  <a:srgbClr val="000000"/>
                </a:solidFill>
                <a:latin typeface="+mn-lt"/>
                <a:ea typeface="Oi"/>
                <a:cs typeface="Arial" panose="020B0604020202020204" pitchFamily="34" charset="0"/>
                <a:sym typeface="Oi"/>
              </a:rPr>
              <a:t>NeylonC,VelteropJ</a:t>
            </a:r>
            <a:r>
              <a:rPr lang="fr-FR" sz="1400" b="0" i="0" u="none" strike="noStrike" dirty="0">
                <a:solidFill>
                  <a:srgbClr val="000000"/>
                </a:solidFill>
                <a:latin typeface="+mn-lt"/>
                <a:ea typeface="Oi"/>
                <a:cs typeface="Arial" panose="020B0604020202020204" pitchFamily="34" charset="0"/>
                <a:sym typeface="Oi"/>
              </a:rPr>
              <a:t>, Dumontier M, da Silva Santos LOB, Wilkinson MD. </a:t>
            </a:r>
            <a:r>
              <a:rPr lang="fr-FR" sz="1400" b="0" i="0" u="none" strike="noStrike" dirty="0" err="1">
                <a:solidFill>
                  <a:srgbClr val="000000"/>
                </a:solidFill>
                <a:latin typeface="+mn-lt"/>
                <a:ea typeface="Oi"/>
                <a:cs typeface="Arial" panose="020B0604020202020204" pitchFamily="34" charset="0"/>
                <a:sym typeface="Oi"/>
              </a:rPr>
              <a:t>Cloudy</a:t>
            </a:r>
            <a:r>
              <a:rPr lang="fr-FR" sz="1400" b="0" i="0" u="none" strike="noStrike" dirty="0">
                <a:solidFill>
                  <a:srgbClr val="000000"/>
                </a:solidFill>
                <a:latin typeface="+mn-lt"/>
                <a:ea typeface="Oi"/>
                <a:cs typeface="Arial" panose="020B0604020202020204" pitchFamily="34" charset="0"/>
                <a:sym typeface="Oi"/>
              </a:rPr>
              <a:t>,</a:t>
            </a:r>
            <a:endParaRPr dirty="0">
              <a:latin typeface="+mn-lt"/>
            </a:endParaRPr>
          </a:p>
          <a:p>
            <a:pPr marL="0" marR="0" lvl="0" indent="0" algn="l" rtl="0">
              <a:spcBef>
                <a:spcPts val="0"/>
              </a:spcBef>
              <a:spcAft>
                <a:spcPts val="0"/>
              </a:spcAft>
              <a:buNone/>
            </a:pPr>
            <a:r>
              <a:rPr lang="fr-FR" sz="1400" b="0" i="0" u="none" strike="noStrike" dirty="0" err="1">
                <a:solidFill>
                  <a:srgbClr val="000000"/>
                </a:solidFill>
                <a:latin typeface="+mn-lt"/>
                <a:ea typeface="Oi"/>
                <a:cs typeface="Arial" panose="020B0604020202020204" pitchFamily="34" charset="0"/>
                <a:sym typeface="Oi"/>
              </a:rPr>
              <a:t>increasingly</a:t>
            </a:r>
            <a:r>
              <a:rPr lang="fr-FR" sz="1400" b="0" i="0" u="none" strike="noStrike" dirty="0">
                <a:solidFill>
                  <a:srgbClr val="000000"/>
                </a:solidFill>
                <a:latin typeface="+mn-lt"/>
                <a:ea typeface="Oi"/>
                <a:cs typeface="Arial" panose="020B0604020202020204" pitchFamily="34" charset="0"/>
                <a:sym typeface="Oi"/>
              </a:rPr>
              <a:t> FAIR; </a:t>
            </a:r>
            <a:r>
              <a:rPr lang="fr-FR" sz="1400" b="0" i="0" u="none" strike="noStrike" dirty="0" err="1">
                <a:solidFill>
                  <a:srgbClr val="000000"/>
                </a:solidFill>
                <a:latin typeface="+mn-lt"/>
                <a:ea typeface="Oi"/>
                <a:cs typeface="Arial" panose="020B0604020202020204" pitchFamily="34" charset="0"/>
                <a:sym typeface="Oi"/>
              </a:rPr>
              <a:t>revisiting</a:t>
            </a:r>
            <a:r>
              <a:rPr lang="fr-FR" sz="1400" b="0" i="0" u="none" strike="noStrike" dirty="0">
                <a:solidFill>
                  <a:srgbClr val="000000"/>
                </a:solidFill>
                <a:latin typeface="+mn-lt"/>
                <a:ea typeface="Oi"/>
                <a:cs typeface="Arial" panose="020B0604020202020204" pitchFamily="34" charset="0"/>
                <a:sym typeface="Oi"/>
              </a:rPr>
              <a:t> the FAIR Data </a:t>
            </a:r>
            <a:r>
              <a:rPr lang="fr-FR" sz="1400" b="0" i="0" u="none" strike="noStrike" dirty="0" err="1">
                <a:solidFill>
                  <a:srgbClr val="000000"/>
                </a:solidFill>
                <a:latin typeface="+mn-lt"/>
                <a:ea typeface="Oi"/>
                <a:cs typeface="Arial" panose="020B0604020202020204" pitchFamily="34" charset="0"/>
                <a:sym typeface="Oi"/>
              </a:rPr>
              <a:t>guiding</a:t>
            </a:r>
            <a:r>
              <a:rPr lang="fr-FR" sz="1400" b="0" i="0" u="none" strike="noStrike" dirty="0">
                <a:solidFill>
                  <a:srgbClr val="000000"/>
                </a:solidFill>
                <a:latin typeface="+mn-lt"/>
                <a:ea typeface="Oi"/>
                <a:cs typeface="Arial" panose="020B0604020202020204" pitchFamily="34" charset="0"/>
                <a:sym typeface="Oi"/>
              </a:rPr>
              <a:t> </a:t>
            </a:r>
            <a:r>
              <a:rPr lang="fr-FR" sz="1400" b="0" i="0" u="none" strike="noStrike" dirty="0" err="1">
                <a:solidFill>
                  <a:srgbClr val="000000"/>
                </a:solidFill>
                <a:latin typeface="+mn-lt"/>
                <a:ea typeface="Oi"/>
                <a:cs typeface="Arial" panose="020B0604020202020204" pitchFamily="34" charset="0"/>
                <a:sym typeface="Oi"/>
              </a:rPr>
              <a:t>principles</a:t>
            </a:r>
            <a:r>
              <a:rPr lang="fr-FR" sz="1400" b="0" i="0" u="none" strike="noStrike" dirty="0">
                <a:solidFill>
                  <a:srgbClr val="000000"/>
                </a:solidFill>
                <a:latin typeface="+mn-lt"/>
                <a:ea typeface="Oi"/>
                <a:cs typeface="Arial" panose="020B0604020202020204" pitchFamily="34" charset="0"/>
                <a:sym typeface="Oi"/>
              </a:rPr>
              <a:t> for the </a:t>
            </a:r>
            <a:r>
              <a:rPr lang="fr-FR" sz="1400" b="0" i="0" u="none" strike="noStrike" dirty="0" err="1">
                <a:solidFill>
                  <a:srgbClr val="000000"/>
                </a:solidFill>
                <a:latin typeface="+mn-lt"/>
                <a:ea typeface="Oi"/>
                <a:cs typeface="Arial" panose="020B0604020202020204" pitchFamily="34" charset="0"/>
                <a:sym typeface="Oi"/>
              </a:rPr>
              <a:t>European</a:t>
            </a:r>
            <a:r>
              <a:rPr lang="fr-FR" sz="1400" b="0" i="0" u="none" strike="noStrike" dirty="0">
                <a:solidFill>
                  <a:srgbClr val="000000"/>
                </a:solidFill>
                <a:latin typeface="+mn-lt"/>
                <a:ea typeface="Oi"/>
                <a:cs typeface="Arial" panose="020B0604020202020204" pitchFamily="34" charset="0"/>
                <a:sym typeface="Oi"/>
              </a:rPr>
              <a:t> Open</a:t>
            </a:r>
            <a:endParaRPr dirty="0">
              <a:latin typeface="+mn-lt"/>
            </a:endParaRPr>
          </a:p>
          <a:p>
            <a:pPr marL="0" marR="0" lvl="0" indent="0" algn="l" rtl="0">
              <a:spcBef>
                <a:spcPts val="0"/>
              </a:spcBef>
              <a:spcAft>
                <a:spcPts val="0"/>
              </a:spcAft>
              <a:buNone/>
            </a:pPr>
            <a:r>
              <a:rPr lang="fr-FR" sz="1400" b="0" i="0" u="none" strike="noStrike" dirty="0">
                <a:solidFill>
                  <a:srgbClr val="000000"/>
                </a:solidFill>
                <a:latin typeface="+mn-lt"/>
                <a:ea typeface="Oi"/>
                <a:cs typeface="Arial" panose="020B0604020202020204" pitchFamily="34" charset="0"/>
                <a:sym typeface="Oi"/>
              </a:rPr>
              <a:t>Science Cloud. Information Services &amp; Use. 2017;37(1):49</a:t>
            </a:r>
            <a:r>
              <a:rPr lang="fr-FR" sz="1400" b="0" i="0" u="none" strike="noStrike" dirty="0">
                <a:solidFill>
                  <a:srgbClr val="000000"/>
                </a:solidFill>
                <a:latin typeface="+mn-lt"/>
                <a:ea typeface="Palatino"/>
                <a:cs typeface="Palatino"/>
                <a:sym typeface="Palatino"/>
              </a:rPr>
              <a:t>‑</a:t>
            </a:r>
            <a:r>
              <a:rPr lang="fr-FR" sz="1400" b="0" i="0" u="none" strike="noStrike" dirty="0">
                <a:solidFill>
                  <a:srgbClr val="000000"/>
                </a:solidFill>
                <a:latin typeface="+mn-lt"/>
                <a:ea typeface="Oi"/>
                <a:cs typeface="Arial" panose="020B0604020202020204" pitchFamily="34" charset="0"/>
                <a:sym typeface="Oi"/>
              </a:rPr>
              <a:t>56. </a:t>
            </a:r>
            <a:r>
              <a:rPr lang="fr-FR" sz="1400" b="0" i="0" u="none" strike="noStrike" dirty="0">
                <a:solidFill>
                  <a:srgbClr val="FA2672"/>
                </a:solidFill>
                <a:latin typeface="+mn-lt"/>
                <a:ea typeface="Oi"/>
                <a:cs typeface="Arial" panose="020B0604020202020204" pitchFamily="34" charset="0"/>
                <a:sym typeface="Oi"/>
              </a:rPr>
              <a:t>https://doi.org/10.3233/ISU-</a:t>
            </a:r>
            <a:endParaRPr dirty="0">
              <a:latin typeface="+mn-lt"/>
            </a:endParaRPr>
          </a:p>
          <a:p>
            <a:pPr marL="0" marR="0" lvl="0" indent="0" algn="l" rtl="0">
              <a:spcBef>
                <a:spcPts val="0"/>
              </a:spcBef>
              <a:spcAft>
                <a:spcPts val="0"/>
              </a:spcAft>
              <a:buNone/>
            </a:pPr>
            <a:r>
              <a:rPr lang="fr-FR" sz="1400" b="0" i="0" u="none" strike="noStrike" dirty="0">
                <a:solidFill>
                  <a:srgbClr val="FA2672"/>
                </a:solidFill>
                <a:latin typeface="+mn-lt"/>
                <a:ea typeface="Oi"/>
                <a:cs typeface="Arial" panose="020B0604020202020204" pitchFamily="34" charset="0"/>
                <a:sym typeface="Oi"/>
              </a:rPr>
              <a:t>170824</a:t>
            </a:r>
            <a:endParaRPr sz="1400" dirty="0">
              <a:solidFill>
                <a:schemeClr val="dk1"/>
              </a:solidFill>
              <a:latin typeface="+mn-lt"/>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449159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 PRINCIPE FAIR</a:t>
            </a:r>
            <a:endParaRPr dirty="0"/>
          </a:p>
        </p:txBody>
      </p:sp>
      <p:pic>
        <p:nvPicPr>
          <p:cNvPr id="352" name="Google Shape;352;p56"/>
          <p:cNvPicPr preferRelativeResize="0">
            <a:picLocks noGrp="1"/>
          </p:cNvPicPr>
          <p:nvPr>
            <p:ph type="body" idx="1"/>
          </p:nvPr>
        </p:nvPicPr>
        <p:blipFill rotWithShape="1">
          <a:blip r:embed="rId3">
            <a:alphaModFix/>
          </a:blip>
          <a:srcRect/>
          <a:stretch/>
        </p:blipFill>
        <p:spPr>
          <a:xfrm>
            <a:off x="2118131" y="3028696"/>
            <a:ext cx="7531876" cy="2537333"/>
          </a:xfrm>
          <a:prstGeom prst="rect">
            <a:avLst/>
          </a:prstGeom>
          <a:noFill/>
          <a:ln>
            <a:noFill/>
          </a:ln>
        </p:spPr>
      </p:pic>
      <p:sp>
        <p:nvSpPr>
          <p:cNvPr id="353" name="Google Shape;353;p56"/>
          <p:cNvSpPr/>
          <p:nvPr/>
        </p:nvSpPr>
        <p:spPr>
          <a:xfrm>
            <a:off x="2381250" y="5785160"/>
            <a:ext cx="67818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0" i="0" u="none" strike="noStrike" dirty="0">
                <a:solidFill>
                  <a:srgbClr val="000000"/>
                </a:solidFill>
                <a:latin typeface="+mj-lt"/>
                <a:ea typeface="Oi"/>
                <a:cs typeface="Arial" panose="020B0604020202020204" pitchFamily="34" charset="0"/>
                <a:sym typeface="Oi"/>
              </a:rPr>
              <a:t>Logo FAIR : </a:t>
            </a:r>
            <a:r>
              <a:rPr lang="fr-FR" sz="1400" b="0" i="0" u="none" strike="noStrike" dirty="0" err="1">
                <a:solidFill>
                  <a:srgbClr val="FA2672"/>
                </a:solidFill>
                <a:latin typeface="+mj-lt"/>
                <a:ea typeface="Oi"/>
                <a:cs typeface="Arial" panose="020B0604020202020204" pitchFamily="34" charset="0"/>
                <a:sym typeface="Oi"/>
              </a:rPr>
              <a:t>SangyaPundir</a:t>
            </a:r>
            <a:r>
              <a:rPr lang="fr-FR" sz="1400" b="0" i="0" u="none" strike="noStrike" dirty="0">
                <a:solidFill>
                  <a:srgbClr val="000000"/>
                </a:solidFill>
                <a:latin typeface="+mj-lt"/>
                <a:ea typeface="Oi"/>
                <a:cs typeface="Arial" panose="020B0604020202020204" pitchFamily="34" charset="0"/>
                <a:sym typeface="Oi"/>
              </a:rPr>
              <a:t>. CC:BY-SA4.0.</a:t>
            </a:r>
            <a:endParaRPr dirty="0">
              <a:latin typeface="+mj-lt"/>
            </a:endParaRPr>
          </a:p>
        </p:txBody>
      </p:sp>
      <p:sp>
        <p:nvSpPr>
          <p:cNvPr id="354" name="Google Shape;354;p56"/>
          <p:cNvSpPr txBox="1"/>
          <p:nvPr/>
        </p:nvSpPr>
        <p:spPr>
          <a:xfrm>
            <a:off x="6456641" y="781777"/>
            <a:ext cx="4997790" cy="1384995"/>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 </a:t>
            </a:r>
            <a:r>
              <a:rPr lang="fr-FR" sz="1800" b="0" i="0" dirty="0">
                <a:solidFill>
                  <a:srgbClr val="333333"/>
                </a:solidFill>
                <a:latin typeface="Lato"/>
                <a:ea typeface="Lato"/>
                <a:cs typeface="Lato"/>
                <a:sym typeface="Lato"/>
              </a:rPr>
              <a:t>Les principes font référence à trois types d'entités : les données (ou tout objet numérique), les métadonnées (informations sur cet objet numérique) et l'infrastructure.  »</a:t>
            </a:r>
            <a:endParaRPr dirty="0"/>
          </a:p>
          <a:p>
            <a:pPr marL="0" marR="0" lvl="0" indent="0" algn="l" rtl="0">
              <a:spcBef>
                <a:spcPts val="0"/>
              </a:spcBef>
              <a:spcAft>
                <a:spcPts val="0"/>
              </a:spcAft>
              <a:buNone/>
            </a:pPr>
            <a:r>
              <a:rPr lang="fr-FR" sz="1200" dirty="0">
                <a:solidFill>
                  <a:srgbClr val="333333"/>
                </a:solidFill>
                <a:latin typeface="Lato"/>
                <a:ea typeface="Lato"/>
                <a:cs typeface="Lato"/>
                <a:sym typeface="Lato"/>
              </a:rPr>
              <a:t>Source : </a:t>
            </a:r>
            <a:r>
              <a:rPr lang="fr-FR" sz="1200" u="sng" dirty="0">
                <a:solidFill>
                  <a:srgbClr val="333333"/>
                </a:solidFill>
                <a:latin typeface="Lato"/>
                <a:ea typeface="Lato"/>
                <a:cs typeface="Lato"/>
                <a:sym typeface="Lato"/>
                <a:hlinkClick r:id="rId4">
                  <a:extLst>
                    <a:ext uri="{A12FA001-AC4F-418D-AE19-62706E023703}">
                      <ahyp:hlinkClr xmlns:ahyp="http://schemas.microsoft.com/office/drawing/2018/hyperlinkcolor" val="tx"/>
                    </a:ext>
                  </a:extLst>
                </a:hlinkClick>
              </a:rPr>
              <a:t>https://www.go-fair.org/fair-principles/</a:t>
            </a:r>
            <a:endParaRPr sz="1200" dirty="0">
              <a:solidFill>
                <a:srgbClr val="333333"/>
              </a:solidFill>
              <a:latin typeface="Lato"/>
              <a:ea typeface="Lato"/>
              <a:cs typeface="Lato"/>
              <a:sym typeface="Lato"/>
            </a:endParaRPr>
          </a:p>
        </p:txBody>
      </p:sp>
    </p:spTree>
    <p:extLst>
      <p:ext uri="{BB962C8B-B14F-4D97-AF65-F5344CB8AC3E}">
        <p14:creationId xmlns:p14="http://schemas.microsoft.com/office/powerpoint/2010/main" val="2944344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F COMME FINDABLE</a:t>
            </a:r>
            <a:endParaRPr dirty="0"/>
          </a:p>
        </p:txBody>
      </p:sp>
      <p:sp>
        <p:nvSpPr>
          <p:cNvPr id="360" name="Google Shape;360;p57"/>
          <p:cNvSpPr txBox="1">
            <a:spLocks noGrp="1"/>
          </p:cNvSpPr>
          <p:nvPr>
            <p:ph type="body" idx="1"/>
          </p:nvPr>
        </p:nvSpPr>
        <p:spPr>
          <a:xfrm>
            <a:off x="1024128" y="3189930"/>
            <a:ext cx="9720071" cy="3119430"/>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t>
            </a:r>
            <a:r>
              <a:rPr lang="fr-FR" sz="1600" dirty="0" err="1"/>
              <a:t>findable</a:t>
            </a:r>
            <a:r>
              <a:rPr lang="fr-FR" sz="1600" dirty="0"/>
              <a:t> » : </a:t>
            </a:r>
            <a:endParaRPr dirty="0"/>
          </a:p>
          <a:p>
            <a:pPr marL="91440" lvl="0" indent="-101600" algn="l" rtl="0">
              <a:lnSpc>
                <a:spcPct val="90000"/>
              </a:lnSpc>
              <a:spcBef>
                <a:spcPts val="1400"/>
              </a:spcBef>
              <a:spcAft>
                <a:spcPts val="0"/>
              </a:spcAft>
              <a:buSzPts val="1600"/>
              <a:buChar char=" "/>
            </a:pPr>
            <a:r>
              <a:rPr lang="fr-FR" sz="1600" i="0" u="sng" strike="noStrike" dirty="0">
                <a:solidFill>
                  <a:srgbClr val="D25814"/>
                </a:solidFill>
                <a:hlinkClick r:id="rId3">
                  <a:extLst>
                    <a:ext uri="{A12FA001-AC4F-418D-AE19-62706E023703}">
                      <ahyp:hlinkClr xmlns:ahyp="http://schemas.microsoft.com/office/drawing/2018/hyperlinkcolor" val="tx"/>
                    </a:ext>
                  </a:extLst>
                </a:hlinkClick>
              </a:rPr>
              <a:t>F1 . Les (méta)données se voient attribuer un identifiant global unique et persistant</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F2 . Les données sont décrites avec des métadonnées riches (définies par R1 ci-dessous)</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F3 . Les métadonnées incluent clairement et explicitement l'identifiant des données qu'elles décrivent</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6">
                  <a:extLst>
                    <a:ext uri="{A12FA001-AC4F-418D-AE19-62706E023703}">
                      <ahyp:hlinkClr xmlns:ahyp="http://schemas.microsoft.com/office/drawing/2018/hyperlinkcolor" val="tx"/>
                    </a:ext>
                  </a:extLst>
                </a:hlinkClick>
              </a:rPr>
              <a:t>F4 . Les (méta)données sont enregistrées ou indexées dans une ressource consultable</a:t>
            </a:r>
            <a:endParaRPr sz="1600" i="0" dirty="0">
              <a:solidFill>
                <a:srgbClr val="333333"/>
              </a:solidFill>
            </a:endParaRPr>
          </a:p>
          <a:p>
            <a:pPr marL="91440" lvl="0" indent="-15239" algn="l" rtl="0">
              <a:lnSpc>
                <a:spcPct val="90000"/>
              </a:lnSpc>
              <a:spcBef>
                <a:spcPts val="1400"/>
              </a:spcBef>
              <a:spcAft>
                <a:spcPts val="0"/>
              </a:spcAft>
              <a:buSzPts val="1200"/>
              <a:buNone/>
            </a:pPr>
            <a:endParaRPr sz="1200" dirty="0"/>
          </a:p>
          <a:p>
            <a:pPr marL="91440" lvl="0" indent="-91440" algn="l" rtl="0">
              <a:lnSpc>
                <a:spcPct val="90000"/>
              </a:lnSpc>
              <a:spcBef>
                <a:spcPts val="1400"/>
              </a:spcBef>
              <a:spcAft>
                <a:spcPts val="0"/>
              </a:spcAft>
              <a:buSzPts val="1200"/>
              <a:buChar char=" "/>
            </a:pPr>
            <a:r>
              <a:rPr lang="fr-FR" sz="1200" dirty="0"/>
              <a:t>Source : </a:t>
            </a:r>
            <a:r>
              <a:rPr lang="fr-FR" sz="1200" u="sng" dirty="0">
                <a:solidFill>
                  <a:schemeClr val="hlink"/>
                </a:solidFill>
                <a:hlinkClick r:id="rId7"/>
              </a:rPr>
              <a:t>https://www.go-fair.org/fair-principles/</a:t>
            </a:r>
            <a:endParaRPr sz="1200" dirty="0"/>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1188825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A COMME ACCESSIBLE</a:t>
            </a:r>
            <a:endParaRPr dirty="0"/>
          </a:p>
        </p:txBody>
      </p:sp>
      <p:sp>
        <p:nvSpPr>
          <p:cNvPr id="366" name="Google Shape;366;p58"/>
          <p:cNvSpPr txBox="1">
            <a:spLocks noGrp="1"/>
          </p:cNvSpPr>
          <p:nvPr>
            <p:ph type="body" idx="1"/>
          </p:nvPr>
        </p:nvSpPr>
        <p:spPr>
          <a:xfrm>
            <a:off x="1024128" y="3008446"/>
            <a:ext cx="9720071" cy="3300914"/>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accessibles » : </a:t>
            </a:r>
            <a:endParaRPr sz="1600" b="1" u="sng" dirty="0">
              <a:solidFill>
                <a:srgbClr val="00518E"/>
              </a:solidFill>
              <a:hlinkClick r:id="rId3">
                <a:extLst>
                  <a:ext uri="{A12FA001-AC4F-418D-AE19-62706E023703}">
                    <ahyp:hlinkClr xmlns:ahyp="http://schemas.microsoft.com/office/drawing/2018/hyperlinkcolor" val="tx"/>
                  </a:ext>
                </a:extLst>
              </a:hlinkClick>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3">
                  <a:extLst>
                    <a:ext uri="{A12FA001-AC4F-418D-AE19-62706E023703}">
                      <ahyp:hlinkClr xmlns:ahyp="http://schemas.microsoft.com/office/drawing/2018/hyperlinkcolor" val="tx"/>
                    </a:ext>
                  </a:extLst>
                </a:hlinkClick>
              </a:rPr>
              <a:t>A1 . Les (méta)données sont récupérables par leur identifiant à l'aide d'un protocole de communication standardisé</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A1.1  Le protocole est ouvert, gratuit et universellement implémentable</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A1.2  Le protocole permet une procédure d'authentification et d'autorisation, si nécessaire</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6">
                  <a:extLst>
                    <a:ext uri="{A12FA001-AC4F-418D-AE19-62706E023703}">
                      <ahyp:hlinkClr xmlns:ahyp="http://schemas.microsoft.com/office/drawing/2018/hyperlinkcolor" val="tx"/>
                    </a:ext>
                  </a:extLst>
                </a:hlinkClick>
              </a:rPr>
              <a:t>A2 . Les métadonnées sont accessibles, même lorsque les données ne sont plus disponibles</a:t>
            </a:r>
            <a:endParaRPr sz="1600" i="0" dirty="0">
              <a:solidFill>
                <a:srgbClr val="333333"/>
              </a:solidFill>
            </a:endParaRPr>
          </a:p>
          <a:p>
            <a:pPr marL="91440" lvl="0" indent="-15239" algn="l" rtl="0">
              <a:lnSpc>
                <a:spcPct val="90000"/>
              </a:lnSpc>
              <a:spcBef>
                <a:spcPts val="1400"/>
              </a:spcBef>
              <a:spcAft>
                <a:spcPts val="0"/>
              </a:spcAft>
              <a:buSzPts val="1200"/>
              <a:buNone/>
            </a:pPr>
            <a:endParaRPr sz="1200" dirty="0"/>
          </a:p>
          <a:p>
            <a:pPr marL="91440" lvl="0" indent="-91440" algn="l" rtl="0">
              <a:lnSpc>
                <a:spcPct val="90000"/>
              </a:lnSpc>
              <a:spcBef>
                <a:spcPts val="1400"/>
              </a:spcBef>
              <a:spcAft>
                <a:spcPts val="0"/>
              </a:spcAft>
              <a:buSzPts val="1200"/>
              <a:buChar char=" "/>
            </a:pPr>
            <a:r>
              <a:rPr lang="fr-FR" sz="1200" dirty="0"/>
              <a:t>Source : </a:t>
            </a:r>
            <a:r>
              <a:rPr lang="fr-FR" sz="1200" u="sng" dirty="0">
                <a:solidFill>
                  <a:schemeClr val="hlink"/>
                </a:solidFill>
                <a:hlinkClick r:id="rId7"/>
              </a:rPr>
              <a:t>https://www.go-fair.org/fair-principles/</a:t>
            </a:r>
            <a:endParaRPr sz="1200" dirty="0"/>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619406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I COMME INTEROPERABLE</a:t>
            </a:r>
            <a:endParaRPr dirty="0"/>
          </a:p>
        </p:txBody>
      </p:sp>
      <p:sp>
        <p:nvSpPr>
          <p:cNvPr id="372" name="Google Shape;372;p59"/>
          <p:cNvSpPr txBox="1">
            <a:spLocks noGrp="1"/>
          </p:cNvSpPr>
          <p:nvPr>
            <p:ph type="body" idx="1"/>
          </p:nvPr>
        </p:nvSpPr>
        <p:spPr>
          <a:xfrm>
            <a:off x="1024128" y="2840922"/>
            <a:ext cx="9720071" cy="3468438"/>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t>
            </a:r>
            <a:r>
              <a:rPr lang="fr-FR" sz="1600" dirty="0" err="1"/>
              <a:t>interoperables</a:t>
            </a:r>
            <a:r>
              <a:rPr lang="fr-FR" sz="1600" dirty="0"/>
              <a:t> » : </a:t>
            </a:r>
            <a:endParaRPr dirty="0"/>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3">
                  <a:extLst>
                    <a:ext uri="{A12FA001-AC4F-418D-AE19-62706E023703}">
                      <ahyp:hlinkClr xmlns:ahyp="http://schemas.microsoft.com/office/drawing/2018/hyperlinkcolor" val="tx"/>
                    </a:ext>
                  </a:extLst>
                </a:hlinkClick>
              </a:rPr>
              <a:t>I1 . Les (méta)données utilisent un langage formel, accessible, partagé et largement applicable pour la représentation des connaissances.</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I2 . Les (méta)données utilisent des vocabulaires qui suivent les principes FAIR</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I3 . Les (méta)données incluent des références qualifiées à d'autres (méta)données</a:t>
            </a:r>
            <a:endParaRPr sz="1600" i="0" dirty="0">
              <a:solidFill>
                <a:srgbClr val="333333"/>
              </a:solidFill>
            </a:endParaRPr>
          </a:p>
          <a:p>
            <a:pPr marL="91440" lvl="0" indent="0" algn="l" rtl="0">
              <a:lnSpc>
                <a:spcPct val="90000"/>
              </a:lnSpc>
              <a:spcBef>
                <a:spcPts val="1400"/>
              </a:spcBef>
              <a:spcAft>
                <a:spcPts val="0"/>
              </a:spcAft>
              <a:buSzPts val="1600"/>
              <a:buNone/>
            </a:pPr>
            <a:endParaRPr sz="1600" dirty="0"/>
          </a:p>
          <a:p>
            <a:pPr marL="91440" lvl="0" indent="-101600" algn="l" rtl="0">
              <a:lnSpc>
                <a:spcPct val="90000"/>
              </a:lnSpc>
              <a:spcBef>
                <a:spcPts val="1400"/>
              </a:spcBef>
              <a:spcAft>
                <a:spcPts val="0"/>
              </a:spcAft>
              <a:buSzPts val="1600"/>
              <a:buChar char=" "/>
            </a:pPr>
            <a:r>
              <a:rPr lang="fr-FR" sz="1600" dirty="0"/>
              <a:t>Source : </a:t>
            </a:r>
            <a:r>
              <a:rPr lang="fr-FR" sz="1600" u="sng" dirty="0">
                <a:solidFill>
                  <a:schemeClr val="hlink"/>
                </a:solidFill>
                <a:hlinkClick r:id="rId6"/>
              </a:rPr>
              <a:t>https://www.go-fair.org/fair-principles/</a:t>
            </a:r>
            <a:endParaRPr sz="1600" dirty="0"/>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3861807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R COMME REUSABLE</a:t>
            </a:r>
            <a:endParaRPr dirty="0"/>
          </a:p>
        </p:txBody>
      </p:sp>
      <p:sp>
        <p:nvSpPr>
          <p:cNvPr id="378" name="Google Shape;378;p6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7950" algn="l" rtl="0">
              <a:lnSpc>
                <a:spcPct val="90000"/>
              </a:lnSpc>
              <a:spcBef>
                <a:spcPts val="0"/>
              </a:spcBef>
              <a:spcAft>
                <a:spcPts val="0"/>
              </a:spcAft>
              <a:buSzPts val="1700"/>
              <a:buChar char=" "/>
            </a:pPr>
            <a:r>
              <a:rPr lang="fr-FR" sz="1700" dirty="0"/>
              <a:t>Des données « réutilisables» : </a:t>
            </a:r>
            <a:endParaRPr dirty="0"/>
          </a:p>
          <a:p>
            <a:pPr marL="91440" lvl="0" indent="0" algn="l" rtl="0">
              <a:lnSpc>
                <a:spcPct val="90000"/>
              </a:lnSpc>
              <a:spcBef>
                <a:spcPts val="1400"/>
              </a:spcBef>
              <a:spcAft>
                <a:spcPts val="0"/>
              </a:spcAft>
              <a:buSzPts val="1700"/>
              <a:buNone/>
            </a:pPr>
            <a:endParaRPr sz="1700" i="0" u="sng" strike="noStrike" dirty="0">
              <a:solidFill>
                <a:srgbClr val="00518E"/>
              </a:solidFill>
              <a:hlinkClick r:id="rId3">
                <a:extLst>
                  <a:ext uri="{A12FA001-AC4F-418D-AE19-62706E023703}">
                    <ahyp:hlinkClr xmlns:ahyp="http://schemas.microsoft.com/office/drawing/2018/hyperlinkcolor" val="tx"/>
                  </a:ext>
                </a:extLst>
              </a:hlinkClick>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3">
                  <a:extLst>
                    <a:ext uri="{A12FA001-AC4F-418D-AE19-62706E023703}">
                      <ahyp:hlinkClr xmlns:ahyp="http://schemas.microsoft.com/office/drawing/2018/hyperlinkcolor" val="tx"/>
                    </a:ext>
                  </a:extLst>
                </a:hlinkClick>
              </a:rPr>
              <a:t>R1 . Les (méta)données sont richement décrites avec une pluralité d'attributs précis et pertinents</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4">
                  <a:extLst>
                    <a:ext uri="{A12FA001-AC4F-418D-AE19-62706E023703}">
                      <ahyp:hlinkClr xmlns:ahyp="http://schemas.microsoft.com/office/drawing/2018/hyperlinkcolor" val="tx"/>
                    </a:ext>
                  </a:extLst>
                </a:hlinkClick>
              </a:rPr>
              <a:t>R1.1 . Les (méta)données sont publiées avec une licence d'utilisation des données claire et accessible</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5">
                  <a:extLst>
                    <a:ext uri="{A12FA001-AC4F-418D-AE19-62706E023703}">
                      <ahyp:hlinkClr xmlns:ahyp="http://schemas.microsoft.com/office/drawing/2018/hyperlinkcolor" val="tx"/>
                    </a:ext>
                  </a:extLst>
                </a:hlinkClick>
              </a:rPr>
              <a:t>R1.2 . Les (méta)données sont associées à une provenance détaillée</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6">
                  <a:extLst>
                    <a:ext uri="{A12FA001-AC4F-418D-AE19-62706E023703}">
                      <ahyp:hlinkClr xmlns:ahyp="http://schemas.microsoft.com/office/drawing/2018/hyperlinkcolor" val="tx"/>
                    </a:ext>
                  </a:extLst>
                </a:hlinkClick>
              </a:rPr>
              <a:t>R1.3 . Les (méta)données répondent aux normes communautaires applicables au domaine</a:t>
            </a:r>
            <a:endParaRPr sz="1700" i="0" u="none" strike="noStrike" dirty="0">
              <a:solidFill>
                <a:srgbClr val="00518E"/>
              </a:solidFill>
            </a:endParaRPr>
          </a:p>
          <a:p>
            <a:pPr marL="91440" lvl="0" indent="0" algn="l" rtl="0">
              <a:lnSpc>
                <a:spcPct val="90000"/>
              </a:lnSpc>
              <a:spcBef>
                <a:spcPts val="1400"/>
              </a:spcBef>
              <a:spcAft>
                <a:spcPts val="0"/>
              </a:spcAft>
              <a:buSzPts val="1700"/>
              <a:buNone/>
            </a:pP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dirty="0"/>
              <a:t>Source : </a:t>
            </a:r>
            <a:r>
              <a:rPr lang="fr-FR" sz="1700" u="sng" dirty="0">
                <a:solidFill>
                  <a:schemeClr val="hlink"/>
                </a:solidFill>
                <a:hlinkClick r:id="rId7"/>
              </a:rPr>
              <a:t>https://www.go-fair.org/fair-principles/</a:t>
            </a:r>
            <a:endParaRPr sz="1700" dirty="0"/>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3290823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endParaRPr dirty="0"/>
          </a:p>
        </p:txBody>
      </p:sp>
      <p:pic>
        <p:nvPicPr>
          <p:cNvPr id="384" name="Google Shape;384;p61"/>
          <p:cNvPicPr preferRelativeResize="0">
            <a:picLocks noGrp="1"/>
          </p:cNvPicPr>
          <p:nvPr>
            <p:ph type="body" idx="1"/>
          </p:nvPr>
        </p:nvPicPr>
        <p:blipFill rotWithShape="1">
          <a:blip r:embed="rId3">
            <a:alphaModFix/>
          </a:blip>
          <a:srcRect/>
          <a:stretch/>
        </p:blipFill>
        <p:spPr>
          <a:xfrm>
            <a:off x="849624" y="864125"/>
            <a:ext cx="6510147" cy="4896053"/>
          </a:xfrm>
          <a:prstGeom prst="rect">
            <a:avLst/>
          </a:prstGeom>
          <a:noFill/>
          <a:ln>
            <a:noFill/>
          </a:ln>
        </p:spPr>
      </p:pic>
      <p:sp>
        <p:nvSpPr>
          <p:cNvPr id="385" name="Google Shape;385;p61"/>
          <p:cNvSpPr/>
          <p:nvPr/>
        </p:nvSpPr>
        <p:spPr>
          <a:xfrm>
            <a:off x="7886700" y="5432714"/>
            <a:ext cx="294322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dirty="0">
                <a:solidFill>
                  <a:srgbClr val="000000"/>
                </a:solidFill>
                <a:latin typeface="+mj-lt"/>
                <a:ea typeface="Oi"/>
                <a:cs typeface="Arial" panose="020B0604020202020204" pitchFamily="34" charset="0"/>
                <a:sym typeface="Oi"/>
              </a:rPr>
              <a:t>Détail des principes FAIR : </a:t>
            </a:r>
            <a:r>
              <a:rPr lang="fr-FR" sz="1800" b="0" i="0" u="none" strike="noStrike" dirty="0">
                <a:solidFill>
                  <a:srgbClr val="FA2672"/>
                </a:solidFill>
                <a:latin typeface="+mj-lt"/>
                <a:ea typeface="Oi"/>
                <a:cs typeface="Arial" panose="020B0604020202020204" pitchFamily="34" charset="0"/>
                <a:sym typeface="Oi"/>
              </a:rPr>
              <a:t>https://www.force11.org/group/fairgroup/fairprinciples</a:t>
            </a:r>
            <a:endParaRPr dirty="0">
              <a:latin typeface="+mj-lt"/>
            </a:endParaRPr>
          </a:p>
          <a:p>
            <a:pPr marL="0" marR="0" lvl="0" indent="0" algn="l" rtl="0">
              <a:spcBef>
                <a:spcPts val="0"/>
              </a:spcBef>
              <a:spcAft>
                <a:spcPts val="0"/>
              </a:spcAft>
              <a:buNone/>
            </a:pPr>
            <a:r>
              <a:rPr lang="fr-FR" sz="1600" b="0" i="0" u="none" strike="noStrike" dirty="0">
                <a:solidFill>
                  <a:srgbClr val="000000"/>
                </a:solidFill>
                <a:latin typeface="+mj-lt"/>
                <a:ea typeface="Oi"/>
                <a:cs typeface="Arial" panose="020B0604020202020204" pitchFamily="34" charset="0"/>
                <a:sym typeface="Oi"/>
              </a:rPr>
              <a:t>Image : </a:t>
            </a:r>
            <a:r>
              <a:rPr lang="fr-FR" sz="1600" b="0" i="0" u="none" strike="noStrike" dirty="0">
                <a:solidFill>
                  <a:srgbClr val="FA2672"/>
                </a:solidFill>
                <a:latin typeface="+mj-lt"/>
                <a:ea typeface="Oi"/>
                <a:cs typeface="Arial" panose="020B0604020202020204" pitchFamily="34" charset="0"/>
                <a:sym typeface="Oi"/>
              </a:rPr>
              <a:t>ANDS</a:t>
            </a:r>
            <a:r>
              <a:rPr lang="fr-FR" sz="1600" b="0" i="0" u="none" strike="noStrike" dirty="0">
                <a:solidFill>
                  <a:srgbClr val="000000"/>
                </a:solidFill>
                <a:latin typeface="+mj-lt"/>
                <a:ea typeface="Oi"/>
                <a:cs typeface="Arial" panose="020B0604020202020204" pitchFamily="34" charset="0"/>
                <a:sym typeface="Oi"/>
              </a:rPr>
              <a:t>. CC:BY4.0.</a:t>
            </a:r>
            <a:endParaRPr dirty="0">
              <a:latin typeface="+mj-lt"/>
            </a:endParaRPr>
          </a:p>
          <a:p>
            <a:pPr marL="0" marR="0" lvl="0" indent="0" algn="l" rtl="0">
              <a:spcBef>
                <a:spcPts val="0"/>
              </a:spcBef>
              <a:spcAft>
                <a:spcPts val="0"/>
              </a:spcAft>
              <a:buNone/>
            </a:pPr>
            <a:endParaRPr sz="1800" dirty="0">
              <a:solidFill>
                <a:schemeClr val="dk1"/>
              </a:solidFill>
              <a:latin typeface="+mj-lt"/>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788254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ETES-VOUS FAIR ? VRAIMENT ?</a:t>
            </a:r>
            <a:endParaRPr dirty="0"/>
          </a:p>
        </p:txBody>
      </p:sp>
      <p:sp>
        <p:nvSpPr>
          <p:cNvPr id="398" name="Google Shape;398;p63"/>
          <p:cNvSpPr txBox="1">
            <a:spLocks noGrp="1"/>
          </p:cNvSpPr>
          <p:nvPr>
            <p:ph type="body" idx="1"/>
          </p:nvPr>
        </p:nvSpPr>
        <p:spPr>
          <a:xfrm>
            <a:off x="863584" y="2830452"/>
            <a:ext cx="9720071" cy="1197096"/>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err="1"/>
              <a:t>Fair</a:t>
            </a:r>
            <a:r>
              <a:rPr lang="fr-FR" dirty="0"/>
              <a:t> </a:t>
            </a:r>
            <a:r>
              <a:rPr lang="fr-FR" dirty="0" err="1"/>
              <a:t>Aware</a:t>
            </a:r>
            <a:r>
              <a:rPr lang="fr-FR" dirty="0"/>
              <a:t> : </a:t>
            </a:r>
            <a:r>
              <a:rPr lang="fr-FR" u="sng" dirty="0">
                <a:solidFill>
                  <a:schemeClr val="hlink"/>
                </a:solidFill>
                <a:hlinkClick r:id="rId3"/>
              </a:rPr>
              <a:t>https://fairaware.dans.knaw.nl/</a:t>
            </a:r>
            <a:endParaRPr dirty="0"/>
          </a:p>
          <a:p>
            <a:pPr marL="0" lvl="0" indent="0" algn="l" rtl="0">
              <a:lnSpc>
                <a:spcPct val="90000"/>
              </a:lnSpc>
              <a:spcBef>
                <a:spcPts val="1400"/>
              </a:spcBef>
              <a:spcAft>
                <a:spcPts val="0"/>
              </a:spcAft>
              <a:buSzPts val="2200"/>
              <a:buNone/>
            </a:pPr>
            <a:r>
              <a:rPr lang="fr-FR" dirty="0"/>
              <a:t> </a:t>
            </a:r>
            <a:endParaRPr dirty="0"/>
          </a:p>
        </p:txBody>
      </p:sp>
      <p:pic>
        <p:nvPicPr>
          <p:cNvPr id="399" name="Google Shape;399;p63"/>
          <p:cNvPicPr preferRelativeResize="0"/>
          <p:nvPr/>
        </p:nvPicPr>
        <p:blipFill rotWithShape="1">
          <a:blip r:embed="rId4">
            <a:alphaModFix/>
          </a:blip>
          <a:srcRect l="21410" t="29108" r="8088" b="54097"/>
          <a:stretch/>
        </p:blipFill>
        <p:spPr>
          <a:xfrm>
            <a:off x="728830" y="4313735"/>
            <a:ext cx="9933561" cy="1577514"/>
          </a:xfrm>
          <a:prstGeom prst="rect">
            <a:avLst/>
          </a:prstGeom>
          <a:noFill/>
          <a:ln>
            <a:noFill/>
          </a:ln>
        </p:spPr>
      </p:pic>
    </p:spTree>
    <p:extLst>
      <p:ext uri="{BB962C8B-B14F-4D97-AF65-F5344CB8AC3E}">
        <p14:creationId xmlns:p14="http://schemas.microsoft.com/office/powerpoint/2010/main" val="596195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900" dirty="0"/>
              <a:t>Pratiques anciennes d’archivage de la recherche</a:t>
            </a:r>
          </a:p>
        </p:txBody>
      </p:sp>
      <p:sp>
        <p:nvSpPr>
          <p:cNvPr id="3" name="Espace réservé du contenu 2"/>
          <p:cNvSpPr>
            <a:spLocks noGrp="1"/>
          </p:cNvSpPr>
          <p:nvPr>
            <p:ph idx="1"/>
          </p:nvPr>
        </p:nvSpPr>
        <p:spPr/>
        <p:txBody>
          <a:bodyPr>
            <a:normAutofit lnSpcReduction="10000"/>
          </a:bodyPr>
          <a:lstStyle/>
          <a:p>
            <a:r>
              <a:rPr lang="fr-FR" dirty="0"/>
              <a:t>Le papier</a:t>
            </a:r>
          </a:p>
          <a:p>
            <a:r>
              <a:rPr lang="fr-FR" dirty="0"/>
              <a:t>Les fiches</a:t>
            </a:r>
          </a:p>
          <a:p>
            <a:r>
              <a:rPr lang="fr-FR" dirty="0"/>
              <a:t>L’organisation des fiches</a:t>
            </a:r>
          </a:p>
          <a:p>
            <a:r>
              <a:rPr lang="fr-FR" dirty="0"/>
              <a:t>Le lien entre les fiches</a:t>
            </a:r>
          </a:p>
          <a:p>
            <a:r>
              <a:rPr lang="fr-FR" dirty="0"/>
              <a:t>Le processus de pensée</a:t>
            </a:r>
          </a:p>
          <a:p>
            <a:r>
              <a:rPr lang="fr-FR" dirty="0"/>
              <a:t>Les autres supports</a:t>
            </a:r>
          </a:p>
          <a:p>
            <a:endParaRPr lang="fr-FR" dirty="0"/>
          </a:p>
          <a:p>
            <a:r>
              <a:rPr lang="fr-FR" sz="1300" dirty="0"/>
              <a:t>&gt; </a:t>
            </a:r>
            <a:r>
              <a:rPr lang="fr-FR" sz="1300" b="0" i="0" dirty="0">
                <a:solidFill>
                  <a:srgbClr val="333333"/>
                </a:solidFill>
                <a:effectLst/>
                <a:latin typeface="Verdana" panose="020B0604030504040204" pitchFamily="34" charset="0"/>
              </a:rPr>
              <a:t>Christelle </a:t>
            </a:r>
            <a:r>
              <a:rPr lang="fr-FR" sz="1300" b="0" i="0" cap="all" dirty="0">
                <a:solidFill>
                  <a:srgbClr val="333333"/>
                </a:solidFill>
                <a:effectLst/>
                <a:latin typeface="Verdana" panose="020B0604030504040204" pitchFamily="34" charset="0"/>
              </a:rPr>
              <a:t>RABIER</a:t>
            </a:r>
            <a:r>
              <a:rPr lang="fr-FR" sz="1300" b="0" i="0" dirty="0">
                <a:solidFill>
                  <a:srgbClr val="333333"/>
                </a:solidFill>
                <a:effectLst/>
                <a:latin typeface="Verdana" panose="020B0604030504040204" pitchFamily="34" charset="0"/>
              </a:rPr>
              <a:t> et Camille </a:t>
            </a:r>
            <a:r>
              <a:rPr lang="fr-FR" sz="1300" b="0" i="0" cap="all" dirty="0">
                <a:solidFill>
                  <a:srgbClr val="333333"/>
                </a:solidFill>
                <a:effectLst/>
                <a:latin typeface="Verdana" panose="020B0604030504040204" pitchFamily="34" charset="0"/>
              </a:rPr>
              <a:t>NOÛS</a:t>
            </a:r>
            <a:r>
              <a:rPr lang="fr-FR" sz="1300" b="0" i="0" dirty="0">
                <a:solidFill>
                  <a:srgbClr val="333333"/>
                </a:solidFill>
                <a:effectLst/>
                <a:latin typeface="Verdana" panose="020B0604030504040204" pitchFamily="34" charset="0"/>
              </a:rPr>
              <a:t>, « Données de la recherche hier et aujourd’hui : pour une histoire politique du travail en sciences humaines et sociales », </a:t>
            </a:r>
            <a:r>
              <a:rPr lang="fr-FR" sz="1300" b="0" i="1" dirty="0">
                <a:solidFill>
                  <a:srgbClr val="333333"/>
                </a:solidFill>
                <a:effectLst/>
                <a:latin typeface="Verdana" panose="020B0604030504040204" pitchFamily="34" charset="0"/>
              </a:rPr>
              <a:t>Tracés. Revue de Sciences humaines</a:t>
            </a:r>
            <a:r>
              <a:rPr lang="fr-FR" sz="1300" b="0" i="0" dirty="0">
                <a:solidFill>
                  <a:srgbClr val="333333"/>
                </a:solidFill>
                <a:effectLst/>
                <a:latin typeface="Verdana" panose="020B0604030504040204" pitchFamily="34" charset="0"/>
              </a:rPr>
              <a:t> [En ligne], #19 | 2019, mis en ligne le 22 juillet 2020, consulté le 06 mars 2022. URL : http://journals.openedition.org/traces/10643 ; DOI : </a:t>
            </a:r>
            <a:r>
              <a:rPr lang="fr-FR" sz="1300" b="0" i="0" dirty="0">
                <a:solidFill>
                  <a:srgbClr val="333333"/>
                </a:solidFill>
                <a:effectLst/>
                <a:latin typeface="Verdana" panose="020B0604030504040204" pitchFamily="34" charset="0"/>
                <a:hlinkClick r:id="rId2"/>
              </a:rPr>
              <a:t>https://doi.org/10.4000/traces.10643</a:t>
            </a:r>
            <a:endParaRPr lang="fr-FR" sz="1300" b="0" i="0" dirty="0">
              <a:solidFill>
                <a:srgbClr val="333333"/>
              </a:solidFill>
              <a:effectLst/>
              <a:latin typeface="Verdana" panose="020B0604030504040204" pitchFamily="34" charset="0"/>
            </a:endParaRPr>
          </a:p>
          <a:p>
            <a:endParaRPr lang="fr-FR" dirty="0"/>
          </a:p>
        </p:txBody>
      </p:sp>
    </p:spTree>
    <p:extLst>
      <p:ext uri="{BB962C8B-B14F-4D97-AF65-F5344CB8AC3E}">
        <p14:creationId xmlns:p14="http://schemas.microsoft.com/office/powerpoint/2010/main" val="51922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ORCID ET IDENTIFIANTS CHERCHEURS</a:t>
            </a:r>
            <a:endParaRPr dirty="0"/>
          </a:p>
        </p:txBody>
      </p:sp>
      <p:pic>
        <p:nvPicPr>
          <p:cNvPr id="849" name="Google Shape;849;p107"/>
          <p:cNvPicPr preferRelativeResize="0">
            <a:picLocks noGrp="1"/>
          </p:cNvPicPr>
          <p:nvPr>
            <p:ph type="body" idx="1"/>
          </p:nvPr>
        </p:nvPicPr>
        <p:blipFill rotWithShape="1">
          <a:blip r:embed="rId3">
            <a:alphaModFix/>
          </a:blip>
          <a:srcRect l="24438" t="14489" r="33570" b="43345"/>
          <a:stretch/>
        </p:blipFill>
        <p:spPr>
          <a:xfrm>
            <a:off x="204167" y="1873293"/>
            <a:ext cx="3769283" cy="2523239"/>
          </a:xfrm>
          <a:prstGeom prst="rect">
            <a:avLst/>
          </a:prstGeom>
          <a:noFill/>
          <a:ln>
            <a:noFill/>
          </a:ln>
        </p:spPr>
      </p:pic>
      <p:pic>
        <p:nvPicPr>
          <p:cNvPr id="850" name="Google Shape;850;p107"/>
          <p:cNvPicPr preferRelativeResize="0"/>
          <p:nvPr/>
        </p:nvPicPr>
        <p:blipFill rotWithShape="1">
          <a:blip r:embed="rId4">
            <a:alphaModFix/>
          </a:blip>
          <a:srcRect l="24323" t="15355" r="32414" b="41264"/>
          <a:stretch/>
        </p:blipFill>
        <p:spPr>
          <a:xfrm>
            <a:off x="830639" y="3993152"/>
            <a:ext cx="4285813" cy="2864848"/>
          </a:xfrm>
          <a:prstGeom prst="rect">
            <a:avLst/>
          </a:prstGeom>
          <a:noFill/>
          <a:ln>
            <a:noFill/>
          </a:ln>
        </p:spPr>
      </p:pic>
      <p:pic>
        <p:nvPicPr>
          <p:cNvPr id="851" name="Google Shape;851;p107"/>
          <p:cNvPicPr preferRelativeResize="0"/>
          <p:nvPr/>
        </p:nvPicPr>
        <p:blipFill rotWithShape="1">
          <a:blip r:embed="rId5">
            <a:alphaModFix/>
          </a:blip>
          <a:srcRect l="3903" t="17506" r="5510" b="36896"/>
          <a:stretch/>
        </p:blipFill>
        <p:spPr>
          <a:xfrm>
            <a:off x="5032689" y="1938635"/>
            <a:ext cx="6693885" cy="2246358"/>
          </a:xfrm>
          <a:prstGeom prst="rect">
            <a:avLst/>
          </a:prstGeom>
          <a:noFill/>
          <a:ln>
            <a:noFill/>
          </a:ln>
        </p:spPr>
      </p:pic>
      <p:sp>
        <p:nvSpPr>
          <p:cNvPr id="852" name="Google Shape;852;p107"/>
          <p:cNvSpPr txBox="1"/>
          <p:nvPr/>
        </p:nvSpPr>
        <p:spPr>
          <a:xfrm>
            <a:off x="5116452" y="4279141"/>
            <a:ext cx="5674864"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6">
                  <a:extLst>
                    <a:ext uri="{A12FA001-AC4F-418D-AE19-62706E023703}">
                      <ahyp:hlinkClr xmlns:ahyp="http://schemas.microsoft.com/office/drawing/2018/hyperlinkcolor" val="tx"/>
                    </a:ext>
                  </a:extLst>
                </a:hlinkClick>
              </a:rPr>
              <a:t>https://info.orcid.org/what-is-orcid/</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Cours Aline Bouchard sur les identifiants chercheurs : </a:t>
            </a: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7">
                  <a:extLst>
                    <a:ext uri="{A12FA001-AC4F-418D-AE19-62706E023703}">
                      <ahyp:hlinkClr xmlns:ahyp="http://schemas.microsoft.com/office/drawing/2018/hyperlinkcolor" val="tx"/>
                    </a:ext>
                  </a:extLst>
                </a:hlinkClick>
              </a:rPr>
              <a:t>https://urfist.chartes.psl.eu/ressources/researcherid-orcid-idhal-enjeux-et-perspectives-des-identifiants-chercheurs</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1233686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fichier read.me  </a:t>
            </a:r>
            <a:r>
              <a:rPr lang="fr-FR" sz="2400" dirty="0"/>
              <a:t>(Slide CECILE ARENES)</a:t>
            </a:r>
          </a:p>
        </p:txBody>
      </p:sp>
      <p:sp>
        <p:nvSpPr>
          <p:cNvPr id="3" name="Espace réservé du contenu 2"/>
          <p:cNvSpPr>
            <a:spLocks noGrp="1"/>
          </p:cNvSpPr>
          <p:nvPr>
            <p:ph idx="1"/>
          </p:nvPr>
        </p:nvSpPr>
        <p:spPr/>
        <p:txBody>
          <a:bodyPr>
            <a:normAutofit/>
          </a:bodyPr>
          <a:lstStyle/>
          <a:p>
            <a:r>
              <a:rPr lang="fr-FR" dirty="0"/>
              <a:t>Documenter le dépôt</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présente les  règles de nommage et d'organisation du jeu de données,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décrit le contenu</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précise les logiciels ou codes informatiques nécessaires pour l’utilisation</a:t>
            </a:r>
          </a:p>
          <a:p>
            <a:pPr marL="0" indent="0">
              <a:buNone/>
            </a:pPr>
            <a:endParaRPr lang="fr-FR" dirty="0"/>
          </a:p>
          <a:p>
            <a:pPr marL="0" indent="0">
              <a:buNone/>
            </a:pPr>
            <a:r>
              <a:rPr lang="fr-FR" dirty="0"/>
              <a:t>Trames de fichiers </a:t>
            </a:r>
            <a:r>
              <a:rPr lang="fr-FR" dirty="0" err="1"/>
              <a:t>Readme</a:t>
            </a:r>
            <a:r>
              <a:rPr lang="fr-FR" dirty="0"/>
              <a:t> :</a:t>
            </a:r>
          </a:p>
          <a:p>
            <a:pPr lvl="2">
              <a:buFont typeface="Arial" panose="020B0604020202020204" pitchFamily="34" charset="0"/>
              <a:buChar char="•"/>
            </a:pPr>
            <a:r>
              <a:rPr lang="fr-FR" dirty="0">
                <a:latin typeface="Arial" panose="020B0604020202020204" pitchFamily="34" charset="0"/>
                <a:cs typeface="Arial" panose="020B0604020202020204" pitchFamily="34" charset="0"/>
              </a:rPr>
              <a:t>4TU. Guidelines for </a:t>
            </a:r>
            <a:r>
              <a:rPr lang="fr-FR" dirty="0" err="1">
                <a:latin typeface="Arial" panose="020B0604020202020204" pitchFamily="34" charset="0"/>
                <a:cs typeface="Arial" panose="020B0604020202020204" pitchFamily="34" charset="0"/>
              </a:rPr>
              <a:t>creating</a:t>
            </a:r>
            <a:r>
              <a:rPr lang="fr-FR" dirty="0">
                <a:latin typeface="Arial" panose="020B0604020202020204" pitchFamily="34" charset="0"/>
                <a:cs typeface="Arial" panose="020B0604020202020204" pitchFamily="34" charset="0"/>
              </a:rPr>
              <a:t> a README file : </a:t>
            </a:r>
            <a:r>
              <a:rPr lang="fr-FR" dirty="0">
                <a:latin typeface="Arial" panose="020B0604020202020204" pitchFamily="34" charset="0"/>
                <a:cs typeface="Arial" panose="020B0604020202020204" pitchFamily="34" charset="0"/>
                <a:hlinkClick r:id="rId2"/>
              </a:rPr>
              <a:t>https://researchdata.4tu.nl/fileadmin/user_upload/Documenten/Guidelines_for_creating_a_README_file.pdf</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err="1">
                <a:latin typeface="Arial" panose="020B0604020202020204" pitchFamily="34" charset="0"/>
                <a:cs typeface="Arial" panose="020B0604020202020204" pitchFamily="34" charset="0"/>
              </a:rPr>
              <a:t>Doranum</a:t>
            </a:r>
            <a:r>
              <a:rPr lang="fr-FR" dirty="0">
                <a:latin typeface="Arial" panose="020B0604020202020204" pitchFamily="34" charset="0"/>
                <a:cs typeface="Arial" panose="020B0604020202020204" pitchFamily="34" charset="0"/>
              </a:rPr>
              <a:t>. Gabarit «</a:t>
            </a:r>
            <a:r>
              <a:rPr lang="fr-FR" dirty="0" err="1">
                <a:latin typeface="Arial" panose="020B0604020202020204" pitchFamily="34" charset="0"/>
                <a:cs typeface="Arial" panose="020B0604020202020204" pitchFamily="34" charset="0"/>
              </a:rPr>
              <a:t>Readme</a:t>
            </a:r>
            <a:r>
              <a:rPr lang="fr-FR" dirty="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hlinkClick r:id="rId3"/>
              </a:rPr>
              <a:t>https://doranum.fr/wpcontent/uploads/gabarit_readme.tx</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a:latin typeface="Arial" panose="020B0604020202020204" pitchFamily="34" charset="0"/>
                <a:cs typeface="Arial" panose="020B0604020202020204" pitchFamily="34" charset="0"/>
              </a:rPr>
              <a:t>Template </a:t>
            </a:r>
            <a:r>
              <a:rPr lang="fr-FR" dirty="0" err="1">
                <a:latin typeface="Arial" panose="020B0604020202020204" pitchFamily="34" charset="0"/>
                <a:cs typeface="Arial" panose="020B0604020202020204" pitchFamily="34" charset="0"/>
              </a:rPr>
              <a:t>Readme</a:t>
            </a:r>
            <a:r>
              <a:rPr lang="fr-FR" dirty="0">
                <a:latin typeface="Arial" panose="020B0604020202020204" pitchFamily="34" charset="0"/>
                <a:cs typeface="Arial" panose="020B0604020202020204" pitchFamily="34" charset="0"/>
              </a:rPr>
              <a:t> Cornell </a:t>
            </a:r>
            <a:r>
              <a:rPr lang="fr-FR" dirty="0" err="1">
                <a:latin typeface="Arial" panose="020B0604020202020204" pitchFamily="34" charset="0"/>
                <a:cs typeface="Arial" panose="020B0604020202020204" pitchFamily="34" charset="0"/>
              </a:rPr>
              <a:t>University</a:t>
            </a:r>
            <a:r>
              <a:rPr lang="fr-FR" dirty="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hlinkClick r:id="rId4"/>
              </a:rPr>
              <a:t>https://cornell.app.box.com/v/ReadmeTemplate</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a:latin typeface="Arial" panose="020B0604020202020204" pitchFamily="34" charset="0"/>
                <a:cs typeface="Arial" panose="020B0604020202020204" pitchFamily="34" charset="0"/>
              </a:rPr>
              <a:t>Recherche data </a:t>
            </a:r>
            <a:r>
              <a:rPr lang="fr-FR" dirty="0" err="1">
                <a:latin typeface="Arial" panose="020B0604020202020204" pitchFamily="34" charset="0"/>
                <a:cs typeface="Arial" panose="020B0604020202020204" pitchFamily="34" charset="0"/>
              </a:rPr>
              <a:t>gouv</a:t>
            </a:r>
            <a:r>
              <a:rPr lang="fr-FR"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hlinkClick r:id="rId5"/>
              </a:rPr>
              <a:t>https://recherche.data.gouv.fr/fr/categorie/33/guide/modele-de-readme</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endParaRPr lang="fr-FR" dirty="0">
              <a:latin typeface="Arial" panose="020B0604020202020204" pitchFamily="34" charset="0"/>
              <a:cs typeface="Arial" panose="020B0604020202020204" pitchFamily="34" charset="0"/>
            </a:endParaRPr>
          </a:p>
          <a:p>
            <a:pPr lvl="2"/>
            <a:endParaRPr lang="fr-FR"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826338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48"/>
          <p:cNvSpPr txBox="1">
            <a:spLocks noGrp="1"/>
          </p:cNvSpPr>
          <p:nvPr>
            <p:ph type="body" idx="1"/>
          </p:nvPr>
        </p:nvSpPr>
        <p:spPr>
          <a:xfrm>
            <a:off x="1024127" y="2285999"/>
            <a:ext cx="10437283" cy="4170641"/>
          </a:xfrm>
          <a:prstGeom prst="rect">
            <a:avLst/>
          </a:prstGeom>
          <a:noFill/>
          <a:ln>
            <a:noFill/>
          </a:ln>
        </p:spPr>
        <p:txBody>
          <a:bodyPr spcFirstLastPara="1" wrap="square" lIns="45700" tIns="45700" rIns="45700" bIns="45700" anchor="t" anchorCtr="0">
            <a:normAutofit fontScale="62500" lnSpcReduction="20000"/>
          </a:bodyPr>
          <a:lstStyle/>
          <a:p>
            <a:pPr marL="91440" lvl="0" indent="0" algn="l" rtl="0">
              <a:lnSpc>
                <a:spcPct val="90000"/>
              </a:lnSpc>
              <a:spcBef>
                <a:spcPts val="0"/>
              </a:spcBef>
              <a:spcAft>
                <a:spcPts val="0"/>
              </a:spcAft>
              <a:buSzPct val="100000"/>
              <a:buNone/>
            </a:pPr>
            <a:endParaRPr sz="2400" b="1" cap="none"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2a. Quelles métadonnées et quelle documentation (par exemple méthodologie de collecte et mode d'organisation des données) accompagneront les données ?</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Indiquer quelles métadonnées seront fournies pour aider à la recherche et à l’identification des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quels standards de métadonnées seront utilisés (par exemple DDI, TEI, EML, MARC, CMDI).</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Utiliser les standards de métadonnées des communautés scientifiques lorsque ceux-ci existent.</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comment les données seront organisées au cours du projet, en mentionnant par exemple les conventions de nommage, le contrôle de version et les structures des dossiers. Des données bien classées et gérées de façon cohérente seront plus faciles à retrouver, à comprendre et à réutiliser.</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Penser à la documentation qui serait nécessaire pour permettre une réutilisation des données. Il peut s'agir notamment de l'information sur la méthodologie utilisée pour collecter les données, sur les procédures et méthodes d’analyse utilisées, sur la définition des variables, des unités de mesure, etc.</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Tenir compte de la façon dont ces informations seront obtenues et enregistrées par exemple dans une base de données avec des liens vers chacun des fichiers, dans un fichier texte de type « lisez-moi », dans les en-têtes de fichiers, dans un livre de référence (« code book ») ou dans les cahiers de laboratoire.</a:t>
            </a:r>
            <a:endParaRPr dirty="0"/>
          </a:p>
          <a:p>
            <a:pPr marL="91440" lvl="0" indent="0" algn="l" rtl="0">
              <a:lnSpc>
                <a:spcPct val="90000"/>
              </a:lnSpc>
              <a:spcBef>
                <a:spcPts val="2400"/>
              </a:spcBef>
              <a:spcAft>
                <a:spcPts val="0"/>
              </a:spcAft>
              <a:buSzPct val="100000"/>
              <a:buNone/>
            </a:pPr>
            <a:endParaRPr sz="2400" b="1" cap="none" dirty="0"/>
          </a:p>
          <a:p>
            <a:pPr marL="91440" lvl="0" indent="-4127" algn="l" rtl="0">
              <a:lnSpc>
                <a:spcPct val="90000"/>
              </a:lnSpc>
              <a:spcBef>
                <a:spcPts val="1400"/>
              </a:spcBef>
              <a:spcAft>
                <a:spcPts val="0"/>
              </a:spcAft>
              <a:buSzPct val="100000"/>
              <a:buNone/>
            </a:pPr>
            <a:endParaRPr dirty="0"/>
          </a:p>
        </p:txBody>
      </p:sp>
      <p:pic>
        <p:nvPicPr>
          <p:cNvPr id="301" name="Google Shape;301;p48"/>
          <p:cNvPicPr preferRelativeResize="0"/>
          <p:nvPr/>
        </p:nvPicPr>
        <p:blipFill rotWithShape="1">
          <a:blip r:embed="rId3">
            <a:alphaModFix/>
          </a:blip>
          <a:srcRect l="73853" t="2332" r="1176" b="57995"/>
          <a:stretch/>
        </p:blipFill>
        <p:spPr>
          <a:xfrm>
            <a:off x="10744199" y="0"/>
            <a:ext cx="1267191" cy="1312268"/>
          </a:xfrm>
          <a:prstGeom prst="rect">
            <a:avLst/>
          </a:prstGeom>
          <a:noFill/>
          <a:ln>
            <a:noFill/>
          </a:ln>
        </p:spPr>
      </p:pic>
      <p:sp>
        <p:nvSpPr>
          <p:cNvPr id="4" name="Google Shape;292;p47">
            <a:extLst>
              <a:ext uri="{FF2B5EF4-FFF2-40B4-BE49-F238E27FC236}">
                <a16:creationId xmlns:a16="http://schemas.microsoft.com/office/drawing/2014/main" id="{0A36C6B1-F752-D98A-8BF3-7A384DE58A0F}"/>
              </a:ext>
            </a:extLst>
          </p:cNvPr>
          <p:cNvSpPr txBox="1">
            <a:spLocks/>
          </p:cNvSpPr>
          <p:nvPr/>
        </p:nvSpPr>
        <p:spPr>
          <a:xfrm>
            <a:off x="1176528" y="737616"/>
            <a:ext cx="9720072" cy="149961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464132"/>
              </a:buClr>
              <a:buSzPts val="1800"/>
              <a:buFont typeface="Twentieth Century"/>
              <a:buNone/>
              <a:defRPr sz="5000" b="0" i="0" u="none" strike="noStrike" cap="none">
                <a:solidFill>
                  <a:srgbClr val="464132"/>
                </a:solidFill>
                <a:latin typeface="Arial" panose="020B0604020202020204" pitchFamily="34" charset="0"/>
                <a:ea typeface="Twentieth Century"/>
                <a:cs typeface="Arial" panose="020B0604020202020204" pitchFamily="34" charset="0"/>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5400"/>
            </a:pPr>
            <a:r>
              <a:rPr lang="fr-FR" sz="3800"/>
              <a:t>2. DOCUMENTATION AND DATA QUALITY</a:t>
            </a:r>
            <a:endParaRPr lang="fr-FR" sz="3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4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400"/>
              <a:buNone/>
            </a:pPr>
            <a:endParaRPr sz="2400" b="1" cap="none"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2b. Quelles mesures de contrôle de la qualité des données seront mises en œuvre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comment la qualité et la conformité de la collecte des données seront contrôlées et documentées. Il s'agit là de préciser les processus comme la calibration, la répétition des échantillons ou des mesures, la capture standardisée des données, la validation de saisie des données, la revue par les pairs, ou la représentation basée sur des vocabulaires contrôlés.</a:t>
            </a:r>
            <a:endParaRPr dirty="0"/>
          </a:p>
          <a:p>
            <a:pPr marL="91440" lvl="0" indent="0" algn="l" rtl="0">
              <a:lnSpc>
                <a:spcPct val="90000"/>
              </a:lnSpc>
              <a:spcBef>
                <a:spcPts val="2400"/>
              </a:spcBef>
              <a:spcAft>
                <a:spcPts val="0"/>
              </a:spcAft>
              <a:buSzPts val="2400"/>
              <a:buNone/>
            </a:pPr>
            <a:endParaRPr sz="2400" b="1" cap="none" dirty="0"/>
          </a:p>
          <a:p>
            <a:pPr marL="91440" lvl="0" indent="0" algn="l" rtl="0">
              <a:lnSpc>
                <a:spcPct val="90000"/>
              </a:lnSpc>
              <a:spcBef>
                <a:spcPts val="1400"/>
              </a:spcBef>
              <a:spcAft>
                <a:spcPts val="0"/>
              </a:spcAft>
              <a:buSzPts val="2200"/>
              <a:buNone/>
            </a:pPr>
            <a:endParaRPr dirty="0"/>
          </a:p>
        </p:txBody>
      </p:sp>
      <p:pic>
        <p:nvPicPr>
          <p:cNvPr id="308" name="Google Shape;308;p49"/>
          <p:cNvPicPr preferRelativeResize="0"/>
          <p:nvPr/>
        </p:nvPicPr>
        <p:blipFill rotWithShape="1">
          <a:blip r:embed="rId3">
            <a:alphaModFix/>
          </a:blip>
          <a:srcRect l="73853" t="2332" r="1176" b="57995"/>
          <a:stretch/>
        </p:blipFill>
        <p:spPr>
          <a:xfrm>
            <a:off x="10744199" y="0"/>
            <a:ext cx="1267191" cy="1312268"/>
          </a:xfrm>
          <a:prstGeom prst="rect">
            <a:avLst/>
          </a:prstGeom>
          <a:noFill/>
          <a:ln>
            <a:noFill/>
          </a:ln>
        </p:spPr>
      </p:pic>
      <p:sp>
        <p:nvSpPr>
          <p:cNvPr id="4" name="Google Shape;292;p47">
            <a:extLst>
              <a:ext uri="{FF2B5EF4-FFF2-40B4-BE49-F238E27FC236}">
                <a16:creationId xmlns:a16="http://schemas.microsoft.com/office/drawing/2014/main" id="{21D57C4F-08CF-4ACB-122D-256724CC6BD2}"/>
              </a:ext>
            </a:extLst>
          </p:cNvPr>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sz="3800" cap="none" dirty="0"/>
              <a:t>2. DOCUMENTATION AND DATA QUALITY</a:t>
            </a:r>
            <a:endParaRPr sz="38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EXEMPLE TRANSATLANTIQUE</a:t>
            </a:r>
            <a:endParaRPr sz="3800" dirty="0"/>
          </a:p>
        </p:txBody>
      </p:sp>
      <p:sp>
        <p:nvSpPr>
          <p:cNvPr id="314" name="Google Shape;314;p5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14300" algn="l" rtl="0">
              <a:lnSpc>
                <a:spcPct val="115000"/>
              </a:lnSpc>
              <a:spcBef>
                <a:spcPts val="0"/>
              </a:spcBef>
              <a:spcAft>
                <a:spcPts val="0"/>
              </a:spcAft>
              <a:buSzPts val="1800"/>
              <a:buChar char=" "/>
            </a:pPr>
            <a:r>
              <a:rPr lang="fr-FR" sz="1800" b="1" cap="none">
                <a:latin typeface="Times New Roman"/>
                <a:ea typeface="Times New Roman"/>
                <a:cs typeface="Times New Roman"/>
                <a:sym typeface="Times New Roman"/>
              </a:rPr>
              <a:t>2. DOCUMENTATION AND DATA QUALITY</a:t>
            </a:r>
            <a:endParaRPr sz="1800" b="1" cap="none">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If a general open data repository like Zenodo was chosen by the team for data sharing, the metadata would be in Dublin Core. However, the choice of repository is still under discussion. The documents that will be deposited there will be accompanied by metadata files describing their origin, their mode of production and use. The developments will be documented and will have a readme.txt file containing the installation instructions. The scientific reports of the project will describe the deliverables, their collection process and how they can be reused. A file naming rule will be defined collectively by the research team.</a:t>
            </a:r>
            <a:endParaRPr sz="1800">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During the field campaign, the quality and conformity of the data collection will be controlled by the researcher in charge of the current action. This will mainly consist of checking the conformity with the collection protocol defined beforehand and the correct transcription of the collected data. On the project as a whole, we will set up a collective validation process of the tested methods, the texts produced and the website. With at least a validation by the person in charge of the Workpackage/ the action. Each data set will be the subject of a readme.txt file or documentation. </a:t>
            </a:r>
            <a:endParaRPr sz="1800">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55df142ae7_0_11"/>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327" name="Google Shape;327;g155df142ae7_0_11"/>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328" name="Google Shape;328;g155df142ae7_0_11"/>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seconde partie, celle qui concerne les métadonnées.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55df142ae7_0_17"/>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334" name="Google Shape;334;g155df142ae7_0_17"/>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335" name="Google Shape;335;g155df142ae7_0_17"/>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métadonnées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80000"/>
              </a:lnSpc>
              <a:spcBef>
                <a:spcPts val="0"/>
              </a:spcBef>
              <a:spcAft>
                <a:spcPts val="0"/>
              </a:spcAft>
              <a:buClr>
                <a:srgbClr val="464132"/>
              </a:buClr>
              <a:buSzPct val="100000"/>
              <a:buFont typeface="Twentieth Century"/>
              <a:buNone/>
            </a:pPr>
            <a:r>
              <a:rPr lang="fr-FR" dirty="0"/>
              <a:t>STOCKAGE &amp; SAUVEGARDE DES DONNÉES</a:t>
            </a:r>
            <a:endParaRPr dirty="0"/>
          </a:p>
        </p:txBody>
      </p:sp>
      <p:sp>
        <p:nvSpPr>
          <p:cNvPr id="412" name="Google Shape;412;p65"/>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ct val="100000"/>
              <a:buFont typeface="Twentieth Century"/>
              <a:buNone/>
            </a:pPr>
            <a:r>
              <a:rPr lang="fr-FR" cap="none" dirty="0"/>
              <a:t>3. STORAGE AND BACKUP DURING THE RESEARCH PROCESS</a:t>
            </a:r>
            <a:endParaRPr dirty="0"/>
          </a:p>
        </p:txBody>
      </p:sp>
      <p:pic>
        <p:nvPicPr>
          <p:cNvPr id="418" name="Google Shape;418;p66"/>
          <p:cNvPicPr preferRelativeResize="0">
            <a:picLocks noGrp="1"/>
          </p:cNvPicPr>
          <p:nvPr>
            <p:ph type="body" idx="1"/>
          </p:nvPr>
        </p:nvPicPr>
        <p:blipFill rotWithShape="1">
          <a:blip r:embed="rId3">
            <a:alphaModFix/>
          </a:blip>
          <a:srcRect l="66265" t="40492" b="17302"/>
          <a:stretch/>
        </p:blipFill>
        <p:spPr>
          <a:xfrm>
            <a:off x="3798373" y="2596654"/>
            <a:ext cx="4171392" cy="340141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STOCKER</a:t>
            </a:r>
            <a:endParaRPr dirty="0"/>
          </a:p>
        </p:txBody>
      </p:sp>
      <p:sp>
        <p:nvSpPr>
          <p:cNvPr id="479" name="Google Shape;479;p73"/>
          <p:cNvSpPr txBox="1">
            <a:spLocks noGrp="1"/>
          </p:cNvSpPr>
          <p:nvPr>
            <p:ph type="body" idx="1"/>
          </p:nvPr>
        </p:nvSpPr>
        <p:spPr>
          <a:xfrm>
            <a:off x="60868" y="6371763"/>
            <a:ext cx="4064402" cy="486237"/>
          </a:xfrm>
          <a:prstGeom prst="rect">
            <a:avLst/>
          </a:prstGeom>
          <a:noFill/>
          <a:ln>
            <a:noFill/>
          </a:ln>
        </p:spPr>
        <p:txBody>
          <a:bodyPr spcFirstLastPara="1" wrap="square" lIns="45700" tIns="45700" rIns="45700" bIns="45700" anchor="t" anchorCtr="0">
            <a:normAutofit/>
          </a:bodyPr>
          <a:lstStyle/>
          <a:p>
            <a:pPr marL="91440" lvl="0" indent="-99853" algn="l" rtl="0">
              <a:lnSpc>
                <a:spcPct val="90000"/>
              </a:lnSpc>
              <a:spcBef>
                <a:spcPts val="0"/>
              </a:spcBef>
              <a:spcAft>
                <a:spcPts val="0"/>
              </a:spcAft>
              <a:buSzPct val="100000"/>
              <a:buChar char=" "/>
            </a:pPr>
            <a:r>
              <a:rPr lang="fr-FR" sz="1700" dirty="0"/>
              <a:t>Source : </a:t>
            </a:r>
            <a:r>
              <a:rPr lang="fr-FR" sz="1700" dirty="0" err="1"/>
              <a:t>DoraNUm</a:t>
            </a:r>
            <a:r>
              <a:rPr lang="fr-FR" sz="1700" dirty="0"/>
              <a:t> : </a:t>
            </a:r>
            <a:r>
              <a:rPr lang="fr-FR" sz="1700" u="sng" dirty="0">
                <a:solidFill>
                  <a:schemeClr val="hlink"/>
                </a:solidFill>
                <a:hlinkClick r:id="rId3"/>
              </a:rPr>
              <a:t>https://doranum.fr/</a:t>
            </a:r>
            <a:endParaRPr sz="1700" dirty="0"/>
          </a:p>
          <a:p>
            <a:pPr marL="91440" lvl="0" indent="0" algn="l" rtl="0">
              <a:lnSpc>
                <a:spcPct val="90000"/>
              </a:lnSpc>
              <a:spcBef>
                <a:spcPts val="1400"/>
              </a:spcBef>
              <a:spcAft>
                <a:spcPts val="0"/>
              </a:spcAft>
              <a:buSzPct val="100000"/>
              <a:buNone/>
            </a:pPr>
            <a:endParaRPr dirty="0"/>
          </a:p>
        </p:txBody>
      </p:sp>
      <p:pic>
        <p:nvPicPr>
          <p:cNvPr id="480" name="Google Shape;480;p73"/>
          <p:cNvPicPr preferRelativeResize="0"/>
          <p:nvPr/>
        </p:nvPicPr>
        <p:blipFill rotWithShape="1">
          <a:blip r:embed="rId4">
            <a:alphaModFix/>
          </a:blip>
          <a:srcRect/>
          <a:stretch/>
        </p:blipFill>
        <p:spPr>
          <a:xfrm>
            <a:off x="3708400" y="1608667"/>
            <a:ext cx="8422732" cy="4763096"/>
          </a:xfrm>
          <a:prstGeom prst="rect">
            <a:avLst/>
          </a:prstGeom>
          <a:noFill/>
          <a:ln>
            <a:noFill/>
          </a:ln>
        </p:spPr>
      </p:pic>
    </p:spTree>
    <p:extLst>
      <p:ext uri="{BB962C8B-B14F-4D97-AF65-F5344CB8AC3E}">
        <p14:creationId xmlns:p14="http://schemas.microsoft.com/office/powerpoint/2010/main" val="2627662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900" dirty="0"/>
              <a:t>Pratiques nouvelles d’archivage de la recherche</a:t>
            </a:r>
          </a:p>
        </p:txBody>
      </p:sp>
      <p:sp>
        <p:nvSpPr>
          <p:cNvPr id="3" name="Espace réservé du contenu 2"/>
          <p:cNvSpPr>
            <a:spLocks noGrp="1"/>
          </p:cNvSpPr>
          <p:nvPr>
            <p:ph idx="1"/>
          </p:nvPr>
        </p:nvSpPr>
        <p:spPr>
          <a:xfrm>
            <a:off x="1024128" y="2484934"/>
            <a:ext cx="9720071" cy="3824425"/>
          </a:xfrm>
        </p:spPr>
        <p:txBody>
          <a:bodyPr>
            <a:normAutofit/>
          </a:bodyPr>
          <a:lstStyle/>
          <a:p>
            <a:r>
              <a:rPr lang="fr-FR" dirty="0"/>
              <a:t>Numérique</a:t>
            </a:r>
          </a:p>
          <a:p>
            <a:pPr lvl="1"/>
            <a:r>
              <a:rPr lang="fr-FR" dirty="0"/>
              <a:t>L’organisation des fiches : Zotero</a:t>
            </a:r>
          </a:p>
          <a:p>
            <a:pPr lvl="1"/>
            <a:r>
              <a:rPr lang="fr-FR" dirty="0"/>
              <a:t>Le lien entre les fiches : </a:t>
            </a:r>
            <a:r>
              <a:rPr lang="fr-FR" dirty="0" err="1"/>
              <a:t>Obsidian</a:t>
            </a:r>
            <a:endParaRPr lang="fr-FR" dirty="0"/>
          </a:p>
          <a:p>
            <a:pPr lvl="1"/>
            <a:r>
              <a:rPr lang="fr-FR" dirty="0"/>
              <a:t>Le processus de pensée : Git</a:t>
            </a:r>
          </a:p>
          <a:p>
            <a:pPr lvl="1"/>
            <a:r>
              <a:rPr lang="fr-FR" dirty="0"/>
              <a:t>Les autres supports : numérisation</a:t>
            </a:r>
          </a:p>
          <a:p>
            <a:pPr lvl="1"/>
            <a:r>
              <a:rPr lang="fr-FR" dirty="0"/>
              <a:t>…</a:t>
            </a:r>
          </a:p>
          <a:p>
            <a:pPr marL="0" indent="0">
              <a:buNone/>
            </a:pPr>
            <a:r>
              <a:rPr lang="fr-FR" dirty="0"/>
              <a:t>Masse</a:t>
            </a:r>
          </a:p>
          <a:p>
            <a:pPr marL="265113" lvl="1" indent="-174625"/>
            <a:r>
              <a:rPr lang="fr-FR" dirty="0"/>
              <a:t>Big data</a:t>
            </a:r>
          </a:p>
          <a:p>
            <a:pPr marL="0" indent="0">
              <a:buNone/>
            </a:pPr>
            <a:r>
              <a:rPr lang="fr-FR" dirty="0"/>
              <a:t>La science ouverte</a:t>
            </a:r>
          </a:p>
          <a:p>
            <a:pPr marL="355600" lvl="1" indent="-285750"/>
            <a:r>
              <a:rPr lang="fr-FR" dirty="0"/>
              <a:t>Historique du libre accès aux publications et aux données : </a:t>
            </a:r>
            <a:r>
              <a:rPr lang="fr-FR" dirty="0">
                <a:hlinkClick r:id="rId2"/>
              </a:rPr>
              <a:t>https://www.ouvrirlascience.fr/un-historique-du-libre-acces-aux-publications-scientifiques-et-aux-donnees/</a:t>
            </a:r>
            <a:endParaRPr lang="fr-FR" dirty="0"/>
          </a:p>
          <a:p>
            <a:pPr marL="0" indent="0">
              <a:buNone/>
            </a:pPr>
            <a:endParaRPr lang="fr-FR" dirty="0"/>
          </a:p>
          <a:p>
            <a:endParaRPr lang="fr-FR" dirty="0"/>
          </a:p>
          <a:p>
            <a:endParaRPr lang="fr-FR" dirty="0"/>
          </a:p>
          <a:p>
            <a:endParaRPr lang="fr-FR" dirty="0"/>
          </a:p>
        </p:txBody>
      </p:sp>
    </p:spTree>
    <p:extLst>
      <p:ext uri="{BB962C8B-B14F-4D97-AF65-F5344CB8AC3E}">
        <p14:creationId xmlns:p14="http://schemas.microsoft.com/office/powerpoint/2010/main" val="4069678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6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304" y="2771120"/>
            <a:ext cx="1459144" cy="2502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729" y="1222788"/>
            <a:ext cx="2409086" cy="4113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979" y="2722260"/>
            <a:ext cx="1512439" cy="255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40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 – travail collaboratif</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a:bodyPr>
          <a:lstStyle/>
          <a:p>
            <a:r>
              <a:rPr lang="fr-FR" dirty="0"/>
              <a:t>Un exemple : les outils d’</a:t>
            </a:r>
            <a:r>
              <a:rPr lang="fr-FR" dirty="0" err="1"/>
              <a:t>HumaNum</a:t>
            </a:r>
            <a:endParaRPr lang="fr-FR" dirty="0"/>
          </a:p>
          <a:p>
            <a:pPr algn="l" fontAlgn="base"/>
            <a:r>
              <a:rPr lang="fr-FR" sz="1900" b="1" i="0" dirty="0" err="1">
                <a:solidFill>
                  <a:srgbClr val="43545C"/>
                </a:solidFill>
                <a:effectLst/>
              </a:rPr>
              <a:t>ShareDocs</a:t>
            </a:r>
            <a:r>
              <a:rPr lang="fr-FR" sz="1900" b="1" i="0" dirty="0">
                <a:solidFill>
                  <a:srgbClr val="43545C"/>
                </a:solidFill>
                <a:effectLst/>
              </a:rPr>
              <a:t> : </a:t>
            </a:r>
            <a:r>
              <a:rPr lang="fr-FR" sz="1900" b="0" i="0" dirty="0">
                <a:solidFill>
                  <a:srgbClr val="43545C"/>
                </a:solidFill>
                <a:effectLst/>
              </a:rPr>
              <a:t>Il s’agit d’un gestionnaire de fichiers (logiciel </a:t>
            </a:r>
            <a:r>
              <a:rPr lang="fr-FR" sz="1900" b="1" i="0" u="none" strike="noStrike" dirty="0" err="1">
                <a:solidFill>
                  <a:srgbClr val="43545C"/>
                </a:solidFill>
                <a:effectLst/>
                <a:hlinkClick r:id="rId2"/>
              </a:rPr>
              <a:t>FileRun</a:t>
            </a:r>
            <a:r>
              <a:rPr lang="fr-FR" sz="1900" b="0" i="0" dirty="0">
                <a:solidFill>
                  <a:srgbClr val="43545C"/>
                </a:solidFill>
                <a:effectLst/>
              </a:rPr>
              <a:t>) pouvant être utilisé via un navigateur web, un client </a:t>
            </a:r>
            <a:r>
              <a:rPr lang="fr-FR" sz="1900" b="0" i="0" dirty="0" err="1">
                <a:solidFill>
                  <a:srgbClr val="43545C"/>
                </a:solidFill>
                <a:effectLst/>
              </a:rPr>
              <a:t>WebDAV</a:t>
            </a:r>
            <a:r>
              <a:rPr lang="fr-FR" sz="1900" b="0" i="0" dirty="0">
                <a:solidFill>
                  <a:srgbClr val="43545C"/>
                </a:solidFill>
                <a:effectLst/>
              </a:rPr>
              <a:t> ou un logiciel de synchronisation de fichiers.</a:t>
            </a:r>
          </a:p>
          <a:p>
            <a:pPr algn="just" fontAlgn="base"/>
            <a:r>
              <a:rPr lang="fr-FR" sz="1900" b="1" i="0" dirty="0">
                <a:solidFill>
                  <a:srgbClr val="43545C"/>
                </a:solidFill>
                <a:effectLst/>
              </a:rPr>
              <a:t>Instance </a:t>
            </a:r>
            <a:r>
              <a:rPr lang="fr-FR" sz="1900" b="1" i="0" dirty="0" err="1">
                <a:solidFill>
                  <a:srgbClr val="43545C"/>
                </a:solidFill>
                <a:effectLst/>
              </a:rPr>
              <a:t>GitLab</a:t>
            </a:r>
            <a:r>
              <a:rPr lang="fr-FR" sz="1900" b="1" i="0" dirty="0">
                <a:solidFill>
                  <a:srgbClr val="43545C"/>
                </a:solidFill>
                <a:effectLst/>
              </a:rPr>
              <a:t> : </a:t>
            </a:r>
            <a:r>
              <a:rPr lang="fr-FR" sz="1900" b="0" i="0" dirty="0">
                <a:solidFill>
                  <a:srgbClr val="43545C"/>
                </a:solidFill>
                <a:effectLst/>
              </a:rPr>
              <a:t>L’instance </a:t>
            </a:r>
            <a:r>
              <a:rPr lang="fr-FR" sz="1900" b="0" i="0" dirty="0" err="1">
                <a:solidFill>
                  <a:srgbClr val="43545C"/>
                </a:solidFill>
                <a:effectLst/>
              </a:rPr>
              <a:t>GitLab</a:t>
            </a:r>
            <a:r>
              <a:rPr lang="fr-FR" sz="1900" b="0" i="0" dirty="0">
                <a:solidFill>
                  <a:srgbClr val="43545C"/>
                </a:solidFill>
                <a:effectLst/>
              </a:rPr>
              <a:t> d’</a:t>
            </a:r>
            <a:r>
              <a:rPr lang="fr-FR" sz="1900" b="0" i="0" dirty="0" err="1">
                <a:solidFill>
                  <a:srgbClr val="43545C"/>
                </a:solidFill>
                <a:effectLst/>
              </a:rPr>
              <a:t>Huma-Num</a:t>
            </a:r>
            <a:r>
              <a:rPr lang="fr-FR" sz="1900" b="0" i="0" dirty="0">
                <a:solidFill>
                  <a:srgbClr val="43545C"/>
                </a:solidFill>
                <a:effectLst/>
              </a:rPr>
              <a:t> permet l’hébergement sécurisé et le partage maîtrisé de fichiers de code. Il s’agit d’une implémentation du logiciel </a:t>
            </a:r>
            <a:r>
              <a:rPr lang="fr-FR" sz="1900" b="1" i="0" u="sng" strike="noStrike" dirty="0">
                <a:solidFill>
                  <a:srgbClr val="43545C"/>
                </a:solidFill>
                <a:effectLst/>
                <a:hlinkClick r:id="rId3"/>
              </a:rPr>
              <a:t>https://about.gitlab.com/</a:t>
            </a:r>
            <a:r>
              <a:rPr lang="fr-FR" sz="1900" b="0" i="0" dirty="0">
                <a:solidFill>
                  <a:srgbClr val="43545C"/>
                </a:solidFill>
                <a:effectLst/>
              </a:rPr>
              <a:t>.</a:t>
            </a:r>
          </a:p>
          <a:p>
            <a:pPr algn="just" fontAlgn="base"/>
            <a:r>
              <a:rPr lang="fr-FR" sz="1900" b="1" i="0" dirty="0" err="1">
                <a:solidFill>
                  <a:srgbClr val="43545C"/>
                </a:solidFill>
                <a:effectLst/>
              </a:rPr>
              <a:t>Huma-Num</a:t>
            </a:r>
            <a:r>
              <a:rPr lang="fr-FR" sz="1900" b="1" i="0" dirty="0">
                <a:solidFill>
                  <a:srgbClr val="43545C"/>
                </a:solidFill>
                <a:effectLst/>
              </a:rPr>
              <a:t> Box : </a:t>
            </a:r>
            <a:r>
              <a:rPr lang="fr-FR" sz="1900" b="0" i="0" dirty="0">
                <a:solidFill>
                  <a:srgbClr val="43545C"/>
                </a:solidFill>
                <a:effectLst/>
              </a:rPr>
              <a:t>Le service </a:t>
            </a:r>
            <a:r>
              <a:rPr lang="fr-FR" sz="1900" b="0" i="0" dirty="0" err="1">
                <a:solidFill>
                  <a:srgbClr val="43545C"/>
                </a:solidFill>
                <a:effectLst/>
              </a:rPr>
              <a:t>Huma-Num</a:t>
            </a:r>
            <a:r>
              <a:rPr lang="fr-FR" sz="1900" b="0" i="0" dirty="0">
                <a:solidFill>
                  <a:srgbClr val="43545C"/>
                </a:solidFill>
                <a:effectLst/>
              </a:rPr>
              <a:t> Box est un service de stockage sécurisé pour la préservation de volumes importants de données (plusieurs </a:t>
            </a:r>
            <a:r>
              <a:rPr lang="fr-FR" sz="1900" b="0" i="0" dirty="0" err="1">
                <a:solidFill>
                  <a:srgbClr val="43545C"/>
                </a:solidFill>
                <a:effectLst/>
              </a:rPr>
              <a:t>tera-octets</a:t>
            </a:r>
            <a:r>
              <a:rPr lang="fr-FR" sz="1900" b="0" i="0" dirty="0">
                <a:solidFill>
                  <a:srgbClr val="43545C"/>
                </a:solidFill>
                <a:effectLst/>
              </a:rPr>
              <a:t>), par réplication et distribution sur plusieurs sites en France.</a:t>
            </a:r>
          </a:p>
          <a:p>
            <a:pPr algn="just" fontAlgn="base"/>
            <a:r>
              <a:rPr lang="fr-FR" sz="1900" dirty="0">
                <a:solidFill>
                  <a:srgbClr val="43545C"/>
                </a:solidFill>
              </a:rPr>
              <a:t>Mais aussi des outils pour la conservation et le partage (voir plus loin) : </a:t>
            </a:r>
            <a:r>
              <a:rPr lang="fr-FR" sz="1900" dirty="0" err="1">
                <a:solidFill>
                  <a:srgbClr val="43545C"/>
                </a:solidFill>
              </a:rPr>
              <a:t>Nakala</a:t>
            </a:r>
            <a:r>
              <a:rPr lang="fr-FR" sz="1900" dirty="0">
                <a:solidFill>
                  <a:srgbClr val="43545C"/>
                </a:solidFill>
              </a:rPr>
              <a:t>, partenariat avec le CINES, l’</a:t>
            </a:r>
            <a:r>
              <a:rPr lang="fr-FR" sz="1900" dirty="0" err="1">
                <a:solidFill>
                  <a:srgbClr val="43545C"/>
                </a:solidFill>
              </a:rPr>
              <a:t>herbergement</a:t>
            </a:r>
            <a:r>
              <a:rPr lang="fr-FR" sz="1900" dirty="0">
                <a:solidFill>
                  <a:srgbClr val="43545C"/>
                </a:solidFill>
              </a:rPr>
              <a:t> web mutualisé. </a:t>
            </a:r>
            <a:endParaRPr lang="fr-FR" sz="1900" b="0" i="0" dirty="0">
              <a:solidFill>
                <a:srgbClr val="43545C"/>
              </a:solidFill>
              <a:effectLst/>
            </a:endParaRPr>
          </a:p>
          <a:p>
            <a:r>
              <a:rPr lang="fr-FR" sz="1900" dirty="0"/>
              <a:t>Source : Humanum Les services étapes par étapes </a:t>
            </a:r>
            <a:r>
              <a:rPr lang="fr-FR" dirty="0"/>
              <a:t>:</a:t>
            </a:r>
            <a:r>
              <a:rPr lang="fr-FR" sz="1300" dirty="0"/>
              <a:t> </a:t>
            </a:r>
            <a:r>
              <a:rPr lang="fr-FR" sz="1300" dirty="0">
                <a:hlinkClick r:id="rId4"/>
              </a:rPr>
              <a:t>https://www.huma-num.fr/les-services-par-etapes/</a:t>
            </a:r>
            <a:endParaRPr lang="fr-FR" sz="1300" dirty="0"/>
          </a:p>
          <a:p>
            <a:endParaRPr lang="fr-FR" dirty="0"/>
          </a:p>
        </p:txBody>
      </p:sp>
    </p:spTree>
    <p:extLst>
      <p:ext uri="{BB962C8B-B14F-4D97-AF65-F5344CB8AC3E}">
        <p14:creationId xmlns:p14="http://schemas.microsoft.com/office/powerpoint/2010/main" val="11839040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63D55E-A30C-E899-5396-C68913146B2D}"/>
              </a:ext>
            </a:extLst>
          </p:cNvPr>
          <p:cNvSpPr>
            <a:spLocks noGrp="1"/>
          </p:cNvSpPr>
          <p:nvPr>
            <p:ph type="title"/>
          </p:nvPr>
        </p:nvSpPr>
        <p:spPr/>
        <p:txBody>
          <a:bodyPr/>
          <a:lstStyle/>
          <a:p>
            <a:r>
              <a:rPr lang="fr-FR" dirty="0"/>
              <a:t>Les entrepôts </a:t>
            </a:r>
            <a:br>
              <a:rPr lang="fr-FR" dirty="0"/>
            </a:br>
            <a:r>
              <a:rPr lang="fr-FR" dirty="0"/>
              <a:t>de donnée de </a:t>
            </a:r>
            <a:br>
              <a:rPr lang="fr-FR" dirty="0"/>
            </a:br>
            <a:r>
              <a:rPr lang="fr-FR" dirty="0"/>
              <a:t>santé</a:t>
            </a:r>
          </a:p>
        </p:txBody>
      </p:sp>
      <p:sp>
        <p:nvSpPr>
          <p:cNvPr id="3" name="Espace réservé du texte 2">
            <a:extLst>
              <a:ext uri="{FF2B5EF4-FFF2-40B4-BE49-F238E27FC236}">
                <a16:creationId xmlns:a16="http://schemas.microsoft.com/office/drawing/2014/main" id="{4E75E0BE-BE22-6749-7896-AACC99B6F68A}"/>
              </a:ext>
            </a:extLst>
          </p:cNvPr>
          <p:cNvSpPr>
            <a:spLocks noGrp="1"/>
          </p:cNvSpPr>
          <p:nvPr>
            <p:ph type="body" idx="1"/>
          </p:nvPr>
        </p:nvSpPr>
        <p:spPr>
          <a:xfrm>
            <a:off x="305173" y="5054747"/>
            <a:ext cx="3080202" cy="1218037"/>
          </a:xfrm>
        </p:spPr>
        <p:txBody>
          <a:bodyPr>
            <a:normAutofit fontScale="85000" lnSpcReduction="10000"/>
          </a:bodyPr>
          <a:lstStyle/>
          <a:p>
            <a:pPr marL="114300" indent="0">
              <a:buNone/>
            </a:pPr>
            <a:r>
              <a:rPr lang="fr-FR" dirty="0">
                <a:hlinkClick r:id="rId2"/>
              </a:rPr>
              <a:t>https://www.cnil.fr/fr/la-cnil-adopte-un-referentiel-sur-les-entrepots-de-donnees-de-sante</a:t>
            </a:r>
            <a:endParaRPr lang="fr-FR" dirty="0"/>
          </a:p>
          <a:p>
            <a:endParaRPr lang="fr-FR" dirty="0"/>
          </a:p>
        </p:txBody>
      </p:sp>
      <p:pic>
        <p:nvPicPr>
          <p:cNvPr id="5" name="Image 4">
            <a:extLst>
              <a:ext uri="{FF2B5EF4-FFF2-40B4-BE49-F238E27FC236}">
                <a16:creationId xmlns:a16="http://schemas.microsoft.com/office/drawing/2014/main" id="{CB213849-0E01-8F94-41AC-3129EA17CAD2}"/>
              </a:ext>
            </a:extLst>
          </p:cNvPr>
          <p:cNvPicPr>
            <a:picLocks noChangeAspect="1"/>
          </p:cNvPicPr>
          <p:nvPr/>
        </p:nvPicPr>
        <p:blipFill rotWithShape="1">
          <a:blip r:embed="rId3"/>
          <a:srcRect l="16797" t="13435" r="19420" b="13181"/>
          <a:stretch/>
        </p:blipFill>
        <p:spPr>
          <a:xfrm>
            <a:off x="4688706" y="417132"/>
            <a:ext cx="7357081" cy="5643037"/>
          </a:xfrm>
          <a:prstGeom prst="rect">
            <a:avLst/>
          </a:prstGeom>
        </p:spPr>
      </p:pic>
    </p:spTree>
    <p:extLst>
      <p:ext uri="{BB962C8B-B14F-4D97-AF65-F5344CB8AC3E}">
        <p14:creationId xmlns:p14="http://schemas.microsoft.com/office/powerpoint/2010/main" val="1109075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800"/>
              <a:buFont typeface="Twentieth Century"/>
              <a:buNone/>
            </a:pPr>
            <a:r>
              <a:rPr lang="fr-FR" cap="none" dirty="0"/>
              <a:t>3. STORAGE AND BACKUP DURING THE RESEARCH PROCESS</a:t>
            </a:r>
            <a:endParaRPr dirty="0"/>
          </a:p>
        </p:txBody>
      </p:sp>
      <p:sp>
        <p:nvSpPr>
          <p:cNvPr id="424" name="Google Shape;424;p6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3a. Comment les données et les métadonnées seront-elles stockées et sauvegardées tout au long du processus de recherche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Décrire l'endroit où les données seront stockées et sauvegardées au cours du processus de recherche et la fréquence à laquelle la sauvegarde sera effectuée. Il est recommandé de stocker les données dans au moins deux lieux distincts.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Privilégier l'utilisation de systèmes de stockage robustes, avec sauvegarde automatique, tels que ceux fournis par les services informatiques de l'institution d'origine. Le stockage des données sur des ordinateurs portables, des disques durs externes, ou des périphériques de stockage tels que des clés USB n'est pas recommandé.</a:t>
            </a:r>
            <a:endParaRPr dirty="0"/>
          </a:p>
          <a:p>
            <a:pPr marL="0" lvl="0" indent="0" algn="l" rtl="0">
              <a:lnSpc>
                <a:spcPct val="90000"/>
              </a:lnSpc>
              <a:spcBef>
                <a:spcPts val="2400"/>
              </a:spcBef>
              <a:spcAft>
                <a:spcPts val="0"/>
              </a:spcAft>
              <a:buSzPts val="2400"/>
              <a:buNone/>
            </a:pPr>
            <a:endParaRPr sz="2400" b="1" cap="none" dirty="0"/>
          </a:p>
          <a:p>
            <a:pPr marL="91440" lvl="0" indent="0" algn="l" rtl="0">
              <a:lnSpc>
                <a:spcPct val="90000"/>
              </a:lnSpc>
              <a:spcBef>
                <a:spcPts val="1400"/>
              </a:spcBef>
              <a:spcAft>
                <a:spcPts val="0"/>
              </a:spcAft>
              <a:buSzPts val="2200"/>
              <a:buNone/>
            </a:pPr>
            <a:endParaRPr dirty="0"/>
          </a:p>
        </p:txBody>
      </p:sp>
      <p:pic>
        <p:nvPicPr>
          <p:cNvPr id="425" name="Google Shape;425;p67"/>
          <p:cNvPicPr preferRelativeResize="0"/>
          <p:nvPr/>
        </p:nvPicPr>
        <p:blipFill rotWithShape="1">
          <a:blip r:embed="rId3">
            <a:alphaModFix/>
          </a:blip>
          <a:srcRect l="66265" t="40492" b="13696"/>
          <a:stretch/>
        </p:blipFill>
        <p:spPr>
          <a:xfrm>
            <a:off x="10425045" y="251286"/>
            <a:ext cx="1485654" cy="13541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800"/>
              <a:buFont typeface="Twentieth Century"/>
              <a:buNone/>
            </a:pPr>
            <a:r>
              <a:rPr lang="fr-FR" cap="none" dirty="0"/>
              <a:t>3. STORAGE AND BACKUP DURING THE RESEARCH PROCESS</a:t>
            </a:r>
            <a:endParaRPr dirty="0"/>
          </a:p>
        </p:txBody>
      </p:sp>
      <p:sp>
        <p:nvSpPr>
          <p:cNvPr id="431" name="Google Shape;431;p6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3b. Comment la sécurité des données et la protection des données sensibles seront-elles assurées tout au long du processus de recherche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endParaRPr dirty="0"/>
          </a:p>
          <a:p>
            <a:pPr marL="91440" lvl="0" indent="-105727" algn="l" rtl="0">
              <a:lnSpc>
                <a:spcPct val="90000"/>
              </a:lnSpc>
              <a:spcBef>
                <a:spcPts val="1400"/>
              </a:spcBef>
              <a:spcAft>
                <a:spcPts val="0"/>
              </a:spcAft>
              <a:buSzPct val="1000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données seront récupérées en cas d'incident.</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qui aura accès aux données au cours du processus de recherche et comment l'accès aux données est contrôlé, en particulier dans le cadre de recherches menées en collaboration.</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Tenir compte de la protection des données, en particulier si vos données sont sensibles (par exemple données à caractère personnel, politiquement sensibles des informations ou secrets commerciaux). Décrire les principaux risques et la façon dont ils seront gérés.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quelle politique institutionnelle de protection des données est mise en œuvre.</a:t>
            </a:r>
            <a:endParaRPr dirty="0"/>
          </a:p>
          <a:p>
            <a:pPr marL="0" lvl="0" indent="0" algn="l" rtl="0">
              <a:lnSpc>
                <a:spcPct val="90000"/>
              </a:lnSpc>
              <a:spcBef>
                <a:spcPts val="2400"/>
              </a:spcBef>
              <a:spcAft>
                <a:spcPts val="0"/>
              </a:spcAft>
              <a:buSzPct val="100000"/>
              <a:buNone/>
            </a:pPr>
            <a:endParaRPr sz="2400" b="1" cap="none" dirty="0"/>
          </a:p>
          <a:p>
            <a:pPr marL="91440" lvl="0" indent="0" algn="l" rtl="0">
              <a:lnSpc>
                <a:spcPct val="90000"/>
              </a:lnSpc>
              <a:spcBef>
                <a:spcPts val="1400"/>
              </a:spcBef>
              <a:spcAft>
                <a:spcPts val="0"/>
              </a:spcAft>
              <a:buSzPct val="100000"/>
              <a:buNone/>
            </a:pPr>
            <a:endParaRPr dirty="0"/>
          </a:p>
        </p:txBody>
      </p:sp>
      <p:pic>
        <p:nvPicPr>
          <p:cNvPr id="432" name="Google Shape;432;p68"/>
          <p:cNvPicPr preferRelativeResize="0"/>
          <p:nvPr/>
        </p:nvPicPr>
        <p:blipFill rotWithShape="1">
          <a:blip r:embed="rId3">
            <a:alphaModFix/>
          </a:blip>
          <a:srcRect l="66265" t="40492" b="13696"/>
          <a:stretch/>
        </p:blipFill>
        <p:spPr>
          <a:xfrm>
            <a:off x="10425045" y="251286"/>
            <a:ext cx="1485654" cy="135414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438" name="Google Shape;438;p6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3. STORAGE AND BACKUP DURING THE RESEARCH PROCESS</a:t>
            </a:r>
            <a:endParaRPr sz="1800" b="1" cap="none">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We are thinking to store our data and metadata on a storage accessible to each partner. This storage could be stored at the University of Bordeaux, and the backup will be managed by the IT support services. We are planning to install on the storage Next Cloud, that is also proposing a shared calendar, chat, meets, etc.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With this storage, each researcher will have an updated copy on its computer. So, we will have at least four backup mechanisms in place, and data security will be assured. There will be nothing to prevent recovery in the event of an incident. The data will be accessible to the campaign managers and their collaborators during the research process. The data will be available in open access only at the end of the project after exploitation, analysis and publication and possible embargo period.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We are not going to use sensitive data, that require particular protection. If we will use personal data, we will anonymize it and treat it in the respect of the GDPR. </a:t>
            </a:r>
            <a:endParaRPr sz="1800">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155df142ae7_0_24"/>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465" name="Google Shape;465;g155df142ae7_0_24"/>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466" name="Google Shape;466;g155df142ae7_0_24"/>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troisième partie, celle qui concerne le stockage.</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155df142ae7_0_30"/>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472" name="Google Shape;472;g155df142ae7_0_30"/>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473" name="Google Shape;473;g155df142ae7_0_30"/>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stockage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a:p>
            <a:pPr marL="0" lvl="0" indent="0" algn="l" rtl="0">
              <a:lnSpc>
                <a:spcPct val="90000"/>
              </a:lnSpc>
              <a:spcBef>
                <a:spcPts val="0"/>
              </a:spcBef>
              <a:spcAft>
                <a:spcPts val="0"/>
              </a:spcAft>
              <a:buSzPts val="2200"/>
              <a:buNone/>
            </a:pP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4"/>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ASPECTS JURIDIQUES ET ÉTHIQUES</a:t>
            </a:r>
            <a:endParaRPr dirty="0"/>
          </a:p>
        </p:txBody>
      </p:sp>
      <p:sp>
        <p:nvSpPr>
          <p:cNvPr id="486" name="Google Shape;486;p74"/>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5"/>
          <p:cNvSpPr txBox="1">
            <a:spLocks noGrp="1"/>
          </p:cNvSpPr>
          <p:nvPr>
            <p:ph type="title"/>
          </p:nvPr>
        </p:nvSpPr>
        <p:spPr>
          <a:xfrm>
            <a:off x="1024128" y="585216"/>
            <a:ext cx="992773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ct val="100000"/>
              <a:buFont typeface="Twentieth Century"/>
              <a:buNone/>
            </a:pPr>
            <a:r>
              <a:rPr lang="fr-FR" cap="none" dirty="0"/>
              <a:t>4. LEGAL AND ETHICAL REQUIREMENTS, CODE OF CONDUCT AND RESOURCES</a:t>
            </a:r>
            <a:endParaRPr dirty="0"/>
          </a:p>
        </p:txBody>
      </p:sp>
      <p:pic>
        <p:nvPicPr>
          <p:cNvPr id="492" name="Google Shape;492;p75"/>
          <p:cNvPicPr preferRelativeResize="0">
            <a:picLocks noGrp="1"/>
          </p:cNvPicPr>
          <p:nvPr>
            <p:ph type="body" idx="1"/>
          </p:nvPr>
        </p:nvPicPr>
        <p:blipFill rotWithShape="1">
          <a:blip r:embed="rId3">
            <a:alphaModFix/>
          </a:blip>
          <a:srcRect l="13552" t="63810" r="33845" b="10296"/>
          <a:stretch/>
        </p:blipFill>
        <p:spPr>
          <a:xfrm>
            <a:off x="2213032" y="2807198"/>
            <a:ext cx="6504454" cy="20868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Textes clés de l’open data / Recherche</a:t>
            </a:r>
          </a:p>
        </p:txBody>
      </p:sp>
      <p:sp>
        <p:nvSpPr>
          <p:cNvPr id="3" name="Espace réservé du contenu 2"/>
          <p:cNvSpPr>
            <a:spLocks noGrp="1"/>
          </p:cNvSpPr>
          <p:nvPr>
            <p:ph idx="1"/>
          </p:nvPr>
        </p:nvSpPr>
        <p:spPr>
          <a:xfrm>
            <a:off x="1024128" y="2286001"/>
            <a:ext cx="9720071" cy="1741548"/>
          </a:xfrm>
        </p:spPr>
        <p:txBody>
          <a:bodyPr>
            <a:normAutofit fontScale="77500" lnSpcReduction="20000"/>
          </a:bodyPr>
          <a:lstStyle/>
          <a:p>
            <a:r>
              <a:rPr lang="fr-FR" dirty="0"/>
              <a:t>2004 : Déclaration de l’OCDE sur l’accès aux données de la recherche financée par des fonds publics : </a:t>
            </a:r>
            <a:r>
              <a:rPr lang="fr-FR" dirty="0">
                <a:hlinkClick r:id="rId2"/>
              </a:rPr>
              <a:t>https://www.ouvrirlascience.fr/declaration-de-locde-sur-lacces-aux-donnees-de-la-recherche-financee-par-des-fonds-publics/</a:t>
            </a:r>
            <a:endParaRPr lang="fr-FR" dirty="0"/>
          </a:p>
          <a:p>
            <a:r>
              <a:rPr lang="fr-FR" dirty="0"/>
              <a:t>2007 : Principes et lignes directrices de l’OCDE pour l’accès aux données de la recherche financée sur fonds publics : </a:t>
            </a:r>
            <a:r>
              <a:rPr lang="fr-FR" dirty="0">
                <a:hlinkClick r:id="rId3"/>
              </a:rPr>
              <a:t>https://www.ouvrirlascience.fr/principes-et-lignes-directrices-de-locde-pour-lacces-aux-donnees-de-la-recherche-financee-sur-fonds-publics/</a:t>
            </a:r>
            <a:endParaRPr lang="fr-FR" dirty="0"/>
          </a:p>
          <a:p>
            <a:endParaRPr lang="fr-FR" dirty="0"/>
          </a:p>
          <a:p>
            <a:endParaRPr lang="fr-FR" dirty="0"/>
          </a:p>
          <a:p>
            <a:endParaRPr lang="fr-FR" dirty="0"/>
          </a:p>
        </p:txBody>
      </p:sp>
      <p:sp>
        <p:nvSpPr>
          <p:cNvPr id="4" name="ZoneTexte 3">
            <a:extLst>
              <a:ext uri="{FF2B5EF4-FFF2-40B4-BE49-F238E27FC236}">
                <a16:creationId xmlns:a16="http://schemas.microsoft.com/office/drawing/2014/main" id="{EA383A3B-212B-442D-AA9D-22D926701FC3}"/>
              </a:ext>
            </a:extLst>
          </p:cNvPr>
          <p:cNvSpPr txBox="1"/>
          <p:nvPr/>
        </p:nvSpPr>
        <p:spPr>
          <a:xfrm>
            <a:off x="1024127" y="4195072"/>
            <a:ext cx="4818261" cy="2308324"/>
          </a:xfrm>
          <a:prstGeom prst="rect">
            <a:avLst/>
          </a:prstGeom>
          <a:noFill/>
        </p:spPr>
        <p:txBody>
          <a:bodyPr wrap="square" rtlCol="0">
            <a:spAutoFit/>
          </a:bodyPr>
          <a:lstStyle/>
          <a:p>
            <a:r>
              <a:rPr lang="fr-FR" sz="1800" dirty="0"/>
              <a:t>A. Ouverture</a:t>
            </a:r>
          </a:p>
          <a:p>
            <a:r>
              <a:rPr lang="fr-FR" sz="1800" dirty="0"/>
              <a:t>B. Flexibilité</a:t>
            </a:r>
          </a:p>
          <a:p>
            <a:r>
              <a:rPr lang="fr-FR" sz="1800" dirty="0"/>
              <a:t>C. Transparence</a:t>
            </a:r>
          </a:p>
          <a:p>
            <a:r>
              <a:rPr lang="fr-FR" sz="1800" dirty="0"/>
              <a:t>D. Conformité au droit</a:t>
            </a:r>
          </a:p>
          <a:p>
            <a:r>
              <a:rPr lang="fr-FR" sz="1800" dirty="0"/>
              <a:t>E. Protection de la propriété intellectuelle</a:t>
            </a:r>
          </a:p>
          <a:p>
            <a:r>
              <a:rPr lang="fr-FR" sz="1800" dirty="0"/>
              <a:t>F. Responsabilité formelle</a:t>
            </a:r>
          </a:p>
          <a:p>
            <a:r>
              <a:rPr lang="fr-FR" sz="1800" dirty="0"/>
              <a:t>G. Professionnalisme</a:t>
            </a:r>
          </a:p>
          <a:p>
            <a:endParaRPr lang="fr-FR" dirty="0"/>
          </a:p>
        </p:txBody>
      </p:sp>
      <p:sp>
        <p:nvSpPr>
          <p:cNvPr id="5" name="ZoneTexte 4">
            <a:extLst>
              <a:ext uri="{FF2B5EF4-FFF2-40B4-BE49-F238E27FC236}">
                <a16:creationId xmlns:a16="http://schemas.microsoft.com/office/drawing/2014/main" id="{1A396D38-E1C0-4E6A-903F-70A01E64BB6E}"/>
              </a:ext>
            </a:extLst>
          </p:cNvPr>
          <p:cNvSpPr txBox="1"/>
          <p:nvPr/>
        </p:nvSpPr>
        <p:spPr>
          <a:xfrm>
            <a:off x="6096000" y="4333571"/>
            <a:ext cx="4818261" cy="2031325"/>
          </a:xfrm>
          <a:prstGeom prst="rect">
            <a:avLst/>
          </a:prstGeom>
          <a:noFill/>
        </p:spPr>
        <p:txBody>
          <a:bodyPr wrap="square" rtlCol="0">
            <a:spAutoFit/>
          </a:bodyPr>
          <a:lstStyle/>
          <a:p>
            <a:r>
              <a:rPr lang="fr-FR" sz="1800" dirty="0"/>
              <a:t>H. Interopérabilité</a:t>
            </a:r>
          </a:p>
          <a:p>
            <a:r>
              <a:rPr lang="fr-FR" sz="1800" dirty="0"/>
              <a:t>I. Qualité</a:t>
            </a:r>
          </a:p>
          <a:p>
            <a:r>
              <a:rPr lang="fr-FR" sz="1800" dirty="0"/>
              <a:t>J. Sécurité</a:t>
            </a:r>
          </a:p>
          <a:p>
            <a:r>
              <a:rPr lang="fr-FR" sz="1800" dirty="0"/>
              <a:t>K. Efficience</a:t>
            </a:r>
          </a:p>
          <a:p>
            <a:r>
              <a:rPr lang="fr-FR" sz="1800" dirty="0"/>
              <a:t>L. Responsabilité de rendre </a:t>
            </a:r>
            <a:r>
              <a:rPr lang="fr-FR" sz="1800" dirty="0" err="1"/>
              <a:t>compt</a:t>
            </a:r>
            <a:endParaRPr lang="fr-FR" sz="1800" dirty="0"/>
          </a:p>
          <a:p>
            <a:r>
              <a:rPr lang="fr-FR" sz="1800" dirty="0"/>
              <a:t>M. Pérennité</a:t>
            </a:r>
          </a:p>
          <a:p>
            <a:endParaRPr lang="fr-FR" dirty="0"/>
          </a:p>
        </p:txBody>
      </p:sp>
    </p:spTree>
    <p:extLst>
      <p:ext uri="{BB962C8B-B14F-4D97-AF65-F5344CB8AC3E}">
        <p14:creationId xmlns:p14="http://schemas.microsoft.com/office/powerpoint/2010/main" val="1382801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3"/>
          <p:cNvSpPr txBox="1">
            <a:spLocks noGrp="1"/>
          </p:cNvSpPr>
          <p:nvPr>
            <p:ph type="title"/>
          </p:nvPr>
        </p:nvSpPr>
        <p:spPr>
          <a:xfrm>
            <a:off x="1072989" y="585215"/>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OPEN DATA </a:t>
            </a:r>
            <a:endParaRPr dirty="0"/>
          </a:p>
        </p:txBody>
      </p:sp>
      <p:sp>
        <p:nvSpPr>
          <p:cNvPr id="546" name="Google Shape;546;p83"/>
          <p:cNvSpPr txBox="1">
            <a:spLocks noGrp="1"/>
          </p:cNvSpPr>
          <p:nvPr>
            <p:ph type="body" idx="1"/>
          </p:nvPr>
        </p:nvSpPr>
        <p:spPr>
          <a:xfrm>
            <a:off x="1024128" y="2491914"/>
            <a:ext cx="9720071" cy="3817445"/>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Ouverture de data.gouv.fr en 2011 : </a:t>
            </a:r>
            <a:r>
              <a:rPr lang="fr-FR" u="sng" dirty="0">
                <a:solidFill>
                  <a:schemeClr val="hlink"/>
                </a:solidFill>
                <a:hlinkClick r:id="rId3"/>
              </a:rPr>
              <a:t>https://www.data.gouv.fr/fr/</a:t>
            </a:r>
            <a:endParaRPr dirty="0"/>
          </a:p>
          <a:p>
            <a:pPr marL="91440" lvl="0" indent="-139700" algn="l" rtl="0">
              <a:lnSpc>
                <a:spcPct val="90000"/>
              </a:lnSpc>
              <a:spcBef>
                <a:spcPts val="1400"/>
              </a:spcBef>
              <a:spcAft>
                <a:spcPts val="0"/>
              </a:spcAft>
              <a:buSzPts val="2200"/>
              <a:buChar char=" "/>
            </a:pPr>
            <a:r>
              <a:rPr lang="fr-FR" dirty="0"/>
              <a:t>Création de la mission interministérielle Etalab en 2013 : </a:t>
            </a:r>
            <a:r>
              <a:rPr lang="fr-FR" u="sng" dirty="0">
                <a:solidFill>
                  <a:schemeClr val="hlink"/>
                </a:solidFill>
                <a:hlinkClick r:id="rId4"/>
              </a:rPr>
              <a:t>https://www.etalab.gouv.fr/</a:t>
            </a:r>
            <a:endParaRPr dirty="0"/>
          </a:p>
          <a:p>
            <a:pPr marL="91440" lvl="0" indent="-139700" algn="l" rtl="0">
              <a:lnSpc>
                <a:spcPct val="90000"/>
              </a:lnSpc>
              <a:spcBef>
                <a:spcPts val="1400"/>
              </a:spcBef>
              <a:spcAft>
                <a:spcPts val="0"/>
              </a:spcAft>
              <a:buSzPts val="2200"/>
              <a:buChar char=" "/>
            </a:pPr>
            <a:r>
              <a:rPr lang="fr-FR" dirty="0"/>
              <a:t>Pour une action publique transparente et collaborative : plan d’action national pour la France, 2015-2017, puis 2018-2020 : </a:t>
            </a:r>
            <a:r>
              <a:rPr lang="fr-FR" u="sng" dirty="0">
                <a:solidFill>
                  <a:schemeClr val="hlink"/>
                </a:solidFill>
                <a:hlinkClick r:id="rId5"/>
              </a:rPr>
              <a:t>https://www.etalab.gouv.fr/wp-content/uploads/2018/04/PlanOGP-FR-2018-2020-VF-FR.pdf</a:t>
            </a:r>
            <a:endParaRPr dirty="0"/>
          </a:p>
          <a:p>
            <a:pPr marL="91440" lvl="0" indent="-139700" algn="l" rtl="0">
              <a:lnSpc>
                <a:spcPct val="90000"/>
              </a:lnSpc>
              <a:spcBef>
                <a:spcPts val="1400"/>
              </a:spcBef>
              <a:spcAft>
                <a:spcPts val="0"/>
              </a:spcAft>
              <a:buSzPts val="2200"/>
              <a:buChar char=" "/>
            </a:pPr>
            <a:r>
              <a:rPr lang="fr-FR" dirty="0"/>
              <a:t>Partenariat pour un gouvernement ouvert 2021-2023 : </a:t>
            </a:r>
            <a:r>
              <a:rPr lang="fr-FR" u="sng" dirty="0">
                <a:solidFill>
                  <a:schemeClr val="hlink"/>
                </a:solidFill>
                <a:hlinkClick r:id="rId6"/>
              </a:rPr>
              <a:t>https://www.modernisation.gouv.fr/transformer-laction-publique/partenariat-pour-un-gouvernement-ouvert</a:t>
            </a: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p:txBody>
      </p:sp>
      <p:pic>
        <p:nvPicPr>
          <p:cNvPr id="547" name="Google Shape;547;p83" descr="POUR UNE ACTION PUBLIQUE TRANSPARENTE ET COLLABORATIVE"/>
          <p:cNvPicPr preferRelativeResize="0"/>
          <p:nvPr/>
        </p:nvPicPr>
        <p:blipFill rotWithShape="1">
          <a:blip r:embed="rId7">
            <a:alphaModFix/>
          </a:blip>
          <a:srcRect/>
          <a:stretch/>
        </p:blipFill>
        <p:spPr>
          <a:xfrm>
            <a:off x="9988952" y="246110"/>
            <a:ext cx="1930145" cy="2647562"/>
          </a:xfrm>
          <a:prstGeom prst="rect">
            <a:avLst/>
          </a:prstGeom>
          <a:noFill/>
          <a:ln>
            <a:noFill/>
          </a:ln>
        </p:spPr>
      </p:pic>
    </p:spTree>
    <p:extLst>
      <p:ext uri="{BB962C8B-B14F-4D97-AF65-F5344CB8AC3E}">
        <p14:creationId xmlns:p14="http://schemas.microsoft.com/office/powerpoint/2010/main" val="16213719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CADRE EUROPÉEN</a:t>
            </a:r>
            <a:endParaRPr dirty="0"/>
          </a:p>
        </p:txBody>
      </p:sp>
      <p:sp>
        <p:nvSpPr>
          <p:cNvPr id="553" name="Google Shape;553;p8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Directive européenne sur les données ouvertes et la réutilisation des informations du secteur public, juin 2019 (2019/1024) : </a:t>
            </a:r>
            <a:r>
              <a:rPr lang="fr-FR" sz="1200" u="sng" dirty="0">
                <a:solidFill>
                  <a:schemeClr val="hlink"/>
                </a:solidFill>
                <a:hlinkClick r:id="rId3"/>
              </a:rPr>
              <a:t>https://eur-lex.europa.eu/legal-content/FR/LSU/?uri=CELEX%3A32019L1024#:~:text=Elle%20fait%20partie%20d'un,compter%20du%2017%20juillet%202021</a:t>
            </a:r>
            <a:r>
              <a:rPr lang="fr-FR" sz="1200" dirty="0"/>
              <a:t>.</a:t>
            </a:r>
            <a:endParaRPr dirty="0"/>
          </a:p>
          <a:p>
            <a:pPr marL="91440" lvl="0" indent="-15239" algn="l" rtl="0">
              <a:lnSpc>
                <a:spcPct val="90000"/>
              </a:lnSpc>
              <a:spcBef>
                <a:spcPts val="1400"/>
              </a:spcBef>
              <a:spcAft>
                <a:spcPts val="0"/>
              </a:spcAft>
              <a:buSzPts val="1200"/>
              <a:buNone/>
            </a:pPr>
            <a:endParaRPr sz="1200" dirty="0"/>
          </a:p>
          <a:p>
            <a:pPr marL="265176" lvl="1" indent="-137159" algn="l" rtl="0">
              <a:lnSpc>
                <a:spcPct val="90000"/>
              </a:lnSpc>
              <a:spcBef>
                <a:spcPts val="400"/>
              </a:spcBef>
              <a:spcAft>
                <a:spcPts val="0"/>
              </a:spcAft>
              <a:buSzPts val="1200"/>
              <a:buChar char="🢝"/>
            </a:pPr>
            <a:r>
              <a:rPr lang="fr-FR" sz="1200" dirty="0">
                <a:latin typeface="Arial" panose="020B0604020202020204" pitchFamily="34" charset="0"/>
                <a:cs typeface="Arial" panose="020B0604020202020204" pitchFamily="34" charset="0"/>
              </a:rPr>
              <a:t>« </a:t>
            </a:r>
            <a:r>
              <a:rPr lang="fr-FR" sz="1200" b="0" i="0" dirty="0">
                <a:solidFill>
                  <a:srgbClr val="444444"/>
                </a:solidFill>
                <a:latin typeface="Arial" panose="020B0604020202020204" pitchFamily="34" charset="0"/>
                <a:cs typeface="Arial" panose="020B0604020202020204" pitchFamily="34" charset="0"/>
              </a:rPr>
              <a:t>Aussi appelée «directive données ouvertes», elle </a:t>
            </a:r>
            <a:r>
              <a:rPr lang="fr-FR" sz="1200" b="0" i="0" u="sng" strike="noStrike" dirty="0">
                <a:solidFill>
                  <a:srgbClr val="3366C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refond</a:t>
            </a:r>
            <a:r>
              <a:rPr lang="fr-FR" sz="1200" b="0" i="0" dirty="0">
                <a:solidFill>
                  <a:srgbClr val="444444"/>
                </a:solidFill>
                <a:latin typeface="Arial" panose="020B0604020202020204" pitchFamily="34" charset="0"/>
                <a:cs typeface="Arial" panose="020B0604020202020204" pitchFamily="34" charset="0"/>
              </a:rPr>
              <a:t> </a:t>
            </a:r>
            <a:r>
              <a:rPr lang="fr-FR" sz="1200" b="0" i="0" dirty="0" err="1">
                <a:solidFill>
                  <a:srgbClr val="444444"/>
                </a:solidFill>
                <a:latin typeface="Arial" panose="020B0604020202020204" pitchFamily="34" charset="0"/>
                <a:cs typeface="Arial" panose="020B0604020202020204" pitchFamily="34" charset="0"/>
              </a:rPr>
              <a:t>ladirective</a:t>
            </a:r>
            <a:r>
              <a:rPr lang="fr-FR" sz="1200" b="0" i="0" dirty="0">
                <a:solidFill>
                  <a:srgbClr val="444444"/>
                </a:solidFill>
                <a:latin typeface="Arial" panose="020B0604020202020204" pitchFamily="34" charset="0"/>
                <a:cs typeface="Arial" panose="020B0604020202020204" pitchFamily="34" charset="0"/>
              </a:rPr>
              <a:t> </a:t>
            </a:r>
            <a:r>
              <a:rPr lang="fr-FR" sz="1200" b="0" i="0" u="sng" strike="noStrike" dirty="0">
                <a:solidFill>
                  <a:srgbClr val="3366C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2003/98/CE</a:t>
            </a:r>
            <a:r>
              <a:rPr lang="fr-FR" sz="1200" b="0" i="0" dirty="0">
                <a:solidFill>
                  <a:srgbClr val="444444"/>
                </a:solidFill>
                <a:latin typeface="Arial" panose="020B0604020202020204" pitchFamily="34" charset="0"/>
                <a:cs typeface="Arial" panose="020B0604020202020204" pitchFamily="34" charset="0"/>
              </a:rPr>
              <a:t> en l’abrogeant à compter du 17 juillet 2021. » Note : </a:t>
            </a:r>
            <a:r>
              <a:rPr lang="fr-FR" sz="1200" dirty="0">
                <a:latin typeface="Arial" panose="020B0604020202020204" pitchFamily="34" charset="0"/>
                <a:cs typeface="Arial" panose="020B0604020202020204" pitchFamily="34" charset="0"/>
              </a:rPr>
              <a:t>Directive 2013/37/UE du Parlement européen et du Conseil, du 26 juin 2013 modifiant la directive 2003/98/CE concernant la réutilisation des informations du secteur public : </a:t>
            </a:r>
            <a:r>
              <a:rPr lang="fr-FR" sz="1200" u="sng" dirty="0">
                <a:solidFill>
                  <a:schemeClr val="hlink"/>
                </a:solidFill>
                <a:latin typeface="Arial" panose="020B0604020202020204" pitchFamily="34" charset="0"/>
                <a:cs typeface="Arial" panose="020B0604020202020204" pitchFamily="34" charset="0"/>
                <a:hlinkClick r:id="rId6"/>
              </a:rPr>
              <a:t>https://eur-lex.europa.eu/legal-content/FR/TXT/PDF/?uri=CELEX:32013L0037&amp;from=DE</a:t>
            </a:r>
            <a:endParaRPr sz="1200" dirty="0">
              <a:latin typeface="Arial" panose="020B0604020202020204" pitchFamily="34" charset="0"/>
              <a:cs typeface="Arial" panose="020B0604020202020204" pitchFamily="34" charset="0"/>
            </a:endParaRPr>
          </a:p>
          <a:p>
            <a:pPr marL="265176" lvl="1" indent="-60959" algn="l" rtl="0">
              <a:lnSpc>
                <a:spcPct val="90000"/>
              </a:lnSpc>
              <a:spcBef>
                <a:spcPts val="600"/>
              </a:spcBef>
              <a:spcAft>
                <a:spcPts val="0"/>
              </a:spcAft>
              <a:buSzPts val="1200"/>
              <a:buNone/>
            </a:pPr>
            <a:endParaRPr sz="1200"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400"/>
              <a:buChar char="🢝"/>
            </a:pPr>
            <a:r>
              <a:rPr lang="fr-FR" sz="1400" dirty="0">
                <a:latin typeface="Arial" panose="020B0604020202020204" pitchFamily="34" charset="0"/>
                <a:cs typeface="Arial" panose="020B0604020202020204" pitchFamily="34" charset="0"/>
              </a:rPr>
              <a:t>« Elle établit le cadre juridique pour la </a:t>
            </a:r>
            <a:r>
              <a:rPr lang="fr-FR" sz="1400" dirty="0">
                <a:solidFill>
                  <a:srgbClr val="FF0000"/>
                </a:solidFill>
                <a:latin typeface="Arial" panose="020B0604020202020204" pitchFamily="34" charset="0"/>
                <a:cs typeface="Arial" panose="020B0604020202020204" pitchFamily="34" charset="0"/>
              </a:rPr>
              <a:t>réutilisation</a:t>
            </a:r>
            <a:r>
              <a:rPr lang="fr-FR" sz="1400" dirty="0">
                <a:latin typeface="Arial" panose="020B0604020202020204" pitchFamily="34" charset="0"/>
                <a:cs typeface="Arial" panose="020B0604020202020204" pitchFamily="34" charset="0"/>
              </a:rPr>
              <a:t> </a:t>
            </a:r>
            <a:r>
              <a:rPr lang="fr-FR" sz="1400" dirty="0">
                <a:solidFill>
                  <a:srgbClr val="FF0000"/>
                </a:solidFill>
                <a:latin typeface="Arial" panose="020B0604020202020204" pitchFamily="34" charset="0"/>
                <a:cs typeface="Arial" panose="020B0604020202020204" pitchFamily="34" charset="0"/>
              </a:rPr>
              <a:t>des informations </a:t>
            </a:r>
            <a:r>
              <a:rPr lang="fr-FR" sz="1400" dirty="0">
                <a:latin typeface="Arial" panose="020B0604020202020204" pitchFamily="34" charset="0"/>
                <a:cs typeface="Arial" panose="020B0604020202020204" pitchFamily="34" charset="0"/>
              </a:rPr>
              <a:t>du secteur public, notamment les informations dans les domaines géographique, cadastral, statistique ou juridique détenues par les organismes du secteur public ou par les entreprises publiques, ainsi que des </a:t>
            </a:r>
            <a:r>
              <a:rPr lang="fr-FR" sz="1400" dirty="0">
                <a:solidFill>
                  <a:srgbClr val="FF0000"/>
                </a:solidFill>
                <a:latin typeface="Arial" panose="020B0604020202020204" pitchFamily="34" charset="0"/>
                <a:cs typeface="Arial" panose="020B0604020202020204" pitchFamily="34" charset="0"/>
              </a:rPr>
              <a:t>données issues de la recherche financée par le secteur public</a:t>
            </a:r>
            <a:r>
              <a:rPr lang="fr-FR" sz="1400"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a:p>
            <a:pPr marL="265176" lvl="1" indent="-48259" algn="l" rtl="0">
              <a:lnSpc>
                <a:spcPct val="90000"/>
              </a:lnSpc>
              <a:spcBef>
                <a:spcPts val="600"/>
              </a:spcBef>
              <a:spcAft>
                <a:spcPts val="0"/>
              </a:spcAft>
              <a:buSzPts val="1400"/>
              <a:buNone/>
            </a:pPr>
            <a:endParaRPr sz="1400"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400"/>
              <a:buChar char="🢝"/>
            </a:pPr>
            <a:r>
              <a:rPr lang="fr-FR" sz="1400" dirty="0">
                <a:latin typeface="Arial" panose="020B0604020202020204" pitchFamily="34" charset="0"/>
                <a:cs typeface="Arial" panose="020B0604020202020204" pitchFamily="34" charset="0"/>
              </a:rPr>
              <a:t>« Elle vise à stimuler le potentiel socio-économique des informations du secteur public, par exemple en les rendant plus </a:t>
            </a:r>
            <a:r>
              <a:rPr lang="fr-FR" sz="1400" dirty="0">
                <a:solidFill>
                  <a:srgbClr val="FF0000"/>
                </a:solidFill>
                <a:latin typeface="Arial" panose="020B0604020202020204" pitchFamily="34" charset="0"/>
                <a:cs typeface="Arial" panose="020B0604020202020204" pitchFamily="34" charset="0"/>
              </a:rPr>
              <a:t>accessibles</a:t>
            </a:r>
            <a:r>
              <a:rPr lang="fr-FR" sz="1400" dirty="0">
                <a:latin typeface="Arial" panose="020B0604020202020204" pitchFamily="34" charset="0"/>
                <a:cs typeface="Arial" panose="020B0604020202020204" pitchFamily="34" charset="0"/>
              </a:rPr>
              <a:t> aux jeunes pousses et aux petites et moyennes entreprises, en </a:t>
            </a:r>
            <a:r>
              <a:rPr lang="fr-FR" sz="1400" dirty="0">
                <a:solidFill>
                  <a:srgbClr val="FF0000"/>
                </a:solidFill>
                <a:latin typeface="Arial" panose="020B0604020202020204" pitchFamily="34" charset="0"/>
                <a:cs typeface="Arial" panose="020B0604020202020204" pitchFamily="34" charset="0"/>
              </a:rPr>
              <a:t>accroissant la fourniture </a:t>
            </a:r>
            <a:r>
              <a:rPr lang="fr-FR" sz="1400" dirty="0">
                <a:latin typeface="Arial" panose="020B0604020202020204" pitchFamily="34" charset="0"/>
                <a:cs typeface="Arial" panose="020B0604020202020204" pitchFamily="34" charset="0"/>
              </a:rPr>
              <a:t>de données dynamiques et d’ensembles de données ayant une incidence économique particulièrement importante et en promouvant la concurrence et la transparence sur le marché de l’information. »</a:t>
            </a:r>
            <a:endParaRPr dirty="0">
              <a:latin typeface="Arial" panose="020B0604020202020204" pitchFamily="34" charset="0"/>
              <a:cs typeface="Arial" panose="020B0604020202020204" pitchFamily="34" charset="0"/>
            </a:endParaRPr>
          </a:p>
          <a:p>
            <a:pPr marL="91440" lvl="0" indent="0" algn="l" rtl="0">
              <a:lnSpc>
                <a:spcPct val="90000"/>
              </a:lnSpc>
              <a:spcBef>
                <a:spcPts val="1600"/>
              </a:spcBef>
              <a:spcAft>
                <a:spcPts val="0"/>
              </a:spcAft>
              <a:buSzPts val="2200"/>
              <a:buNone/>
            </a:pPr>
            <a:endParaRPr b="0" i="0" dirty="0">
              <a:solidFill>
                <a:srgbClr val="444444"/>
              </a:solidFill>
              <a:latin typeface="Arial"/>
              <a:ea typeface="Arial"/>
              <a:cs typeface="Arial"/>
              <a:sym typeface="Arial"/>
            </a:endParaRPr>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10764772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LOI FRANÇAISE 1/2</a:t>
            </a:r>
            <a:endParaRPr dirty="0"/>
          </a:p>
        </p:txBody>
      </p:sp>
      <p:sp>
        <p:nvSpPr>
          <p:cNvPr id="559" name="Google Shape;559;p85"/>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t>Loi dite « CADA3 » n°78-753 du 17 juillet 1978 (modifiée à plusieurs reprises) codifiée depuis le 19 mars 2016 dans le Code des relations entre le public et l’administration (articles L300-1 et suivants). </a:t>
            </a:r>
            <a:endParaRPr dirty="0"/>
          </a:p>
          <a:p>
            <a:pPr marL="413767" lvl="1" indent="-285750" algn="l" rtl="0">
              <a:lnSpc>
                <a:spcPct val="90000"/>
              </a:lnSpc>
              <a:spcBef>
                <a:spcPts val="400"/>
              </a:spcBef>
              <a:spcAft>
                <a:spcPts val="0"/>
              </a:spcAft>
              <a:buSzPts val="1600"/>
              <a:buFont typeface="Arial" panose="020B0604020202020204" pitchFamily="34" charset="0"/>
              <a:buChar char="•"/>
            </a:pPr>
            <a:r>
              <a:rPr lang="fr-FR" sz="1600" dirty="0">
                <a:latin typeface="Arial" panose="020B0604020202020204" pitchFamily="34" charset="0"/>
                <a:cs typeface="Arial" panose="020B0604020202020204" pitchFamily="34" charset="0"/>
              </a:rPr>
              <a:t>Titre Ier : De la liberté d'accès aux documents administratifs et de la réutilisation des informations publiques (Articles 26 à 29)</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600"/>
              <a:buFont typeface="Arial" panose="020B0604020202020204" pitchFamily="34" charset="0"/>
              <a:buChar char="•"/>
            </a:pPr>
            <a:r>
              <a:rPr lang="fr-FR" sz="1600" dirty="0">
                <a:latin typeface="Arial" panose="020B0604020202020204" pitchFamily="34" charset="0"/>
                <a:cs typeface="Arial" panose="020B0604020202020204" pitchFamily="34" charset="0"/>
              </a:rPr>
              <a:t>« </a:t>
            </a:r>
            <a:r>
              <a:rPr lang="fr-FR" sz="1600" b="0" i="0" dirty="0">
                <a:solidFill>
                  <a:srgbClr val="555555"/>
                </a:solidFill>
                <a:latin typeface="Arial" panose="020B0604020202020204" pitchFamily="34" charset="0"/>
                <a:cs typeface="Arial" panose="020B0604020202020204" pitchFamily="34" charset="0"/>
              </a:rPr>
              <a:t> Sont considérés comme documents administratifs, au sens des chapitres Ier, III et IV du présent titre, quels que soient leur date, leur lieu de conservation, leur forme et leur support, les documents produits ou reçus, dans le cadre de leur mission de service public, par l'Etat, les collectivités territoriales ainsi que par les autres personnes de droit public ou les personnes de droit privé chargées d'une telle mission. Constituent de tels documents notamment les dossiers, rapports, études, comptes rendus, procès-verbaux, statistiques, directives, instructions, circulaires, notes et réponses ministérielles, correspondances, avis, prévisions et décisions. »</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600"/>
              <a:buFont typeface="Arial" panose="020B0604020202020204" pitchFamily="34" charset="0"/>
              <a:buChar char="•"/>
            </a:pPr>
            <a:r>
              <a:rPr lang="fr-FR" sz="1600" dirty="0">
                <a:solidFill>
                  <a:srgbClr val="555555"/>
                </a:solidFill>
                <a:latin typeface="Arial" panose="020B0604020202020204" pitchFamily="34" charset="0"/>
                <a:cs typeface="Arial" panose="020B0604020202020204" pitchFamily="34" charset="0"/>
              </a:rPr>
              <a:t>Deux chapitres : liberté d’accès et réutilisation</a:t>
            </a:r>
            <a:endParaRPr dirty="0">
              <a:latin typeface="Arial" panose="020B0604020202020204" pitchFamily="34" charset="0"/>
              <a:cs typeface="Arial" panose="020B0604020202020204" pitchFamily="34" charset="0"/>
            </a:endParaRPr>
          </a:p>
          <a:p>
            <a:pPr marL="265176" lvl="1" indent="-35559" algn="l" rtl="0">
              <a:lnSpc>
                <a:spcPct val="90000"/>
              </a:lnSpc>
              <a:spcBef>
                <a:spcPts val="600"/>
              </a:spcBef>
              <a:spcAft>
                <a:spcPts val="0"/>
              </a:spcAft>
              <a:buSzPts val="1600"/>
              <a:buNone/>
            </a:pP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r>
              <a:rPr lang="fr-FR" sz="1600" u="sng" dirty="0">
                <a:solidFill>
                  <a:schemeClr val="hlink"/>
                </a:solidFill>
                <a:latin typeface="Arial" panose="020B0604020202020204" pitchFamily="34" charset="0"/>
                <a:cs typeface="Arial" panose="020B0604020202020204" pitchFamily="34" charset="0"/>
                <a:hlinkClick r:id="rId3"/>
              </a:rPr>
              <a:t>https://www.legifrance.gouv.fr/loda/id/LEGITEXT000006068643/</a:t>
            </a: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endParaRP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3062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LOI FRANÇAISE 2/2</a:t>
            </a:r>
            <a:endParaRPr dirty="0"/>
          </a:p>
        </p:txBody>
      </p:sp>
      <p:sp>
        <p:nvSpPr>
          <p:cNvPr id="565" name="Google Shape;565;p8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t>LOI n° 2016-1321 du 7 octobre 2016 pour une République numérique (1)</a:t>
            </a:r>
            <a:endParaRPr dirty="0"/>
          </a:p>
          <a:p>
            <a:pPr marL="91440" lvl="0" indent="-101600" algn="l" rtl="0">
              <a:lnSpc>
                <a:spcPct val="90000"/>
              </a:lnSpc>
              <a:spcBef>
                <a:spcPts val="1400"/>
              </a:spcBef>
              <a:spcAft>
                <a:spcPts val="0"/>
              </a:spcAft>
              <a:buSzPts val="1600"/>
              <a:buChar char=" "/>
            </a:pPr>
            <a:r>
              <a:rPr lang="fr-FR" sz="1600" dirty="0"/>
              <a:t>Titre Ier : LA CIRCULATION DES DONNÉES ET DU SAVOIR (Articles 1 à 39)</a:t>
            </a:r>
            <a:endParaRPr dirty="0"/>
          </a:p>
          <a:p>
            <a:pPr marL="91440" lvl="0" indent="-101600" algn="l" rtl="0">
              <a:lnSpc>
                <a:spcPct val="100000"/>
              </a:lnSpc>
              <a:spcBef>
                <a:spcPts val="600"/>
              </a:spcBef>
              <a:spcAft>
                <a:spcPts val="0"/>
              </a:spcAft>
              <a:buSzPts val="1600"/>
              <a:buChar char=" "/>
            </a:pPr>
            <a:r>
              <a:rPr lang="fr-FR" sz="1600" dirty="0"/>
              <a:t>Chapitre II : Economie du savoir (Articles 30 à 39)</a:t>
            </a:r>
            <a:endParaRPr dirty="0"/>
          </a:p>
          <a:p>
            <a:pPr marL="91440" lvl="0" indent="0" algn="l" rtl="0">
              <a:lnSpc>
                <a:spcPct val="90000"/>
              </a:lnSpc>
              <a:spcBef>
                <a:spcPts val="1200"/>
              </a:spcBef>
              <a:spcAft>
                <a:spcPts val="0"/>
              </a:spcAft>
              <a:buSzPts val="1600"/>
              <a:buNone/>
            </a:pPr>
            <a:endParaRPr sz="1600" dirty="0"/>
          </a:p>
          <a:p>
            <a:pPr marL="413767" lvl="1" indent="-285750" algn="l" rtl="0">
              <a:lnSpc>
                <a:spcPct val="90000"/>
              </a:lnSpc>
              <a:spcBef>
                <a:spcPts val="400"/>
              </a:spcBef>
              <a:spcAft>
                <a:spcPts val="0"/>
              </a:spcAft>
              <a:buSzPts val="1400"/>
              <a:buFont typeface="Arial" panose="020B0604020202020204" pitchFamily="34" charset="0"/>
              <a:buChar char="•"/>
            </a:pP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II.-Dès</a:t>
            </a:r>
            <a:r>
              <a:rPr lang="fr-FR" sz="1400" dirty="0">
                <a:latin typeface="Arial" panose="020B0604020202020204" pitchFamily="34" charset="0"/>
                <a:cs typeface="Arial" panose="020B0604020202020204" pitchFamily="34" charset="0"/>
              </a:rPr>
              <a:t> lors que les données issues d'une activité de recherche financée au moins pour moitié par des dotations de l'Etat, des collectivités territoriales, des établissements publics, des subventions d'agences de financement nationales ou par des fonds de l'Union européenne ne sont pas protégées par un droit spécifique ou une réglementation particulière et qu'elles ont été rendues publiques par le chercheur, l'établissement ou l'organisme de recherche, leur réutilisation est libre. »</a:t>
            </a:r>
            <a:endParaRPr dirty="0">
              <a:latin typeface="Arial" panose="020B0604020202020204" pitchFamily="34" charset="0"/>
              <a:cs typeface="Arial" panose="020B0604020202020204" pitchFamily="34" charset="0"/>
            </a:endParaRPr>
          </a:p>
          <a:p>
            <a:pPr marL="265176" lvl="1" indent="-60959" algn="l" rtl="0">
              <a:lnSpc>
                <a:spcPct val="90000"/>
              </a:lnSpc>
              <a:spcBef>
                <a:spcPts val="600"/>
              </a:spcBef>
              <a:spcAft>
                <a:spcPts val="0"/>
              </a:spcAft>
              <a:buSzPts val="1200"/>
              <a:buNone/>
            </a:pPr>
            <a:endParaRPr sz="1200" dirty="0">
              <a:solidFill>
                <a:srgbClr val="555555"/>
              </a:solidFill>
              <a:latin typeface="Arial" panose="020B0604020202020204" pitchFamily="34" charset="0"/>
              <a:cs typeface="Arial" panose="020B0604020202020204" pitchFamily="34" charset="0"/>
            </a:endParaRPr>
          </a:p>
          <a:p>
            <a:pPr marL="265176" lvl="1" indent="-35559" algn="l" rtl="0">
              <a:lnSpc>
                <a:spcPct val="90000"/>
              </a:lnSpc>
              <a:spcBef>
                <a:spcPts val="600"/>
              </a:spcBef>
              <a:spcAft>
                <a:spcPts val="0"/>
              </a:spcAft>
              <a:buSzPts val="1600"/>
              <a:buNone/>
            </a:pP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r>
              <a:rPr lang="fr-FR" sz="1600" u="sng" dirty="0">
                <a:solidFill>
                  <a:schemeClr val="hlink"/>
                </a:solidFill>
                <a:latin typeface="Arial" panose="020B0604020202020204" pitchFamily="34" charset="0"/>
                <a:cs typeface="Arial" panose="020B0604020202020204" pitchFamily="34" charset="0"/>
                <a:hlinkClick r:id="rId3"/>
              </a:rPr>
              <a:t>https://www.legifrance.gouv.fr/jorf/id/JORFTEXT000033202746</a:t>
            </a:r>
            <a:endParaRPr sz="1600"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endParaRP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594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71" name="Google Shape;571;p8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Sources : </a:t>
            </a:r>
            <a:endParaRPr dirty="0"/>
          </a:p>
          <a:p>
            <a:pPr marL="91440" lvl="0" indent="-139700" algn="l" rtl="0">
              <a:lnSpc>
                <a:spcPct val="90000"/>
              </a:lnSpc>
              <a:spcBef>
                <a:spcPts val="1400"/>
              </a:spcBef>
              <a:spcAft>
                <a:spcPts val="0"/>
              </a:spcAft>
              <a:buSzPts val="2200"/>
              <a:buChar char=" "/>
            </a:pPr>
            <a:r>
              <a:rPr lang="fr-FR" dirty="0" err="1"/>
              <a:t>Becard</a:t>
            </a:r>
            <a:r>
              <a:rPr lang="fr-FR" dirty="0"/>
              <a:t>, Nicolas, Céline Castets-Renard, Gauthier </a:t>
            </a:r>
            <a:r>
              <a:rPr lang="fr-FR" dirty="0" err="1"/>
              <a:t>Chassang</a:t>
            </a:r>
            <a:r>
              <a:rPr lang="fr-FR" dirty="0"/>
              <a:t>, Martin </a:t>
            </a:r>
            <a:r>
              <a:rPr lang="fr-FR" dirty="0" err="1"/>
              <a:t>Dantant</a:t>
            </a:r>
            <a:r>
              <a:rPr lang="fr-FR" dirty="0"/>
              <a:t>, Laurence </a:t>
            </a:r>
            <a:r>
              <a:rPr lang="fr-FR" dirty="0" err="1"/>
              <a:t>Freyt</a:t>
            </a:r>
            <a:r>
              <a:rPr lang="fr-FR" dirty="0"/>
              <a:t>-Caffin, Nathalie Gandon, Caroline Martin, et al. 2017. « </a:t>
            </a:r>
            <a:r>
              <a:rPr lang="fr-FR" b="1" dirty="0"/>
              <a:t>Ouverture des données de la recherche. Guide d’analyse du cadre juridique en France </a:t>
            </a:r>
            <a:r>
              <a:rPr lang="fr-FR" dirty="0"/>
              <a:t>», 45 p. </a:t>
            </a:r>
            <a:r>
              <a:rPr lang="fr-FR" u="sng" dirty="0">
                <a:solidFill>
                  <a:schemeClr val="hlink"/>
                </a:solidFill>
                <a:hlinkClick r:id="rId3"/>
              </a:rPr>
              <a:t>https://doi.org/10.15454/1.481273124091092E12</a:t>
            </a:r>
            <a:r>
              <a:rPr lang="fr-FR" dirty="0"/>
              <a:t>.</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Support de cours de Justine Ancelin-Fabre : </a:t>
            </a:r>
            <a:r>
              <a:rPr lang="fr-FR" u="sng" dirty="0">
                <a:solidFill>
                  <a:schemeClr val="hlink"/>
                </a:solidFill>
                <a:hlinkClick r:id="rId4"/>
              </a:rPr>
              <a:t>https://urfist.chartes.psl.eu/sites/default/files/docs/20210601_ancelin-fabre_pgd.pdf</a:t>
            </a:r>
            <a:endParaRPr dirty="0"/>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1317143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77" name="Google Shape;577;p8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Est-ce que je produis des documents administratifs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Ce qui est produit dans le cadre de recherche menées au sein d’un établissement public est un document administratif</a:t>
            </a:r>
            <a:endParaRPr dirty="0"/>
          </a:p>
          <a:p>
            <a:pPr marL="91440" lvl="0" indent="-139700" algn="l" rtl="0">
              <a:lnSpc>
                <a:spcPct val="90000"/>
              </a:lnSpc>
              <a:spcBef>
                <a:spcPts val="1400"/>
              </a:spcBef>
              <a:spcAft>
                <a:spcPts val="0"/>
              </a:spcAft>
              <a:buSzPts val="2200"/>
              <a:buChar char=" "/>
            </a:pPr>
            <a:r>
              <a:rPr lang="fr-FR" dirty="0"/>
              <a:t>Sauf si s’exerce sur ce document des droits d’auteurs : productions originales.</a:t>
            </a:r>
            <a:endParaRPr dirty="0"/>
          </a:p>
          <a:p>
            <a:pPr marL="91440" lvl="0" indent="0" algn="l" rtl="0">
              <a:lnSpc>
                <a:spcPct val="90000"/>
              </a:lnSpc>
              <a:spcBef>
                <a:spcPts val="1400"/>
              </a:spcBef>
              <a:spcAft>
                <a:spcPts val="0"/>
              </a:spcAft>
              <a:buSzPts val="2200"/>
              <a:buNone/>
            </a:pPr>
            <a:endParaRPr dirty="0"/>
          </a:p>
        </p:txBody>
      </p:sp>
    </p:spTree>
    <p:extLst>
      <p:ext uri="{BB962C8B-B14F-4D97-AF65-F5344CB8AC3E}">
        <p14:creationId xmlns:p14="http://schemas.microsoft.com/office/powerpoint/2010/main" val="21279990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83" name="Google Shape;583;p89"/>
          <p:cNvSpPr txBox="1">
            <a:spLocks noGrp="1"/>
          </p:cNvSpPr>
          <p:nvPr>
            <p:ph type="body" idx="1"/>
          </p:nvPr>
        </p:nvSpPr>
        <p:spPr>
          <a:xfrm>
            <a:off x="1659322" y="1637926"/>
            <a:ext cx="9720071" cy="694525"/>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Est-ce qu’elles sont toutes communicables ? </a:t>
            </a:r>
            <a:endParaRPr dirty="0"/>
          </a:p>
          <a:p>
            <a:pPr marL="91440" lvl="0" indent="0" algn="l" rtl="0">
              <a:lnSpc>
                <a:spcPct val="90000"/>
              </a:lnSpc>
              <a:spcBef>
                <a:spcPts val="1400"/>
              </a:spcBef>
              <a:spcAft>
                <a:spcPts val="0"/>
              </a:spcAft>
              <a:buSzPts val="2200"/>
              <a:buNone/>
            </a:pPr>
            <a:endParaRPr dirty="0"/>
          </a:p>
        </p:txBody>
      </p:sp>
      <p:sp>
        <p:nvSpPr>
          <p:cNvPr id="584" name="Google Shape;584;p89"/>
          <p:cNvSpPr txBox="1"/>
          <p:nvPr/>
        </p:nvSpPr>
        <p:spPr>
          <a:xfrm>
            <a:off x="297983" y="4518458"/>
            <a:ext cx="3282835" cy="2031285"/>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Je possède des données géographiques informatisées =&gt; je dois les diffuser.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Je possède des données relatives à des émissions de substances dans l’environnement =&gt; je dois les communiquer à ceux qui les demandent, sauf cas exceptionnels.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Extrait Beccard et al. </a:t>
            </a:r>
            <a:endParaRPr dirty="0"/>
          </a:p>
        </p:txBody>
      </p:sp>
      <p:sp>
        <p:nvSpPr>
          <p:cNvPr id="585" name="Google Shape;585;p89"/>
          <p:cNvSpPr txBox="1"/>
          <p:nvPr/>
        </p:nvSpPr>
        <p:spPr>
          <a:xfrm>
            <a:off x="236162" y="2824727"/>
            <a:ext cx="3652574" cy="861774"/>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obligatoire</a:t>
            </a:r>
            <a:endParaRPr dirty="0"/>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géographiques</a:t>
            </a:r>
            <a:endParaRPr dirty="0"/>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environnementales</a:t>
            </a:r>
            <a:endParaRPr dirty="0"/>
          </a:p>
        </p:txBody>
      </p:sp>
      <p:sp>
        <p:nvSpPr>
          <p:cNvPr id="586" name="Google Shape;586;p89"/>
          <p:cNvSpPr txBox="1"/>
          <p:nvPr/>
        </p:nvSpPr>
        <p:spPr>
          <a:xfrm>
            <a:off x="4083430" y="2173173"/>
            <a:ext cx="4025140" cy="187743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interdite</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protection du secret de la défense nationale :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sécurité publique de l’Etat ou pour la sécurité de l’établissement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Secrets professionnels</a:t>
            </a:r>
            <a:endParaRPr dirty="0"/>
          </a:p>
        </p:txBody>
      </p:sp>
      <p:sp>
        <p:nvSpPr>
          <p:cNvPr id="587" name="Google Shape;587;p89"/>
          <p:cNvSpPr txBox="1"/>
          <p:nvPr/>
        </p:nvSpPr>
        <p:spPr>
          <a:xfrm>
            <a:off x="8362013" y="1395350"/>
            <a:ext cx="3652574" cy="4031833"/>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sous condition</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protection du potentiel scientifique et technique de la nation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Le cas des zones à régime restrictif (ZRR)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protégées par le droit d’auteur et autres droits de propriété intellectuelle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Autres droits de propriété intellectuelle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relatives aux personnes, à la vie privée</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statistiques</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liées à un contrat avec un tiers non soumis à une obligation de service public </a:t>
            </a:r>
            <a:endParaRPr dirty="0"/>
          </a:p>
        </p:txBody>
      </p:sp>
      <p:sp>
        <p:nvSpPr>
          <p:cNvPr id="588" name="Google Shape;588;p89"/>
          <p:cNvSpPr txBox="1"/>
          <p:nvPr/>
        </p:nvSpPr>
        <p:spPr>
          <a:xfrm>
            <a:off x="4083430" y="4596226"/>
            <a:ext cx="4025140" cy="1600438"/>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Mais si je souhaite tout de même diffuser :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Dans les cas 1 et 2, je contacte le fonctionnaire de sécurité et/ou la Direction Générale de l’établissement.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Dans le cas 3, je contacte le service juridique.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Extrait Beccard et al. </a:t>
            </a:r>
            <a:endParaRPr dirty="0"/>
          </a:p>
        </p:txBody>
      </p:sp>
      <p:sp>
        <p:nvSpPr>
          <p:cNvPr id="589" name="Google Shape;589;p89"/>
          <p:cNvSpPr/>
          <p:nvPr/>
        </p:nvSpPr>
        <p:spPr>
          <a:xfrm>
            <a:off x="1849740" y="3692501"/>
            <a:ext cx="272226" cy="825957"/>
          </a:xfrm>
          <a:prstGeom prst="downArrow">
            <a:avLst>
              <a:gd name="adj1" fmla="val 50000"/>
              <a:gd name="adj2" fmla="val 50000"/>
            </a:avLst>
          </a:prstGeom>
          <a:solidFill>
            <a:schemeClr val="accent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90" name="Google Shape;590;p89"/>
          <p:cNvSpPr/>
          <p:nvPr/>
        </p:nvSpPr>
        <p:spPr>
          <a:xfrm>
            <a:off x="5884164" y="4050610"/>
            <a:ext cx="272226" cy="535350"/>
          </a:xfrm>
          <a:prstGeom prst="downArrow">
            <a:avLst>
              <a:gd name="adj1" fmla="val 50000"/>
              <a:gd name="adj2" fmla="val 50000"/>
            </a:avLst>
          </a:prstGeom>
          <a:solidFill>
            <a:schemeClr val="accent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13986938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400"/>
              <a:buFont typeface="Twentieth Century"/>
              <a:buNone/>
            </a:pPr>
            <a:r>
              <a:rPr lang="fr-FR" sz="4400" dirty="0"/>
              <a:t>LES DONNÉES ET LE DROIT D’AUTEUR</a:t>
            </a:r>
            <a:r>
              <a:rPr lang="fr-FR" sz="3200" dirty="0"/>
              <a:t> (SLIDE CECILE ARENES)</a:t>
            </a:r>
            <a:endParaRPr dirty="0"/>
          </a:p>
        </p:txBody>
      </p:sp>
      <p:sp>
        <p:nvSpPr>
          <p:cNvPr id="596" name="Google Shape;596;p9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dirty="0"/>
              <a:t>Les données sont-elles protégées par le droit d’auteur ?</a:t>
            </a:r>
            <a:endParaRPr dirty="0"/>
          </a:p>
          <a:p>
            <a:pPr marL="91440" lvl="0" indent="0" algn="l" rtl="0">
              <a:lnSpc>
                <a:spcPct val="90000"/>
              </a:lnSpc>
              <a:spcBef>
                <a:spcPts val="1400"/>
              </a:spcBef>
              <a:spcAft>
                <a:spcPts val="0"/>
              </a:spcAft>
              <a:buSzPct val="100000"/>
              <a:buNone/>
            </a:pPr>
            <a:endParaRPr dirty="0"/>
          </a:p>
          <a:p>
            <a:pPr marL="1343025" lvl="0" indent="-625475" algn="l" rtl="0">
              <a:lnSpc>
                <a:spcPct val="90000"/>
              </a:lnSpc>
              <a:spcBef>
                <a:spcPts val="1400"/>
              </a:spcBef>
              <a:spcAft>
                <a:spcPts val="0"/>
              </a:spcAft>
              <a:buSzPct val="100000"/>
              <a:buFont typeface="Noto Sans Symbols"/>
              <a:buChar char="❑"/>
            </a:pPr>
            <a:r>
              <a:rPr lang="fr-FR" b="1" dirty="0"/>
              <a:t>Oui </a:t>
            </a:r>
            <a:r>
              <a:rPr lang="fr-FR" dirty="0"/>
              <a:t>pour les « œuvres » même sans caractère artistique, si elles présentent un degré minimal d’« originalité »: textes, discours, photos, vidéos, musique, cartes, sculptures…</a:t>
            </a:r>
            <a:endParaRPr dirty="0"/>
          </a:p>
          <a:p>
            <a:pPr marL="1343025" lvl="0" indent="-625475" algn="l" rtl="0">
              <a:lnSpc>
                <a:spcPct val="90000"/>
              </a:lnSpc>
              <a:spcBef>
                <a:spcPts val="1400"/>
              </a:spcBef>
              <a:spcAft>
                <a:spcPts val="0"/>
              </a:spcAft>
              <a:buSzPct val="100000"/>
              <a:buFont typeface="Noto Sans Symbols"/>
              <a:buChar char="❑"/>
            </a:pPr>
            <a:r>
              <a:rPr lang="fr-FR" b="1" dirty="0"/>
              <a:t>Oui </a:t>
            </a:r>
            <a:r>
              <a:rPr lang="fr-FR" dirty="0"/>
              <a:t>pour le code informatique</a:t>
            </a:r>
            <a:endParaRPr dirty="0"/>
          </a:p>
          <a:p>
            <a:pPr marL="1343025" lvl="0" indent="-625475" algn="l" rtl="0">
              <a:lnSpc>
                <a:spcPct val="90000"/>
              </a:lnSpc>
              <a:spcBef>
                <a:spcPts val="1400"/>
              </a:spcBef>
              <a:spcAft>
                <a:spcPts val="0"/>
              </a:spcAft>
              <a:buSzPct val="100000"/>
              <a:buFont typeface="Noto Sans Symbols"/>
              <a:buChar char="❑"/>
            </a:pPr>
            <a:r>
              <a:rPr lang="fr-FR" b="1" dirty="0"/>
              <a:t>Non </a:t>
            </a:r>
            <a:r>
              <a:rPr lang="fr-FR" dirty="0"/>
              <a:t>pour des informations purement factuelles (mesures, comptages…)</a:t>
            </a:r>
            <a:endParaRPr dirty="0"/>
          </a:p>
          <a:p>
            <a:pPr marL="1343025" lvl="0" indent="-625475" algn="l" rtl="0">
              <a:lnSpc>
                <a:spcPct val="90000"/>
              </a:lnSpc>
              <a:spcBef>
                <a:spcPts val="1400"/>
              </a:spcBef>
              <a:spcAft>
                <a:spcPts val="0"/>
              </a:spcAft>
              <a:buSzPct val="100000"/>
              <a:buFont typeface="Noto Sans Symbols"/>
              <a:buChar char="❑"/>
            </a:pPr>
            <a:r>
              <a:rPr lang="fr-FR" b="1" dirty="0"/>
              <a:t>Non </a:t>
            </a:r>
            <a:r>
              <a:rPr lang="fr-FR" dirty="0"/>
              <a:t>pour les œuvres tombées dans le domaine public (pour être précis il reste un droit moral, inaliénable)</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i="1" dirty="0"/>
              <a:t>Le fait que la collecte des données ait demandé un investissement (humain, matériel, financier) n’est pas créateur de droit d’auteur.</a:t>
            </a:r>
            <a:endParaRPr dirty="0"/>
          </a:p>
        </p:txBody>
      </p:sp>
    </p:spTree>
    <p:extLst>
      <p:ext uri="{BB962C8B-B14F-4D97-AF65-F5344CB8AC3E}">
        <p14:creationId xmlns:p14="http://schemas.microsoft.com/office/powerpoint/2010/main" val="11489932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959D2-1853-E246-D667-862A90D4CB25}"/>
              </a:ext>
            </a:extLst>
          </p:cNvPr>
          <p:cNvSpPr>
            <a:spLocks noGrp="1"/>
          </p:cNvSpPr>
          <p:nvPr>
            <p:ph type="title"/>
          </p:nvPr>
        </p:nvSpPr>
        <p:spPr/>
        <p:txBody>
          <a:bodyPr/>
          <a:lstStyle/>
          <a:p>
            <a:r>
              <a:rPr lang="fr-FR" b="0" dirty="0">
                <a:effectLst/>
              </a:rPr>
              <a:t>Le guide d’application de la Loi pour une République numérique pour les données de la recherche</a:t>
            </a:r>
            <a:endParaRPr lang="fr-FR" dirty="0"/>
          </a:p>
        </p:txBody>
      </p:sp>
      <p:sp>
        <p:nvSpPr>
          <p:cNvPr id="3" name="Espace réservé du texte 2">
            <a:extLst>
              <a:ext uri="{FF2B5EF4-FFF2-40B4-BE49-F238E27FC236}">
                <a16:creationId xmlns:a16="http://schemas.microsoft.com/office/drawing/2014/main" id="{D0B42763-A5F9-E42C-27DE-B0638E87E106}"/>
              </a:ext>
            </a:extLst>
          </p:cNvPr>
          <p:cNvSpPr>
            <a:spLocks noGrp="1"/>
          </p:cNvSpPr>
          <p:nvPr>
            <p:ph type="body" idx="1"/>
          </p:nvPr>
        </p:nvSpPr>
        <p:spPr>
          <a:xfrm>
            <a:off x="1024128" y="4586630"/>
            <a:ext cx="4652467" cy="1722729"/>
          </a:xfrm>
        </p:spPr>
        <p:txBody>
          <a:bodyPr>
            <a:normAutofit/>
          </a:bodyPr>
          <a:lstStyle/>
          <a:p>
            <a:r>
              <a:rPr lang="fr-FR" dirty="0">
                <a:hlinkClick r:id="rId2"/>
              </a:rPr>
              <a:t>https://hal-lara.archives-ouvertes.fr/OUVRIR-LA-SCIENCE/hal-03968218v1</a:t>
            </a:r>
            <a:endParaRPr lang="fr-FR" dirty="0"/>
          </a:p>
          <a:p>
            <a:endParaRPr lang="fr-FR" dirty="0"/>
          </a:p>
        </p:txBody>
      </p:sp>
      <p:pic>
        <p:nvPicPr>
          <p:cNvPr id="5" name="Image 4">
            <a:extLst>
              <a:ext uri="{FF2B5EF4-FFF2-40B4-BE49-F238E27FC236}">
                <a16:creationId xmlns:a16="http://schemas.microsoft.com/office/drawing/2014/main" id="{D33286DD-1CC7-DC8D-F276-025B78D3B4CD}"/>
              </a:ext>
            </a:extLst>
          </p:cNvPr>
          <p:cNvPicPr>
            <a:picLocks noChangeAspect="1"/>
          </p:cNvPicPr>
          <p:nvPr/>
        </p:nvPicPr>
        <p:blipFill>
          <a:blip r:embed="rId3"/>
          <a:stretch>
            <a:fillRect/>
          </a:stretch>
        </p:blipFill>
        <p:spPr>
          <a:xfrm>
            <a:off x="6295872" y="2397557"/>
            <a:ext cx="2848127" cy="4020885"/>
          </a:xfrm>
          <a:prstGeom prst="rect">
            <a:avLst/>
          </a:prstGeom>
          <a:ln>
            <a:solidFill>
              <a:schemeClr val="accent2"/>
            </a:solidFill>
          </a:ln>
        </p:spPr>
      </p:pic>
    </p:spTree>
    <p:extLst>
      <p:ext uri="{BB962C8B-B14F-4D97-AF65-F5344CB8AC3E}">
        <p14:creationId xmlns:p14="http://schemas.microsoft.com/office/powerpoint/2010/main" val="18204850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Cadre éthique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842388"/>
            <a:ext cx="9720071" cy="466972"/>
          </a:xfrm>
        </p:spPr>
        <p:txBody>
          <a:bodyPr>
            <a:normAutofit fontScale="92500" lnSpcReduction="20000"/>
          </a:bodyPr>
          <a:lstStyle/>
          <a:p>
            <a:r>
              <a:rPr lang="fr-FR" dirty="0"/>
              <a:t>RGPD et données personnelles : </a:t>
            </a:r>
            <a:r>
              <a:rPr lang="fr-FR" dirty="0">
                <a:hlinkClick r:id="rId2"/>
              </a:rPr>
              <a:t>https://www.cnil.fr/fr/rgpd-de-quoi-parle-t-on</a:t>
            </a:r>
            <a:endParaRPr lang="fr-FR" dirty="0"/>
          </a:p>
          <a:p>
            <a:endParaRPr lang="fr-FR" dirty="0"/>
          </a:p>
        </p:txBody>
      </p:sp>
      <p:pic>
        <p:nvPicPr>
          <p:cNvPr id="6" name="Image 5">
            <a:extLst>
              <a:ext uri="{FF2B5EF4-FFF2-40B4-BE49-F238E27FC236}">
                <a16:creationId xmlns:a16="http://schemas.microsoft.com/office/drawing/2014/main" id="{019565B2-356D-2260-9DD0-A7EE62B32F95}"/>
              </a:ext>
            </a:extLst>
          </p:cNvPr>
          <p:cNvPicPr>
            <a:picLocks noChangeAspect="1"/>
          </p:cNvPicPr>
          <p:nvPr/>
        </p:nvPicPr>
        <p:blipFill rotWithShape="1">
          <a:blip r:embed="rId3"/>
          <a:srcRect l="14965" t="36539" r="16028" b="32621"/>
          <a:stretch/>
        </p:blipFill>
        <p:spPr>
          <a:xfrm>
            <a:off x="1024128" y="2184788"/>
            <a:ext cx="9980510" cy="2973545"/>
          </a:xfrm>
          <a:prstGeom prst="rect">
            <a:avLst/>
          </a:prstGeom>
        </p:spPr>
      </p:pic>
    </p:spTree>
    <p:extLst>
      <p:ext uri="{BB962C8B-B14F-4D97-AF65-F5344CB8AC3E}">
        <p14:creationId xmlns:p14="http://schemas.microsoft.com/office/powerpoint/2010/main" val="4246388825"/>
      </p:ext>
    </p:extLst>
  </p:cSld>
  <p:clrMapOvr>
    <a:masterClrMapping/>
  </p:clrMapOvr>
</p:sld>
</file>

<file path=ppt/theme/theme1.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2641</TotalTime>
  <Words>11292</Words>
  <Application>Microsoft Office PowerPoint</Application>
  <PresentationFormat>Grand écran</PresentationFormat>
  <Paragraphs>914</Paragraphs>
  <Slides>149</Slides>
  <Notes>108</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149</vt:i4>
      </vt:variant>
    </vt:vector>
  </HeadingPairs>
  <TitlesOfParts>
    <vt:vector size="162" baseType="lpstr">
      <vt:lpstr>Tw Cen MT</vt:lpstr>
      <vt:lpstr>Lato</vt:lpstr>
      <vt:lpstr>Noto Sans Symbols</vt:lpstr>
      <vt:lpstr>Quattrocento Sans</vt:lpstr>
      <vt:lpstr>Montserrat</vt:lpstr>
      <vt:lpstr>Arial</vt:lpstr>
      <vt:lpstr>Twentieth Century</vt:lpstr>
      <vt:lpstr>Times New Roman</vt:lpstr>
      <vt:lpstr>Roboto</vt:lpstr>
      <vt:lpstr>Armata</vt:lpstr>
      <vt:lpstr>Calibri</vt:lpstr>
      <vt:lpstr>Verdana</vt:lpstr>
      <vt:lpstr>Intégral</vt:lpstr>
      <vt:lpstr>RÉDIGER UN PLAN  DE GESTION DES DONNÉES</vt:lpstr>
      <vt:lpstr>BONJOUR ! </vt:lpstr>
      <vt:lpstr>Les données, une nécessité</vt:lpstr>
      <vt:lpstr>Archivage</vt:lpstr>
      <vt:lpstr>DONNÉES, ARCHIVAGES, RISQUE</vt:lpstr>
      <vt:lpstr>NIVEAUX DE RISQUE</vt:lpstr>
      <vt:lpstr>Pratiques anciennes d’archivage de la recherche</vt:lpstr>
      <vt:lpstr>Pratiques nouvelles d’archivage de la recherche</vt:lpstr>
      <vt:lpstr>Textes clés de l’open data / Recherche</vt:lpstr>
      <vt:lpstr>Obtenir des financements</vt:lpstr>
      <vt:lpstr>Financeurs et Données</vt:lpstr>
      <vt:lpstr>UE et Données</vt:lpstr>
      <vt:lpstr>ANR et Données</vt:lpstr>
      <vt:lpstr>appels à projet et Données</vt:lpstr>
      <vt:lpstr>Vers une science reproductible</vt:lpstr>
      <vt:lpstr>Reproductibilité de mes recherches</vt:lpstr>
      <vt:lpstr>Ouvrir les données ?</vt:lpstr>
      <vt:lpstr>La feuille de route du MESRI pour les données et les codes </vt:lpstr>
      <vt:lpstr>Science ouverte : entre économie et démocratie</vt:lpstr>
      <vt:lpstr>UN PGD ?  MAIS QU’EST-CE ?</vt:lpstr>
      <vt:lpstr>LE PLAN DE GESTION DES DONNÉES</vt:lpstr>
      <vt:lpstr>RÉDIGER UN PGD/DMP</vt:lpstr>
      <vt:lpstr>ANR ET PGD</vt:lpstr>
      <vt:lpstr>HORIZON EUROPE ET DMP</vt:lpstr>
      <vt:lpstr>DMP OPIDOR</vt:lpstr>
      <vt:lpstr>Des modèles de PGD/DMP ?</vt:lpstr>
      <vt:lpstr>EXERCICE ! </vt:lpstr>
      <vt:lpstr>Modèles et recommandations</vt:lpstr>
      <vt:lpstr>Science Europe, modèle structuré</vt:lpstr>
      <vt:lpstr>LE PGD PAS À PAS</vt:lpstr>
      <vt:lpstr>Créer son PDG/DMP</vt:lpstr>
      <vt:lpstr>DES EXEMPLES DE PGD/DMP</vt:lpstr>
      <vt:lpstr>EXERCICE ! </vt:lpstr>
      <vt:lpstr>DMP OPIDOR PAS À PAS</vt:lpstr>
      <vt:lpstr>DMP OPIDOR : ÉTAPE 2</vt:lpstr>
      <vt:lpstr>DMP OPIDOR : ÉTAPE 3</vt:lpstr>
      <vt:lpstr>DMP OPIDOR : ÉTAPE 4</vt:lpstr>
      <vt:lpstr>DMP OPIDOR : ÉTAPE 5</vt:lpstr>
      <vt:lpstr>EXERCICE ! </vt:lpstr>
      <vt:lpstr>DESCRIPTION DES DONNÉES</vt:lpstr>
      <vt:lpstr>DESCRIPTION DES DONNÉES ET COLLECTE OU RÉUTILISATION DE DONNÉES EXISTANTES</vt:lpstr>
      <vt:lpstr>DÉFINITIONS</vt:lpstr>
      <vt:lpstr>DÉFINITIONS</vt:lpstr>
      <vt:lpstr>DIFFÉRENTS TYPES DE DONNÉES (SLIDE CÉCILE ARÈNES)</vt:lpstr>
      <vt:lpstr>DIFFÉRENTS TYPES DE DONNÉES</vt:lpstr>
      <vt:lpstr>DIFFÉRENTS TYPES DE DONNÉES</vt:lpstr>
      <vt:lpstr>LE CYCLE DE VIE DES DONNÉES </vt:lpstr>
      <vt:lpstr>1/2 DESCRIPTION DES DONNÉES &gt; CONDITIONS DE PRODUCTION</vt:lpstr>
      <vt:lpstr>2/2 DESCRIPTION DES DONNÉES &gt; DESCRIPTION GÉNÉRALE</vt:lpstr>
      <vt:lpstr>EXEMPLE TRANSATLANTIQUE</vt:lpstr>
      <vt:lpstr>EXERCICE ! </vt:lpstr>
      <vt:lpstr>EXERCICE ! </vt:lpstr>
      <vt:lpstr>DOCUMENTATION  DES DONNÉES</vt:lpstr>
      <vt:lpstr>2. DOCUMENTATION AND DATA QUALITY</vt:lpstr>
      <vt:lpstr>WEB ET DONNÉES</vt:lpstr>
      <vt:lpstr>Métadonnées</vt:lpstr>
      <vt:lpstr>Métadonnées : données liées</vt:lpstr>
      <vt:lpstr>Métadonnées : exemples</vt:lpstr>
      <vt:lpstr>Métadonnées : le schéma de métadonnées</vt:lpstr>
      <vt:lpstr>Métadonnées : le schéma de métadonnées</vt:lpstr>
      <vt:lpstr>Métadonnées : le schéma de métadonnées</vt:lpstr>
      <vt:lpstr>Présentation PowerPoint</vt:lpstr>
      <vt:lpstr>LE PRINCIPE FAIR</vt:lpstr>
      <vt:lpstr>FAIR : F COMME FINDABLE</vt:lpstr>
      <vt:lpstr>FAIR : A COMME ACCESSIBLE</vt:lpstr>
      <vt:lpstr>FAIR : I COMME INTEROPERABLE</vt:lpstr>
      <vt:lpstr>FAIR : R COMME REUSABLE</vt:lpstr>
      <vt:lpstr>Présentation PowerPoint</vt:lpstr>
      <vt:lpstr>ETES-VOUS FAIR ? VRAIMENT ?</vt:lpstr>
      <vt:lpstr>ORCID ET IDENTIFIANTS CHERCHEURS</vt:lpstr>
      <vt:lpstr>Le fichier read.me  (Slide CECILE ARENES)</vt:lpstr>
      <vt:lpstr>Présentation PowerPoint</vt:lpstr>
      <vt:lpstr>2. DOCUMENTATION AND DATA QUALITY</vt:lpstr>
      <vt:lpstr>EXEMPLE TRANSATLANTIQUE</vt:lpstr>
      <vt:lpstr>EXERCICE ! </vt:lpstr>
      <vt:lpstr>EXERCICE ! </vt:lpstr>
      <vt:lpstr>STOCKAGE &amp; SAUVEGARDE DES DONNÉES</vt:lpstr>
      <vt:lpstr>3. STORAGE AND BACKUP DURING THE RESEARCH PROCESS</vt:lpstr>
      <vt:lpstr>STOCKER</vt:lpstr>
      <vt:lpstr>Stockage</vt:lpstr>
      <vt:lpstr>Stockage – travail collaboratif</vt:lpstr>
      <vt:lpstr>Les entrepôts  de donnée de  santé</vt:lpstr>
      <vt:lpstr>3. STORAGE AND BACKUP DURING THE RESEARCH PROCESS</vt:lpstr>
      <vt:lpstr>3. STORAGE AND BACKUP DURING THE RESEARCH PROCESS</vt:lpstr>
      <vt:lpstr>EXEMPLE TRANSATLANTIQUE</vt:lpstr>
      <vt:lpstr>EXERCICE ! </vt:lpstr>
      <vt:lpstr>EXERCICE ! </vt:lpstr>
      <vt:lpstr>ASPECTS JURIDIQUES ET ÉTHIQUES</vt:lpstr>
      <vt:lpstr>4. LEGAL AND ETHICAL REQUIREMENTS, CODE OF CONDUCT AND RESOURCES</vt:lpstr>
      <vt:lpstr>OPEN DATA </vt:lpstr>
      <vt:lpstr>CADRE EUROPÉEN</vt:lpstr>
      <vt:lpstr>LOI FRANÇAISE 1/2</vt:lpstr>
      <vt:lpstr>LOI FRANÇAISE 2/2</vt:lpstr>
      <vt:lpstr>ET MES DONNÉES ?</vt:lpstr>
      <vt:lpstr>ET MES DONNÉES ?</vt:lpstr>
      <vt:lpstr>ET MES DONNÉES ?</vt:lpstr>
      <vt:lpstr>LES DONNÉES ET LE DROIT D’AUTEUR (SLIDE CECILE ARENES)</vt:lpstr>
      <vt:lpstr>Le guide d’application de la Loi pour une République numérique pour les données de la recherche</vt:lpstr>
      <vt:lpstr>Cadre éthique</vt:lpstr>
      <vt:lpstr>RGPD</vt:lpstr>
      <vt:lpstr>Données à caractère personnel de santé</vt:lpstr>
      <vt:lpstr>THE CARE PRINCIPLES </vt:lpstr>
      <vt:lpstr>4. EXIGENCES LÉGALES ET  ÉTHIQUES, CODES DE CONDUITE </vt:lpstr>
      <vt:lpstr>4. EXIGENCES LÉGALES ET ÉTHIQUES, CODES DE CONDUITE </vt:lpstr>
      <vt:lpstr>4. EXIGENCES LÉGALES ET ÉTHIQUES, CODES DE CONDUITE </vt:lpstr>
      <vt:lpstr>EXEMPLE TRANSATLANTIQUE</vt:lpstr>
      <vt:lpstr>EXERCICE ! </vt:lpstr>
      <vt:lpstr>EXERCICE ! </vt:lpstr>
      <vt:lpstr>PARTAGE ET CONSERVATION</vt:lpstr>
      <vt:lpstr>5. PARTAGE DES DONNÉES ET CONSERVATION À LONG TERME</vt:lpstr>
      <vt:lpstr>Partage et sauvegarde</vt:lpstr>
      <vt:lpstr>Les entrepôts - Définitions</vt:lpstr>
      <vt:lpstr>Un exemple : HumaNum</vt:lpstr>
      <vt:lpstr>Les entrepôts – choisir 1/2</vt:lpstr>
      <vt:lpstr>Les entrepôts – choisir 2/2</vt:lpstr>
      <vt:lpstr>TRUSTWORTHY REPOSITORY</vt:lpstr>
      <vt:lpstr>Entrepôts : outil pour faire son choix</vt:lpstr>
      <vt:lpstr>RECHERCHE DATA GOUV</vt:lpstr>
      <vt:lpstr>RECHERCHE DATA GOUV</vt:lpstr>
      <vt:lpstr>CENTRES THÉMATIQUES RECHERCHE DATA GOUV</vt:lpstr>
      <vt:lpstr>Un exemple : Progedo</vt:lpstr>
      <vt:lpstr>LES ENTREPÔTS</vt:lpstr>
      <vt:lpstr>Data Papers</vt:lpstr>
      <vt:lpstr>DATA PAPERS</vt:lpstr>
      <vt:lpstr>CITER un jeu de données</vt:lpstr>
      <vt:lpstr>5. PARTAGE DES DONNÉES ET CONSERVATION À LONG TERME</vt:lpstr>
      <vt:lpstr>5. PARTAGE DES DONNÉES ET CONSERVATION À LONG TERME</vt:lpstr>
      <vt:lpstr>5. PARTAGE DES DONNÉES ET CONSERVATION À LONG TERME</vt:lpstr>
      <vt:lpstr>5. PARTAGE DES DONNÉES ET CONSERVATION À LONG TERME</vt:lpstr>
      <vt:lpstr>EXEMPLE TRANSATLANTIQUE</vt:lpstr>
      <vt:lpstr>EXERCICE ! </vt:lpstr>
      <vt:lpstr>EXERCICE ! </vt:lpstr>
      <vt:lpstr>GESTION RH ET FINANCIÈRE</vt:lpstr>
      <vt:lpstr>6. DATA MANAGEMENT </vt:lpstr>
      <vt:lpstr>Plan national pour la science ouverte - 2</vt:lpstr>
      <vt:lpstr>PLAN national pour la science ouverte</vt:lpstr>
      <vt:lpstr>PLAN national pour la science ouverte</vt:lpstr>
      <vt:lpstr>Les ateliers de la donnée</vt:lpstr>
      <vt:lpstr>ATELIERS LABELLISÉS EN JUIN 2022</vt:lpstr>
      <vt:lpstr>CENTRE DE RESSOURCES</vt:lpstr>
      <vt:lpstr>4 centres de ressources</vt:lpstr>
      <vt:lpstr>Ressources : formation et autoformation Réseau des URFIST</vt:lpstr>
      <vt:lpstr>LISTES DE DIFFUSION </vt:lpstr>
      <vt:lpstr>6. RESPONSABILITÉS ET RESSOURCES EN MATIÈRE DE GESTION DES DONNÉES</vt:lpstr>
      <vt:lpstr>6. RESPONSABILITÉS ET RESSOURCES EN MATIÈRE DE GESTION DES DONNÉES</vt:lpstr>
      <vt:lpstr>EXEMPLE TRANSATLANTIQUE</vt:lpstr>
      <vt:lpstr>EXERCICE ! </vt:lpstr>
      <vt:lpstr>EXERCICE ! </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RÉDIGER UN PLAN  DE GESTION DES DONNÉES</dc:title>
  <dc:creator>Raphaëlle Bats</dc:creator>
  <cp:lastModifiedBy>raphaelle bats</cp:lastModifiedBy>
  <cp:revision>19</cp:revision>
  <dcterms:created xsi:type="dcterms:W3CDTF">2021-12-22T13:44:04Z</dcterms:created>
  <dcterms:modified xsi:type="dcterms:W3CDTF">2023-09-17T19:39:41Z</dcterms:modified>
</cp:coreProperties>
</file>