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74" r:id="rId1"/>
    <p:sldMasterId id="2147483870" r:id="rId2"/>
  </p:sldMasterIdLst>
  <p:notesMasterIdLst>
    <p:notesMasterId r:id="rId167"/>
  </p:notesMasterIdLst>
  <p:handoutMasterIdLst>
    <p:handoutMasterId r:id="rId168"/>
  </p:handoutMasterIdLst>
  <p:sldIdLst>
    <p:sldId id="256" r:id="rId3"/>
    <p:sldId id="508" r:id="rId4"/>
    <p:sldId id="565" r:id="rId5"/>
    <p:sldId id="501" r:id="rId6"/>
    <p:sldId id="688" r:id="rId7"/>
    <p:sldId id="596" r:id="rId8"/>
    <p:sldId id="597" r:id="rId9"/>
    <p:sldId id="516" r:id="rId10"/>
    <p:sldId id="519" r:id="rId11"/>
    <p:sldId id="686" r:id="rId12"/>
    <p:sldId id="687" r:id="rId13"/>
    <p:sldId id="404" r:id="rId14"/>
    <p:sldId id="433" r:id="rId15"/>
    <p:sldId id="434" r:id="rId16"/>
    <p:sldId id="505" r:id="rId17"/>
    <p:sldId id="436" r:id="rId18"/>
    <p:sldId id="673" r:id="rId19"/>
    <p:sldId id="437" r:id="rId20"/>
    <p:sldId id="441" r:id="rId21"/>
    <p:sldId id="566" r:id="rId22"/>
    <p:sldId id="691" r:id="rId23"/>
    <p:sldId id="689" r:id="rId24"/>
    <p:sldId id="598" r:id="rId25"/>
    <p:sldId id="599" r:id="rId26"/>
    <p:sldId id="694" r:id="rId27"/>
    <p:sldId id="690" r:id="rId28"/>
    <p:sldId id="444" r:id="rId29"/>
    <p:sldId id="656" r:id="rId30"/>
    <p:sldId id="658" r:id="rId31"/>
    <p:sldId id="660" r:id="rId32"/>
    <p:sldId id="662" r:id="rId33"/>
    <p:sldId id="592" r:id="rId34"/>
    <p:sldId id="693" r:id="rId35"/>
    <p:sldId id="692" r:id="rId36"/>
    <p:sldId id="695" r:id="rId37"/>
    <p:sldId id="454" r:id="rId38"/>
    <p:sldId id="510" r:id="rId39"/>
    <p:sldId id="659" r:id="rId40"/>
    <p:sldId id="653" r:id="rId41"/>
    <p:sldId id="696" r:id="rId42"/>
    <p:sldId id="514" r:id="rId43"/>
    <p:sldId id="572" r:id="rId44"/>
    <p:sldId id="593" r:id="rId45"/>
    <p:sldId id="594" r:id="rId46"/>
    <p:sldId id="674" r:id="rId47"/>
    <p:sldId id="289" r:id="rId48"/>
    <p:sldId id="314" r:id="rId49"/>
    <p:sldId id="330" r:id="rId50"/>
    <p:sldId id="357" r:id="rId51"/>
    <p:sldId id="613" r:id="rId52"/>
    <p:sldId id="614" r:id="rId53"/>
    <p:sldId id="380" r:id="rId54"/>
    <p:sldId id="600" r:id="rId55"/>
    <p:sldId id="601" r:id="rId56"/>
    <p:sldId id="699" r:id="rId57"/>
    <p:sldId id="675" r:id="rId58"/>
    <p:sldId id="698" r:id="rId59"/>
    <p:sldId id="602" r:id="rId60"/>
    <p:sldId id="603" r:id="rId61"/>
    <p:sldId id="651" r:id="rId62"/>
    <p:sldId id="652" r:id="rId63"/>
    <p:sldId id="581" r:id="rId64"/>
    <p:sldId id="583" r:id="rId65"/>
    <p:sldId id="584" r:id="rId66"/>
    <p:sldId id="676" r:id="rId67"/>
    <p:sldId id="700" r:id="rId68"/>
    <p:sldId id="604" r:id="rId69"/>
    <p:sldId id="605" r:id="rId70"/>
    <p:sldId id="646" r:id="rId71"/>
    <p:sldId id="663" r:id="rId72"/>
    <p:sldId id="542" r:id="rId73"/>
    <p:sldId id="664" r:id="rId74"/>
    <p:sldId id="665" r:id="rId75"/>
    <p:sldId id="666" r:id="rId76"/>
    <p:sldId id="677" r:id="rId77"/>
    <p:sldId id="701" r:id="rId78"/>
    <p:sldId id="702" r:id="rId79"/>
    <p:sldId id="703" r:id="rId80"/>
    <p:sldId id="606" r:id="rId81"/>
    <p:sldId id="607" r:id="rId82"/>
    <p:sldId id="684" r:id="rId83"/>
    <p:sldId id="617" r:id="rId84"/>
    <p:sldId id="618" r:id="rId85"/>
    <p:sldId id="544" r:id="rId86"/>
    <p:sldId id="619" r:id="rId87"/>
    <p:sldId id="620" r:id="rId88"/>
    <p:sldId id="575" r:id="rId89"/>
    <p:sldId id="576" r:id="rId90"/>
    <p:sldId id="621" r:id="rId91"/>
    <p:sldId id="622" r:id="rId92"/>
    <p:sldId id="534" r:id="rId93"/>
    <p:sldId id="623" r:id="rId94"/>
    <p:sldId id="556" r:id="rId95"/>
    <p:sldId id="535" r:id="rId96"/>
    <p:sldId id="536" r:id="rId97"/>
    <p:sldId id="537" r:id="rId98"/>
    <p:sldId id="538" r:id="rId99"/>
    <p:sldId id="624" r:id="rId100"/>
    <p:sldId id="500" r:id="rId101"/>
    <p:sldId id="625" r:id="rId102"/>
    <p:sldId id="553" r:id="rId103"/>
    <p:sldId id="683" r:id="rId104"/>
    <p:sldId id="627" r:id="rId105"/>
    <p:sldId id="628" r:id="rId106"/>
    <p:sldId id="629" r:id="rId107"/>
    <p:sldId id="630" r:id="rId108"/>
    <p:sldId id="631" r:id="rId109"/>
    <p:sldId id="551" r:id="rId110"/>
    <p:sldId id="632" r:id="rId111"/>
    <p:sldId id="633" r:id="rId112"/>
    <p:sldId id="634" r:id="rId113"/>
    <p:sldId id="685" r:id="rId114"/>
    <p:sldId id="539" r:id="rId115"/>
    <p:sldId id="451" r:id="rId116"/>
    <p:sldId id="682" r:id="rId117"/>
    <p:sldId id="552" r:id="rId118"/>
    <p:sldId id="636" r:id="rId119"/>
    <p:sldId id="637" r:id="rId120"/>
    <p:sldId id="681" r:id="rId121"/>
    <p:sldId id="559" r:id="rId122"/>
    <p:sldId id="557" r:id="rId123"/>
    <p:sldId id="638" r:id="rId124"/>
    <p:sldId id="639" r:id="rId125"/>
    <p:sldId id="640" r:id="rId126"/>
    <p:sldId id="641" r:id="rId127"/>
    <p:sldId id="528" r:id="rId128"/>
    <p:sldId id="642" r:id="rId129"/>
    <p:sldId id="525" r:id="rId130"/>
    <p:sldId id="643" r:id="rId131"/>
    <p:sldId id="647" r:id="rId132"/>
    <p:sldId id="648" r:id="rId133"/>
    <p:sldId id="649" r:id="rId134"/>
    <p:sldId id="667" r:id="rId135"/>
    <p:sldId id="678" r:id="rId136"/>
    <p:sldId id="375" r:id="rId137"/>
    <p:sldId id="374" r:id="rId138"/>
    <p:sldId id="376" r:id="rId139"/>
    <p:sldId id="377" r:id="rId140"/>
    <p:sldId id="385" r:id="rId141"/>
    <p:sldId id="615" r:id="rId142"/>
    <p:sldId id="608" r:id="rId143"/>
    <p:sldId id="609" r:id="rId144"/>
    <p:sldId id="679" r:id="rId145"/>
    <p:sldId id="671" r:id="rId146"/>
    <p:sldId id="468" r:id="rId147"/>
    <p:sldId id="453" r:id="rId148"/>
    <p:sldId id="672" r:id="rId149"/>
    <p:sldId id="455" r:id="rId150"/>
    <p:sldId id="456" r:id="rId151"/>
    <p:sldId id="459" r:id="rId152"/>
    <p:sldId id="460" r:id="rId153"/>
    <p:sldId id="461" r:id="rId154"/>
    <p:sldId id="464" r:id="rId155"/>
    <p:sldId id="466" r:id="rId156"/>
    <p:sldId id="610" r:id="rId157"/>
    <p:sldId id="611" r:id="rId158"/>
    <p:sldId id="650" r:id="rId159"/>
    <p:sldId id="644" r:id="rId160"/>
    <p:sldId id="645" r:id="rId161"/>
    <p:sldId id="680" r:id="rId162"/>
    <p:sldId id="705" r:id="rId163"/>
    <p:sldId id="704" r:id="rId164"/>
    <p:sldId id="706" r:id="rId165"/>
    <p:sldId id="507" r:id="rId166"/>
  </p:sldIdLst>
  <p:sldSz cx="9144000" cy="6858000" type="screen4x3"/>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88689" autoAdjust="0"/>
  </p:normalViewPr>
  <p:slideViewPr>
    <p:cSldViewPr>
      <p:cViewPr>
        <p:scale>
          <a:sx n="105" d="100"/>
          <a:sy n="105" d="100"/>
        </p:scale>
        <p:origin x="52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theme" Target="theme/theme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2"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C57D8250-C5EE-454C-882D-E41981A0C780}" type="datetimeFigureOut">
              <a:rPr lang="fr-FR" smtClean="0"/>
              <a:t>20/03/2023</a:t>
            </a:fld>
            <a:endParaRPr lang="fr-FR"/>
          </a:p>
        </p:txBody>
      </p:sp>
      <p:sp>
        <p:nvSpPr>
          <p:cNvPr id="4" name="Espace réservé du pied de page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A3CF56BB-B69F-4ABC-89EF-99181E9819F1}" type="slidenum">
              <a:rPr lang="fr-FR" smtClean="0"/>
              <a:t>‹N°›</a:t>
            </a:fld>
            <a:endParaRPr lang="fr-FR"/>
          </a:p>
        </p:txBody>
      </p:sp>
    </p:spTree>
    <p:extLst>
      <p:ext uri="{BB962C8B-B14F-4D97-AF65-F5344CB8AC3E}">
        <p14:creationId xmlns:p14="http://schemas.microsoft.com/office/powerpoint/2010/main" val="2955006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4C38B19F-D127-4FB0-A50F-C02DCB7CD457}" type="datetimeFigureOut">
              <a:rPr lang="fr-FR" smtClean="0"/>
              <a:t>20/03/2023</a:t>
            </a:fld>
            <a:endParaRPr lang="fr-FR"/>
          </a:p>
        </p:txBody>
      </p:sp>
      <p:sp>
        <p:nvSpPr>
          <p:cNvPr id="4" name="Espace réservé de l'image des diapositives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A17B724F-C886-4176-BD31-FEB7AAADF5E9}" type="slidenum">
              <a:rPr lang="fr-FR" smtClean="0"/>
              <a:t>‹N°›</a:t>
            </a:fld>
            <a:endParaRPr lang="fr-FR"/>
          </a:p>
        </p:txBody>
      </p:sp>
    </p:spTree>
    <p:extLst>
      <p:ext uri="{BB962C8B-B14F-4D97-AF65-F5344CB8AC3E}">
        <p14:creationId xmlns:p14="http://schemas.microsoft.com/office/powerpoint/2010/main" val="2774905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cyclobiblio.fr/" TargetMode="External"/><Relationship Id="rId2" Type="http://schemas.openxmlformats.org/officeDocument/2006/relationships/slide" Target="../slides/slide113.xml"/><Relationship Id="rId1" Type="http://schemas.openxmlformats.org/officeDocument/2006/relationships/notesMaster" Target="../notesMasters/notesMaster1.xml"/><Relationship Id="rId5" Type="http://schemas.openxmlformats.org/officeDocument/2006/relationships/hyperlink" Target="https://youtu.be/88sHFLKv50I" TargetMode="External"/><Relationship Id="rId4" Type="http://schemas.openxmlformats.org/officeDocument/2006/relationships/hyperlink" Target="https://youtu.be/g4x03DA4ut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cyclobiblio.fr/" TargetMode="External"/><Relationship Id="rId2" Type="http://schemas.openxmlformats.org/officeDocument/2006/relationships/slide" Target="../slides/slide158.xml"/><Relationship Id="rId1" Type="http://schemas.openxmlformats.org/officeDocument/2006/relationships/notesMaster" Target="../notesMasters/notesMaster1.xml"/><Relationship Id="rId5" Type="http://schemas.openxmlformats.org/officeDocument/2006/relationships/hyperlink" Target="https://youtu.be/88sHFLKv50I" TargetMode="External"/><Relationship Id="rId4" Type="http://schemas.openxmlformats.org/officeDocument/2006/relationships/hyperlink" Target="https://youtu.be/g4x03DA4utA"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786808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343429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517347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501912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532082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054111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395780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999377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712641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618001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15395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772323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45835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978588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085139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975159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373968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17B724F-C886-4176-BD31-FEB7AAADF5E9}" type="slidenum">
              <a:rPr lang="fr-FR" smtClean="0"/>
              <a:t>43</a:t>
            </a:fld>
            <a:endParaRPr lang="fr-FR"/>
          </a:p>
        </p:txBody>
      </p:sp>
    </p:spTree>
    <p:extLst>
      <p:ext uri="{BB962C8B-B14F-4D97-AF65-F5344CB8AC3E}">
        <p14:creationId xmlns:p14="http://schemas.microsoft.com/office/powerpoint/2010/main" val="1415428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indent="0">
              <a:buNone/>
            </a:pPr>
            <a:r>
              <a:rPr lang="fr-FR" dirty="0"/>
              <a:t>1/ Agenda 2030 : de quoi s'agit-il ? 7 minutes</a:t>
            </a:r>
            <a:br>
              <a:rPr lang="fr-FR" dirty="0"/>
            </a:br>
            <a:endParaRPr lang="fr-FR" dirty="0"/>
          </a:p>
          <a:p>
            <a:pPr marL="0" indent="0">
              <a:buNone/>
            </a:pPr>
            <a:r>
              <a:rPr lang="fr-FR" dirty="0"/>
              <a:t>Agenda 2030 et Développement durable : qui, quand, quoi</a:t>
            </a:r>
            <a:br>
              <a:rPr lang="fr-FR" dirty="0"/>
            </a:br>
            <a:endParaRPr lang="fr-FR" dirty="0"/>
          </a:p>
          <a:p>
            <a:pPr marL="0" indent="0">
              <a:buNone/>
            </a:pPr>
            <a:r>
              <a:rPr lang="fr-FR" dirty="0"/>
              <a:t>la suite des agendas 21 </a:t>
            </a:r>
          </a:p>
          <a:p>
            <a:pPr marL="0" indent="0">
              <a:buNone/>
            </a:pPr>
            <a:r>
              <a:rPr lang="fr-FR" dirty="0"/>
              <a:t>les 17 objectifs </a:t>
            </a:r>
          </a:p>
          <a:p>
            <a:pPr marL="0" indent="0">
              <a:buNone/>
            </a:pPr>
            <a:r>
              <a:rPr lang="fr-FR"/>
              <a:t>agenda 2030 et advocacy : quel lien ?action territoriale et bibliothèques : développement durable /développement local : impact des bibliothèques sur le territoire, bibliothèques actrices du développement... </a:t>
            </a:r>
          </a:p>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558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937202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97532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3384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660113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4131297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089643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634593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0004391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94344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940376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553480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577155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3930336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544078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088880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305980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516251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17B724F-C886-4176-BD31-FEB7AAADF5E9}" type="slidenum">
              <a:rPr lang="fr-FR" smtClean="0"/>
              <a:t>90</a:t>
            </a:fld>
            <a:endParaRPr lang="fr-FR"/>
          </a:p>
        </p:txBody>
      </p:sp>
    </p:spTree>
    <p:extLst>
      <p:ext uri="{BB962C8B-B14F-4D97-AF65-F5344CB8AC3E}">
        <p14:creationId xmlns:p14="http://schemas.microsoft.com/office/powerpoint/2010/main" val="9865401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5707256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437659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Gagner</a:t>
            </a:r>
            <a:r>
              <a:rPr lang="fr-FR" baseline="0" dirty="0"/>
              <a:t> un package media</a:t>
            </a:r>
            <a:endParaRPr lang="fr-FR" dirty="0"/>
          </a:p>
        </p:txBody>
      </p:sp>
      <p:sp>
        <p:nvSpPr>
          <p:cNvPr id="4" name="Espace réservé du numéro de diapositive 3"/>
          <p:cNvSpPr>
            <a:spLocks noGrp="1"/>
          </p:cNvSpPr>
          <p:nvPr>
            <p:ph type="sldNum" sz="quarter" idx="10"/>
          </p:nvPr>
        </p:nvSpPr>
        <p:spPr/>
        <p:txBody>
          <a:bodyPr/>
          <a:lstStyle/>
          <a:p>
            <a:fld id="{A17B724F-C886-4176-BD31-FEB7AAADF5E9}" type="slidenum">
              <a:rPr lang="fr-FR" smtClean="0"/>
              <a:t>107</a:t>
            </a:fld>
            <a:endParaRPr lang="fr-FR"/>
          </a:p>
        </p:txBody>
      </p:sp>
    </p:spTree>
    <p:extLst>
      <p:ext uri="{BB962C8B-B14F-4D97-AF65-F5344CB8AC3E}">
        <p14:creationId xmlns:p14="http://schemas.microsoft.com/office/powerpoint/2010/main" val="3525673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r>
              <a:rPr lang="fr-FR" dirty="0"/>
              <a:t>Nous avons cependant de nombreux outils à disposition (pour la plupart sur notre site) </a:t>
            </a:r>
            <a:r>
              <a:rPr lang="fr-FR" dirty="0">
                <a:hlinkClick r:id="rId3"/>
              </a:rPr>
              <a:t>cyclobiblio.fr</a:t>
            </a:r>
            <a:r>
              <a:rPr lang="fr-FR" dirty="0"/>
              <a:t> pour montrer nos actions :</a:t>
            </a:r>
            <a:br>
              <a:rPr lang="fr-FR" dirty="0"/>
            </a:br>
            <a:endParaRPr lang="fr-FR" dirty="0"/>
          </a:p>
          <a:p>
            <a:r>
              <a:rPr lang="fr-FR" dirty="0"/>
              <a:t>- Film sur le tour 2019 sur notre chaîne </a:t>
            </a:r>
            <a:r>
              <a:rPr lang="fr-FR" dirty="0" err="1"/>
              <a:t>Youtube</a:t>
            </a:r>
            <a:r>
              <a:rPr lang="fr-FR" dirty="0"/>
              <a:t> </a:t>
            </a:r>
            <a:r>
              <a:rPr lang="fr-FR" dirty="0">
                <a:hlinkClick r:id="rId4"/>
              </a:rPr>
              <a:t>https://youtu.be/g4x03DA4utA</a:t>
            </a:r>
            <a:endParaRPr lang="fr-FR" dirty="0"/>
          </a:p>
          <a:p>
            <a:r>
              <a:rPr lang="fr-FR" dirty="0"/>
              <a:t>- Extraits de mon intervention lors de la journée Politique(s) et bibliothèques à Bordeaux</a:t>
            </a:r>
            <a:br>
              <a:rPr lang="fr-FR" dirty="0"/>
            </a:br>
            <a:endParaRPr lang="fr-FR" dirty="0"/>
          </a:p>
          <a:p>
            <a:r>
              <a:rPr lang="fr-FR" dirty="0"/>
              <a:t>- Articles dans la revue Bibliothèque(s)</a:t>
            </a:r>
            <a:br>
              <a:rPr lang="fr-FR" dirty="0"/>
            </a:br>
            <a:endParaRPr lang="fr-FR" dirty="0"/>
          </a:p>
          <a:p>
            <a:r>
              <a:rPr lang="fr-FR" dirty="0"/>
              <a:t>- Vidéo de présentation de Cyclo-biblio (4mn30) tournée en février 2020 pour présenter notre association lors d'une journée d'étude de la BANQ </a:t>
            </a:r>
            <a:r>
              <a:rPr lang="fr-FR" dirty="0">
                <a:hlinkClick r:id="rId5"/>
              </a:rPr>
              <a:t>https://youtu.be/88sHFLKv50I</a:t>
            </a:r>
            <a:endParaRPr lang="fr-FR" dirty="0"/>
          </a:p>
          <a:p>
            <a:r>
              <a:rPr lang="fr-FR" dirty="0"/>
              <a:t>- Nos réseaux sociaux</a:t>
            </a:r>
          </a:p>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583515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4255282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113235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3972439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915429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84080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007282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11229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022258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2928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294863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551450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1352451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1747159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1074888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9659138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9: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9: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r>
              <a:rPr lang="fr-FR" dirty="0"/>
              <a:t>Nous avons cependant de nombreux outils à disposition (pour la plupart sur notre site) </a:t>
            </a:r>
            <a:r>
              <a:rPr lang="fr-FR" dirty="0">
                <a:hlinkClick r:id="rId3"/>
              </a:rPr>
              <a:t>cyclobiblio.fr</a:t>
            </a:r>
            <a:r>
              <a:rPr lang="fr-FR" dirty="0"/>
              <a:t> pour montrer nos actions :</a:t>
            </a:r>
            <a:br>
              <a:rPr lang="fr-FR" dirty="0"/>
            </a:br>
            <a:endParaRPr lang="fr-FR" dirty="0"/>
          </a:p>
          <a:p>
            <a:r>
              <a:rPr lang="fr-FR" dirty="0"/>
              <a:t>- Film sur le tour 2019 sur notre chaîne </a:t>
            </a:r>
            <a:r>
              <a:rPr lang="fr-FR" dirty="0" err="1"/>
              <a:t>Youtube</a:t>
            </a:r>
            <a:r>
              <a:rPr lang="fr-FR" dirty="0"/>
              <a:t> </a:t>
            </a:r>
            <a:r>
              <a:rPr lang="fr-FR" dirty="0">
                <a:hlinkClick r:id="rId4"/>
              </a:rPr>
              <a:t>https://youtu.be/g4x03DA4utA</a:t>
            </a:r>
            <a:endParaRPr lang="fr-FR" dirty="0"/>
          </a:p>
          <a:p>
            <a:r>
              <a:rPr lang="fr-FR" dirty="0"/>
              <a:t>- Extraits de mon intervention lors de la journée Politique(s) et bibliothèques à Bordeaux</a:t>
            </a:r>
            <a:br>
              <a:rPr lang="fr-FR" dirty="0"/>
            </a:br>
            <a:endParaRPr lang="fr-FR" dirty="0"/>
          </a:p>
          <a:p>
            <a:r>
              <a:rPr lang="fr-FR" dirty="0"/>
              <a:t>- Articles dans la revue Bibliothèque(s)</a:t>
            </a:r>
            <a:br>
              <a:rPr lang="fr-FR" dirty="0"/>
            </a:br>
            <a:endParaRPr lang="fr-FR" dirty="0"/>
          </a:p>
          <a:p>
            <a:r>
              <a:rPr lang="fr-FR" dirty="0"/>
              <a:t>- Vidéo de présentation de Cyclo-biblio (4mn30) tournée en février 2020 pour présenter notre association lors d'une journée d'étude de la BANQ </a:t>
            </a:r>
            <a:r>
              <a:rPr lang="fr-FR" dirty="0">
                <a:hlinkClick r:id="rId5"/>
              </a:rPr>
              <a:t>https://youtu.be/88sHFLKv50I</a:t>
            </a:r>
            <a:endParaRPr lang="fr-FR" dirty="0"/>
          </a:p>
          <a:p>
            <a:r>
              <a:rPr lang="fr-FR" dirty="0"/>
              <a:t>- Nos réseaux sociaux</a:t>
            </a:r>
          </a:p>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37510260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65584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5: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772397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959261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917575" y="744538"/>
            <a:ext cx="496411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8:notes"/>
          <p:cNvSpPr txBox="1">
            <a:spLocks noGrp="1"/>
          </p:cNvSpPr>
          <p:nvPr>
            <p:ph type="body" idx="1"/>
          </p:nvPr>
        </p:nvSpPr>
        <p:spPr>
          <a:xfrm>
            <a:off x="679927" y="4716661"/>
            <a:ext cx="5439409" cy="44684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4037476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9E89A615-B7DE-4D17-AC5E-B29EC6ED8D8F}" type="datetimeFigureOut">
              <a:rPr lang="fr-FR" smtClean="0"/>
              <a:t>20/03/2023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241029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E89A615-B7DE-4D17-AC5E-B29EC6ED8D8F}" type="datetimeFigureOut">
              <a:rPr lang="fr-FR" smtClean="0"/>
              <a:t>20/03/2023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283149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E89A615-B7DE-4D17-AC5E-B29EC6ED8D8F}" type="datetimeFigureOut">
              <a:rPr lang="fr-FR" smtClean="0"/>
              <a:t>20/03/2023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2492638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fr-FR"/>
              <a:t>Modifiez le style du titre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506C1D8A-747E-4AF2-B270-3A204E8041F1}"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7DD4B-32A2-401B-AA55-7B5B882439DB}" type="slidenum">
              <a:rPr lang="fr-FR" smtClean="0"/>
              <a:t>‹N°›</a:t>
            </a:fld>
            <a:endParaRPr lang="fr-FR"/>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949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06C1D8A-747E-4AF2-B270-3A204E8041F1}"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2822038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fr-FR"/>
              <a:t>Modifiez le style du titre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06C1D8A-747E-4AF2-B270-3A204E8041F1}"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7DD4B-32A2-401B-AA55-7B5B882439DB}" type="slidenum">
              <a:rPr lang="fr-FR" smtClean="0"/>
              <a:t>‹N°›</a:t>
            </a:fld>
            <a:endParaRPr lang="fr-FR"/>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229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06C1D8A-747E-4AF2-B270-3A204E8041F1}" type="datetimeFigureOut">
              <a:rPr lang="fr-FR" smtClean="0"/>
              <a:t>20/03/2023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226227358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fr-FR"/>
              <a:t>Modifiez le style du titre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768096" y="2967788"/>
            <a:ext cx="356616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fr-FR"/>
              <a:t>Cliquez pour modifier les styles du texte du masque</a:t>
            </a:r>
          </a:p>
        </p:txBody>
      </p:sp>
      <p:sp>
        <p:nvSpPr>
          <p:cNvPr id="6" name="Content Placeholder 5"/>
          <p:cNvSpPr>
            <a:spLocks noGrp="1"/>
          </p:cNvSpPr>
          <p:nvPr>
            <p:ph sz="quarter" idx="4"/>
          </p:nvPr>
        </p:nvSpPr>
        <p:spPr>
          <a:xfrm>
            <a:off x="4491990" y="2967788"/>
            <a:ext cx="356616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06C1D8A-747E-4AF2-B270-3A204E8041F1}" type="datetimeFigureOut">
              <a:rPr lang="fr-FR" smtClean="0"/>
              <a:t>20/03/2023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322020681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06C1D8A-747E-4AF2-B270-3A204E8041F1}" type="datetimeFigureOut">
              <a:rPr lang="fr-FR" smtClean="0"/>
              <a:t>20/03/2023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821328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6C1D8A-747E-4AF2-B270-3A204E8041F1}" type="datetimeFigureOut">
              <a:rPr lang="fr-FR" smtClean="0"/>
              <a:t>20/03/2023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2565470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fr-FR"/>
              <a:t>Modifiez le style du titre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06C1D8A-747E-4AF2-B270-3A204E8041F1}" type="datetimeFigureOut">
              <a:rPr lang="fr-FR" smtClean="0"/>
              <a:t>20/03/2023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182764228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E89A615-B7DE-4D17-AC5E-B29EC6ED8D8F}" type="datetimeFigureOut">
              <a:rPr lang="fr-FR" smtClean="0"/>
              <a:t>20/03/2023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2691379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06C1D8A-747E-4AF2-B270-3A204E8041F1}" type="datetimeFigureOut">
              <a:rPr lang="fr-FR" smtClean="0"/>
              <a:t>20/03/2023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967DD4B-32A2-401B-AA55-7B5B882439DB}" type="slidenum">
              <a:rPr lang="fr-FR" smtClean="0"/>
              <a:t>‹N°›</a:t>
            </a:fld>
            <a:endParaRPr lang="fr-FR"/>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298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1_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03648" y="1400272"/>
            <a:ext cx="5829300" cy="1463040"/>
          </a:xfrm>
        </p:spPr>
        <p:txBody>
          <a:bodyPr anchor="ctr">
            <a:normAutofit/>
          </a:bodyPr>
          <a:lstStyle>
            <a:lvl1pPr algn="r">
              <a:defRPr sz="44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9141714" cy="1124745"/>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395536" y="4960138"/>
            <a:ext cx="457428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cxnSp>
        <p:nvCxnSpPr>
          <p:cNvPr id="9" name="Straight Connector 8"/>
          <p:cNvCxnSpPr/>
          <p:nvPr/>
        </p:nvCxnSpPr>
        <p:spPr>
          <a:xfrm flipV="1">
            <a:off x="323528" y="5234458"/>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39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06C1D8A-747E-4AF2-B270-3A204E8041F1}"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7DD4B-32A2-401B-AA55-7B5B882439DB}" type="slidenum">
              <a:rPr lang="fr-FR" smtClean="0"/>
              <a:t>‹N°›</a:t>
            </a:fld>
            <a:endParaRPr lang="fr-FR"/>
          </a:p>
        </p:txBody>
      </p:sp>
    </p:spTree>
    <p:extLst>
      <p:ext uri="{BB962C8B-B14F-4D97-AF65-F5344CB8AC3E}">
        <p14:creationId xmlns:p14="http://schemas.microsoft.com/office/powerpoint/2010/main" val="4244196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06C1D8A-747E-4AF2-B270-3A204E8041F1}" type="datetimeFigureOut">
              <a:rPr lang="fr-FR" smtClean="0"/>
              <a:t>20/03/2023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67DD4B-32A2-401B-AA55-7B5B882439DB}" type="slidenum">
              <a:rPr lang="fr-FR" smtClean="0"/>
              <a:t>‹N°›</a:t>
            </a:fld>
            <a:endParaRPr lang="fr-FR"/>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765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
        <p:cNvGrpSpPr/>
        <p:nvPr/>
      </p:nvGrpSpPr>
      <p:grpSpPr>
        <a:xfrm>
          <a:off x="0" y="0"/>
          <a:ext cx="0" cy="0"/>
          <a:chOff x="0" y="0"/>
          <a:chExt cx="0" cy="0"/>
        </a:xfrm>
      </p:grpSpPr>
      <p:sp>
        <p:nvSpPr>
          <p:cNvPr id="15" name="Google Shape;15;p63"/>
          <p:cNvSpPr txBox="1">
            <a:spLocks noGrp="1"/>
          </p:cNvSpPr>
          <p:nvPr>
            <p:ph type="title"/>
          </p:nvPr>
        </p:nvSpPr>
        <p:spPr>
          <a:xfrm>
            <a:off x="1381251" y="1230225"/>
            <a:ext cx="3878399" cy="5807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000000"/>
              </a:buClr>
              <a:buSzPts val="2000"/>
              <a:buFont typeface="Lora"/>
              <a:buNone/>
              <a:defRPr sz="2000" b="1">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16" name="Google Shape;16;p63"/>
          <p:cNvSpPr txBox="1">
            <a:spLocks noGrp="1"/>
          </p:cNvSpPr>
          <p:nvPr>
            <p:ph type="body" idx="1"/>
          </p:nvPr>
        </p:nvSpPr>
        <p:spPr>
          <a:xfrm>
            <a:off x="1381250" y="2155293"/>
            <a:ext cx="6809700" cy="4149600"/>
          </a:xfrm>
          <a:prstGeom prst="rect">
            <a:avLst/>
          </a:prstGeom>
          <a:noFill/>
          <a:ln>
            <a:noFill/>
          </a:ln>
        </p:spPr>
        <p:txBody>
          <a:bodyPr spcFirstLastPara="1" wrap="square" lIns="91425" tIns="91425" rIns="91425" bIns="91425" anchor="t" anchorCtr="0"/>
          <a:lstStyle>
            <a:lvl1pPr marL="457200" lvl="0" indent="-381000" algn="l">
              <a:lnSpc>
                <a:spcPct val="100000"/>
              </a:lnSpc>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228600" algn="l">
              <a:lnSpc>
                <a:spcPct val="100000"/>
              </a:lnSpc>
              <a:spcBef>
                <a:spcPts val="480"/>
              </a:spcBef>
              <a:spcAft>
                <a:spcPts val="0"/>
              </a:spcAft>
              <a:buClr>
                <a:srgbClr val="FFCD00"/>
              </a:buClr>
              <a:buSzPts val="2000"/>
              <a:buFont typeface="Quattrocento Sans"/>
              <a:buNone/>
              <a:defRPr sz="2000">
                <a:latin typeface="Quattrocento Sans"/>
                <a:ea typeface="Quattrocento Sans"/>
                <a:cs typeface="Quattrocento Sans"/>
                <a:sym typeface="Quattrocento Sans"/>
              </a:defRPr>
            </a:lvl2pPr>
            <a:lvl3pPr marL="1371600" lvl="2" indent="-228600" algn="l">
              <a:lnSpc>
                <a:spcPct val="100000"/>
              </a:lnSpc>
              <a:spcBef>
                <a:spcPts val="480"/>
              </a:spcBef>
              <a:spcAft>
                <a:spcPts val="0"/>
              </a:spcAft>
              <a:buClr>
                <a:srgbClr val="FFCD00"/>
              </a:buClr>
              <a:buSzPts val="2000"/>
              <a:buFont typeface="Quattrocento Sans"/>
              <a:buNone/>
              <a:defRPr sz="2000">
                <a:latin typeface="Quattrocento Sans"/>
                <a:ea typeface="Quattrocento Sans"/>
                <a:cs typeface="Quattrocento Sans"/>
                <a:sym typeface="Quattrocento Sans"/>
              </a:defRPr>
            </a:lvl3pPr>
            <a:lvl4pPr marL="1828800" lvl="3"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4pPr>
            <a:lvl5pPr marL="2286000" lvl="4"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5pPr>
            <a:lvl6pPr marL="2743200" lvl="5"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6pPr>
            <a:lvl7pPr marL="3200400" lvl="6"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7pPr>
            <a:lvl8pPr marL="3657600" lvl="7"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8pPr>
            <a:lvl9pPr marL="4114800" lvl="8"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9pPr>
          </a:lstStyle>
          <a:p>
            <a:endParaRPr/>
          </a:p>
        </p:txBody>
      </p:sp>
    </p:spTree>
    <p:extLst>
      <p:ext uri="{BB962C8B-B14F-4D97-AF65-F5344CB8AC3E}">
        <p14:creationId xmlns:p14="http://schemas.microsoft.com/office/powerpoint/2010/main" val="762981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8"/>
        <p:cNvGrpSpPr/>
        <p:nvPr/>
      </p:nvGrpSpPr>
      <p:grpSpPr>
        <a:xfrm>
          <a:off x="0" y="0"/>
          <a:ext cx="0" cy="0"/>
          <a:chOff x="0" y="0"/>
          <a:chExt cx="0" cy="0"/>
        </a:xfrm>
      </p:grpSpPr>
      <p:sp>
        <p:nvSpPr>
          <p:cNvPr id="19" name="Google Shape;19;p64"/>
          <p:cNvSpPr txBox="1">
            <a:spLocks noGrp="1"/>
          </p:cNvSpPr>
          <p:nvPr>
            <p:ph type="title"/>
          </p:nvPr>
        </p:nvSpPr>
        <p:spPr>
          <a:xfrm>
            <a:off x="1381251" y="1230225"/>
            <a:ext cx="3878399" cy="5807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000000"/>
              </a:buClr>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0" name="Google Shape;20;p64"/>
          <p:cNvSpPr txBox="1">
            <a:spLocks noGrp="1"/>
          </p:cNvSpPr>
          <p:nvPr>
            <p:ph type="body" idx="1"/>
          </p:nvPr>
        </p:nvSpPr>
        <p:spPr>
          <a:xfrm>
            <a:off x="1381250" y="2158267"/>
            <a:ext cx="3425400" cy="4308000"/>
          </a:xfrm>
          <a:prstGeom prst="rect">
            <a:avLst/>
          </a:prstGeom>
          <a:noFill/>
          <a:ln>
            <a:noFill/>
          </a:ln>
        </p:spPr>
        <p:txBody>
          <a:bodyPr spcFirstLastPara="1" wrap="square" lIns="91425" tIns="91425" rIns="91425" bIns="91425" anchor="t" anchorCtr="0"/>
          <a:lstStyle>
            <a:lvl1pPr marL="457200" lvl="0" indent="-355600" algn="l">
              <a:lnSpc>
                <a:spcPct val="100000"/>
              </a:lnSpc>
              <a:spcBef>
                <a:spcPts val="0"/>
              </a:spcBef>
              <a:spcAft>
                <a:spcPts val="0"/>
              </a:spcAft>
              <a:buSzPts val="2000"/>
              <a:buChar char="◉"/>
              <a:defRPr sz="2000"/>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2000"/>
              <a:buNone/>
              <a:defRPr/>
            </a:lvl3pPr>
            <a:lvl4pPr marL="1828800" lvl="3" indent="-228600" algn="l">
              <a:lnSpc>
                <a:spcPct val="100000"/>
              </a:lnSpc>
              <a:spcBef>
                <a:spcPts val="0"/>
              </a:spcBef>
              <a:spcAft>
                <a:spcPts val="0"/>
              </a:spcAft>
              <a:buSzPts val="2000"/>
              <a:buNone/>
              <a:defRPr sz="2000"/>
            </a:lvl4pPr>
            <a:lvl5pPr marL="2286000" lvl="4" indent="-228600" algn="l">
              <a:lnSpc>
                <a:spcPct val="100000"/>
              </a:lnSpc>
              <a:spcBef>
                <a:spcPts val="0"/>
              </a:spcBef>
              <a:spcAft>
                <a:spcPts val="0"/>
              </a:spcAft>
              <a:buSzPts val="2000"/>
              <a:buNone/>
              <a:defRPr sz="2000"/>
            </a:lvl5pPr>
            <a:lvl6pPr marL="2743200" lvl="5" indent="-228600" algn="l">
              <a:lnSpc>
                <a:spcPct val="100000"/>
              </a:lnSpc>
              <a:spcBef>
                <a:spcPts val="0"/>
              </a:spcBef>
              <a:spcAft>
                <a:spcPts val="0"/>
              </a:spcAft>
              <a:buSzPts val="2000"/>
              <a:buNone/>
              <a:defRPr sz="2000"/>
            </a:lvl6pPr>
            <a:lvl7pPr marL="3200400" lvl="6" indent="-228600" algn="l">
              <a:lnSpc>
                <a:spcPct val="100000"/>
              </a:lnSpc>
              <a:spcBef>
                <a:spcPts val="0"/>
              </a:spcBef>
              <a:spcAft>
                <a:spcPts val="0"/>
              </a:spcAft>
              <a:buSzPts val="2000"/>
              <a:buNone/>
              <a:defRPr sz="2000"/>
            </a:lvl7pPr>
            <a:lvl8pPr marL="3657600" lvl="7" indent="-228600" algn="l">
              <a:lnSpc>
                <a:spcPct val="100000"/>
              </a:lnSpc>
              <a:spcBef>
                <a:spcPts val="0"/>
              </a:spcBef>
              <a:spcAft>
                <a:spcPts val="0"/>
              </a:spcAft>
              <a:buSzPts val="2000"/>
              <a:buNone/>
              <a:defRPr sz="2000"/>
            </a:lvl8pPr>
            <a:lvl9pPr marL="4114800" lvl="8" indent="-228600" algn="l">
              <a:lnSpc>
                <a:spcPct val="100000"/>
              </a:lnSpc>
              <a:spcBef>
                <a:spcPts val="0"/>
              </a:spcBef>
              <a:spcAft>
                <a:spcPts val="0"/>
              </a:spcAft>
              <a:buSzPts val="2000"/>
              <a:buNone/>
              <a:defRPr sz="2000"/>
            </a:lvl9pPr>
          </a:lstStyle>
          <a:p>
            <a:endParaRPr/>
          </a:p>
        </p:txBody>
      </p:sp>
      <p:sp>
        <p:nvSpPr>
          <p:cNvPr id="21" name="Google Shape;21;p64"/>
          <p:cNvSpPr txBox="1">
            <a:spLocks noGrp="1"/>
          </p:cNvSpPr>
          <p:nvPr>
            <p:ph type="body" idx="2"/>
          </p:nvPr>
        </p:nvSpPr>
        <p:spPr>
          <a:xfrm>
            <a:off x="5012916" y="2158267"/>
            <a:ext cx="3425400" cy="4308000"/>
          </a:xfrm>
          <a:prstGeom prst="rect">
            <a:avLst/>
          </a:prstGeom>
          <a:noFill/>
          <a:ln>
            <a:noFill/>
          </a:ln>
        </p:spPr>
        <p:txBody>
          <a:bodyPr spcFirstLastPara="1" wrap="square" lIns="91425" tIns="91425" rIns="91425" bIns="91425" anchor="t" anchorCtr="0"/>
          <a:lstStyle>
            <a:lvl1pPr marL="457200" lvl="0" indent="-355600" algn="l">
              <a:lnSpc>
                <a:spcPct val="100000"/>
              </a:lnSpc>
              <a:spcBef>
                <a:spcPts val="0"/>
              </a:spcBef>
              <a:spcAft>
                <a:spcPts val="0"/>
              </a:spcAft>
              <a:buSzPts val="2000"/>
              <a:buChar char="◉"/>
              <a:defRPr sz="2000"/>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2000"/>
              <a:buNone/>
              <a:defRPr/>
            </a:lvl3pPr>
            <a:lvl4pPr marL="1828800" lvl="3" indent="-228600" algn="l">
              <a:lnSpc>
                <a:spcPct val="100000"/>
              </a:lnSpc>
              <a:spcBef>
                <a:spcPts val="0"/>
              </a:spcBef>
              <a:spcAft>
                <a:spcPts val="0"/>
              </a:spcAft>
              <a:buSzPts val="2000"/>
              <a:buNone/>
              <a:defRPr sz="2000"/>
            </a:lvl4pPr>
            <a:lvl5pPr marL="2286000" lvl="4" indent="-228600" algn="l">
              <a:lnSpc>
                <a:spcPct val="100000"/>
              </a:lnSpc>
              <a:spcBef>
                <a:spcPts val="0"/>
              </a:spcBef>
              <a:spcAft>
                <a:spcPts val="0"/>
              </a:spcAft>
              <a:buSzPts val="2000"/>
              <a:buNone/>
              <a:defRPr sz="2000"/>
            </a:lvl5pPr>
            <a:lvl6pPr marL="2743200" lvl="5" indent="-228600" algn="l">
              <a:lnSpc>
                <a:spcPct val="100000"/>
              </a:lnSpc>
              <a:spcBef>
                <a:spcPts val="0"/>
              </a:spcBef>
              <a:spcAft>
                <a:spcPts val="0"/>
              </a:spcAft>
              <a:buSzPts val="2000"/>
              <a:buNone/>
              <a:defRPr sz="2000"/>
            </a:lvl6pPr>
            <a:lvl7pPr marL="3200400" lvl="6" indent="-228600" algn="l">
              <a:lnSpc>
                <a:spcPct val="100000"/>
              </a:lnSpc>
              <a:spcBef>
                <a:spcPts val="0"/>
              </a:spcBef>
              <a:spcAft>
                <a:spcPts val="0"/>
              </a:spcAft>
              <a:buSzPts val="2000"/>
              <a:buNone/>
              <a:defRPr sz="2000"/>
            </a:lvl7pPr>
            <a:lvl8pPr marL="3657600" lvl="7" indent="-228600" algn="l">
              <a:lnSpc>
                <a:spcPct val="100000"/>
              </a:lnSpc>
              <a:spcBef>
                <a:spcPts val="0"/>
              </a:spcBef>
              <a:spcAft>
                <a:spcPts val="0"/>
              </a:spcAft>
              <a:buSzPts val="2000"/>
              <a:buNone/>
              <a:defRPr sz="2000"/>
            </a:lvl8pPr>
            <a:lvl9pPr marL="4114800" lvl="8" indent="-228600" algn="l">
              <a:lnSpc>
                <a:spcPct val="100000"/>
              </a:lnSpc>
              <a:spcBef>
                <a:spcPts val="0"/>
              </a:spcBef>
              <a:spcAft>
                <a:spcPts val="0"/>
              </a:spcAft>
              <a:buSzPts val="2000"/>
              <a:buNone/>
              <a:defRPr sz="2000"/>
            </a:lvl9pPr>
          </a:lstStyle>
          <a:p>
            <a:endParaRPr/>
          </a:p>
        </p:txBody>
      </p:sp>
    </p:spTree>
    <p:extLst>
      <p:ext uri="{BB962C8B-B14F-4D97-AF65-F5344CB8AC3E}">
        <p14:creationId xmlns:p14="http://schemas.microsoft.com/office/powerpoint/2010/main" val="1591927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8"/>
        <p:cNvGrpSpPr/>
        <p:nvPr/>
      </p:nvGrpSpPr>
      <p:grpSpPr>
        <a:xfrm>
          <a:off x="0" y="0"/>
          <a:ext cx="0" cy="0"/>
          <a:chOff x="0" y="0"/>
          <a:chExt cx="0" cy="0"/>
        </a:xfrm>
      </p:grpSpPr>
      <p:sp>
        <p:nvSpPr>
          <p:cNvPr id="9" name="Google Shape;9;p62"/>
          <p:cNvSpPr txBox="1">
            <a:spLocks noGrp="1"/>
          </p:cNvSpPr>
          <p:nvPr>
            <p:ph type="ctrTitle"/>
          </p:nvPr>
        </p:nvSpPr>
        <p:spPr>
          <a:xfrm>
            <a:off x="996631" y="2671851"/>
            <a:ext cx="4523699" cy="1546399"/>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Clr>
                <a:srgbClr val="000000"/>
              </a:buClr>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extLst>
      <p:ext uri="{BB962C8B-B14F-4D97-AF65-F5344CB8AC3E}">
        <p14:creationId xmlns:p14="http://schemas.microsoft.com/office/powerpoint/2010/main" val="3048917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381251" y="1230225"/>
            <a:ext cx="3878399" cy="580799"/>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1381250" y="2201434"/>
            <a:ext cx="2333999" cy="41631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 name="Shape 39"/>
          <p:cNvSpPr txBox="1">
            <a:spLocks noGrp="1"/>
          </p:cNvSpPr>
          <p:nvPr>
            <p:ph type="body" idx="2"/>
          </p:nvPr>
        </p:nvSpPr>
        <p:spPr>
          <a:xfrm>
            <a:off x="3834912" y="2201434"/>
            <a:ext cx="2333999" cy="41631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body" idx="3"/>
          </p:nvPr>
        </p:nvSpPr>
        <p:spPr>
          <a:xfrm>
            <a:off x="6288574" y="2201434"/>
            <a:ext cx="2333999" cy="41631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cxnSp>
        <p:nvCxnSpPr>
          <p:cNvPr id="41" name="Shape 41"/>
          <p:cNvCxnSpPr/>
          <p:nvPr/>
        </p:nvCxnSpPr>
        <p:spPr>
          <a:xfrm>
            <a:off x="0" y="1508967"/>
            <a:ext cx="1375800" cy="0"/>
          </a:xfrm>
          <a:prstGeom prst="straightConnector1">
            <a:avLst/>
          </a:prstGeom>
          <a:noFill/>
          <a:ln w="9525" cap="flat" cmpd="sng">
            <a:solidFill>
              <a:srgbClr val="CCCCCC"/>
            </a:solidFill>
            <a:prstDash val="solid"/>
            <a:round/>
            <a:headEnd type="none" w="lg" len="lg"/>
            <a:tailEnd type="none" w="lg" len="lg"/>
          </a:ln>
        </p:spPr>
      </p:cxnSp>
      <p:sp>
        <p:nvSpPr>
          <p:cNvPr id="42" name="Shape 42"/>
          <p:cNvSpPr/>
          <p:nvPr/>
        </p:nvSpPr>
        <p:spPr>
          <a:xfrm>
            <a:off x="817476" y="1238355"/>
            <a:ext cx="405899" cy="5411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sz="1800"/>
          </a:p>
        </p:txBody>
      </p:sp>
      <p:cxnSp>
        <p:nvCxnSpPr>
          <p:cNvPr id="43" name="Shape 43"/>
          <p:cNvCxnSpPr/>
          <p:nvPr/>
        </p:nvCxnSpPr>
        <p:spPr>
          <a:xfrm>
            <a:off x="5265651" y="1508967"/>
            <a:ext cx="3878399" cy="0"/>
          </a:xfrm>
          <a:prstGeom prst="straightConnector1">
            <a:avLst/>
          </a:prstGeom>
          <a:noFill/>
          <a:ln w="9525"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4068036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2459335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3 columns">
  <p:cSld name="1_Title + 3 columns">
    <p:spTree>
      <p:nvGrpSpPr>
        <p:cNvPr id="1" name="Shape 28"/>
        <p:cNvGrpSpPr/>
        <p:nvPr/>
      </p:nvGrpSpPr>
      <p:grpSpPr>
        <a:xfrm>
          <a:off x="0" y="0"/>
          <a:ext cx="0" cy="0"/>
          <a:chOff x="0" y="0"/>
          <a:chExt cx="0" cy="0"/>
        </a:xfrm>
      </p:grpSpPr>
      <p:sp>
        <p:nvSpPr>
          <p:cNvPr id="29" name="Google Shape;29;p66"/>
          <p:cNvSpPr txBox="1">
            <a:spLocks noGrp="1"/>
          </p:cNvSpPr>
          <p:nvPr>
            <p:ph type="title"/>
          </p:nvPr>
        </p:nvSpPr>
        <p:spPr>
          <a:xfrm>
            <a:off x="1381253" y="1230226"/>
            <a:ext cx="3878399" cy="5807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000000"/>
              </a:buClr>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0" name="Google Shape;30;p66"/>
          <p:cNvSpPr txBox="1">
            <a:spLocks noGrp="1"/>
          </p:cNvSpPr>
          <p:nvPr>
            <p:ph type="body" idx="1"/>
          </p:nvPr>
        </p:nvSpPr>
        <p:spPr>
          <a:xfrm>
            <a:off x="1381250" y="2201435"/>
            <a:ext cx="2333999" cy="4163199"/>
          </a:xfrm>
          <a:prstGeom prst="rect">
            <a:avLst/>
          </a:prstGeom>
          <a:noFill/>
          <a:ln>
            <a:noFill/>
          </a:ln>
        </p:spPr>
        <p:txBody>
          <a:bodyPr spcFirstLastPara="1" wrap="square" lIns="91425" tIns="91425" rIns="91425" bIns="91425" anchor="t" anchorCtr="0"/>
          <a:lstStyle>
            <a:lvl1pPr marL="342900" lvl="0" indent="-257175" algn="l">
              <a:lnSpc>
                <a:spcPct val="100000"/>
              </a:lnSpc>
              <a:spcBef>
                <a:spcPts val="0"/>
              </a:spcBef>
              <a:spcAft>
                <a:spcPts val="0"/>
              </a:spcAft>
              <a:buSzPts val="1800"/>
              <a:buChar char="◉"/>
              <a:defRPr sz="1350"/>
            </a:lvl1pPr>
            <a:lvl2pPr marL="685800" lvl="1" indent="-171450" algn="l">
              <a:lnSpc>
                <a:spcPct val="100000"/>
              </a:lnSpc>
              <a:spcBef>
                <a:spcPts val="0"/>
              </a:spcBef>
              <a:spcAft>
                <a:spcPts val="0"/>
              </a:spcAft>
              <a:buSzPts val="1800"/>
              <a:buNone/>
              <a:defRPr sz="1350"/>
            </a:lvl2pPr>
            <a:lvl3pPr marL="1028700" lvl="2" indent="-171450" algn="l">
              <a:lnSpc>
                <a:spcPct val="100000"/>
              </a:lnSpc>
              <a:spcBef>
                <a:spcPts val="0"/>
              </a:spcBef>
              <a:spcAft>
                <a:spcPts val="0"/>
              </a:spcAft>
              <a:buSzPts val="1800"/>
              <a:buNone/>
              <a:defRPr sz="1350"/>
            </a:lvl3pPr>
            <a:lvl4pPr marL="1371600" lvl="3" indent="-171450" algn="l">
              <a:lnSpc>
                <a:spcPct val="100000"/>
              </a:lnSpc>
              <a:spcBef>
                <a:spcPts val="0"/>
              </a:spcBef>
              <a:spcAft>
                <a:spcPts val="0"/>
              </a:spcAft>
              <a:buSzPts val="1800"/>
              <a:buNone/>
              <a:defRPr/>
            </a:lvl4pPr>
            <a:lvl5pPr marL="1714500" lvl="4" indent="-171450" algn="l">
              <a:lnSpc>
                <a:spcPct val="100000"/>
              </a:lnSpc>
              <a:spcBef>
                <a:spcPts val="0"/>
              </a:spcBef>
              <a:spcAft>
                <a:spcPts val="0"/>
              </a:spcAft>
              <a:buSzPts val="1800"/>
              <a:buNone/>
              <a:defRPr/>
            </a:lvl5pPr>
            <a:lvl6pPr marL="2057400" lvl="5" indent="-171450" algn="l">
              <a:lnSpc>
                <a:spcPct val="100000"/>
              </a:lnSpc>
              <a:spcBef>
                <a:spcPts val="0"/>
              </a:spcBef>
              <a:spcAft>
                <a:spcPts val="0"/>
              </a:spcAft>
              <a:buSzPts val="1800"/>
              <a:buNone/>
              <a:defRPr/>
            </a:lvl6pPr>
            <a:lvl7pPr marL="2400300" lvl="6" indent="-171450" algn="l">
              <a:lnSpc>
                <a:spcPct val="100000"/>
              </a:lnSpc>
              <a:spcBef>
                <a:spcPts val="0"/>
              </a:spcBef>
              <a:spcAft>
                <a:spcPts val="0"/>
              </a:spcAft>
              <a:buSzPts val="1800"/>
              <a:buNone/>
              <a:defRPr/>
            </a:lvl7pPr>
            <a:lvl8pPr marL="2743200" lvl="7" indent="-171450" algn="l">
              <a:lnSpc>
                <a:spcPct val="100000"/>
              </a:lnSpc>
              <a:spcBef>
                <a:spcPts val="0"/>
              </a:spcBef>
              <a:spcAft>
                <a:spcPts val="0"/>
              </a:spcAft>
              <a:buSzPts val="1800"/>
              <a:buNone/>
              <a:defRPr/>
            </a:lvl8pPr>
            <a:lvl9pPr marL="3086100" lvl="8" indent="-171450" algn="l">
              <a:lnSpc>
                <a:spcPct val="100000"/>
              </a:lnSpc>
              <a:spcBef>
                <a:spcPts val="0"/>
              </a:spcBef>
              <a:spcAft>
                <a:spcPts val="0"/>
              </a:spcAft>
              <a:buSzPts val="1800"/>
              <a:buNone/>
              <a:defRPr/>
            </a:lvl9pPr>
          </a:lstStyle>
          <a:p>
            <a:endParaRPr/>
          </a:p>
        </p:txBody>
      </p:sp>
      <p:sp>
        <p:nvSpPr>
          <p:cNvPr id="31" name="Google Shape;31;p66"/>
          <p:cNvSpPr txBox="1">
            <a:spLocks noGrp="1"/>
          </p:cNvSpPr>
          <p:nvPr>
            <p:ph type="body" idx="2"/>
          </p:nvPr>
        </p:nvSpPr>
        <p:spPr>
          <a:xfrm>
            <a:off x="3834914" y="2201435"/>
            <a:ext cx="2333999" cy="4163199"/>
          </a:xfrm>
          <a:prstGeom prst="rect">
            <a:avLst/>
          </a:prstGeom>
          <a:noFill/>
          <a:ln>
            <a:noFill/>
          </a:ln>
        </p:spPr>
        <p:txBody>
          <a:bodyPr spcFirstLastPara="1" wrap="square" lIns="91425" tIns="91425" rIns="91425" bIns="91425" anchor="t" anchorCtr="0"/>
          <a:lstStyle>
            <a:lvl1pPr marL="342900" lvl="0" indent="-257175" algn="l">
              <a:lnSpc>
                <a:spcPct val="100000"/>
              </a:lnSpc>
              <a:spcBef>
                <a:spcPts val="0"/>
              </a:spcBef>
              <a:spcAft>
                <a:spcPts val="0"/>
              </a:spcAft>
              <a:buSzPts val="1800"/>
              <a:buChar char="◉"/>
              <a:defRPr sz="1350"/>
            </a:lvl1pPr>
            <a:lvl2pPr marL="685800" lvl="1" indent="-171450" algn="l">
              <a:lnSpc>
                <a:spcPct val="100000"/>
              </a:lnSpc>
              <a:spcBef>
                <a:spcPts val="0"/>
              </a:spcBef>
              <a:spcAft>
                <a:spcPts val="0"/>
              </a:spcAft>
              <a:buSzPts val="1800"/>
              <a:buNone/>
              <a:defRPr sz="1350"/>
            </a:lvl2pPr>
            <a:lvl3pPr marL="1028700" lvl="2" indent="-171450" algn="l">
              <a:lnSpc>
                <a:spcPct val="100000"/>
              </a:lnSpc>
              <a:spcBef>
                <a:spcPts val="0"/>
              </a:spcBef>
              <a:spcAft>
                <a:spcPts val="0"/>
              </a:spcAft>
              <a:buSzPts val="1800"/>
              <a:buNone/>
              <a:defRPr sz="1350"/>
            </a:lvl3pPr>
            <a:lvl4pPr marL="1371600" lvl="3" indent="-171450" algn="l">
              <a:lnSpc>
                <a:spcPct val="100000"/>
              </a:lnSpc>
              <a:spcBef>
                <a:spcPts val="0"/>
              </a:spcBef>
              <a:spcAft>
                <a:spcPts val="0"/>
              </a:spcAft>
              <a:buSzPts val="1800"/>
              <a:buNone/>
              <a:defRPr/>
            </a:lvl4pPr>
            <a:lvl5pPr marL="1714500" lvl="4" indent="-171450" algn="l">
              <a:lnSpc>
                <a:spcPct val="100000"/>
              </a:lnSpc>
              <a:spcBef>
                <a:spcPts val="0"/>
              </a:spcBef>
              <a:spcAft>
                <a:spcPts val="0"/>
              </a:spcAft>
              <a:buSzPts val="1800"/>
              <a:buNone/>
              <a:defRPr/>
            </a:lvl5pPr>
            <a:lvl6pPr marL="2057400" lvl="5" indent="-171450" algn="l">
              <a:lnSpc>
                <a:spcPct val="100000"/>
              </a:lnSpc>
              <a:spcBef>
                <a:spcPts val="0"/>
              </a:spcBef>
              <a:spcAft>
                <a:spcPts val="0"/>
              </a:spcAft>
              <a:buSzPts val="1800"/>
              <a:buNone/>
              <a:defRPr/>
            </a:lvl6pPr>
            <a:lvl7pPr marL="2400300" lvl="6" indent="-171450" algn="l">
              <a:lnSpc>
                <a:spcPct val="100000"/>
              </a:lnSpc>
              <a:spcBef>
                <a:spcPts val="0"/>
              </a:spcBef>
              <a:spcAft>
                <a:spcPts val="0"/>
              </a:spcAft>
              <a:buSzPts val="1800"/>
              <a:buNone/>
              <a:defRPr/>
            </a:lvl7pPr>
            <a:lvl8pPr marL="2743200" lvl="7" indent="-171450" algn="l">
              <a:lnSpc>
                <a:spcPct val="100000"/>
              </a:lnSpc>
              <a:spcBef>
                <a:spcPts val="0"/>
              </a:spcBef>
              <a:spcAft>
                <a:spcPts val="0"/>
              </a:spcAft>
              <a:buSzPts val="1800"/>
              <a:buNone/>
              <a:defRPr/>
            </a:lvl8pPr>
            <a:lvl9pPr marL="3086100" lvl="8" indent="-171450" algn="l">
              <a:lnSpc>
                <a:spcPct val="100000"/>
              </a:lnSpc>
              <a:spcBef>
                <a:spcPts val="0"/>
              </a:spcBef>
              <a:spcAft>
                <a:spcPts val="0"/>
              </a:spcAft>
              <a:buSzPts val="1800"/>
              <a:buNone/>
              <a:defRPr/>
            </a:lvl9pPr>
          </a:lstStyle>
          <a:p>
            <a:endParaRPr/>
          </a:p>
        </p:txBody>
      </p:sp>
      <p:sp>
        <p:nvSpPr>
          <p:cNvPr id="32" name="Google Shape;32;p66"/>
          <p:cNvSpPr txBox="1">
            <a:spLocks noGrp="1"/>
          </p:cNvSpPr>
          <p:nvPr>
            <p:ph type="body" idx="3"/>
          </p:nvPr>
        </p:nvSpPr>
        <p:spPr>
          <a:xfrm>
            <a:off x="6288574" y="2201435"/>
            <a:ext cx="2333999" cy="4163199"/>
          </a:xfrm>
          <a:prstGeom prst="rect">
            <a:avLst/>
          </a:prstGeom>
          <a:noFill/>
          <a:ln>
            <a:noFill/>
          </a:ln>
        </p:spPr>
        <p:txBody>
          <a:bodyPr spcFirstLastPara="1" wrap="square" lIns="91425" tIns="91425" rIns="91425" bIns="91425" anchor="t" anchorCtr="0"/>
          <a:lstStyle>
            <a:lvl1pPr marL="342900" lvl="0" indent="-257175" algn="l">
              <a:lnSpc>
                <a:spcPct val="100000"/>
              </a:lnSpc>
              <a:spcBef>
                <a:spcPts val="0"/>
              </a:spcBef>
              <a:spcAft>
                <a:spcPts val="0"/>
              </a:spcAft>
              <a:buSzPts val="1800"/>
              <a:buChar char="◉"/>
              <a:defRPr sz="1350"/>
            </a:lvl1pPr>
            <a:lvl2pPr marL="685800" lvl="1" indent="-171450" algn="l">
              <a:lnSpc>
                <a:spcPct val="100000"/>
              </a:lnSpc>
              <a:spcBef>
                <a:spcPts val="0"/>
              </a:spcBef>
              <a:spcAft>
                <a:spcPts val="0"/>
              </a:spcAft>
              <a:buSzPts val="1800"/>
              <a:buNone/>
              <a:defRPr sz="1350"/>
            </a:lvl2pPr>
            <a:lvl3pPr marL="1028700" lvl="2" indent="-171450" algn="l">
              <a:lnSpc>
                <a:spcPct val="100000"/>
              </a:lnSpc>
              <a:spcBef>
                <a:spcPts val="0"/>
              </a:spcBef>
              <a:spcAft>
                <a:spcPts val="0"/>
              </a:spcAft>
              <a:buSzPts val="1800"/>
              <a:buNone/>
              <a:defRPr sz="1350"/>
            </a:lvl3pPr>
            <a:lvl4pPr marL="1371600" lvl="3" indent="-171450" algn="l">
              <a:lnSpc>
                <a:spcPct val="100000"/>
              </a:lnSpc>
              <a:spcBef>
                <a:spcPts val="0"/>
              </a:spcBef>
              <a:spcAft>
                <a:spcPts val="0"/>
              </a:spcAft>
              <a:buSzPts val="1800"/>
              <a:buNone/>
              <a:defRPr/>
            </a:lvl4pPr>
            <a:lvl5pPr marL="1714500" lvl="4" indent="-171450" algn="l">
              <a:lnSpc>
                <a:spcPct val="100000"/>
              </a:lnSpc>
              <a:spcBef>
                <a:spcPts val="0"/>
              </a:spcBef>
              <a:spcAft>
                <a:spcPts val="0"/>
              </a:spcAft>
              <a:buSzPts val="1800"/>
              <a:buNone/>
              <a:defRPr/>
            </a:lvl5pPr>
            <a:lvl6pPr marL="2057400" lvl="5" indent="-171450" algn="l">
              <a:lnSpc>
                <a:spcPct val="100000"/>
              </a:lnSpc>
              <a:spcBef>
                <a:spcPts val="0"/>
              </a:spcBef>
              <a:spcAft>
                <a:spcPts val="0"/>
              </a:spcAft>
              <a:buSzPts val="1800"/>
              <a:buNone/>
              <a:defRPr/>
            </a:lvl6pPr>
            <a:lvl7pPr marL="2400300" lvl="6" indent="-171450" algn="l">
              <a:lnSpc>
                <a:spcPct val="100000"/>
              </a:lnSpc>
              <a:spcBef>
                <a:spcPts val="0"/>
              </a:spcBef>
              <a:spcAft>
                <a:spcPts val="0"/>
              </a:spcAft>
              <a:buSzPts val="1800"/>
              <a:buNone/>
              <a:defRPr/>
            </a:lvl7pPr>
            <a:lvl8pPr marL="2743200" lvl="7" indent="-171450" algn="l">
              <a:lnSpc>
                <a:spcPct val="100000"/>
              </a:lnSpc>
              <a:spcBef>
                <a:spcPts val="0"/>
              </a:spcBef>
              <a:spcAft>
                <a:spcPts val="0"/>
              </a:spcAft>
              <a:buSzPts val="1800"/>
              <a:buNone/>
              <a:defRPr/>
            </a:lvl8pPr>
            <a:lvl9pPr marL="3086100" lvl="8" indent="-171450" algn="l">
              <a:lnSpc>
                <a:spcPct val="100000"/>
              </a:lnSpc>
              <a:spcBef>
                <a:spcPts val="0"/>
              </a:spcBef>
              <a:spcAft>
                <a:spcPts val="0"/>
              </a:spcAft>
              <a:buSzPts val="1800"/>
              <a:buNone/>
              <a:defRPr/>
            </a:lvl9pPr>
          </a:lstStyle>
          <a:p>
            <a:endParaRPr/>
          </a:p>
        </p:txBody>
      </p:sp>
      <p:cxnSp>
        <p:nvCxnSpPr>
          <p:cNvPr id="33" name="Google Shape;33;p66"/>
          <p:cNvCxnSpPr/>
          <p:nvPr/>
        </p:nvCxnSpPr>
        <p:spPr>
          <a:xfrm>
            <a:off x="0" y="1508967"/>
            <a:ext cx="1375800" cy="0"/>
          </a:xfrm>
          <a:prstGeom prst="straightConnector1">
            <a:avLst/>
          </a:prstGeom>
          <a:noFill/>
          <a:ln w="9525" cap="flat" cmpd="sng">
            <a:solidFill>
              <a:srgbClr val="CCCCCC"/>
            </a:solidFill>
            <a:prstDash val="solid"/>
            <a:round/>
            <a:headEnd type="none" w="sm" len="sm"/>
            <a:tailEnd type="none" w="sm" len="sm"/>
          </a:ln>
        </p:spPr>
      </p:cxnSp>
      <p:sp>
        <p:nvSpPr>
          <p:cNvPr id="34" name="Google Shape;34;p66"/>
          <p:cNvSpPr/>
          <p:nvPr/>
        </p:nvSpPr>
        <p:spPr>
          <a:xfrm>
            <a:off x="817478" y="1238357"/>
            <a:ext cx="405899" cy="541199"/>
          </a:xfrm>
          <a:prstGeom prst="ellipse">
            <a:avLst/>
          </a:prstGeom>
          <a:solidFill>
            <a:srgbClr val="FFCD00"/>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cxnSp>
        <p:nvCxnSpPr>
          <p:cNvPr id="35" name="Google Shape;35;p66"/>
          <p:cNvCxnSpPr/>
          <p:nvPr/>
        </p:nvCxnSpPr>
        <p:spPr>
          <a:xfrm>
            <a:off x="5265653" y="1508967"/>
            <a:ext cx="3878399" cy="0"/>
          </a:xfrm>
          <a:prstGeom prst="straightConnector1">
            <a:avLst/>
          </a:prstGeom>
          <a:noFill/>
          <a:ln w="9525" cap="flat" cmpd="sng">
            <a:solidFill>
              <a:srgbClr val="CCCCCC"/>
            </a:solidFill>
            <a:prstDash val="solid"/>
            <a:round/>
            <a:headEnd type="none" w="sm" len="sm"/>
            <a:tailEnd type="none" w="sm" len="sm"/>
          </a:ln>
        </p:spPr>
      </p:cxnSp>
    </p:spTree>
    <p:extLst>
      <p:ext uri="{BB962C8B-B14F-4D97-AF65-F5344CB8AC3E}">
        <p14:creationId xmlns:p14="http://schemas.microsoft.com/office/powerpoint/2010/main" val="4161175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9E89A615-B7DE-4D17-AC5E-B29EC6ED8D8F}" type="datetimeFigureOut">
              <a:rPr lang="fr-FR" smtClean="0"/>
              <a:t>20/03/2023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419236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E89A615-B7DE-4D17-AC5E-B29EC6ED8D8F}" type="datetimeFigureOut">
              <a:rPr lang="fr-FR" smtClean="0"/>
              <a:t>20/03/2023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398448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E89A615-B7DE-4D17-AC5E-B29EC6ED8D8F}" type="datetimeFigureOut">
              <a:rPr lang="fr-FR" smtClean="0"/>
              <a:t>20/03/2023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426880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E89A615-B7DE-4D17-AC5E-B29EC6ED8D8F}" type="datetimeFigureOut">
              <a:rPr lang="fr-FR" smtClean="0"/>
              <a:t>20/03/2023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53085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E89A615-B7DE-4D17-AC5E-B29EC6ED8D8F}" type="datetimeFigureOut">
              <a:rPr lang="fr-FR" smtClean="0"/>
              <a:t>20/03/2023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410980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E89A615-B7DE-4D17-AC5E-B29EC6ED8D8F}" type="datetimeFigureOut">
              <a:rPr lang="fr-FR" smtClean="0"/>
              <a:t>20/03/2023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471436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E89A615-B7DE-4D17-AC5E-B29EC6ED8D8F}" type="datetimeFigureOut">
              <a:rPr lang="fr-FR" smtClean="0"/>
              <a:t>20/03/2023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E32DCAD-C1BB-4ED6-9CFA-DED71E959DC4}" type="slidenum">
              <a:rPr lang="fr-FR" smtClean="0"/>
              <a:t>‹N°›</a:t>
            </a:fld>
            <a:endParaRPr lang="fr-FR"/>
          </a:p>
        </p:txBody>
      </p:sp>
    </p:spTree>
    <p:extLst>
      <p:ext uri="{BB962C8B-B14F-4D97-AF65-F5344CB8AC3E}">
        <p14:creationId xmlns:p14="http://schemas.microsoft.com/office/powerpoint/2010/main" val="369542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9A615-B7DE-4D17-AC5E-B29EC6ED8D8F}" type="datetimeFigureOut">
              <a:rPr lang="fr-FR" smtClean="0"/>
              <a:t>20/03/2023</a:t>
            </a:fld>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32DCAD-C1BB-4ED6-9CFA-DED71E959DC4}" type="slidenum">
              <a:rPr lang="fr-FR" smtClean="0"/>
              <a:t>‹N°›</a:t>
            </a:fld>
            <a:endParaRPr lang="fr-FR"/>
          </a:p>
        </p:txBody>
      </p:sp>
    </p:spTree>
    <p:extLst>
      <p:ext uri="{BB962C8B-B14F-4D97-AF65-F5344CB8AC3E}">
        <p14:creationId xmlns:p14="http://schemas.microsoft.com/office/powerpoint/2010/main" val="3048369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E89A615-B7DE-4D17-AC5E-B29EC6ED8D8F}" type="datetimeFigureOut">
              <a:rPr lang="fr-FR" smtClean="0"/>
              <a:t>20/03/2023</a:t>
            </a:fld>
            <a:endParaRPr lang="fr-F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fr-F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BE32DCAD-C1BB-4ED6-9CFA-DED71E959DC4}" type="slidenum">
              <a:rPr lang="fr-FR" smtClean="0"/>
              <a:t>‹N°›</a:t>
            </a:fld>
            <a:endParaRPr lang="fr-FR"/>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50716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8"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Lst>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hyperlink" Target="https://www.cilip.org.uk/page/FactsMatter" TargetMode="External"/><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ilovelibraries.org/" TargetMode="External"/><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ilovelibraries.org/" TargetMode="External"/><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68.png"/></Relationships>
</file>

<file path=ppt/slides/_rels/slide10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1.png"/><Relationship Id="rId2" Type="http://schemas.openxmlformats.org/officeDocument/2006/relationships/hyperlink" Target="https://ilovelibraries.org/" TargetMode="External"/><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image" Target="../media/image70.png"/><Relationship Id="rId4" Type="http://schemas.openxmlformats.org/officeDocument/2006/relationships/image" Target="../media/image69.png"/></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ilovelibraries.org/" TargetMode="External"/><Relationship Id="rId1" Type="http://schemas.openxmlformats.org/officeDocument/2006/relationships/slideLayout" Target="../slideLayouts/slideLayout24.xml"/><Relationship Id="rId5" Type="http://schemas.openxmlformats.org/officeDocument/2006/relationships/image" Target="../media/image72.png"/><Relationship Id="rId4" Type="http://schemas.openxmlformats.org/officeDocument/2006/relationships/image" Target="../media/image67.png"/></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oesterreichliest.at/"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librariesweek.org.uk/" TargetMode="Externa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4.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biblioweekend.ch/" TargetMode="External"/><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3" Type="http://schemas.openxmlformats.org/officeDocument/2006/relationships/hyperlink" Target="https://www.youtube.com/watch?v=g4x03DA4utA&amp;feature=youtu.be&amp;fbclid=IwAR329ypqTxAf7I5wVmCbe8lvcfObO2lTZn4T4S_eqbFNp9QvjxR1tyrg6Ws" TargetMode="External"/><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87.jpeg"/><Relationship Id="rId5" Type="http://schemas.openxmlformats.org/officeDocument/2006/relationships/hyperlink" Target="https://assocyclobiblio.wordpress.com/" TargetMode="External"/><Relationship Id="rId4" Type="http://schemas.openxmlformats.org/officeDocument/2006/relationships/image" Target="../media/image86.png"/></Relationships>
</file>

<file path=ppt/slides/_rels/slide1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openxmlformats.org/officeDocument/2006/relationships/hyperlink" Target="https://www.cilip.org.uk/news/478714/Complaint-concerning-CCHQ-misrepresentation-on-social-media.htm"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4.xml"/><Relationship Id="rId4" Type="http://schemas.openxmlformats.org/officeDocument/2006/relationships/hyperlink" Target="https://www.cilip.org.uk/page/FamousFaces"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youtube.com/playlist?list=PLY6JdvV7ZFZvRzdvSGM9bYeNxbmiu0bq9" TargetMode="Externa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ilovelibraries.org/article/show-the-world-your-love-for-levar/" TargetMode="Externa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3" Type="http://schemas.openxmlformats.org/officeDocument/2006/relationships/hyperlink" Target="https://www.cilip.org.uk/page/CampaignsandAdvocacy" TargetMode="External"/><Relationship Id="rId2" Type="http://schemas.openxmlformats.org/officeDocument/2006/relationships/image" Target="../media/image93.pn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librariesdeliver.uk/votelibraries" TargetMode="External"/><Relationship Id="rId1" Type="http://schemas.openxmlformats.org/officeDocument/2006/relationships/slideLayout" Target="../slideLayouts/slideLayout24.xml"/><Relationship Id="rId4" Type="http://schemas.openxmlformats.org/officeDocument/2006/relationships/image" Target="../media/image95.png"/></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librariesdeliver.uk/" TargetMode="Externa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librariesdeliver.uk/writetocandidates" TargetMode="External"/><Relationship Id="rId1" Type="http://schemas.openxmlformats.org/officeDocument/2006/relationships/slideLayout" Target="../slideLayouts/slideLayout24.xml"/><Relationship Id="rId4" Type="http://schemas.openxmlformats.org/officeDocument/2006/relationships/hyperlink" Target="https://whocanivotefor.co.uk/" TargetMode="External"/></Relationships>
</file>

<file path=ppt/slides/_rels/slide1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librariesdeliver.uk/openletter" TargetMode="External"/><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hyperlink" Target="https://www.librariesdeliver.uk/openletter"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hyperlink" Target="http://www.ala.org/advocacy/snapshotday" TargetMode="External"/><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ilovelibraries.org/" TargetMode="Externa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action.everylibrary.org/" TargetMode="Externa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fightforthefirst.org/" TargetMode="Externa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fightforthefirst.org/" TargetMode="External"/><Relationship Id="rId1" Type="http://schemas.openxmlformats.org/officeDocument/2006/relationships/slideLayout" Target="../slideLayouts/slideLayout24.xml"/><Relationship Id="rId4" Type="http://schemas.openxmlformats.org/officeDocument/2006/relationships/image" Target="../media/image109.png"/></Relationships>
</file>

<file path=ppt/slides/_rels/slide1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bibliobe.ch/fr/Services/Formation-et-perfectionnement/Journee-des-bibliotheques-2015/AccroBiblio.aspx" TargetMode="External"/><Relationship Id="rId1" Type="http://schemas.openxmlformats.org/officeDocument/2006/relationships/slideLayout" Target="../slideLayouts/slideLayout24.xml"/><Relationship Id="rId4" Type="http://schemas.openxmlformats.org/officeDocument/2006/relationships/image" Target="../media/image11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1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1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1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1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28.xml"/><Relationship Id="rId4" Type="http://schemas.openxmlformats.org/officeDocument/2006/relationships/image" Target="../media/image1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8.xml"/><Relationship Id="rId1" Type="http://schemas.openxmlformats.org/officeDocument/2006/relationships/slideLayout" Target="../slideLayouts/slideLayout28.xml"/><Relationship Id="rId6" Type="http://schemas.openxmlformats.org/officeDocument/2006/relationships/hyperlink" Target="https://agenda2030bibfr.wixsite.com/agenda2030bib/presentation" TargetMode="External"/><Relationship Id="rId5" Type="http://schemas.openxmlformats.org/officeDocument/2006/relationships/image" Target="../media/image4.png"/><Relationship Id="rId4" Type="http://schemas.openxmlformats.org/officeDocument/2006/relationships/hyperlink" Target="https://www.youtube.com/watch?v=yxgOU-B9ljQ"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9.xml"/></Relationships>
</file>

<file path=ppt/slides/_rels/slide1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9.xml"/></Relationships>
</file>

<file path=ppt/slides/_rels/slide14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3.png"/><Relationship Id="rId1" Type="http://schemas.openxmlformats.org/officeDocument/2006/relationships/slideLayout" Target="../slideLayouts/slideLayout29.xml"/></Relationships>
</file>

<file path=ppt/slides/_rels/slide1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4.png"/><Relationship Id="rId1" Type="http://schemas.openxmlformats.org/officeDocument/2006/relationships/slideLayout" Target="../slideLayouts/slideLayout29.xml"/></Relationships>
</file>

<file path=ppt/slides/_rels/slide15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9.xml"/></Relationships>
</file>

<file path=ppt/slides/_rels/slide1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www.everylibrary.org/winutah2023" TargetMode="Externa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agenda-2030.fr/a-la-une/actualites-a-la-une/article/feuille-de-route-de-la-france-pour-l-agenda-2030" TargetMode="External"/><Relationship Id="rId1" Type="http://schemas.openxmlformats.org/officeDocument/2006/relationships/slideLayout" Target="../slideLayouts/slideLayout25.xml"/><Relationship Id="rId4" Type="http://schemas.openxmlformats.org/officeDocument/2006/relationships/image" Target="../media/image129.jpe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hyperlink" Target="https://fr.m.wikipedia.org/wiki/Fichier:Seattle_Public_Library.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hyperlink" Target="http://raphaellebats.blogspot.com/2020/03/seminaire-bib-covid.html" TargetMode="External"/><Relationship Id="rId3" Type="http://schemas.openxmlformats.org/officeDocument/2006/relationships/image" Target="../media/image9.jpeg"/><Relationship Id="rId7" Type="http://schemas.openxmlformats.org/officeDocument/2006/relationships/hyperlink" Target="https://www.francebleu.fr/infos/culture-loisirs/les-bibliotheques-de-chateauroux-maintiennent-leurs-services-pendant-le-reconfinement-1604329964"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hyperlink" Target="https://www.tubize-tuclasakoi.be/blog/2020/03/13/covid-19-fermeture-des-bibliotheques/" TargetMode="External"/><Relationship Id="rId4" Type="http://schemas.openxmlformats.org/officeDocument/2006/relationships/image" Target="../media/image10.jpeg"/><Relationship Id="rId9" Type="http://schemas.openxmlformats.org/officeDocument/2006/relationships/hyperlink" Target="https://www.mediatheques-terre-atlantique.fr/actualites/fermeture-des-mediathequ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www.ifla.org/advocating-for-libraries/"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hyperlink" Target="https://www.ifla.org/faife" TargetMode="External"/><Relationship Id="rId4" Type="http://schemas.openxmlformats.org/officeDocument/2006/relationships/hyperlink" Target="https://www.ifla.org/resources/?_sfm_resource_type=Statement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www.eblida.org/activities/" TargetMode="External"/><Relationship Id="rId7" Type="http://schemas.openxmlformats.org/officeDocument/2006/relationships/hyperlink" Target="http://www.eblida.org/activities/position-papers/take-down-the-digital-barriers-aarhus-declaration.html"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www.eblida.org/publications/fundraising-general-structural-funds.html" TargetMode="External"/><Relationship Id="rId5" Type="http://schemas.openxmlformats.org/officeDocument/2006/relationships/hyperlink" Target="http://www.eblida.org/activities/the-eblida-matrix.html" TargetMode="External"/><Relationship Id="rId4" Type="http://schemas.openxmlformats.org/officeDocument/2006/relationships/hyperlink" Target="http://www.eblida.org/publications/eblida-position-papers-and-statements.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ubliclibraries2030.eu/"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publiclibraries2030.eu/projects/generation-code/" TargetMode="External"/><Relationship Id="rId7" Type="http://schemas.openxmlformats.org/officeDocument/2006/relationships/hyperlink" Target="https://publiclibraries2030.eu/our-projects/"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publiclibraries2030.eu/lighthouse-libraries/" TargetMode="External"/><Relationship Id="rId5" Type="http://schemas.openxmlformats.org/officeDocument/2006/relationships/hyperlink" Target="https://publiclibraries2030.eu/resources/eu-library-factsheets/" TargetMode="External"/><Relationship Id="rId4" Type="http://schemas.openxmlformats.org/officeDocument/2006/relationships/hyperlink" Target="https://publiclibraries2030.eu/projects/mep-library-lover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xFTW6_RjbFM&amp;ab_channel=OXYGENARTS" TargetMode="External"/><Relationship Id="rId1" Type="http://schemas.openxmlformats.org/officeDocument/2006/relationships/slideLayout" Target="../slideLayouts/slideLayout13.xml"/><Relationship Id="rId4" Type="http://schemas.openxmlformats.org/officeDocument/2006/relationships/hyperlink" Target="http://www.eblida.org/news/eblida,-naple-and-pl2030-team-up-for-libraries-in-europe.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ala.org/advocacy/tools" TargetMode="Externa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eblida.org/activities/the-eblida-matrix.html" TargetMode="Externa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hyperlink" Target="https://blogs.ifla.org/lpa/2019/01/10/introducing-the-10-minute-library-advocate/" TargetMode="External"/><Relationship Id="rId2" Type="http://schemas.openxmlformats.org/officeDocument/2006/relationships/image" Target="../media/image19.png"/><Relationship Id="rId1" Type="http://schemas.openxmlformats.org/officeDocument/2006/relationships/slideLayout" Target="../slideLayouts/slideLayout24.xml"/><Relationship Id="rId6" Type="http://schemas.openxmlformats.org/officeDocument/2006/relationships/hyperlink" Target="https://blogs.ifla.org/lpa/tag/10minuteinternationallibrarian/" TargetMode="External"/><Relationship Id="rId5" Type="http://schemas.openxmlformats.org/officeDocument/2006/relationships/hyperlink" Target="https://blogs.ifla.org/lpa/tag/everylibrariananadvocate/" TargetMode="External"/><Relationship Id="rId4" Type="http://schemas.openxmlformats.org/officeDocument/2006/relationships/hyperlink" Target="https://blogs.ifla.org/lp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blogs.ifla.org/lpa/2019/11/22/the-10-minute-library-advocate-45-learn-a-striking-library-fact/" TargetMode="Externa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hyperlink" Target="http://www.ala.org/advocacy/library-value-calculator"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ala.org/advocacy/quotable-facts" TargetMode="External"/><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hyperlink" Target="https://www.lyondeclaration.org/content/pages/lyon-declaration-fr.pdf" TargetMode="External"/><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hyperlink" Target="http://www.ifla.org/publications/node/10546"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hyperlink" Target="https://www.ifla.org/files/assets/hq/topics/libraries-development/documents/sdgs-insert-fr.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7.xml"/><Relationship Id="rId5" Type="http://schemas.openxmlformats.org/officeDocument/2006/relationships/image" Target="../media/image29.pn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yxgOU-B9ljQ" TargetMode="Externa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irtable.com/shr7YkW20CqgjOhP1" TargetMode="Externa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hyperlink" Target="https://www.geneve.ch/fr/autorites-administration/conseil-administratif/programme-legislature" TargetMode="External"/><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hyperlink" Target="https://www.geneve.ch/sites/default/files/2021-03/programme-legislature-2020-2025-b.pdf"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www.ala.org/everyday-advocacy/speak-out/alsc-championing-childrens-services-toolkit" TargetMode="External"/><Relationship Id="rId2" Type="http://schemas.openxmlformats.org/officeDocument/2006/relationships/hyperlink" Target="https://www.ala.org/everyday-advocacy/sites/ala.org.everyday-advocacy/files/content/speak-out/alsc-championing-childrens-services-infographic_high_contrast.pdf" TargetMode="Externa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jpeg"/></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cyclingforlibraries.org/cyclobiblio/a-propos/outils-de-communication/" TargetMode="Externa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bibliobe.ch/fr/Services/Formation-et-perfectionnement/Journee-des-bibliotheques-2015/AccroBiblio.aspx" TargetMode="Externa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bibliobe.ch/fr/Services/Formation-et-perfectionnement/Journee-des-bibliotheques-2015/AccroBiblio.aspx" TargetMode="Externa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mail.google.com/mail/u/1/#m_3267101091158378972__ftn1"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hyperlink" Target="https://mail.google.com/mail/u/0/#m_-1936817254756052181__ftn1" TargetMode="External"/><Relationship Id="rId4" Type="http://schemas.openxmlformats.org/officeDocument/2006/relationships/hyperlink" Target="https://docs.wixstatic.com/ugd/c68511_a70425031a3042e192c3b36f4bbd353d.pdf"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hyperlink" Target="http://www.ala.org/advocacy/federal-resources" TargetMode="External"/><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ala.org/advocacy/tools" TargetMode="Externa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hyperlink" Target="http://www.ala.org/advocacy/getting-started" TargetMode="External"/><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ala.org/advocacy/year-round" TargetMode="Externa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cqrcengage.com/ala/home?0" TargetMode="External"/><Relationship Id="rId1" Type="http://schemas.openxmlformats.org/officeDocument/2006/relationships/slideLayout" Target="../slideLayouts/slideLayout24.xml"/><Relationship Id="rId4" Type="http://schemas.openxmlformats.org/officeDocument/2006/relationships/hyperlink" Target="https://cqrcengage.com/ala/app/write-a-letter?3&amp;engagementId=511238"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ala.org/advocacy/media" TargetMode="Externa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ala.org/advocacy/social-media" TargetMode="Externa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adbu.fr/actualites/communique-les-bu-nont-jamais-cesse-daccueillir-les-etudiants"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hyperlink" Target="https://www.bvoe.at/themen/bibliotheken_in_der_politik"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abf.asso.fr/1/183/662/ABF/-communique-candidats-a-la-presidentielle-quelle-place-donnez-vous-a-la-bibliotheque-dans-les-politiques-publiques-" TargetMode="External"/><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92.xml.rels><?xml version="1.0" encoding="UTF-8" standalone="yes"?>
<Relationships xmlns="http://schemas.openxmlformats.org/package/2006/relationships"><Relationship Id="rId3" Type="http://schemas.openxmlformats.org/officeDocument/2006/relationships/hyperlink" Target="http://www.abf.asso.fr/1/22/850/ABF/-communique-candidates-aux-elections-engagez-vous-pour-les-bibliotheques-" TargetMode="External"/><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lVdzMJ6BVRg" TargetMode="Externa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apbfb.be/images/Manifeste/Manifeste_pour_les_biblioth%C3%A8ques_publiques_-_APBFB.pdf" TargetMode="Externa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sz="3200" dirty="0">
                <a:solidFill>
                  <a:schemeClr val="tx1">
                    <a:lumMod val="65000"/>
                    <a:lumOff val="35000"/>
                  </a:schemeClr>
                </a:solidFill>
              </a:rPr>
              <a:t>Défendre les projets de la bibliothèque dans un monde en  crise : </a:t>
            </a:r>
            <a:r>
              <a:rPr lang="fr-FR" sz="3200" dirty="0" err="1">
                <a:solidFill>
                  <a:schemeClr val="tx1">
                    <a:lumMod val="65000"/>
                    <a:lumOff val="35000"/>
                  </a:schemeClr>
                </a:solidFill>
              </a:rPr>
              <a:t>advocacy</a:t>
            </a:r>
            <a:r>
              <a:rPr lang="fr-FR" sz="3200" dirty="0">
                <a:solidFill>
                  <a:schemeClr val="tx1">
                    <a:lumMod val="65000"/>
                    <a:lumOff val="35000"/>
                  </a:schemeClr>
                </a:solidFill>
              </a:rPr>
              <a:t> en bibliothèque</a:t>
            </a:r>
            <a:endParaRPr lang="fr-FR" sz="3200" dirty="0">
              <a:solidFill>
                <a:schemeClr val="accent4">
                  <a:lumMod val="60000"/>
                  <a:lumOff val="40000"/>
                </a:schemeClr>
              </a:solidFill>
            </a:endParaRPr>
          </a:p>
        </p:txBody>
      </p:sp>
      <p:sp>
        <p:nvSpPr>
          <p:cNvPr id="2" name="Sous-titre 1">
            <a:extLst>
              <a:ext uri="{FF2B5EF4-FFF2-40B4-BE49-F238E27FC236}">
                <a16:creationId xmlns:a16="http://schemas.microsoft.com/office/drawing/2014/main" id="{663B94DB-E476-4361-B350-D27848660937}"/>
              </a:ext>
            </a:extLst>
          </p:cNvPr>
          <p:cNvSpPr>
            <a:spLocks noGrp="1"/>
          </p:cNvSpPr>
          <p:nvPr>
            <p:ph type="subTitle" idx="1"/>
          </p:nvPr>
        </p:nvSpPr>
        <p:spPr/>
        <p:txBody>
          <a:bodyPr/>
          <a:lstStyle/>
          <a:p>
            <a:r>
              <a:rPr lang="fr-FR" dirty="0"/>
              <a:t>Raphaëlle Bats</a:t>
            </a:r>
          </a:p>
          <a:p>
            <a:r>
              <a:rPr lang="fr-FR" dirty="0"/>
              <a:t>2023</a:t>
            </a:r>
          </a:p>
        </p:txBody>
      </p:sp>
    </p:spTree>
    <p:extLst>
      <p:ext uri="{BB962C8B-B14F-4D97-AF65-F5344CB8AC3E}">
        <p14:creationId xmlns:p14="http://schemas.microsoft.com/office/powerpoint/2010/main" val="890508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971DA-3BCE-40D5-9008-0435069EB498}"/>
              </a:ext>
            </a:extLst>
          </p:cNvPr>
          <p:cNvSpPr>
            <a:spLocks noGrp="1"/>
          </p:cNvSpPr>
          <p:nvPr>
            <p:ph type="title"/>
          </p:nvPr>
        </p:nvSpPr>
        <p:spPr>
          <a:xfrm>
            <a:off x="35496" y="1268760"/>
            <a:ext cx="9073008" cy="1463040"/>
          </a:xfrm>
        </p:spPr>
        <p:txBody>
          <a:bodyPr/>
          <a:lstStyle/>
          <a:p>
            <a:pPr algn="ctr"/>
            <a:r>
              <a:rPr lang="fr-FR" dirty="0"/>
              <a:t>Illustration</a:t>
            </a:r>
            <a:br>
              <a:rPr lang="fr-FR" dirty="0"/>
            </a:br>
            <a:r>
              <a:rPr lang="fr-FR" dirty="0"/>
              <a:t>Agenda 2030 et bib françaises</a:t>
            </a:r>
          </a:p>
        </p:txBody>
      </p:sp>
      <p:sp>
        <p:nvSpPr>
          <p:cNvPr id="4" name="Espace réservé pour une image  3">
            <a:extLst>
              <a:ext uri="{FF2B5EF4-FFF2-40B4-BE49-F238E27FC236}">
                <a16:creationId xmlns:a16="http://schemas.microsoft.com/office/drawing/2014/main" id="{5A215157-BC82-B84E-D813-E1F9643F38B2}"/>
              </a:ext>
            </a:extLst>
          </p:cNvPr>
          <p:cNvSpPr>
            <a:spLocks noGrp="1"/>
          </p:cNvSpPr>
          <p:nvPr>
            <p:ph type="pic" idx="1"/>
          </p:nvPr>
        </p:nvSpPr>
        <p:spPr/>
      </p:sp>
      <p:sp>
        <p:nvSpPr>
          <p:cNvPr id="3" name="Espace réservé du texte 2"/>
          <p:cNvSpPr>
            <a:spLocks noGrp="1"/>
          </p:cNvSpPr>
          <p:nvPr>
            <p:ph type="body" sz="half" idx="2"/>
          </p:nvPr>
        </p:nvSpPr>
        <p:spPr/>
        <p:txBody>
          <a:bodyPr>
            <a:normAutofit/>
          </a:bodyPr>
          <a:lstStyle/>
          <a:p>
            <a:pPr algn="ctr"/>
            <a:r>
              <a:rPr lang="fr-FR" sz="2800" dirty="0">
                <a:solidFill>
                  <a:schemeClr val="accent4">
                    <a:lumMod val="60000"/>
                    <a:lumOff val="40000"/>
                  </a:schemeClr>
                </a:solidFill>
              </a:rPr>
              <a:t>Un exemple d’</a:t>
            </a:r>
            <a:r>
              <a:rPr lang="fr-FR" sz="2800" dirty="0" err="1">
                <a:solidFill>
                  <a:schemeClr val="accent4">
                    <a:lumMod val="60000"/>
                    <a:lumOff val="40000"/>
                  </a:schemeClr>
                </a:solidFill>
              </a:rPr>
              <a:t>advocacy</a:t>
            </a:r>
            <a:endParaRPr lang="fr-FR" sz="2800" dirty="0">
              <a:solidFill>
                <a:schemeClr val="accent4">
                  <a:lumMod val="60000"/>
                  <a:lumOff val="40000"/>
                </a:schemeClr>
              </a:solidFill>
            </a:endParaRPr>
          </a:p>
        </p:txBody>
      </p:sp>
    </p:spTree>
    <p:extLst>
      <p:ext uri="{BB962C8B-B14F-4D97-AF65-F5344CB8AC3E}">
        <p14:creationId xmlns:p14="http://schemas.microsoft.com/office/powerpoint/2010/main" val="35648813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A85599-A76E-4B25-9F13-6D0CE74C59A9}"/>
              </a:ext>
            </a:extLst>
          </p:cNvPr>
          <p:cNvSpPr>
            <a:spLocks noGrp="1"/>
          </p:cNvSpPr>
          <p:nvPr>
            <p:ph type="title"/>
          </p:nvPr>
        </p:nvSpPr>
        <p:spPr/>
        <p:txBody>
          <a:bodyPr/>
          <a:lstStyle/>
          <a:p>
            <a:r>
              <a:rPr lang="fr-FR" dirty="0" err="1"/>
              <a:t>BiblioSuisse</a:t>
            </a:r>
            <a:endParaRPr lang="fr-FR" dirty="0"/>
          </a:p>
        </p:txBody>
      </p:sp>
      <p:sp>
        <p:nvSpPr>
          <p:cNvPr id="3" name="Espace réservé du texte 2">
            <a:extLst>
              <a:ext uri="{FF2B5EF4-FFF2-40B4-BE49-F238E27FC236}">
                <a16:creationId xmlns:a16="http://schemas.microsoft.com/office/drawing/2014/main" id="{F853E46F-71E6-4A2A-8AF0-CE02BEC2D799}"/>
              </a:ext>
            </a:extLst>
          </p:cNvPr>
          <p:cNvSpPr>
            <a:spLocks noGrp="1"/>
          </p:cNvSpPr>
          <p:nvPr>
            <p:ph type="body" idx="1"/>
          </p:nvPr>
        </p:nvSpPr>
        <p:spPr/>
        <p:txBody>
          <a:bodyPr/>
          <a:lstStyle/>
          <a:p>
            <a:endParaRPr lang="fr-FR"/>
          </a:p>
        </p:txBody>
      </p:sp>
      <p:pic>
        <p:nvPicPr>
          <p:cNvPr id="5" name="Image 4">
            <a:extLst>
              <a:ext uri="{FF2B5EF4-FFF2-40B4-BE49-F238E27FC236}">
                <a16:creationId xmlns:a16="http://schemas.microsoft.com/office/drawing/2014/main" id="{0CA7801C-5868-44A6-B144-18AEC98B7A4B}"/>
              </a:ext>
            </a:extLst>
          </p:cNvPr>
          <p:cNvPicPr>
            <a:picLocks noChangeAspect="1"/>
          </p:cNvPicPr>
          <p:nvPr/>
        </p:nvPicPr>
        <p:blipFill rotWithShape="1">
          <a:blip r:embed="rId2"/>
          <a:srcRect l="7475" t="14563" r="1176" b="9838"/>
          <a:stretch/>
        </p:blipFill>
        <p:spPr>
          <a:xfrm>
            <a:off x="609636" y="1988840"/>
            <a:ext cx="8352928" cy="4608512"/>
          </a:xfrm>
          <a:prstGeom prst="rect">
            <a:avLst/>
          </a:prstGeom>
        </p:spPr>
      </p:pic>
    </p:spTree>
    <p:extLst>
      <p:ext uri="{BB962C8B-B14F-4D97-AF65-F5344CB8AC3E}">
        <p14:creationId xmlns:p14="http://schemas.microsoft.com/office/powerpoint/2010/main" val="25846275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cilip.org.uk/resource/resmgr/cilip_new_website/banners/facts_matter_b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573016"/>
            <a:ext cx="7739196"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03648" y="2204864"/>
            <a:ext cx="5325112" cy="461665"/>
          </a:xfrm>
          <a:prstGeom prst="rect">
            <a:avLst/>
          </a:prstGeom>
        </p:spPr>
        <p:txBody>
          <a:bodyPr wrap="none">
            <a:spAutoFit/>
          </a:bodyPr>
          <a:lstStyle/>
          <a:p>
            <a:r>
              <a:rPr lang="fr-FR" sz="2400" dirty="0">
                <a:hlinkClick r:id="rId3"/>
              </a:rPr>
              <a:t>https://www.cilip.org.uk/page/FactsMatter</a:t>
            </a:r>
            <a:endParaRPr lang="fr-FR" sz="2400" dirty="0"/>
          </a:p>
        </p:txBody>
      </p:sp>
      <p:sp>
        <p:nvSpPr>
          <p:cNvPr id="5" name="Google Shape;154;p29">
            <a:extLst>
              <a:ext uri="{FF2B5EF4-FFF2-40B4-BE49-F238E27FC236}">
                <a16:creationId xmlns:a16="http://schemas.microsoft.com/office/drawing/2014/main" id="{3A812E21-EC25-46A7-8254-5BA02D2E4B99}"/>
              </a:ext>
            </a:extLst>
          </p:cNvPr>
          <p:cNvSpPr txBox="1">
            <a:spLocks noGrp="1"/>
          </p:cNvSpPr>
          <p:nvPr>
            <p:ph type="title"/>
          </p:nvPr>
        </p:nvSpPr>
        <p:spPr>
          <a:xfrm>
            <a:off x="1403648" y="1268760"/>
            <a:ext cx="6751800" cy="435600"/>
          </a:xfrm>
          <a:prstGeom prst="rect">
            <a:avLst/>
          </a:prstGeom>
          <a:noFill/>
          <a:ln>
            <a:noFill/>
          </a:ln>
        </p:spPr>
        <p:txBody>
          <a:bodyPr spcFirstLastPara="1" vert="horz" wrap="square" lIns="91425" tIns="91425" rIns="91425" bIns="91425" rtlCol="0" anchor="ctr" anchorCtr="0">
            <a:noAutofit/>
          </a:bodyPr>
          <a:lstStyle/>
          <a:p>
            <a:r>
              <a:rPr lang="fr-FR" dirty="0"/>
              <a:t>CILIP – FACT MATTER</a:t>
            </a:r>
            <a:endParaRPr dirty="0">
              <a:highlight>
                <a:srgbClr val="FFCD00"/>
              </a:highlight>
            </a:endParaRPr>
          </a:p>
        </p:txBody>
      </p:sp>
    </p:spTree>
    <p:extLst>
      <p:ext uri="{BB962C8B-B14F-4D97-AF65-F5344CB8AC3E}">
        <p14:creationId xmlns:p14="http://schemas.microsoft.com/office/powerpoint/2010/main" val="37493498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Se rendre visible</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Faire appel au pouvoir des médias</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12775653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F051F-B059-4EF1-A38E-ADAD9C94254C}"/>
              </a:ext>
            </a:extLst>
          </p:cNvPr>
          <p:cNvSpPr>
            <a:spLocks noGrp="1"/>
          </p:cNvSpPr>
          <p:nvPr>
            <p:ph type="title"/>
          </p:nvPr>
        </p:nvSpPr>
        <p:spPr/>
        <p:txBody>
          <a:bodyPr>
            <a:normAutofit fontScale="90000"/>
          </a:bodyPr>
          <a:lstStyle/>
          <a:p>
            <a:r>
              <a:rPr lang="fr-FR" dirty="0"/>
              <a:t>National Library Week</a:t>
            </a:r>
            <a:br>
              <a:rPr lang="fr-FR" dirty="0"/>
            </a:br>
            <a:endParaRPr lang="fr-FR" dirty="0"/>
          </a:p>
        </p:txBody>
      </p:sp>
      <p:sp>
        <p:nvSpPr>
          <p:cNvPr id="3" name="Espace réservé du texte 2">
            <a:extLst>
              <a:ext uri="{FF2B5EF4-FFF2-40B4-BE49-F238E27FC236}">
                <a16:creationId xmlns:a16="http://schemas.microsoft.com/office/drawing/2014/main" id="{18DE7E91-312F-4F68-8CC0-47A6B0CC8AB1}"/>
              </a:ext>
            </a:extLst>
          </p:cNvPr>
          <p:cNvSpPr>
            <a:spLocks noGrp="1"/>
          </p:cNvSpPr>
          <p:nvPr>
            <p:ph type="body" idx="1"/>
          </p:nvPr>
        </p:nvSpPr>
        <p:spPr>
          <a:xfrm>
            <a:off x="4644008" y="132852"/>
            <a:ext cx="4320480" cy="769651"/>
          </a:xfrm>
        </p:spPr>
        <p:txBody>
          <a:bodyPr/>
          <a:lstStyle/>
          <a:p>
            <a:r>
              <a:rPr lang="fr-FR" dirty="0">
                <a:hlinkClick r:id="rId2"/>
              </a:rPr>
              <a:t>https://ilovelibraries.org/</a:t>
            </a:r>
            <a:endParaRPr lang="fr-FR" dirty="0"/>
          </a:p>
          <a:p>
            <a:endParaRPr lang="fr-FR" dirty="0"/>
          </a:p>
        </p:txBody>
      </p:sp>
      <p:pic>
        <p:nvPicPr>
          <p:cNvPr id="7" name="Image 6">
            <a:extLst>
              <a:ext uri="{FF2B5EF4-FFF2-40B4-BE49-F238E27FC236}">
                <a16:creationId xmlns:a16="http://schemas.microsoft.com/office/drawing/2014/main" id="{994F9A54-9FDA-4BBF-AACB-CA773A35E6F4}"/>
              </a:ext>
            </a:extLst>
          </p:cNvPr>
          <p:cNvPicPr>
            <a:picLocks noChangeAspect="1"/>
          </p:cNvPicPr>
          <p:nvPr/>
        </p:nvPicPr>
        <p:blipFill rotWithShape="1">
          <a:blip r:embed="rId3"/>
          <a:srcRect t="27556" r="1176" b="20469"/>
          <a:stretch/>
        </p:blipFill>
        <p:spPr>
          <a:xfrm>
            <a:off x="1619672" y="1700808"/>
            <a:ext cx="6300192" cy="2208956"/>
          </a:xfrm>
          <a:prstGeom prst="rect">
            <a:avLst/>
          </a:prstGeom>
        </p:spPr>
      </p:pic>
      <p:pic>
        <p:nvPicPr>
          <p:cNvPr id="6" name="Image 5">
            <a:extLst>
              <a:ext uri="{FF2B5EF4-FFF2-40B4-BE49-F238E27FC236}">
                <a16:creationId xmlns:a16="http://schemas.microsoft.com/office/drawing/2014/main" id="{A8DA91F0-4B5F-479F-9D47-998E583B3B76}"/>
              </a:ext>
            </a:extLst>
          </p:cNvPr>
          <p:cNvPicPr>
            <a:picLocks noChangeAspect="1"/>
          </p:cNvPicPr>
          <p:nvPr/>
        </p:nvPicPr>
        <p:blipFill rotWithShape="1">
          <a:blip r:embed="rId4"/>
          <a:srcRect l="7475" t="23458" r="9051" b="32281"/>
          <a:stretch/>
        </p:blipFill>
        <p:spPr>
          <a:xfrm>
            <a:off x="1043608" y="4176672"/>
            <a:ext cx="7632848" cy="2698096"/>
          </a:xfrm>
          <a:prstGeom prst="rect">
            <a:avLst/>
          </a:prstGeom>
        </p:spPr>
      </p:pic>
    </p:spTree>
    <p:extLst>
      <p:ext uri="{BB962C8B-B14F-4D97-AF65-F5344CB8AC3E}">
        <p14:creationId xmlns:p14="http://schemas.microsoft.com/office/powerpoint/2010/main" val="32785406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F051F-B059-4EF1-A38E-ADAD9C94254C}"/>
              </a:ext>
            </a:extLst>
          </p:cNvPr>
          <p:cNvSpPr>
            <a:spLocks noGrp="1"/>
          </p:cNvSpPr>
          <p:nvPr>
            <p:ph type="title"/>
          </p:nvPr>
        </p:nvSpPr>
        <p:spPr/>
        <p:txBody>
          <a:bodyPr>
            <a:normAutofit fontScale="90000"/>
          </a:bodyPr>
          <a:lstStyle/>
          <a:p>
            <a:r>
              <a:rPr lang="fr-FR" dirty="0"/>
              <a:t>National Library Week</a:t>
            </a:r>
            <a:br>
              <a:rPr lang="fr-FR" dirty="0"/>
            </a:br>
            <a:endParaRPr lang="fr-FR" dirty="0"/>
          </a:p>
        </p:txBody>
      </p:sp>
      <p:sp>
        <p:nvSpPr>
          <p:cNvPr id="3" name="Espace réservé du texte 2">
            <a:extLst>
              <a:ext uri="{FF2B5EF4-FFF2-40B4-BE49-F238E27FC236}">
                <a16:creationId xmlns:a16="http://schemas.microsoft.com/office/drawing/2014/main" id="{18DE7E91-312F-4F68-8CC0-47A6B0CC8AB1}"/>
              </a:ext>
            </a:extLst>
          </p:cNvPr>
          <p:cNvSpPr>
            <a:spLocks noGrp="1"/>
          </p:cNvSpPr>
          <p:nvPr>
            <p:ph type="body" idx="1"/>
          </p:nvPr>
        </p:nvSpPr>
        <p:spPr>
          <a:xfrm>
            <a:off x="4644008" y="132852"/>
            <a:ext cx="4320480" cy="769651"/>
          </a:xfrm>
        </p:spPr>
        <p:txBody>
          <a:bodyPr/>
          <a:lstStyle/>
          <a:p>
            <a:r>
              <a:rPr lang="fr-FR" dirty="0">
                <a:hlinkClick r:id="rId2"/>
              </a:rPr>
              <a:t>https://ilovelibraries.org/</a:t>
            </a:r>
            <a:endParaRPr lang="fr-FR" dirty="0"/>
          </a:p>
          <a:p>
            <a:endParaRPr lang="fr-FR" dirty="0"/>
          </a:p>
        </p:txBody>
      </p:sp>
      <p:pic>
        <p:nvPicPr>
          <p:cNvPr id="7" name="Image 6">
            <a:extLst>
              <a:ext uri="{FF2B5EF4-FFF2-40B4-BE49-F238E27FC236}">
                <a16:creationId xmlns:a16="http://schemas.microsoft.com/office/drawing/2014/main" id="{994F9A54-9FDA-4BBF-AACB-CA773A35E6F4}"/>
              </a:ext>
            </a:extLst>
          </p:cNvPr>
          <p:cNvPicPr>
            <a:picLocks noChangeAspect="1"/>
          </p:cNvPicPr>
          <p:nvPr/>
        </p:nvPicPr>
        <p:blipFill rotWithShape="1">
          <a:blip r:embed="rId3"/>
          <a:srcRect t="27556" r="1176" b="20469"/>
          <a:stretch/>
        </p:blipFill>
        <p:spPr>
          <a:xfrm>
            <a:off x="4901669" y="1811024"/>
            <a:ext cx="3424943" cy="1200844"/>
          </a:xfrm>
          <a:prstGeom prst="rect">
            <a:avLst/>
          </a:prstGeom>
        </p:spPr>
      </p:pic>
      <p:pic>
        <p:nvPicPr>
          <p:cNvPr id="8" name="Image 7">
            <a:extLst>
              <a:ext uri="{FF2B5EF4-FFF2-40B4-BE49-F238E27FC236}">
                <a16:creationId xmlns:a16="http://schemas.microsoft.com/office/drawing/2014/main" id="{2FD40758-3CDA-4E96-8773-6B0EE6B373A6}"/>
              </a:ext>
            </a:extLst>
          </p:cNvPr>
          <p:cNvPicPr>
            <a:picLocks noChangeAspect="1"/>
          </p:cNvPicPr>
          <p:nvPr/>
        </p:nvPicPr>
        <p:blipFill>
          <a:blip r:embed="rId4"/>
          <a:stretch>
            <a:fillRect/>
          </a:stretch>
        </p:blipFill>
        <p:spPr>
          <a:xfrm>
            <a:off x="1043608" y="1988840"/>
            <a:ext cx="3437139" cy="4480132"/>
          </a:xfrm>
          <a:prstGeom prst="rect">
            <a:avLst/>
          </a:prstGeom>
        </p:spPr>
      </p:pic>
      <p:pic>
        <p:nvPicPr>
          <p:cNvPr id="9" name="Image 8">
            <a:extLst>
              <a:ext uri="{FF2B5EF4-FFF2-40B4-BE49-F238E27FC236}">
                <a16:creationId xmlns:a16="http://schemas.microsoft.com/office/drawing/2014/main" id="{941679C6-B3DB-43F7-9A0A-B0A6FAACA03E}"/>
              </a:ext>
            </a:extLst>
          </p:cNvPr>
          <p:cNvPicPr>
            <a:picLocks noChangeAspect="1"/>
          </p:cNvPicPr>
          <p:nvPr/>
        </p:nvPicPr>
        <p:blipFill rotWithShape="1">
          <a:blip r:embed="rId5"/>
          <a:srcRect l="35825" t="23458" r="37400" b="32281"/>
          <a:stretch/>
        </p:blipFill>
        <p:spPr>
          <a:xfrm>
            <a:off x="5965550" y="3842150"/>
            <a:ext cx="1297179" cy="1429544"/>
          </a:xfrm>
          <a:prstGeom prst="rect">
            <a:avLst/>
          </a:prstGeom>
        </p:spPr>
      </p:pic>
    </p:spTree>
    <p:extLst>
      <p:ext uri="{BB962C8B-B14F-4D97-AF65-F5344CB8AC3E}">
        <p14:creationId xmlns:p14="http://schemas.microsoft.com/office/powerpoint/2010/main" val="32499578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F051F-B059-4EF1-A38E-ADAD9C94254C}"/>
              </a:ext>
            </a:extLst>
          </p:cNvPr>
          <p:cNvSpPr>
            <a:spLocks noGrp="1"/>
          </p:cNvSpPr>
          <p:nvPr>
            <p:ph type="title"/>
          </p:nvPr>
        </p:nvSpPr>
        <p:spPr/>
        <p:txBody>
          <a:bodyPr>
            <a:normAutofit fontScale="90000"/>
          </a:bodyPr>
          <a:lstStyle/>
          <a:p>
            <a:r>
              <a:rPr lang="fr-FR" dirty="0"/>
              <a:t>National Library Week</a:t>
            </a:r>
            <a:br>
              <a:rPr lang="fr-FR" dirty="0"/>
            </a:br>
            <a:endParaRPr lang="fr-FR" dirty="0"/>
          </a:p>
        </p:txBody>
      </p:sp>
      <p:sp>
        <p:nvSpPr>
          <p:cNvPr id="3" name="Espace réservé du texte 2">
            <a:extLst>
              <a:ext uri="{FF2B5EF4-FFF2-40B4-BE49-F238E27FC236}">
                <a16:creationId xmlns:a16="http://schemas.microsoft.com/office/drawing/2014/main" id="{18DE7E91-312F-4F68-8CC0-47A6B0CC8AB1}"/>
              </a:ext>
            </a:extLst>
          </p:cNvPr>
          <p:cNvSpPr>
            <a:spLocks noGrp="1"/>
          </p:cNvSpPr>
          <p:nvPr>
            <p:ph type="body" idx="1"/>
          </p:nvPr>
        </p:nvSpPr>
        <p:spPr>
          <a:xfrm>
            <a:off x="6228184" y="1124744"/>
            <a:ext cx="2016224" cy="497717"/>
          </a:xfrm>
        </p:spPr>
        <p:txBody>
          <a:bodyPr>
            <a:normAutofit/>
          </a:bodyPr>
          <a:lstStyle/>
          <a:p>
            <a:pPr marL="76200" indent="0">
              <a:buNone/>
            </a:pPr>
            <a:r>
              <a:rPr lang="fr-FR" sz="1200" dirty="0">
                <a:hlinkClick r:id="rId2"/>
              </a:rPr>
              <a:t>https://ilovelibraries.org/</a:t>
            </a:r>
            <a:endParaRPr lang="fr-FR" sz="1200" dirty="0"/>
          </a:p>
          <a:p>
            <a:endParaRPr lang="fr-FR" dirty="0"/>
          </a:p>
        </p:txBody>
      </p:sp>
      <p:pic>
        <p:nvPicPr>
          <p:cNvPr id="7" name="Image 6">
            <a:extLst>
              <a:ext uri="{FF2B5EF4-FFF2-40B4-BE49-F238E27FC236}">
                <a16:creationId xmlns:a16="http://schemas.microsoft.com/office/drawing/2014/main" id="{994F9A54-9FDA-4BBF-AACB-CA773A35E6F4}"/>
              </a:ext>
            </a:extLst>
          </p:cNvPr>
          <p:cNvPicPr>
            <a:picLocks noChangeAspect="1"/>
          </p:cNvPicPr>
          <p:nvPr/>
        </p:nvPicPr>
        <p:blipFill rotWithShape="1">
          <a:blip r:embed="rId3"/>
          <a:srcRect t="27556" r="1176" b="20469"/>
          <a:stretch/>
        </p:blipFill>
        <p:spPr>
          <a:xfrm>
            <a:off x="5900274" y="328082"/>
            <a:ext cx="2470669" cy="866259"/>
          </a:xfrm>
          <a:prstGeom prst="rect">
            <a:avLst/>
          </a:prstGeom>
        </p:spPr>
      </p:pic>
      <p:pic>
        <p:nvPicPr>
          <p:cNvPr id="5" name="Image 4">
            <a:extLst>
              <a:ext uri="{FF2B5EF4-FFF2-40B4-BE49-F238E27FC236}">
                <a16:creationId xmlns:a16="http://schemas.microsoft.com/office/drawing/2014/main" id="{0B33F86A-0239-4D35-8EAC-93E440732A72}"/>
              </a:ext>
            </a:extLst>
          </p:cNvPr>
          <p:cNvPicPr>
            <a:picLocks noChangeAspect="1"/>
          </p:cNvPicPr>
          <p:nvPr/>
        </p:nvPicPr>
        <p:blipFill rotWithShape="1">
          <a:blip r:embed="rId4"/>
          <a:srcRect l="6740" t="23929" r="8589" b="7967"/>
          <a:stretch/>
        </p:blipFill>
        <p:spPr>
          <a:xfrm>
            <a:off x="755576" y="1965521"/>
            <a:ext cx="4160743" cy="2231123"/>
          </a:xfrm>
          <a:prstGeom prst="rect">
            <a:avLst/>
          </a:prstGeom>
        </p:spPr>
      </p:pic>
      <p:pic>
        <p:nvPicPr>
          <p:cNvPr id="9" name="Image 8">
            <a:extLst>
              <a:ext uri="{FF2B5EF4-FFF2-40B4-BE49-F238E27FC236}">
                <a16:creationId xmlns:a16="http://schemas.microsoft.com/office/drawing/2014/main" id="{71B3B187-F882-4D20-A5BB-276D73589C2D}"/>
              </a:ext>
            </a:extLst>
          </p:cNvPr>
          <p:cNvPicPr>
            <a:picLocks noChangeAspect="1"/>
          </p:cNvPicPr>
          <p:nvPr/>
        </p:nvPicPr>
        <p:blipFill rotWithShape="1">
          <a:blip r:embed="rId5"/>
          <a:srcRect l="8262" t="27175" r="9838" b="8657"/>
          <a:stretch/>
        </p:blipFill>
        <p:spPr>
          <a:xfrm>
            <a:off x="4283968" y="4293096"/>
            <a:ext cx="4554983" cy="2379254"/>
          </a:xfrm>
          <a:prstGeom prst="rect">
            <a:avLst/>
          </a:prstGeom>
        </p:spPr>
      </p:pic>
      <p:pic>
        <p:nvPicPr>
          <p:cNvPr id="10" name="Image 9">
            <a:extLst>
              <a:ext uri="{FF2B5EF4-FFF2-40B4-BE49-F238E27FC236}">
                <a16:creationId xmlns:a16="http://schemas.microsoft.com/office/drawing/2014/main" id="{74E3B95F-DA7A-4175-89EC-469CE21B656B}"/>
              </a:ext>
            </a:extLst>
          </p:cNvPr>
          <p:cNvPicPr>
            <a:picLocks noChangeAspect="1"/>
          </p:cNvPicPr>
          <p:nvPr/>
        </p:nvPicPr>
        <p:blipFill rotWithShape="1">
          <a:blip r:embed="rId6"/>
          <a:srcRect l="7475" t="23458" r="64791" b="32281"/>
          <a:stretch/>
        </p:blipFill>
        <p:spPr>
          <a:xfrm>
            <a:off x="2987824" y="4462033"/>
            <a:ext cx="1072933" cy="1141512"/>
          </a:xfrm>
          <a:prstGeom prst="rect">
            <a:avLst/>
          </a:prstGeom>
        </p:spPr>
      </p:pic>
      <p:pic>
        <p:nvPicPr>
          <p:cNvPr id="11" name="Image 10">
            <a:extLst>
              <a:ext uri="{FF2B5EF4-FFF2-40B4-BE49-F238E27FC236}">
                <a16:creationId xmlns:a16="http://schemas.microsoft.com/office/drawing/2014/main" id="{5353374A-8110-42B3-BD23-578F1B0395C6}"/>
              </a:ext>
            </a:extLst>
          </p:cNvPr>
          <p:cNvPicPr>
            <a:picLocks noChangeAspect="1"/>
          </p:cNvPicPr>
          <p:nvPr/>
        </p:nvPicPr>
        <p:blipFill rotWithShape="1">
          <a:blip r:embed="rId7"/>
          <a:srcRect l="6688" t="14563" r="5113" b="26375"/>
          <a:stretch/>
        </p:blipFill>
        <p:spPr>
          <a:xfrm>
            <a:off x="4927185" y="2754604"/>
            <a:ext cx="3443758" cy="1537392"/>
          </a:xfrm>
          <a:prstGeom prst="rect">
            <a:avLst/>
          </a:prstGeom>
        </p:spPr>
      </p:pic>
    </p:spTree>
    <p:extLst>
      <p:ext uri="{BB962C8B-B14F-4D97-AF65-F5344CB8AC3E}">
        <p14:creationId xmlns:p14="http://schemas.microsoft.com/office/powerpoint/2010/main" val="10949982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F051F-B059-4EF1-A38E-ADAD9C94254C}"/>
              </a:ext>
            </a:extLst>
          </p:cNvPr>
          <p:cNvSpPr>
            <a:spLocks noGrp="1"/>
          </p:cNvSpPr>
          <p:nvPr>
            <p:ph type="title"/>
          </p:nvPr>
        </p:nvSpPr>
        <p:spPr/>
        <p:txBody>
          <a:bodyPr>
            <a:normAutofit fontScale="90000"/>
          </a:bodyPr>
          <a:lstStyle/>
          <a:p>
            <a:r>
              <a:rPr lang="fr-FR" dirty="0"/>
              <a:t>National Library Week</a:t>
            </a:r>
            <a:br>
              <a:rPr lang="fr-FR" dirty="0"/>
            </a:br>
            <a:endParaRPr lang="fr-FR" dirty="0"/>
          </a:p>
        </p:txBody>
      </p:sp>
      <p:sp>
        <p:nvSpPr>
          <p:cNvPr id="3" name="Espace réservé du texte 2">
            <a:extLst>
              <a:ext uri="{FF2B5EF4-FFF2-40B4-BE49-F238E27FC236}">
                <a16:creationId xmlns:a16="http://schemas.microsoft.com/office/drawing/2014/main" id="{18DE7E91-312F-4F68-8CC0-47A6B0CC8AB1}"/>
              </a:ext>
            </a:extLst>
          </p:cNvPr>
          <p:cNvSpPr>
            <a:spLocks noGrp="1"/>
          </p:cNvSpPr>
          <p:nvPr>
            <p:ph type="body" idx="1"/>
          </p:nvPr>
        </p:nvSpPr>
        <p:spPr>
          <a:xfrm>
            <a:off x="6239382" y="1029478"/>
            <a:ext cx="2016224" cy="497717"/>
          </a:xfrm>
        </p:spPr>
        <p:txBody>
          <a:bodyPr>
            <a:normAutofit/>
          </a:bodyPr>
          <a:lstStyle/>
          <a:p>
            <a:pPr marL="76200" indent="0">
              <a:buNone/>
            </a:pPr>
            <a:r>
              <a:rPr lang="fr-FR" sz="1200" dirty="0">
                <a:hlinkClick r:id="rId2"/>
              </a:rPr>
              <a:t>https://ilovelibraries.org/</a:t>
            </a:r>
            <a:endParaRPr lang="fr-FR" sz="1200" dirty="0"/>
          </a:p>
          <a:p>
            <a:endParaRPr lang="fr-FR" dirty="0"/>
          </a:p>
        </p:txBody>
      </p:sp>
      <p:pic>
        <p:nvPicPr>
          <p:cNvPr id="7" name="Image 6">
            <a:extLst>
              <a:ext uri="{FF2B5EF4-FFF2-40B4-BE49-F238E27FC236}">
                <a16:creationId xmlns:a16="http://schemas.microsoft.com/office/drawing/2014/main" id="{994F9A54-9FDA-4BBF-AACB-CA773A35E6F4}"/>
              </a:ext>
            </a:extLst>
          </p:cNvPr>
          <p:cNvPicPr>
            <a:picLocks noChangeAspect="1"/>
          </p:cNvPicPr>
          <p:nvPr/>
        </p:nvPicPr>
        <p:blipFill rotWithShape="1">
          <a:blip r:embed="rId3"/>
          <a:srcRect t="27556" r="1176" b="20469"/>
          <a:stretch/>
        </p:blipFill>
        <p:spPr>
          <a:xfrm>
            <a:off x="6012160" y="260648"/>
            <a:ext cx="2470669" cy="866259"/>
          </a:xfrm>
          <a:prstGeom prst="rect">
            <a:avLst/>
          </a:prstGeom>
        </p:spPr>
      </p:pic>
      <p:pic>
        <p:nvPicPr>
          <p:cNvPr id="8" name="Image 7">
            <a:extLst>
              <a:ext uri="{FF2B5EF4-FFF2-40B4-BE49-F238E27FC236}">
                <a16:creationId xmlns:a16="http://schemas.microsoft.com/office/drawing/2014/main" id="{2C74A7E5-3391-4420-931F-1B8720E6C235}"/>
              </a:ext>
            </a:extLst>
          </p:cNvPr>
          <p:cNvPicPr>
            <a:picLocks noChangeAspect="1"/>
          </p:cNvPicPr>
          <p:nvPr/>
        </p:nvPicPr>
        <p:blipFill rotWithShape="1">
          <a:blip r:embed="rId4"/>
          <a:srcRect l="63387" t="25000" r="9051" b="32281"/>
          <a:stretch/>
        </p:blipFill>
        <p:spPr>
          <a:xfrm>
            <a:off x="1331640" y="5035614"/>
            <a:ext cx="1244145" cy="1285527"/>
          </a:xfrm>
          <a:prstGeom prst="rect">
            <a:avLst/>
          </a:prstGeom>
        </p:spPr>
      </p:pic>
      <p:pic>
        <p:nvPicPr>
          <p:cNvPr id="1026" name="Picture 2" descr="My Library Connects Me To insta v3">
            <a:extLst>
              <a:ext uri="{FF2B5EF4-FFF2-40B4-BE49-F238E27FC236}">
                <a16:creationId xmlns:a16="http://schemas.microsoft.com/office/drawing/2014/main" id="{07825AC6-9B69-4008-B5F7-BC26C7A37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1990139"/>
            <a:ext cx="4331002" cy="433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1274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www.oesterreichliest.at/sites/www.oesterreichliest.at/themes/oesterreichliest17/images/logo-127599548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504033"/>
            <a:ext cx="8568952" cy="22850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52020" y="1052736"/>
            <a:ext cx="4084388" cy="461665"/>
          </a:xfrm>
          <a:prstGeom prst="rect">
            <a:avLst/>
          </a:prstGeom>
        </p:spPr>
        <p:txBody>
          <a:bodyPr wrap="none">
            <a:spAutoFit/>
          </a:bodyPr>
          <a:lstStyle/>
          <a:p>
            <a:r>
              <a:rPr lang="fr-FR" sz="2400" dirty="0">
                <a:hlinkClick r:id="rId4"/>
              </a:rPr>
              <a:t>https://www.oesterreichliest.at/</a:t>
            </a:r>
            <a:endParaRPr lang="fr-FR" sz="2400" dirty="0"/>
          </a:p>
        </p:txBody>
      </p:sp>
      <p:pic>
        <p:nvPicPr>
          <p:cNvPr id="12292" name="Picture 4" descr="https://www.oesterreichliest.at/sites/oesterreichliest.at/files/bilder_in_seiten/bmkoes_logo_srgb_bvoe_site_klein.png?5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832756"/>
            <a:ext cx="28575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Association des bibliothèques autrichienn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273336"/>
            <a:ext cx="2832249" cy="180161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5BEF0C75-6A21-41A6-BCD3-FE9BD23B924D}"/>
              </a:ext>
            </a:extLst>
          </p:cNvPr>
          <p:cNvPicPr>
            <a:picLocks noChangeAspect="1"/>
          </p:cNvPicPr>
          <p:nvPr/>
        </p:nvPicPr>
        <p:blipFill rotWithShape="1">
          <a:blip r:embed="rId7"/>
          <a:srcRect l="14563" t="15744" r="14563" b="61812"/>
          <a:stretch/>
        </p:blipFill>
        <p:spPr>
          <a:xfrm>
            <a:off x="1403648" y="4789087"/>
            <a:ext cx="6480720" cy="1368152"/>
          </a:xfrm>
          <a:prstGeom prst="rect">
            <a:avLst/>
          </a:prstGeom>
        </p:spPr>
      </p:pic>
    </p:spTree>
    <p:extLst>
      <p:ext uri="{BB962C8B-B14F-4D97-AF65-F5344CB8AC3E}">
        <p14:creationId xmlns:p14="http://schemas.microsoft.com/office/powerpoint/2010/main" val="32699405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4343" y="4797152"/>
            <a:ext cx="4247894" cy="461665"/>
          </a:xfrm>
          <a:prstGeom prst="rect">
            <a:avLst/>
          </a:prstGeom>
        </p:spPr>
        <p:txBody>
          <a:bodyPr wrap="none">
            <a:spAutoFit/>
          </a:bodyPr>
          <a:lstStyle/>
          <a:p>
            <a:r>
              <a:rPr lang="fr-FR" sz="2400" dirty="0">
                <a:hlinkClick r:id="rId2"/>
              </a:rPr>
              <a:t>http://www.librariesweek.org.uk/</a:t>
            </a:r>
            <a:endParaRPr lang="fr-FR" sz="2400" dirty="0"/>
          </a:p>
        </p:txBody>
      </p:sp>
      <p:pic>
        <p:nvPicPr>
          <p:cNvPr id="3" name="Image 2">
            <a:extLst>
              <a:ext uri="{FF2B5EF4-FFF2-40B4-BE49-F238E27FC236}">
                <a16:creationId xmlns:a16="http://schemas.microsoft.com/office/drawing/2014/main" id="{77CB3AC8-BBF1-4526-96C7-7ACACB45BA76}"/>
              </a:ext>
            </a:extLst>
          </p:cNvPr>
          <p:cNvPicPr>
            <a:picLocks noChangeAspect="1"/>
          </p:cNvPicPr>
          <p:nvPr/>
        </p:nvPicPr>
        <p:blipFill rotWithShape="1">
          <a:blip r:embed="rId3"/>
          <a:srcRect l="8263" t="11019" r="9050" b="26375"/>
          <a:stretch/>
        </p:blipFill>
        <p:spPr>
          <a:xfrm>
            <a:off x="611560" y="188640"/>
            <a:ext cx="8274127" cy="4176464"/>
          </a:xfrm>
          <a:prstGeom prst="rect">
            <a:avLst/>
          </a:prstGeom>
        </p:spPr>
      </p:pic>
    </p:spTree>
    <p:extLst>
      <p:ext uri="{BB962C8B-B14F-4D97-AF65-F5344CB8AC3E}">
        <p14:creationId xmlns:p14="http://schemas.microsoft.com/office/powerpoint/2010/main" val="22367677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270B35-8B6F-4256-BB68-32BD5D5EE498}"/>
              </a:ext>
            </a:extLst>
          </p:cNvPr>
          <p:cNvSpPr>
            <a:spLocks noGrp="1"/>
          </p:cNvSpPr>
          <p:nvPr>
            <p:ph type="title"/>
          </p:nvPr>
        </p:nvSpPr>
        <p:spPr>
          <a:xfrm>
            <a:off x="698072" y="1340768"/>
            <a:ext cx="2803942" cy="351426"/>
          </a:xfrm>
        </p:spPr>
        <p:txBody>
          <a:bodyPr>
            <a:normAutofit fontScale="90000"/>
          </a:bodyPr>
          <a:lstStyle/>
          <a:p>
            <a:r>
              <a:rPr lang="fr-FR" dirty="0"/>
              <a:t>CILIP – </a:t>
            </a:r>
            <a:r>
              <a:rPr lang="fr-FR" dirty="0" err="1"/>
              <a:t>Libraries</a:t>
            </a:r>
            <a:r>
              <a:rPr lang="fr-FR" dirty="0"/>
              <a:t> Week - UK</a:t>
            </a:r>
          </a:p>
        </p:txBody>
      </p:sp>
      <p:pic>
        <p:nvPicPr>
          <p:cNvPr id="4" name="Image 3">
            <a:extLst>
              <a:ext uri="{FF2B5EF4-FFF2-40B4-BE49-F238E27FC236}">
                <a16:creationId xmlns:a16="http://schemas.microsoft.com/office/drawing/2014/main" id="{083397AE-6299-4644-A2E4-455A3AED356A}"/>
              </a:ext>
            </a:extLst>
          </p:cNvPr>
          <p:cNvPicPr>
            <a:picLocks noChangeAspect="1"/>
          </p:cNvPicPr>
          <p:nvPr/>
        </p:nvPicPr>
        <p:blipFill>
          <a:blip r:embed="rId2"/>
          <a:stretch>
            <a:fillRect/>
          </a:stretch>
        </p:blipFill>
        <p:spPr>
          <a:xfrm>
            <a:off x="3707904" y="625913"/>
            <a:ext cx="2305578" cy="3260231"/>
          </a:xfrm>
          <a:prstGeom prst="rect">
            <a:avLst/>
          </a:prstGeom>
        </p:spPr>
      </p:pic>
      <p:pic>
        <p:nvPicPr>
          <p:cNvPr id="2050" name="Picture 2" descr="Libraries Week 2021">
            <a:extLst>
              <a:ext uri="{FF2B5EF4-FFF2-40B4-BE49-F238E27FC236}">
                <a16:creationId xmlns:a16="http://schemas.microsoft.com/office/drawing/2014/main" id="{976B7111-641D-41F5-A497-0774EC7056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1626" y="4005064"/>
            <a:ext cx="4474302" cy="25540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B87074A-B597-4DFB-92C5-458DAF66C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705" y="188640"/>
            <a:ext cx="2614864" cy="369640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0902B388-DDF3-44CA-AF51-A05CFBFF28EB}"/>
              </a:ext>
            </a:extLst>
          </p:cNvPr>
          <p:cNvPicPr>
            <a:picLocks noChangeAspect="1"/>
          </p:cNvPicPr>
          <p:nvPr/>
        </p:nvPicPr>
        <p:blipFill>
          <a:blip r:embed="rId5"/>
          <a:stretch>
            <a:fillRect/>
          </a:stretch>
        </p:blipFill>
        <p:spPr>
          <a:xfrm>
            <a:off x="698072" y="2612397"/>
            <a:ext cx="2863609" cy="4049323"/>
          </a:xfrm>
          <a:prstGeom prst="rect">
            <a:avLst/>
          </a:prstGeom>
        </p:spPr>
      </p:pic>
    </p:spTree>
    <p:extLst>
      <p:ext uri="{BB962C8B-B14F-4D97-AF65-F5344CB8AC3E}">
        <p14:creationId xmlns:p14="http://schemas.microsoft.com/office/powerpoint/2010/main" val="1923200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Les bibliothèques et l’Agenda 2030</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a:xfrm>
            <a:off x="768096" y="2286000"/>
            <a:ext cx="7548320" cy="4023360"/>
          </a:xfrm>
        </p:spPr>
        <p:txBody>
          <a:bodyPr>
            <a:normAutofit/>
          </a:bodyPr>
          <a:lstStyle/>
          <a:p>
            <a:endParaRPr lang="fr-FR" sz="1800" dirty="0"/>
          </a:p>
          <a:p>
            <a:r>
              <a:rPr lang="fr-FR" sz="1800" dirty="0"/>
              <a:t>Agenda 2030 : le devenir de la Terre</a:t>
            </a:r>
          </a:p>
          <a:p>
            <a:r>
              <a:rPr lang="fr-FR" sz="1800" dirty="0"/>
              <a:t>Où sont les bibliothèques ? </a:t>
            </a:r>
          </a:p>
          <a:p>
            <a:endParaRPr lang="fr-FR" sz="1800" dirty="0"/>
          </a:p>
          <a:p>
            <a:r>
              <a:rPr lang="fr-FR" sz="1800" dirty="0"/>
              <a:t>L’équation entre le monde en crise et la crise de la bibliothèque : l’incapacité à faire reconnaitre ce que la bibliothèque peut faire pour la crise. </a:t>
            </a:r>
          </a:p>
          <a:p>
            <a:endParaRPr lang="fr-FR" sz="1800" dirty="0"/>
          </a:p>
          <a:p>
            <a:r>
              <a:rPr lang="fr-FR" sz="1800" dirty="0">
                <a:highlight>
                  <a:srgbClr val="C0C0C0"/>
                </a:highlight>
              </a:rPr>
              <a:t>C’est ce creux, cette absence, ce manque, qui va définir le besoin d’</a:t>
            </a:r>
            <a:r>
              <a:rPr lang="fr-FR" sz="1800" dirty="0" err="1">
                <a:highlight>
                  <a:srgbClr val="C0C0C0"/>
                </a:highlight>
              </a:rPr>
              <a:t>advocacy</a:t>
            </a:r>
            <a:r>
              <a:rPr lang="fr-FR" sz="1800" dirty="0">
                <a:highlight>
                  <a:srgbClr val="C0C0C0"/>
                </a:highlight>
              </a:rPr>
              <a:t> ! </a:t>
            </a:r>
          </a:p>
        </p:txBody>
      </p:sp>
    </p:spTree>
    <p:extLst>
      <p:ext uri="{BB962C8B-B14F-4D97-AF65-F5344CB8AC3E}">
        <p14:creationId xmlns:p14="http://schemas.microsoft.com/office/powerpoint/2010/main" val="33323890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270B35-8B6F-4256-BB68-32BD5D5EE498}"/>
              </a:ext>
            </a:extLst>
          </p:cNvPr>
          <p:cNvSpPr>
            <a:spLocks noGrp="1"/>
          </p:cNvSpPr>
          <p:nvPr>
            <p:ph type="title"/>
          </p:nvPr>
        </p:nvSpPr>
        <p:spPr>
          <a:xfrm>
            <a:off x="1079491" y="836712"/>
            <a:ext cx="3286650" cy="351426"/>
          </a:xfrm>
        </p:spPr>
        <p:txBody>
          <a:bodyPr>
            <a:normAutofit fontScale="90000"/>
          </a:bodyPr>
          <a:lstStyle/>
          <a:p>
            <a:r>
              <a:rPr lang="fr-FR" dirty="0"/>
              <a:t>Nuits de la lecture</a:t>
            </a:r>
            <a:br>
              <a:rPr lang="fr-FR" dirty="0"/>
            </a:br>
            <a:endParaRPr lang="fr-FR" dirty="0"/>
          </a:p>
        </p:txBody>
      </p:sp>
      <p:pic>
        <p:nvPicPr>
          <p:cNvPr id="3076" name="Picture 4" descr="Les Nuits de la lecture reviennent en 2022">
            <a:extLst>
              <a:ext uri="{FF2B5EF4-FFF2-40B4-BE49-F238E27FC236}">
                <a16:creationId xmlns:a16="http://schemas.microsoft.com/office/drawing/2014/main" id="{A483218A-C02B-4377-8D59-DB5BDC6F9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862" y="188640"/>
            <a:ext cx="3722263" cy="48245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uit de la lecture 2021 - | GPSEO">
            <a:extLst>
              <a:ext uri="{FF2B5EF4-FFF2-40B4-BE49-F238E27FC236}">
                <a16:creationId xmlns:a16="http://schemas.microsoft.com/office/drawing/2014/main" id="{D32C76C6-4A2E-4321-BE56-26C218B8F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898" y="1844824"/>
            <a:ext cx="3456384" cy="4882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4624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270B35-8B6F-4256-BB68-32BD5D5EE498}"/>
              </a:ext>
            </a:extLst>
          </p:cNvPr>
          <p:cNvSpPr>
            <a:spLocks noGrp="1"/>
          </p:cNvSpPr>
          <p:nvPr>
            <p:ph type="title"/>
          </p:nvPr>
        </p:nvSpPr>
        <p:spPr>
          <a:xfrm>
            <a:off x="1468497" y="496035"/>
            <a:ext cx="4627138" cy="351426"/>
          </a:xfrm>
        </p:spPr>
        <p:txBody>
          <a:bodyPr>
            <a:normAutofit fontScale="90000"/>
          </a:bodyPr>
          <a:lstStyle/>
          <a:p>
            <a:r>
              <a:rPr lang="fr-FR" dirty="0"/>
              <a:t>Nuits des bibliothèques</a:t>
            </a:r>
            <a:br>
              <a:rPr lang="fr-FR" dirty="0"/>
            </a:br>
            <a:r>
              <a:rPr lang="fr-FR" dirty="0"/>
              <a:t>Bordeaux</a:t>
            </a:r>
            <a:br>
              <a:rPr lang="fr-FR" dirty="0"/>
            </a:br>
            <a:endParaRPr lang="fr-FR" dirty="0"/>
          </a:p>
        </p:txBody>
      </p:sp>
      <p:pic>
        <p:nvPicPr>
          <p:cNvPr id="5122" name="Picture 2" descr="La Nuit des bibliothèques | Portail des médiathèques de Bordeaux Métropole">
            <a:extLst>
              <a:ext uri="{FF2B5EF4-FFF2-40B4-BE49-F238E27FC236}">
                <a16:creationId xmlns:a16="http://schemas.microsoft.com/office/drawing/2014/main" id="{425F8090-732A-4E78-94AD-A802E18252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8867" y="1126040"/>
            <a:ext cx="2182372" cy="30689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otivation Sablonneux semestre la nuit des bibliothèques bordeaux 2019  éternuement plus loin stratégie">
            <a:extLst>
              <a:ext uri="{FF2B5EF4-FFF2-40B4-BE49-F238E27FC236}">
                <a16:creationId xmlns:a16="http://schemas.microsoft.com/office/drawing/2014/main" id="{62C0C047-4C13-436E-A6B6-0381036D3F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6189" y="3047664"/>
            <a:ext cx="2208856" cy="320640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a Nuit des bibliothèques #4 | Portail des médiathèques de Bordeaux  Métropole">
            <a:extLst>
              <a:ext uri="{FF2B5EF4-FFF2-40B4-BE49-F238E27FC236}">
                <a16:creationId xmlns:a16="http://schemas.microsoft.com/office/drawing/2014/main" id="{30E5CBCB-8754-4BD2-AF9E-DBE9487C1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3049" y="764704"/>
            <a:ext cx="3419427" cy="208474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a Nuit des Bibliothèques #2 | Portail des médiathèques de Bordeaux  Métropole">
            <a:extLst>
              <a:ext uri="{FF2B5EF4-FFF2-40B4-BE49-F238E27FC236}">
                <a16:creationId xmlns:a16="http://schemas.microsoft.com/office/drawing/2014/main" id="{330B7438-1512-40FF-981F-CF4B3669A6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2087" y="5253023"/>
            <a:ext cx="2376264" cy="144875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47C31010-E8E9-4CDF-981A-E4D7B3A8FA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0531" y="3050221"/>
            <a:ext cx="2219877" cy="3119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1656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E8EF4C-0435-C6BE-2015-BE57CA539045}"/>
              </a:ext>
            </a:extLst>
          </p:cNvPr>
          <p:cNvSpPr>
            <a:spLocks noGrp="1"/>
          </p:cNvSpPr>
          <p:nvPr>
            <p:ph type="title"/>
          </p:nvPr>
        </p:nvSpPr>
        <p:spPr>
          <a:xfrm>
            <a:off x="755576" y="836712"/>
            <a:ext cx="6287093" cy="580799"/>
          </a:xfrm>
        </p:spPr>
        <p:txBody>
          <a:bodyPr>
            <a:normAutofit/>
          </a:bodyPr>
          <a:lstStyle/>
          <a:p>
            <a:r>
              <a:rPr lang="fr-FR" dirty="0"/>
              <a:t>Biblio Week-end / </a:t>
            </a:r>
            <a:r>
              <a:rPr lang="fr-FR" dirty="0" err="1"/>
              <a:t>biblioSuisse</a:t>
            </a:r>
            <a:endParaRPr lang="fr-FR" dirty="0"/>
          </a:p>
        </p:txBody>
      </p:sp>
      <p:sp>
        <p:nvSpPr>
          <p:cNvPr id="3" name="Espace réservé du texte 2">
            <a:extLst>
              <a:ext uri="{FF2B5EF4-FFF2-40B4-BE49-F238E27FC236}">
                <a16:creationId xmlns:a16="http://schemas.microsoft.com/office/drawing/2014/main" id="{570AA05B-DCA7-6A13-1CDA-FFEE3A5D31B9}"/>
              </a:ext>
            </a:extLst>
          </p:cNvPr>
          <p:cNvSpPr>
            <a:spLocks noGrp="1"/>
          </p:cNvSpPr>
          <p:nvPr>
            <p:ph type="body" idx="1"/>
          </p:nvPr>
        </p:nvSpPr>
        <p:spPr>
          <a:xfrm>
            <a:off x="251520" y="6381328"/>
            <a:ext cx="6809700" cy="427621"/>
          </a:xfrm>
        </p:spPr>
        <p:txBody>
          <a:bodyPr>
            <a:normAutofit fontScale="55000" lnSpcReduction="20000"/>
          </a:bodyPr>
          <a:lstStyle/>
          <a:p>
            <a:r>
              <a:rPr lang="fr-FR" dirty="0">
                <a:hlinkClick r:id="rId2"/>
              </a:rPr>
              <a:t>https://www.biblioweekend.ch/</a:t>
            </a:r>
            <a:endParaRPr lang="fr-FR" dirty="0"/>
          </a:p>
        </p:txBody>
      </p:sp>
      <p:pic>
        <p:nvPicPr>
          <p:cNvPr id="5" name="Image 4">
            <a:extLst>
              <a:ext uri="{FF2B5EF4-FFF2-40B4-BE49-F238E27FC236}">
                <a16:creationId xmlns:a16="http://schemas.microsoft.com/office/drawing/2014/main" id="{754CDD68-B480-0B2E-AD98-4F477D7FB7C7}"/>
              </a:ext>
            </a:extLst>
          </p:cNvPr>
          <p:cNvPicPr>
            <a:picLocks noChangeAspect="1"/>
          </p:cNvPicPr>
          <p:nvPr/>
        </p:nvPicPr>
        <p:blipFill rotWithShape="1">
          <a:blip r:embed="rId3"/>
          <a:srcRect t="11019" r="9838" b="9838"/>
          <a:stretch/>
        </p:blipFill>
        <p:spPr>
          <a:xfrm>
            <a:off x="755576" y="1489519"/>
            <a:ext cx="8244408" cy="4824536"/>
          </a:xfrm>
          <a:prstGeom prst="rect">
            <a:avLst/>
          </a:prstGeom>
        </p:spPr>
      </p:pic>
    </p:spTree>
    <p:extLst>
      <p:ext uri="{BB962C8B-B14F-4D97-AF65-F5344CB8AC3E}">
        <p14:creationId xmlns:p14="http://schemas.microsoft.com/office/powerpoint/2010/main" val="12199110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29"/>
          <p:cNvSpPr txBox="1">
            <a:spLocks noGrp="1"/>
          </p:cNvSpPr>
          <p:nvPr>
            <p:ph type="body" idx="1"/>
          </p:nvPr>
        </p:nvSpPr>
        <p:spPr>
          <a:xfrm>
            <a:off x="4264841" y="5462533"/>
            <a:ext cx="4648258" cy="579760"/>
          </a:xfrm>
          <a:prstGeom prst="rect">
            <a:avLst/>
          </a:prstGeom>
          <a:noFill/>
          <a:ln>
            <a:noFill/>
          </a:ln>
        </p:spPr>
        <p:txBody>
          <a:bodyPr spcFirstLastPara="1" vert="horz" wrap="square" lIns="91425" tIns="91425" rIns="91425" bIns="91425" rtlCol="0" anchor="t" anchorCtr="0">
            <a:noAutofit/>
          </a:bodyPr>
          <a:lstStyle/>
          <a:p>
            <a:pPr indent="-228600">
              <a:spcBef>
                <a:spcPts val="0"/>
              </a:spcBef>
              <a:buSzPts val="1400"/>
            </a:pPr>
            <a:endParaRPr lang="fr-FR" sz="1100" b="1" dirty="0"/>
          </a:p>
          <a:p>
            <a:pPr indent="-228600">
              <a:spcBef>
                <a:spcPts val="0"/>
              </a:spcBef>
              <a:buSzPts val="1400"/>
            </a:pPr>
            <a:r>
              <a:rPr lang="fr-FR" sz="1100" dirty="0">
                <a:hlinkClick r:id="rId3"/>
              </a:rPr>
              <a:t>https://www.youtube.com/watch?v=g4x03DA4utA&amp;feature=youtu.be&amp;fbclid=IwAR329ypqTxAf7I5wVmCbe8lvcfObO2lTZn4T4S_eqbFNp9QvjxR1tyrg6Ws</a:t>
            </a:r>
            <a:endParaRPr lang="fr-FR" sz="1100" b="1" dirty="0"/>
          </a:p>
        </p:txBody>
      </p:sp>
      <p:pic>
        <p:nvPicPr>
          <p:cNvPr id="3" name="Image 2"/>
          <p:cNvPicPr>
            <a:picLocks noChangeAspect="1"/>
          </p:cNvPicPr>
          <p:nvPr/>
        </p:nvPicPr>
        <p:blipFill rotWithShape="1">
          <a:blip r:embed="rId4"/>
          <a:srcRect l="5937" t="20276" r="38462" b="13653"/>
          <a:stretch/>
        </p:blipFill>
        <p:spPr>
          <a:xfrm>
            <a:off x="4138548" y="2204864"/>
            <a:ext cx="4760222" cy="3181962"/>
          </a:xfrm>
          <a:prstGeom prst="rect">
            <a:avLst/>
          </a:prstGeom>
        </p:spPr>
      </p:pic>
      <p:sp>
        <p:nvSpPr>
          <p:cNvPr id="4" name="ZoneTexte 3">
            <a:extLst>
              <a:ext uri="{FF2B5EF4-FFF2-40B4-BE49-F238E27FC236}">
                <a16:creationId xmlns:a16="http://schemas.microsoft.com/office/drawing/2014/main" id="{BCB41B9A-8751-226F-7149-C9229F997A55}"/>
              </a:ext>
            </a:extLst>
          </p:cNvPr>
          <p:cNvSpPr txBox="1"/>
          <p:nvPr/>
        </p:nvSpPr>
        <p:spPr>
          <a:xfrm>
            <a:off x="323528" y="5588108"/>
            <a:ext cx="2376264" cy="923330"/>
          </a:xfrm>
          <a:prstGeom prst="rect">
            <a:avLst/>
          </a:prstGeom>
          <a:noFill/>
        </p:spPr>
        <p:txBody>
          <a:bodyPr wrap="square">
            <a:spAutoFit/>
          </a:bodyPr>
          <a:lstStyle/>
          <a:p>
            <a:r>
              <a:rPr lang="fr-FR" dirty="0">
                <a:hlinkClick r:id="rId5"/>
              </a:rPr>
              <a:t>https://assocyclobiblio.wordpress.com/</a:t>
            </a:r>
            <a:endParaRPr lang="fr-FR" dirty="0"/>
          </a:p>
          <a:p>
            <a:endParaRPr lang="fr-FR" dirty="0"/>
          </a:p>
        </p:txBody>
      </p:sp>
      <p:pic>
        <p:nvPicPr>
          <p:cNvPr id="1026" name="Picture 2">
            <a:extLst>
              <a:ext uri="{FF2B5EF4-FFF2-40B4-BE49-F238E27FC236}">
                <a16:creationId xmlns:a16="http://schemas.microsoft.com/office/drawing/2014/main" id="{8546927A-418B-DFAE-DC4A-FB60E0097F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2564904"/>
            <a:ext cx="2636912" cy="2636912"/>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0DE8440F-D7A2-BB12-78EA-372997A91A7D}"/>
              </a:ext>
            </a:extLst>
          </p:cNvPr>
          <p:cNvSpPr>
            <a:spLocks noGrp="1"/>
          </p:cNvSpPr>
          <p:nvPr>
            <p:ph type="title"/>
          </p:nvPr>
        </p:nvSpPr>
        <p:spPr>
          <a:xfrm>
            <a:off x="755576" y="836712"/>
            <a:ext cx="6287093" cy="580799"/>
          </a:xfrm>
        </p:spPr>
        <p:txBody>
          <a:bodyPr>
            <a:normAutofit/>
          </a:bodyPr>
          <a:lstStyle/>
          <a:p>
            <a:r>
              <a:rPr lang="fr-FR" dirty="0" err="1"/>
              <a:t>Cyclobiblio</a:t>
            </a:r>
            <a:endParaRPr lang="fr-FR" dirty="0"/>
          </a:p>
        </p:txBody>
      </p:sp>
    </p:spTree>
    <p:extLst>
      <p:ext uri="{BB962C8B-B14F-4D97-AF65-F5344CB8AC3E}">
        <p14:creationId xmlns:p14="http://schemas.microsoft.com/office/powerpoint/2010/main" val="41200592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xfrm>
            <a:off x="1403648" y="1268760"/>
            <a:ext cx="6751800" cy="435600"/>
          </a:xfrm>
          <a:prstGeom prst="rect">
            <a:avLst/>
          </a:prstGeom>
          <a:noFill/>
          <a:ln>
            <a:noFill/>
          </a:ln>
        </p:spPr>
        <p:txBody>
          <a:bodyPr spcFirstLastPara="1" vert="horz" wrap="square" lIns="91425" tIns="91425" rIns="91425" bIns="91425" rtlCol="0" anchor="ctr" anchorCtr="0">
            <a:noAutofit/>
          </a:bodyPr>
          <a:lstStyle/>
          <a:p>
            <a:r>
              <a:rPr lang="fr-FR" dirty="0"/>
              <a:t>CILIP – FACTCHECK UK</a:t>
            </a:r>
            <a:endParaRPr dirty="0">
              <a:highlight>
                <a:srgbClr val="FFCD00"/>
              </a:highlight>
            </a:endParaRPr>
          </a:p>
        </p:txBody>
      </p:sp>
      <p:grpSp>
        <p:nvGrpSpPr>
          <p:cNvPr id="156" name="Google Shape;156;p29"/>
          <p:cNvGrpSpPr/>
          <p:nvPr/>
        </p:nvGrpSpPr>
        <p:grpSpPr>
          <a:xfrm>
            <a:off x="918130" y="1379248"/>
            <a:ext cx="214624" cy="214624"/>
            <a:chOff x="2594050" y="1631825"/>
            <a:chExt cx="439625" cy="439625"/>
          </a:xfrm>
        </p:grpSpPr>
        <p:sp>
          <p:nvSpPr>
            <p:cNvPr id="157" name="Google Shape;157;p2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8" name="Google Shape;158;p2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9" name="Google Shape;159;p2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60" name="Google Shape;160;p29"/>
            <p:cNvSpPr/>
            <p:nvPr/>
          </p:nvSpPr>
          <p:spPr>
            <a:xfrm>
              <a:off x="2814911" y="1754061"/>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pic>
        <p:nvPicPr>
          <p:cNvPr id="10242" name="Picture 2" descr="https://www.cilip.org.uk/resource/resmgr/cilip/information_professional_and_news/press_releases/2019_11_conservatives_complaint/factcheckuk_complai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388" y="3212976"/>
            <a:ext cx="6191250" cy="3095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91680" y="2015909"/>
            <a:ext cx="6264696" cy="646331"/>
          </a:xfrm>
          <a:prstGeom prst="rect">
            <a:avLst/>
          </a:prstGeom>
        </p:spPr>
        <p:txBody>
          <a:bodyPr wrap="square">
            <a:spAutoFit/>
          </a:bodyPr>
          <a:lstStyle/>
          <a:p>
            <a:r>
              <a:rPr lang="fr-FR" dirty="0">
                <a:hlinkClick r:id="rId4"/>
              </a:rPr>
              <a:t>https://www.cilip.org.uk/news/478714/Complaint-concerning-CCHQ-misrepresentation-on-social-media.htm</a:t>
            </a:r>
            <a:endParaRPr lang="fr-FR" dirty="0"/>
          </a:p>
        </p:txBody>
      </p:sp>
    </p:spTree>
    <p:extLst>
      <p:ext uri="{BB962C8B-B14F-4D97-AF65-F5344CB8AC3E}">
        <p14:creationId xmlns:p14="http://schemas.microsoft.com/office/powerpoint/2010/main" val="30594907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Trouver des porte-paroles</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Avec des célébrités</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32219321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ilip.org.uk/resource/resmgr/cilip_new_website/advocacy/famous_faces/amy-3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348880"/>
            <a:ext cx="30670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en Thomp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654802"/>
            <a:ext cx="2761963" cy="39113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79712" y="1412776"/>
            <a:ext cx="5479000" cy="461665"/>
          </a:xfrm>
          <a:prstGeom prst="rect">
            <a:avLst/>
          </a:prstGeom>
        </p:spPr>
        <p:txBody>
          <a:bodyPr wrap="none">
            <a:spAutoFit/>
          </a:bodyPr>
          <a:lstStyle/>
          <a:p>
            <a:r>
              <a:rPr lang="fr-FR" sz="2400" dirty="0">
                <a:hlinkClick r:id="rId4"/>
              </a:rPr>
              <a:t>https://www.cilip.org.uk/page/FamousFaces</a:t>
            </a:r>
            <a:endParaRPr lang="fr-FR" sz="2400" dirty="0"/>
          </a:p>
        </p:txBody>
      </p:sp>
    </p:spTree>
    <p:extLst>
      <p:ext uri="{BB962C8B-B14F-4D97-AF65-F5344CB8AC3E}">
        <p14:creationId xmlns:p14="http://schemas.microsoft.com/office/powerpoint/2010/main" val="2383985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Avec les stars</a:t>
            </a:r>
          </a:p>
        </p:txBody>
      </p:sp>
      <p:sp>
        <p:nvSpPr>
          <p:cNvPr id="3" name="Espace réservé du texte 2"/>
          <p:cNvSpPr>
            <a:spLocks noGrp="1"/>
          </p:cNvSpPr>
          <p:nvPr>
            <p:ph type="body" idx="1"/>
          </p:nvPr>
        </p:nvSpPr>
        <p:spPr>
          <a:xfrm>
            <a:off x="6523184" y="2636912"/>
            <a:ext cx="2232248" cy="3384376"/>
          </a:xfrm>
        </p:spPr>
        <p:txBody>
          <a:bodyPr>
            <a:normAutofit fontScale="92500" lnSpcReduction="10000"/>
          </a:bodyPr>
          <a:lstStyle/>
          <a:p>
            <a:pPr marL="76200" indent="0">
              <a:buNone/>
            </a:pPr>
            <a:r>
              <a:rPr lang="en-US" dirty="0"/>
              <a:t>Harrison Ford: Find epic stories at your library!</a:t>
            </a:r>
          </a:p>
          <a:p>
            <a:pPr marL="76200" indent="0">
              <a:buNone/>
            </a:pPr>
            <a:r>
              <a:rPr lang="en-US" dirty="0"/>
              <a:t> </a:t>
            </a:r>
            <a:r>
              <a:rPr lang="fr-FR" dirty="0">
                <a:hlinkClick r:id="rId2"/>
              </a:rPr>
              <a:t>https://www.youtube.com/playlist?list=PLY6JdvV7ZFZvRzdvSGM9bYeNxbmiu0bq9</a:t>
            </a:r>
            <a:endParaRPr lang="fr-FR" dirty="0"/>
          </a:p>
          <a:p>
            <a:pPr marL="76200" indent="0">
              <a:buNone/>
            </a:pPr>
            <a:endParaRPr lang="fr-FR" dirty="0"/>
          </a:p>
          <a:p>
            <a:pPr marL="76200" indent="0">
              <a:buNone/>
            </a:pPr>
            <a:endParaRPr lang="en-US" dirty="0"/>
          </a:p>
          <a:p>
            <a:pPr marL="76200" indent="0">
              <a:buNone/>
            </a:pPr>
            <a:endParaRPr lang="en-US" dirty="0"/>
          </a:p>
          <a:p>
            <a:endParaRPr lang="en-US" dirty="0"/>
          </a:p>
          <a:p>
            <a:endParaRPr lang="fr-FR" dirty="0"/>
          </a:p>
        </p:txBody>
      </p:sp>
      <p:pic>
        <p:nvPicPr>
          <p:cNvPr id="4" name="Image 3"/>
          <p:cNvPicPr>
            <a:picLocks noChangeAspect="1"/>
          </p:cNvPicPr>
          <p:nvPr/>
        </p:nvPicPr>
        <p:blipFill rotWithShape="1">
          <a:blip r:embed="rId3"/>
          <a:srcRect l="4039" t="22436" r="64665" b="16241"/>
          <a:stretch/>
        </p:blipFill>
        <p:spPr>
          <a:xfrm>
            <a:off x="179512" y="2276872"/>
            <a:ext cx="6315630" cy="4176464"/>
          </a:xfrm>
          <a:prstGeom prst="rect">
            <a:avLst/>
          </a:prstGeom>
        </p:spPr>
      </p:pic>
    </p:spTree>
    <p:extLst>
      <p:ext uri="{BB962C8B-B14F-4D97-AF65-F5344CB8AC3E}">
        <p14:creationId xmlns:p14="http://schemas.microsoft.com/office/powerpoint/2010/main" val="2966775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88F27B-AAAE-4431-A21D-2CF380B5CC40}"/>
              </a:ext>
            </a:extLst>
          </p:cNvPr>
          <p:cNvSpPr>
            <a:spLocks noGrp="1"/>
          </p:cNvSpPr>
          <p:nvPr>
            <p:ph type="title"/>
          </p:nvPr>
        </p:nvSpPr>
        <p:spPr/>
        <p:txBody>
          <a:bodyPr/>
          <a:lstStyle/>
          <a:p>
            <a:r>
              <a:rPr lang="fr-FR" dirty="0"/>
              <a:t>READ</a:t>
            </a:r>
          </a:p>
        </p:txBody>
      </p:sp>
      <p:sp>
        <p:nvSpPr>
          <p:cNvPr id="3" name="Espace réservé du texte 2">
            <a:extLst>
              <a:ext uri="{FF2B5EF4-FFF2-40B4-BE49-F238E27FC236}">
                <a16:creationId xmlns:a16="http://schemas.microsoft.com/office/drawing/2014/main" id="{1E941424-B23F-445D-878C-51A707116729}"/>
              </a:ext>
            </a:extLst>
          </p:cNvPr>
          <p:cNvSpPr>
            <a:spLocks noGrp="1"/>
          </p:cNvSpPr>
          <p:nvPr>
            <p:ph type="body" idx="1"/>
          </p:nvPr>
        </p:nvSpPr>
        <p:spPr/>
        <p:txBody>
          <a:bodyPr/>
          <a:lstStyle/>
          <a:p>
            <a:r>
              <a:rPr lang="fr-FR" dirty="0">
                <a:hlinkClick r:id="rId2"/>
              </a:rPr>
              <a:t>https://ilovelibraries.org/article/show-the-world-your-love-for-levar/</a:t>
            </a:r>
            <a:endParaRPr lang="fr-FR" dirty="0"/>
          </a:p>
          <a:p>
            <a:endParaRPr lang="fr-FR" dirty="0"/>
          </a:p>
        </p:txBody>
      </p:sp>
      <p:pic>
        <p:nvPicPr>
          <p:cNvPr id="5" name="Image 4">
            <a:extLst>
              <a:ext uri="{FF2B5EF4-FFF2-40B4-BE49-F238E27FC236}">
                <a16:creationId xmlns:a16="http://schemas.microsoft.com/office/drawing/2014/main" id="{D4BCF499-4CEE-4B7F-B288-90E4D6165246}"/>
              </a:ext>
            </a:extLst>
          </p:cNvPr>
          <p:cNvPicPr>
            <a:picLocks noChangeAspect="1"/>
          </p:cNvPicPr>
          <p:nvPr/>
        </p:nvPicPr>
        <p:blipFill rotWithShape="1">
          <a:blip r:embed="rId3"/>
          <a:srcRect l="73625" t="18107" r="3538" b="48819"/>
          <a:stretch/>
        </p:blipFill>
        <p:spPr>
          <a:xfrm>
            <a:off x="5364088" y="3187219"/>
            <a:ext cx="3168352" cy="3059098"/>
          </a:xfrm>
          <a:prstGeom prst="rect">
            <a:avLst/>
          </a:prstGeom>
        </p:spPr>
      </p:pic>
    </p:spTree>
    <p:extLst>
      <p:ext uri="{BB962C8B-B14F-4D97-AF65-F5344CB8AC3E}">
        <p14:creationId xmlns:p14="http://schemas.microsoft.com/office/powerpoint/2010/main" val="13693938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Trouver des porte-paroles</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Avec les habitants</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3721885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971DA-3BCE-40D5-9008-0435069EB498}"/>
              </a:ext>
            </a:extLst>
          </p:cNvPr>
          <p:cNvSpPr>
            <a:spLocks noGrp="1"/>
          </p:cNvSpPr>
          <p:nvPr>
            <p:ph type="title"/>
          </p:nvPr>
        </p:nvSpPr>
        <p:spPr>
          <a:xfrm>
            <a:off x="35496" y="1268760"/>
            <a:ext cx="9073008" cy="1463040"/>
          </a:xfrm>
        </p:spPr>
        <p:txBody>
          <a:bodyPr/>
          <a:lstStyle/>
          <a:p>
            <a:pPr algn="ctr"/>
            <a:r>
              <a:rPr lang="fr-FR" dirty="0"/>
              <a:t>Définitions</a:t>
            </a:r>
          </a:p>
        </p:txBody>
      </p:sp>
      <p:sp>
        <p:nvSpPr>
          <p:cNvPr id="4" name="Espace réservé pour une image  3">
            <a:extLst>
              <a:ext uri="{FF2B5EF4-FFF2-40B4-BE49-F238E27FC236}">
                <a16:creationId xmlns:a16="http://schemas.microsoft.com/office/drawing/2014/main" id="{5A215157-BC82-B84E-D813-E1F9643F38B2}"/>
              </a:ext>
            </a:extLst>
          </p:cNvPr>
          <p:cNvSpPr>
            <a:spLocks noGrp="1"/>
          </p:cNvSpPr>
          <p:nvPr>
            <p:ph type="pic" idx="1"/>
          </p:nvPr>
        </p:nvSpPr>
        <p:spPr/>
      </p:sp>
      <p:sp>
        <p:nvSpPr>
          <p:cNvPr id="3" name="Espace réservé du texte 2"/>
          <p:cNvSpPr>
            <a:spLocks noGrp="1"/>
          </p:cNvSpPr>
          <p:nvPr>
            <p:ph type="body" sz="half" idx="2"/>
          </p:nvPr>
        </p:nvSpPr>
        <p:spPr/>
        <p:txBody>
          <a:bodyPr>
            <a:normAutofit/>
          </a:bodyPr>
          <a:lstStyle/>
          <a:p>
            <a:pPr algn="ctr"/>
            <a:r>
              <a:rPr lang="fr-FR" sz="2800" dirty="0" err="1">
                <a:solidFill>
                  <a:schemeClr val="accent4">
                    <a:lumMod val="60000"/>
                    <a:lumOff val="40000"/>
                  </a:schemeClr>
                </a:solidFill>
              </a:rPr>
              <a:t>Advocacy</a:t>
            </a:r>
            <a:r>
              <a:rPr lang="fr-FR" sz="2800" dirty="0">
                <a:solidFill>
                  <a:schemeClr val="accent4">
                    <a:lumMod val="60000"/>
                    <a:lumOff val="40000"/>
                  </a:schemeClr>
                </a:solidFill>
              </a:rPr>
              <a:t> ? Plaidoyer ?</a:t>
            </a:r>
          </a:p>
        </p:txBody>
      </p:sp>
    </p:spTree>
    <p:extLst>
      <p:ext uri="{BB962C8B-B14F-4D97-AF65-F5344CB8AC3E}">
        <p14:creationId xmlns:p14="http://schemas.microsoft.com/office/powerpoint/2010/main" val="4318575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6819" t="13635" r="8807" b="6061"/>
          <a:stretch/>
        </p:blipFill>
        <p:spPr>
          <a:xfrm>
            <a:off x="66065" y="1412776"/>
            <a:ext cx="9011869" cy="4824537"/>
          </a:xfrm>
          <a:prstGeom prst="rect">
            <a:avLst/>
          </a:prstGeom>
        </p:spPr>
      </p:pic>
      <p:sp>
        <p:nvSpPr>
          <p:cNvPr id="6" name="Rectangle 5"/>
          <p:cNvSpPr/>
          <p:nvPr/>
        </p:nvSpPr>
        <p:spPr>
          <a:xfrm>
            <a:off x="611560" y="6381328"/>
            <a:ext cx="6840760" cy="369332"/>
          </a:xfrm>
          <a:prstGeom prst="rect">
            <a:avLst/>
          </a:prstGeom>
        </p:spPr>
        <p:txBody>
          <a:bodyPr wrap="square">
            <a:spAutoFit/>
          </a:bodyPr>
          <a:lstStyle/>
          <a:p>
            <a:r>
              <a:rPr lang="fr-FR" dirty="0">
                <a:hlinkClick r:id="rId3"/>
              </a:rPr>
              <a:t>https://www.cilip.org.uk/page/CampaignsandAdvocacy</a:t>
            </a:r>
            <a:endParaRPr lang="fr-FR" dirty="0"/>
          </a:p>
        </p:txBody>
      </p:sp>
      <p:sp>
        <p:nvSpPr>
          <p:cNvPr id="5" name="Titre 1">
            <a:extLst>
              <a:ext uri="{FF2B5EF4-FFF2-40B4-BE49-F238E27FC236}">
                <a16:creationId xmlns:a16="http://schemas.microsoft.com/office/drawing/2014/main" id="{EE4BBC94-A9A6-4B1F-B6AF-20FA960CDD81}"/>
              </a:ext>
            </a:extLst>
          </p:cNvPr>
          <p:cNvSpPr>
            <a:spLocks noGrp="1"/>
          </p:cNvSpPr>
          <p:nvPr>
            <p:ph type="title"/>
          </p:nvPr>
        </p:nvSpPr>
        <p:spPr>
          <a:xfrm>
            <a:off x="1259632" y="759969"/>
            <a:ext cx="4176464" cy="580799"/>
          </a:xfrm>
        </p:spPr>
        <p:txBody>
          <a:bodyPr>
            <a:normAutofit/>
          </a:bodyPr>
          <a:lstStyle/>
          <a:p>
            <a:r>
              <a:rPr lang="fr-FR" dirty="0"/>
              <a:t>CILIP </a:t>
            </a:r>
          </a:p>
        </p:txBody>
      </p:sp>
    </p:spTree>
    <p:extLst>
      <p:ext uri="{BB962C8B-B14F-4D97-AF65-F5344CB8AC3E}">
        <p14:creationId xmlns:p14="http://schemas.microsoft.com/office/powerpoint/2010/main" val="1655131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7974" y="1977745"/>
            <a:ext cx="4976154" cy="580799"/>
          </a:xfrm>
        </p:spPr>
        <p:txBody>
          <a:bodyPr>
            <a:noAutofit/>
          </a:bodyPr>
          <a:lstStyle/>
          <a:p>
            <a:r>
              <a:rPr lang="fr-FR" sz="1400" b="0" dirty="0">
                <a:hlinkClick r:id="rId2"/>
              </a:rPr>
              <a:t>https://www.librariesdeliver.uk/votelibraries</a:t>
            </a:r>
            <a:endParaRPr lang="fr-FR" sz="1400" b="0" dirty="0"/>
          </a:p>
        </p:txBody>
      </p:sp>
      <p:pic>
        <p:nvPicPr>
          <p:cNvPr id="4" name="Image 3"/>
          <p:cNvPicPr>
            <a:picLocks noChangeAspect="1"/>
          </p:cNvPicPr>
          <p:nvPr/>
        </p:nvPicPr>
        <p:blipFill rotWithShape="1">
          <a:blip r:embed="rId3"/>
          <a:srcRect l="4766" t="14121" r="13420" b="16684"/>
          <a:stretch/>
        </p:blipFill>
        <p:spPr>
          <a:xfrm>
            <a:off x="539552" y="2780928"/>
            <a:ext cx="8173643" cy="3888432"/>
          </a:xfrm>
          <a:prstGeom prst="rect">
            <a:avLst/>
          </a:prstGeom>
        </p:spPr>
      </p:pic>
      <p:pic>
        <p:nvPicPr>
          <p:cNvPr id="13314" name="Picture 2" descr="https://d3n8a8pro7vhmx.cloudfront.net/librariesdeliver/pages/79/attachments/original/1573002869/Screen_Shot_2019-11-05_at_8.14.17_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24550"/>
            <a:ext cx="2877635" cy="4087190"/>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7A32DAEB-C05E-4476-B89D-7C3D8DAB0A84}"/>
              </a:ext>
            </a:extLst>
          </p:cNvPr>
          <p:cNvSpPr txBox="1">
            <a:spLocks/>
          </p:cNvSpPr>
          <p:nvPr/>
        </p:nvSpPr>
        <p:spPr>
          <a:xfrm>
            <a:off x="1381251" y="1230225"/>
            <a:ext cx="3878399" cy="580799"/>
          </a:xfrm>
          <a:prstGeom prst="rect">
            <a:avLst/>
          </a:prstGeom>
          <a:noFill/>
          <a:ln>
            <a:noFill/>
          </a:ln>
        </p:spPr>
        <p:txBody>
          <a:bodyPr spcFirstLastPara="1" vert="horz" wrap="square" lIns="91425" tIns="91425" rIns="91425" bIns="91425" rtlCol="0" anchor="ctr" anchorCtr="0">
            <a:normAutofit/>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a:t>Vote </a:t>
            </a:r>
            <a:r>
              <a:rPr lang="fr-FR" dirty="0" err="1"/>
              <a:t>libraries</a:t>
            </a:r>
            <a:endParaRPr lang="fr-FR" dirty="0"/>
          </a:p>
        </p:txBody>
      </p:sp>
    </p:spTree>
    <p:extLst>
      <p:ext uri="{BB962C8B-B14F-4D97-AF65-F5344CB8AC3E}">
        <p14:creationId xmlns:p14="http://schemas.microsoft.com/office/powerpoint/2010/main" val="58301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wipe(down)">
                                      <p:cBhvr>
                                        <p:cTn id="1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7584" y="6098031"/>
            <a:ext cx="6840760" cy="646331"/>
          </a:xfrm>
          <a:prstGeom prst="rect">
            <a:avLst/>
          </a:prstGeom>
        </p:spPr>
        <p:txBody>
          <a:bodyPr wrap="square">
            <a:spAutoFit/>
          </a:bodyPr>
          <a:lstStyle/>
          <a:p>
            <a:r>
              <a:rPr lang="fr-FR" dirty="0">
                <a:hlinkClick r:id="rId2"/>
              </a:rPr>
              <a:t>https://www.librariesdeliver.uk/</a:t>
            </a:r>
            <a:endParaRPr lang="fr-FR" dirty="0"/>
          </a:p>
          <a:p>
            <a:endParaRPr lang="fr-FR" dirty="0"/>
          </a:p>
        </p:txBody>
      </p:sp>
      <p:sp>
        <p:nvSpPr>
          <p:cNvPr id="5" name="Titre 1">
            <a:extLst>
              <a:ext uri="{FF2B5EF4-FFF2-40B4-BE49-F238E27FC236}">
                <a16:creationId xmlns:a16="http://schemas.microsoft.com/office/drawing/2014/main" id="{EE4BBC94-A9A6-4B1F-B6AF-20FA960CDD81}"/>
              </a:ext>
            </a:extLst>
          </p:cNvPr>
          <p:cNvSpPr>
            <a:spLocks noGrp="1"/>
          </p:cNvSpPr>
          <p:nvPr>
            <p:ph type="title"/>
          </p:nvPr>
        </p:nvSpPr>
        <p:spPr>
          <a:xfrm>
            <a:off x="1259632" y="759969"/>
            <a:ext cx="4176464" cy="580799"/>
          </a:xfrm>
        </p:spPr>
        <p:txBody>
          <a:bodyPr>
            <a:normAutofit/>
          </a:bodyPr>
          <a:lstStyle/>
          <a:p>
            <a:r>
              <a:rPr lang="fr-FR" dirty="0"/>
              <a:t>Library </a:t>
            </a:r>
            <a:r>
              <a:rPr lang="fr-FR" dirty="0" err="1"/>
              <a:t>Delivers</a:t>
            </a:r>
            <a:endParaRPr lang="fr-FR" dirty="0"/>
          </a:p>
        </p:txBody>
      </p:sp>
      <p:pic>
        <p:nvPicPr>
          <p:cNvPr id="3" name="Image 2">
            <a:extLst>
              <a:ext uri="{FF2B5EF4-FFF2-40B4-BE49-F238E27FC236}">
                <a16:creationId xmlns:a16="http://schemas.microsoft.com/office/drawing/2014/main" id="{52D0B0C6-170C-4DB3-9884-31A7762AD90D}"/>
              </a:ext>
            </a:extLst>
          </p:cNvPr>
          <p:cNvPicPr>
            <a:picLocks noChangeAspect="1"/>
          </p:cNvPicPr>
          <p:nvPr/>
        </p:nvPicPr>
        <p:blipFill rotWithShape="1">
          <a:blip r:embed="rId3"/>
          <a:srcRect l="6688" t="13383" r="9051" b="13381"/>
          <a:stretch/>
        </p:blipFill>
        <p:spPr>
          <a:xfrm>
            <a:off x="719572" y="1556792"/>
            <a:ext cx="7704856" cy="4464496"/>
          </a:xfrm>
          <a:prstGeom prst="rect">
            <a:avLst/>
          </a:prstGeom>
        </p:spPr>
      </p:pic>
    </p:spTree>
    <p:extLst>
      <p:ext uri="{BB962C8B-B14F-4D97-AF65-F5344CB8AC3E}">
        <p14:creationId xmlns:p14="http://schemas.microsoft.com/office/powerpoint/2010/main" val="24884477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10434" y="687462"/>
            <a:ext cx="2922006" cy="580799"/>
          </a:xfrm>
        </p:spPr>
        <p:txBody>
          <a:bodyPr>
            <a:normAutofit fontScale="90000"/>
          </a:bodyPr>
          <a:lstStyle/>
          <a:p>
            <a:r>
              <a:rPr lang="fr-FR" sz="1400" dirty="0">
                <a:hlinkClick r:id="rId2"/>
              </a:rPr>
              <a:t>https://www.librariesdeliver.uk/writetocandidates</a:t>
            </a:r>
            <a:endParaRPr lang="fr-FR" sz="1400" dirty="0"/>
          </a:p>
        </p:txBody>
      </p:sp>
      <p:sp>
        <p:nvSpPr>
          <p:cNvPr id="6" name="Titre 1">
            <a:extLst>
              <a:ext uri="{FF2B5EF4-FFF2-40B4-BE49-F238E27FC236}">
                <a16:creationId xmlns:a16="http://schemas.microsoft.com/office/drawing/2014/main" id="{910E3FC0-701B-4C2F-B492-B007FCF660E4}"/>
              </a:ext>
            </a:extLst>
          </p:cNvPr>
          <p:cNvSpPr txBox="1">
            <a:spLocks/>
          </p:cNvSpPr>
          <p:nvPr/>
        </p:nvSpPr>
        <p:spPr>
          <a:xfrm>
            <a:off x="1381251" y="1230225"/>
            <a:ext cx="3878399" cy="580799"/>
          </a:xfrm>
          <a:prstGeom prst="rect">
            <a:avLst/>
          </a:prstGeom>
          <a:noFill/>
          <a:ln>
            <a:noFill/>
          </a:ln>
        </p:spPr>
        <p:txBody>
          <a:bodyPr spcFirstLastPara="1" vert="horz" wrap="square" lIns="91425" tIns="91425" rIns="91425" bIns="91425" rtlCol="0" anchor="ctr" anchorCtr="0">
            <a:normAutofit fontScale="85000" lnSpcReduction="10000"/>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a:t>Write to the candidates</a:t>
            </a:r>
          </a:p>
        </p:txBody>
      </p:sp>
      <p:pic>
        <p:nvPicPr>
          <p:cNvPr id="7" name="Image 6">
            <a:extLst>
              <a:ext uri="{FF2B5EF4-FFF2-40B4-BE49-F238E27FC236}">
                <a16:creationId xmlns:a16="http://schemas.microsoft.com/office/drawing/2014/main" id="{14E7C3DF-F174-4B6C-825A-E3DEF8CF193F}"/>
              </a:ext>
            </a:extLst>
          </p:cNvPr>
          <p:cNvPicPr>
            <a:picLocks noChangeAspect="1"/>
          </p:cNvPicPr>
          <p:nvPr/>
        </p:nvPicPr>
        <p:blipFill rotWithShape="1">
          <a:blip r:embed="rId3"/>
          <a:srcRect l="8262" t="13930" r="9838" b="9838"/>
          <a:stretch/>
        </p:blipFill>
        <p:spPr>
          <a:xfrm>
            <a:off x="1027375" y="1966411"/>
            <a:ext cx="7488832" cy="4647048"/>
          </a:xfrm>
          <a:prstGeom prst="rect">
            <a:avLst/>
          </a:prstGeom>
        </p:spPr>
      </p:pic>
      <p:sp>
        <p:nvSpPr>
          <p:cNvPr id="5" name="ZoneTexte 4">
            <a:extLst>
              <a:ext uri="{FF2B5EF4-FFF2-40B4-BE49-F238E27FC236}">
                <a16:creationId xmlns:a16="http://schemas.microsoft.com/office/drawing/2014/main" id="{ADDA38F4-F2FA-4C52-9871-033A7B7F4629}"/>
              </a:ext>
            </a:extLst>
          </p:cNvPr>
          <p:cNvSpPr txBox="1"/>
          <p:nvPr/>
        </p:nvSpPr>
        <p:spPr>
          <a:xfrm>
            <a:off x="3202776" y="5534691"/>
            <a:ext cx="3138030" cy="646331"/>
          </a:xfrm>
          <a:prstGeom prst="rect">
            <a:avLst/>
          </a:prstGeom>
          <a:noFill/>
        </p:spPr>
        <p:txBody>
          <a:bodyPr wrap="square">
            <a:spAutoFit/>
          </a:bodyPr>
          <a:lstStyle/>
          <a:p>
            <a:r>
              <a:rPr lang="fr-FR" dirty="0">
                <a:hlinkClick r:id="rId4"/>
              </a:rPr>
              <a:t>https://whocanivotefor.co.uk/</a:t>
            </a:r>
            <a:endParaRPr lang="fr-FR" dirty="0"/>
          </a:p>
          <a:p>
            <a:endParaRPr lang="fr-FR" dirty="0"/>
          </a:p>
        </p:txBody>
      </p:sp>
    </p:spTree>
    <p:extLst>
      <p:ext uri="{BB962C8B-B14F-4D97-AF65-F5344CB8AC3E}">
        <p14:creationId xmlns:p14="http://schemas.microsoft.com/office/powerpoint/2010/main" val="22591657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C6BB6-34E3-4558-9FC6-31A2DFAF3355}"/>
              </a:ext>
            </a:extLst>
          </p:cNvPr>
          <p:cNvSpPr>
            <a:spLocks noGrp="1"/>
          </p:cNvSpPr>
          <p:nvPr>
            <p:ph type="title"/>
          </p:nvPr>
        </p:nvSpPr>
        <p:spPr>
          <a:xfrm>
            <a:off x="1043608" y="538190"/>
            <a:ext cx="3878399" cy="580799"/>
          </a:xfrm>
        </p:spPr>
        <p:txBody>
          <a:bodyPr>
            <a:normAutofit fontScale="90000"/>
          </a:bodyPr>
          <a:lstStyle/>
          <a:p>
            <a:r>
              <a:rPr lang="fr-FR" dirty="0"/>
              <a:t>Write to the candidates</a:t>
            </a:r>
          </a:p>
        </p:txBody>
      </p:sp>
      <p:pic>
        <p:nvPicPr>
          <p:cNvPr id="5" name="Image 4">
            <a:extLst>
              <a:ext uri="{FF2B5EF4-FFF2-40B4-BE49-F238E27FC236}">
                <a16:creationId xmlns:a16="http://schemas.microsoft.com/office/drawing/2014/main" id="{ADA11F01-10A3-46C6-846C-5EC0120D41DB}"/>
              </a:ext>
            </a:extLst>
          </p:cNvPr>
          <p:cNvPicPr>
            <a:picLocks noChangeAspect="1"/>
          </p:cNvPicPr>
          <p:nvPr/>
        </p:nvPicPr>
        <p:blipFill rotWithShape="1">
          <a:blip r:embed="rId2"/>
          <a:srcRect l="7476" t="12200" r="37400" b="3933"/>
          <a:stretch/>
        </p:blipFill>
        <p:spPr>
          <a:xfrm>
            <a:off x="1835696" y="1268760"/>
            <a:ext cx="5040560" cy="5112568"/>
          </a:xfrm>
          <a:prstGeom prst="rect">
            <a:avLst/>
          </a:prstGeom>
        </p:spPr>
      </p:pic>
    </p:spTree>
    <p:extLst>
      <p:ext uri="{BB962C8B-B14F-4D97-AF65-F5344CB8AC3E}">
        <p14:creationId xmlns:p14="http://schemas.microsoft.com/office/powerpoint/2010/main" val="17807491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71800" y="255586"/>
            <a:ext cx="6215085" cy="580799"/>
          </a:xfrm>
        </p:spPr>
        <p:txBody>
          <a:bodyPr>
            <a:normAutofit/>
          </a:bodyPr>
          <a:lstStyle/>
          <a:p>
            <a:r>
              <a:rPr lang="fr-FR" sz="1400" dirty="0">
                <a:hlinkClick r:id="rId2"/>
              </a:rPr>
              <a:t>https://www.librariesdeliver.uk/</a:t>
            </a:r>
            <a:r>
              <a:rPr lang="fr-FR" sz="1400" b="0" dirty="0">
                <a:hlinkClick r:id="rId2"/>
              </a:rPr>
              <a:t>openletter</a:t>
            </a:r>
            <a:endParaRPr lang="fr-FR" sz="1400" b="0" dirty="0"/>
          </a:p>
        </p:txBody>
      </p:sp>
      <p:pic>
        <p:nvPicPr>
          <p:cNvPr id="4" name="Image 3"/>
          <p:cNvPicPr>
            <a:picLocks noChangeAspect="1"/>
          </p:cNvPicPr>
          <p:nvPr/>
        </p:nvPicPr>
        <p:blipFill rotWithShape="1">
          <a:blip r:embed="rId3"/>
          <a:srcRect l="5242" t="12425" r="3896" b="6808"/>
          <a:stretch/>
        </p:blipFill>
        <p:spPr>
          <a:xfrm>
            <a:off x="827584" y="1811024"/>
            <a:ext cx="8064896" cy="4032448"/>
          </a:xfrm>
          <a:prstGeom prst="rect">
            <a:avLst/>
          </a:prstGeom>
        </p:spPr>
      </p:pic>
      <p:sp>
        <p:nvSpPr>
          <p:cNvPr id="5" name="Titre 1">
            <a:extLst>
              <a:ext uri="{FF2B5EF4-FFF2-40B4-BE49-F238E27FC236}">
                <a16:creationId xmlns:a16="http://schemas.microsoft.com/office/drawing/2014/main" id="{231157AC-F9F5-4882-8261-C9F8BB1AE319}"/>
              </a:ext>
            </a:extLst>
          </p:cNvPr>
          <p:cNvSpPr txBox="1">
            <a:spLocks/>
          </p:cNvSpPr>
          <p:nvPr/>
        </p:nvSpPr>
        <p:spPr>
          <a:xfrm>
            <a:off x="1381251" y="1230225"/>
            <a:ext cx="3878399" cy="580799"/>
          </a:xfrm>
          <a:prstGeom prst="rect">
            <a:avLst/>
          </a:prstGeom>
          <a:noFill/>
          <a:ln>
            <a:noFill/>
          </a:ln>
        </p:spPr>
        <p:txBody>
          <a:bodyPr spcFirstLastPara="1" vert="horz" wrap="square" lIns="91425" tIns="91425" rIns="91425" bIns="91425" rtlCol="0" anchor="ctr" anchorCtr="0">
            <a:normAutofit/>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a:t>Open </a:t>
            </a:r>
            <a:r>
              <a:rPr lang="fr-FR" dirty="0" err="1"/>
              <a:t>letter</a:t>
            </a:r>
            <a:endParaRPr lang="fr-FR" dirty="0"/>
          </a:p>
        </p:txBody>
      </p:sp>
    </p:spTree>
    <p:extLst>
      <p:ext uri="{BB962C8B-B14F-4D97-AF65-F5344CB8AC3E}">
        <p14:creationId xmlns:p14="http://schemas.microsoft.com/office/powerpoint/2010/main" val="34338913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5" name="Image 4">
            <a:extLst>
              <a:ext uri="{FF2B5EF4-FFF2-40B4-BE49-F238E27FC236}">
                <a16:creationId xmlns:a16="http://schemas.microsoft.com/office/drawing/2014/main" id="{AD9CDF37-1BAD-4AE1-9824-F719AB36C0E8}"/>
              </a:ext>
            </a:extLst>
          </p:cNvPr>
          <p:cNvPicPr>
            <a:picLocks noChangeAspect="1"/>
          </p:cNvPicPr>
          <p:nvPr/>
        </p:nvPicPr>
        <p:blipFill rotWithShape="1">
          <a:blip r:embed="rId3"/>
          <a:srcRect l="7676" t="19345" r="43137" b="5014"/>
          <a:stretch/>
        </p:blipFill>
        <p:spPr>
          <a:xfrm>
            <a:off x="1133453" y="1124744"/>
            <a:ext cx="5400600" cy="5536753"/>
          </a:xfrm>
          <a:prstGeom prst="rect">
            <a:avLst/>
          </a:prstGeom>
        </p:spPr>
      </p:pic>
      <p:sp>
        <p:nvSpPr>
          <p:cNvPr id="12" name="Titre 1">
            <a:extLst>
              <a:ext uri="{FF2B5EF4-FFF2-40B4-BE49-F238E27FC236}">
                <a16:creationId xmlns:a16="http://schemas.microsoft.com/office/drawing/2014/main" id="{E652BF7F-68C8-4339-AFE3-3FA2BAF420BA}"/>
              </a:ext>
            </a:extLst>
          </p:cNvPr>
          <p:cNvSpPr>
            <a:spLocks noGrp="1"/>
          </p:cNvSpPr>
          <p:nvPr>
            <p:ph type="title"/>
          </p:nvPr>
        </p:nvSpPr>
        <p:spPr>
          <a:xfrm>
            <a:off x="4988754" y="500523"/>
            <a:ext cx="2962361" cy="580799"/>
          </a:xfrm>
        </p:spPr>
        <p:txBody>
          <a:bodyPr>
            <a:normAutofit fontScale="90000"/>
          </a:bodyPr>
          <a:lstStyle/>
          <a:p>
            <a:pPr algn="r"/>
            <a:r>
              <a:rPr lang="fr-FR" sz="1400" dirty="0">
                <a:hlinkClick r:id="rId4"/>
              </a:rPr>
              <a:t>https://www.librariesdeliver.uk/</a:t>
            </a:r>
            <a:r>
              <a:rPr lang="fr-FR" sz="1400" b="0" dirty="0">
                <a:hlinkClick r:id="rId4"/>
              </a:rPr>
              <a:t>openletter</a:t>
            </a:r>
            <a:endParaRPr lang="fr-FR" sz="1400" b="0" dirty="0"/>
          </a:p>
        </p:txBody>
      </p:sp>
      <p:sp>
        <p:nvSpPr>
          <p:cNvPr id="14" name="Titre 1">
            <a:extLst>
              <a:ext uri="{FF2B5EF4-FFF2-40B4-BE49-F238E27FC236}">
                <a16:creationId xmlns:a16="http://schemas.microsoft.com/office/drawing/2014/main" id="{8448D4A5-101C-40E5-91ED-4272F90309AC}"/>
              </a:ext>
            </a:extLst>
          </p:cNvPr>
          <p:cNvSpPr txBox="1">
            <a:spLocks/>
          </p:cNvSpPr>
          <p:nvPr/>
        </p:nvSpPr>
        <p:spPr>
          <a:xfrm>
            <a:off x="1115616" y="476672"/>
            <a:ext cx="3878399" cy="580799"/>
          </a:xfrm>
          <a:prstGeom prst="rect">
            <a:avLst/>
          </a:prstGeom>
          <a:noFill/>
          <a:ln>
            <a:noFill/>
          </a:ln>
        </p:spPr>
        <p:txBody>
          <a:bodyPr spcFirstLastPara="1" vert="horz" wrap="square" lIns="91425" tIns="91425" rIns="91425" bIns="91425" rtlCol="0" anchor="ctr" anchorCtr="0">
            <a:normAutofit/>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a:t>Open </a:t>
            </a:r>
            <a:r>
              <a:rPr lang="fr-FR" dirty="0" err="1"/>
              <a:t>letter</a:t>
            </a:r>
            <a:endParaRPr lang="fr-FR" dirty="0"/>
          </a:p>
        </p:txBody>
      </p:sp>
    </p:spTree>
    <p:extLst>
      <p:ext uri="{BB962C8B-B14F-4D97-AF65-F5344CB8AC3E}">
        <p14:creationId xmlns:p14="http://schemas.microsoft.com/office/powerpoint/2010/main" val="2325371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E4CDAD-53F8-F99B-FF33-C1811ED156A6}"/>
              </a:ext>
            </a:extLst>
          </p:cNvPr>
          <p:cNvSpPr>
            <a:spLocks noGrp="1"/>
          </p:cNvSpPr>
          <p:nvPr>
            <p:ph type="title"/>
          </p:nvPr>
        </p:nvSpPr>
        <p:spPr>
          <a:xfrm>
            <a:off x="1381251" y="1230225"/>
            <a:ext cx="4702917" cy="580799"/>
          </a:xfrm>
        </p:spPr>
        <p:txBody>
          <a:bodyPr>
            <a:normAutofit/>
          </a:bodyPr>
          <a:lstStyle/>
          <a:p>
            <a:r>
              <a:rPr lang="fr-FR" dirty="0"/>
              <a:t>NYPL : Write to the </a:t>
            </a:r>
            <a:r>
              <a:rPr lang="fr-FR" dirty="0" err="1"/>
              <a:t>mayor</a:t>
            </a:r>
            <a:endParaRPr lang="fr-FR" dirty="0"/>
          </a:p>
        </p:txBody>
      </p:sp>
      <p:sp>
        <p:nvSpPr>
          <p:cNvPr id="3" name="Espace réservé du texte 2">
            <a:extLst>
              <a:ext uri="{FF2B5EF4-FFF2-40B4-BE49-F238E27FC236}">
                <a16:creationId xmlns:a16="http://schemas.microsoft.com/office/drawing/2014/main" id="{D2E9E778-5890-1D28-6AA2-F949BE8B6D0B}"/>
              </a:ext>
            </a:extLst>
          </p:cNvPr>
          <p:cNvSpPr>
            <a:spLocks noGrp="1"/>
          </p:cNvSpPr>
          <p:nvPr>
            <p:ph type="body" idx="1"/>
          </p:nvPr>
        </p:nvSpPr>
        <p:spPr/>
        <p:txBody>
          <a:bodyPr/>
          <a:lstStyle/>
          <a:p>
            <a:r>
              <a:rPr lang="fr-FR" dirty="0"/>
              <a:t>Ajouter NYPL L’appel à écrire des lettres au maire de NYC</a:t>
            </a:r>
          </a:p>
        </p:txBody>
      </p:sp>
      <p:pic>
        <p:nvPicPr>
          <p:cNvPr id="5" name="Image 4">
            <a:extLst>
              <a:ext uri="{FF2B5EF4-FFF2-40B4-BE49-F238E27FC236}">
                <a16:creationId xmlns:a16="http://schemas.microsoft.com/office/drawing/2014/main" id="{5AD68613-D279-9B76-9586-8CC17CDDC575}"/>
              </a:ext>
            </a:extLst>
          </p:cNvPr>
          <p:cNvPicPr>
            <a:picLocks noChangeAspect="1"/>
          </p:cNvPicPr>
          <p:nvPr/>
        </p:nvPicPr>
        <p:blipFill rotWithShape="1">
          <a:blip r:embed="rId2"/>
          <a:srcRect l="11413" t="13931" r="8263" b="3932"/>
          <a:stretch/>
        </p:blipFill>
        <p:spPr>
          <a:xfrm>
            <a:off x="1043608" y="1802544"/>
            <a:ext cx="7344816" cy="5007088"/>
          </a:xfrm>
          <a:prstGeom prst="rect">
            <a:avLst/>
          </a:prstGeom>
        </p:spPr>
      </p:pic>
    </p:spTree>
    <p:extLst>
      <p:ext uri="{BB962C8B-B14F-4D97-AF65-F5344CB8AC3E}">
        <p14:creationId xmlns:p14="http://schemas.microsoft.com/office/powerpoint/2010/main" val="32309189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6" name="Google Shape;156;p29"/>
          <p:cNvGrpSpPr/>
          <p:nvPr/>
        </p:nvGrpSpPr>
        <p:grpSpPr>
          <a:xfrm>
            <a:off x="918130" y="1379248"/>
            <a:ext cx="214624" cy="214624"/>
            <a:chOff x="2594050" y="1631825"/>
            <a:chExt cx="439625" cy="439625"/>
          </a:xfrm>
        </p:grpSpPr>
        <p:sp>
          <p:nvSpPr>
            <p:cNvPr id="157" name="Google Shape;157;p2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8" name="Google Shape;158;p2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9" name="Google Shape;159;p2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60" name="Google Shape;160;p29"/>
            <p:cNvSpPr/>
            <p:nvPr/>
          </p:nvSpPr>
          <p:spPr>
            <a:xfrm>
              <a:off x="2814911" y="1754061"/>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sp>
        <p:nvSpPr>
          <p:cNvPr id="2" name="Espace réservé du texte 1"/>
          <p:cNvSpPr>
            <a:spLocks noGrp="1"/>
          </p:cNvSpPr>
          <p:nvPr>
            <p:ph type="body" idx="1"/>
          </p:nvPr>
        </p:nvSpPr>
        <p:spPr>
          <a:xfrm>
            <a:off x="1403648" y="5877272"/>
            <a:ext cx="6809700" cy="697643"/>
          </a:xfrm>
        </p:spPr>
        <p:txBody>
          <a:bodyPr/>
          <a:lstStyle/>
          <a:p>
            <a:r>
              <a:rPr lang="fr-FR">
                <a:hlinkClick r:id="rId3"/>
              </a:rPr>
              <a:t>http://www.ala.org/advocacy/snapshotday</a:t>
            </a:r>
            <a:endParaRPr lang="fr-FR"/>
          </a:p>
        </p:txBody>
      </p:sp>
      <p:pic>
        <p:nvPicPr>
          <p:cNvPr id="5122" name="Picture 2" descr="Library Snapshotday NJ | One Day in NJ Libra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222" y="160515"/>
            <a:ext cx="7848872" cy="243746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ake a photo of your library on Wyoming Snapshot Day Oct. 19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195" y="2990800"/>
            <a:ext cx="2381250" cy="28003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ational Library Week Is Here! Don't Forget Your Snapshot Day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3037338"/>
            <a:ext cx="1895475" cy="240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9400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F051F-B059-4EF1-A38E-ADAD9C94254C}"/>
              </a:ext>
            </a:extLst>
          </p:cNvPr>
          <p:cNvSpPr>
            <a:spLocks noGrp="1"/>
          </p:cNvSpPr>
          <p:nvPr>
            <p:ph type="title"/>
          </p:nvPr>
        </p:nvSpPr>
        <p:spPr/>
        <p:txBody>
          <a:bodyPr>
            <a:normAutofit fontScale="90000"/>
          </a:bodyPr>
          <a:lstStyle/>
          <a:p>
            <a:r>
              <a:rPr lang="fr-FR" dirty="0"/>
              <a:t>I love </a:t>
            </a:r>
            <a:r>
              <a:rPr lang="fr-FR" dirty="0" err="1"/>
              <a:t>my</a:t>
            </a:r>
            <a:r>
              <a:rPr lang="fr-FR" dirty="0"/>
              <a:t> </a:t>
            </a:r>
            <a:r>
              <a:rPr lang="fr-FR" dirty="0" err="1"/>
              <a:t>libarian</a:t>
            </a:r>
            <a:br>
              <a:rPr lang="fr-FR" dirty="0"/>
            </a:br>
            <a:endParaRPr lang="fr-FR" dirty="0"/>
          </a:p>
        </p:txBody>
      </p:sp>
      <p:sp>
        <p:nvSpPr>
          <p:cNvPr id="3" name="Espace réservé du texte 2">
            <a:extLst>
              <a:ext uri="{FF2B5EF4-FFF2-40B4-BE49-F238E27FC236}">
                <a16:creationId xmlns:a16="http://schemas.microsoft.com/office/drawing/2014/main" id="{18DE7E91-312F-4F68-8CC0-47A6B0CC8AB1}"/>
              </a:ext>
            </a:extLst>
          </p:cNvPr>
          <p:cNvSpPr>
            <a:spLocks noGrp="1"/>
          </p:cNvSpPr>
          <p:nvPr>
            <p:ph type="body" idx="1"/>
          </p:nvPr>
        </p:nvSpPr>
        <p:spPr/>
        <p:txBody>
          <a:bodyPr/>
          <a:lstStyle/>
          <a:p>
            <a:r>
              <a:rPr lang="fr-FR" dirty="0">
                <a:hlinkClick r:id="rId2"/>
              </a:rPr>
              <a:t>https://ilovelibraries.org/</a:t>
            </a:r>
            <a:endParaRPr lang="fr-FR" dirty="0"/>
          </a:p>
          <a:p>
            <a:endParaRPr lang="fr-FR" dirty="0"/>
          </a:p>
        </p:txBody>
      </p:sp>
      <p:pic>
        <p:nvPicPr>
          <p:cNvPr id="9" name="Image 8">
            <a:extLst>
              <a:ext uri="{FF2B5EF4-FFF2-40B4-BE49-F238E27FC236}">
                <a16:creationId xmlns:a16="http://schemas.microsoft.com/office/drawing/2014/main" id="{02CE8E42-3F66-4F5D-B9BA-0236D432C143}"/>
              </a:ext>
            </a:extLst>
          </p:cNvPr>
          <p:cNvPicPr>
            <a:picLocks noChangeAspect="1"/>
          </p:cNvPicPr>
          <p:nvPr/>
        </p:nvPicPr>
        <p:blipFill rotWithShape="1">
          <a:blip r:embed="rId3"/>
          <a:srcRect l="6688" t="26375" r="9837" b="16482"/>
          <a:stretch/>
        </p:blipFill>
        <p:spPr>
          <a:xfrm>
            <a:off x="982394" y="2996952"/>
            <a:ext cx="7407335" cy="3380470"/>
          </a:xfrm>
          <a:prstGeom prst="rect">
            <a:avLst/>
          </a:prstGeom>
        </p:spPr>
      </p:pic>
    </p:spTree>
    <p:extLst>
      <p:ext uri="{BB962C8B-B14F-4D97-AF65-F5344CB8AC3E}">
        <p14:creationId xmlns:p14="http://schemas.microsoft.com/office/powerpoint/2010/main" val="2852169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Définition</a:t>
            </a:r>
            <a:endParaRPr sz="2800" dirty="0"/>
          </a:p>
        </p:txBody>
      </p:sp>
      <p:sp>
        <p:nvSpPr>
          <p:cNvPr id="2" name="Espace réservé du contenu 1">
            <a:extLst>
              <a:ext uri="{FF2B5EF4-FFF2-40B4-BE49-F238E27FC236}">
                <a16:creationId xmlns:a16="http://schemas.microsoft.com/office/drawing/2014/main" id="{2F22E93C-18F0-4164-913E-8C8233FAF69B}"/>
              </a:ext>
            </a:extLst>
          </p:cNvPr>
          <p:cNvSpPr>
            <a:spLocks noGrp="1"/>
          </p:cNvSpPr>
          <p:nvPr>
            <p:ph idx="1"/>
          </p:nvPr>
        </p:nvSpPr>
        <p:spPr/>
        <p:txBody>
          <a:bodyPr/>
          <a:lstStyle/>
          <a:p>
            <a:r>
              <a:rPr lang="fr-FR" dirty="0" err="1"/>
              <a:t>Advocacy</a:t>
            </a:r>
            <a:endParaRPr lang="fr-FR" dirty="0"/>
          </a:p>
          <a:p>
            <a:pPr lvl="1"/>
            <a:r>
              <a:rPr lang="fr-FR" sz="1800" dirty="0"/>
              <a:t>Traduction : plaidoyer</a:t>
            </a:r>
          </a:p>
          <a:p>
            <a:endParaRPr lang="fr-FR" dirty="0"/>
          </a:p>
          <a:p>
            <a:r>
              <a:rPr lang="fr-FR" dirty="0"/>
              <a:t>Définition : </a:t>
            </a:r>
          </a:p>
          <a:p>
            <a:pPr lvl="1"/>
            <a:r>
              <a:rPr lang="fr-FR" sz="1800" dirty="0"/>
              <a:t>Se faire l’avocat </a:t>
            </a:r>
            <a:r>
              <a:rPr lang="fr-FR" sz="1800" dirty="0">
                <a:solidFill>
                  <a:schemeClr val="accent2">
                    <a:lumMod val="75000"/>
                  </a:schemeClr>
                </a:solidFill>
              </a:rPr>
              <a:t>de quelque chose</a:t>
            </a:r>
            <a:r>
              <a:rPr lang="fr-FR" sz="1800" dirty="0"/>
              <a:t>, en construire </a:t>
            </a:r>
            <a:r>
              <a:rPr lang="fr-FR" sz="1800" dirty="0">
                <a:solidFill>
                  <a:schemeClr val="accent2">
                    <a:lumMod val="75000"/>
                  </a:schemeClr>
                </a:solidFill>
              </a:rPr>
              <a:t>la défense </a:t>
            </a:r>
            <a:r>
              <a:rPr lang="fr-FR" sz="1800" dirty="0"/>
              <a:t>et </a:t>
            </a:r>
            <a:r>
              <a:rPr lang="fr-FR" sz="1800" dirty="0">
                <a:solidFill>
                  <a:schemeClr val="accent2">
                    <a:lumMod val="75000"/>
                  </a:schemeClr>
                </a:solidFill>
              </a:rPr>
              <a:t>l’incarner</a:t>
            </a:r>
            <a:r>
              <a:rPr lang="fr-FR" sz="1800" dirty="0"/>
              <a:t> devant un </a:t>
            </a:r>
            <a:r>
              <a:rPr lang="fr-FR" sz="1800" dirty="0">
                <a:solidFill>
                  <a:schemeClr val="accent2">
                    <a:lumMod val="75000"/>
                  </a:schemeClr>
                </a:solidFill>
              </a:rPr>
              <a:t>auditoire</a:t>
            </a:r>
            <a:r>
              <a:rPr lang="fr-FR" sz="1800" dirty="0"/>
              <a:t> à convaincre en vue </a:t>
            </a:r>
            <a:r>
              <a:rPr lang="fr-FR" sz="1800" dirty="0">
                <a:solidFill>
                  <a:schemeClr val="accent2">
                    <a:lumMod val="75000"/>
                  </a:schemeClr>
                </a:solidFill>
              </a:rPr>
              <a:t>d’un gain</a:t>
            </a:r>
            <a:r>
              <a:rPr lang="fr-FR" sz="1800" dirty="0"/>
              <a:t>.</a:t>
            </a:r>
          </a:p>
          <a:p>
            <a:endParaRPr lang="fr-FR" dirty="0"/>
          </a:p>
          <a:p>
            <a:endParaRPr lang="fr-FR" dirty="0"/>
          </a:p>
        </p:txBody>
      </p:sp>
      <p:sp>
        <p:nvSpPr>
          <p:cNvPr id="94" name="Google Shape;94;p4"/>
          <p:cNvSpPr txBox="1"/>
          <p:nvPr/>
        </p:nvSpPr>
        <p:spPr>
          <a:xfrm>
            <a:off x="675650" y="4991776"/>
            <a:ext cx="7846200" cy="826499"/>
          </a:xfrm>
          <a:prstGeom prst="rect">
            <a:avLst/>
          </a:prstGeom>
          <a:noFill/>
          <a:ln>
            <a:noFill/>
          </a:ln>
        </p:spPr>
        <p:txBody>
          <a:bodyPr spcFirstLastPara="1" wrap="square" lIns="91425" tIns="91425" rIns="91425" bIns="91425" anchor="t" anchorCtr="0">
            <a:noAutofit/>
          </a:bodyPr>
          <a:lstStyle/>
          <a:p>
            <a:pPr>
              <a:buClr>
                <a:srgbClr val="000000"/>
              </a:buClr>
              <a:buSzPts val="1100"/>
            </a:pPr>
            <a:endParaRPr sz="1100" i="1">
              <a:solidFill>
                <a:srgbClr val="000000"/>
              </a:solidFill>
              <a:latin typeface="Lora"/>
              <a:ea typeface="Lora"/>
              <a:cs typeface="Lora"/>
              <a:sym typeface="Lora"/>
            </a:endParaRPr>
          </a:p>
          <a:p>
            <a:pPr>
              <a:spcBef>
                <a:spcPts val="2000"/>
              </a:spcBef>
              <a:buClr>
                <a:srgbClr val="000000"/>
              </a:buClr>
              <a:buSzPts val="1100"/>
            </a:pPr>
            <a:endParaRPr sz="1100" i="1">
              <a:solidFill>
                <a:srgbClr val="000000"/>
              </a:solidFill>
              <a:latin typeface="Lora"/>
              <a:ea typeface="Lora"/>
              <a:cs typeface="Lora"/>
              <a:sym typeface="Lora"/>
            </a:endParaRPr>
          </a:p>
        </p:txBody>
      </p:sp>
    </p:spTree>
    <p:extLst>
      <p:ext uri="{BB962C8B-B14F-4D97-AF65-F5344CB8AC3E}">
        <p14:creationId xmlns:p14="http://schemas.microsoft.com/office/powerpoint/2010/main" val="324314095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A5BF34-AD20-7716-6AF3-C3A5BCF560E9}"/>
              </a:ext>
            </a:extLst>
          </p:cNvPr>
          <p:cNvSpPr>
            <a:spLocks noGrp="1"/>
          </p:cNvSpPr>
          <p:nvPr>
            <p:ph type="title"/>
          </p:nvPr>
        </p:nvSpPr>
        <p:spPr/>
        <p:txBody>
          <a:bodyPr/>
          <a:lstStyle/>
          <a:p>
            <a:r>
              <a:rPr lang="fr-FR" dirty="0" err="1"/>
              <a:t>Every</a:t>
            </a:r>
            <a:r>
              <a:rPr lang="fr-FR" dirty="0"/>
              <a:t> </a:t>
            </a:r>
            <a:r>
              <a:rPr lang="fr-FR" dirty="0" err="1"/>
              <a:t>library</a:t>
            </a:r>
            <a:endParaRPr lang="fr-FR" dirty="0"/>
          </a:p>
        </p:txBody>
      </p:sp>
      <p:sp>
        <p:nvSpPr>
          <p:cNvPr id="3" name="Espace réservé du texte 2">
            <a:extLst>
              <a:ext uri="{FF2B5EF4-FFF2-40B4-BE49-F238E27FC236}">
                <a16:creationId xmlns:a16="http://schemas.microsoft.com/office/drawing/2014/main" id="{D3E3D35D-23EB-0156-DE4F-24D04DDD6003}"/>
              </a:ext>
            </a:extLst>
          </p:cNvPr>
          <p:cNvSpPr>
            <a:spLocks noGrp="1"/>
          </p:cNvSpPr>
          <p:nvPr>
            <p:ph type="body" idx="1"/>
          </p:nvPr>
        </p:nvSpPr>
        <p:spPr/>
        <p:txBody>
          <a:bodyPr/>
          <a:lstStyle/>
          <a:p>
            <a:r>
              <a:rPr lang="fr-FR" dirty="0">
                <a:hlinkClick r:id="rId2"/>
              </a:rPr>
              <a:t>https://action.everylibrary.org/</a:t>
            </a:r>
            <a:endParaRPr lang="fr-FR" dirty="0"/>
          </a:p>
          <a:p>
            <a:endParaRPr lang="fr-FR" dirty="0"/>
          </a:p>
        </p:txBody>
      </p:sp>
      <p:pic>
        <p:nvPicPr>
          <p:cNvPr id="5" name="Image 4">
            <a:extLst>
              <a:ext uri="{FF2B5EF4-FFF2-40B4-BE49-F238E27FC236}">
                <a16:creationId xmlns:a16="http://schemas.microsoft.com/office/drawing/2014/main" id="{32A8F84A-FDBE-228A-3D32-5D2DD5A7F23E}"/>
              </a:ext>
            </a:extLst>
          </p:cNvPr>
          <p:cNvPicPr>
            <a:picLocks noChangeAspect="1"/>
          </p:cNvPicPr>
          <p:nvPr/>
        </p:nvPicPr>
        <p:blipFill rotWithShape="1">
          <a:blip r:embed="rId3"/>
          <a:srcRect l="9051" t="13930" r="10423" b="9838"/>
          <a:stretch/>
        </p:blipFill>
        <p:spPr>
          <a:xfrm>
            <a:off x="2954552" y="2924944"/>
            <a:ext cx="6100493" cy="3850044"/>
          </a:xfrm>
          <a:prstGeom prst="rect">
            <a:avLst/>
          </a:prstGeom>
        </p:spPr>
      </p:pic>
    </p:spTree>
    <p:extLst>
      <p:ext uri="{BB962C8B-B14F-4D97-AF65-F5344CB8AC3E}">
        <p14:creationId xmlns:p14="http://schemas.microsoft.com/office/powerpoint/2010/main" val="26937268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0A4A26-0602-979A-5F27-920DC3E9DD09}"/>
              </a:ext>
            </a:extLst>
          </p:cNvPr>
          <p:cNvSpPr>
            <a:spLocks noGrp="1"/>
          </p:cNvSpPr>
          <p:nvPr>
            <p:ph type="title"/>
          </p:nvPr>
        </p:nvSpPr>
        <p:spPr/>
        <p:txBody>
          <a:bodyPr/>
          <a:lstStyle/>
          <a:p>
            <a:r>
              <a:rPr lang="fr-FR" dirty="0" err="1"/>
              <a:t>Fight</a:t>
            </a:r>
            <a:r>
              <a:rPr lang="fr-FR" dirty="0"/>
              <a:t> for the first!</a:t>
            </a:r>
          </a:p>
        </p:txBody>
      </p:sp>
      <p:sp>
        <p:nvSpPr>
          <p:cNvPr id="3" name="Espace réservé du texte 2">
            <a:extLst>
              <a:ext uri="{FF2B5EF4-FFF2-40B4-BE49-F238E27FC236}">
                <a16:creationId xmlns:a16="http://schemas.microsoft.com/office/drawing/2014/main" id="{3DAC2305-3C2A-4205-2883-DE8ED41D5844}"/>
              </a:ext>
            </a:extLst>
          </p:cNvPr>
          <p:cNvSpPr>
            <a:spLocks noGrp="1"/>
          </p:cNvSpPr>
          <p:nvPr>
            <p:ph type="body" idx="1"/>
          </p:nvPr>
        </p:nvSpPr>
        <p:spPr/>
        <p:txBody>
          <a:bodyPr/>
          <a:lstStyle/>
          <a:p>
            <a:r>
              <a:rPr lang="fr-FR" dirty="0">
                <a:hlinkClick r:id="rId2"/>
              </a:rPr>
              <a:t>https://www.fightforthefirst.org/</a:t>
            </a:r>
            <a:endParaRPr lang="fr-FR" dirty="0"/>
          </a:p>
          <a:p>
            <a:endParaRPr lang="fr-FR" dirty="0"/>
          </a:p>
        </p:txBody>
      </p:sp>
      <p:pic>
        <p:nvPicPr>
          <p:cNvPr id="5" name="Image 4">
            <a:extLst>
              <a:ext uri="{FF2B5EF4-FFF2-40B4-BE49-F238E27FC236}">
                <a16:creationId xmlns:a16="http://schemas.microsoft.com/office/drawing/2014/main" id="{AF3C5015-2363-A3C9-31BB-0F7F839FE556}"/>
              </a:ext>
            </a:extLst>
          </p:cNvPr>
          <p:cNvPicPr>
            <a:picLocks noChangeAspect="1"/>
          </p:cNvPicPr>
          <p:nvPr/>
        </p:nvPicPr>
        <p:blipFill rotWithShape="1">
          <a:blip r:embed="rId3"/>
          <a:srcRect t="11019" r="10625" b="29919"/>
          <a:stretch/>
        </p:blipFill>
        <p:spPr>
          <a:xfrm>
            <a:off x="539552" y="3048762"/>
            <a:ext cx="8172400" cy="3600400"/>
          </a:xfrm>
          <a:prstGeom prst="rect">
            <a:avLst/>
          </a:prstGeom>
        </p:spPr>
      </p:pic>
    </p:spTree>
    <p:extLst>
      <p:ext uri="{BB962C8B-B14F-4D97-AF65-F5344CB8AC3E}">
        <p14:creationId xmlns:p14="http://schemas.microsoft.com/office/powerpoint/2010/main" val="39453382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9FE96-45A0-CCB1-9857-57163805DF5E}"/>
              </a:ext>
            </a:extLst>
          </p:cNvPr>
          <p:cNvSpPr>
            <a:spLocks noGrp="1"/>
          </p:cNvSpPr>
          <p:nvPr>
            <p:ph type="title"/>
          </p:nvPr>
        </p:nvSpPr>
        <p:spPr/>
        <p:txBody>
          <a:bodyPr/>
          <a:lstStyle/>
          <a:p>
            <a:r>
              <a:rPr lang="fr-FR" dirty="0" err="1"/>
              <a:t>Fight</a:t>
            </a:r>
            <a:r>
              <a:rPr lang="fr-FR" dirty="0"/>
              <a:t> for the first!</a:t>
            </a:r>
          </a:p>
        </p:txBody>
      </p:sp>
      <p:sp>
        <p:nvSpPr>
          <p:cNvPr id="3" name="Espace réservé du texte 2">
            <a:extLst>
              <a:ext uri="{FF2B5EF4-FFF2-40B4-BE49-F238E27FC236}">
                <a16:creationId xmlns:a16="http://schemas.microsoft.com/office/drawing/2014/main" id="{38AC99C2-28C1-1DEA-3001-13CBABB3BBFF}"/>
              </a:ext>
            </a:extLst>
          </p:cNvPr>
          <p:cNvSpPr>
            <a:spLocks noGrp="1"/>
          </p:cNvSpPr>
          <p:nvPr>
            <p:ph type="body" idx="1"/>
          </p:nvPr>
        </p:nvSpPr>
        <p:spPr>
          <a:xfrm>
            <a:off x="1381250" y="2155293"/>
            <a:ext cx="3622798" cy="4149600"/>
          </a:xfrm>
        </p:spPr>
        <p:txBody>
          <a:bodyPr/>
          <a:lstStyle/>
          <a:p>
            <a:r>
              <a:rPr lang="fr-FR" dirty="0">
                <a:hlinkClick r:id="rId2"/>
              </a:rPr>
              <a:t>https://www.fightforthefirst.org/</a:t>
            </a:r>
            <a:endParaRPr lang="fr-FR" dirty="0"/>
          </a:p>
          <a:p>
            <a:endParaRPr lang="fr-FR" dirty="0"/>
          </a:p>
        </p:txBody>
      </p:sp>
      <p:pic>
        <p:nvPicPr>
          <p:cNvPr id="5" name="Image 4">
            <a:extLst>
              <a:ext uri="{FF2B5EF4-FFF2-40B4-BE49-F238E27FC236}">
                <a16:creationId xmlns:a16="http://schemas.microsoft.com/office/drawing/2014/main" id="{8840A15B-2859-2FB0-5181-4C1F2DA0BC22}"/>
              </a:ext>
            </a:extLst>
          </p:cNvPr>
          <p:cNvPicPr>
            <a:picLocks noChangeAspect="1"/>
          </p:cNvPicPr>
          <p:nvPr/>
        </p:nvPicPr>
        <p:blipFill rotWithShape="1">
          <a:blip r:embed="rId3"/>
          <a:srcRect l="6688" t="50000" r="56300" b="13931"/>
          <a:stretch/>
        </p:blipFill>
        <p:spPr>
          <a:xfrm>
            <a:off x="5600150" y="130837"/>
            <a:ext cx="3384376" cy="2198775"/>
          </a:xfrm>
          <a:prstGeom prst="rect">
            <a:avLst/>
          </a:prstGeom>
        </p:spPr>
      </p:pic>
      <p:pic>
        <p:nvPicPr>
          <p:cNvPr id="7" name="Image 6">
            <a:extLst>
              <a:ext uri="{FF2B5EF4-FFF2-40B4-BE49-F238E27FC236}">
                <a16:creationId xmlns:a16="http://schemas.microsoft.com/office/drawing/2014/main" id="{80F3539D-AC17-19FC-BB01-8824319B8BD2}"/>
              </a:ext>
            </a:extLst>
          </p:cNvPr>
          <p:cNvPicPr>
            <a:picLocks noChangeAspect="1"/>
          </p:cNvPicPr>
          <p:nvPr/>
        </p:nvPicPr>
        <p:blipFill rotWithShape="1">
          <a:blip r:embed="rId4"/>
          <a:srcRect l="6688" t="14127" r="54725" b="13351"/>
          <a:stretch/>
        </p:blipFill>
        <p:spPr>
          <a:xfrm>
            <a:off x="5615608" y="2426976"/>
            <a:ext cx="3528392" cy="4431024"/>
          </a:xfrm>
          <a:prstGeom prst="rect">
            <a:avLst/>
          </a:prstGeom>
        </p:spPr>
      </p:pic>
    </p:spTree>
    <p:extLst>
      <p:ext uri="{BB962C8B-B14F-4D97-AF65-F5344CB8AC3E}">
        <p14:creationId xmlns:p14="http://schemas.microsoft.com/office/powerpoint/2010/main" val="3110595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C0097-95E7-511E-7FAA-09FB03ED1A0B}"/>
              </a:ext>
            </a:extLst>
          </p:cNvPr>
          <p:cNvSpPr>
            <a:spLocks noGrp="1"/>
          </p:cNvSpPr>
          <p:nvPr>
            <p:ph type="title"/>
          </p:nvPr>
        </p:nvSpPr>
        <p:spPr/>
        <p:txBody>
          <a:bodyPr/>
          <a:lstStyle/>
          <a:p>
            <a:r>
              <a:rPr lang="fr-FR" dirty="0" err="1"/>
              <a:t>bibliofreak</a:t>
            </a:r>
            <a:endParaRPr lang="fr-FR" dirty="0"/>
          </a:p>
        </p:txBody>
      </p:sp>
      <p:sp>
        <p:nvSpPr>
          <p:cNvPr id="3" name="Espace réservé du texte 2">
            <a:extLst>
              <a:ext uri="{FF2B5EF4-FFF2-40B4-BE49-F238E27FC236}">
                <a16:creationId xmlns:a16="http://schemas.microsoft.com/office/drawing/2014/main" id="{348F4680-4174-A824-D77E-307A383A9596}"/>
              </a:ext>
            </a:extLst>
          </p:cNvPr>
          <p:cNvSpPr>
            <a:spLocks noGrp="1"/>
          </p:cNvSpPr>
          <p:nvPr>
            <p:ph type="body" idx="1"/>
          </p:nvPr>
        </p:nvSpPr>
        <p:spPr>
          <a:xfrm>
            <a:off x="107504" y="6315916"/>
            <a:ext cx="6809700" cy="542084"/>
          </a:xfrm>
        </p:spPr>
        <p:txBody>
          <a:bodyPr>
            <a:normAutofit fontScale="47500" lnSpcReduction="20000"/>
          </a:bodyPr>
          <a:lstStyle/>
          <a:p>
            <a:r>
              <a:rPr lang="fr-FR" dirty="0">
                <a:hlinkClick r:id="rId2"/>
              </a:rPr>
              <a:t>https://www.bibliobe.ch/fr/Services/Formation-et-perfectionnement/Journee-des-bibliotheques-2015/AccroBiblio.aspx</a:t>
            </a:r>
            <a:endParaRPr lang="fr-FR" dirty="0"/>
          </a:p>
          <a:p>
            <a:endParaRPr lang="fr-FR" dirty="0"/>
          </a:p>
          <a:p>
            <a:endParaRPr lang="fr-FR" dirty="0"/>
          </a:p>
        </p:txBody>
      </p:sp>
      <p:pic>
        <p:nvPicPr>
          <p:cNvPr id="5" name="Image 4">
            <a:extLst>
              <a:ext uri="{FF2B5EF4-FFF2-40B4-BE49-F238E27FC236}">
                <a16:creationId xmlns:a16="http://schemas.microsoft.com/office/drawing/2014/main" id="{918922BB-08B0-4619-651E-BB10102B2A9D}"/>
              </a:ext>
            </a:extLst>
          </p:cNvPr>
          <p:cNvPicPr>
            <a:picLocks noChangeAspect="1"/>
          </p:cNvPicPr>
          <p:nvPr/>
        </p:nvPicPr>
        <p:blipFill rotWithShape="1">
          <a:blip r:embed="rId3"/>
          <a:srcRect l="20863" t="45275" r="55512" b="6294"/>
          <a:stretch/>
        </p:blipFill>
        <p:spPr>
          <a:xfrm>
            <a:off x="7652680" y="116632"/>
            <a:ext cx="1239799" cy="1694392"/>
          </a:xfrm>
          <a:prstGeom prst="rect">
            <a:avLst/>
          </a:prstGeom>
        </p:spPr>
      </p:pic>
      <p:pic>
        <p:nvPicPr>
          <p:cNvPr id="8" name="Image 7">
            <a:extLst>
              <a:ext uri="{FF2B5EF4-FFF2-40B4-BE49-F238E27FC236}">
                <a16:creationId xmlns:a16="http://schemas.microsoft.com/office/drawing/2014/main" id="{9833712A-2E3D-E154-9B0E-79427ED3FB99}"/>
              </a:ext>
            </a:extLst>
          </p:cNvPr>
          <p:cNvPicPr>
            <a:picLocks noChangeAspect="1"/>
          </p:cNvPicPr>
          <p:nvPr/>
        </p:nvPicPr>
        <p:blipFill rotWithShape="1">
          <a:blip r:embed="rId4"/>
          <a:srcRect l="17713" t="32281" r="22438" b="15744"/>
          <a:stretch/>
        </p:blipFill>
        <p:spPr>
          <a:xfrm>
            <a:off x="683568" y="1951750"/>
            <a:ext cx="7300676" cy="4226707"/>
          </a:xfrm>
          <a:prstGeom prst="rect">
            <a:avLst/>
          </a:prstGeom>
        </p:spPr>
      </p:pic>
    </p:spTree>
    <p:extLst>
      <p:ext uri="{BB962C8B-B14F-4D97-AF65-F5344CB8AC3E}">
        <p14:creationId xmlns:p14="http://schemas.microsoft.com/office/powerpoint/2010/main" val="1333857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Exemple Agenda 2030 et bib françaises</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Un exemple d’</a:t>
            </a:r>
            <a:r>
              <a:rPr lang="fr-FR" sz="2200" i="1" dirty="0" err="1">
                <a:solidFill>
                  <a:schemeClr val="accent4">
                    <a:lumMod val="60000"/>
                    <a:lumOff val="40000"/>
                  </a:schemeClr>
                </a:solidFill>
              </a:rPr>
              <a:t>advocacy</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30505525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4932040" y="2708920"/>
            <a:ext cx="3744416" cy="2393958"/>
          </a:xfrm>
          <a:prstGeom prst="rect">
            <a:avLst/>
          </a:prstGeom>
        </p:spPr>
        <p:txBody>
          <a:bodyPr vert="horz" lIns="91425" tIns="91425" rIns="91425" bIns="91425" rtlCol="0" anchor="ctr" anchorCtr="0">
            <a:noAutofit/>
          </a:bodyPr>
          <a:lstStyle/>
          <a:p>
            <a:pPr>
              <a:spcBef>
                <a:spcPts val="0"/>
              </a:spcBef>
              <a:buClr>
                <a:schemeClr val="dk1"/>
              </a:buClr>
              <a:buSzPct val="55000"/>
              <a:buNone/>
            </a:pPr>
            <a:r>
              <a:rPr lang="en" sz="1800" b="1" dirty="0">
                <a:solidFill>
                  <a:schemeClr val="dk1"/>
                </a:solidFill>
                <a:latin typeface="Lora"/>
                <a:ea typeface="Lora"/>
                <a:cs typeface="Lora"/>
                <a:sym typeface="Lora"/>
              </a:rPr>
              <a:t>Brochure </a:t>
            </a:r>
            <a:r>
              <a:rPr lang="en" sz="1800" b="1" dirty="0">
                <a:solidFill>
                  <a:schemeClr val="dk1"/>
                </a:solidFill>
                <a:highlight>
                  <a:srgbClr val="FFCD00"/>
                </a:highlight>
                <a:latin typeface="Lora"/>
                <a:ea typeface="Lora"/>
                <a:cs typeface="Lora"/>
                <a:sym typeface="Lora"/>
              </a:rPr>
              <a:t>*France*</a:t>
            </a:r>
          </a:p>
          <a:p>
            <a:pPr>
              <a:spcBef>
                <a:spcPts val="0"/>
              </a:spcBef>
              <a:buClr>
                <a:schemeClr val="dk1"/>
              </a:buClr>
              <a:buSzPct val="55000"/>
              <a:buNone/>
            </a:pPr>
            <a:endParaRPr lang="en" sz="1800" b="1" dirty="0">
              <a:solidFill>
                <a:schemeClr val="dk1"/>
              </a:solidFill>
              <a:highlight>
                <a:srgbClr val="FFCD00"/>
              </a:highlight>
              <a:latin typeface="Lora"/>
              <a:ea typeface="Lora"/>
              <a:cs typeface="Lora"/>
              <a:sym typeface="Lora"/>
            </a:endParaRPr>
          </a:p>
          <a:p>
            <a:pPr>
              <a:spcBef>
                <a:spcPts val="0"/>
              </a:spcBef>
              <a:buClr>
                <a:schemeClr val="dk1"/>
              </a:buClr>
              <a:buSzPct val="55000"/>
              <a:buNone/>
            </a:pPr>
            <a:r>
              <a:rPr lang="en" sz="1800" b="1" dirty="0">
                <a:solidFill>
                  <a:schemeClr val="dk1"/>
                </a:solidFill>
                <a:highlight>
                  <a:srgbClr val="FFCD00"/>
                </a:highlight>
                <a:latin typeface="Lora"/>
                <a:ea typeface="Lora"/>
                <a:cs typeface="Lora"/>
                <a:sym typeface="Lora"/>
              </a:rPr>
              <a:t>Distribuée à plusieurs occasions </a:t>
            </a:r>
            <a:r>
              <a:rPr lang="en" sz="1800" b="1" dirty="0">
                <a:solidFill>
                  <a:schemeClr val="dk1"/>
                </a:solidFill>
                <a:latin typeface="Lora"/>
                <a:ea typeface="Lora"/>
                <a:cs typeface="Lora"/>
                <a:sym typeface="Lora"/>
              </a:rPr>
              <a:t>: représentante de l’Ambassadeur français à l’ONU, représentants de la ministre de la culture, parlementaires européens.</a:t>
            </a:r>
          </a:p>
        </p:txBody>
      </p:sp>
      <p:cxnSp>
        <p:nvCxnSpPr>
          <p:cNvPr id="168" name="Shape 168"/>
          <p:cNvCxnSpPr/>
          <p:nvPr/>
        </p:nvCxnSpPr>
        <p:spPr>
          <a:xfrm>
            <a:off x="-6450" y="198897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1" y="1593950"/>
            <a:ext cx="790199" cy="790199"/>
          </a:xfrm>
          <a:prstGeom prst="ellipse">
            <a:avLst/>
          </a:prstGeom>
          <a:solidFill>
            <a:srgbClr val="FFCD00"/>
          </a:solidFill>
          <a:ln>
            <a:noFill/>
          </a:ln>
        </p:spPr>
        <p:txBody>
          <a:bodyPr lIns="91425" tIns="91425" rIns="91425" bIns="91425" anchor="ctr" anchorCtr="0">
            <a:noAutofit/>
          </a:bodyPr>
          <a:lstStyle/>
          <a:p>
            <a:endParaRPr/>
          </a:p>
        </p:txBody>
      </p:sp>
      <p:grpSp>
        <p:nvGrpSpPr>
          <p:cNvPr id="171" name="Shape 171"/>
          <p:cNvGrpSpPr/>
          <p:nvPr/>
        </p:nvGrpSpPr>
        <p:grpSpPr>
          <a:xfrm>
            <a:off x="842318" y="183236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1" name="Titre 1"/>
          <p:cNvSpPr txBox="1">
            <a:spLocks/>
          </p:cNvSpPr>
          <p:nvPr/>
        </p:nvSpPr>
        <p:spPr>
          <a:xfrm>
            <a:off x="1401474" y="1671593"/>
            <a:ext cx="4970726" cy="4535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Brochure des exemples français</a:t>
            </a:r>
          </a:p>
        </p:txBody>
      </p:sp>
      <p:pic>
        <p:nvPicPr>
          <p:cNvPr id="13" name="Picture 2" descr="https://static.wixstatic.com/media/c68511_a4c237164baa4df8a06a2bf4a17c299b~mv2.png/v1/fill/w_559,h_791,al_c,lg_1/c68511_a4c237164baa4df8a06a2bf4a17c299b~mv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59" y="2386096"/>
            <a:ext cx="2366021" cy="3347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7118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4644008" y="2708920"/>
            <a:ext cx="4032448" cy="720080"/>
          </a:xfrm>
          <a:prstGeom prst="rect">
            <a:avLst/>
          </a:prstGeom>
        </p:spPr>
        <p:txBody>
          <a:bodyPr vert="horz" lIns="91425" tIns="91425" rIns="91425" bIns="91425" rtlCol="0" anchor="ctr" anchorCtr="0">
            <a:noAutofit/>
          </a:bodyPr>
          <a:lstStyle/>
          <a:p>
            <a:pPr>
              <a:spcBef>
                <a:spcPts val="0"/>
              </a:spcBef>
              <a:buClr>
                <a:schemeClr val="dk1"/>
              </a:buClr>
              <a:buSzPct val="55000"/>
              <a:buNone/>
            </a:pPr>
            <a:r>
              <a:rPr lang="en" sz="1800" b="1" dirty="0">
                <a:solidFill>
                  <a:schemeClr val="dk1"/>
                </a:solidFill>
                <a:latin typeface="Lora"/>
                <a:ea typeface="Lora"/>
                <a:cs typeface="Lora"/>
                <a:sym typeface="Lora"/>
              </a:rPr>
              <a:t>Regional Forum for S</a:t>
            </a:r>
            <a:r>
              <a:rPr lang="fr-FR" sz="1800" b="1" dirty="0">
                <a:solidFill>
                  <a:schemeClr val="dk1"/>
                </a:solidFill>
                <a:latin typeface="Lora"/>
                <a:ea typeface="Lora"/>
                <a:cs typeface="Lora"/>
                <a:sym typeface="Lora"/>
              </a:rPr>
              <a:t>D </a:t>
            </a:r>
            <a:r>
              <a:rPr lang="en" sz="1800" b="1" dirty="0">
                <a:solidFill>
                  <a:schemeClr val="dk1"/>
                </a:solidFill>
                <a:highlight>
                  <a:srgbClr val="FFCD00"/>
                </a:highlight>
                <a:latin typeface="Lora"/>
                <a:ea typeface="Lora"/>
                <a:cs typeface="Lora"/>
                <a:sym typeface="Lora"/>
              </a:rPr>
              <a:t>for the UNECE Region</a:t>
            </a:r>
            <a:r>
              <a:rPr lang="en" sz="1800" b="1" dirty="0">
                <a:solidFill>
                  <a:schemeClr val="dk1"/>
                </a:solidFill>
                <a:latin typeface="Lora"/>
                <a:ea typeface="Lora"/>
                <a:cs typeface="Lora"/>
                <a:sym typeface="Lora"/>
              </a:rPr>
              <a:t>, Genève</a:t>
            </a:r>
          </a:p>
        </p:txBody>
      </p:sp>
      <p:cxnSp>
        <p:nvCxnSpPr>
          <p:cNvPr id="168" name="Shape 168"/>
          <p:cNvCxnSpPr/>
          <p:nvPr/>
        </p:nvCxnSpPr>
        <p:spPr>
          <a:xfrm>
            <a:off x="-6450" y="198897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1" y="1593950"/>
            <a:ext cx="790199" cy="790199"/>
          </a:xfrm>
          <a:prstGeom prst="ellipse">
            <a:avLst/>
          </a:prstGeom>
          <a:solidFill>
            <a:srgbClr val="FFCD00"/>
          </a:solidFill>
          <a:ln>
            <a:noFill/>
          </a:ln>
        </p:spPr>
        <p:txBody>
          <a:bodyPr lIns="91425" tIns="91425" rIns="91425" bIns="91425" anchor="ctr" anchorCtr="0">
            <a:noAutofit/>
          </a:bodyPr>
          <a:lstStyle/>
          <a:p>
            <a:endParaRPr/>
          </a:p>
        </p:txBody>
      </p:sp>
      <p:grpSp>
        <p:nvGrpSpPr>
          <p:cNvPr id="171" name="Shape 171"/>
          <p:cNvGrpSpPr/>
          <p:nvPr/>
        </p:nvGrpSpPr>
        <p:grpSpPr>
          <a:xfrm>
            <a:off x="842318" y="183236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1" name="Titre 1"/>
          <p:cNvSpPr txBox="1">
            <a:spLocks/>
          </p:cNvSpPr>
          <p:nvPr/>
        </p:nvSpPr>
        <p:spPr>
          <a:xfrm>
            <a:off x="1401475" y="1671593"/>
            <a:ext cx="3878399" cy="435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Participation à un événement ONU à Genève</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02" y="2701531"/>
            <a:ext cx="3717032" cy="2787774"/>
          </a:xfrm>
          <a:prstGeom prst="rect">
            <a:avLst/>
          </a:prstGeom>
        </p:spPr>
      </p:pic>
      <p:sp>
        <p:nvSpPr>
          <p:cNvPr id="13" name="Shape 167"/>
          <p:cNvSpPr txBox="1">
            <a:spLocks/>
          </p:cNvSpPr>
          <p:nvPr/>
        </p:nvSpPr>
        <p:spPr>
          <a:xfrm>
            <a:off x="4644008" y="3789040"/>
            <a:ext cx="4320480" cy="2393958"/>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55000"/>
              <a:buNone/>
            </a:pPr>
            <a:r>
              <a:rPr lang="fr-FR" sz="1800" b="1" dirty="0">
                <a:solidFill>
                  <a:schemeClr val="dk1"/>
                </a:solidFill>
                <a:latin typeface="Lora"/>
                <a:ea typeface="Lora"/>
                <a:cs typeface="Lora"/>
                <a:sym typeface="Lora"/>
              </a:rPr>
              <a:t>Travailler la prise de contact et le discours d’amorce sur les bibliothèques.</a:t>
            </a:r>
          </a:p>
          <a:p>
            <a:pPr>
              <a:spcBef>
                <a:spcPts val="0"/>
              </a:spcBef>
              <a:buClr>
                <a:schemeClr val="dk1"/>
              </a:buClr>
              <a:buSzPct val="55000"/>
              <a:buNone/>
            </a:pPr>
            <a:endParaRPr lang="fr-FR" sz="1800" b="1" dirty="0">
              <a:solidFill>
                <a:schemeClr val="dk1"/>
              </a:solidFill>
              <a:latin typeface="Lora"/>
              <a:ea typeface="Lora"/>
              <a:cs typeface="Lora"/>
              <a:sym typeface="Lora"/>
            </a:endParaRPr>
          </a:p>
          <a:p>
            <a:pPr>
              <a:spcBef>
                <a:spcPts val="0"/>
              </a:spcBef>
              <a:buClr>
                <a:schemeClr val="dk1"/>
              </a:buClr>
              <a:buSzPct val="55000"/>
              <a:buNone/>
            </a:pPr>
            <a:r>
              <a:rPr lang="fr-FR" sz="1800" b="1" dirty="0">
                <a:solidFill>
                  <a:schemeClr val="dk1"/>
                </a:solidFill>
                <a:latin typeface="Lora"/>
                <a:ea typeface="Lora"/>
                <a:cs typeface="Lora"/>
                <a:sym typeface="Lora"/>
              </a:rPr>
              <a:t>&gt;&gt;&gt;&gt;&gt; </a:t>
            </a:r>
            <a:r>
              <a:rPr lang="en" sz="1800" b="1" dirty="0">
                <a:solidFill>
                  <a:schemeClr val="dk1"/>
                </a:solidFill>
                <a:highlight>
                  <a:srgbClr val="FFCD00"/>
                </a:highlight>
                <a:latin typeface="Lora"/>
                <a:ea typeface="Lora"/>
                <a:cs typeface="Lora"/>
                <a:sym typeface="Lora"/>
              </a:rPr>
              <a:t>International Meeting Playbook</a:t>
            </a:r>
            <a:r>
              <a:rPr lang="en" sz="1800" b="1" dirty="0">
                <a:solidFill>
                  <a:schemeClr val="dk1"/>
                </a:solidFill>
                <a:latin typeface="Lora"/>
                <a:ea typeface="Lora"/>
                <a:cs typeface="Lora"/>
                <a:sym typeface="Lora"/>
              </a:rPr>
              <a:t>, with Stephen Wyber &amp; Vesna Vuksan</a:t>
            </a:r>
          </a:p>
          <a:p>
            <a:pPr>
              <a:spcBef>
                <a:spcPts val="0"/>
              </a:spcBef>
              <a:buClr>
                <a:schemeClr val="dk1"/>
              </a:buClr>
              <a:buSzPct val="55000"/>
              <a:buNone/>
            </a:pPr>
            <a:endParaRPr lang="en" sz="1800" b="1" dirty="0">
              <a:solidFill>
                <a:schemeClr val="dk1"/>
              </a:solidFill>
              <a:latin typeface="Lora"/>
              <a:ea typeface="Lora"/>
              <a:cs typeface="Lora"/>
              <a:sym typeface="Lora"/>
            </a:endParaRPr>
          </a:p>
        </p:txBody>
      </p:sp>
    </p:spTree>
    <p:extLst>
      <p:ext uri="{BB962C8B-B14F-4D97-AF65-F5344CB8AC3E}">
        <p14:creationId xmlns:p14="http://schemas.microsoft.com/office/powerpoint/2010/main" val="37541515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5004048" y="1052736"/>
            <a:ext cx="3744416" cy="2393958"/>
          </a:xfrm>
          <a:prstGeom prst="rect">
            <a:avLst/>
          </a:prstGeom>
        </p:spPr>
        <p:txBody>
          <a:bodyPr vert="horz" lIns="91425" tIns="91425" rIns="91425" bIns="91425" rtlCol="0" anchor="ctr" anchorCtr="0">
            <a:noAutofit/>
          </a:bodyPr>
          <a:lstStyle/>
          <a:p>
            <a:pPr>
              <a:spcBef>
                <a:spcPts val="0"/>
              </a:spcBef>
              <a:buClr>
                <a:schemeClr val="dk1"/>
              </a:buClr>
              <a:buSzPct val="55000"/>
              <a:buNone/>
            </a:pPr>
            <a:r>
              <a:rPr lang="fr-FR" sz="1800" b="1" dirty="0">
                <a:solidFill>
                  <a:schemeClr val="dk1"/>
                </a:solidFill>
                <a:latin typeface="Lora"/>
                <a:ea typeface="Lora"/>
                <a:cs typeface="Lora"/>
                <a:sym typeface="Lora"/>
              </a:rPr>
              <a:t>Evènement </a:t>
            </a:r>
            <a:r>
              <a:rPr lang="fr-FR" sz="1800" b="1" dirty="0">
                <a:solidFill>
                  <a:schemeClr val="dk1"/>
                </a:solidFill>
                <a:highlight>
                  <a:srgbClr val="FFCD00"/>
                </a:highlight>
                <a:latin typeface="Lora"/>
                <a:ea typeface="Lora"/>
                <a:cs typeface="Lora"/>
                <a:sym typeface="Lora"/>
              </a:rPr>
              <a:t>organisé par l’IFLA</a:t>
            </a:r>
            <a:endParaRPr lang="en" sz="1800" b="1" dirty="0">
              <a:solidFill>
                <a:schemeClr val="dk1"/>
              </a:solidFill>
              <a:highlight>
                <a:srgbClr val="FFCD00"/>
              </a:highlight>
              <a:latin typeface="Lora"/>
              <a:ea typeface="Lora"/>
              <a:cs typeface="Lora"/>
              <a:sym typeface="Lora"/>
            </a:endParaRPr>
          </a:p>
          <a:p>
            <a:pPr>
              <a:spcBef>
                <a:spcPts val="0"/>
              </a:spcBef>
              <a:buClr>
                <a:schemeClr val="dk1"/>
              </a:buClr>
              <a:buSzPct val="55000"/>
              <a:buNone/>
            </a:pPr>
            <a:endParaRPr lang="en" sz="1800" b="1" dirty="0">
              <a:solidFill>
                <a:schemeClr val="dk1"/>
              </a:solidFill>
              <a:highlight>
                <a:srgbClr val="FFCD00"/>
              </a:highlight>
              <a:latin typeface="Lora"/>
              <a:ea typeface="Lora"/>
              <a:cs typeface="Lora"/>
              <a:sym typeface="Lora"/>
            </a:endParaRPr>
          </a:p>
          <a:p>
            <a:pPr>
              <a:spcBef>
                <a:spcPts val="0"/>
              </a:spcBef>
              <a:buClr>
                <a:schemeClr val="dk1"/>
              </a:buClr>
              <a:buSzPct val="55000"/>
              <a:buNone/>
            </a:pPr>
            <a:r>
              <a:rPr lang="fr-FR" sz="1800" b="1" dirty="0">
                <a:solidFill>
                  <a:schemeClr val="dk1"/>
                </a:solidFill>
                <a:latin typeface="Lora"/>
                <a:ea typeface="Lora"/>
                <a:cs typeface="Lora"/>
                <a:sym typeface="Lora"/>
              </a:rPr>
              <a:t>Rencontre avec une représentante de </a:t>
            </a:r>
            <a:r>
              <a:rPr lang="fr-FR" sz="1800" b="1" dirty="0">
                <a:solidFill>
                  <a:schemeClr val="dk1"/>
                </a:solidFill>
                <a:highlight>
                  <a:srgbClr val="FFCD00"/>
                </a:highlight>
                <a:latin typeface="Lora"/>
                <a:ea typeface="Lora"/>
                <a:cs typeface="Lora"/>
                <a:sym typeface="Lora"/>
              </a:rPr>
              <a:t>l’ambassadeur de France à l’ONU</a:t>
            </a:r>
            <a:endParaRPr lang="en" sz="1800" b="1" dirty="0">
              <a:solidFill>
                <a:schemeClr val="dk1"/>
              </a:solidFill>
              <a:latin typeface="Lora"/>
              <a:ea typeface="Lora"/>
              <a:cs typeface="Lora"/>
              <a:sym typeface="Lora"/>
            </a:endParaRPr>
          </a:p>
          <a:p>
            <a:pPr>
              <a:spcBef>
                <a:spcPts val="0"/>
              </a:spcBef>
              <a:buClr>
                <a:schemeClr val="dk1"/>
              </a:buClr>
              <a:buSzPct val="55000"/>
              <a:buNone/>
            </a:pPr>
            <a:endParaRPr lang="en" sz="1800" b="1" dirty="0">
              <a:solidFill>
                <a:schemeClr val="dk1"/>
              </a:solidFill>
              <a:highlight>
                <a:srgbClr val="FFCD00"/>
              </a:highlight>
              <a:latin typeface="Lora"/>
              <a:ea typeface="Lora"/>
              <a:cs typeface="Lora"/>
              <a:sym typeface="Lora"/>
            </a:endParaRPr>
          </a:p>
          <a:p>
            <a:pPr>
              <a:spcBef>
                <a:spcPts val="0"/>
              </a:spcBef>
              <a:buClr>
                <a:schemeClr val="dk1"/>
              </a:buClr>
              <a:buSzPct val="55000"/>
              <a:buNone/>
            </a:pPr>
            <a:r>
              <a:rPr lang="en" sz="1800" b="1" dirty="0">
                <a:solidFill>
                  <a:schemeClr val="dk1"/>
                </a:solidFill>
                <a:highlight>
                  <a:srgbClr val="FFCD00"/>
                </a:highlight>
                <a:latin typeface="Lora"/>
                <a:ea typeface="Lora"/>
                <a:cs typeface="Lora"/>
                <a:sym typeface="Lora"/>
              </a:rPr>
              <a:t>Présentation </a:t>
            </a:r>
            <a:r>
              <a:rPr lang="en" sz="1800" b="1" dirty="0">
                <a:solidFill>
                  <a:schemeClr val="dk1"/>
                </a:solidFill>
                <a:latin typeface="Lora"/>
                <a:ea typeface="Lora"/>
                <a:cs typeface="Lora"/>
                <a:sym typeface="Lora"/>
              </a:rPr>
              <a:t>devant les autres délégations.</a:t>
            </a:r>
          </a:p>
        </p:txBody>
      </p:sp>
      <p:cxnSp>
        <p:nvCxnSpPr>
          <p:cNvPr id="168" name="Shape 168"/>
          <p:cNvCxnSpPr/>
          <p:nvPr/>
        </p:nvCxnSpPr>
        <p:spPr>
          <a:xfrm>
            <a:off x="-6450" y="198897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1" y="1593950"/>
            <a:ext cx="790199" cy="790199"/>
          </a:xfrm>
          <a:prstGeom prst="ellipse">
            <a:avLst/>
          </a:prstGeom>
          <a:solidFill>
            <a:srgbClr val="FFCD00"/>
          </a:solidFill>
          <a:ln>
            <a:noFill/>
          </a:ln>
        </p:spPr>
        <p:txBody>
          <a:bodyPr lIns="91425" tIns="91425" rIns="91425" bIns="91425" anchor="ctr" anchorCtr="0">
            <a:noAutofit/>
          </a:bodyPr>
          <a:lstStyle/>
          <a:p>
            <a:endParaRPr/>
          </a:p>
        </p:txBody>
      </p:sp>
      <p:grpSp>
        <p:nvGrpSpPr>
          <p:cNvPr id="171" name="Shape 171"/>
          <p:cNvGrpSpPr/>
          <p:nvPr/>
        </p:nvGrpSpPr>
        <p:grpSpPr>
          <a:xfrm>
            <a:off x="842318" y="183236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1" name="Titre 1"/>
          <p:cNvSpPr txBox="1">
            <a:spLocks/>
          </p:cNvSpPr>
          <p:nvPr/>
        </p:nvSpPr>
        <p:spPr>
          <a:xfrm>
            <a:off x="1401475" y="1671593"/>
            <a:ext cx="3878399" cy="435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Rencontre à New York</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402" y="2855440"/>
            <a:ext cx="3717032" cy="2479957"/>
          </a:xfrm>
          <a:prstGeom prst="rect">
            <a:avLst/>
          </a:prstGeom>
        </p:spPr>
      </p:pic>
      <p:sp>
        <p:nvSpPr>
          <p:cNvPr id="13" name="Shape 167"/>
          <p:cNvSpPr txBox="1">
            <a:spLocks/>
          </p:cNvSpPr>
          <p:nvPr/>
        </p:nvSpPr>
        <p:spPr>
          <a:xfrm>
            <a:off x="5017883" y="3453266"/>
            <a:ext cx="3462175" cy="2393958"/>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55000"/>
              <a:buNone/>
            </a:pPr>
            <a:r>
              <a:rPr lang="en" sz="1800" b="1">
                <a:solidFill>
                  <a:schemeClr val="dk1"/>
                </a:solidFill>
                <a:latin typeface="Lora"/>
                <a:ea typeface="Lora"/>
                <a:cs typeface="Lora"/>
                <a:sym typeface="Lora"/>
              </a:rPr>
              <a:t>La force des exemples</a:t>
            </a:r>
          </a:p>
          <a:p>
            <a:pPr>
              <a:spcBef>
                <a:spcPts val="0"/>
              </a:spcBef>
              <a:buClr>
                <a:schemeClr val="dk1"/>
              </a:buClr>
              <a:buSzPct val="55000"/>
              <a:buNone/>
            </a:pPr>
            <a:endParaRPr lang="en" sz="1800" b="1">
              <a:solidFill>
                <a:schemeClr val="dk1"/>
              </a:solidFill>
              <a:latin typeface="Lora"/>
              <a:ea typeface="Lora"/>
              <a:cs typeface="Lora"/>
              <a:sym typeface="Lora"/>
            </a:endParaRPr>
          </a:p>
          <a:p>
            <a:pPr>
              <a:spcBef>
                <a:spcPts val="0"/>
              </a:spcBef>
              <a:buClr>
                <a:schemeClr val="dk1"/>
              </a:buClr>
              <a:buSzPct val="55000"/>
              <a:buNone/>
            </a:pPr>
            <a:r>
              <a:rPr lang="en" sz="1800" b="1">
                <a:solidFill>
                  <a:schemeClr val="dk1"/>
                </a:solidFill>
                <a:latin typeface="Lora"/>
                <a:ea typeface="Lora"/>
                <a:cs typeface="Lora"/>
                <a:sym typeface="Lora"/>
              </a:rPr>
              <a:t>La brochure</a:t>
            </a:r>
          </a:p>
          <a:p>
            <a:pPr>
              <a:spcBef>
                <a:spcPts val="0"/>
              </a:spcBef>
              <a:buClr>
                <a:schemeClr val="dk1"/>
              </a:buClr>
              <a:buSzPct val="55000"/>
              <a:buNone/>
            </a:pPr>
            <a:endParaRPr lang="en" sz="1800" b="1">
              <a:solidFill>
                <a:schemeClr val="dk1"/>
              </a:solidFill>
              <a:latin typeface="Lora"/>
              <a:ea typeface="Lora"/>
              <a:cs typeface="Lora"/>
              <a:sym typeface="Lora"/>
            </a:endParaRPr>
          </a:p>
          <a:p>
            <a:pPr>
              <a:spcBef>
                <a:spcPts val="0"/>
              </a:spcBef>
              <a:buClr>
                <a:schemeClr val="dk1"/>
              </a:buClr>
              <a:buSzPct val="55000"/>
              <a:buNone/>
            </a:pPr>
            <a:r>
              <a:rPr lang="en" sz="1800" b="1">
                <a:solidFill>
                  <a:schemeClr val="dk1"/>
                </a:solidFill>
                <a:latin typeface="Lora"/>
                <a:ea typeface="Lora"/>
                <a:cs typeface="Lora"/>
                <a:sym typeface="Lora"/>
              </a:rPr>
              <a:t>La stagiaire de l’Ambassade</a:t>
            </a:r>
            <a:endParaRPr lang="en" sz="1800" b="1" dirty="0">
              <a:solidFill>
                <a:schemeClr val="dk1"/>
              </a:solidFill>
              <a:latin typeface="Lora"/>
              <a:ea typeface="Lora"/>
              <a:cs typeface="Lora"/>
              <a:sym typeface="Lora"/>
            </a:endParaRPr>
          </a:p>
        </p:txBody>
      </p:sp>
    </p:spTree>
    <p:extLst>
      <p:ext uri="{BB962C8B-B14F-4D97-AF65-F5344CB8AC3E}">
        <p14:creationId xmlns:p14="http://schemas.microsoft.com/office/powerpoint/2010/main" val="34871242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5004048" y="948602"/>
            <a:ext cx="3744416" cy="2393958"/>
          </a:xfrm>
          <a:prstGeom prst="rect">
            <a:avLst/>
          </a:prstGeom>
        </p:spPr>
        <p:txBody>
          <a:bodyPr vert="horz" lIns="91425" tIns="91425" rIns="91425" bIns="91425" rtlCol="0" anchor="ctr" anchorCtr="0">
            <a:noAutofit/>
          </a:bodyPr>
          <a:lstStyle/>
          <a:p>
            <a:pPr>
              <a:spcBef>
                <a:spcPts val="0"/>
              </a:spcBef>
              <a:buClr>
                <a:schemeClr val="dk1"/>
              </a:buClr>
              <a:buSzPct val="55000"/>
              <a:buNone/>
            </a:pPr>
            <a:r>
              <a:rPr lang="fr-FR" sz="1800" b="1" dirty="0">
                <a:solidFill>
                  <a:schemeClr val="dk1"/>
                </a:solidFill>
                <a:latin typeface="Lora"/>
                <a:ea typeface="Lora"/>
                <a:cs typeface="Lora"/>
                <a:sym typeface="Lora"/>
              </a:rPr>
              <a:t>Evénement </a:t>
            </a:r>
            <a:r>
              <a:rPr lang="fr-FR" sz="1800" b="1" dirty="0" err="1">
                <a:solidFill>
                  <a:schemeClr val="dk1"/>
                </a:solidFill>
                <a:latin typeface="Lora"/>
                <a:ea typeface="Lora"/>
                <a:cs typeface="Lora"/>
                <a:sym typeface="Lora"/>
              </a:rPr>
              <a:t>Generation</a:t>
            </a:r>
            <a:r>
              <a:rPr lang="fr-FR" sz="1800" b="1" dirty="0">
                <a:solidFill>
                  <a:schemeClr val="dk1"/>
                </a:solidFill>
                <a:latin typeface="Lora"/>
                <a:ea typeface="Lora"/>
                <a:cs typeface="Lora"/>
                <a:sym typeface="Lora"/>
              </a:rPr>
              <a:t> Code, </a:t>
            </a:r>
            <a:r>
              <a:rPr lang="fr-FR" sz="1800" b="1" dirty="0">
                <a:solidFill>
                  <a:schemeClr val="dk1"/>
                </a:solidFill>
                <a:highlight>
                  <a:srgbClr val="FFCD00"/>
                </a:highlight>
                <a:latin typeface="Lora"/>
                <a:ea typeface="Lora"/>
                <a:cs typeface="Lora"/>
                <a:sym typeface="Lora"/>
              </a:rPr>
              <a:t>Public </a:t>
            </a:r>
            <a:r>
              <a:rPr lang="fr-FR" sz="1800" b="1" dirty="0" err="1">
                <a:solidFill>
                  <a:schemeClr val="dk1"/>
                </a:solidFill>
                <a:highlight>
                  <a:srgbClr val="FFCD00"/>
                </a:highlight>
                <a:latin typeface="Lora"/>
                <a:ea typeface="Lora"/>
                <a:cs typeface="Lora"/>
                <a:sym typeface="Lora"/>
              </a:rPr>
              <a:t>Libraries</a:t>
            </a:r>
            <a:r>
              <a:rPr lang="fr-FR" sz="1800" b="1" dirty="0">
                <a:solidFill>
                  <a:schemeClr val="dk1"/>
                </a:solidFill>
                <a:highlight>
                  <a:srgbClr val="FFCD00"/>
                </a:highlight>
                <a:latin typeface="Lora"/>
                <a:ea typeface="Lora"/>
                <a:cs typeface="Lora"/>
                <a:sym typeface="Lora"/>
              </a:rPr>
              <a:t> 2020.</a:t>
            </a:r>
          </a:p>
          <a:p>
            <a:pPr>
              <a:spcBef>
                <a:spcPts val="0"/>
              </a:spcBef>
              <a:buClr>
                <a:schemeClr val="dk1"/>
              </a:buClr>
              <a:buSzPct val="55000"/>
              <a:buNone/>
            </a:pPr>
            <a:endParaRPr lang="fr-FR" sz="1800" b="1" dirty="0">
              <a:solidFill>
                <a:schemeClr val="dk1"/>
              </a:solidFill>
              <a:highlight>
                <a:srgbClr val="FFCD00"/>
              </a:highlight>
              <a:latin typeface="Lora"/>
              <a:ea typeface="Lora"/>
              <a:cs typeface="Lora"/>
              <a:sym typeface="Lora"/>
            </a:endParaRPr>
          </a:p>
          <a:p>
            <a:pPr>
              <a:spcBef>
                <a:spcPts val="0"/>
              </a:spcBef>
              <a:buClr>
                <a:schemeClr val="dk1"/>
              </a:buClr>
              <a:buSzPct val="55000"/>
              <a:buNone/>
            </a:pPr>
            <a:r>
              <a:rPr lang="fr-FR" sz="1800" b="1" dirty="0">
                <a:solidFill>
                  <a:schemeClr val="dk1"/>
                </a:solidFill>
                <a:highlight>
                  <a:srgbClr val="FFCD00"/>
                </a:highlight>
                <a:latin typeface="Lora"/>
                <a:ea typeface="Lora"/>
                <a:cs typeface="Lora"/>
                <a:sym typeface="Lora"/>
              </a:rPr>
              <a:t>Parlement Européen</a:t>
            </a:r>
            <a:r>
              <a:rPr lang="fr-FR" sz="1800" b="1" dirty="0">
                <a:solidFill>
                  <a:schemeClr val="dk1"/>
                </a:solidFill>
                <a:latin typeface="Lora"/>
                <a:ea typeface="Lora"/>
                <a:cs typeface="Lora"/>
                <a:sym typeface="Lora"/>
              </a:rPr>
              <a:t>, </a:t>
            </a:r>
            <a:r>
              <a:rPr lang="fr-FR" sz="1800" b="1" dirty="0" err="1">
                <a:solidFill>
                  <a:schemeClr val="dk1"/>
                </a:solidFill>
                <a:latin typeface="Lora"/>
                <a:ea typeface="Lora"/>
                <a:cs typeface="Lora"/>
                <a:sym typeface="Lora"/>
              </a:rPr>
              <a:t>Oct</a:t>
            </a:r>
            <a:r>
              <a:rPr lang="fr-FR" sz="1800" b="1" dirty="0">
                <a:solidFill>
                  <a:schemeClr val="dk1"/>
                </a:solidFill>
                <a:latin typeface="Lora"/>
                <a:ea typeface="Lora"/>
                <a:cs typeface="Lora"/>
                <a:sym typeface="Lora"/>
              </a:rPr>
              <a:t> 2018.</a:t>
            </a:r>
          </a:p>
          <a:p>
            <a:pPr>
              <a:spcBef>
                <a:spcPts val="0"/>
              </a:spcBef>
              <a:buClr>
                <a:schemeClr val="dk1"/>
              </a:buClr>
              <a:buSzPct val="55000"/>
              <a:buNone/>
            </a:pPr>
            <a:endParaRPr lang="en" sz="1800" b="1" dirty="0">
              <a:solidFill>
                <a:schemeClr val="dk1"/>
              </a:solidFill>
              <a:highlight>
                <a:srgbClr val="FFCD00"/>
              </a:highlight>
              <a:latin typeface="Lora"/>
              <a:ea typeface="Lora"/>
              <a:cs typeface="Lora"/>
              <a:sym typeface="Lora"/>
            </a:endParaRPr>
          </a:p>
          <a:p>
            <a:pPr>
              <a:spcBef>
                <a:spcPts val="0"/>
              </a:spcBef>
              <a:buClr>
                <a:schemeClr val="dk1"/>
              </a:buClr>
              <a:buSzPct val="55000"/>
              <a:buNone/>
            </a:pPr>
            <a:r>
              <a:rPr lang="en" sz="1800" b="1" dirty="0">
                <a:solidFill>
                  <a:schemeClr val="dk1"/>
                </a:solidFill>
                <a:highlight>
                  <a:srgbClr val="FFCD00"/>
                </a:highlight>
                <a:latin typeface="Lora"/>
                <a:ea typeface="Lora"/>
                <a:cs typeface="Lora"/>
                <a:sym typeface="Lora"/>
              </a:rPr>
              <a:t>6 parlementaires et/ou assistants rencontrés, </a:t>
            </a:r>
            <a:r>
              <a:rPr lang="en" sz="1800" b="1" dirty="0">
                <a:solidFill>
                  <a:schemeClr val="dk1"/>
                </a:solidFill>
                <a:latin typeface="Lora"/>
                <a:ea typeface="Lora"/>
                <a:cs typeface="Lora"/>
                <a:sym typeface="Lora"/>
              </a:rPr>
              <a:t>avec Patrick Megel</a:t>
            </a:r>
          </a:p>
        </p:txBody>
      </p:sp>
      <p:cxnSp>
        <p:nvCxnSpPr>
          <p:cNvPr id="168" name="Shape 168"/>
          <p:cNvCxnSpPr/>
          <p:nvPr/>
        </p:nvCxnSpPr>
        <p:spPr>
          <a:xfrm>
            <a:off x="-6450" y="198897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1" y="1593950"/>
            <a:ext cx="790199" cy="790199"/>
          </a:xfrm>
          <a:prstGeom prst="ellipse">
            <a:avLst/>
          </a:prstGeom>
          <a:solidFill>
            <a:srgbClr val="FFCD00"/>
          </a:solidFill>
          <a:ln>
            <a:noFill/>
          </a:ln>
        </p:spPr>
        <p:txBody>
          <a:bodyPr lIns="91425" tIns="91425" rIns="91425" bIns="91425" anchor="ctr" anchorCtr="0">
            <a:noAutofit/>
          </a:bodyPr>
          <a:lstStyle/>
          <a:p>
            <a:endParaRPr/>
          </a:p>
        </p:txBody>
      </p:sp>
      <p:grpSp>
        <p:nvGrpSpPr>
          <p:cNvPr id="171" name="Shape 171"/>
          <p:cNvGrpSpPr/>
          <p:nvPr/>
        </p:nvGrpSpPr>
        <p:grpSpPr>
          <a:xfrm>
            <a:off x="842318" y="183236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1" name="Titre 1"/>
          <p:cNvSpPr txBox="1">
            <a:spLocks/>
          </p:cNvSpPr>
          <p:nvPr/>
        </p:nvSpPr>
        <p:spPr>
          <a:xfrm>
            <a:off x="1401475" y="1671593"/>
            <a:ext cx="3878399" cy="435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Parlement Européen</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02" y="2856408"/>
            <a:ext cx="3717032" cy="2478021"/>
          </a:xfrm>
          <a:prstGeom prst="rect">
            <a:avLst/>
          </a:prstGeom>
        </p:spPr>
      </p:pic>
      <p:sp>
        <p:nvSpPr>
          <p:cNvPr id="13" name="Shape 167"/>
          <p:cNvSpPr txBox="1">
            <a:spLocks/>
          </p:cNvSpPr>
          <p:nvPr/>
        </p:nvSpPr>
        <p:spPr>
          <a:xfrm>
            <a:off x="4569336" y="3490086"/>
            <a:ext cx="4392488" cy="2393958"/>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55000"/>
              <a:buNone/>
            </a:pPr>
            <a:r>
              <a:rPr lang="fr-FR" sz="1800" dirty="0">
                <a:solidFill>
                  <a:schemeClr val="dk1"/>
                </a:solidFill>
                <a:latin typeface="Lora"/>
                <a:ea typeface="Lora"/>
                <a:cs typeface="Lora"/>
                <a:sym typeface="Lora"/>
              </a:rPr>
              <a:t>Connaître les dossiers de nos </a:t>
            </a:r>
            <a:r>
              <a:rPr lang="fr-FR" sz="1600" dirty="0">
                <a:solidFill>
                  <a:schemeClr val="dk1"/>
                </a:solidFill>
                <a:latin typeface="Lora"/>
                <a:ea typeface="Lora"/>
                <a:cs typeface="Lora"/>
                <a:sym typeface="Lora"/>
              </a:rPr>
              <a:t>interlocuteurs : se montrer utile</a:t>
            </a:r>
          </a:p>
          <a:p>
            <a:pPr>
              <a:spcBef>
                <a:spcPts val="0"/>
              </a:spcBef>
              <a:buClr>
                <a:schemeClr val="dk1"/>
              </a:buClr>
              <a:buSzPct val="55000"/>
              <a:buNone/>
            </a:pPr>
            <a:endParaRPr lang="fr-FR" sz="1600" dirty="0">
              <a:solidFill>
                <a:schemeClr val="dk1"/>
              </a:solidFill>
              <a:latin typeface="Lora"/>
              <a:ea typeface="Lora"/>
              <a:cs typeface="Lora"/>
              <a:sym typeface="Lora"/>
            </a:endParaRPr>
          </a:p>
          <a:p>
            <a:pPr>
              <a:spcBef>
                <a:spcPts val="0"/>
              </a:spcBef>
              <a:buClr>
                <a:schemeClr val="dk1"/>
              </a:buClr>
              <a:buSzPct val="55000"/>
              <a:buNone/>
            </a:pPr>
            <a:r>
              <a:rPr lang="fr-FR" sz="1600" dirty="0">
                <a:solidFill>
                  <a:schemeClr val="dk1"/>
                </a:solidFill>
                <a:latin typeface="Lora"/>
                <a:ea typeface="Lora"/>
                <a:cs typeface="Lora"/>
                <a:sym typeface="Lora"/>
              </a:rPr>
              <a:t>Garder une trace : photo et diffusion sur les réseaux sociaux</a:t>
            </a:r>
          </a:p>
          <a:p>
            <a:pPr>
              <a:spcBef>
                <a:spcPts val="0"/>
              </a:spcBef>
              <a:buClr>
                <a:schemeClr val="dk1"/>
              </a:buClr>
              <a:buSzPct val="55000"/>
              <a:buNone/>
            </a:pPr>
            <a:endParaRPr lang="fr-FR" sz="1600" dirty="0">
              <a:solidFill>
                <a:schemeClr val="dk1"/>
              </a:solidFill>
              <a:latin typeface="Lora"/>
              <a:ea typeface="Lora"/>
              <a:cs typeface="Lora"/>
              <a:sym typeface="Lora"/>
            </a:endParaRPr>
          </a:p>
          <a:p>
            <a:pPr>
              <a:spcBef>
                <a:spcPts val="0"/>
              </a:spcBef>
              <a:buClr>
                <a:schemeClr val="dk1"/>
              </a:buClr>
              <a:buSzPct val="55000"/>
              <a:buNone/>
            </a:pPr>
            <a:r>
              <a:rPr lang="fr-FR" sz="1600" dirty="0">
                <a:solidFill>
                  <a:schemeClr val="dk1"/>
                </a:solidFill>
                <a:latin typeface="Lora"/>
                <a:ea typeface="Lora"/>
                <a:cs typeface="Lora"/>
                <a:sym typeface="Lora"/>
              </a:rPr>
              <a:t>&gt;&gt;&gt;&gt; Un article sur notre site web avec l’avant, pendant et après d’une telle rencontre / petit guide pratique</a:t>
            </a:r>
            <a:endParaRPr lang="en" sz="1600" dirty="0">
              <a:solidFill>
                <a:schemeClr val="dk1"/>
              </a:solidFill>
              <a:latin typeface="Lora"/>
              <a:ea typeface="Lora"/>
              <a:cs typeface="Lora"/>
              <a:sym typeface="Lora"/>
            </a:endParaRPr>
          </a:p>
        </p:txBody>
      </p:sp>
    </p:spTree>
    <p:extLst>
      <p:ext uri="{BB962C8B-B14F-4D97-AF65-F5344CB8AC3E}">
        <p14:creationId xmlns:p14="http://schemas.microsoft.com/office/powerpoint/2010/main" val="4144660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6450" y="198897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1" y="1593950"/>
            <a:ext cx="790199" cy="790199"/>
          </a:xfrm>
          <a:prstGeom prst="ellipse">
            <a:avLst/>
          </a:prstGeom>
          <a:solidFill>
            <a:srgbClr val="FFCD00"/>
          </a:solidFill>
          <a:ln>
            <a:noFill/>
          </a:ln>
        </p:spPr>
        <p:txBody>
          <a:bodyPr lIns="91425" tIns="91425" rIns="91425" bIns="91425" anchor="ctr" anchorCtr="0">
            <a:noAutofit/>
          </a:bodyPr>
          <a:lstStyle/>
          <a:p>
            <a:endParaRPr/>
          </a:p>
        </p:txBody>
      </p:sp>
      <p:grpSp>
        <p:nvGrpSpPr>
          <p:cNvPr id="171" name="Shape 171"/>
          <p:cNvGrpSpPr/>
          <p:nvPr/>
        </p:nvGrpSpPr>
        <p:grpSpPr>
          <a:xfrm>
            <a:off x="842318" y="183236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1" name="Titre 1"/>
          <p:cNvSpPr txBox="1">
            <a:spLocks/>
          </p:cNvSpPr>
          <p:nvPr/>
        </p:nvSpPr>
        <p:spPr>
          <a:xfrm>
            <a:off x="1401474" y="1671593"/>
            <a:ext cx="5330766" cy="4739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La feuille de route</a:t>
            </a:r>
          </a:p>
        </p:txBody>
      </p:sp>
      <p:pic>
        <p:nvPicPr>
          <p:cNvPr id="2" name="Image 1"/>
          <p:cNvPicPr>
            <a:picLocks noChangeAspect="1"/>
          </p:cNvPicPr>
          <p:nvPr/>
        </p:nvPicPr>
        <p:blipFill rotWithShape="1">
          <a:blip r:embed="rId3"/>
          <a:srcRect l="22539" t="26388" r="29878" b="7209"/>
          <a:stretch/>
        </p:blipFill>
        <p:spPr>
          <a:xfrm>
            <a:off x="251520" y="2520141"/>
            <a:ext cx="4104456" cy="3222000"/>
          </a:xfrm>
          <a:prstGeom prst="rect">
            <a:avLst/>
          </a:prstGeom>
        </p:spPr>
      </p:pic>
      <p:pic>
        <p:nvPicPr>
          <p:cNvPr id="3" name="Image 2"/>
          <p:cNvPicPr>
            <a:picLocks noChangeAspect="1"/>
          </p:cNvPicPr>
          <p:nvPr/>
        </p:nvPicPr>
        <p:blipFill rotWithShape="1">
          <a:blip r:embed="rId4"/>
          <a:srcRect l="4748" t="12971" r="42556" b="39467"/>
          <a:stretch/>
        </p:blipFill>
        <p:spPr>
          <a:xfrm>
            <a:off x="4568849" y="2708920"/>
            <a:ext cx="4396852" cy="2232248"/>
          </a:xfrm>
          <a:prstGeom prst="rect">
            <a:avLst/>
          </a:prstGeom>
        </p:spPr>
      </p:pic>
    </p:spTree>
    <p:extLst>
      <p:ext uri="{BB962C8B-B14F-4D97-AF65-F5344CB8AC3E}">
        <p14:creationId xmlns:p14="http://schemas.microsoft.com/office/powerpoint/2010/main" val="2103524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5"/>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Usages</a:t>
            </a:r>
            <a:endParaRPr sz="2800" dirty="0"/>
          </a:p>
        </p:txBody>
      </p:sp>
      <p:sp>
        <p:nvSpPr>
          <p:cNvPr id="3" name="Espace réservé du contenu 2">
            <a:extLst>
              <a:ext uri="{FF2B5EF4-FFF2-40B4-BE49-F238E27FC236}">
                <a16:creationId xmlns:a16="http://schemas.microsoft.com/office/drawing/2014/main" id="{F9CDD9C8-E199-47AB-97FA-B68A55FB2B4C}"/>
              </a:ext>
            </a:extLst>
          </p:cNvPr>
          <p:cNvSpPr>
            <a:spLocks noGrp="1"/>
          </p:cNvSpPr>
          <p:nvPr>
            <p:ph idx="1"/>
          </p:nvPr>
        </p:nvSpPr>
        <p:spPr>
          <a:xfrm>
            <a:off x="768096" y="1960503"/>
            <a:ext cx="7980368" cy="4023360"/>
          </a:xfrm>
        </p:spPr>
        <p:txBody>
          <a:bodyPr>
            <a:normAutofit lnSpcReduction="10000"/>
          </a:bodyPr>
          <a:lstStyle/>
          <a:p>
            <a:r>
              <a:rPr lang="fr-FR" dirty="0"/>
              <a:t>Politique : Usage premier</a:t>
            </a:r>
          </a:p>
          <a:p>
            <a:endParaRPr lang="fr-FR" dirty="0"/>
          </a:p>
          <a:p>
            <a:r>
              <a:rPr lang="fr-FR" dirty="0">
                <a:solidFill>
                  <a:schemeClr val="accent2">
                    <a:lumMod val="75000"/>
                  </a:schemeClr>
                </a:solidFill>
              </a:rPr>
              <a:t>Être l’avocat </a:t>
            </a:r>
            <a:r>
              <a:rPr lang="fr-FR" dirty="0"/>
              <a:t>: groupe de soutien organisé</a:t>
            </a:r>
          </a:p>
          <a:p>
            <a:r>
              <a:rPr lang="fr-FR" dirty="0">
                <a:solidFill>
                  <a:schemeClr val="accent2">
                    <a:lumMod val="75000"/>
                  </a:schemeClr>
                </a:solidFill>
              </a:rPr>
              <a:t>De et pour Construire une défense </a:t>
            </a:r>
            <a:r>
              <a:rPr lang="fr-FR" dirty="0"/>
              <a:t>: pour en général des groupes, minorités, personnes invisibilisées, etc., et qui ont du mal à faire entendre leur voix, ou carrément à prendre la parole.</a:t>
            </a:r>
          </a:p>
          <a:p>
            <a:r>
              <a:rPr lang="fr-FR" dirty="0">
                <a:solidFill>
                  <a:schemeClr val="accent2">
                    <a:lumMod val="75000"/>
                  </a:schemeClr>
                </a:solidFill>
              </a:rPr>
              <a:t>L’incarner </a:t>
            </a:r>
            <a:r>
              <a:rPr lang="fr-FR" dirty="0"/>
              <a:t>: par des actions comme interpellations, manifestations, articles, actions événements, etc.</a:t>
            </a:r>
          </a:p>
          <a:p>
            <a:r>
              <a:rPr lang="fr-FR" dirty="0">
                <a:solidFill>
                  <a:schemeClr val="accent2">
                    <a:lumMod val="75000"/>
                  </a:schemeClr>
                </a:solidFill>
              </a:rPr>
              <a:t>Devant un auditoire à convaincre </a:t>
            </a:r>
            <a:r>
              <a:rPr lang="fr-FR" dirty="0"/>
              <a:t>: gouvernements, médias, grand-public</a:t>
            </a:r>
          </a:p>
          <a:p>
            <a:r>
              <a:rPr lang="fr-FR" dirty="0">
                <a:solidFill>
                  <a:schemeClr val="accent2">
                    <a:lumMod val="75000"/>
                  </a:schemeClr>
                </a:solidFill>
              </a:rPr>
              <a:t>En vue d’un gain </a:t>
            </a:r>
            <a:r>
              <a:rPr lang="fr-FR" dirty="0"/>
              <a:t>: faire entendre ces voix (plaidoyer), faire changer des législations ou des politiques publiques (lobbying, une partie du plaidoyer)</a:t>
            </a:r>
          </a:p>
          <a:p>
            <a:endParaRPr lang="fr-FR" dirty="0"/>
          </a:p>
        </p:txBody>
      </p:sp>
      <p:sp>
        <p:nvSpPr>
          <p:cNvPr id="109" name="Google Shape;109;p5"/>
          <p:cNvSpPr txBox="1"/>
          <p:nvPr/>
        </p:nvSpPr>
        <p:spPr>
          <a:xfrm>
            <a:off x="107504" y="5859534"/>
            <a:ext cx="7846200" cy="826499"/>
          </a:xfrm>
          <a:prstGeom prst="rect">
            <a:avLst/>
          </a:prstGeom>
          <a:noFill/>
          <a:ln>
            <a:noFill/>
          </a:ln>
        </p:spPr>
        <p:txBody>
          <a:bodyPr spcFirstLastPara="1" wrap="square" lIns="91425" tIns="91425" rIns="91425" bIns="91425" anchor="t" anchorCtr="0">
            <a:noAutofit/>
          </a:bodyPr>
          <a:lstStyle/>
          <a:p>
            <a:pPr>
              <a:buClr>
                <a:srgbClr val="000000"/>
              </a:buClr>
              <a:buSzPts val="1100"/>
            </a:pPr>
            <a:endParaRPr sz="1100" i="1" dirty="0">
              <a:solidFill>
                <a:srgbClr val="000000"/>
              </a:solidFill>
              <a:latin typeface="Lora"/>
              <a:ea typeface="Lora"/>
              <a:cs typeface="Lora"/>
              <a:sym typeface="Lora"/>
            </a:endParaRPr>
          </a:p>
          <a:p>
            <a:pPr>
              <a:spcBef>
                <a:spcPts val="2000"/>
              </a:spcBef>
              <a:buClr>
                <a:srgbClr val="000000"/>
              </a:buClr>
              <a:buSzPts val="1400"/>
            </a:pPr>
            <a:r>
              <a:rPr lang="fr-FR" sz="1400" b="1" i="1" dirty="0">
                <a:solidFill>
                  <a:srgbClr val="000000"/>
                </a:solidFill>
                <a:latin typeface="Lora"/>
                <a:ea typeface="Lora"/>
                <a:cs typeface="Lora"/>
                <a:sym typeface="Lora"/>
              </a:rPr>
              <a:t>Exemple : </a:t>
            </a:r>
            <a:r>
              <a:rPr lang="fr-FR" sz="1400" i="1" dirty="0" err="1">
                <a:solidFill>
                  <a:srgbClr val="000000"/>
                </a:solidFill>
                <a:latin typeface="Lora"/>
                <a:ea typeface="Lora"/>
                <a:cs typeface="Lora"/>
                <a:sym typeface="Lora"/>
              </a:rPr>
              <a:t>Act</a:t>
            </a:r>
            <a:r>
              <a:rPr lang="fr-FR" sz="1400" i="1" dirty="0">
                <a:solidFill>
                  <a:srgbClr val="000000"/>
                </a:solidFill>
                <a:latin typeface="Lora"/>
                <a:ea typeface="Lora"/>
                <a:cs typeface="Lora"/>
                <a:sym typeface="Lora"/>
              </a:rPr>
              <a:t>-Up</a:t>
            </a:r>
            <a:endParaRPr sz="1400" i="1" dirty="0">
              <a:solidFill>
                <a:srgbClr val="000000"/>
              </a:solidFill>
              <a:latin typeface="Lora"/>
              <a:ea typeface="Lora"/>
              <a:cs typeface="Lora"/>
              <a:sym typeface="Lora"/>
            </a:endParaRPr>
          </a:p>
        </p:txBody>
      </p:sp>
    </p:spTree>
    <p:extLst>
      <p:ext uri="{BB962C8B-B14F-4D97-AF65-F5344CB8AC3E}">
        <p14:creationId xmlns:p14="http://schemas.microsoft.com/office/powerpoint/2010/main" val="4168076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6450" y="198897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1" y="1593950"/>
            <a:ext cx="790199" cy="790199"/>
          </a:xfrm>
          <a:prstGeom prst="ellipse">
            <a:avLst/>
          </a:prstGeom>
          <a:solidFill>
            <a:srgbClr val="FFCD00"/>
          </a:solidFill>
          <a:ln>
            <a:noFill/>
          </a:ln>
        </p:spPr>
        <p:txBody>
          <a:bodyPr lIns="91425" tIns="91425" rIns="91425" bIns="91425" anchor="ctr" anchorCtr="0">
            <a:noAutofit/>
          </a:bodyPr>
          <a:lstStyle/>
          <a:p>
            <a:endParaRPr/>
          </a:p>
        </p:txBody>
      </p:sp>
      <p:grpSp>
        <p:nvGrpSpPr>
          <p:cNvPr id="171" name="Shape 171"/>
          <p:cNvGrpSpPr/>
          <p:nvPr/>
        </p:nvGrpSpPr>
        <p:grpSpPr>
          <a:xfrm>
            <a:off x="842318" y="183236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1" name="Titre 1"/>
          <p:cNvSpPr txBox="1">
            <a:spLocks/>
          </p:cNvSpPr>
          <p:nvPr/>
        </p:nvSpPr>
        <p:spPr>
          <a:xfrm>
            <a:off x="1401474" y="1671593"/>
            <a:ext cx="5330766" cy="4739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Le 25 septembre 2019 : 1600 bibliothèques mobilisées pour l’Agenda 2030</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5" y="2205316"/>
            <a:ext cx="2595107" cy="3460143"/>
          </a:xfrm>
          <a:prstGeom prst="rect">
            <a:avLst/>
          </a:prstGeom>
        </p:spPr>
      </p:pic>
      <p:pic>
        <p:nvPicPr>
          <p:cNvPr id="6" name="Image 5">
            <a:hlinkClick r:id="rId4"/>
          </p:cNvPr>
          <p:cNvPicPr>
            <a:picLocks noChangeAspect="1"/>
          </p:cNvPicPr>
          <p:nvPr/>
        </p:nvPicPr>
        <p:blipFill rotWithShape="1">
          <a:blip r:embed="rId5"/>
          <a:srcRect l="60059" t="15544" r="13826" b="40457"/>
          <a:stretch/>
        </p:blipFill>
        <p:spPr>
          <a:xfrm>
            <a:off x="179512" y="2683623"/>
            <a:ext cx="5331654" cy="3031725"/>
          </a:xfrm>
          <a:prstGeom prst="rect">
            <a:avLst/>
          </a:prstGeom>
        </p:spPr>
      </p:pic>
      <p:sp>
        <p:nvSpPr>
          <p:cNvPr id="7" name="ZoneTexte 6"/>
          <p:cNvSpPr txBox="1"/>
          <p:nvPr/>
        </p:nvSpPr>
        <p:spPr>
          <a:xfrm>
            <a:off x="251520" y="5665459"/>
            <a:ext cx="4885766" cy="246221"/>
          </a:xfrm>
          <a:prstGeom prst="rect">
            <a:avLst/>
          </a:prstGeom>
          <a:noFill/>
        </p:spPr>
        <p:txBody>
          <a:bodyPr wrap="square" rtlCol="0">
            <a:spAutoFit/>
          </a:bodyPr>
          <a:lstStyle/>
          <a:p>
            <a:r>
              <a:rPr lang="fr-FR" sz="1000" dirty="0">
                <a:hlinkClick r:id="rId4"/>
              </a:rPr>
              <a:t>https://www.youtube.com/watch?v=yxgOU-B9ljQ</a:t>
            </a:r>
            <a:endParaRPr lang="fr-FR" sz="1000" dirty="0"/>
          </a:p>
        </p:txBody>
      </p:sp>
      <p:sp>
        <p:nvSpPr>
          <p:cNvPr id="3" name="ZoneTexte 2">
            <a:extLst>
              <a:ext uri="{FF2B5EF4-FFF2-40B4-BE49-F238E27FC236}">
                <a16:creationId xmlns:a16="http://schemas.microsoft.com/office/drawing/2014/main" id="{1BB972DC-BF4D-CA71-13FD-C3CA8C58AD46}"/>
              </a:ext>
            </a:extLst>
          </p:cNvPr>
          <p:cNvSpPr txBox="1"/>
          <p:nvPr/>
        </p:nvSpPr>
        <p:spPr>
          <a:xfrm>
            <a:off x="3491880" y="5964933"/>
            <a:ext cx="4581082" cy="923330"/>
          </a:xfrm>
          <a:prstGeom prst="rect">
            <a:avLst/>
          </a:prstGeom>
          <a:noFill/>
        </p:spPr>
        <p:txBody>
          <a:bodyPr wrap="square">
            <a:spAutoFit/>
          </a:bodyPr>
          <a:lstStyle/>
          <a:p>
            <a:r>
              <a:rPr lang="fr-FR" dirty="0">
                <a:hlinkClick r:id="rId6"/>
              </a:rPr>
              <a:t>https://agenda2030bibfr.wixsite.com/agenda2030bib/presentation</a:t>
            </a:r>
            <a:endParaRPr lang="fr-FR" dirty="0"/>
          </a:p>
          <a:p>
            <a:endParaRPr lang="fr-FR" dirty="0"/>
          </a:p>
        </p:txBody>
      </p:sp>
    </p:spTree>
    <p:extLst>
      <p:ext uri="{BB962C8B-B14F-4D97-AF65-F5344CB8AC3E}">
        <p14:creationId xmlns:p14="http://schemas.microsoft.com/office/powerpoint/2010/main" val="25441719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971DA-3BCE-40D5-9008-0435069EB498}"/>
              </a:ext>
            </a:extLst>
          </p:cNvPr>
          <p:cNvSpPr>
            <a:spLocks noGrp="1"/>
          </p:cNvSpPr>
          <p:nvPr>
            <p:ph type="title"/>
          </p:nvPr>
        </p:nvSpPr>
        <p:spPr/>
        <p:txBody>
          <a:bodyPr/>
          <a:lstStyle/>
          <a:p>
            <a:r>
              <a:rPr lang="fr-FR" dirty="0"/>
              <a:t>Calendrier</a:t>
            </a:r>
          </a:p>
        </p:txBody>
      </p:sp>
      <p:sp>
        <p:nvSpPr>
          <p:cNvPr id="3" name="Espace réservé du texte 2"/>
          <p:cNvSpPr>
            <a:spLocks noGrp="1"/>
          </p:cNvSpPr>
          <p:nvPr>
            <p:ph type="body" idx="1"/>
          </p:nvPr>
        </p:nvSpPr>
        <p:spPr/>
        <p:txBody>
          <a:bodyPr>
            <a:normAutofit/>
          </a:bodyPr>
          <a:lstStyle/>
          <a:p>
            <a:pPr algn="ctr"/>
            <a:r>
              <a:rPr lang="fr-FR" sz="2800" dirty="0">
                <a:solidFill>
                  <a:schemeClr val="accent4">
                    <a:lumMod val="60000"/>
                    <a:lumOff val="40000"/>
                  </a:schemeClr>
                </a:solidFill>
              </a:rPr>
              <a:t>Cibles</a:t>
            </a:r>
          </a:p>
        </p:txBody>
      </p:sp>
    </p:spTree>
    <p:extLst>
      <p:ext uri="{BB962C8B-B14F-4D97-AF65-F5344CB8AC3E}">
        <p14:creationId xmlns:p14="http://schemas.microsoft.com/office/powerpoint/2010/main" val="17581518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Calendrier</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a:bodyPr>
          <a:lstStyle/>
          <a:p>
            <a:r>
              <a:rPr lang="fr-FR" dirty="0"/>
              <a:t>Dépend de la cible.</a:t>
            </a:r>
          </a:p>
          <a:p>
            <a:r>
              <a:rPr lang="fr-FR" sz="1800" dirty="0"/>
              <a:t>Donc bien connaître la cible ! </a:t>
            </a:r>
          </a:p>
          <a:p>
            <a:endParaRPr lang="fr-FR" sz="1800" dirty="0"/>
          </a:p>
          <a:p>
            <a:r>
              <a:rPr lang="fr-FR" sz="1800" dirty="0"/>
              <a:t>Combien de temps pour mener son projet ? </a:t>
            </a:r>
          </a:p>
          <a:p>
            <a:endParaRPr lang="fr-FR" sz="1800" dirty="0"/>
          </a:p>
          <a:p>
            <a:endParaRPr lang="fr-FR" sz="1800" dirty="0"/>
          </a:p>
        </p:txBody>
      </p:sp>
    </p:spTree>
    <p:extLst>
      <p:ext uri="{BB962C8B-B14F-4D97-AF65-F5344CB8AC3E}">
        <p14:creationId xmlns:p14="http://schemas.microsoft.com/office/powerpoint/2010/main" val="33356037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Exemple Agenda 2030 et bib françaises</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Un exemple d’</a:t>
            </a:r>
            <a:r>
              <a:rPr lang="fr-FR" sz="2200" i="1" dirty="0" err="1">
                <a:solidFill>
                  <a:schemeClr val="accent4">
                    <a:lumMod val="60000"/>
                    <a:lumOff val="40000"/>
                  </a:schemeClr>
                </a:solidFill>
              </a:rPr>
              <a:t>advocacy</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177088049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Calendrier</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a:xfrm>
            <a:off x="323528" y="4869160"/>
            <a:ext cx="5688632" cy="1499617"/>
          </a:xfrm>
        </p:spPr>
        <p:txBody>
          <a:bodyPr>
            <a:normAutofit/>
          </a:bodyPr>
          <a:lstStyle/>
          <a:p>
            <a:r>
              <a:rPr lang="fr-FR" sz="1800" dirty="0"/>
              <a:t>1/ calendrier des rapports nationaux volontaires, etc. </a:t>
            </a:r>
          </a:p>
          <a:p>
            <a:r>
              <a:rPr lang="fr-FR" sz="1800" dirty="0"/>
              <a:t>2/ trois ans et demi d’</a:t>
            </a:r>
            <a:r>
              <a:rPr lang="fr-FR" sz="1800" dirty="0" err="1"/>
              <a:t>advocacy</a:t>
            </a:r>
            <a:r>
              <a:rPr lang="fr-FR" sz="1800" dirty="0"/>
              <a:t>.</a:t>
            </a:r>
          </a:p>
          <a:p>
            <a:endParaRPr lang="fr-FR" sz="1800" dirty="0"/>
          </a:p>
          <a:p>
            <a:endParaRPr lang="fr-FR" sz="1800" dirty="0"/>
          </a:p>
        </p:txBody>
      </p:sp>
      <p:pic>
        <p:nvPicPr>
          <p:cNvPr id="3" name="Image 2">
            <a:extLst>
              <a:ext uri="{FF2B5EF4-FFF2-40B4-BE49-F238E27FC236}">
                <a16:creationId xmlns:a16="http://schemas.microsoft.com/office/drawing/2014/main" id="{D3C2AE9D-36C6-69DA-7704-41E4BFA80FBC}"/>
              </a:ext>
            </a:extLst>
          </p:cNvPr>
          <p:cNvPicPr>
            <a:picLocks noChangeAspect="1"/>
          </p:cNvPicPr>
          <p:nvPr/>
        </p:nvPicPr>
        <p:blipFill rotWithShape="1">
          <a:blip r:embed="rId3"/>
          <a:srcRect l="20839" t="21892" r="22327" b="5697"/>
          <a:stretch/>
        </p:blipFill>
        <p:spPr>
          <a:xfrm>
            <a:off x="2699792" y="328840"/>
            <a:ext cx="6120680" cy="4386487"/>
          </a:xfrm>
          <a:prstGeom prst="rect">
            <a:avLst/>
          </a:prstGeom>
          <a:ln w="28575">
            <a:solidFill>
              <a:schemeClr val="accent1"/>
            </a:solidFill>
          </a:ln>
        </p:spPr>
      </p:pic>
    </p:spTree>
    <p:extLst>
      <p:ext uri="{BB962C8B-B14F-4D97-AF65-F5344CB8AC3E}">
        <p14:creationId xmlns:p14="http://schemas.microsoft.com/office/powerpoint/2010/main" val="8324260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836" t="26887" r="33212" b="34463"/>
          <a:stretch/>
        </p:blipFill>
        <p:spPr>
          <a:xfrm>
            <a:off x="1475656" y="857250"/>
            <a:ext cx="7416824" cy="2521338"/>
          </a:xfrm>
          <a:prstGeom prst="rect">
            <a:avLst/>
          </a:prstGeom>
        </p:spPr>
      </p:pic>
    </p:spTree>
    <p:extLst>
      <p:ext uri="{BB962C8B-B14F-4D97-AF65-F5344CB8AC3E}">
        <p14:creationId xmlns:p14="http://schemas.microsoft.com/office/powerpoint/2010/main" val="381107218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36040" t="18601" r="22106" b="9059"/>
          <a:stretch/>
        </p:blipFill>
        <p:spPr>
          <a:xfrm>
            <a:off x="395536" y="1119107"/>
            <a:ext cx="4968552" cy="4830537"/>
          </a:xfrm>
          <a:prstGeom prst="rect">
            <a:avLst/>
          </a:prstGeom>
        </p:spPr>
      </p:pic>
      <p:sp>
        <p:nvSpPr>
          <p:cNvPr id="3" name="Rectangle 2"/>
          <p:cNvSpPr/>
          <p:nvPr/>
        </p:nvSpPr>
        <p:spPr>
          <a:xfrm>
            <a:off x="323528" y="1046718"/>
            <a:ext cx="3744416" cy="2520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rotWithShape="1">
          <a:blip r:embed="rId3"/>
          <a:srcRect l="29478" t="22986" r="65350" b="67819"/>
          <a:stretch/>
        </p:blipFill>
        <p:spPr>
          <a:xfrm>
            <a:off x="3203848" y="1484784"/>
            <a:ext cx="720080" cy="720080"/>
          </a:xfrm>
          <a:prstGeom prst="rect">
            <a:avLst/>
          </a:prstGeom>
        </p:spPr>
      </p:pic>
    </p:spTree>
    <p:extLst>
      <p:ext uri="{BB962C8B-B14F-4D97-AF65-F5344CB8AC3E}">
        <p14:creationId xmlns:p14="http://schemas.microsoft.com/office/powerpoint/2010/main" val="1077976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8932" t="19509" r="31163" b="9547"/>
          <a:stretch/>
        </p:blipFill>
        <p:spPr>
          <a:xfrm>
            <a:off x="1403648" y="1268760"/>
            <a:ext cx="4680520" cy="4680520"/>
          </a:xfrm>
          <a:prstGeom prst="rect">
            <a:avLst/>
          </a:prstGeom>
        </p:spPr>
      </p:pic>
    </p:spTree>
    <p:extLst>
      <p:ext uri="{BB962C8B-B14F-4D97-AF65-F5344CB8AC3E}">
        <p14:creationId xmlns:p14="http://schemas.microsoft.com/office/powerpoint/2010/main" val="384966051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50167" t="17837" r="7874" b="7570"/>
          <a:stretch/>
        </p:blipFill>
        <p:spPr>
          <a:xfrm>
            <a:off x="1403648" y="1196752"/>
            <a:ext cx="4680520" cy="4680520"/>
          </a:xfrm>
          <a:prstGeom prst="rect">
            <a:avLst/>
          </a:prstGeom>
        </p:spPr>
      </p:pic>
    </p:spTree>
    <p:extLst>
      <p:ext uri="{BB962C8B-B14F-4D97-AF65-F5344CB8AC3E}">
        <p14:creationId xmlns:p14="http://schemas.microsoft.com/office/powerpoint/2010/main" val="24969598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49993" t="15684" r="7856" b="9380"/>
          <a:stretch/>
        </p:blipFill>
        <p:spPr>
          <a:xfrm>
            <a:off x="1403648" y="1224445"/>
            <a:ext cx="4752528" cy="4752528"/>
          </a:xfrm>
          <a:prstGeom prst="rect">
            <a:avLst/>
          </a:prstGeom>
        </p:spPr>
      </p:pic>
    </p:spTree>
    <p:extLst>
      <p:ext uri="{BB962C8B-B14F-4D97-AF65-F5344CB8AC3E}">
        <p14:creationId xmlns:p14="http://schemas.microsoft.com/office/powerpoint/2010/main" val="3259978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sz="2800" dirty="0"/>
              <a:t>Usages</a:t>
            </a:r>
          </a:p>
        </p:txBody>
      </p:sp>
      <p:sp>
        <p:nvSpPr>
          <p:cNvPr id="2" name="Espace réservé du contenu 1">
            <a:extLst>
              <a:ext uri="{FF2B5EF4-FFF2-40B4-BE49-F238E27FC236}">
                <a16:creationId xmlns:a16="http://schemas.microsoft.com/office/drawing/2014/main" id="{AD80E26F-AB2C-49A7-9E71-241DAD74CBC4}"/>
              </a:ext>
            </a:extLst>
          </p:cNvPr>
          <p:cNvSpPr>
            <a:spLocks noGrp="1"/>
          </p:cNvSpPr>
          <p:nvPr>
            <p:ph idx="1"/>
          </p:nvPr>
        </p:nvSpPr>
        <p:spPr>
          <a:xfrm>
            <a:off x="683568" y="2118464"/>
            <a:ext cx="8124384" cy="4023360"/>
          </a:xfrm>
        </p:spPr>
        <p:txBody>
          <a:bodyPr>
            <a:normAutofit fontScale="92500" lnSpcReduction="10000"/>
          </a:bodyPr>
          <a:lstStyle/>
          <a:p>
            <a:r>
              <a:rPr lang="fr-FR" dirty="0"/>
              <a:t>Psychologique / psychiatrique :</a:t>
            </a:r>
          </a:p>
          <a:p>
            <a:endParaRPr lang="fr-FR" dirty="0"/>
          </a:p>
          <a:p>
            <a:r>
              <a:rPr lang="fr-FR" dirty="0">
                <a:solidFill>
                  <a:schemeClr val="accent2">
                    <a:lumMod val="75000"/>
                  </a:schemeClr>
                </a:solidFill>
              </a:rPr>
              <a:t>Être l’avocat : </a:t>
            </a:r>
            <a:r>
              <a:rPr lang="fr-FR" dirty="0"/>
              <a:t>groupe de soutien organisé, type association</a:t>
            </a:r>
          </a:p>
          <a:p>
            <a:r>
              <a:rPr lang="fr-FR" sz="2100" dirty="0">
                <a:solidFill>
                  <a:schemeClr val="accent2">
                    <a:lumMod val="75000"/>
                  </a:schemeClr>
                </a:solidFill>
              </a:rPr>
              <a:t>De et pour Construire une défense </a:t>
            </a:r>
            <a:r>
              <a:rPr lang="fr-FR" dirty="0"/>
              <a:t>: pour représenter les paroles des victimes, des personnes dont la maladie rend difficile l’expression, leur prise en compte et leur respect.</a:t>
            </a:r>
          </a:p>
          <a:p>
            <a:r>
              <a:rPr lang="fr-FR" sz="2100" dirty="0">
                <a:solidFill>
                  <a:schemeClr val="accent2">
                    <a:lumMod val="75000"/>
                  </a:schemeClr>
                </a:solidFill>
              </a:rPr>
              <a:t>L’incarner</a:t>
            </a:r>
            <a:r>
              <a:rPr lang="fr-FR" dirty="0"/>
              <a:t> : par des actions tournées autour de l’accompagnement, mais aussi de la représentation et de l’interpellation, et enfin par la proposition d’espaces dédiées à ces paroles. &gt; médiation sociale</a:t>
            </a:r>
          </a:p>
          <a:p>
            <a:r>
              <a:rPr lang="fr-FR" sz="2100" dirty="0">
                <a:solidFill>
                  <a:schemeClr val="accent2">
                    <a:lumMod val="75000"/>
                  </a:schemeClr>
                </a:solidFill>
              </a:rPr>
              <a:t>Devant un auditoire à convaincre </a:t>
            </a:r>
            <a:r>
              <a:rPr lang="fr-FR" dirty="0"/>
              <a:t>: soignants, gouvernements, médias, grand-public</a:t>
            </a:r>
          </a:p>
          <a:p>
            <a:r>
              <a:rPr lang="fr-FR" sz="2100" dirty="0">
                <a:solidFill>
                  <a:schemeClr val="accent2">
                    <a:lumMod val="75000"/>
                  </a:schemeClr>
                </a:solidFill>
              </a:rPr>
              <a:t>En vue d’un gain </a:t>
            </a:r>
            <a:r>
              <a:rPr lang="fr-FR" dirty="0"/>
              <a:t>: </a:t>
            </a:r>
            <a:r>
              <a:rPr lang="fr-FR" dirty="0" err="1"/>
              <a:t>empowerment</a:t>
            </a:r>
            <a:r>
              <a:rPr lang="fr-FR" dirty="0"/>
              <a:t> des personnes</a:t>
            </a:r>
          </a:p>
          <a:p>
            <a:endParaRPr lang="fr-FR" dirty="0"/>
          </a:p>
        </p:txBody>
      </p:sp>
      <p:sp>
        <p:nvSpPr>
          <p:cNvPr id="85" name="Shape 85"/>
          <p:cNvSpPr txBox="1"/>
          <p:nvPr/>
        </p:nvSpPr>
        <p:spPr>
          <a:xfrm>
            <a:off x="179512" y="6381328"/>
            <a:ext cx="7846200" cy="394451"/>
          </a:xfrm>
          <a:prstGeom prst="rect">
            <a:avLst/>
          </a:prstGeom>
          <a:noFill/>
          <a:ln>
            <a:noFill/>
          </a:ln>
        </p:spPr>
        <p:txBody>
          <a:bodyPr lIns="91425" tIns="91425" rIns="91425" bIns="91425" anchor="t" anchorCtr="0">
            <a:noAutofit/>
          </a:bodyPr>
          <a:lstStyle/>
          <a:p>
            <a:pPr>
              <a:spcBef>
                <a:spcPts val="1000"/>
              </a:spcBef>
              <a:spcAft>
                <a:spcPts val="1000"/>
              </a:spcAft>
            </a:pPr>
            <a:r>
              <a:rPr lang="fr-FR" b="1" i="1" dirty="0">
                <a:latin typeface="Lora"/>
                <a:ea typeface="Lora"/>
                <a:cs typeface="Lora"/>
                <a:sym typeface="Lora"/>
              </a:rPr>
              <a:t>Exemple : </a:t>
            </a:r>
            <a:r>
              <a:rPr lang="fr-FR" i="1" dirty="0" err="1">
                <a:latin typeface="Lora"/>
                <a:ea typeface="Lora"/>
                <a:cs typeface="Lora"/>
                <a:sym typeface="Lora"/>
              </a:rPr>
              <a:t>Advocacy</a:t>
            </a:r>
            <a:r>
              <a:rPr lang="fr-FR" i="1" dirty="0">
                <a:latin typeface="Lora"/>
                <a:ea typeface="Lora"/>
                <a:cs typeface="Lora"/>
                <a:sym typeface="Lora"/>
              </a:rPr>
              <a:t>-France</a:t>
            </a:r>
            <a:endParaRPr i="1" dirty="0">
              <a:latin typeface="Lora"/>
              <a:ea typeface="Lora"/>
              <a:cs typeface="Lora"/>
              <a:sym typeface="Lora"/>
            </a:endParaRPr>
          </a:p>
        </p:txBody>
      </p:sp>
    </p:spTree>
    <p:extLst>
      <p:ext uri="{BB962C8B-B14F-4D97-AF65-F5344CB8AC3E}">
        <p14:creationId xmlns:p14="http://schemas.microsoft.com/office/powerpoint/2010/main" val="27201154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9473" t="16840" r="48849" b="27589"/>
          <a:stretch/>
        </p:blipFill>
        <p:spPr>
          <a:xfrm>
            <a:off x="1403649" y="1124744"/>
            <a:ext cx="6144683" cy="4608512"/>
          </a:xfrm>
          <a:prstGeom prst="rect">
            <a:avLst/>
          </a:prstGeom>
        </p:spPr>
      </p:pic>
    </p:spTree>
    <p:extLst>
      <p:ext uri="{BB962C8B-B14F-4D97-AF65-F5344CB8AC3E}">
        <p14:creationId xmlns:p14="http://schemas.microsoft.com/office/powerpoint/2010/main" val="23768957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6268" t="24102" r="50006" b="8109"/>
          <a:stretch/>
        </p:blipFill>
        <p:spPr>
          <a:xfrm>
            <a:off x="2699792" y="980729"/>
            <a:ext cx="3096344" cy="4976267"/>
          </a:xfrm>
          <a:prstGeom prst="rect">
            <a:avLst/>
          </a:prstGeom>
        </p:spPr>
      </p:pic>
      <p:pic>
        <p:nvPicPr>
          <p:cNvPr id="3" name="Image 2"/>
          <p:cNvPicPr>
            <a:picLocks noChangeAspect="1"/>
          </p:cNvPicPr>
          <p:nvPr/>
        </p:nvPicPr>
        <p:blipFill rotWithShape="1">
          <a:blip r:embed="rId3"/>
          <a:srcRect l="29478" t="22986" r="65350" b="67819"/>
          <a:stretch/>
        </p:blipFill>
        <p:spPr>
          <a:xfrm>
            <a:off x="5868144" y="5013176"/>
            <a:ext cx="720080" cy="720080"/>
          </a:xfrm>
          <a:prstGeom prst="rect">
            <a:avLst/>
          </a:prstGeom>
        </p:spPr>
      </p:pic>
      <p:sp>
        <p:nvSpPr>
          <p:cNvPr id="4" name="Rectangle 3"/>
          <p:cNvSpPr/>
          <p:nvPr/>
        </p:nvSpPr>
        <p:spPr>
          <a:xfrm>
            <a:off x="0" y="857250"/>
            <a:ext cx="1691680" cy="2139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110848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4901" t="20912" r="64711" b="9381"/>
          <a:stretch/>
        </p:blipFill>
        <p:spPr>
          <a:xfrm>
            <a:off x="1619673" y="908721"/>
            <a:ext cx="3888433" cy="5017331"/>
          </a:xfrm>
          <a:prstGeom prst="rect">
            <a:avLst/>
          </a:prstGeom>
        </p:spPr>
      </p:pic>
      <p:pic>
        <p:nvPicPr>
          <p:cNvPr id="4" name="Image 3"/>
          <p:cNvPicPr>
            <a:picLocks noChangeAspect="1"/>
          </p:cNvPicPr>
          <p:nvPr/>
        </p:nvPicPr>
        <p:blipFill rotWithShape="1">
          <a:blip r:embed="rId3"/>
          <a:srcRect l="29478" t="22986" r="65350" b="67819"/>
          <a:stretch/>
        </p:blipFill>
        <p:spPr>
          <a:xfrm>
            <a:off x="5580112" y="4005064"/>
            <a:ext cx="720080" cy="720080"/>
          </a:xfrm>
          <a:prstGeom prst="rect">
            <a:avLst/>
          </a:prstGeom>
        </p:spPr>
      </p:pic>
      <p:sp>
        <p:nvSpPr>
          <p:cNvPr id="2" name="Rectangle 1"/>
          <p:cNvSpPr/>
          <p:nvPr/>
        </p:nvSpPr>
        <p:spPr>
          <a:xfrm>
            <a:off x="0" y="857250"/>
            <a:ext cx="1619672" cy="1851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1791641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10965" t="38988" r="50234" b="7029"/>
          <a:stretch/>
        </p:blipFill>
        <p:spPr>
          <a:xfrm>
            <a:off x="1331640" y="1196753"/>
            <a:ext cx="6048672" cy="4733743"/>
          </a:xfrm>
          <a:prstGeom prst="rect">
            <a:avLst/>
          </a:prstGeom>
        </p:spPr>
      </p:pic>
    </p:spTree>
    <p:extLst>
      <p:ext uri="{BB962C8B-B14F-4D97-AF65-F5344CB8AC3E}">
        <p14:creationId xmlns:p14="http://schemas.microsoft.com/office/powerpoint/2010/main" val="12525053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11179" t="33122" r="49956" b="28788"/>
          <a:stretch/>
        </p:blipFill>
        <p:spPr>
          <a:xfrm>
            <a:off x="1403648" y="1412777"/>
            <a:ext cx="6264696" cy="3453615"/>
          </a:xfrm>
          <a:prstGeom prst="rect">
            <a:avLst/>
          </a:prstGeom>
        </p:spPr>
      </p:pic>
    </p:spTree>
    <p:extLst>
      <p:ext uri="{BB962C8B-B14F-4D97-AF65-F5344CB8AC3E}">
        <p14:creationId xmlns:p14="http://schemas.microsoft.com/office/powerpoint/2010/main" val="41483019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971DA-3BCE-40D5-9008-0435069EB498}"/>
              </a:ext>
            </a:extLst>
          </p:cNvPr>
          <p:cNvSpPr>
            <a:spLocks noGrp="1"/>
          </p:cNvSpPr>
          <p:nvPr>
            <p:ph type="title"/>
          </p:nvPr>
        </p:nvSpPr>
        <p:spPr/>
        <p:txBody>
          <a:bodyPr/>
          <a:lstStyle/>
          <a:p>
            <a:r>
              <a:rPr lang="fr-FR" dirty="0"/>
              <a:t>Un succès ?</a:t>
            </a:r>
          </a:p>
        </p:txBody>
      </p:sp>
      <p:sp>
        <p:nvSpPr>
          <p:cNvPr id="3" name="Espace réservé du texte 2"/>
          <p:cNvSpPr>
            <a:spLocks noGrp="1"/>
          </p:cNvSpPr>
          <p:nvPr>
            <p:ph type="body" idx="1"/>
          </p:nvPr>
        </p:nvSpPr>
        <p:spPr/>
        <p:txBody>
          <a:bodyPr>
            <a:normAutofit/>
          </a:bodyPr>
          <a:lstStyle/>
          <a:p>
            <a:pPr algn="ctr"/>
            <a:r>
              <a:rPr lang="fr-FR" sz="2800" dirty="0">
                <a:solidFill>
                  <a:schemeClr val="accent4">
                    <a:lumMod val="60000"/>
                    <a:lumOff val="40000"/>
                  </a:schemeClr>
                </a:solidFill>
              </a:rPr>
              <a:t>Cibles</a:t>
            </a:r>
          </a:p>
        </p:txBody>
      </p:sp>
    </p:spTree>
    <p:extLst>
      <p:ext uri="{BB962C8B-B14F-4D97-AF65-F5344CB8AC3E}">
        <p14:creationId xmlns:p14="http://schemas.microsoft.com/office/powerpoint/2010/main" val="156524205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Succès</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a:bodyPr>
          <a:lstStyle/>
          <a:p>
            <a:r>
              <a:rPr lang="fr-FR" dirty="0"/>
              <a:t>Est-ce que ça a marché ? </a:t>
            </a:r>
          </a:p>
          <a:p>
            <a:r>
              <a:rPr lang="fr-FR" dirty="0"/>
              <a:t>Et qu’est-ce qui a marché ?</a:t>
            </a:r>
          </a:p>
          <a:p>
            <a:endParaRPr lang="fr-FR" sz="1800" dirty="0"/>
          </a:p>
          <a:p>
            <a:r>
              <a:rPr lang="fr-FR" sz="1800" dirty="0"/>
              <a:t>Est-ce que ça a marché à court terme ou à long terme : </a:t>
            </a:r>
          </a:p>
          <a:p>
            <a:r>
              <a:rPr lang="fr-FR" sz="1800" dirty="0"/>
              <a:t>Quel est l’impact de la campagne ? </a:t>
            </a:r>
          </a:p>
          <a:p>
            <a:endParaRPr lang="fr-FR" sz="1800" dirty="0"/>
          </a:p>
          <a:p>
            <a:endParaRPr lang="fr-FR" sz="1800" dirty="0"/>
          </a:p>
        </p:txBody>
      </p:sp>
    </p:spTree>
    <p:extLst>
      <p:ext uri="{BB962C8B-B14F-4D97-AF65-F5344CB8AC3E}">
        <p14:creationId xmlns:p14="http://schemas.microsoft.com/office/powerpoint/2010/main" val="22585216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BACACD-3A6F-8E0D-B3D5-D67FDCED7828}"/>
              </a:ext>
            </a:extLst>
          </p:cNvPr>
          <p:cNvSpPr>
            <a:spLocks noGrp="1"/>
          </p:cNvSpPr>
          <p:nvPr>
            <p:ph type="title"/>
          </p:nvPr>
        </p:nvSpPr>
        <p:spPr/>
        <p:txBody>
          <a:bodyPr/>
          <a:lstStyle/>
          <a:p>
            <a:r>
              <a:rPr lang="fr-FR" dirty="0" err="1"/>
              <a:t>Every</a:t>
            </a:r>
            <a:r>
              <a:rPr lang="fr-FR" dirty="0"/>
              <a:t> Library</a:t>
            </a:r>
          </a:p>
        </p:txBody>
      </p:sp>
      <p:sp>
        <p:nvSpPr>
          <p:cNvPr id="3" name="Espace réservé du contenu 2">
            <a:extLst>
              <a:ext uri="{FF2B5EF4-FFF2-40B4-BE49-F238E27FC236}">
                <a16:creationId xmlns:a16="http://schemas.microsoft.com/office/drawing/2014/main" id="{0883DF7F-EB05-2A2B-3A5A-0C9F096D3F13}"/>
              </a:ext>
            </a:extLst>
          </p:cNvPr>
          <p:cNvSpPr>
            <a:spLocks noGrp="1"/>
          </p:cNvSpPr>
          <p:nvPr>
            <p:ph idx="1"/>
          </p:nvPr>
        </p:nvSpPr>
        <p:spPr>
          <a:xfrm>
            <a:off x="768097" y="2286000"/>
            <a:ext cx="2723784" cy="4023360"/>
          </a:xfrm>
        </p:spPr>
        <p:txBody>
          <a:bodyPr/>
          <a:lstStyle/>
          <a:p>
            <a:r>
              <a:rPr lang="fr-FR" dirty="0">
                <a:hlinkClick r:id="rId2"/>
              </a:rPr>
              <a:t>https://www.everylibrary.org/winutah2023</a:t>
            </a:r>
            <a:endParaRPr lang="fr-FR" dirty="0"/>
          </a:p>
          <a:p>
            <a:endParaRPr lang="fr-FR" dirty="0"/>
          </a:p>
        </p:txBody>
      </p:sp>
      <p:pic>
        <p:nvPicPr>
          <p:cNvPr id="5" name="Image 4">
            <a:extLst>
              <a:ext uri="{FF2B5EF4-FFF2-40B4-BE49-F238E27FC236}">
                <a16:creationId xmlns:a16="http://schemas.microsoft.com/office/drawing/2014/main" id="{FC66D40B-F8F3-BAA1-73E2-0501290EE471}"/>
              </a:ext>
            </a:extLst>
          </p:cNvPr>
          <p:cNvPicPr>
            <a:picLocks noChangeAspect="1"/>
          </p:cNvPicPr>
          <p:nvPr/>
        </p:nvPicPr>
        <p:blipFill rotWithShape="1">
          <a:blip r:embed="rId3"/>
          <a:srcRect l="8399" t="12201" r="37401" b="9838"/>
          <a:stretch/>
        </p:blipFill>
        <p:spPr>
          <a:xfrm>
            <a:off x="3923928" y="1844824"/>
            <a:ext cx="4956032" cy="4752528"/>
          </a:xfrm>
          <a:prstGeom prst="rect">
            <a:avLst/>
          </a:prstGeom>
        </p:spPr>
      </p:pic>
    </p:spTree>
    <p:extLst>
      <p:ext uri="{BB962C8B-B14F-4D97-AF65-F5344CB8AC3E}">
        <p14:creationId xmlns:p14="http://schemas.microsoft.com/office/powerpoint/2010/main" val="99999029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3" name="Image 2"/>
          <p:cNvPicPr>
            <a:picLocks noChangeAspect="1"/>
          </p:cNvPicPr>
          <p:nvPr/>
        </p:nvPicPr>
        <p:blipFill rotWithShape="1">
          <a:blip r:embed="rId3"/>
          <a:srcRect l="5937" t="20276" r="38462" b="13653"/>
          <a:stretch/>
        </p:blipFill>
        <p:spPr>
          <a:xfrm>
            <a:off x="3923928" y="594224"/>
            <a:ext cx="4939169" cy="3301579"/>
          </a:xfrm>
          <a:prstGeom prst="rect">
            <a:avLst/>
          </a:prstGeom>
        </p:spPr>
      </p:pic>
      <p:sp>
        <p:nvSpPr>
          <p:cNvPr id="4" name="Espace réservé du texte 3">
            <a:extLst>
              <a:ext uri="{FF2B5EF4-FFF2-40B4-BE49-F238E27FC236}">
                <a16:creationId xmlns:a16="http://schemas.microsoft.com/office/drawing/2014/main" id="{85D0B8F9-9278-DD10-65B6-16662771BE8A}"/>
              </a:ext>
            </a:extLst>
          </p:cNvPr>
          <p:cNvSpPr>
            <a:spLocks noGrp="1"/>
          </p:cNvSpPr>
          <p:nvPr>
            <p:ph type="body" idx="1"/>
          </p:nvPr>
        </p:nvSpPr>
        <p:spPr>
          <a:xfrm>
            <a:off x="1381250" y="4293095"/>
            <a:ext cx="6809700" cy="2011797"/>
          </a:xfrm>
        </p:spPr>
        <p:txBody>
          <a:bodyPr/>
          <a:lstStyle/>
          <a:p>
            <a:r>
              <a:rPr lang="fr-FR" dirty="0"/>
              <a:t>Couverture Presse locale</a:t>
            </a:r>
          </a:p>
          <a:p>
            <a:r>
              <a:rPr lang="fr-FR" dirty="0" err="1"/>
              <a:t>Visibillité</a:t>
            </a:r>
            <a:endParaRPr lang="fr-FR" dirty="0"/>
          </a:p>
          <a:p>
            <a:r>
              <a:rPr lang="fr-FR" dirty="0"/>
              <a:t>Modification des pratiques ? </a:t>
            </a:r>
          </a:p>
        </p:txBody>
      </p:sp>
      <p:sp>
        <p:nvSpPr>
          <p:cNvPr id="5" name="Titre 1">
            <a:extLst>
              <a:ext uri="{FF2B5EF4-FFF2-40B4-BE49-F238E27FC236}">
                <a16:creationId xmlns:a16="http://schemas.microsoft.com/office/drawing/2014/main" id="{5773BD72-4026-5475-4778-8CF57CCB2E46}"/>
              </a:ext>
            </a:extLst>
          </p:cNvPr>
          <p:cNvSpPr>
            <a:spLocks noGrp="1"/>
          </p:cNvSpPr>
          <p:nvPr>
            <p:ph type="title"/>
          </p:nvPr>
        </p:nvSpPr>
        <p:spPr>
          <a:xfrm>
            <a:off x="768096" y="585216"/>
            <a:ext cx="7290054" cy="1499616"/>
          </a:xfrm>
        </p:spPr>
        <p:txBody>
          <a:bodyPr/>
          <a:lstStyle/>
          <a:p>
            <a:r>
              <a:rPr lang="fr-FR" dirty="0" err="1"/>
              <a:t>Cyclobiblio</a:t>
            </a:r>
            <a:endParaRPr lang="fr-FR" dirty="0"/>
          </a:p>
        </p:txBody>
      </p:sp>
    </p:spTree>
    <p:extLst>
      <p:ext uri="{BB962C8B-B14F-4D97-AF65-F5344CB8AC3E}">
        <p14:creationId xmlns:p14="http://schemas.microsoft.com/office/powerpoint/2010/main" val="12833740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95536" y="4941168"/>
            <a:ext cx="6809700" cy="1129691"/>
          </a:xfrm>
        </p:spPr>
        <p:txBody>
          <a:bodyPr>
            <a:normAutofit fontScale="77500" lnSpcReduction="20000"/>
          </a:bodyPr>
          <a:lstStyle/>
          <a:p>
            <a:r>
              <a:rPr lang="fr-FR" dirty="0"/>
              <a:t>Résultat de la vidéo</a:t>
            </a:r>
          </a:p>
          <a:p>
            <a:r>
              <a:rPr lang="fr-FR" dirty="0"/>
              <a:t>Résultat des contacts avec les candidats</a:t>
            </a:r>
          </a:p>
          <a:p>
            <a:r>
              <a:rPr lang="fr-FR" dirty="0"/>
              <a:t>Retour sur investissement</a:t>
            </a:r>
          </a:p>
          <a:p>
            <a:endParaRPr lang="fr-FR" dirty="0"/>
          </a:p>
        </p:txBody>
      </p:sp>
      <p:pic>
        <p:nvPicPr>
          <p:cNvPr id="4" name="Image 3"/>
          <p:cNvPicPr>
            <a:picLocks noChangeAspect="1"/>
          </p:cNvPicPr>
          <p:nvPr/>
        </p:nvPicPr>
        <p:blipFill rotWithShape="1">
          <a:blip r:embed="rId2"/>
          <a:srcRect l="6188" t="23103" r="38736" b="16389"/>
          <a:stretch/>
        </p:blipFill>
        <p:spPr>
          <a:xfrm>
            <a:off x="3851920" y="1556792"/>
            <a:ext cx="5010447" cy="3096344"/>
          </a:xfrm>
          <a:prstGeom prst="rect">
            <a:avLst/>
          </a:prstGeom>
        </p:spPr>
      </p:pic>
      <p:sp>
        <p:nvSpPr>
          <p:cNvPr id="2" name="Titre 1">
            <a:extLst>
              <a:ext uri="{FF2B5EF4-FFF2-40B4-BE49-F238E27FC236}">
                <a16:creationId xmlns:a16="http://schemas.microsoft.com/office/drawing/2014/main" id="{FC2014DD-B55F-45CA-EC87-F3E7DE8042A7}"/>
              </a:ext>
            </a:extLst>
          </p:cNvPr>
          <p:cNvSpPr>
            <a:spLocks noGrp="1"/>
          </p:cNvSpPr>
          <p:nvPr>
            <p:ph type="title"/>
          </p:nvPr>
        </p:nvSpPr>
        <p:spPr>
          <a:xfrm>
            <a:off x="768096" y="585216"/>
            <a:ext cx="7290054" cy="1499616"/>
          </a:xfrm>
        </p:spPr>
        <p:txBody>
          <a:bodyPr/>
          <a:lstStyle/>
          <a:p>
            <a:r>
              <a:rPr lang="fr-FR" dirty="0"/>
              <a:t>Législatives 2017</a:t>
            </a:r>
          </a:p>
        </p:txBody>
      </p:sp>
    </p:spTree>
    <p:extLst>
      <p:ext uri="{BB962C8B-B14F-4D97-AF65-F5344CB8AC3E}">
        <p14:creationId xmlns:p14="http://schemas.microsoft.com/office/powerpoint/2010/main" val="1949917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8"/>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400" dirty="0">
                <a:latin typeface="Quattrocento Sans"/>
                <a:ea typeface="Quattrocento Sans"/>
                <a:cs typeface="Quattrocento Sans"/>
                <a:sym typeface="Quattrocento Sans"/>
              </a:rPr>
              <a:t>Et pour les bibliothèques ?</a:t>
            </a:r>
            <a:endParaRPr sz="2400" dirty="0"/>
          </a:p>
        </p:txBody>
      </p:sp>
      <p:sp>
        <p:nvSpPr>
          <p:cNvPr id="2" name="Espace réservé du contenu 1">
            <a:extLst>
              <a:ext uri="{FF2B5EF4-FFF2-40B4-BE49-F238E27FC236}">
                <a16:creationId xmlns:a16="http://schemas.microsoft.com/office/drawing/2014/main" id="{E2C3878A-2DF7-45CF-BF4F-EDF6BC86BC59}"/>
              </a:ext>
            </a:extLst>
          </p:cNvPr>
          <p:cNvSpPr>
            <a:spLocks noGrp="1"/>
          </p:cNvSpPr>
          <p:nvPr>
            <p:ph idx="1"/>
          </p:nvPr>
        </p:nvSpPr>
        <p:spPr>
          <a:xfrm>
            <a:off x="740876" y="1988840"/>
            <a:ext cx="7290055" cy="4023360"/>
          </a:xfrm>
        </p:spPr>
        <p:txBody>
          <a:bodyPr>
            <a:normAutofit lnSpcReduction="10000"/>
          </a:bodyPr>
          <a:lstStyle/>
          <a:p>
            <a:r>
              <a:rPr lang="fr-FR" dirty="0">
                <a:solidFill>
                  <a:schemeClr val="accent2">
                    <a:lumMod val="75000"/>
                  </a:schemeClr>
                </a:solidFill>
              </a:rPr>
              <a:t>Être l’avocat </a:t>
            </a:r>
            <a:r>
              <a:rPr lang="fr-FR" dirty="0"/>
              <a:t>: une bibliothèque elle-même mais plus vraisemblablement une association de professionnels des bibliothèques. Repose aussi parfois sur la mobilisation des agents, des usagers ou d’ambassadeurs.</a:t>
            </a:r>
          </a:p>
          <a:p>
            <a:r>
              <a:rPr lang="fr-FR" dirty="0">
                <a:solidFill>
                  <a:schemeClr val="accent2">
                    <a:lumMod val="75000"/>
                  </a:schemeClr>
                </a:solidFill>
              </a:rPr>
              <a:t>De et pour Construire une défense </a:t>
            </a:r>
            <a:r>
              <a:rPr lang="fr-FR" dirty="0"/>
              <a:t>: pour promouvoir l’utilité des bibliothèques dans une société qui les voit en voie d’extinction.</a:t>
            </a:r>
          </a:p>
          <a:p>
            <a:r>
              <a:rPr lang="fr-FR" dirty="0">
                <a:solidFill>
                  <a:schemeClr val="accent2">
                    <a:lumMod val="75000"/>
                  </a:schemeClr>
                </a:solidFill>
              </a:rPr>
              <a:t>L’incarner </a:t>
            </a:r>
            <a:r>
              <a:rPr lang="fr-FR" dirty="0"/>
              <a:t>: par des actions comme interpellations, manifestations, articles, actions événements, etc.</a:t>
            </a:r>
          </a:p>
          <a:p>
            <a:r>
              <a:rPr lang="fr-FR" dirty="0">
                <a:solidFill>
                  <a:schemeClr val="accent2">
                    <a:lumMod val="75000"/>
                  </a:schemeClr>
                </a:solidFill>
              </a:rPr>
              <a:t>Devant un auditoire à convaincre </a:t>
            </a:r>
            <a:r>
              <a:rPr lang="fr-FR" dirty="0"/>
              <a:t>: les élus et les décideurs, les gouvernements, les médias, les habitants.</a:t>
            </a:r>
          </a:p>
          <a:p>
            <a:r>
              <a:rPr lang="fr-FR" dirty="0">
                <a:solidFill>
                  <a:schemeClr val="accent2">
                    <a:lumMod val="75000"/>
                  </a:schemeClr>
                </a:solidFill>
              </a:rPr>
              <a:t>En vue d’un gain </a:t>
            </a:r>
            <a:r>
              <a:rPr lang="fr-FR" dirty="0"/>
              <a:t>: gagner en reconnaissance, être plus au cœur des politiques publiques, et obtenir des financements (ou ne pas perdre de budget).</a:t>
            </a:r>
          </a:p>
        </p:txBody>
      </p:sp>
    </p:spTree>
    <p:extLst>
      <p:ext uri="{BB962C8B-B14F-4D97-AF65-F5344CB8AC3E}">
        <p14:creationId xmlns:p14="http://schemas.microsoft.com/office/powerpoint/2010/main" val="186677991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Exemple Agenda 2030 et bib françaises</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Un exemple d’</a:t>
            </a:r>
            <a:r>
              <a:rPr lang="fr-FR" sz="2200" i="1" dirty="0" err="1">
                <a:solidFill>
                  <a:schemeClr val="accent4">
                    <a:lumMod val="60000"/>
                    <a:lumOff val="40000"/>
                  </a:schemeClr>
                </a:solidFill>
              </a:rPr>
              <a:t>advocacy</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75341487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B7CD03-E898-4393-A858-B3083CFCFA75}"/>
              </a:ext>
            </a:extLst>
          </p:cNvPr>
          <p:cNvSpPr>
            <a:spLocks noGrp="1"/>
          </p:cNvSpPr>
          <p:nvPr>
            <p:ph type="title"/>
          </p:nvPr>
        </p:nvSpPr>
        <p:spPr>
          <a:xfrm>
            <a:off x="827584" y="1111244"/>
            <a:ext cx="7174211" cy="435599"/>
          </a:xfrm>
          <a:solidFill>
            <a:schemeClr val="bg1"/>
          </a:solidFill>
        </p:spPr>
        <p:txBody>
          <a:bodyPr>
            <a:normAutofit fontScale="90000"/>
          </a:bodyPr>
          <a:lstStyle/>
          <a:p>
            <a:r>
              <a:rPr lang="fr-FR" dirty="0"/>
              <a:t>Légitimité des bibliothèques = relais locaux</a:t>
            </a:r>
          </a:p>
        </p:txBody>
      </p:sp>
      <p:sp>
        <p:nvSpPr>
          <p:cNvPr id="3" name="Espace réservé du texte 2">
            <a:extLst>
              <a:ext uri="{FF2B5EF4-FFF2-40B4-BE49-F238E27FC236}">
                <a16:creationId xmlns:a16="http://schemas.microsoft.com/office/drawing/2014/main" id="{E9594844-1E01-4E5B-A1B4-86B32CA14156}"/>
              </a:ext>
            </a:extLst>
          </p:cNvPr>
          <p:cNvSpPr>
            <a:spLocks noGrp="1"/>
          </p:cNvSpPr>
          <p:nvPr>
            <p:ph type="body" idx="1"/>
          </p:nvPr>
        </p:nvSpPr>
        <p:spPr>
          <a:xfrm>
            <a:off x="2606383" y="2783772"/>
            <a:ext cx="3764753" cy="2868046"/>
          </a:xfrm>
        </p:spPr>
        <p:txBody>
          <a:bodyPr>
            <a:normAutofit/>
          </a:bodyPr>
          <a:lstStyle/>
          <a:p>
            <a:r>
              <a:rPr lang="fr-FR" sz="1200" dirty="0">
                <a:latin typeface="Quattrocento Sans" panose="020B0502050000020003" pitchFamily="34" charset="0"/>
              </a:rPr>
              <a:t>2019 : Feuille de route de la France pour l’implémentation de l’Agenda 2030 : </a:t>
            </a:r>
            <a:r>
              <a:rPr lang="fr-FR" sz="1200" dirty="0">
                <a:latin typeface="Quattrocento Sans" panose="020B0502050000020003" pitchFamily="34" charset="0"/>
                <a:hlinkClick r:id="rId2"/>
              </a:rPr>
              <a:t>https://www.agenda-2030.fr/a-la-une/actualites-a-la-une/article/feuille-de-route-de-la-france-pour-l-agenda-2030</a:t>
            </a:r>
            <a:endParaRPr lang="fr-FR" sz="1200" dirty="0">
              <a:latin typeface="Quattrocento Sans" panose="020B0502050000020003" pitchFamily="34" charset="0"/>
            </a:endParaRPr>
          </a:p>
          <a:p>
            <a:endParaRPr lang="fr-FR" sz="1200" dirty="0">
              <a:latin typeface="Quattrocento Sans" panose="020B0502050000020003" pitchFamily="34" charset="0"/>
            </a:endParaRPr>
          </a:p>
          <a:p>
            <a:endParaRPr lang="fr-FR" sz="1200" dirty="0">
              <a:latin typeface="Quattrocento Sans" panose="020B0502050000020003" pitchFamily="34" charset="0"/>
            </a:endParaRPr>
          </a:p>
          <a:p>
            <a:r>
              <a:rPr lang="fr-FR" sz="1200" dirty="0">
                <a:latin typeface="Quattrocento Sans" panose="020B0502050000020003" pitchFamily="34" charset="0"/>
              </a:rPr>
              <a:t>Plaidoyer réussi pour la reconnaissance des bibliothèques comme actrice de l’éducation à l’environnement. </a:t>
            </a:r>
          </a:p>
          <a:p>
            <a:endParaRPr lang="fr-FR" sz="1200" dirty="0">
              <a:latin typeface="Quattrocento Sans" panose="020B0502050000020003" pitchFamily="34" charset="0"/>
            </a:endParaRPr>
          </a:p>
          <a:p>
            <a:pPr marL="101598" indent="0">
              <a:buNone/>
            </a:pPr>
            <a:r>
              <a:rPr lang="fr-FR" sz="1200" dirty="0">
                <a:solidFill>
                  <a:srgbClr val="FFC000"/>
                </a:solidFill>
                <a:latin typeface="Quattrocento Sans" panose="020B0502050000020003" pitchFamily="34" charset="0"/>
              </a:rPr>
              <a:t>Bibliothèque = Relais mobilisable pour la sensibilisation au développement durable</a:t>
            </a:r>
          </a:p>
          <a:p>
            <a:endParaRPr lang="fr-FR" b="0" i="0" dirty="0">
              <a:solidFill>
                <a:srgbClr val="000000"/>
              </a:solidFill>
              <a:effectLst/>
              <a:latin typeface="sourcesanspro"/>
            </a:endParaRPr>
          </a:p>
        </p:txBody>
      </p:sp>
      <p:pic>
        <p:nvPicPr>
          <p:cNvPr id="4" name="Picture 2" descr="PNG - 103.3 ko">
            <a:extLst>
              <a:ext uri="{FF2B5EF4-FFF2-40B4-BE49-F238E27FC236}">
                <a16:creationId xmlns:a16="http://schemas.microsoft.com/office/drawing/2014/main" id="{AEA58FBF-AB3C-4777-B9A8-1E0000AB57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401" y="2699501"/>
            <a:ext cx="1774703" cy="250983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ABAB5017-0CDF-4AFB-AB7D-AD44329E6D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478" y="3003648"/>
            <a:ext cx="1893981" cy="2525308"/>
          </a:xfrm>
          <a:prstGeom prst="rect">
            <a:avLst/>
          </a:prstGeom>
        </p:spPr>
      </p:pic>
    </p:spTree>
    <p:extLst>
      <p:ext uri="{BB962C8B-B14F-4D97-AF65-F5344CB8AC3E}">
        <p14:creationId xmlns:p14="http://schemas.microsoft.com/office/powerpoint/2010/main" val="3584469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Et à long terme ?</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a:bodyPr>
          <a:lstStyle/>
          <a:p>
            <a:r>
              <a:rPr lang="fr-FR" sz="1800" dirty="0"/>
              <a:t>Les documents suivants du MTES : 0 bibliothèques</a:t>
            </a:r>
          </a:p>
          <a:p>
            <a:r>
              <a:rPr lang="fr-FR" sz="1800" dirty="0"/>
              <a:t>&gt;&gt;&gt; plus d’actions</a:t>
            </a:r>
          </a:p>
          <a:p>
            <a:endParaRPr lang="fr-FR" sz="1800" dirty="0"/>
          </a:p>
          <a:p>
            <a:r>
              <a:rPr lang="fr-FR" sz="1800" dirty="0"/>
              <a:t>Mais 4 ans après, pour le rapport national volontaire, le Ministère de la culture a demandé une phrase sur les bibliothèques.  </a:t>
            </a:r>
          </a:p>
          <a:p>
            <a:r>
              <a:rPr lang="fr-FR" sz="1800" dirty="0"/>
              <a:t>&gt;&gt;&gt; 2022 : une table-ronde avec le MCC pour la présidence de l’Europe avec une présentation des bibliothèques françaises.</a:t>
            </a:r>
          </a:p>
          <a:p>
            <a:endParaRPr lang="fr-FR" sz="1800" dirty="0"/>
          </a:p>
          <a:p>
            <a:r>
              <a:rPr lang="fr-FR" sz="1800" dirty="0"/>
              <a:t>Conclusion : ne pas s’arrêter !!!!</a:t>
            </a:r>
          </a:p>
        </p:txBody>
      </p:sp>
    </p:spTree>
    <p:extLst>
      <p:ext uri="{BB962C8B-B14F-4D97-AF65-F5344CB8AC3E}">
        <p14:creationId xmlns:p14="http://schemas.microsoft.com/office/powerpoint/2010/main" val="115114458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A0A3D-FC34-70F9-E928-5BFD22374830}"/>
              </a:ext>
            </a:extLst>
          </p:cNvPr>
          <p:cNvSpPr>
            <a:spLocks noGrp="1"/>
          </p:cNvSpPr>
          <p:nvPr>
            <p:ph type="title"/>
          </p:nvPr>
        </p:nvSpPr>
        <p:spPr/>
        <p:txBody>
          <a:bodyPr/>
          <a:lstStyle/>
          <a:p>
            <a:r>
              <a:rPr lang="fr-FR" dirty="0"/>
              <a:t>On continue ? </a:t>
            </a:r>
          </a:p>
        </p:txBody>
      </p:sp>
      <p:pic>
        <p:nvPicPr>
          <p:cNvPr id="4" name="Espace réservé du contenu 3">
            <a:extLst>
              <a:ext uri="{FF2B5EF4-FFF2-40B4-BE49-F238E27FC236}">
                <a16:creationId xmlns:a16="http://schemas.microsoft.com/office/drawing/2014/main" id="{D29B7975-EAEE-54B7-59AC-060E59EC650B}"/>
              </a:ext>
            </a:extLst>
          </p:cNvPr>
          <p:cNvPicPr>
            <a:picLocks noGrp="1" noChangeAspect="1"/>
          </p:cNvPicPr>
          <p:nvPr>
            <p:ph idx="1"/>
          </p:nvPr>
        </p:nvPicPr>
        <p:blipFill rotWithShape="1">
          <a:blip r:embed="rId2"/>
          <a:srcRect l="32416" t="20608" r="1325" b="10332"/>
          <a:stretch/>
        </p:blipFill>
        <p:spPr>
          <a:xfrm>
            <a:off x="899592" y="1916832"/>
            <a:ext cx="6861453" cy="4022725"/>
          </a:xfrm>
          <a:prstGeom prst="rect">
            <a:avLst/>
          </a:prstGeom>
        </p:spPr>
      </p:pic>
    </p:spTree>
    <p:extLst>
      <p:ext uri="{BB962C8B-B14F-4D97-AF65-F5344CB8AC3E}">
        <p14:creationId xmlns:p14="http://schemas.microsoft.com/office/powerpoint/2010/main" val="347110458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a:t>Merci ! </a:t>
            </a:r>
          </a:p>
        </p:txBody>
      </p:sp>
      <p:sp>
        <p:nvSpPr>
          <p:cNvPr id="5" name="Sous-titre 4"/>
          <p:cNvSpPr>
            <a:spLocks noGrp="1"/>
          </p:cNvSpPr>
          <p:nvPr>
            <p:ph type="subTitle" idx="1"/>
          </p:nvPr>
        </p:nvSpPr>
        <p:spPr/>
        <p:txBody>
          <a:bodyPr/>
          <a:lstStyle/>
          <a:p>
            <a:r>
              <a:rPr lang="fr-FR" dirty="0"/>
              <a:t>Raphaëlle Bats, mars 2023</a:t>
            </a:r>
          </a:p>
        </p:txBody>
      </p:sp>
    </p:spTree>
    <p:extLst>
      <p:ext uri="{BB962C8B-B14F-4D97-AF65-F5344CB8AC3E}">
        <p14:creationId xmlns:p14="http://schemas.microsoft.com/office/powerpoint/2010/main" val="3169502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624B8-290C-438D-9FA6-08197A4B49FF}"/>
              </a:ext>
            </a:extLst>
          </p:cNvPr>
          <p:cNvSpPr>
            <a:spLocks noGrp="1"/>
          </p:cNvSpPr>
          <p:nvPr>
            <p:ph type="title"/>
          </p:nvPr>
        </p:nvSpPr>
        <p:spPr>
          <a:xfrm>
            <a:off x="395536" y="1400272"/>
            <a:ext cx="7992888" cy="1463040"/>
          </a:xfrm>
        </p:spPr>
        <p:txBody>
          <a:bodyPr>
            <a:normAutofit/>
          </a:bodyPr>
          <a:lstStyle/>
          <a:p>
            <a:pPr algn="ctr"/>
            <a:r>
              <a:rPr lang="fr-FR" dirty="0"/>
              <a:t>De petites histoires</a:t>
            </a:r>
          </a:p>
        </p:txBody>
      </p:sp>
      <p:sp>
        <p:nvSpPr>
          <p:cNvPr id="4" name="Espace réservé pour une image  3">
            <a:extLst>
              <a:ext uri="{FF2B5EF4-FFF2-40B4-BE49-F238E27FC236}">
                <a16:creationId xmlns:a16="http://schemas.microsoft.com/office/drawing/2014/main" id="{77898936-A0CD-F904-E5B0-534B4E492E12}"/>
              </a:ext>
            </a:extLst>
          </p:cNvPr>
          <p:cNvSpPr>
            <a:spLocks noGrp="1"/>
          </p:cNvSpPr>
          <p:nvPr>
            <p:ph type="pic" idx="1"/>
          </p:nvPr>
        </p:nvSpPr>
        <p:spPr/>
      </p:sp>
      <p:sp>
        <p:nvSpPr>
          <p:cNvPr id="3" name="Espace réservé du texte 2"/>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A propos d’</a:t>
            </a:r>
            <a:r>
              <a:rPr lang="fr-FR" sz="2200" i="1" dirty="0" err="1">
                <a:solidFill>
                  <a:schemeClr val="accent4">
                    <a:lumMod val="60000"/>
                    <a:lumOff val="40000"/>
                  </a:schemeClr>
                </a:solidFill>
              </a:rPr>
              <a:t>advocacy</a:t>
            </a:r>
            <a:r>
              <a:rPr lang="fr-FR" sz="2200" i="1" dirty="0">
                <a:solidFill>
                  <a:schemeClr val="accent4">
                    <a:lumMod val="60000"/>
                    <a:lumOff val="40000"/>
                  </a:schemeClr>
                </a:solidFill>
              </a:rPr>
              <a:t> en bibliothèque</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1843683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3"/>
          <p:cNvSpPr txBox="1">
            <a:spLocks noGrp="1"/>
          </p:cNvSpPr>
          <p:nvPr>
            <p:ph type="title"/>
          </p:nvPr>
        </p:nvSpPr>
        <p:spPr>
          <a:xfrm>
            <a:off x="768096" y="585216"/>
            <a:ext cx="5532096" cy="1043584"/>
          </a:xfrm>
          <a:prstGeom prst="rect">
            <a:avLst/>
          </a:prstGeom>
          <a:noFill/>
          <a:ln>
            <a:noFill/>
          </a:ln>
        </p:spPr>
        <p:txBody>
          <a:bodyPr spcFirstLastPara="1" vert="horz" wrap="square" lIns="91425" tIns="91425" rIns="91425" bIns="91425" rtlCol="0" anchor="b" anchorCtr="0">
            <a:noAutofit/>
          </a:bodyPr>
          <a:lstStyle/>
          <a:p>
            <a:r>
              <a:rPr lang="fr-FR" dirty="0"/>
              <a:t>Un jour, Putnam vint à L’</a:t>
            </a:r>
            <a:endParaRPr dirty="0"/>
          </a:p>
        </p:txBody>
      </p:sp>
      <p:pic>
        <p:nvPicPr>
          <p:cNvPr id="2050" name="Picture 2">
            <a:extLst>
              <a:ext uri="{FF2B5EF4-FFF2-40B4-BE49-F238E27FC236}">
                <a16:creationId xmlns:a16="http://schemas.microsoft.com/office/drawing/2014/main" id="{0B04A635-DC78-4F4E-B9A0-F53EC6C4F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807925"/>
            <a:ext cx="2631926" cy="5981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azon.fr - Bowling Alone: The Collapse And Revival Of American Community -  Putnam, Robert - Livres">
            <a:extLst>
              <a:ext uri="{FF2B5EF4-FFF2-40B4-BE49-F238E27FC236}">
                <a16:creationId xmlns:a16="http://schemas.microsoft.com/office/drawing/2014/main" id="{2AC77397-FF2F-4CED-981B-FBD0F8912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2348880"/>
            <a:ext cx="2356927" cy="3588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717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3"/>
          <p:cNvSpPr txBox="1">
            <a:spLocks noGrp="1"/>
          </p:cNvSpPr>
          <p:nvPr>
            <p:ph type="title"/>
          </p:nvPr>
        </p:nvSpPr>
        <p:spPr>
          <a:xfrm>
            <a:off x="768096" y="585216"/>
            <a:ext cx="7290054" cy="971576"/>
          </a:xfrm>
          <a:prstGeom prst="rect">
            <a:avLst/>
          </a:prstGeom>
          <a:noFill/>
          <a:ln>
            <a:noFill/>
          </a:ln>
        </p:spPr>
        <p:txBody>
          <a:bodyPr spcFirstLastPara="1" vert="horz" wrap="square" lIns="91425" tIns="91425" rIns="91425" bIns="91425" rtlCol="0" anchor="b" anchorCtr="0">
            <a:noAutofit/>
          </a:bodyPr>
          <a:lstStyle/>
          <a:p>
            <a:r>
              <a:rPr lang="fr-FR" dirty="0"/>
              <a:t>Un jour, la bibliothèque de Seattle</a:t>
            </a:r>
            <a:endParaRPr dirty="0"/>
          </a:p>
        </p:txBody>
      </p:sp>
      <p:pic>
        <p:nvPicPr>
          <p:cNvPr id="3074" name="Picture 2">
            <a:extLst>
              <a:ext uri="{FF2B5EF4-FFF2-40B4-BE49-F238E27FC236}">
                <a16:creationId xmlns:a16="http://schemas.microsoft.com/office/drawing/2014/main" id="{296784CC-047D-4460-9F7B-454D6CDCAD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409161"/>
            <a:ext cx="3851920" cy="288894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AD2F5B6F-ACF5-4132-BFE5-A41F48444588}"/>
              </a:ext>
            </a:extLst>
          </p:cNvPr>
          <p:cNvSpPr txBox="1"/>
          <p:nvPr/>
        </p:nvSpPr>
        <p:spPr>
          <a:xfrm>
            <a:off x="4860032" y="6282780"/>
            <a:ext cx="4572000" cy="461665"/>
          </a:xfrm>
          <a:prstGeom prst="rect">
            <a:avLst/>
          </a:prstGeom>
          <a:noFill/>
        </p:spPr>
        <p:txBody>
          <a:bodyPr wrap="square">
            <a:spAutoFit/>
          </a:bodyPr>
          <a:lstStyle/>
          <a:p>
            <a:r>
              <a:rPr lang="fr-FR" sz="1200" dirty="0"/>
              <a:t>Moody75, Seattle Public Library : </a:t>
            </a:r>
            <a:r>
              <a:rPr lang="fr-FR" sz="1200" dirty="0">
                <a:hlinkClick r:id="rId4"/>
              </a:rPr>
              <a:t>https://fr.m.wikipedia.org/wiki/Fichier:Seattle_Public_Library.jpg</a:t>
            </a:r>
            <a:endParaRPr lang="fr-FR" sz="1200" dirty="0"/>
          </a:p>
        </p:txBody>
      </p:sp>
    </p:spTree>
    <p:extLst>
      <p:ext uri="{BB962C8B-B14F-4D97-AF65-F5344CB8AC3E}">
        <p14:creationId xmlns:p14="http://schemas.microsoft.com/office/powerpoint/2010/main" val="1713639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Bonjour ! </a:t>
            </a:r>
          </a:p>
        </p:txBody>
      </p:sp>
      <p:sp>
        <p:nvSpPr>
          <p:cNvPr id="3" name="Espace réservé du contenu 2">
            <a:extLst>
              <a:ext uri="{FF2B5EF4-FFF2-40B4-BE49-F238E27FC236}">
                <a16:creationId xmlns:a16="http://schemas.microsoft.com/office/drawing/2014/main" id="{F51E4EF5-B985-4174-A87F-A2543DF353CB}"/>
              </a:ext>
            </a:extLst>
          </p:cNvPr>
          <p:cNvSpPr>
            <a:spLocks noGrp="1"/>
          </p:cNvSpPr>
          <p:nvPr>
            <p:ph sz="half" idx="1"/>
          </p:nvPr>
        </p:nvSpPr>
        <p:spPr/>
        <p:txBody>
          <a:bodyPr>
            <a:normAutofit fontScale="92500" lnSpcReduction="20000"/>
          </a:bodyPr>
          <a:lstStyle/>
          <a:p>
            <a:pPr lvl="0"/>
            <a:r>
              <a:rPr lang="fr-FR" sz="2000" dirty="0"/>
              <a:t>Dr. Raphaëlle Bats</a:t>
            </a:r>
          </a:p>
          <a:p>
            <a:pPr lvl="1"/>
            <a:r>
              <a:rPr lang="fr-FR" dirty="0"/>
              <a:t>Co-</a:t>
            </a:r>
            <a:r>
              <a:rPr lang="fr-FR" dirty="0" err="1"/>
              <a:t>resp</a:t>
            </a:r>
            <a:r>
              <a:rPr lang="fr-FR" dirty="0"/>
              <a:t> </a:t>
            </a:r>
            <a:r>
              <a:rPr lang="fr-FR" dirty="0" err="1"/>
              <a:t>Urfist</a:t>
            </a:r>
            <a:r>
              <a:rPr lang="fr-FR" dirty="0"/>
              <a:t> de Bordeaux</a:t>
            </a:r>
          </a:p>
          <a:p>
            <a:pPr lvl="1"/>
            <a:r>
              <a:rPr lang="fr-FR" dirty="0"/>
              <a:t>Université de Bordeaux</a:t>
            </a:r>
          </a:p>
          <a:p>
            <a:pPr lvl="1"/>
            <a:r>
              <a:rPr lang="fr-FR" dirty="0"/>
              <a:t>Centre Emile Durkheim</a:t>
            </a:r>
          </a:p>
          <a:p>
            <a:pPr lvl="0"/>
            <a:endParaRPr lang="fr-FR" sz="2000" dirty="0"/>
          </a:p>
          <a:p>
            <a:pPr lvl="0"/>
            <a:r>
              <a:rPr lang="fr-FR" sz="2000" dirty="0"/>
              <a:t>Membre de </a:t>
            </a:r>
          </a:p>
          <a:p>
            <a:pPr lvl="1"/>
            <a:r>
              <a:rPr lang="fr-FR" dirty="0"/>
              <a:t>IAP - IFLA, </a:t>
            </a:r>
          </a:p>
          <a:p>
            <a:pPr lvl="1"/>
            <a:r>
              <a:rPr lang="fr-FR" dirty="0"/>
              <a:t>ELSIA-EG – EBLIDA</a:t>
            </a:r>
          </a:p>
          <a:p>
            <a:pPr lvl="1"/>
            <a:r>
              <a:rPr lang="fr-FR" dirty="0"/>
              <a:t>WG Citizen Science - LIBER</a:t>
            </a:r>
          </a:p>
          <a:p>
            <a:pPr lvl="0"/>
            <a:endParaRPr lang="fr-FR" sz="2000" dirty="0"/>
          </a:p>
          <a:p>
            <a:pPr lvl="0"/>
            <a:r>
              <a:rPr lang="fr-FR" dirty="0"/>
              <a:t>Contact</a:t>
            </a:r>
          </a:p>
          <a:p>
            <a:pPr lvl="1"/>
            <a:r>
              <a:rPr lang="fr-FR" dirty="0"/>
              <a:t>rbats.pro@gmail.com</a:t>
            </a:r>
          </a:p>
          <a:p>
            <a:pPr lvl="1"/>
            <a:r>
              <a:rPr lang="fr-FR" dirty="0"/>
              <a:t>Twitter : @knitandb</a:t>
            </a:r>
          </a:p>
          <a:p>
            <a:endParaRPr lang="fr-FR" dirty="0"/>
          </a:p>
        </p:txBody>
      </p:sp>
      <p:pic>
        <p:nvPicPr>
          <p:cNvPr id="7" name="Espace réservé du contenu 6">
            <a:extLst>
              <a:ext uri="{FF2B5EF4-FFF2-40B4-BE49-F238E27FC236}">
                <a16:creationId xmlns:a16="http://schemas.microsoft.com/office/drawing/2014/main" id="{A20DBCB7-1DBC-44B9-97E8-66C409A3F94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46687" y="2987675"/>
            <a:ext cx="2057400" cy="2619375"/>
          </a:xfrm>
          <a:prstGeom prst="rect">
            <a:avLst/>
          </a:prstGeom>
        </p:spPr>
      </p:pic>
    </p:spTree>
    <p:extLst>
      <p:ext uri="{BB962C8B-B14F-4D97-AF65-F5344CB8AC3E}">
        <p14:creationId xmlns:p14="http://schemas.microsoft.com/office/powerpoint/2010/main" val="3436131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3"/>
          <p:cNvSpPr txBox="1">
            <a:spLocks noGrp="1"/>
          </p:cNvSpPr>
          <p:nvPr>
            <p:ph type="title"/>
          </p:nvPr>
        </p:nvSpPr>
        <p:spPr>
          <a:xfrm>
            <a:off x="768096" y="585216"/>
            <a:ext cx="7290054" cy="1115592"/>
          </a:xfrm>
          <a:prstGeom prst="rect">
            <a:avLst/>
          </a:prstGeom>
          <a:noFill/>
          <a:ln>
            <a:noFill/>
          </a:ln>
        </p:spPr>
        <p:txBody>
          <a:bodyPr spcFirstLastPara="1" vert="horz" wrap="square" lIns="91425" tIns="91425" rIns="91425" bIns="91425" rtlCol="0" anchor="b" anchorCtr="0">
            <a:noAutofit/>
          </a:bodyPr>
          <a:lstStyle/>
          <a:p>
            <a:r>
              <a:rPr lang="fr-FR" sz="4000" dirty="0"/>
              <a:t>Un jour, les bibliothèques fermèrent</a:t>
            </a:r>
            <a:endParaRPr sz="4000" dirty="0"/>
          </a:p>
        </p:txBody>
      </p:sp>
      <p:pic>
        <p:nvPicPr>
          <p:cNvPr id="4098" name="Picture 2" descr="Les bibliothèques de Châteauroux maintiennent leurs services pendant le  reconfinement">
            <a:extLst>
              <a:ext uri="{FF2B5EF4-FFF2-40B4-BE49-F238E27FC236}">
                <a16:creationId xmlns:a16="http://schemas.microsoft.com/office/drawing/2014/main" id="{A5AF0C70-BDAF-4F04-BFA7-EDBFEBB19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44469"/>
            <a:ext cx="3780005" cy="21168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VID-19 : fermeture des bibliothèques | Bibliothèques de Tubize">
            <a:extLst>
              <a:ext uri="{FF2B5EF4-FFF2-40B4-BE49-F238E27FC236}">
                <a16:creationId xmlns:a16="http://schemas.microsoft.com/office/drawing/2014/main" id="{49972A24-A7E4-4A2F-B1A0-793861BA3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72" y="4017563"/>
            <a:ext cx="235267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rieurs Publics: Séminaire : rôle des bibliothèques pendant le covid-19 :  premières infos">
            <a:extLst>
              <a:ext uri="{FF2B5EF4-FFF2-40B4-BE49-F238E27FC236}">
                <a16:creationId xmlns:a16="http://schemas.microsoft.com/office/drawing/2014/main" id="{A5221E2E-1FC1-49D0-8401-03A5EBF4FE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914" y="2067015"/>
            <a:ext cx="3028951" cy="227171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1652F7EE-1A27-476D-ABEC-E0BFEA08E2F2}"/>
              </a:ext>
            </a:extLst>
          </p:cNvPr>
          <p:cNvPicPr>
            <a:picLocks noChangeAspect="1"/>
          </p:cNvPicPr>
          <p:nvPr/>
        </p:nvPicPr>
        <p:blipFill>
          <a:blip r:embed="rId6"/>
          <a:stretch>
            <a:fillRect/>
          </a:stretch>
        </p:blipFill>
        <p:spPr>
          <a:xfrm>
            <a:off x="2376115" y="3383718"/>
            <a:ext cx="3095625" cy="1476375"/>
          </a:xfrm>
          <a:prstGeom prst="rect">
            <a:avLst/>
          </a:prstGeom>
        </p:spPr>
      </p:pic>
      <p:sp>
        <p:nvSpPr>
          <p:cNvPr id="3" name="ZoneTexte 2">
            <a:extLst>
              <a:ext uri="{FF2B5EF4-FFF2-40B4-BE49-F238E27FC236}">
                <a16:creationId xmlns:a16="http://schemas.microsoft.com/office/drawing/2014/main" id="{CFC9291A-7EE5-4A8C-B6C3-B3781AAE5015}"/>
              </a:ext>
            </a:extLst>
          </p:cNvPr>
          <p:cNvSpPr txBox="1"/>
          <p:nvPr/>
        </p:nvSpPr>
        <p:spPr>
          <a:xfrm>
            <a:off x="3491880" y="5167046"/>
            <a:ext cx="5184576" cy="1554272"/>
          </a:xfrm>
          <a:prstGeom prst="rect">
            <a:avLst/>
          </a:prstGeom>
          <a:noFill/>
        </p:spPr>
        <p:txBody>
          <a:bodyPr wrap="square" rtlCol="0">
            <a:spAutoFit/>
          </a:bodyPr>
          <a:lstStyle/>
          <a:p>
            <a:r>
              <a:rPr lang="fr-FR" sz="1100" dirty="0"/>
              <a:t>Sources :</a:t>
            </a:r>
          </a:p>
          <a:p>
            <a:r>
              <a:rPr lang="fr-FR" sz="1100" dirty="0">
                <a:hlinkClick r:id="rId7"/>
              </a:rPr>
              <a:t>https://www.francebleu.fr/infos/culture-loisirs/les-bibliotheques-de-chateauroux-maintiennent-leurs-services-pendant-le-reconfinement-1604329964</a:t>
            </a:r>
            <a:endParaRPr lang="fr-FR" sz="1100" dirty="0"/>
          </a:p>
          <a:p>
            <a:r>
              <a:rPr lang="fr-FR" sz="1100" dirty="0">
                <a:hlinkClick r:id="rId8"/>
              </a:rPr>
              <a:t>http://raphaellebats.blogspot.com/2020/03/seminaire-bib-covid.html</a:t>
            </a:r>
            <a:endParaRPr lang="fr-FR" sz="1100" dirty="0"/>
          </a:p>
          <a:p>
            <a:r>
              <a:rPr lang="fr-FR" sz="1100" dirty="0">
                <a:hlinkClick r:id="rId9"/>
              </a:rPr>
              <a:t>https://www.mediatheques-terre-atlantique.fr/actualites/fermeture-des-mediatheques</a:t>
            </a:r>
            <a:endParaRPr lang="fr-FR" sz="1100" dirty="0"/>
          </a:p>
          <a:p>
            <a:r>
              <a:rPr lang="fr-FR" sz="1100" dirty="0">
                <a:hlinkClick r:id="rId10"/>
              </a:rPr>
              <a:t>https://www.tubize-tuclasakoi.be/blog/2020/03/13/covid-19-fermeture-des-bibliotheques/</a:t>
            </a:r>
            <a:endParaRPr lang="fr-FR" sz="1100" dirty="0"/>
          </a:p>
          <a:p>
            <a:endParaRPr lang="fr-FR" dirty="0"/>
          </a:p>
        </p:txBody>
      </p:sp>
    </p:spTree>
    <p:extLst>
      <p:ext uri="{BB962C8B-B14F-4D97-AF65-F5344CB8AC3E}">
        <p14:creationId xmlns:p14="http://schemas.microsoft.com/office/powerpoint/2010/main" val="584419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624B8-290C-438D-9FA6-08197A4B49FF}"/>
              </a:ext>
            </a:extLst>
          </p:cNvPr>
          <p:cNvSpPr>
            <a:spLocks noGrp="1"/>
          </p:cNvSpPr>
          <p:nvPr>
            <p:ph type="title"/>
          </p:nvPr>
        </p:nvSpPr>
        <p:spPr>
          <a:xfrm>
            <a:off x="395536" y="1400272"/>
            <a:ext cx="7992888" cy="1463040"/>
          </a:xfrm>
        </p:spPr>
        <p:txBody>
          <a:bodyPr>
            <a:normAutofit/>
          </a:bodyPr>
          <a:lstStyle/>
          <a:p>
            <a:pPr algn="ctr"/>
            <a:r>
              <a:rPr lang="fr-FR" dirty="0"/>
              <a:t>On se lance ?</a:t>
            </a:r>
          </a:p>
        </p:txBody>
      </p:sp>
      <p:sp>
        <p:nvSpPr>
          <p:cNvPr id="4" name="Espace réservé pour une image  3">
            <a:extLst>
              <a:ext uri="{FF2B5EF4-FFF2-40B4-BE49-F238E27FC236}">
                <a16:creationId xmlns:a16="http://schemas.microsoft.com/office/drawing/2014/main" id="{77898936-A0CD-F904-E5B0-534B4E492E12}"/>
              </a:ext>
            </a:extLst>
          </p:cNvPr>
          <p:cNvSpPr>
            <a:spLocks noGrp="1"/>
          </p:cNvSpPr>
          <p:nvPr>
            <p:ph type="pic" idx="1"/>
          </p:nvPr>
        </p:nvSpPr>
        <p:spPr/>
      </p:sp>
      <p:sp>
        <p:nvSpPr>
          <p:cNvPr id="3" name="Espace réservé du texte 2"/>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Faire une campagne d’</a:t>
            </a:r>
            <a:r>
              <a:rPr lang="fr-FR" sz="2200" i="1" dirty="0" err="1">
                <a:solidFill>
                  <a:schemeClr val="accent4">
                    <a:lumMod val="60000"/>
                    <a:lumOff val="40000"/>
                  </a:schemeClr>
                </a:solidFill>
              </a:rPr>
              <a:t>advocacy</a:t>
            </a:r>
            <a:r>
              <a:rPr lang="fr-FR" sz="2200" i="1" dirty="0">
                <a:solidFill>
                  <a:schemeClr val="accent4">
                    <a:lumMod val="60000"/>
                    <a:lumOff val="40000"/>
                  </a:schemeClr>
                </a:solidFill>
              </a:rPr>
              <a:t> en bibliothèque</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2815305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2FEBC42-D0B1-890F-3642-D22D3FAC95ED}"/>
              </a:ext>
            </a:extLst>
          </p:cNvPr>
          <p:cNvSpPr>
            <a:spLocks noGrp="1"/>
          </p:cNvSpPr>
          <p:nvPr>
            <p:ph type="title"/>
          </p:nvPr>
        </p:nvSpPr>
        <p:spPr/>
        <p:txBody>
          <a:bodyPr/>
          <a:lstStyle/>
          <a:p>
            <a:r>
              <a:rPr lang="fr-FR" dirty="0"/>
              <a:t>Comment faire ? </a:t>
            </a:r>
          </a:p>
        </p:txBody>
      </p:sp>
      <p:graphicFrame>
        <p:nvGraphicFramePr>
          <p:cNvPr id="6" name="Espace réservé du contenu 5">
            <a:extLst>
              <a:ext uri="{FF2B5EF4-FFF2-40B4-BE49-F238E27FC236}">
                <a16:creationId xmlns:a16="http://schemas.microsoft.com/office/drawing/2014/main" id="{0D6382ED-F960-D793-4300-847B298507DA}"/>
              </a:ext>
            </a:extLst>
          </p:cNvPr>
          <p:cNvGraphicFramePr>
            <a:graphicFrameLocks noGrp="1"/>
          </p:cNvGraphicFramePr>
          <p:nvPr>
            <p:ph idx="1"/>
            <p:extLst>
              <p:ext uri="{D42A27DB-BD31-4B8C-83A1-F6EECF244321}">
                <p14:modId xmlns:p14="http://schemas.microsoft.com/office/powerpoint/2010/main" val="469293548"/>
              </p:ext>
            </p:extLst>
          </p:nvPr>
        </p:nvGraphicFramePr>
        <p:xfrm>
          <a:off x="732541" y="2084832"/>
          <a:ext cx="8196138" cy="4103961"/>
        </p:xfrm>
        <a:graphic>
          <a:graphicData uri="http://schemas.openxmlformats.org/drawingml/2006/table">
            <a:tbl>
              <a:tblPr firstRow="1" bandRow="1">
                <a:tableStyleId>{5C22544A-7EE6-4342-B048-85BDC9FD1C3A}</a:tableStyleId>
              </a:tblPr>
              <a:tblGrid>
                <a:gridCol w="2657341">
                  <a:extLst>
                    <a:ext uri="{9D8B030D-6E8A-4147-A177-3AD203B41FA5}">
                      <a16:colId xmlns:a16="http://schemas.microsoft.com/office/drawing/2014/main" val="3846450577"/>
                    </a:ext>
                  </a:extLst>
                </a:gridCol>
                <a:gridCol w="5538797">
                  <a:extLst>
                    <a:ext uri="{9D8B030D-6E8A-4147-A177-3AD203B41FA5}">
                      <a16:colId xmlns:a16="http://schemas.microsoft.com/office/drawing/2014/main" val="2080786749"/>
                    </a:ext>
                  </a:extLst>
                </a:gridCol>
              </a:tblGrid>
              <a:tr h="359263">
                <a:tc>
                  <a:txBody>
                    <a:bodyPr/>
                    <a:lstStyle/>
                    <a:p>
                      <a:pPr>
                        <a:lnSpc>
                          <a:spcPct val="107000"/>
                        </a:lnSpc>
                        <a:spcAft>
                          <a:spcPts val="800"/>
                        </a:spcAft>
                      </a:pPr>
                      <a:r>
                        <a:rPr lang="fr-FR" sz="1200" dirty="0">
                          <a:effectLst/>
                          <a:latin typeface="Calibri" panose="020F0502020204030204" pitchFamily="34" charset="0"/>
                          <a:cs typeface="Calibri" panose="020F0502020204030204" pitchFamily="34" charset="0"/>
                        </a:rPr>
                        <a:t>Détails</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accent2"/>
                    </a:solidFill>
                  </a:tcPr>
                </a:tc>
                <a:tc>
                  <a:txBody>
                    <a:bodyPr/>
                    <a:lstStyle/>
                    <a:p>
                      <a:pPr>
                        <a:lnSpc>
                          <a:spcPct val="107000"/>
                        </a:lnSpc>
                        <a:spcAft>
                          <a:spcPts val="800"/>
                        </a:spcAft>
                      </a:pPr>
                      <a:r>
                        <a:rPr lang="fr-FR" sz="1200" dirty="0">
                          <a:effectLst/>
                          <a:latin typeface="Calibri" panose="020F0502020204030204" pitchFamily="34" charset="0"/>
                          <a:cs typeface="Calibri" panose="020F0502020204030204" pitchFamily="34" charset="0"/>
                        </a:rPr>
                        <a:t>Description </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marL="56290" marR="56290" marT="28408" marB="28408">
                    <a:solidFill>
                      <a:schemeClr val="accent2"/>
                    </a:solidFill>
                  </a:tcPr>
                </a:tc>
                <a:extLst>
                  <a:ext uri="{0D108BD9-81ED-4DB2-BD59-A6C34878D82A}">
                    <a16:rowId xmlns:a16="http://schemas.microsoft.com/office/drawing/2014/main" val="55493728"/>
                  </a:ext>
                </a:extLst>
              </a:tr>
              <a:tr h="509171">
                <a:tc>
                  <a:txBody>
                    <a:bodyPr/>
                    <a:lstStyle/>
                    <a:p>
                      <a:pPr marL="228600" algn="l" defTabSz="914377" rtl="0" eaLnBrk="1" latinLnBrk="0" hangingPunct="1">
                        <a:lnSpc>
                          <a:spcPct val="107000"/>
                        </a:lnSpc>
                        <a:spcAft>
                          <a:spcPts val="800"/>
                        </a:spcAft>
                      </a:pPr>
                      <a:r>
                        <a:rPr lang="fr-FR" sz="1200" kern="1200" dirty="0">
                          <a:solidFill>
                            <a:schemeClr val="dk1"/>
                          </a:solidFill>
                          <a:effectLst/>
                          <a:latin typeface="Calibri" panose="020F0502020204030204" pitchFamily="34" charset="0"/>
                          <a:cs typeface="Times New Roman" panose="02020603050405020304" pitchFamily="18" charset="0"/>
                        </a:rPr>
                        <a:t>Enjeux de votre campagne </a:t>
                      </a:r>
                      <a:endParaRPr lang="fr-FR" sz="12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200" dirty="0">
                          <a:effectLst/>
                          <a:latin typeface="Calibri" panose="020F0502020204030204" pitchFamily="34" charset="0"/>
                          <a:cs typeface="Calibri" panose="020F0502020204030204" pitchFamily="34" charset="0"/>
                        </a:rPr>
                        <a:t>Pourquoi déjà je fais ça ? Enjeux sociaux, politiques, économiques, qui dépassent la bibliothèque. Le caractère essentiel de la bibliothèque sa mission.</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marL="56290" marR="56290" marT="28408" marB="28408"/>
                </a:tc>
                <a:extLst>
                  <a:ext uri="{0D108BD9-81ED-4DB2-BD59-A6C34878D82A}">
                    <a16:rowId xmlns:a16="http://schemas.microsoft.com/office/drawing/2014/main" val="2335079837"/>
                  </a:ext>
                </a:extLst>
              </a:tr>
              <a:tr h="509171">
                <a:tc>
                  <a:txBody>
                    <a:bodyPr/>
                    <a:lstStyle/>
                    <a:p>
                      <a:pPr marL="228600" algn="l" defTabSz="914377" rtl="0" eaLnBrk="1" latinLnBrk="0" hangingPunct="1">
                        <a:lnSpc>
                          <a:spcPct val="107000"/>
                        </a:lnSpc>
                        <a:spcAft>
                          <a:spcPts val="800"/>
                        </a:spcAft>
                      </a:pPr>
                      <a:r>
                        <a:rPr lang="fr-FR" sz="1200" kern="1200" dirty="0">
                          <a:solidFill>
                            <a:schemeClr val="dk1"/>
                          </a:solidFill>
                          <a:effectLst/>
                          <a:latin typeface="Calibri" panose="020F0502020204030204" pitchFamily="34" charset="0"/>
                          <a:cs typeface="Times New Roman" panose="02020603050405020304" pitchFamily="18" charset="0"/>
                        </a:rPr>
                        <a:t>Objectifs de votre campagne </a:t>
                      </a:r>
                      <a:endParaRPr lang="fr-FR" sz="12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200" dirty="0">
                          <a:effectLst/>
                          <a:latin typeface="Calibri" panose="020F0502020204030204" pitchFamily="34" charset="0"/>
                          <a:cs typeface="Calibri" panose="020F0502020204030204" pitchFamily="34" charset="0"/>
                        </a:rPr>
                        <a:t> Pour quoi je fais ça ? Ce que je souhaite obtenir pour que ma bibliothèque puisse remplir sa mission, relative aux enjeux précédents.</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marL="56290" marR="56290" marT="28408" marB="28408"/>
                </a:tc>
                <a:extLst>
                  <a:ext uri="{0D108BD9-81ED-4DB2-BD59-A6C34878D82A}">
                    <a16:rowId xmlns:a16="http://schemas.microsoft.com/office/drawing/2014/main" val="1144851090"/>
                  </a:ext>
                </a:extLst>
              </a:tr>
              <a:tr h="509171">
                <a:tc>
                  <a:txBody>
                    <a:bodyPr/>
                    <a:lstStyle/>
                    <a:p>
                      <a:pPr marL="228600" algn="l" defTabSz="914377" rtl="0" eaLnBrk="1" latinLnBrk="0" hangingPunct="1">
                        <a:lnSpc>
                          <a:spcPct val="107000"/>
                        </a:lnSpc>
                        <a:spcAft>
                          <a:spcPts val="800"/>
                        </a:spcAft>
                      </a:pPr>
                      <a:r>
                        <a:rPr lang="fr-FR" sz="1200" kern="1200" dirty="0">
                          <a:solidFill>
                            <a:schemeClr val="dk1"/>
                          </a:solidFill>
                          <a:effectLst/>
                          <a:latin typeface="Calibri" panose="020F0502020204030204" pitchFamily="34" charset="0"/>
                          <a:cs typeface="Times New Roman" panose="02020603050405020304" pitchFamily="18" charset="0"/>
                        </a:rPr>
                        <a:t>Cibles</a:t>
                      </a:r>
                      <a:endParaRPr lang="fr-FR" sz="12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200" dirty="0">
                          <a:effectLst/>
                          <a:latin typeface="Calibri" panose="020F0502020204030204" pitchFamily="34" charset="0"/>
                          <a:cs typeface="Calibri" panose="020F0502020204030204" pitchFamily="34" charset="0"/>
                        </a:rPr>
                        <a:t> A destination de qui je fais ça ? Qui votre campagne cible-t-elle ? A qui s’adresse-t-elle ? De qui voulez-vous obtenir quelque chose et pourquoi est-ce la bonne personne ?</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marL="56290" marR="56290" marT="28408" marB="28408"/>
                </a:tc>
                <a:extLst>
                  <a:ext uri="{0D108BD9-81ED-4DB2-BD59-A6C34878D82A}">
                    <a16:rowId xmlns:a16="http://schemas.microsoft.com/office/drawing/2014/main" val="578010879"/>
                  </a:ext>
                </a:extLst>
              </a:tr>
              <a:tr h="509171">
                <a:tc>
                  <a:txBody>
                    <a:bodyPr/>
                    <a:lstStyle/>
                    <a:p>
                      <a:pPr marL="228600" algn="l" defTabSz="914377" rtl="0" eaLnBrk="1" latinLnBrk="0" hangingPunct="1">
                        <a:lnSpc>
                          <a:spcPct val="107000"/>
                        </a:lnSpc>
                        <a:spcAft>
                          <a:spcPts val="800"/>
                        </a:spcAft>
                      </a:pPr>
                      <a:r>
                        <a:rPr lang="fr-FR" sz="1200" kern="1200" dirty="0">
                          <a:solidFill>
                            <a:schemeClr val="dk1"/>
                          </a:solidFill>
                          <a:effectLst/>
                          <a:latin typeface="Calibri" panose="020F0502020204030204" pitchFamily="34" charset="0"/>
                          <a:cs typeface="Times New Roman" panose="02020603050405020304" pitchFamily="18" charset="0"/>
                        </a:rPr>
                        <a:t>Message</a:t>
                      </a:r>
                      <a:endParaRPr lang="fr-FR" sz="12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200" dirty="0">
                          <a:effectLst/>
                          <a:latin typeface="Calibri" panose="020F0502020204030204" pitchFamily="34" charset="0"/>
                          <a:cs typeface="Calibri" panose="020F0502020204030204" pitchFamily="34" charset="0"/>
                        </a:rPr>
                        <a:t> Ce que vous allez dire/écrire dans votre campagne pour obtenir vos objectifs : les éléments de langage. De quoi allez-vous parler pour convaincre la personne (</a:t>
                      </a:r>
                      <a:r>
                        <a:rPr lang="fr-FR" sz="1200" dirty="0" err="1">
                          <a:effectLst/>
                          <a:latin typeface="Calibri" panose="020F0502020204030204" pitchFamily="34" charset="0"/>
                          <a:cs typeface="Calibri" panose="020F0502020204030204" pitchFamily="34" charset="0"/>
                        </a:rPr>
                        <a:t>striking</a:t>
                      </a:r>
                      <a:r>
                        <a:rPr lang="fr-FR" sz="1200" dirty="0">
                          <a:effectLst/>
                          <a:latin typeface="Calibri" panose="020F0502020204030204" pitchFamily="34" charset="0"/>
                          <a:cs typeface="Calibri" panose="020F0502020204030204" pitchFamily="34" charset="0"/>
                        </a:rPr>
                        <a:t> </a:t>
                      </a:r>
                      <a:r>
                        <a:rPr lang="fr-FR" sz="1200" dirty="0" err="1">
                          <a:effectLst/>
                          <a:latin typeface="Calibri" panose="020F0502020204030204" pitchFamily="34" charset="0"/>
                          <a:cs typeface="Calibri" panose="020F0502020204030204" pitchFamily="34" charset="0"/>
                        </a:rPr>
                        <a:t>facts</a:t>
                      </a:r>
                      <a:r>
                        <a:rPr lang="fr-FR" sz="1200" dirty="0">
                          <a:effectLst/>
                          <a:latin typeface="Calibri" panose="020F0502020204030204" pitchFamily="34" charset="0"/>
                          <a:cs typeface="Calibri" panose="020F0502020204030204" pitchFamily="34" charset="0"/>
                        </a:rPr>
                        <a:t>, images, etc.) </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marL="56290" marR="56290" marT="28408" marB="28408"/>
                </a:tc>
                <a:extLst>
                  <a:ext uri="{0D108BD9-81ED-4DB2-BD59-A6C34878D82A}">
                    <a16:rowId xmlns:a16="http://schemas.microsoft.com/office/drawing/2014/main" val="2751640276"/>
                  </a:ext>
                </a:extLst>
              </a:tr>
              <a:tr h="568657">
                <a:tc>
                  <a:txBody>
                    <a:bodyPr/>
                    <a:lstStyle/>
                    <a:p>
                      <a:pPr marL="228600" algn="l" defTabSz="914377" rtl="0" eaLnBrk="1" latinLnBrk="0" hangingPunct="1">
                        <a:lnSpc>
                          <a:spcPct val="107000"/>
                        </a:lnSpc>
                        <a:spcAft>
                          <a:spcPts val="800"/>
                        </a:spcAft>
                      </a:pPr>
                      <a:r>
                        <a:rPr lang="fr-FR" sz="1200" kern="1200" dirty="0">
                          <a:solidFill>
                            <a:schemeClr val="dk1"/>
                          </a:solidFill>
                          <a:effectLst/>
                          <a:latin typeface="Calibri" panose="020F0502020204030204" pitchFamily="34" charset="0"/>
                          <a:cs typeface="Times New Roman" panose="02020603050405020304" pitchFamily="18" charset="0"/>
                        </a:rPr>
                        <a:t>Stratégie</a:t>
                      </a:r>
                      <a:endParaRPr lang="fr-FR" sz="12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200" dirty="0">
                          <a:effectLst/>
                          <a:latin typeface="Calibri" panose="020F0502020204030204" pitchFamily="34" charset="0"/>
                          <a:cs typeface="Calibri" panose="020F0502020204030204" pitchFamily="34" charset="0"/>
                        </a:rPr>
                        <a:t> Ce qu’il va se passer pendant votre campagne : Affiche, partenariat, rencontres, etc… Qu’allez-vous organiser et comment ? </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marL="56290" marR="56290" marT="28408" marB="28408"/>
                </a:tc>
                <a:extLst>
                  <a:ext uri="{0D108BD9-81ED-4DB2-BD59-A6C34878D82A}">
                    <a16:rowId xmlns:a16="http://schemas.microsoft.com/office/drawing/2014/main" val="1916703752"/>
                  </a:ext>
                </a:extLst>
              </a:tr>
              <a:tr h="504056">
                <a:tc>
                  <a:txBody>
                    <a:bodyPr/>
                    <a:lstStyle/>
                    <a:p>
                      <a:pPr marL="228600" algn="l" defTabSz="914377" rtl="0" eaLnBrk="1" latinLnBrk="0" hangingPunct="1">
                        <a:lnSpc>
                          <a:spcPct val="107000"/>
                        </a:lnSpc>
                        <a:spcAft>
                          <a:spcPts val="800"/>
                        </a:spcAft>
                      </a:pPr>
                      <a:r>
                        <a:rPr lang="fr-FR" sz="12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Calendrier</a:t>
                      </a: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200" dirty="0">
                          <a:effectLst/>
                          <a:latin typeface="Calibri" panose="020F0502020204030204" pitchFamily="34" charset="0"/>
                          <a:cs typeface="Calibri" panose="020F0502020204030204" pitchFamily="34" charset="0"/>
                        </a:rPr>
                        <a:t>quel serait le meilleur moment pour organiser votre campagne et combien de temps pensez-vous qu’il vous faudrait pour l’organiser ?</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marL="56290" marR="56290" marT="28408" marB="28408"/>
                </a:tc>
                <a:extLst>
                  <a:ext uri="{0D108BD9-81ED-4DB2-BD59-A6C34878D82A}">
                    <a16:rowId xmlns:a16="http://schemas.microsoft.com/office/drawing/2014/main" val="532875248"/>
                  </a:ext>
                </a:extLst>
              </a:tr>
              <a:tr h="509171">
                <a:tc>
                  <a:txBody>
                    <a:bodyPr/>
                    <a:lstStyle/>
                    <a:p>
                      <a:pPr marL="228600" algn="l" defTabSz="914377" rtl="0" eaLnBrk="1" latinLnBrk="0" hangingPunct="1">
                        <a:lnSpc>
                          <a:spcPct val="107000"/>
                        </a:lnSpc>
                        <a:spcAft>
                          <a:spcPts val="800"/>
                        </a:spcAft>
                      </a:pPr>
                      <a:r>
                        <a:rPr lang="fr-FR" sz="1200" kern="1200" dirty="0">
                          <a:solidFill>
                            <a:schemeClr val="dk1"/>
                          </a:solidFill>
                          <a:effectLst/>
                          <a:latin typeface="Calibri" panose="020F0502020204030204" pitchFamily="34" charset="0"/>
                          <a:cs typeface="Times New Roman" panose="02020603050405020304" pitchFamily="18" charset="0"/>
                        </a:rPr>
                        <a:t>Evaluation</a:t>
                      </a:r>
                      <a:endParaRPr lang="fr-FR" sz="12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lvl="0" indent="0">
                        <a:lnSpc>
                          <a:spcPct val="107000"/>
                        </a:lnSpc>
                        <a:spcAft>
                          <a:spcPts val="800"/>
                        </a:spcAft>
                        <a:buFont typeface="Cambria Math" panose="02040503050406030204" pitchFamily="18" charset="0"/>
                        <a:buNone/>
                        <a:tabLst>
                          <a:tab pos="457200" algn="l"/>
                        </a:tabLst>
                      </a:pPr>
                      <a:r>
                        <a:rPr lang="fr-FR" sz="1200" dirty="0">
                          <a:effectLst/>
                          <a:latin typeface="Calibri" panose="020F0502020204030204" pitchFamily="34" charset="0"/>
                          <a:cs typeface="Calibri" panose="020F0502020204030204" pitchFamily="34" charset="0"/>
                        </a:rPr>
                        <a:t>Comment mesurerez-vous le résultat positif de votre campagne ?</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marL="56290" marR="56290" marT="28408" marB="28408"/>
                </a:tc>
                <a:extLst>
                  <a:ext uri="{0D108BD9-81ED-4DB2-BD59-A6C34878D82A}">
                    <a16:rowId xmlns:a16="http://schemas.microsoft.com/office/drawing/2014/main" val="1786905826"/>
                  </a:ext>
                </a:extLst>
              </a:tr>
            </a:tbl>
          </a:graphicData>
        </a:graphic>
      </p:graphicFrame>
    </p:spTree>
    <p:extLst>
      <p:ext uri="{BB962C8B-B14F-4D97-AF65-F5344CB8AC3E}">
        <p14:creationId xmlns:p14="http://schemas.microsoft.com/office/powerpoint/2010/main" val="4235052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4A747-1A83-464C-948C-9DDE50283021}"/>
              </a:ext>
            </a:extLst>
          </p:cNvPr>
          <p:cNvSpPr>
            <a:spLocks noGrp="1"/>
          </p:cNvSpPr>
          <p:nvPr>
            <p:ph type="title"/>
          </p:nvPr>
        </p:nvSpPr>
        <p:spPr/>
        <p:txBody>
          <a:bodyPr/>
          <a:lstStyle/>
          <a:p>
            <a:r>
              <a:rPr lang="fr-FR" dirty="0"/>
              <a:t>Enjeux et missions</a:t>
            </a:r>
          </a:p>
        </p:txBody>
      </p:sp>
      <p:sp>
        <p:nvSpPr>
          <p:cNvPr id="3" name="Espace réservé du texte 2"/>
          <p:cNvSpPr>
            <a:spLocks noGrp="1"/>
          </p:cNvSpPr>
          <p:nvPr>
            <p:ph type="body" idx="1"/>
          </p:nvPr>
        </p:nvSpPr>
        <p:spPr/>
        <p:txBody>
          <a:bodyPr>
            <a:normAutofit/>
          </a:bodyPr>
          <a:lstStyle/>
          <a:p>
            <a:pPr algn="ctr"/>
            <a:r>
              <a:rPr lang="fr-FR" sz="2000" dirty="0">
                <a:solidFill>
                  <a:schemeClr val="accent4">
                    <a:lumMod val="60000"/>
                    <a:lumOff val="40000"/>
                  </a:schemeClr>
                </a:solidFill>
              </a:rPr>
              <a:t>Que voulons-nous défendre ?</a:t>
            </a:r>
          </a:p>
        </p:txBody>
      </p:sp>
    </p:spTree>
    <p:extLst>
      <p:ext uri="{BB962C8B-B14F-4D97-AF65-F5344CB8AC3E}">
        <p14:creationId xmlns:p14="http://schemas.microsoft.com/office/powerpoint/2010/main" val="2563636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Des enjeux pour nos missions</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lnSpcReduction="10000"/>
          </a:bodyPr>
          <a:lstStyle/>
          <a:p>
            <a:r>
              <a:rPr lang="fr-FR" sz="1800" dirty="0">
                <a:effectLst/>
                <a:latin typeface="Calibri" panose="020F0502020204030204" pitchFamily="34" charset="0"/>
                <a:cs typeface="Calibri" panose="020F0502020204030204" pitchFamily="34" charset="0"/>
              </a:rPr>
              <a:t>Pourquoi déjà je fais ça (travailler en bibliothèque) ? </a:t>
            </a:r>
          </a:p>
          <a:p>
            <a:pPr lvl="1"/>
            <a:r>
              <a:rPr lang="fr-FR" sz="1400" dirty="0"/>
              <a:t>La crise : quand on ne parvient pas à réaliser nos missions.</a:t>
            </a:r>
          </a:p>
          <a:p>
            <a:r>
              <a:rPr lang="fr-FR" sz="1800" dirty="0">
                <a:effectLst/>
                <a:latin typeface="Calibri" panose="020F0502020204030204" pitchFamily="34" charset="0"/>
                <a:cs typeface="Calibri" panose="020F0502020204030204" pitchFamily="34" charset="0"/>
              </a:rPr>
              <a:t>Le caractère essentiel de la bibliothèque : sa mission.</a:t>
            </a:r>
            <a:r>
              <a:rPr lang="fr-FR" sz="1800" dirty="0"/>
              <a:t> </a:t>
            </a:r>
          </a:p>
          <a:p>
            <a:pPr lvl="1"/>
            <a:r>
              <a:rPr lang="fr-FR" sz="1400" dirty="0"/>
              <a:t>Revenir à ce qui donne du sens. </a:t>
            </a:r>
          </a:p>
          <a:p>
            <a:pPr lvl="1"/>
            <a:r>
              <a:rPr lang="fr-FR" sz="1400" dirty="0">
                <a:effectLst/>
                <a:latin typeface="Calibri" panose="020F0502020204030204" pitchFamily="34" charset="0"/>
                <a:cs typeface="Calibri" panose="020F0502020204030204" pitchFamily="34" charset="0"/>
              </a:rPr>
              <a:t>Enjeux sociaux, politiques, économiques, qui dépassent la bibliothèque. </a:t>
            </a:r>
          </a:p>
          <a:p>
            <a:r>
              <a:rPr lang="fr-FR" sz="1800" dirty="0"/>
              <a:t>Être capable d’identifier à quels enjeux on souhaite prendre part = Faire de la bibliothèque une actrice incontournable des politiques publiques :</a:t>
            </a:r>
          </a:p>
          <a:p>
            <a:pPr lvl="1"/>
            <a:r>
              <a:rPr lang="fr-FR" sz="1400" dirty="0"/>
              <a:t>Sociales (inclusion, équité, diversité)</a:t>
            </a:r>
          </a:p>
          <a:p>
            <a:pPr lvl="1"/>
            <a:r>
              <a:rPr lang="fr-FR" sz="1400" dirty="0"/>
              <a:t>Numériques</a:t>
            </a:r>
          </a:p>
          <a:p>
            <a:pPr lvl="1"/>
            <a:r>
              <a:rPr lang="fr-FR" sz="1400" dirty="0"/>
              <a:t>Environnementales</a:t>
            </a:r>
          </a:p>
          <a:p>
            <a:pPr lvl="1"/>
            <a:r>
              <a:rPr lang="fr-FR" sz="1400" dirty="0"/>
              <a:t>Sciences et société</a:t>
            </a:r>
          </a:p>
          <a:p>
            <a:pPr lvl="1"/>
            <a:r>
              <a:rPr lang="fr-FR" sz="1400" dirty="0"/>
              <a:t>Etc.</a:t>
            </a:r>
          </a:p>
          <a:p>
            <a:r>
              <a:rPr lang="fr-FR" sz="1800" dirty="0"/>
              <a:t>Mais est-ce qu’il s’agit de nos missions ? Est-ce que nous sommes légitimes ? </a:t>
            </a:r>
          </a:p>
          <a:p>
            <a:pPr marL="0" indent="0">
              <a:buNone/>
            </a:pPr>
            <a:endParaRPr lang="fr-FR" sz="1800" dirty="0"/>
          </a:p>
        </p:txBody>
      </p:sp>
    </p:spTree>
    <p:extLst>
      <p:ext uri="{BB962C8B-B14F-4D97-AF65-F5344CB8AC3E}">
        <p14:creationId xmlns:p14="http://schemas.microsoft.com/office/powerpoint/2010/main" val="231239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Prouver !</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Textes clés</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2013429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Sommes-nous légitimes ? </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a:bodyPr>
          <a:lstStyle/>
          <a:p>
            <a:r>
              <a:rPr lang="fr-FR" sz="1800" dirty="0">
                <a:effectLst/>
                <a:latin typeface="Calibri" panose="020F0502020204030204" pitchFamily="34" charset="0"/>
                <a:cs typeface="Calibri" panose="020F0502020204030204" pitchFamily="34" charset="0"/>
              </a:rPr>
              <a:t>Action 1 : Montrer que </a:t>
            </a:r>
            <a:r>
              <a:rPr lang="fr-FR" sz="1800" dirty="0"/>
              <a:t>nos missions ont bien en ligne de mire ces enjeux. Et empêcher la bib de remplir sa mission, c’est ne pas lutter pour résoudre la crise, c’est même lutter contre ces enjeux. </a:t>
            </a:r>
          </a:p>
          <a:p>
            <a:r>
              <a:rPr lang="fr-FR" sz="1800" dirty="0"/>
              <a:t>&gt;&gt; Essentialité de la bibliothèque, son essence. </a:t>
            </a:r>
          </a:p>
          <a:p>
            <a:r>
              <a:rPr lang="fr-FR" sz="1800" dirty="0"/>
              <a:t>Outils : </a:t>
            </a:r>
          </a:p>
          <a:p>
            <a:r>
              <a:rPr lang="fr-FR" sz="1800" dirty="0"/>
              <a:t>S’appuyer sur des textes clés : </a:t>
            </a:r>
          </a:p>
          <a:p>
            <a:pPr lvl="1"/>
            <a:r>
              <a:rPr lang="fr-FR" sz="1400" dirty="0"/>
              <a:t>Manifeste de l’Unesco</a:t>
            </a:r>
          </a:p>
          <a:p>
            <a:pPr lvl="1"/>
            <a:r>
              <a:rPr lang="fr-FR" sz="1400" dirty="0"/>
              <a:t>Loi des bibliothèques</a:t>
            </a:r>
          </a:p>
          <a:p>
            <a:pPr lvl="1"/>
            <a:r>
              <a:rPr lang="fr-FR" sz="1400" dirty="0"/>
              <a:t>Déclarations internationales</a:t>
            </a:r>
          </a:p>
          <a:p>
            <a:pPr lvl="1"/>
            <a:r>
              <a:rPr lang="fr-FR" sz="1400" dirty="0"/>
              <a:t>Etc. </a:t>
            </a:r>
          </a:p>
          <a:p>
            <a:r>
              <a:rPr lang="fr-FR" sz="1800" dirty="0"/>
              <a:t>Dire qu’on est là et qu’on a toujours été là pour ça et qu’on est légitime. </a:t>
            </a:r>
          </a:p>
          <a:p>
            <a:endParaRPr lang="fr-FR" sz="1800" dirty="0"/>
          </a:p>
        </p:txBody>
      </p:sp>
    </p:spTree>
    <p:extLst>
      <p:ext uri="{BB962C8B-B14F-4D97-AF65-F5344CB8AC3E}">
        <p14:creationId xmlns:p14="http://schemas.microsoft.com/office/powerpoint/2010/main" val="854642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dirty="0"/>
              <a:t>L’IFLA et l’advocacy</a:t>
            </a:r>
            <a:endParaRPr dirty="0">
              <a:highlight>
                <a:srgbClr val="FFCD00"/>
              </a:highlight>
            </a:endParaRPr>
          </a:p>
        </p:txBody>
      </p:sp>
      <p:sp>
        <p:nvSpPr>
          <p:cNvPr id="155" name="Google Shape;155;p29"/>
          <p:cNvSpPr txBox="1">
            <a:spLocks noGrp="1"/>
          </p:cNvSpPr>
          <p:nvPr>
            <p:ph idx="1"/>
          </p:nvPr>
        </p:nvSpPr>
        <p:spPr>
          <a:prstGeom prst="rect">
            <a:avLst/>
          </a:prstGeom>
          <a:noFill/>
          <a:ln>
            <a:noFill/>
          </a:ln>
        </p:spPr>
        <p:txBody>
          <a:bodyPr spcFirstLastPara="1" vert="horz" wrap="square" lIns="91425" tIns="91425" rIns="91425" bIns="91425" rtlCol="0" anchor="t" anchorCtr="0">
            <a:noAutofit/>
          </a:bodyPr>
          <a:lstStyle/>
          <a:p>
            <a:pPr indent="-228600">
              <a:spcBef>
                <a:spcPts val="0"/>
              </a:spcBef>
              <a:buSzPts val="1400"/>
            </a:pPr>
            <a:r>
              <a:rPr lang="fr-FR" sz="1800" dirty="0" err="1"/>
              <a:t>Advocating</a:t>
            </a:r>
            <a:r>
              <a:rPr lang="fr-FR" sz="1800" dirty="0"/>
              <a:t> for </a:t>
            </a:r>
            <a:r>
              <a:rPr lang="fr-FR" sz="1800" dirty="0" err="1"/>
              <a:t>Libraries</a:t>
            </a:r>
            <a:r>
              <a:rPr lang="fr-FR" sz="1800" dirty="0"/>
              <a:t> : </a:t>
            </a:r>
          </a:p>
          <a:p>
            <a:pPr marL="625475" lvl="1" indent="-228600">
              <a:spcBef>
                <a:spcPts val="0"/>
              </a:spcBef>
              <a:buSzPts val="1400"/>
            </a:pPr>
            <a:r>
              <a:rPr lang="fr-FR" sz="1400" dirty="0">
                <a:hlinkClick r:id="rId3"/>
              </a:rPr>
              <a:t>https://www.ifla.org/advocating-for-libraries/</a:t>
            </a:r>
            <a:endParaRPr lang="fr-FR" sz="1400" dirty="0"/>
          </a:p>
          <a:p>
            <a:pPr indent="-228600">
              <a:spcBef>
                <a:spcPts val="0"/>
              </a:spcBef>
              <a:buSzPts val="1400"/>
            </a:pPr>
            <a:endParaRPr lang="fr-FR" sz="1800" dirty="0"/>
          </a:p>
          <a:p>
            <a:pPr indent="-228600">
              <a:spcBef>
                <a:spcPts val="0"/>
              </a:spcBef>
              <a:buSzPts val="1400"/>
            </a:pPr>
            <a:endParaRPr lang="fr-FR" sz="1800" dirty="0"/>
          </a:p>
          <a:p>
            <a:pPr indent="-228600">
              <a:spcBef>
                <a:spcPts val="0"/>
              </a:spcBef>
              <a:buSzPts val="1400"/>
            </a:pPr>
            <a:r>
              <a:rPr lang="fr-FR" sz="1800" dirty="0"/>
              <a:t>Déclarations : un exemple : </a:t>
            </a:r>
          </a:p>
          <a:p>
            <a:pPr marL="625475" lvl="1" indent="-228600">
              <a:spcBef>
                <a:spcPts val="0"/>
              </a:spcBef>
              <a:buSzPts val="1400"/>
            </a:pPr>
            <a:r>
              <a:rPr lang="fr-FR" sz="1400" dirty="0">
                <a:hlinkClick r:id="rId4"/>
              </a:rPr>
              <a:t>https://www.ifla.org/resources/?_sfm_resource_type=Statements</a:t>
            </a:r>
            <a:endParaRPr lang="fr-FR" sz="1400" dirty="0"/>
          </a:p>
          <a:p>
            <a:pPr marL="625475" lvl="1" indent="-228600">
              <a:spcBef>
                <a:spcPts val="0"/>
              </a:spcBef>
              <a:buSzPts val="1400"/>
            </a:pPr>
            <a:endParaRPr lang="fr-FR" sz="1800" dirty="0"/>
          </a:p>
          <a:p>
            <a:pPr indent="-228600">
              <a:spcBef>
                <a:spcPts val="0"/>
              </a:spcBef>
              <a:buSzPts val="1400"/>
            </a:pPr>
            <a:endParaRPr lang="fr-FR" sz="1800" dirty="0"/>
          </a:p>
          <a:p>
            <a:pPr indent="-228600">
              <a:spcBef>
                <a:spcPts val="0"/>
              </a:spcBef>
              <a:buSzPts val="1400"/>
            </a:pPr>
            <a:r>
              <a:rPr lang="fr-FR" sz="1800" dirty="0"/>
              <a:t>IAP : Un exemple d’</a:t>
            </a:r>
            <a:r>
              <a:rPr lang="fr-FR" sz="1800" dirty="0" err="1"/>
              <a:t>advocacy</a:t>
            </a:r>
            <a:r>
              <a:rPr lang="fr-FR" sz="1800" dirty="0"/>
              <a:t>.</a:t>
            </a:r>
          </a:p>
          <a:p>
            <a:pPr indent="-228600">
              <a:spcBef>
                <a:spcPts val="0"/>
              </a:spcBef>
              <a:buSzPts val="1400"/>
            </a:pPr>
            <a:endParaRPr lang="fr-FR" sz="1800" dirty="0"/>
          </a:p>
          <a:p>
            <a:pPr indent="-228600">
              <a:spcBef>
                <a:spcPts val="0"/>
              </a:spcBef>
              <a:buSzPts val="1400"/>
            </a:pPr>
            <a:endParaRPr lang="fr-FR" sz="1800" dirty="0"/>
          </a:p>
          <a:p>
            <a:pPr indent="-228600">
              <a:spcBef>
                <a:spcPts val="0"/>
              </a:spcBef>
              <a:buSzPts val="1400"/>
            </a:pPr>
            <a:r>
              <a:rPr lang="fr-FR" sz="1800" dirty="0"/>
              <a:t>Des comités en soutien : FAIFE  &amp; CLM : </a:t>
            </a:r>
          </a:p>
          <a:p>
            <a:pPr marL="625475" lvl="1" indent="-228600">
              <a:spcBef>
                <a:spcPts val="0"/>
              </a:spcBef>
              <a:buSzPts val="1400"/>
            </a:pPr>
            <a:r>
              <a:rPr lang="fr-FR" sz="1400" dirty="0">
                <a:hlinkClick r:id="rId5"/>
              </a:rPr>
              <a:t>https://www.ifla.org/faife</a:t>
            </a:r>
            <a:endParaRPr lang="fr-FR" sz="1400" dirty="0"/>
          </a:p>
          <a:p>
            <a:pPr indent="-228600">
              <a:spcBef>
                <a:spcPts val="0"/>
              </a:spcBef>
              <a:buSzPts val="1400"/>
            </a:pPr>
            <a:endParaRPr lang="fr-FR" sz="1800" dirty="0"/>
          </a:p>
          <a:p>
            <a:pPr indent="-228600">
              <a:spcBef>
                <a:spcPts val="0"/>
              </a:spcBef>
              <a:buSzPts val="1400"/>
            </a:pPr>
            <a:endParaRPr lang="fr-FR" sz="1800" dirty="0"/>
          </a:p>
        </p:txBody>
      </p:sp>
    </p:spTree>
    <p:extLst>
      <p:ext uri="{BB962C8B-B14F-4D97-AF65-F5344CB8AC3E}">
        <p14:creationId xmlns:p14="http://schemas.microsoft.com/office/powerpoint/2010/main" val="3406843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dirty="0"/>
              <a:t>EBLIDA et l’</a:t>
            </a:r>
            <a:r>
              <a:rPr lang="fr-FR" dirty="0" err="1"/>
              <a:t>advocacy</a:t>
            </a:r>
            <a:endParaRPr dirty="0">
              <a:highlight>
                <a:srgbClr val="FFCD00"/>
              </a:highlight>
            </a:endParaRPr>
          </a:p>
        </p:txBody>
      </p:sp>
      <p:sp>
        <p:nvSpPr>
          <p:cNvPr id="155" name="Google Shape;155;p29"/>
          <p:cNvSpPr txBox="1">
            <a:spLocks noGrp="1"/>
          </p:cNvSpPr>
          <p:nvPr>
            <p:ph idx="1"/>
          </p:nvPr>
        </p:nvSpPr>
        <p:spPr>
          <a:xfrm>
            <a:off x="251520" y="2084832"/>
            <a:ext cx="8424936" cy="4368504"/>
          </a:xfrm>
          <a:prstGeom prst="rect">
            <a:avLst/>
          </a:prstGeom>
          <a:noFill/>
          <a:ln>
            <a:noFill/>
          </a:ln>
        </p:spPr>
        <p:txBody>
          <a:bodyPr spcFirstLastPara="1" vert="horz" wrap="square" lIns="91425" tIns="91425" rIns="91425" bIns="91425" rtlCol="0" anchor="t" anchorCtr="0">
            <a:noAutofit/>
          </a:bodyPr>
          <a:lstStyle/>
          <a:p>
            <a:pPr indent="-228600">
              <a:spcBef>
                <a:spcPts val="0"/>
              </a:spcBef>
              <a:buSzPts val="1400"/>
            </a:pPr>
            <a:r>
              <a:rPr lang="fr-FR" dirty="0"/>
              <a:t>Actions</a:t>
            </a:r>
            <a:r>
              <a:rPr lang="fr-FR" b="1" dirty="0"/>
              <a:t> : </a:t>
            </a:r>
            <a:r>
              <a:rPr lang="fr-FR" dirty="0">
                <a:hlinkClick r:id="rId3">
                  <a:extLst>
                    <a:ext uri="{A12FA001-AC4F-418D-AE19-62706E023703}">
                      <ahyp:hlinkClr xmlns:ahyp="http://schemas.microsoft.com/office/drawing/2018/hyperlinkcolor" val="tx"/>
                    </a:ext>
                  </a:extLst>
                </a:hlinkClick>
              </a:rPr>
              <a:t>http://www.eblida.org/activities/</a:t>
            </a:r>
            <a:endParaRPr lang="fr-FR" dirty="0"/>
          </a:p>
          <a:p>
            <a:pPr marL="625475" lvl="1" indent="-228600">
              <a:spcBef>
                <a:spcPts val="0"/>
              </a:spcBef>
              <a:buSzPts val="1400"/>
            </a:pPr>
            <a:endParaRPr lang="fr-FR" b="1" dirty="0"/>
          </a:p>
          <a:p>
            <a:pPr indent="-228600">
              <a:spcBef>
                <a:spcPts val="0"/>
              </a:spcBef>
              <a:buSzPts val="1400"/>
            </a:pPr>
            <a:r>
              <a:rPr lang="fr-FR" dirty="0"/>
              <a:t>Positions</a:t>
            </a:r>
            <a:r>
              <a:rPr lang="fr-FR" b="1" dirty="0"/>
              <a:t> : </a:t>
            </a:r>
            <a:r>
              <a:rPr lang="fr-FR" dirty="0">
                <a:hlinkClick r:id="rId4">
                  <a:extLst>
                    <a:ext uri="{A12FA001-AC4F-418D-AE19-62706E023703}">
                      <ahyp:hlinkClr xmlns:ahyp="http://schemas.microsoft.com/office/drawing/2018/hyperlinkcolor" val="tx"/>
                    </a:ext>
                  </a:extLst>
                </a:hlinkClick>
              </a:rPr>
              <a:t>http://www.eblida.org/publications/eblida-position-papers-and-statements.html</a:t>
            </a:r>
            <a:endParaRPr lang="fr-FR" dirty="0"/>
          </a:p>
          <a:p>
            <a:pPr marL="625475" lvl="1" indent="-228600">
              <a:spcBef>
                <a:spcPts val="0"/>
              </a:spcBef>
              <a:buSzPts val="1400"/>
            </a:pPr>
            <a:endParaRPr lang="fr-FR" b="1" dirty="0"/>
          </a:p>
          <a:p>
            <a:pPr marL="228600" indent="0">
              <a:spcBef>
                <a:spcPts val="0"/>
              </a:spcBef>
              <a:buSzPts val="1400"/>
              <a:buNone/>
            </a:pPr>
            <a:r>
              <a:rPr lang="fr-FR" dirty="0"/>
              <a:t>ELSIA-EG / EBLIDA MATRIX : </a:t>
            </a:r>
            <a:r>
              <a:rPr lang="fr-FR" dirty="0">
                <a:hlinkClick r:id="rId5">
                  <a:extLst>
                    <a:ext uri="{A12FA001-AC4F-418D-AE19-62706E023703}">
                      <ahyp:hlinkClr xmlns:ahyp="http://schemas.microsoft.com/office/drawing/2018/hyperlinkcolor" val="tx"/>
                    </a:ext>
                  </a:extLst>
                </a:hlinkClick>
              </a:rPr>
              <a:t>http://www.eblida.org/activities/the-eblida-matrix.html</a:t>
            </a:r>
            <a:endParaRPr lang="fr-FR" dirty="0"/>
          </a:p>
          <a:p>
            <a:pPr marL="688086" lvl="1" indent="-285750">
              <a:spcBef>
                <a:spcPts val="0"/>
              </a:spcBef>
              <a:buSzPts val="1400"/>
            </a:pPr>
            <a:endParaRPr lang="fr-FR" b="1" dirty="0"/>
          </a:p>
          <a:p>
            <a:pPr marL="228600" indent="0">
              <a:spcBef>
                <a:spcPts val="0"/>
              </a:spcBef>
              <a:buSzPts val="1400"/>
              <a:buNone/>
            </a:pPr>
            <a:r>
              <a:rPr lang="fr-FR" dirty="0" err="1"/>
              <a:t>Think</a:t>
            </a:r>
            <a:r>
              <a:rPr lang="fr-FR" dirty="0"/>
              <a:t> the </a:t>
            </a:r>
            <a:r>
              <a:rPr lang="fr-FR" dirty="0" err="1"/>
              <a:t>Unthinkable</a:t>
            </a:r>
            <a:r>
              <a:rPr lang="fr-FR" dirty="0"/>
              <a:t> : </a:t>
            </a:r>
            <a:r>
              <a:rPr lang="fr-FR" dirty="0">
                <a:hlinkClick r:id="rId6">
                  <a:extLst>
                    <a:ext uri="{A12FA001-AC4F-418D-AE19-62706E023703}">
                      <ahyp:hlinkClr xmlns:ahyp="http://schemas.microsoft.com/office/drawing/2018/hyperlinkcolor" val="tx"/>
                    </a:ext>
                  </a:extLst>
                </a:hlinkClick>
              </a:rPr>
              <a:t>http://www.eblida.org/publications/fundraising-general-structural-funds.html</a:t>
            </a:r>
            <a:endParaRPr lang="fr-FR" sz="1200" dirty="0"/>
          </a:p>
          <a:p>
            <a:pPr marL="573786" lvl="1" indent="-171450">
              <a:spcBef>
                <a:spcPts val="0"/>
              </a:spcBef>
              <a:buSzPts val="1400"/>
            </a:pPr>
            <a:endParaRPr lang="fr-FR" dirty="0"/>
          </a:p>
          <a:p>
            <a:pPr marL="228600" indent="0">
              <a:spcBef>
                <a:spcPts val="0"/>
              </a:spcBef>
              <a:buSzPts val="1400"/>
              <a:buNone/>
            </a:pPr>
            <a:r>
              <a:rPr lang="fr-FR" dirty="0"/>
              <a:t>Aarhus </a:t>
            </a:r>
            <a:r>
              <a:rPr lang="fr-FR" dirty="0" err="1"/>
              <a:t>declaration</a:t>
            </a:r>
            <a:r>
              <a:rPr lang="fr-FR" dirty="0"/>
              <a:t> / digital </a:t>
            </a:r>
            <a:r>
              <a:rPr lang="fr-FR" dirty="0" err="1"/>
              <a:t>barriers</a:t>
            </a:r>
            <a:r>
              <a:rPr lang="fr-FR" dirty="0"/>
              <a:t> : </a:t>
            </a:r>
            <a:r>
              <a:rPr lang="fr-FR" dirty="0">
                <a:hlinkClick r:id="rId7">
                  <a:extLst>
                    <a:ext uri="{A12FA001-AC4F-418D-AE19-62706E023703}">
                      <ahyp:hlinkClr xmlns:ahyp="http://schemas.microsoft.com/office/drawing/2018/hyperlinkcolor" val="tx"/>
                    </a:ext>
                  </a:extLst>
                </a:hlinkClick>
              </a:rPr>
              <a:t>http://www.eblida.org/activities/position-papers/take-down-the-digital-barriers-aarhus-declaration.html</a:t>
            </a:r>
            <a:endParaRPr lang="fr-FR" dirty="0"/>
          </a:p>
          <a:p>
            <a:pPr marL="573786" lvl="1" indent="-171450">
              <a:spcBef>
                <a:spcPts val="0"/>
              </a:spcBef>
              <a:buSzPts val="1400"/>
              <a:buFont typeface="Arial" panose="020B0604020202020204" pitchFamily="34" charset="0"/>
              <a:buChar char="•"/>
            </a:pPr>
            <a:endParaRPr lang="fr-FR" sz="1200" dirty="0"/>
          </a:p>
          <a:p>
            <a:pPr marL="228600" indent="0">
              <a:spcBef>
                <a:spcPts val="0"/>
              </a:spcBef>
              <a:buSzPts val="1400"/>
              <a:buNone/>
            </a:pPr>
            <a:endParaRPr lang="fr-FR" b="1" dirty="0"/>
          </a:p>
          <a:p>
            <a:pPr marL="228600" indent="0">
              <a:spcBef>
                <a:spcPts val="0"/>
              </a:spcBef>
              <a:buSzPts val="1400"/>
              <a:buNone/>
            </a:pPr>
            <a:endParaRPr lang="fr-FR" b="1" dirty="0"/>
          </a:p>
          <a:p>
            <a:pPr indent="-228600">
              <a:spcBef>
                <a:spcPts val="0"/>
              </a:spcBef>
              <a:buSzPts val="1400"/>
            </a:pPr>
            <a:endParaRPr lang="fr-FR" b="1" dirty="0"/>
          </a:p>
          <a:p>
            <a:pPr indent="-228600">
              <a:spcBef>
                <a:spcPts val="0"/>
              </a:spcBef>
              <a:buSzPts val="1400"/>
            </a:pPr>
            <a:endParaRPr dirty="0"/>
          </a:p>
        </p:txBody>
      </p:sp>
      <p:pic>
        <p:nvPicPr>
          <p:cNvPr id="2" name="Picture 4" descr="EBLIDA (@eblida) | Twitter">
            <a:extLst>
              <a:ext uri="{FF2B5EF4-FFF2-40B4-BE49-F238E27FC236}">
                <a16:creationId xmlns:a16="http://schemas.microsoft.com/office/drawing/2014/main" id="{A2EA7BB6-0DB2-A8ED-CF42-C74347A69A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9859" y="609395"/>
            <a:ext cx="1870574" cy="187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66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dirty="0"/>
              <a:t>PUBLIC LIBRARIES 2030</a:t>
            </a:r>
            <a:endParaRPr dirty="0">
              <a:highlight>
                <a:srgbClr val="FFCD00"/>
              </a:highlight>
            </a:endParaRPr>
          </a:p>
        </p:txBody>
      </p:sp>
      <p:sp>
        <p:nvSpPr>
          <p:cNvPr id="155" name="Google Shape;155;p29"/>
          <p:cNvSpPr txBox="1">
            <a:spLocks noGrp="1"/>
          </p:cNvSpPr>
          <p:nvPr>
            <p:ph idx="1"/>
          </p:nvPr>
        </p:nvSpPr>
        <p:spPr>
          <a:xfrm>
            <a:off x="768096" y="5805264"/>
            <a:ext cx="7290055" cy="504096"/>
          </a:xfrm>
          <a:prstGeom prst="rect">
            <a:avLst/>
          </a:prstGeom>
          <a:noFill/>
          <a:ln>
            <a:noFill/>
          </a:ln>
        </p:spPr>
        <p:txBody>
          <a:bodyPr spcFirstLastPara="1" vert="horz" wrap="square" lIns="91425" tIns="91425" rIns="91425" bIns="91425" rtlCol="0" anchor="t" anchorCtr="0">
            <a:noAutofit/>
          </a:bodyPr>
          <a:lstStyle/>
          <a:p>
            <a:pPr indent="-228600">
              <a:spcBef>
                <a:spcPts val="0"/>
              </a:spcBef>
              <a:buSzPts val="1400"/>
            </a:pPr>
            <a:r>
              <a:rPr lang="fr-FR" dirty="0">
                <a:hlinkClick r:id="rId3">
                  <a:extLst>
                    <a:ext uri="{A12FA001-AC4F-418D-AE19-62706E023703}">
                      <ahyp:hlinkClr xmlns:ahyp="http://schemas.microsoft.com/office/drawing/2018/hyperlinkcolor" val="tx"/>
                    </a:ext>
                  </a:extLst>
                </a:hlinkClick>
              </a:rPr>
              <a:t>https://publiclibraries2030.eu/</a:t>
            </a:r>
            <a:endParaRPr lang="fr-FR" dirty="0"/>
          </a:p>
          <a:p>
            <a:pPr indent="-228600">
              <a:spcBef>
                <a:spcPts val="0"/>
              </a:spcBef>
              <a:buSzPts val="1400"/>
            </a:pPr>
            <a:endParaRPr lang="fr-FR" dirty="0"/>
          </a:p>
        </p:txBody>
      </p:sp>
      <p:pic>
        <p:nvPicPr>
          <p:cNvPr id="3074" name="Picture 2" descr="Public Libraries 2030 | Biblio Project">
            <a:extLst>
              <a:ext uri="{FF2B5EF4-FFF2-40B4-BE49-F238E27FC236}">
                <a16:creationId xmlns:a16="http://schemas.microsoft.com/office/drawing/2014/main" id="{8FBFA8C2-3E79-4ED8-9F96-F098529A5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2420888"/>
            <a:ext cx="4752528" cy="3142955"/>
          </a:xfrm>
          <a:prstGeom prst="rect">
            <a:avLst/>
          </a:prstGeom>
          <a:solidFill>
            <a:schemeClr val="accent1"/>
          </a:solidFill>
        </p:spPr>
      </p:pic>
    </p:spTree>
    <p:extLst>
      <p:ext uri="{BB962C8B-B14F-4D97-AF65-F5344CB8AC3E}">
        <p14:creationId xmlns:p14="http://schemas.microsoft.com/office/powerpoint/2010/main" val="4275636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4A747-1A83-464C-948C-9DDE50283021}"/>
              </a:ext>
            </a:extLst>
          </p:cNvPr>
          <p:cNvSpPr>
            <a:spLocks noGrp="1"/>
          </p:cNvSpPr>
          <p:nvPr>
            <p:ph type="title"/>
          </p:nvPr>
        </p:nvSpPr>
        <p:spPr/>
        <p:txBody>
          <a:bodyPr/>
          <a:lstStyle/>
          <a:p>
            <a:r>
              <a:rPr lang="fr-FR" dirty="0"/>
              <a:t>plan</a:t>
            </a:r>
          </a:p>
        </p:txBody>
      </p:sp>
      <p:sp>
        <p:nvSpPr>
          <p:cNvPr id="3" name="Espace réservé du texte 2"/>
          <p:cNvSpPr>
            <a:spLocks noGrp="1"/>
          </p:cNvSpPr>
          <p:nvPr>
            <p:ph type="body" idx="1"/>
          </p:nvPr>
        </p:nvSpPr>
        <p:spPr/>
        <p:txBody>
          <a:bodyPr>
            <a:normAutofit/>
          </a:bodyPr>
          <a:lstStyle/>
          <a:p>
            <a:pPr algn="ctr"/>
            <a:r>
              <a:rPr lang="fr-FR" sz="2800" dirty="0">
                <a:solidFill>
                  <a:schemeClr val="accent4">
                    <a:lumMod val="60000"/>
                    <a:lumOff val="40000"/>
                  </a:schemeClr>
                </a:solidFill>
              </a:rPr>
              <a:t>De quoi allons-nous parler ?</a:t>
            </a:r>
          </a:p>
        </p:txBody>
      </p:sp>
    </p:spTree>
    <p:extLst>
      <p:ext uri="{BB962C8B-B14F-4D97-AF65-F5344CB8AC3E}">
        <p14:creationId xmlns:p14="http://schemas.microsoft.com/office/powerpoint/2010/main" val="4073631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dirty="0"/>
              <a:t>PUBLIC LIBRARIES 2030 et l’</a:t>
            </a:r>
            <a:r>
              <a:rPr lang="fr-FR" dirty="0" err="1"/>
              <a:t>advocacy</a:t>
            </a:r>
            <a:endParaRPr dirty="0">
              <a:highlight>
                <a:srgbClr val="FFCD00"/>
              </a:highlight>
            </a:endParaRPr>
          </a:p>
        </p:txBody>
      </p:sp>
      <p:sp>
        <p:nvSpPr>
          <p:cNvPr id="155" name="Google Shape;155;p29"/>
          <p:cNvSpPr txBox="1">
            <a:spLocks noGrp="1"/>
          </p:cNvSpPr>
          <p:nvPr>
            <p:ph idx="1"/>
          </p:nvPr>
        </p:nvSpPr>
        <p:spPr>
          <a:prstGeom prst="rect">
            <a:avLst/>
          </a:prstGeom>
          <a:noFill/>
          <a:ln>
            <a:noFill/>
          </a:ln>
        </p:spPr>
        <p:txBody>
          <a:bodyPr spcFirstLastPara="1" vert="horz" wrap="square" lIns="91425" tIns="91425" rIns="91425" bIns="91425" rtlCol="0" anchor="t" anchorCtr="0">
            <a:noAutofit/>
          </a:bodyPr>
          <a:lstStyle/>
          <a:p>
            <a:pPr marL="0" indent="0">
              <a:spcBef>
                <a:spcPts val="0"/>
              </a:spcBef>
              <a:buSzPts val="1400"/>
              <a:buNone/>
            </a:pPr>
            <a:r>
              <a:rPr lang="fr-FR" dirty="0" err="1"/>
              <a:t>Generation</a:t>
            </a:r>
            <a:r>
              <a:rPr lang="fr-FR" dirty="0"/>
              <a:t> code : </a:t>
            </a:r>
            <a:r>
              <a:rPr lang="fr-FR" dirty="0">
                <a:hlinkClick r:id="rId3">
                  <a:extLst>
                    <a:ext uri="{A12FA001-AC4F-418D-AE19-62706E023703}">
                      <ahyp:hlinkClr xmlns:ahyp="http://schemas.microsoft.com/office/drawing/2018/hyperlinkcolor" val="tx"/>
                    </a:ext>
                  </a:extLst>
                </a:hlinkClick>
              </a:rPr>
              <a:t>https://publiclibraries2030.eu/projects/generation-code/</a:t>
            </a:r>
            <a:endParaRPr lang="fr-FR" b="1" dirty="0"/>
          </a:p>
          <a:p>
            <a:pPr indent="-228600">
              <a:spcBef>
                <a:spcPts val="0"/>
              </a:spcBef>
              <a:buSzPts val="1400"/>
            </a:pPr>
            <a:endParaRPr lang="fr-FR" b="1" dirty="0"/>
          </a:p>
          <a:p>
            <a:pPr marL="0" indent="0">
              <a:spcBef>
                <a:spcPts val="0"/>
              </a:spcBef>
              <a:buSzPts val="1400"/>
              <a:buNone/>
            </a:pPr>
            <a:r>
              <a:rPr lang="fr-FR" dirty="0" err="1"/>
              <a:t>MEPs</a:t>
            </a:r>
            <a:r>
              <a:rPr lang="fr-FR" dirty="0"/>
              <a:t> </a:t>
            </a:r>
            <a:r>
              <a:rPr lang="fr-FR" dirty="0" err="1"/>
              <a:t>library</a:t>
            </a:r>
            <a:r>
              <a:rPr lang="fr-FR" dirty="0"/>
              <a:t> </a:t>
            </a:r>
            <a:r>
              <a:rPr lang="fr-FR" dirty="0" err="1"/>
              <a:t>lovers</a:t>
            </a:r>
            <a:r>
              <a:rPr lang="fr-FR" dirty="0"/>
              <a:t> : </a:t>
            </a:r>
            <a:r>
              <a:rPr lang="fr-FR" dirty="0">
                <a:hlinkClick r:id="rId4">
                  <a:extLst>
                    <a:ext uri="{A12FA001-AC4F-418D-AE19-62706E023703}">
                      <ahyp:hlinkClr xmlns:ahyp="http://schemas.microsoft.com/office/drawing/2018/hyperlinkcolor" val="tx"/>
                    </a:ext>
                  </a:extLst>
                </a:hlinkClick>
              </a:rPr>
              <a:t>https://publiclibraries2030.eu/projects/mep-library-lovers/</a:t>
            </a:r>
            <a:endParaRPr lang="fr-FR" b="1" dirty="0"/>
          </a:p>
          <a:p>
            <a:pPr indent="-228600">
              <a:spcBef>
                <a:spcPts val="0"/>
              </a:spcBef>
              <a:buSzPts val="1400"/>
            </a:pPr>
            <a:endParaRPr lang="fr-FR" b="1" dirty="0"/>
          </a:p>
          <a:p>
            <a:pPr marL="0" indent="0">
              <a:spcBef>
                <a:spcPts val="0"/>
              </a:spcBef>
              <a:buSzPts val="1400"/>
              <a:buNone/>
            </a:pPr>
            <a:r>
              <a:rPr lang="fr-FR" dirty="0"/>
              <a:t>Library </a:t>
            </a:r>
            <a:r>
              <a:rPr lang="fr-FR" dirty="0" err="1"/>
              <a:t>factsheets</a:t>
            </a:r>
            <a:r>
              <a:rPr lang="fr-FR" dirty="0"/>
              <a:t> : </a:t>
            </a:r>
            <a:r>
              <a:rPr lang="fr-FR" dirty="0">
                <a:hlinkClick r:id="rId5">
                  <a:extLst>
                    <a:ext uri="{A12FA001-AC4F-418D-AE19-62706E023703}">
                      <ahyp:hlinkClr xmlns:ahyp="http://schemas.microsoft.com/office/drawing/2018/hyperlinkcolor" val="tx"/>
                    </a:ext>
                  </a:extLst>
                </a:hlinkClick>
              </a:rPr>
              <a:t>https://publiclibraries2030.eu/resources/eu-library-factsheets/</a:t>
            </a:r>
            <a:endParaRPr lang="fr-FR" dirty="0"/>
          </a:p>
          <a:p>
            <a:pPr marL="459486" lvl="1" indent="-285750">
              <a:spcBef>
                <a:spcPts val="0"/>
              </a:spcBef>
              <a:buSzPts val="1400"/>
            </a:pPr>
            <a:endParaRPr lang="fr-FR" dirty="0"/>
          </a:p>
          <a:p>
            <a:pPr marL="0" indent="0">
              <a:spcBef>
                <a:spcPts val="0"/>
              </a:spcBef>
              <a:buSzPts val="1400"/>
              <a:buNone/>
            </a:pPr>
            <a:r>
              <a:rPr lang="en-US" dirty="0"/>
              <a:t>Lighthouse : </a:t>
            </a:r>
            <a:r>
              <a:rPr lang="en-US" dirty="0">
                <a:hlinkClick r:id="rId6">
                  <a:extLst>
                    <a:ext uri="{A12FA001-AC4F-418D-AE19-62706E023703}">
                      <ahyp:hlinkClr xmlns:ahyp="http://schemas.microsoft.com/office/drawing/2018/hyperlinkcolor" val="tx"/>
                    </a:ext>
                  </a:extLst>
                </a:hlinkClick>
              </a:rPr>
              <a:t>https://publiclibraries2030.eu/lighthouse-libraries/</a:t>
            </a:r>
            <a:endParaRPr lang="en-US" dirty="0"/>
          </a:p>
          <a:p>
            <a:pPr marL="459486" lvl="1" indent="-285750">
              <a:spcBef>
                <a:spcPts val="0"/>
              </a:spcBef>
              <a:buSzPts val="1400"/>
            </a:pPr>
            <a:endParaRPr lang="fr-FR" dirty="0"/>
          </a:p>
          <a:p>
            <a:pPr marL="0" indent="0">
              <a:spcBef>
                <a:spcPts val="0"/>
              </a:spcBef>
              <a:buSzPts val="1400"/>
              <a:buNone/>
            </a:pPr>
            <a:r>
              <a:rPr lang="fr-FR" dirty="0" err="1"/>
              <a:t>Current</a:t>
            </a:r>
            <a:r>
              <a:rPr lang="fr-FR" dirty="0"/>
              <a:t> </a:t>
            </a:r>
            <a:r>
              <a:rPr lang="fr-FR" dirty="0" err="1"/>
              <a:t>projects</a:t>
            </a:r>
            <a:r>
              <a:rPr lang="fr-FR" dirty="0"/>
              <a:t> : </a:t>
            </a:r>
            <a:r>
              <a:rPr lang="fr-FR" dirty="0">
                <a:hlinkClick r:id="rId7">
                  <a:extLst>
                    <a:ext uri="{A12FA001-AC4F-418D-AE19-62706E023703}">
                      <ahyp:hlinkClr xmlns:ahyp="http://schemas.microsoft.com/office/drawing/2018/hyperlinkcolor" val="tx"/>
                    </a:ext>
                  </a:extLst>
                </a:hlinkClick>
              </a:rPr>
              <a:t>https://publiclibraries2030.eu/our-projects/</a:t>
            </a:r>
            <a:endParaRPr lang="fr-FR" dirty="0"/>
          </a:p>
          <a:p>
            <a:pPr marL="459486" lvl="1" indent="-285750">
              <a:spcBef>
                <a:spcPts val="0"/>
              </a:spcBef>
              <a:buSzPts val="1400"/>
            </a:pPr>
            <a:endParaRPr lang="fr-FR" dirty="0"/>
          </a:p>
        </p:txBody>
      </p:sp>
    </p:spTree>
    <p:extLst>
      <p:ext uri="{BB962C8B-B14F-4D97-AF65-F5344CB8AC3E}">
        <p14:creationId xmlns:p14="http://schemas.microsoft.com/office/powerpoint/2010/main" val="729005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1AE3A7-419A-4F1D-96A9-446AF87A3839}"/>
              </a:ext>
            </a:extLst>
          </p:cNvPr>
          <p:cNvSpPr>
            <a:spLocks noGrp="1"/>
          </p:cNvSpPr>
          <p:nvPr>
            <p:ph type="title"/>
          </p:nvPr>
        </p:nvSpPr>
        <p:spPr/>
        <p:txBody>
          <a:bodyPr>
            <a:normAutofit/>
          </a:bodyPr>
          <a:lstStyle/>
          <a:p>
            <a:r>
              <a:rPr lang="fr-FR" sz="4200" dirty="0"/>
              <a:t>EBLIDA – Public </a:t>
            </a:r>
            <a:r>
              <a:rPr lang="fr-FR" sz="4200" dirty="0" err="1"/>
              <a:t>Libraries</a:t>
            </a:r>
            <a:r>
              <a:rPr lang="fr-FR" sz="4200" dirty="0"/>
              <a:t> 2030 - NAPLE</a:t>
            </a:r>
          </a:p>
        </p:txBody>
      </p:sp>
      <p:pic>
        <p:nvPicPr>
          <p:cNvPr id="5" name="Espace réservé du contenu 4">
            <a:hlinkClick r:id="rId2"/>
            <a:extLst>
              <a:ext uri="{FF2B5EF4-FFF2-40B4-BE49-F238E27FC236}">
                <a16:creationId xmlns:a16="http://schemas.microsoft.com/office/drawing/2014/main" id="{AAE36FAB-7DE4-4360-ACBD-B8D8CEAF646D}"/>
              </a:ext>
            </a:extLst>
          </p:cNvPr>
          <p:cNvPicPr>
            <a:picLocks noGrp="1" noChangeAspect="1"/>
          </p:cNvPicPr>
          <p:nvPr>
            <p:ph idx="1"/>
          </p:nvPr>
        </p:nvPicPr>
        <p:blipFill rotWithShape="1">
          <a:blip r:embed="rId3"/>
          <a:srcRect l="33537" t="39154" r="35436" b="33995"/>
          <a:stretch/>
        </p:blipFill>
        <p:spPr>
          <a:xfrm>
            <a:off x="2096508" y="2204864"/>
            <a:ext cx="4950984" cy="2856337"/>
          </a:xfrm>
        </p:spPr>
      </p:pic>
      <p:sp>
        <p:nvSpPr>
          <p:cNvPr id="7" name="ZoneTexte 6">
            <a:extLst>
              <a:ext uri="{FF2B5EF4-FFF2-40B4-BE49-F238E27FC236}">
                <a16:creationId xmlns:a16="http://schemas.microsoft.com/office/drawing/2014/main" id="{4E869931-2DFC-4E5B-9584-FA42E10D80AA}"/>
              </a:ext>
            </a:extLst>
          </p:cNvPr>
          <p:cNvSpPr txBox="1"/>
          <p:nvPr/>
        </p:nvSpPr>
        <p:spPr>
          <a:xfrm>
            <a:off x="971599" y="5517455"/>
            <a:ext cx="7399257" cy="923330"/>
          </a:xfrm>
          <a:prstGeom prst="rect">
            <a:avLst/>
          </a:prstGeom>
          <a:noFill/>
        </p:spPr>
        <p:txBody>
          <a:bodyPr wrap="square">
            <a:spAutoFit/>
          </a:bodyPr>
          <a:lstStyle/>
          <a:p>
            <a:r>
              <a:rPr lang="fr-FR" dirty="0">
                <a:hlinkClick r:id="rId4">
                  <a:extLst>
                    <a:ext uri="{A12FA001-AC4F-418D-AE19-62706E023703}">
                      <ahyp:hlinkClr xmlns:ahyp="http://schemas.microsoft.com/office/drawing/2018/hyperlinkcolor" val="tx"/>
                    </a:ext>
                  </a:extLst>
                </a:hlinkClick>
              </a:rPr>
              <a:t>http://www.eblida.org/news/eblida,-naple-and-pl2030-team-up-for-libraries-in-europe.html</a:t>
            </a:r>
            <a:endParaRPr lang="fr-FR" dirty="0"/>
          </a:p>
          <a:p>
            <a:endParaRPr lang="fr-FR" dirty="0"/>
          </a:p>
        </p:txBody>
      </p:sp>
    </p:spTree>
    <p:extLst>
      <p:ext uri="{BB962C8B-B14F-4D97-AF65-F5344CB8AC3E}">
        <p14:creationId xmlns:p14="http://schemas.microsoft.com/office/powerpoint/2010/main" val="2030414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440195" y="4120716"/>
            <a:ext cx="3336939" cy="369332"/>
          </a:xfrm>
          <a:prstGeom prst="rect">
            <a:avLst/>
          </a:prstGeom>
        </p:spPr>
        <p:txBody>
          <a:bodyPr wrap="none">
            <a:spAutoFit/>
          </a:bodyPr>
          <a:lstStyle/>
          <a:p>
            <a:r>
              <a:rPr lang="fr-FR" dirty="0">
                <a:hlinkClick r:id="rId2"/>
              </a:rPr>
              <a:t>http://www.ala.org/advocacy/tools</a:t>
            </a:r>
            <a:endParaRPr lang="fr-FR" dirty="0"/>
          </a:p>
        </p:txBody>
      </p:sp>
      <p:pic>
        <p:nvPicPr>
          <p:cNvPr id="3" name="Image 2">
            <a:extLst>
              <a:ext uri="{FF2B5EF4-FFF2-40B4-BE49-F238E27FC236}">
                <a16:creationId xmlns:a16="http://schemas.microsoft.com/office/drawing/2014/main" id="{8BECA808-174B-4839-8D17-97CA9EB37ACF}"/>
              </a:ext>
            </a:extLst>
          </p:cNvPr>
          <p:cNvPicPr>
            <a:picLocks noChangeAspect="1"/>
          </p:cNvPicPr>
          <p:nvPr/>
        </p:nvPicPr>
        <p:blipFill rotWithShape="1">
          <a:blip r:embed="rId3"/>
          <a:srcRect l="30313" t="12201" r="11413" b="5113"/>
          <a:stretch/>
        </p:blipFill>
        <p:spPr>
          <a:xfrm>
            <a:off x="1691680" y="-8127"/>
            <a:ext cx="7240384" cy="6849012"/>
          </a:xfrm>
          <a:prstGeom prst="rect">
            <a:avLst/>
          </a:prstGeom>
        </p:spPr>
      </p:pic>
    </p:spTree>
    <p:extLst>
      <p:ext uri="{BB962C8B-B14F-4D97-AF65-F5344CB8AC3E}">
        <p14:creationId xmlns:p14="http://schemas.microsoft.com/office/powerpoint/2010/main" val="524656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Prouver !</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Indicateurs, témoignages, </a:t>
            </a:r>
            <a:r>
              <a:rPr lang="fr-FR" sz="2200" i="1" dirty="0" err="1">
                <a:solidFill>
                  <a:schemeClr val="accent4">
                    <a:lumMod val="60000"/>
                    <a:lumOff val="40000"/>
                  </a:schemeClr>
                </a:solidFill>
              </a:rPr>
              <a:t>striking</a:t>
            </a:r>
            <a:r>
              <a:rPr lang="fr-FR" sz="2200" i="1" dirty="0">
                <a:solidFill>
                  <a:schemeClr val="accent4">
                    <a:lumMod val="60000"/>
                    <a:lumOff val="40000"/>
                  </a:schemeClr>
                </a:solidFill>
              </a:rPr>
              <a:t> </a:t>
            </a:r>
            <a:r>
              <a:rPr lang="fr-FR" sz="2200" i="1" dirty="0" err="1">
                <a:solidFill>
                  <a:schemeClr val="accent4">
                    <a:lumMod val="60000"/>
                    <a:lumOff val="40000"/>
                  </a:schemeClr>
                </a:solidFill>
              </a:rPr>
              <a:t>facts</a:t>
            </a:r>
            <a:r>
              <a:rPr lang="fr-FR" sz="2200" i="1" dirty="0">
                <a:solidFill>
                  <a:schemeClr val="accent4">
                    <a:lumMod val="60000"/>
                    <a:lumOff val="40000"/>
                  </a:schemeClr>
                </a:solidFill>
              </a:rPr>
              <a:t>, etc.</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4205723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Sommes-nous légitimes ? </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fontScale="92500" lnSpcReduction="10000"/>
          </a:bodyPr>
          <a:lstStyle/>
          <a:p>
            <a:r>
              <a:rPr lang="fr-FR" sz="1800" dirty="0">
                <a:effectLst/>
                <a:latin typeface="Calibri" panose="020F0502020204030204" pitchFamily="34" charset="0"/>
                <a:cs typeface="Calibri" panose="020F0502020204030204" pitchFamily="34" charset="0"/>
              </a:rPr>
              <a:t>Action 2 : il nous faut des preuves : </a:t>
            </a:r>
          </a:p>
          <a:p>
            <a:pPr lvl="1"/>
            <a:r>
              <a:rPr lang="fr-FR" sz="1400" dirty="0">
                <a:latin typeface="Calibri" panose="020F0502020204030204" pitchFamily="34" charset="0"/>
                <a:cs typeface="Calibri" panose="020F0502020204030204" pitchFamily="34" charset="0"/>
              </a:rPr>
              <a:t>Ce que l’on fait déjà </a:t>
            </a:r>
          </a:p>
          <a:p>
            <a:pPr lvl="1"/>
            <a:r>
              <a:rPr lang="fr-FR" sz="1400" dirty="0">
                <a:latin typeface="Calibri" panose="020F0502020204030204" pitchFamily="34" charset="0"/>
                <a:cs typeface="Calibri" panose="020F0502020204030204" pitchFamily="34" charset="0"/>
              </a:rPr>
              <a:t>Des</a:t>
            </a:r>
            <a:r>
              <a:rPr lang="fr-FR" sz="1400" dirty="0"/>
              <a:t> indicateurs</a:t>
            </a:r>
          </a:p>
          <a:p>
            <a:pPr lvl="1"/>
            <a:r>
              <a:rPr lang="fr-FR" sz="1400" dirty="0"/>
              <a:t>Des témoignages</a:t>
            </a:r>
          </a:p>
          <a:p>
            <a:pPr lvl="1"/>
            <a:r>
              <a:rPr lang="fr-FR" sz="1400" dirty="0"/>
              <a:t>Des </a:t>
            </a:r>
            <a:r>
              <a:rPr lang="fr-FR" sz="1400" dirty="0" err="1"/>
              <a:t>striking</a:t>
            </a:r>
            <a:r>
              <a:rPr lang="fr-FR" sz="1400" dirty="0"/>
              <a:t> </a:t>
            </a:r>
            <a:r>
              <a:rPr lang="fr-FR" sz="1400" dirty="0" err="1"/>
              <a:t>facts</a:t>
            </a:r>
            <a:endParaRPr lang="fr-FR" sz="1400" dirty="0"/>
          </a:p>
          <a:p>
            <a:endParaRPr lang="fr-FR" sz="1800" dirty="0"/>
          </a:p>
          <a:p>
            <a:endParaRPr lang="fr-FR" sz="1800" dirty="0"/>
          </a:p>
          <a:p>
            <a:r>
              <a:rPr lang="fr-FR" sz="1800" dirty="0"/>
              <a:t>Ce que l’on fait déjà : tentative d’épuisement d’un enjeu par la liste des actions de la bibliothèque. </a:t>
            </a:r>
          </a:p>
          <a:p>
            <a:pPr lvl="1"/>
            <a:r>
              <a:rPr lang="fr-FR" sz="1400" dirty="0"/>
              <a:t>Pas si facile ! </a:t>
            </a:r>
          </a:p>
          <a:p>
            <a:r>
              <a:rPr lang="fr-FR" sz="1800" dirty="0"/>
              <a:t>Les indicateurs</a:t>
            </a:r>
          </a:p>
          <a:p>
            <a:r>
              <a:rPr lang="fr-FR" sz="1800" dirty="0"/>
              <a:t>Les témoignages</a:t>
            </a:r>
          </a:p>
          <a:p>
            <a:r>
              <a:rPr lang="fr-FR" sz="1800" dirty="0"/>
              <a:t>Les </a:t>
            </a:r>
            <a:r>
              <a:rPr lang="fr-FR" sz="1800" dirty="0" err="1"/>
              <a:t>striking</a:t>
            </a:r>
            <a:r>
              <a:rPr lang="fr-FR" sz="1800" dirty="0"/>
              <a:t> </a:t>
            </a:r>
            <a:r>
              <a:rPr lang="fr-FR" sz="1800" dirty="0" err="1"/>
              <a:t>facts</a:t>
            </a:r>
            <a:endParaRPr lang="fr-FR" sz="1800" dirty="0"/>
          </a:p>
        </p:txBody>
      </p:sp>
    </p:spTree>
    <p:extLst>
      <p:ext uri="{BB962C8B-B14F-4D97-AF65-F5344CB8AC3E}">
        <p14:creationId xmlns:p14="http://schemas.microsoft.com/office/powerpoint/2010/main" val="678548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8E8E0F-D459-647F-7D82-25CA1A2354E1}"/>
              </a:ext>
            </a:extLst>
          </p:cNvPr>
          <p:cNvSpPr>
            <a:spLocks noGrp="1"/>
          </p:cNvSpPr>
          <p:nvPr>
            <p:ph type="title"/>
          </p:nvPr>
        </p:nvSpPr>
        <p:spPr/>
        <p:txBody>
          <a:bodyPr/>
          <a:lstStyle/>
          <a:p>
            <a:r>
              <a:rPr lang="fr-FR" dirty="0"/>
              <a:t>EBLIDA Matrix</a:t>
            </a:r>
          </a:p>
        </p:txBody>
      </p:sp>
      <p:sp>
        <p:nvSpPr>
          <p:cNvPr id="3" name="Espace réservé du texte 2">
            <a:extLst>
              <a:ext uri="{FF2B5EF4-FFF2-40B4-BE49-F238E27FC236}">
                <a16:creationId xmlns:a16="http://schemas.microsoft.com/office/drawing/2014/main" id="{3E6F4F8C-5E78-03AE-27F1-9EAAF9C14A92}"/>
              </a:ext>
            </a:extLst>
          </p:cNvPr>
          <p:cNvSpPr>
            <a:spLocks noGrp="1"/>
          </p:cNvSpPr>
          <p:nvPr>
            <p:ph type="body" idx="1"/>
          </p:nvPr>
        </p:nvSpPr>
        <p:spPr>
          <a:xfrm>
            <a:off x="203103" y="5157192"/>
            <a:ext cx="3312368" cy="769651"/>
          </a:xfrm>
        </p:spPr>
        <p:txBody>
          <a:bodyPr>
            <a:normAutofit fontScale="55000" lnSpcReduction="20000"/>
          </a:bodyPr>
          <a:lstStyle/>
          <a:p>
            <a:r>
              <a:rPr lang="fr-FR" dirty="0"/>
              <a:t>ELSIA-EG / EBLIDA MATRIX : </a:t>
            </a:r>
            <a:r>
              <a:rPr lang="fr-FR" dirty="0">
                <a:hlinkClick r:id="rId2">
                  <a:extLst>
                    <a:ext uri="{A12FA001-AC4F-418D-AE19-62706E023703}">
                      <ahyp:hlinkClr xmlns:ahyp="http://schemas.microsoft.com/office/drawing/2018/hyperlinkcolor" val="tx"/>
                    </a:ext>
                  </a:extLst>
                </a:hlinkClick>
              </a:rPr>
              <a:t>http://www.eblida.org/activities/the-eblida-matrix.html</a:t>
            </a:r>
            <a:endParaRPr lang="fr-FR" dirty="0"/>
          </a:p>
          <a:p>
            <a:endParaRPr lang="fr-FR" dirty="0"/>
          </a:p>
          <a:p>
            <a:pPr marL="76200" indent="0">
              <a:buNone/>
            </a:pPr>
            <a:endParaRPr lang="fr-FR" dirty="0"/>
          </a:p>
        </p:txBody>
      </p:sp>
      <p:pic>
        <p:nvPicPr>
          <p:cNvPr id="5" name="Image 4">
            <a:extLst>
              <a:ext uri="{FF2B5EF4-FFF2-40B4-BE49-F238E27FC236}">
                <a16:creationId xmlns:a16="http://schemas.microsoft.com/office/drawing/2014/main" id="{FA6E5770-26AC-00B5-EA40-085B077452C3}"/>
              </a:ext>
            </a:extLst>
          </p:cNvPr>
          <p:cNvPicPr>
            <a:picLocks noChangeAspect="1"/>
          </p:cNvPicPr>
          <p:nvPr/>
        </p:nvPicPr>
        <p:blipFill rotWithShape="1">
          <a:blip r:embed="rId3"/>
          <a:srcRect l="15106" t="20082" r="33463" b="3931"/>
          <a:stretch/>
        </p:blipFill>
        <p:spPr>
          <a:xfrm>
            <a:off x="4204643" y="1700808"/>
            <a:ext cx="4702917" cy="4632176"/>
          </a:xfrm>
          <a:prstGeom prst="rect">
            <a:avLst/>
          </a:prstGeom>
        </p:spPr>
      </p:pic>
    </p:spTree>
    <p:extLst>
      <p:ext uri="{BB962C8B-B14F-4D97-AF65-F5344CB8AC3E}">
        <p14:creationId xmlns:p14="http://schemas.microsoft.com/office/powerpoint/2010/main" val="2030171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899592" y="1098309"/>
            <a:ext cx="5400600" cy="435599"/>
          </a:xfrm>
          <a:prstGeom prst="rect">
            <a:avLst/>
          </a:prstGeom>
        </p:spPr>
        <p:txBody>
          <a:bodyPr spcFirstLastPara="1" vert="horz" wrap="square" lIns="91425" tIns="91425" rIns="91425" bIns="91425" rtlCol="0" anchor="ctr" anchorCtr="0">
            <a:noAutofit/>
          </a:bodyPr>
          <a:lstStyle/>
          <a:p>
            <a:r>
              <a:rPr lang="en" sz="3000" dirty="0"/>
              <a:t>Indicateurs pour Montrer l’action</a:t>
            </a:r>
          </a:p>
        </p:txBody>
      </p:sp>
      <p:sp>
        <p:nvSpPr>
          <p:cNvPr id="83" name="Shape 83"/>
          <p:cNvSpPr txBox="1"/>
          <p:nvPr/>
        </p:nvSpPr>
        <p:spPr>
          <a:xfrm>
            <a:off x="1131082" y="2492896"/>
            <a:ext cx="7228348" cy="2810107"/>
          </a:xfrm>
          <a:prstGeom prst="rect">
            <a:avLst/>
          </a:prstGeom>
          <a:noFill/>
          <a:ln>
            <a:noFill/>
          </a:ln>
        </p:spPr>
        <p:txBody>
          <a:bodyPr lIns="91425" tIns="91425" rIns="91425" bIns="91425" anchor="t" anchorCtr="0">
            <a:noAutofit/>
          </a:bodyPr>
          <a:lstStyle/>
          <a:p>
            <a:pPr>
              <a:spcBef>
                <a:spcPts val="600"/>
              </a:spcBef>
            </a:pPr>
            <a:r>
              <a:rPr lang="en" sz="1600" b="1" dirty="0">
                <a:highlight>
                  <a:srgbClr val="FFCD00"/>
                </a:highlight>
                <a:latin typeface="Quattrocento Sans"/>
                <a:ea typeface="Quattrocento Sans"/>
                <a:cs typeface="Quattrocento Sans"/>
                <a:sym typeface="Quattrocento Sans"/>
              </a:rPr>
              <a:t>Fonctionnement : </a:t>
            </a:r>
            <a:r>
              <a:rPr lang="fr-FR" dirty="0">
                <a:latin typeface="Quattrocento Sans"/>
                <a:ea typeface="Quattrocento Sans"/>
                <a:cs typeface="Quattrocento Sans"/>
                <a:sym typeface="Quattrocento Sans"/>
              </a:rPr>
              <a:t>indicateurs de l’énergie mise pour réaliser un projet : temps, homme, argent, etc.</a:t>
            </a:r>
          </a:p>
          <a:p>
            <a:pPr>
              <a:spcBef>
                <a:spcPts val="600"/>
              </a:spcBef>
            </a:pPr>
            <a:endParaRPr lang="fr-FR" dirty="0">
              <a:latin typeface="Quattrocento Sans"/>
              <a:ea typeface="Quattrocento Sans"/>
              <a:cs typeface="Quattrocento Sans"/>
              <a:sym typeface="Quattrocento Sans"/>
            </a:endParaRPr>
          </a:p>
          <a:p>
            <a:pPr>
              <a:spcBef>
                <a:spcPts val="600"/>
              </a:spcBef>
            </a:pPr>
            <a:endParaRPr lang="fr-FR" dirty="0">
              <a:latin typeface="Quattrocento Sans"/>
              <a:ea typeface="Quattrocento Sans"/>
              <a:cs typeface="Quattrocento Sans"/>
              <a:sym typeface="Quattrocento Sans"/>
            </a:endParaRPr>
          </a:p>
          <a:p>
            <a:pPr>
              <a:spcBef>
                <a:spcPts val="600"/>
              </a:spcBef>
            </a:pPr>
            <a:r>
              <a:rPr lang="en" sz="1600" b="1" dirty="0">
                <a:highlight>
                  <a:srgbClr val="FFCD00"/>
                </a:highlight>
                <a:latin typeface="Quattrocento Sans"/>
                <a:ea typeface="Quattrocento Sans"/>
                <a:cs typeface="Quattrocento Sans"/>
                <a:sym typeface="Quattrocento Sans"/>
              </a:rPr>
              <a:t>Résultat: </a:t>
            </a:r>
            <a:r>
              <a:rPr lang="fr-FR" dirty="0">
                <a:latin typeface="Quattrocento Sans"/>
                <a:ea typeface="Quattrocento Sans"/>
                <a:cs typeface="Quattrocento Sans"/>
                <a:sym typeface="Quattrocento Sans"/>
              </a:rPr>
              <a:t>Indicateurs du succès quantitatif des projets réalisés : fréquentation, emprunt, visites, etc.</a:t>
            </a:r>
          </a:p>
          <a:p>
            <a:pPr>
              <a:spcBef>
                <a:spcPts val="600"/>
              </a:spcBef>
            </a:pPr>
            <a:endParaRPr lang="fr-FR" dirty="0">
              <a:latin typeface="Quattrocento Sans"/>
              <a:ea typeface="Quattrocento Sans"/>
              <a:cs typeface="Quattrocento Sans"/>
              <a:sym typeface="Quattrocento Sans"/>
            </a:endParaRPr>
          </a:p>
          <a:p>
            <a:pPr>
              <a:spcBef>
                <a:spcPts val="600"/>
              </a:spcBef>
            </a:pPr>
            <a:endParaRPr lang="fr-FR" dirty="0">
              <a:latin typeface="Quattrocento Sans"/>
              <a:sym typeface="Quattrocento Sans"/>
            </a:endParaRPr>
          </a:p>
          <a:p>
            <a:pPr>
              <a:spcBef>
                <a:spcPts val="600"/>
              </a:spcBef>
            </a:pPr>
            <a:r>
              <a:rPr lang="en" sz="1600" b="1" dirty="0">
                <a:highlight>
                  <a:srgbClr val="FFCD00"/>
                </a:highlight>
                <a:latin typeface="Quattrocento Sans"/>
                <a:ea typeface="Quattrocento Sans"/>
                <a:cs typeface="Quattrocento Sans"/>
                <a:sym typeface="Quattrocento Sans"/>
              </a:rPr>
              <a:t> </a:t>
            </a:r>
          </a:p>
        </p:txBody>
      </p:sp>
    </p:spTree>
    <p:extLst>
      <p:ext uri="{BB962C8B-B14F-4D97-AF65-F5344CB8AC3E}">
        <p14:creationId xmlns:p14="http://schemas.microsoft.com/office/powerpoint/2010/main" val="524243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018401" y="1052736"/>
            <a:ext cx="4993759" cy="435599"/>
          </a:xfrm>
          <a:prstGeom prst="rect">
            <a:avLst/>
          </a:prstGeom>
        </p:spPr>
        <p:txBody>
          <a:bodyPr spcFirstLastPara="1" vert="horz" wrap="square" lIns="91425" tIns="91425" rIns="91425" bIns="91425" rtlCol="0" anchor="ctr" anchorCtr="0">
            <a:noAutofit/>
          </a:bodyPr>
          <a:lstStyle/>
          <a:p>
            <a:r>
              <a:rPr lang="fr-FR" sz="3000" dirty="0"/>
              <a:t>I</a:t>
            </a:r>
            <a:r>
              <a:rPr lang="en" sz="3000" dirty="0"/>
              <a:t>ndicateurs pour Montrer l’effet</a:t>
            </a:r>
          </a:p>
        </p:txBody>
      </p:sp>
      <p:sp>
        <p:nvSpPr>
          <p:cNvPr id="82" name="Shape 82"/>
          <p:cNvSpPr txBox="1"/>
          <p:nvPr/>
        </p:nvSpPr>
        <p:spPr>
          <a:xfrm>
            <a:off x="1381251" y="2209801"/>
            <a:ext cx="7031099" cy="826499"/>
          </a:xfrm>
          <a:prstGeom prst="rect">
            <a:avLst/>
          </a:prstGeom>
          <a:noFill/>
          <a:ln>
            <a:noFill/>
          </a:ln>
        </p:spPr>
        <p:txBody>
          <a:bodyPr lIns="91425" tIns="91425" rIns="91425" bIns="91425" anchor="t" anchorCtr="0">
            <a:noAutofit/>
          </a:bodyPr>
          <a:lstStyle/>
          <a:p>
            <a:pPr>
              <a:spcBef>
                <a:spcPts val="600"/>
              </a:spcBef>
            </a:pPr>
            <a:endParaRPr lang="en" sz="1200" b="1" dirty="0">
              <a:latin typeface="Quattrocento Sans"/>
              <a:ea typeface="Quattrocento Sans"/>
              <a:cs typeface="Quattrocento Sans"/>
              <a:sym typeface="Quattrocento Sans"/>
            </a:endParaRPr>
          </a:p>
        </p:txBody>
      </p:sp>
      <p:sp>
        <p:nvSpPr>
          <p:cNvPr id="83" name="Shape 83"/>
          <p:cNvSpPr txBox="1"/>
          <p:nvPr/>
        </p:nvSpPr>
        <p:spPr>
          <a:xfrm>
            <a:off x="971600" y="2502261"/>
            <a:ext cx="7726726" cy="2527854"/>
          </a:xfrm>
          <a:prstGeom prst="rect">
            <a:avLst/>
          </a:prstGeom>
          <a:noFill/>
          <a:ln>
            <a:noFill/>
          </a:ln>
        </p:spPr>
        <p:txBody>
          <a:bodyPr lIns="91425" tIns="91425" rIns="91425" bIns="91425" anchor="t" anchorCtr="0">
            <a:noAutofit/>
          </a:bodyPr>
          <a:lstStyle/>
          <a:p>
            <a:pPr>
              <a:spcBef>
                <a:spcPts val="600"/>
              </a:spcBef>
            </a:pPr>
            <a:r>
              <a:rPr lang="en" sz="1600" b="1" dirty="0">
                <a:highlight>
                  <a:srgbClr val="FFCD00"/>
                </a:highlight>
                <a:latin typeface="Quattrocento Sans"/>
                <a:ea typeface="Quattrocento Sans"/>
                <a:cs typeface="Quattrocento Sans"/>
                <a:sym typeface="Quattrocento Sans"/>
              </a:rPr>
              <a:t>Impact  et effet : </a:t>
            </a:r>
            <a:r>
              <a:rPr lang="fr-FR" dirty="0">
                <a:latin typeface="Quattrocento Sans"/>
                <a:ea typeface="Quattrocento Sans"/>
                <a:cs typeface="Quattrocento Sans"/>
                <a:sym typeface="Quattrocento Sans"/>
              </a:rPr>
              <a:t>Indicateurs de la transformation économique ou sociale du public par le projet : nombre de personnes ayant trouvé un travail après avoir suivi des formations au numérique, etc.</a:t>
            </a:r>
          </a:p>
          <a:p>
            <a:pPr>
              <a:spcBef>
                <a:spcPts val="600"/>
              </a:spcBef>
            </a:pPr>
            <a:endParaRPr lang="fr-FR" dirty="0">
              <a:latin typeface="Quattrocento Sans"/>
              <a:ea typeface="Quattrocento Sans"/>
              <a:cs typeface="Quattrocento Sans"/>
              <a:sym typeface="Quattrocento Sans"/>
            </a:endParaRPr>
          </a:p>
          <a:p>
            <a:pPr>
              <a:spcBef>
                <a:spcPts val="600"/>
              </a:spcBef>
            </a:pPr>
            <a:r>
              <a:rPr lang="en" dirty="0">
                <a:latin typeface="Quattrocento Sans"/>
                <a:sym typeface="Quattrocento Sans"/>
              </a:rPr>
              <a:t>Outcome : impact direct sur les bénéficiaires : </a:t>
            </a:r>
            <a:r>
              <a:rPr lang="fr-FR" dirty="0">
                <a:latin typeface="Quattrocento Sans"/>
              </a:rPr>
              <a:t>construire des indicateurs ad hoc.</a:t>
            </a:r>
          </a:p>
          <a:p>
            <a:pPr>
              <a:spcBef>
                <a:spcPts val="600"/>
              </a:spcBef>
            </a:pPr>
            <a:endParaRPr lang="en" dirty="0">
              <a:latin typeface="Quattrocento Sans"/>
              <a:sym typeface="Quattrocento Sans"/>
            </a:endParaRPr>
          </a:p>
          <a:p>
            <a:pPr>
              <a:spcBef>
                <a:spcPts val="600"/>
              </a:spcBef>
            </a:pPr>
            <a:r>
              <a:rPr lang="en" dirty="0">
                <a:latin typeface="Quattrocento Sans"/>
                <a:sym typeface="Quattrocento Sans"/>
              </a:rPr>
              <a:t>Effet : effets à plus long terme sur la société : </a:t>
            </a:r>
            <a:r>
              <a:rPr lang="fr-FR" dirty="0">
                <a:latin typeface="Quattrocento Sans"/>
              </a:rPr>
              <a:t>montrer par déduction (Le </a:t>
            </a:r>
            <a:r>
              <a:rPr lang="fr-FR" dirty="0" err="1">
                <a:latin typeface="Quattrocento Sans"/>
              </a:rPr>
              <a:t>queau</a:t>
            </a:r>
            <a:r>
              <a:rPr lang="fr-FR" dirty="0">
                <a:latin typeface="Quattrocento Sans"/>
              </a:rPr>
              <a:t>-Zerbib)</a:t>
            </a:r>
          </a:p>
        </p:txBody>
      </p:sp>
    </p:spTree>
    <p:extLst>
      <p:ext uri="{BB962C8B-B14F-4D97-AF65-F5344CB8AC3E}">
        <p14:creationId xmlns:p14="http://schemas.microsoft.com/office/powerpoint/2010/main" val="1127427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dirty="0"/>
              <a:t>PUBLIC LIBRARIES 2030 et l’</a:t>
            </a:r>
            <a:r>
              <a:rPr lang="fr-FR" dirty="0" err="1"/>
              <a:t>advocacy</a:t>
            </a:r>
            <a:endParaRPr dirty="0">
              <a:highlight>
                <a:srgbClr val="FFCD00"/>
              </a:highlight>
            </a:endParaRPr>
          </a:p>
        </p:txBody>
      </p:sp>
      <p:sp>
        <p:nvSpPr>
          <p:cNvPr id="155" name="Google Shape;155;p29"/>
          <p:cNvSpPr txBox="1">
            <a:spLocks noGrp="1"/>
          </p:cNvSpPr>
          <p:nvPr>
            <p:ph idx="1"/>
          </p:nvPr>
        </p:nvSpPr>
        <p:spPr>
          <a:xfrm>
            <a:off x="395536" y="4005064"/>
            <a:ext cx="2376265" cy="2304296"/>
          </a:xfrm>
          <a:prstGeom prst="rect">
            <a:avLst/>
          </a:prstGeom>
          <a:noFill/>
          <a:ln>
            <a:noFill/>
          </a:ln>
        </p:spPr>
        <p:txBody>
          <a:bodyPr spcFirstLastPara="1" vert="horz" wrap="square" lIns="91425" tIns="91425" rIns="91425" bIns="91425" rtlCol="0" anchor="t" anchorCtr="0">
            <a:noAutofit/>
          </a:bodyPr>
          <a:lstStyle/>
          <a:p>
            <a:pPr marL="0" indent="0">
              <a:spcBef>
                <a:spcPts val="0"/>
              </a:spcBef>
              <a:buSzPts val="1400"/>
              <a:buNone/>
            </a:pPr>
            <a:r>
              <a:rPr lang="fr-FR" dirty="0"/>
              <a:t>Library </a:t>
            </a:r>
            <a:r>
              <a:rPr lang="fr-FR" dirty="0" err="1"/>
              <a:t>factsheets</a:t>
            </a:r>
            <a:r>
              <a:rPr lang="fr-FR" dirty="0"/>
              <a:t> : </a:t>
            </a:r>
          </a:p>
          <a:p>
            <a:pPr marL="0" indent="0">
              <a:spcBef>
                <a:spcPts val="0"/>
              </a:spcBef>
              <a:buSzPts val="1400"/>
              <a:buNone/>
            </a:pPr>
            <a:endParaRPr lang="fr-FR" dirty="0">
              <a:hlinkClick r:id="">
                <a:extLst>
                  <a:ext uri="{A12FA001-AC4F-418D-AE19-62706E023703}">
                    <ahyp:hlinkClr xmlns:ahyp="http://schemas.microsoft.com/office/drawing/2018/hyperlinkcolor" val="tx"/>
                  </a:ext>
                </a:extLst>
              </a:hlinkClick>
            </a:endParaRPr>
          </a:p>
          <a:p>
            <a:pPr marL="0" indent="0">
              <a:spcBef>
                <a:spcPts val="0"/>
              </a:spcBef>
              <a:buSzPts val="1400"/>
              <a:buNone/>
            </a:pPr>
            <a:endParaRPr lang="fr-FR" dirty="0">
              <a:hlinkClick r:id="">
                <a:extLst>
                  <a:ext uri="{A12FA001-AC4F-418D-AE19-62706E023703}">
                    <ahyp:hlinkClr xmlns:ahyp="http://schemas.microsoft.com/office/drawing/2018/hyperlinkcolor" val="tx"/>
                  </a:ext>
                </a:extLst>
              </a:hlinkClick>
            </a:endParaRPr>
          </a:p>
          <a:p>
            <a:pPr marL="0" indent="0">
              <a:spcBef>
                <a:spcPts val="0"/>
              </a:spcBef>
              <a:buSzPts val="1400"/>
              <a:buNone/>
            </a:pPr>
            <a:r>
              <a:rPr lang="fr-FR" dirty="0">
                <a:hlinkClick r:id="">
                  <a:extLst>
                    <a:ext uri="{A12FA001-AC4F-418D-AE19-62706E023703}">
                      <ahyp:hlinkClr xmlns:ahyp="http://schemas.microsoft.com/office/drawing/2018/hyperlinkcolor" val="tx"/>
                    </a:ext>
                  </a:extLst>
                </a:hlinkClick>
              </a:rPr>
              <a:t>https://publiclibraries2030.eu/resources/eu-library-factsheets/</a:t>
            </a:r>
            <a:endParaRPr lang="fr-FR" dirty="0"/>
          </a:p>
          <a:p>
            <a:pPr marL="459486" lvl="1" indent="-285750">
              <a:spcBef>
                <a:spcPts val="0"/>
              </a:spcBef>
              <a:buSzPts val="1400"/>
            </a:pPr>
            <a:endParaRPr lang="fr-FR" dirty="0"/>
          </a:p>
        </p:txBody>
      </p:sp>
      <p:pic>
        <p:nvPicPr>
          <p:cNvPr id="3" name="Image 2">
            <a:extLst>
              <a:ext uri="{FF2B5EF4-FFF2-40B4-BE49-F238E27FC236}">
                <a16:creationId xmlns:a16="http://schemas.microsoft.com/office/drawing/2014/main" id="{B979EBBB-4EC8-33FD-479C-09867069BB64}"/>
              </a:ext>
            </a:extLst>
          </p:cNvPr>
          <p:cNvPicPr>
            <a:picLocks noChangeAspect="1"/>
          </p:cNvPicPr>
          <p:nvPr/>
        </p:nvPicPr>
        <p:blipFill rotWithShape="1">
          <a:blip r:embed="rId3"/>
          <a:srcRect l="16138" t="19681" r="17713" b="13382"/>
          <a:stretch/>
        </p:blipFill>
        <p:spPr>
          <a:xfrm>
            <a:off x="2915816" y="2192302"/>
            <a:ext cx="6048672" cy="4080482"/>
          </a:xfrm>
          <a:prstGeom prst="rect">
            <a:avLst/>
          </a:prstGeom>
        </p:spPr>
      </p:pic>
    </p:spTree>
    <p:extLst>
      <p:ext uri="{BB962C8B-B14F-4D97-AF65-F5344CB8AC3E}">
        <p14:creationId xmlns:p14="http://schemas.microsoft.com/office/powerpoint/2010/main" val="920255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971600" y="1039725"/>
            <a:ext cx="3878399" cy="435599"/>
          </a:xfrm>
          <a:prstGeom prst="rect">
            <a:avLst/>
          </a:prstGeom>
        </p:spPr>
        <p:txBody>
          <a:bodyPr spcFirstLastPara="1" vert="horz" wrap="square" lIns="91425" tIns="91425" rIns="91425" bIns="91425" rtlCol="0" anchor="ctr" anchorCtr="0">
            <a:noAutofit/>
          </a:bodyPr>
          <a:lstStyle/>
          <a:p>
            <a:r>
              <a:rPr lang="fr-FR" dirty="0"/>
              <a:t>Témoignages</a:t>
            </a:r>
            <a:endParaRPr lang="en" dirty="0"/>
          </a:p>
        </p:txBody>
      </p:sp>
      <p:sp>
        <p:nvSpPr>
          <p:cNvPr id="85" name="Shape 85"/>
          <p:cNvSpPr txBox="1"/>
          <p:nvPr/>
        </p:nvSpPr>
        <p:spPr>
          <a:xfrm>
            <a:off x="675650" y="4991776"/>
            <a:ext cx="7846200" cy="826499"/>
          </a:xfrm>
          <a:prstGeom prst="rect">
            <a:avLst/>
          </a:prstGeom>
          <a:noFill/>
          <a:ln>
            <a:noFill/>
          </a:ln>
        </p:spPr>
        <p:txBody>
          <a:bodyPr lIns="91425" tIns="91425" rIns="91425" bIns="91425" anchor="t" anchorCtr="0">
            <a:noAutofit/>
          </a:bodyPr>
          <a:lstStyle/>
          <a:p>
            <a:pPr>
              <a:spcBef>
                <a:spcPts val="1000"/>
              </a:spcBef>
              <a:spcAft>
                <a:spcPts val="1000"/>
              </a:spcAft>
            </a:pPr>
            <a:endParaRPr sz="1100" i="1" dirty="0">
              <a:latin typeface="Lora"/>
              <a:ea typeface="Lora"/>
              <a:cs typeface="Lora"/>
              <a:sym typeface="Lora"/>
            </a:endParaRPr>
          </a:p>
          <a:p>
            <a:pPr>
              <a:spcBef>
                <a:spcPts val="1000"/>
              </a:spcBef>
              <a:spcAft>
                <a:spcPts val="1000"/>
              </a:spcAft>
            </a:pPr>
            <a:endParaRPr sz="1100" i="1" dirty="0">
              <a:latin typeface="Lora"/>
              <a:ea typeface="Lora"/>
              <a:cs typeface="Lora"/>
              <a:sym typeface="Lora"/>
            </a:endParaRPr>
          </a:p>
        </p:txBody>
      </p:sp>
      <p:sp>
        <p:nvSpPr>
          <p:cNvPr id="14" name="Shape 83"/>
          <p:cNvSpPr txBox="1"/>
          <p:nvPr/>
        </p:nvSpPr>
        <p:spPr>
          <a:xfrm>
            <a:off x="1153233" y="2413229"/>
            <a:ext cx="7697983" cy="2504729"/>
          </a:xfrm>
          <a:prstGeom prst="rect">
            <a:avLst/>
          </a:prstGeom>
          <a:noFill/>
          <a:ln>
            <a:noFill/>
          </a:ln>
        </p:spPr>
        <p:txBody>
          <a:bodyPr lIns="91425" tIns="91425" rIns="91425" bIns="91425" anchor="t" anchorCtr="0">
            <a:noAutofit/>
          </a:bodyPr>
          <a:lstStyle/>
          <a:p>
            <a:pPr>
              <a:spcBef>
                <a:spcPts val="600"/>
              </a:spcBef>
            </a:pPr>
            <a:r>
              <a:rPr lang="fr-FR" sz="2000" dirty="0">
                <a:latin typeface="Quattrocento Sans"/>
                <a:sym typeface="Quattrocento Sans"/>
              </a:rPr>
              <a:t>Toutes les traces produites par la bibliothèque : communications, photos, etc.</a:t>
            </a:r>
          </a:p>
          <a:p>
            <a:pPr>
              <a:spcBef>
                <a:spcPts val="600"/>
              </a:spcBef>
            </a:pPr>
            <a:endParaRPr lang="fr-FR" sz="2000" dirty="0">
              <a:latin typeface="Quattrocento Sans"/>
              <a:sym typeface="Quattrocento Sans"/>
            </a:endParaRPr>
          </a:p>
          <a:p>
            <a:pPr>
              <a:spcBef>
                <a:spcPts val="600"/>
              </a:spcBef>
            </a:pPr>
            <a:r>
              <a:rPr lang="fr-FR" sz="2000" dirty="0">
                <a:latin typeface="Quattrocento Sans"/>
                <a:sym typeface="Quattrocento Sans"/>
              </a:rPr>
              <a:t>Les témoignages du public : </a:t>
            </a:r>
          </a:p>
          <a:p>
            <a:pPr marL="285750" indent="-285750">
              <a:spcBef>
                <a:spcPts val="600"/>
              </a:spcBef>
              <a:buFont typeface="Arial" panose="020B0604020202020204" pitchFamily="34" charset="0"/>
              <a:buChar char="•"/>
            </a:pPr>
            <a:r>
              <a:rPr lang="fr-FR" sz="1200" dirty="0">
                <a:latin typeface="Quattrocento Sans"/>
                <a:sym typeface="Quattrocento Sans"/>
              </a:rPr>
              <a:t>Spontanés bien que suscités : </a:t>
            </a:r>
            <a:r>
              <a:rPr lang="fr-FR" sz="1200" dirty="0" err="1">
                <a:latin typeface="Quattrocento Sans"/>
                <a:sym typeface="Quattrocento Sans"/>
              </a:rPr>
              <a:t>library</a:t>
            </a:r>
            <a:r>
              <a:rPr lang="fr-FR" sz="1200" dirty="0">
                <a:latin typeface="Quattrocento Sans"/>
                <a:sym typeface="Quattrocento Sans"/>
              </a:rPr>
              <a:t> </a:t>
            </a:r>
            <a:r>
              <a:rPr lang="fr-FR" sz="1200" dirty="0" err="1">
                <a:latin typeface="Quattrocento Sans"/>
                <a:sym typeface="Quattrocento Sans"/>
              </a:rPr>
              <a:t>snapchat</a:t>
            </a:r>
            <a:r>
              <a:rPr lang="fr-FR" sz="1200" dirty="0">
                <a:latin typeface="Quattrocento Sans"/>
                <a:sym typeface="Quattrocento Sans"/>
              </a:rPr>
              <a:t> </a:t>
            </a:r>
            <a:r>
              <a:rPr lang="fr-FR" sz="1200" dirty="0" err="1">
                <a:latin typeface="Quattrocento Sans"/>
                <a:sym typeface="Quattrocento Sans"/>
              </a:rPr>
              <a:t>day</a:t>
            </a:r>
            <a:endParaRPr lang="fr-FR" sz="1200" dirty="0">
              <a:latin typeface="Quattrocento Sans"/>
              <a:sym typeface="Quattrocento Sans"/>
            </a:endParaRPr>
          </a:p>
          <a:p>
            <a:pPr marL="285750" indent="-285750">
              <a:spcBef>
                <a:spcPts val="600"/>
              </a:spcBef>
              <a:buFont typeface="Arial" panose="020B0604020202020204" pitchFamily="34" charset="0"/>
              <a:buChar char="•"/>
            </a:pPr>
            <a:r>
              <a:rPr lang="fr-FR" sz="1200" dirty="0">
                <a:latin typeface="Quattrocento Sans"/>
                <a:sym typeface="Quattrocento Sans"/>
              </a:rPr>
              <a:t>A votre demande : enquête</a:t>
            </a:r>
          </a:p>
          <a:p>
            <a:pPr marL="285750" indent="-285750">
              <a:spcBef>
                <a:spcPts val="600"/>
              </a:spcBef>
              <a:buFont typeface="Arial" panose="020B0604020202020204" pitchFamily="34" charset="0"/>
              <a:buChar char="•"/>
            </a:pPr>
            <a:endParaRPr lang="fr-FR" sz="1200" dirty="0">
              <a:latin typeface="Quattrocento Sans"/>
              <a:sym typeface="Quattrocento Sans"/>
            </a:endParaRPr>
          </a:p>
          <a:p>
            <a:pPr>
              <a:spcBef>
                <a:spcPts val="600"/>
              </a:spcBef>
            </a:pPr>
            <a:r>
              <a:rPr lang="fr-FR" sz="2000" dirty="0">
                <a:latin typeface="Quattrocento Sans"/>
                <a:sym typeface="Quattrocento Sans"/>
              </a:rPr>
              <a:t>Histoires : Exemple : Martigues</a:t>
            </a:r>
            <a:endParaRPr lang="en" sz="2000" dirty="0">
              <a:latin typeface="Quattrocento Sans"/>
              <a:sym typeface="Quattrocento Sans"/>
            </a:endParaRPr>
          </a:p>
        </p:txBody>
      </p:sp>
    </p:spTree>
    <p:extLst>
      <p:ext uri="{BB962C8B-B14F-4D97-AF65-F5344CB8AC3E}">
        <p14:creationId xmlns:p14="http://schemas.microsoft.com/office/powerpoint/2010/main" val="284498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sommaire</a:t>
            </a:r>
          </a:p>
        </p:txBody>
      </p:sp>
      <p:sp>
        <p:nvSpPr>
          <p:cNvPr id="3" name="Espace réservé du contenu 2"/>
          <p:cNvSpPr>
            <a:spLocks noGrp="1"/>
          </p:cNvSpPr>
          <p:nvPr>
            <p:ph idx="1"/>
          </p:nvPr>
        </p:nvSpPr>
        <p:spPr>
          <a:xfrm>
            <a:off x="768096" y="2636912"/>
            <a:ext cx="7692336" cy="3672448"/>
          </a:xfrm>
        </p:spPr>
        <p:txBody>
          <a:bodyPr>
            <a:normAutofit/>
          </a:bodyPr>
          <a:lstStyle/>
          <a:p>
            <a:pPr marL="470919" lvl="1" indent="-342900">
              <a:buFont typeface="+mj-lt"/>
              <a:buAutoNum type="arabicPeriod"/>
            </a:pPr>
            <a:r>
              <a:rPr lang="fr-FR" sz="1800" dirty="0"/>
              <a:t>De la bibliothèque en crise à l’</a:t>
            </a:r>
            <a:r>
              <a:rPr lang="fr-FR" sz="1800" dirty="0" err="1"/>
              <a:t>advocacy</a:t>
            </a:r>
            <a:endParaRPr lang="fr-FR" sz="1800" dirty="0"/>
          </a:p>
          <a:p>
            <a:pPr marL="470919" lvl="1" indent="-342900">
              <a:buFont typeface="+mj-lt"/>
              <a:buAutoNum type="arabicPeriod"/>
            </a:pPr>
            <a:r>
              <a:rPr lang="fr-FR" sz="1800" dirty="0"/>
              <a:t>Enjeux et missions</a:t>
            </a:r>
          </a:p>
          <a:p>
            <a:pPr marL="470919" lvl="1" indent="-342900">
              <a:buFont typeface="+mj-lt"/>
              <a:buAutoNum type="arabicPeriod"/>
            </a:pPr>
            <a:r>
              <a:rPr lang="fr-FR" sz="1800" dirty="0"/>
              <a:t>Objectifs</a:t>
            </a:r>
          </a:p>
          <a:p>
            <a:pPr marL="470919" lvl="1" indent="-342900">
              <a:buFont typeface="+mj-lt"/>
              <a:buAutoNum type="arabicPeriod"/>
            </a:pPr>
            <a:r>
              <a:rPr lang="fr-FR" sz="1800" dirty="0"/>
              <a:t>Les élus, les médias et les habitants</a:t>
            </a:r>
          </a:p>
          <a:p>
            <a:pPr marL="470919" lvl="1" indent="-342900">
              <a:buFont typeface="+mj-lt"/>
              <a:buAutoNum type="arabicPeriod"/>
            </a:pPr>
            <a:r>
              <a:rPr lang="fr-FR" sz="1800" dirty="0"/>
              <a:t>Notre message</a:t>
            </a:r>
          </a:p>
          <a:p>
            <a:pPr marL="470919" lvl="1" indent="-342900">
              <a:buFont typeface="+mj-lt"/>
              <a:buAutoNum type="arabicPeriod"/>
            </a:pPr>
            <a:r>
              <a:rPr lang="fr-FR" sz="1800" dirty="0"/>
              <a:t>Nos stratégies et actions</a:t>
            </a:r>
          </a:p>
          <a:p>
            <a:pPr marL="470919" lvl="1" indent="-342900">
              <a:buFont typeface="+mj-lt"/>
              <a:buAutoNum type="arabicPeriod"/>
            </a:pPr>
            <a:r>
              <a:rPr lang="fr-FR" sz="1800" dirty="0"/>
              <a:t>Le calendrier idéal</a:t>
            </a:r>
          </a:p>
          <a:p>
            <a:pPr marL="470919" lvl="1" indent="-342900">
              <a:buFont typeface="+mj-lt"/>
              <a:buAutoNum type="arabicPeriod"/>
            </a:pPr>
            <a:r>
              <a:rPr lang="fr-FR" sz="1800" dirty="0"/>
              <a:t>Un succès ? </a:t>
            </a:r>
          </a:p>
          <a:p>
            <a:endParaRPr lang="fr-FR" dirty="0"/>
          </a:p>
        </p:txBody>
      </p:sp>
    </p:spTree>
    <p:extLst>
      <p:ext uri="{BB962C8B-B14F-4D97-AF65-F5344CB8AC3E}">
        <p14:creationId xmlns:p14="http://schemas.microsoft.com/office/powerpoint/2010/main" val="3312093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899592" y="1098309"/>
            <a:ext cx="5400600" cy="435599"/>
          </a:xfrm>
          <a:prstGeom prst="rect">
            <a:avLst/>
          </a:prstGeom>
        </p:spPr>
        <p:txBody>
          <a:bodyPr spcFirstLastPara="1" vert="horz" wrap="square" lIns="91425" tIns="91425" rIns="91425" bIns="91425" rtlCol="0" anchor="ctr" anchorCtr="0">
            <a:noAutofit/>
          </a:bodyPr>
          <a:lstStyle/>
          <a:p>
            <a:r>
              <a:rPr lang="en" sz="3000" dirty="0"/>
              <a:t>Striking facts</a:t>
            </a:r>
          </a:p>
        </p:txBody>
      </p:sp>
      <p:sp>
        <p:nvSpPr>
          <p:cNvPr id="83" name="Shape 83"/>
          <p:cNvSpPr txBox="1"/>
          <p:nvPr/>
        </p:nvSpPr>
        <p:spPr>
          <a:xfrm>
            <a:off x="1131082" y="2492896"/>
            <a:ext cx="7228348" cy="2810107"/>
          </a:xfrm>
          <a:prstGeom prst="rect">
            <a:avLst/>
          </a:prstGeom>
          <a:noFill/>
          <a:ln>
            <a:noFill/>
          </a:ln>
        </p:spPr>
        <p:txBody>
          <a:bodyPr lIns="91425" tIns="91425" rIns="91425" bIns="91425" anchor="t" anchorCtr="0">
            <a:noAutofit/>
          </a:bodyPr>
          <a:lstStyle/>
          <a:p>
            <a:pPr>
              <a:spcBef>
                <a:spcPts val="600"/>
              </a:spcBef>
            </a:pPr>
            <a:r>
              <a:rPr lang="fr-FR" sz="2000" dirty="0">
                <a:latin typeface="Quattrocento Sans"/>
                <a:sym typeface="Quattrocento Sans"/>
              </a:rPr>
              <a:t>Des chiffres ou des infos qui sont remarquables</a:t>
            </a:r>
          </a:p>
          <a:p>
            <a:pPr>
              <a:spcBef>
                <a:spcPts val="600"/>
              </a:spcBef>
            </a:pPr>
            <a:endParaRPr lang="fr-FR" sz="2000" dirty="0">
              <a:latin typeface="Quattrocento Sans"/>
              <a:sym typeface="Quattrocento Sans"/>
            </a:endParaRPr>
          </a:p>
          <a:p>
            <a:pPr>
              <a:spcBef>
                <a:spcPts val="600"/>
              </a:spcBef>
            </a:pPr>
            <a:r>
              <a:rPr lang="fr-FR" sz="2000" dirty="0">
                <a:latin typeface="Quattrocento Sans"/>
                <a:sym typeface="Quattrocento Sans"/>
              </a:rPr>
              <a:t>Equations à construire</a:t>
            </a:r>
          </a:p>
          <a:p>
            <a:pPr>
              <a:spcBef>
                <a:spcPts val="600"/>
              </a:spcBef>
            </a:pPr>
            <a:endParaRPr lang="fr-FR" sz="2000" dirty="0">
              <a:latin typeface="Quattrocento Sans"/>
              <a:sym typeface="Quattrocento Sans"/>
            </a:endParaRPr>
          </a:p>
          <a:p>
            <a:pPr>
              <a:spcBef>
                <a:spcPts val="600"/>
              </a:spcBef>
            </a:pPr>
            <a:r>
              <a:rPr lang="fr-FR" sz="2000" dirty="0">
                <a:latin typeface="Quattrocento Sans"/>
                <a:sym typeface="Quattrocento Sans"/>
              </a:rPr>
              <a:t>Exemple : Comparaison entre le nombre de personnes qui fréquentent la bibliothèque et le nombre de personnes qui fréquentent les stades.</a:t>
            </a:r>
          </a:p>
          <a:p>
            <a:pPr>
              <a:spcBef>
                <a:spcPts val="600"/>
              </a:spcBef>
            </a:pPr>
            <a:endParaRPr lang="fr-FR" dirty="0">
              <a:latin typeface="Quattrocento Sans"/>
              <a:ea typeface="Quattrocento Sans"/>
              <a:cs typeface="Quattrocento Sans"/>
              <a:sym typeface="Quattrocento Sans"/>
            </a:endParaRPr>
          </a:p>
          <a:p>
            <a:pPr>
              <a:spcBef>
                <a:spcPts val="600"/>
              </a:spcBef>
            </a:pPr>
            <a:endParaRPr lang="fr-FR" dirty="0">
              <a:latin typeface="Quattrocento Sans"/>
              <a:ea typeface="Quattrocento Sans"/>
              <a:cs typeface="Quattrocento Sans"/>
              <a:sym typeface="Quattrocento Sans"/>
            </a:endParaRPr>
          </a:p>
          <a:p>
            <a:pPr>
              <a:spcBef>
                <a:spcPts val="600"/>
              </a:spcBef>
            </a:pPr>
            <a:endParaRPr lang="fr-FR" dirty="0">
              <a:latin typeface="Quattrocento Sans"/>
              <a:sym typeface="Quattrocento Sans"/>
            </a:endParaRPr>
          </a:p>
          <a:p>
            <a:pPr>
              <a:spcBef>
                <a:spcPts val="600"/>
              </a:spcBef>
            </a:pPr>
            <a:r>
              <a:rPr lang="en" sz="1600" b="1" dirty="0">
                <a:highlight>
                  <a:srgbClr val="FFCD00"/>
                </a:highlight>
                <a:latin typeface="Quattrocento Sans"/>
                <a:ea typeface="Quattrocento Sans"/>
                <a:cs typeface="Quattrocento Sans"/>
                <a:sym typeface="Quattrocento Sans"/>
              </a:rPr>
              <a:t> </a:t>
            </a:r>
          </a:p>
        </p:txBody>
      </p:sp>
    </p:spTree>
    <p:extLst>
      <p:ext uri="{BB962C8B-B14F-4D97-AF65-F5344CB8AC3E}">
        <p14:creationId xmlns:p14="http://schemas.microsoft.com/office/powerpoint/2010/main" val="107414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10-Minute Library Advoca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723" y="2030226"/>
            <a:ext cx="3621277" cy="20477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77830" y="2708920"/>
            <a:ext cx="2880320" cy="461665"/>
          </a:xfrm>
          <a:prstGeom prst="rect">
            <a:avLst/>
          </a:prstGeom>
        </p:spPr>
        <p:txBody>
          <a:bodyPr wrap="square">
            <a:spAutoFit/>
          </a:bodyPr>
          <a:lstStyle/>
          <a:p>
            <a:r>
              <a:rPr lang="fr-FR" sz="1200" dirty="0">
                <a:hlinkClick r:id="rId3"/>
              </a:rPr>
              <a:t>https://blogs.ifla.org/lpa/2019/01/10/introducing-the-10-minute-library-advocate/</a:t>
            </a:r>
            <a:endParaRPr lang="fr-FR" sz="1200" dirty="0"/>
          </a:p>
        </p:txBody>
      </p:sp>
      <p:sp>
        <p:nvSpPr>
          <p:cNvPr id="6" name="Google Shape;154;p29">
            <a:extLst>
              <a:ext uri="{FF2B5EF4-FFF2-40B4-BE49-F238E27FC236}">
                <a16:creationId xmlns:a16="http://schemas.microsoft.com/office/drawing/2014/main" id="{012F33A9-10F0-479A-9824-64A4E90D2A33}"/>
              </a:ext>
            </a:extLst>
          </p:cNvPr>
          <p:cNvSpPr txBox="1">
            <a:spLocks noGrp="1"/>
          </p:cNvSpPr>
          <p:nvPr>
            <p:ph type="title"/>
          </p:nvPr>
        </p:nvSpPr>
        <p:spPr>
          <a:xfrm>
            <a:off x="768096" y="585216"/>
            <a:ext cx="7290054" cy="1499616"/>
          </a:xfrm>
          <a:prstGeom prst="rect">
            <a:avLst/>
          </a:prstGeom>
          <a:noFill/>
          <a:ln>
            <a:noFill/>
          </a:ln>
        </p:spPr>
        <p:txBody>
          <a:bodyPr spcFirstLastPara="1" vert="horz" wrap="square" lIns="91425" tIns="91425" rIns="91425" bIns="91425" rtlCol="0" anchor="ctr" anchorCtr="0">
            <a:noAutofit/>
          </a:bodyPr>
          <a:lstStyle/>
          <a:p>
            <a:r>
              <a:rPr lang="fr-FR" dirty="0" err="1"/>
              <a:t>Striking</a:t>
            </a:r>
            <a:r>
              <a:rPr lang="fr-FR" dirty="0"/>
              <a:t> </a:t>
            </a:r>
            <a:r>
              <a:rPr lang="fr-FR" dirty="0" err="1"/>
              <a:t>facts</a:t>
            </a:r>
            <a:r>
              <a:rPr lang="fr-FR" dirty="0"/>
              <a:t> IFLA</a:t>
            </a:r>
            <a:endParaRPr dirty="0">
              <a:highlight>
                <a:srgbClr val="FFCD00"/>
              </a:highlight>
            </a:endParaRPr>
          </a:p>
        </p:txBody>
      </p:sp>
      <p:sp>
        <p:nvSpPr>
          <p:cNvPr id="8" name="ZoneTexte 7">
            <a:extLst>
              <a:ext uri="{FF2B5EF4-FFF2-40B4-BE49-F238E27FC236}">
                <a16:creationId xmlns:a16="http://schemas.microsoft.com/office/drawing/2014/main" id="{213E5C8A-3E2D-4A58-946E-F3DF0311E244}"/>
              </a:ext>
            </a:extLst>
          </p:cNvPr>
          <p:cNvSpPr txBox="1"/>
          <p:nvPr/>
        </p:nvSpPr>
        <p:spPr>
          <a:xfrm>
            <a:off x="1280775" y="4801248"/>
            <a:ext cx="6264696" cy="1661993"/>
          </a:xfrm>
          <a:prstGeom prst="rect">
            <a:avLst/>
          </a:prstGeom>
          <a:noFill/>
        </p:spPr>
        <p:txBody>
          <a:bodyPr wrap="square">
            <a:spAutoFit/>
          </a:bodyPr>
          <a:lstStyle/>
          <a:p>
            <a:pPr indent="-228600">
              <a:spcBef>
                <a:spcPts val="0"/>
              </a:spcBef>
              <a:buSzPts val="1400"/>
            </a:pPr>
            <a:r>
              <a:rPr lang="fr-FR" sz="1800" dirty="0"/>
              <a:t>Le blog </a:t>
            </a:r>
            <a:r>
              <a:rPr lang="fr-FR" sz="1800" dirty="0" err="1"/>
              <a:t>Advocacy</a:t>
            </a:r>
            <a:r>
              <a:rPr lang="fr-FR" sz="1800" dirty="0"/>
              <a:t> : </a:t>
            </a:r>
          </a:p>
          <a:p>
            <a:pPr marL="625475" lvl="1" indent="-228600">
              <a:spcBef>
                <a:spcPts val="0"/>
              </a:spcBef>
              <a:buSzPts val="1400"/>
            </a:pPr>
            <a:r>
              <a:rPr lang="fr-FR" sz="1400" dirty="0">
                <a:hlinkClick r:id="rId4"/>
              </a:rPr>
              <a:t>https://blogs.ifla.org/lpa/</a:t>
            </a:r>
            <a:endParaRPr lang="fr-FR" sz="1400" dirty="0"/>
          </a:p>
          <a:p>
            <a:pPr marL="625475" lvl="1" indent="-228600">
              <a:spcBef>
                <a:spcPts val="0"/>
              </a:spcBef>
              <a:buSzPts val="1400"/>
            </a:pPr>
            <a:endParaRPr lang="fr-FR" sz="1400" dirty="0"/>
          </a:p>
          <a:p>
            <a:pPr marL="625475" lvl="1" indent="-228600">
              <a:spcBef>
                <a:spcPts val="0"/>
              </a:spcBef>
              <a:buSzPts val="1400"/>
            </a:pPr>
            <a:r>
              <a:rPr lang="fr-FR" sz="1400" dirty="0">
                <a:hlinkClick r:id="rId5"/>
              </a:rPr>
              <a:t>https://blogs.ifla.org/lpa/tag/everylibrariananadvocate/</a:t>
            </a:r>
            <a:endParaRPr lang="fr-FR" sz="1400" dirty="0"/>
          </a:p>
          <a:p>
            <a:pPr marL="625475" lvl="1" indent="-228600">
              <a:spcBef>
                <a:spcPts val="0"/>
              </a:spcBef>
              <a:buSzPts val="1400"/>
            </a:pPr>
            <a:endParaRPr lang="fr-FR" sz="1400" dirty="0"/>
          </a:p>
          <a:p>
            <a:pPr marL="625475" lvl="1" indent="-228600">
              <a:spcBef>
                <a:spcPts val="0"/>
              </a:spcBef>
              <a:buSzPts val="1400"/>
            </a:pPr>
            <a:r>
              <a:rPr lang="fr-FR" sz="1400" dirty="0">
                <a:hlinkClick r:id="rId6"/>
              </a:rPr>
              <a:t>https://blogs.ifla.org/lpa/tag/10minuteinternationallibrarian/</a:t>
            </a:r>
            <a:endParaRPr lang="fr-FR" sz="1400" dirty="0"/>
          </a:p>
          <a:p>
            <a:pPr marL="625475" lvl="1" indent="-228600">
              <a:spcBef>
                <a:spcPts val="0"/>
              </a:spcBef>
              <a:buSzPts val="1400"/>
            </a:pPr>
            <a:endParaRPr lang="fr-FR" sz="1400" dirty="0"/>
          </a:p>
        </p:txBody>
      </p:sp>
    </p:spTree>
    <p:extLst>
      <p:ext uri="{BB962C8B-B14F-4D97-AF65-F5344CB8AC3E}">
        <p14:creationId xmlns:p14="http://schemas.microsoft.com/office/powerpoint/2010/main" val="2029872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03648" y="5805264"/>
            <a:ext cx="7128792" cy="461665"/>
          </a:xfrm>
          <a:prstGeom prst="rect">
            <a:avLst/>
          </a:prstGeom>
        </p:spPr>
        <p:txBody>
          <a:bodyPr wrap="square">
            <a:spAutoFit/>
          </a:bodyPr>
          <a:lstStyle/>
          <a:p>
            <a:r>
              <a:rPr lang="en-US" sz="1200" u="sng" dirty="0">
                <a:hlinkClick r:id="rId2"/>
              </a:rPr>
              <a:t>https://blogs.ifla.org/lpa/2019/11/22/the-10-minute-library-advocate-45-learn-a-striking-library-fact/</a:t>
            </a:r>
            <a:endParaRPr lang="en-US" sz="1200" u="sng" dirty="0"/>
          </a:p>
          <a:p>
            <a:endParaRPr lang="fr-FR" sz="1200" dirty="0"/>
          </a:p>
        </p:txBody>
      </p:sp>
      <p:sp>
        <p:nvSpPr>
          <p:cNvPr id="6" name="Google Shape;154;p29">
            <a:extLst>
              <a:ext uri="{FF2B5EF4-FFF2-40B4-BE49-F238E27FC236}">
                <a16:creationId xmlns:a16="http://schemas.microsoft.com/office/drawing/2014/main" id="{012F33A9-10F0-479A-9824-64A4E90D2A33}"/>
              </a:ext>
            </a:extLst>
          </p:cNvPr>
          <p:cNvSpPr txBox="1">
            <a:spLocks noGrp="1"/>
          </p:cNvSpPr>
          <p:nvPr>
            <p:ph type="title"/>
          </p:nvPr>
        </p:nvSpPr>
        <p:spPr>
          <a:xfrm>
            <a:off x="768096" y="585216"/>
            <a:ext cx="7290054" cy="1499616"/>
          </a:xfrm>
          <a:prstGeom prst="rect">
            <a:avLst/>
          </a:prstGeom>
          <a:noFill/>
          <a:ln>
            <a:noFill/>
          </a:ln>
        </p:spPr>
        <p:txBody>
          <a:bodyPr spcFirstLastPara="1" vert="horz" wrap="square" lIns="91425" tIns="91425" rIns="91425" bIns="91425" rtlCol="0" anchor="ctr" anchorCtr="0">
            <a:noAutofit/>
          </a:bodyPr>
          <a:lstStyle/>
          <a:p>
            <a:r>
              <a:rPr lang="fr-FR" dirty="0" err="1"/>
              <a:t>Striking</a:t>
            </a:r>
            <a:r>
              <a:rPr lang="fr-FR" dirty="0"/>
              <a:t> </a:t>
            </a:r>
            <a:r>
              <a:rPr lang="fr-FR" dirty="0" err="1"/>
              <a:t>facts</a:t>
            </a:r>
            <a:r>
              <a:rPr lang="fr-FR" dirty="0"/>
              <a:t> / IFLA</a:t>
            </a:r>
            <a:endParaRPr dirty="0">
              <a:highlight>
                <a:srgbClr val="FFCD00"/>
              </a:highlight>
            </a:endParaRPr>
          </a:p>
        </p:txBody>
      </p:sp>
      <p:pic>
        <p:nvPicPr>
          <p:cNvPr id="7170" name="Picture 2" descr="The 10-Minute Library Advocate #45: Learn a Striking Library Fact">
            <a:extLst>
              <a:ext uri="{FF2B5EF4-FFF2-40B4-BE49-F238E27FC236}">
                <a16:creationId xmlns:a16="http://schemas.microsoft.com/office/drawing/2014/main" id="{04A5CD2D-4124-4524-BFEF-BA877CA99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373" y="1844824"/>
            <a:ext cx="6482777" cy="366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715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29047" t="12683" r="10822" b="5782"/>
          <a:stretch/>
        </p:blipFill>
        <p:spPr>
          <a:xfrm>
            <a:off x="827584" y="289524"/>
            <a:ext cx="7364019" cy="5616624"/>
          </a:xfrm>
          <a:prstGeom prst="rect">
            <a:avLst/>
          </a:prstGeom>
        </p:spPr>
      </p:pic>
      <p:sp>
        <p:nvSpPr>
          <p:cNvPr id="5" name="Rectangle 4"/>
          <p:cNvSpPr/>
          <p:nvPr/>
        </p:nvSpPr>
        <p:spPr>
          <a:xfrm>
            <a:off x="251520" y="6340678"/>
            <a:ext cx="5976664" cy="369332"/>
          </a:xfrm>
          <a:prstGeom prst="rect">
            <a:avLst/>
          </a:prstGeom>
        </p:spPr>
        <p:txBody>
          <a:bodyPr wrap="square">
            <a:spAutoFit/>
          </a:bodyPr>
          <a:lstStyle/>
          <a:p>
            <a:r>
              <a:rPr lang="fr-FR" dirty="0">
                <a:hlinkClick r:id="rId4"/>
              </a:rPr>
              <a:t>http://www.ala.org/advocacy/library-value-calculator</a:t>
            </a:r>
            <a:endParaRPr lang="fr-FR" dirty="0"/>
          </a:p>
        </p:txBody>
      </p:sp>
    </p:spTree>
    <p:extLst>
      <p:ext uri="{BB962C8B-B14F-4D97-AF65-F5344CB8AC3E}">
        <p14:creationId xmlns:p14="http://schemas.microsoft.com/office/powerpoint/2010/main" val="2532696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rochure cover image. The title is white text on a blue background: &quot;Quotable Facts About America's Libraries&quot; AL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78832"/>
            <a:ext cx="3076575" cy="54197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3528" y="6245658"/>
            <a:ext cx="5760640" cy="369332"/>
          </a:xfrm>
          <a:prstGeom prst="rect">
            <a:avLst/>
          </a:prstGeom>
        </p:spPr>
        <p:txBody>
          <a:bodyPr wrap="square">
            <a:spAutoFit/>
          </a:bodyPr>
          <a:lstStyle/>
          <a:p>
            <a:r>
              <a:rPr lang="fr-FR" dirty="0">
                <a:hlinkClick r:id="rId3"/>
              </a:rPr>
              <a:t>http://www.ala.org/advocacy/quotable-facts</a:t>
            </a:r>
            <a:endParaRPr lang="fr-FR" dirty="0"/>
          </a:p>
        </p:txBody>
      </p:sp>
    </p:spTree>
    <p:extLst>
      <p:ext uri="{BB962C8B-B14F-4D97-AF65-F5344CB8AC3E}">
        <p14:creationId xmlns:p14="http://schemas.microsoft.com/office/powerpoint/2010/main" val="4181144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Exemple Agenda 2030 et bib françaises</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Un exemple d’</a:t>
            </a:r>
            <a:r>
              <a:rPr lang="fr-FR" sz="2200" i="1" dirty="0" err="1">
                <a:solidFill>
                  <a:schemeClr val="accent4">
                    <a:lumMod val="60000"/>
                    <a:lumOff val="40000"/>
                  </a:schemeClr>
                </a:solidFill>
              </a:rPr>
              <a:t>advocacy</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1427478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755576" y="1019331"/>
            <a:ext cx="7488832" cy="435599"/>
          </a:xfrm>
          <a:prstGeom prst="rect">
            <a:avLst/>
          </a:prstGeom>
        </p:spPr>
        <p:txBody>
          <a:bodyPr spcFirstLastPara="1" vert="horz" wrap="square" lIns="91425" tIns="91425" rIns="91425" bIns="91425" rtlCol="0" anchor="ctr" anchorCtr="0">
            <a:noAutofit/>
          </a:bodyPr>
          <a:lstStyle/>
          <a:p>
            <a:r>
              <a:rPr lang="en" dirty="0"/>
              <a:t>La déclaration de Lyon - 2014</a:t>
            </a:r>
          </a:p>
        </p:txBody>
      </p:sp>
      <p:sp>
        <p:nvSpPr>
          <p:cNvPr id="82" name="Shape 82"/>
          <p:cNvSpPr txBox="1"/>
          <p:nvPr/>
        </p:nvSpPr>
        <p:spPr>
          <a:xfrm>
            <a:off x="1381251" y="2209801"/>
            <a:ext cx="7031099" cy="826499"/>
          </a:xfrm>
          <a:prstGeom prst="rect">
            <a:avLst/>
          </a:prstGeom>
          <a:noFill/>
          <a:ln>
            <a:noFill/>
          </a:ln>
        </p:spPr>
        <p:txBody>
          <a:bodyPr lIns="91425" tIns="91425" rIns="91425" bIns="91425" anchor="t" anchorCtr="0">
            <a:noAutofit/>
          </a:bodyPr>
          <a:lstStyle/>
          <a:p>
            <a:pPr>
              <a:spcBef>
                <a:spcPts val="600"/>
              </a:spcBef>
            </a:pPr>
            <a:endParaRPr lang="en" sz="1200" b="1" dirty="0">
              <a:latin typeface="Quattrocento Sans"/>
              <a:ea typeface="Quattrocento Sans"/>
              <a:cs typeface="Quattrocento Sans"/>
              <a:sym typeface="Quattrocento Sans"/>
            </a:endParaRPr>
          </a:p>
        </p:txBody>
      </p:sp>
      <p:sp>
        <p:nvSpPr>
          <p:cNvPr id="84" name="Shape 84"/>
          <p:cNvSpPr txBox="1"/>
          <p:nvPr/>
        </p:nvSpPr>
        <p:spPr>
          <a:xfrm>
            <a:off x="759411" y="2492896"/>
            <a:ext cx="2228414" cy="1683401"/>
          </a:xfrm>
          <a:prstGeom prst="rect">
            <a:avLst/>
          </a:prstGeom>
          <a:noFill/>
          <a:ln>
            <a:noFill/>
          </a:ln>
        </p:spPr>
        <p:txBody>
          <a:bodyPr lIns="91425" tIns="91425" rIns="91425" bIns="91425" anchor="t" anchorCtr="0">
            <a:noAutofit/>
          </a:bodyPr>
          <a:lstStyle/>
          <a:p>
            <a:pPr>
              <a:spcBef>
                <a:spcPts val="600"/>
              </a:spcBef>
            </a:pPr>
            <a:r>
              <a:rPr lang="fr-FR" sz="1600" b="1" dirty="0">
                <a:latin typeface="Quattrocento Sans"/>
                <a:ea typeface="Quattrocento Sans"/>
                <a:cs typeface="Quattrocento Sans"/>
                <a:sym typeface="Quattrocento Sans"/>
                <a:hlinkClick r:id="rId3"/>
              </a:rPr>
              <a:t>https://www.lyondeclaration.org/content/pages/lyon-declaration-fr.pdf</a:t>
            </a:r>
            <a:endParaRPr lang="fr-FR" sz="1600" b="1" dirty="0">
              <a:latin typeface="Quattrocento Sans"/>
              <a:ea typeface="Quattrocento Sans"/>
              <a:cs typeface="Quattrocento Sans"/>
              <a:sym typeface="Quattrocento Sans"/>
            </a:endParaRPr>
          </a:p>
          <a:p>
            <a:pPr>
              <a:spcBef>
                <a:spcPts val="600"/>
              </a:spcBef>
            </a:pPr>
            <a:endParaRPr lang="en" sz="1600" dirty="0">
              <a:latin typeface="Quattrocento Sans"/>
              <a:ea typeface="Quattrocento Sans"/>
              <a:cs typeface="Quattrocento Sans"/>
              <a:sym typeface="Quattrocento Sans"/>
            </a:endParaRPr>
          </a:p>
          <a:p>
            <a:pPr>
              <a:spcBef>
                <a:spcPts val="600"/>
              </a:spcBef>
            </a:pPr>
            <a:endParaRPr lang="en" sz="1200" dirty="0">
              <a:latin typeface="Quattrocento Sans"/>
              <a:ea typeface="Quattrocento Sans"/>
              <a:cs typeface="Quattrocento Sans"/>
              <a:sym typeface="Quattrocento Sans"/>
            </a:endParaRPr>
          </a:p>
          <a:p>
            <a:pPr>
              <a:spcBef>
                <a:spcPts val="600"/>
              </a:spcBef>
            </a:pPr>
            <a:endParaRPr lang="en" sz="1200" dirty="0">
              <a:latin typeface="Quattrocento Sans"/>
              <a:ea typeface="Quattrocento Sans"/>
              <a:cs typeface="Quattrocento Sans"/>
              <a:sym typeface="Quattrocento Sans"/>
            </a:endParaRPr>
          </a:p>
        </p:txBody>
      </p:sp>
      <p:pic>
        <p:nvPicPr>
          <p:cNvPr id="3" name="Image 2">
            <a:extLst>
              <a:ext uri="{FF2B5EF4-FFF2-40B4-BE49-F238E27FC236}">
                <a16:creationId xmlns:a16="http://schemas.microsoft.com/office/drawing/2014/main" id="{A069B803-B079-2257-B601-482CE4403B92}"/>
              </a:ext>
            </a:extLst>
          </p:cNvPr>
          <p:cNvPicPr>
            <a:picLocks noChangeAspect="1"/>
          </p:cNvPicPr>
          <p:nvPr/>
        </p:nvPicPr>
        <p:blipFill rotWithShape="1">
          <a:blip r:embed="rId4"/>
          <a:srcRect l="24801" t="25987" r="27162" b="10471"/>
          <a:stretch/>
        </p:blipFill>
        <p:spPr>
          <a:xfrm>
            <a:off x="3347864" y="1772816"/>
            <a:ext cx="4392488" cy="3873493"/>
          </a:xfrm>
          <a:prstGeom prst="rect">
            <a:avLst/>
          </a:prstGeom>
        </p:spPr>
      </p:pic>
    </p:spTree>
    <p:extLst>
      <p:ext uri="{BB962C8B-B14F-4D97-AF65-F5344CB8AC3E}">
        <p14:creationId xmlns:p14="http://schemas.microsoft.com/office/powerpoint/2010/main" val="2537578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30300"/>
            <a:ext cx="2885380" cy="402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39952" y="1772817"/>
            <a:ext cx="4752528" cy="3693319"/>
          </a:xfrm>
          <a:prstGeom prst="rect">
            <a:avLst/>
          </a:prstGeom>
          <a:noFill/>
          <a:ln>
            <a:noFill/>
          </a:ln>
        </p:spPr>
        <p:txBody>
          <a:bodyPr wrap="square">
            <a:spAutoFit/>
          </a:bodyPr>
          <a:lstStyle/>
          <a:p>
            <a:r>
              <a:rPr lang="fr-FR" dirty="0">
                <a:highlight>
                  <a:srgbClr val="FFCD00"/>
                </a:highlight>
                <a:latin typeface="Quattrocento Sans" panose="020B0604020202020204" charset="0"/>
              </a:rPr>
              <a:t>OBJECTIF 3 : </a:t>
            </a:r>
            <a:r>
              <a:rPr lang="fr-FR" dirty="0">
                <a:latin typeface="Quattrocento Sans" panose="020B0604020202020204" charset="0"/>
              </a:rPr>
              <a:t>un exemple du </a:t>
            </a:r>
            <a:r>
              <a:rPr lang="fr-FR" dirty="0">
                <a:highlight>
                  <a:srgbClr val="FFCD00"/>
                </a:highlight>
                <a:latin typeface="Quattrocento Sans" panose="020B0604020202020204" charset="0"/>
              </a:rPr>
              <a:t>KIRGHIZISTAN</a:t>
            </a:r>
          </a:p>
          <a:p>
            <a:endParaRPr lang="fr-FR" dirty="0">
              <a:highlight>
                <a:srgbClr val="FFCD00"/>
              </a:highlight>
              <a:latin typeface="Quattrocento Sans" panose="020B0604020202020204" charset="0"/>
            </a:endParaRPr>
          </a:p>
          <a:p>
            <a:pPr algn="just"/>
            <a:r>
              <a:rPr lang="fr-FR" sz="1200" dirty="0">
                <a:latin typeface="Quattrocento Sans" panose="020B0604020202020204" charset="0"/>
              </a:rPr>
              <a:t>Face à une épidémie de tuberculose (TB), le gouvernement du Kirghizistan a lancé un programme national intensif de prévention et de veille. Le service « Non à la tuberculose ! » du Consortium kirghiz des bibliothèques et de l’information (KLIC) a travaillé en partenariat avec des organisations de la société civile comme le projet HOPE et la Société du Croissant-Rouge, pour mobiliser les bibliothèques publiques à l’égard des objectifs gouvernementaux.</a:t>
            </a:r>
          </a:p>
          <a:p>
            <a:pPr algn="just"/>
            <a:endParaRPr lang="fr-FR" sz="1200" dirty="0">
              <a:latin typeface="Quattrocento Sans" panose="020B0604020202020204" charset="0"/>
            </a:endParaRPr>
          </a:p>
          <a:p>
            <a:pPr algn="just"/>
            <a:r>
              <a:rPr lang="fr-FR" sz="1200" dirty="0">
                <a:latin typeface="Quattrocento Sans" panose="020B0604020202020204" charset="0"/>
              </a:rPr>
              <a:t>À la suite d’une subvention pilote accordée à trois bibliothèques du Programme d’innovation en bibliothèques publiques d’EIFL (</a:t>
            </a:r>
            <a:r>
              <a:rPr lang="fr-FR" sz="1200" dirty="0" err="1">
                <a:latin typeface="Quattrocento Sans" panose="020B0604020202020204" charset="0"/>
              </a:rPr>
              <a:t>Electronic</a:t>
            </a:r>
            <a:r>
              <a:rPr lang="fr-FR" sz="1200" dirty="0">
                <a:latin typeface="Quattrocento Sans" panose="020B0604020202020204" charset="0"/>
              </a:rPr>
              <a:t> Information for </a:t>
            </a:r>
            <a:r>
              <a:rPr lang="fr-FR" sz="1200" dirty="0" err="1">
                <a:latin typeface="Quattrocento Sans" panose="020B0604020202020204" charset="0"/>
              </a:rPr>
              <a:t>Libraries</a:t>
            </a:r>
            <a:r>
              <a:rPr lang="fr-FR" sz="1200" dirty="0">
                <a:latin typeface="Quattrocento Sans" panose="020B0604020202020204" charset="0"/>
              </a:rPr>
              <a:t>), l’initiative « Non à la tuberculose ! » a été déployée dans 190 bibliothèques rurales avec notamment une formation pour 800 personnes sur la sensibilisation à la lutte contre la tuberculose, ainsi que des débats publics auxquels ont participé 5 600 personnes.</a:t>
            </a:r>
          </a:p>
          <a:p>
            <a:r>
              <a:rPr lang="fr-FR" dirty="0">
                <a:latin typeface="Quattrocento Sans" panose="020B0604020202020204" charset="0"/>
              </a:rPr>
              <a:t> </a:t>
            </a:r>
          </a:p>
        </p:txBody>
      </p:sp>
      <p:sp>
        <p:nvSpPr>
          <p:cNvPr id="7" name="Rectangle 4"/>
          <p:cNvSpPr>
            <a:spLocks noChangeArrowheads="1"/>
          </p:cNvSpPr>
          <p:nvPr/>
        </p:nvSpPr>
        <p:spPr bwMode="auto">
          <a:xfrm>
            <a:off x="611560" y="5426061"/>
            <a:ext cx="28853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hangingPunct="1"/>
            <a:r>
              <a:rPr lang="en-AU" altLang="fr-FR" dirty="0">
                <a:hlinkClick r:id="rId4"/>
              </a:rPr>
              <a:t>http://www.ifla.org/publications/node/10546</a:t>
            </a:r>
            <a:r>
              <a:rPr lang="en-AU" altLang="fr-FR" dirty="0"/>
              <a:t> </a:t>
            </a:r>
          </a:p>
        </p:txBody>
      </p:sp>
    </p:spTree>
    <p:extLst>
      <p:ext uri="{BB962C8B-B14F-4D97-AF65-F5344CB8AC3E}">
        <p14:creationId xmlns:p14="http://schemas.microsoft.com/office/powerpoint/2010/main" val="4068373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058" y="1937012"/>
            <a:ext cx="3456384" cy="241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55976" y="1484785"/>
            <a:ext cx="4176464" cy="5078313"/>
          </a:xfrm>
          <a:prstGeom prst="rect">
            <a:avLst/>
          </a:prstGeom>
        </p:spPr>
        <p:txBody>
          <a:bodyPr wrap="square">
            <a:spAutoFit/>
          </a:bodyPr>
          <a:lstStyle/>
          <a:p>
            <a:r>
              <a:rPr lang="fr-FR" dirty="0">
                <a:highlight>
                  <a:srgbClr val="FFCD00"/>
                </a:highlight>
                <a:latin typeface="Quattrocento Sans" panose="020B0604020202020204" charset="0"/>
              </a:rPr>
              <a:t>OBJECTIF 3 </a:t>
            </a:r>
            <a:r>
              <a:rPr lang="fr-FR" dirty="0">
                <a:latin typeface="Quattrocento Sans" panose="020B0604020202020204" charset="0"/>
              </a:rPr>
              <a:t>: Permettre à tous de vivre en bonne santé et promouvoir le bien-être de tous à tout âge</a:t>
            </a:r>
          </a:p>
          <a:p>
            <a:endParaRPr lang="fr-FR" dirty="0">
              <a:latin typeface="Quattrocento Sans" panose="020B0604020202020204" charset="0"/>
            </a:endParaRPr>
          </a:p>
          <a:p>
            <a:r>
              <a:rPr lang="fr-FR" dirty="0">
                <a:latin typeface="Quattrocento Sans" panose="020B0604020202020204" charset="0"/>
              </a:rPr>
              <a:t>Les bibliothèques soutiennent cet objectif en fournissant … </a:t>
            </a:r>
          </a:p>
          <a:p>
            <a:endParaRPr lang="fr-FR" dirty="0">
              <a:latin typeface="Quattrocento Sans" panose="020B0604020202020204" charset="0"/>
            </a:endParaRPr>
          </a:p>
          <a:p>
            <a:pPr marL="285750" indent="-285750">
              <a:buFont typeface="Arial" panose="020B0604020202020204" pitchFamily="34" charset="0"/>
              <a:buChar char="•"/>
            </a:pPr>
            <a:r>
              <a:rPr lang="fr-FR" dirty="0">
                <a:latin typeface="Quattrocento Sans" panose="020B0604020202020204" charset="0"/>
              </a:rPr>
              <a:t>la recherche dans les bibliothèques médicales et hospitalières qui soutient l’éducation et améliore la pratique médicale pour professionnels de la santé </a:t>
            </a:r>
          </a:p>
          <a:p>
            <a:pPr marL="285750" indent="-285750">
              <a:buFont typeface="Arial" panose="020B0604020202020204" pitchFamily="34" charset="0"/>
              <a:buChar char="•"/>
            </a:pPr>
            <a:endParaRPr lang="fr-FR" dirty="0">
              <a:latin typeface="Quattrocento Sans" panose="020B0604020202020204" charset="0"/>
            </a:endParaRPr>
          </a:p>
          <a:p>
            <a:pPr marL="285750" indent="-285750">
              <a:buFont typeface="Arial" panose="020B0604020202020204" pitchFamily="34" charset="0"/>
              <a:buChar char="•"/>
            </a:pPr>
            <a:r>
              <a:rPr lang="fr-FR" dirty="0">
                <a:latin typeface="Quattrocento Sans" panose="020B0604020202020204" charset="0"/>
              </a:rPr>
              <a:t>l’accès public à l’information sur la santé et le bien-être dans les bibliothèques publiques, ce qui aide les individus et les familles à rester en bonne santé</a:t>
            </a:r>
          </a:p>
        </p:txBody>
      </p:sp>
      <p:sp>
        <p:nvSpPr>
          <p:cNvPr id="7" name="Rectangle 4"/>
          <p:cNvSpPr>
            <a:spLocks noChangeArrowheads="1"/>
          </p:cNvSpPr>
          <p:nvPr/>
        </p:nvSpPr>
        <p:spPr bwMode="auto">
          <a:xfrm>
            <a:off x="0" y="5589240"/>
            <a:ext cx="89624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hangingPunct="1"/>
            <a:r>
              <a:rPr lang="en-AU" altLang="fr-FR" dirty="0">
                <a:hlinkClick r:id="rId4"/>
              </a:rPr>
              <a:t>https://www.ifla.org/files/assets/hq/topics/libraries-development/documents/sdgs-insert-fr.pdf</a:t>
            </a:r>
            <a:endParaRPr lang="en-AU" altLang="fr-FR" dirty="0"/>
          </a:p>
          <a:p>
            <a:pPr eaLnBrk="1" hangingPunct="1"/>
            <a:endParaRPr lang="en-AU" altLang="fr-FR" dirty="0"/>
          </a:p>
        </p:txBody>
      </p:sp>
    </p:spTree>
    <p:extLst>
      <p:ext uri="{BB962C8B-B14F-4D97-AF65-F5344CB8AC3E}">
        <p14:creationId xmlns:p14="http://schemas.microsoft.com/office/powerpoint/2010/main" val="898350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81251" y="1230225"/>
            <a:ext cx="4918941" cy="580799"/>
          </a:xfrm>
        </p:spPr>
        <p:txBody>
          <a:bodyPr>
            <a:normAutofit fontScale="90000"/>
          </a:bodyPr>
          <a:lstStyle/>
          <a:p>
            <a:r>
              <a:rPr lang="fr-FR" dirty="0"/>
              <a:t>Données à disposition</a:t>
            </a:r>
          </a:p>
        </p:txBody>
      </p:sp>
      <p:sp>
        <p:nvSpPr>
          <p:cNvPr id="3" name="Espace réservé du texte 2"/>
          <p:cNvSpPr>
            <a:spLocks noGrp="1"/>
          </p:cNvSpPr>
          <p:nvPr>
            <p:ph type="body" idx="1"/>
          </p:nvPr>
        </p:nvSpPr>
        <p:spPr>
          <a:xfrm>
            <a:off x="251521" y="2492896"/>
            <a:ext cx="2694039" cy="3410628"/>
          </a:xfrm>
          <a:ln>
            <a:solidFill>
              <a:srgbClr val="FFC000"/>
            </a:solidFill>
          </a:ln>
        </p:spPr>
        <p:txBody>
          <a:bodyPr/>
          <a:lstStyle/>
          <a:p>
            <a:pPr>
              <a:buNone/>
            </a:pPr>
            <a:r>
              <a:rPr lang="fr-FR" dirty="0"/>
              <a:t>Statistiques </a:t>
            </a:r>
          </a:p>
          <a:p>
            <a:endParaRPr lang="fr-FR" dirty="0"/>
          </a:p>
          <a:p>
            <a:r>
              <a:rPr lang="fr-FR" dirty="0"/>
              <a:t>Public </a:t>
            </a:r>
            <a:r>
              <a:rPr lang="fr-FR" dirty="0" err="1"/>
              <a:t>Libraries</a:t>
            </a:r>
            <a:r>
              <a:rPr lang="fr-FR" dirty="0"/>
              <a:t> 2030</a:t>
            </a:r>
          </a:p>
          <a:p>
            <a:r>
              <a:rPr lang="fr-FR" dirty="0"/>
              <a:t>Ministères</a:t>
            </a:r>
          </a:p>
        </p:txBody>
      </p:sp>
      <p:sp>
        <p:nvSpPr>
          <p:cNvPr id="4" name="Espace réservé du texte 3"/>
          <p:cNvSpPr>
            <a:spLocks noGrp="1"/>
          </p:cNvSpPr>
          <p:nvPr>
            <p:ph type="body" idx="2"/>
          </p:nvPr>
        </p:nvSpPr>
        <p:spPr>
          <a:xfrm>
            <a:off x="3203849" y="2492896"/>
            <a:ext cx="2694039" cy="3410628"/>
          </a:xfrm>
          <a:ln>
            <a:solidFill>
              <a:srgbClr val="FFC000"/>
            </a:solidFill>
          </a:ln>
        </p:spPr>
        <p:txBody>
          <a:bodyPr/>
          <a:lstStyle/>
          <a:p>
            <a:pPr>
              <a:buNone/>
            </a:pPr>
            <a:r>
              <a:rPr lang="fr-FR" dirty="0"/>
              <a:t>Récits professionnels</a:t>
            </a:r>
          </a:p>
          <a:p>
            <a:endParaRPr lang="fr-FR" dirty="0"/>
          </a:p>
          <a:p>
            <a:r>
              <a:rPr lang="fr-FR" dirty="0"/>
              <a:t>Plateforme des projets </a:t>
            </a:r>
            <a:r>
              <a:rPr lang="fr-FR" dirty="0" err="1"/>
              <a:t>Enssib</a:t>
            </a:r>
            <a:endParaRPr lang="fr-FR" dirty="0"/>
          </a:p>
          <a:p>
            <a:r>
              <a:rPr lang="fr-FR" dirty="0"/>
              <a:t>Bibliothèques dans la cité BPI</a:t>
            </a:r>
          </a:p>
        </p:txBody>
      </p:sp>
      <p:sp>
        <p:nvSpPr>
          <p:cNvPr id="5" name="Espace réservé du texte 4"/>
          <p:cNvSpPr>
            <a:spLocks noGrp="1"/>
          </p:cNvSpPr>
          <p:nvPr>
            <p:ph type="body" idx="3"/>
          </p:nvPr>
        </p:nvSpPr>
        <p:spPr>
          <a:xfrm>
            <a:off x="6156177" y="2492896"/>
            <a:ext cx="2550023" cy="3410628"/>
          </a:xfrm>
          <a:ln>
            <a:solidFill>
              <a:srgbClr val="FFC000"/>
            </a:solidFill>
          </a:ln>
        </p:spPr>
        <p:txBody>
          <a:bodyPr/>
          <a:lstStyle/>
          <a:p>
            <a:pPr>
              <a:buNone/>
            </a:pPr>
            <a:r>
              <a:rPr lang="fr-FR" dirty="0"/>
              <a:t>Récits publics</a:t>
            </a:r>
          </a:p>
          <a:p>
            <a:endParaRPr lang="fr-FR" dirty="0"/>
          </a:p>
          <a:p>
            <a:r>
              <a:rPr lang="fr-FR" dirty="0"/>
              <a:t> Etudes d’impact</a:t>
            </a:r>
          </a:p>
          <a:p>
            <a:r>
              <a:rPr lang="fr-FR" dirty="0"/>
              <a:t>Project </a:t>
            </a:r>
            <a:r>
              <a:rPr lang="fr-FR" dirty="0" err="1"/>
              <a:t>Outcome</a:t>
            </a:r>
            <a:endParaRPr lang="fr-FR" dirty="0"/>
          </a:p>
          <a:p>
            <a:r>
              <a:rPr lang="fr-FR" dirty="0"/>
              <a:t>Etudes des effets</a:t>
            </a:r>
          </a:p>
          <a:p>
            <a:endParaRPr lang="fr-FR" dirty="0"/>
          </a:p>
          <a:p>
            <a:pPr>
              <a:buNone/>
            </a:pPr>
            <a:r>
              <a:rPr lang="fr-FR" dirty="0"/>
              <a:t>&gt;&gt;&gt;</a:t>
            </a:r>
            <a:r>
              <a:rPr lang="fr-FR" dirty="0" err="1"/>
              <a:t>Libraries</a:t>
            </a:r>
            <a:r>
              <a:rPr lang="fr-FR" dirty="0"/>
              <a:t> </a:t>
            </a:r>
            <a:r>
              <a:rPr lang="fr-FR" dirty="0" err="1"/>
              <a:t>Snapshot</a:t>
            </a:r>
            <a:r>
              <a:rPr lang="fr-FR" dirty="0"/>
              <a:t> </a:t>
            </a:r>
            <a:r>
              <a:rPr lang="fr-FR" dirty="0" err="1"/>
              <a:t>day</a:t>
            </a:r>
            <a:r>
              <a:rPr lang="fr-FR" dirty="0"/>
              <a:t> : ALA</a:t>
            </a:r>
          </a:p>
        </p:txBody>
      </p:sp>
      <p:pic>
        <p:nvPicPr>
          <p:cNvPr id="5124" name="Picture 4" descr="Eston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7" y="4509120"/>
            <a:ext cx="990761" cy="139440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ésultat de recherche d'images pour &quot;logo bibliothèque BPI&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6520" y="4813801"/>
            <a:ext cx="884535" cy="88453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ésultat de recherche d'images pour &quot;Libraries Snapshot day&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4082" y="4736594"/>
            <a:ext cx="1233114" cy="116693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r="42440" b="12201"/>
          <a:stretch/>
        </p:blipFill>
        <p:spPr>
          <a:xfrm>
            <a:off x="4459344" y="4783084"/>
            <a:ext cx="1326489" cy="539566"/>
          </a:xfrm>
          <a:prstGeom prst="rect">
            <a:avLst/>
          </a:prstGeom>
        </p:spPr>
      </p:pic>
    </p:spTree>
    <p:extLst>
      <p:ext uri="{BB962C8B-B14F-4D97-AF65-F5344CB8AC3E}">
        <p14:creationId xmlns:p14="http://schemas.microsoft.com/office/powerpoint/2010/main" val="64072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971DA-3BCE-40D5-9008-0435069EB498}"/>
              </a:ext>
            </a:extLst>
          </p:cNvPr>
          <p:cNvSpPr>
            <a:spLocks noGrp="1"/>
          </p:cNvSpPr>
          <p:nvPr>
            <p:ph type="title"/>
          </p:nvPr>
        </p:nvSpPr>
        <p:spPr>
          <a:xfrm>
            <a:off x="35496" y="1268760"/>
            <a:ext cx="9073008" cy="1463040"/>
          </a:xfrm>
        </p:spPr>
        <p:txBody>
          <a:bodyPr/>
          <a:lstStyle/>
          <a:p>
            <a:pPr algn="ctr"/>
            <a:r>
              <a:rPr lang="fr-FR" dirty="0"/>
              <a:t>Illustration</a:t>
            </a:r>
            <a:br>
              <a:rPr lang="fr-FR" dirty="0"/>
            </a:br>
            <a:r>
              <a:rPr lang="fr-FR" dirty="0"/>
              <a:t>Agenda 2030 et bib françaises</a:t>
            </a:r>
          </a:p>
        </p:txBody>
      </p:sp>
      <p:sp>
        <p:nvSpPr>
          <p:cNvPr id="4" name="Espace réservé pour une image  3">
            <a:extLst>
              <a:ext uri="{FF2B5EF4-FFF2-40B4-BE49-F238E27FC236}">
                <a16:creationId xmlns:a16="http://schemas.microsoft.com/office/drawing/2014/main" id="{5A215157-BC82-B84E-D813-E1F9643F38B2}"/>
              </a:ext>
            </a:extLst>
          </p:cNvPr>
          <p:cNvSpPr>
            <a:spLocks noGrp="1"/>
          </p:cNvSpPr>
          <p:nvPr>
            <p:ph type="pic" idx="1"/>
          </p:nvPr>
        </p:nvSpPr>
        <p:spPr/>
      </p:sp>
      <p:sp>
        <p:nvSpPr>
          <p:cNvPr id="3" name="Espace réservé du texte 2"/>
          <p:cNvSpPr>
            <a:spLocks noGrp="1"/>
          </p:cNvSpPr>
          <p:nvPr>
            <p:ph type="body" sz="half" idx="2"/>
          </p:nvPr>
        </p:nvSpPr>
        <p:spPr>
          <a:xfrm>
            <a:off x="395536" y="5373216"/>
            <a:ext cx="4574280" cy="1049962"/>
          </a:xfrm>
        </p:spPr>
        <p:txBody>
          <a:bodyPr>
            <a:normAutofit/>
          </a:bodyPr>
          <a:lstStyle/>
          <a:p>
            <a:pPr algn="ctr"/>
            <a:r>
              <a:rPr lang="fr-FR" sz="2800" dirty="0">
                <a:solidFill>
                  <a:schemeClr val="accent4">
                    <a:lumMod val="60000"/>
                    <a:lumOff val="40000"/>
                  </a:schemeClr>
                </a:solidFill>
              </a:rPr>
              <a:t>Un exemple d’</a:t>
            </a:r>
            <a:r>
              <a:rPr lang="fr-FR" sz="2800" dirty="0" err="1">
                <a:solidFill>
                  <a:schemeClr val="accent4">
                    <a:lumMod val="60000"/>
                    <a:lumOff val="40000"/>
                  </a:schemeClr>
                </a:solidFill>
              </a:rPr>
              <a:t>advocacy</a:t>
            </a:r>
            <a:endParaRPr lang="fr-FR" sz="2800" dirty="0">
              <a:solidFill>
                <a:schemeClr val="accent4">
                  <a:lumMod val="60000"/>
                  <a:lumOff val="40000"/>
                </a:schemeClr>
              </a:solidFill>
            </a:endParaRPr>
          </a:p>
        </p:txBody>
      </p:sp>
      <p:pic>
        <p:nvPicPr>
          <p:cNvPr id="5" name="Image 4">
            <a:hlinkClick r:id="rId2"/>
            <a:extLst>
              <a:ext uri="{FF2B5EF4-FFF2-40B4-BE49-F238E27FC236}">
                <a16:creationId xmlns:a16="http://schemas.microsoft.com/office/drawing/2014/main" id="{F869AA6D-9527-2676-5031-0B17868B3396}"/>
              </a:ext>
            </a:extLst>
          </p:cNvPr>
          <p:cNvPicPr>
            <a:picLocks noChangeAspect="1"/>
          </p:cNvPicPr>
          <p:nvPr/>
        </p:nvPicPr>
        <p:blipFill rotWithShape="1">
          <a:blip r:embed="rId3"/>
          <a:srcRect l="60059" t="15544" r="13826" b="40457"/>
          <a:stretch/>
        </p:blipFill>
        <p:spPr>
          <a:xfrm>
            <a:off x="1905030" y="2562327"/>
            <a:ext cx="5331654" cy="3031725"/>
          </a:xfrm>
          <a:prstGeom prst="rect">
            <a:avLst/>
          </a:prstGeom>
        </p:spPr>
      </p:pic>
    </p:spTree>
    <p:extLst>
      <p:ext uri="{BB962C8B-B14F-4D97-AF65-F5344CB8AC3E}">
        <p14:creationId xmlns:p14="http://schemas.microsoft.com/office/powerpoint/2010/main" val="3406378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403648" y="1337331"/>
            <a:ext cx="3878399" cy="435599"/>
          </a:xfrm>
          <a:prstGeom prst="rect">
            <a:avLst/>
          </a:prstGeom>
        </p:spPr>
        <p:txBody>
          <a:bodyPr vert="horz" lIns="91425" tIns="91425" rIns="91425" bIns="91425" rtlCol="0" anchor="ctr" anchorCtr="0">
            <a:noAutofit/>
          </a:bodyPr>
          <a:lstStyle/>
          <a:p>
            <a:r>
              <a:rPr lang="en" dirty="0"/>
              <a:t>Collecte : questionnaire</a:t>
            </a:r>
          </a:p>
        </p:txBody>
      </p:sp>
      <p:sp>
        <p:nvSpPr>
          <p:cNvPr id="155" name="Shape 155"/>
          <p:cNvSpPr txBox="1">
            <a:spLocks noGrp="1"/>
          </p:cNvSpPr>
          <p:nvPr>
            <p:ph type="body" idx="1"/>
          </p:nvPr>
        </p:nvSpPr>
        <p:spPr>
          <a:xfrm>
            <a:off x="467545" y="2996953"/>
            <a:ext cx="2333999" cy="648073"/>
          </a:xfrm>
          <a:prstGeom prst="rect">
            <a:avLst/>
          </a:prstGeom>
        </p:spPr>
        <p:txBody>
          <a:bodyPr vert="horz" lIns="91425" tIns="91425" rIns="91425" bIns="91425" rtlCol="0" anchor="t" anchorCtr="0">
            <a:noAutofit/>
          </a:bodyPr>
          <a:lstStyle/>
          <a:p>
            <a:pPr>
              <a:buNone/>
            </a:pPr>
            <a:r>
              <a:rPr lang="fr-FR" b="1" dirty="0">
                <a:highlight>
                  <a:srgbClr val="FFCD00"/>
                </a:highlight>
              </a:rPr>
              <a:t>ABF</a:t>
            </a:r>
            <a:endParaRPr lang="en" b="1" dirty="0">
              <a:highlight>
                <a:srgbClr val="FFCD00"/>
              </a:highlight>
            </a:endParaRPr>
          </a:p>
        </p:txBody>
      </p:sp>
      <p:sp>
        <p:nvSpPr>
          <p:cNvPr id="156" name="Shape 156"/>
          <p:cNvSpPr txBox="1">
            <a:spLocks noGrp="1"/>
          </p:cNvSpPr>
          <p:nvPr>
            <p:ph type="body" idx="2"/>
          </p:nvPr>
        </p:nvSpPr>
        <p:spPr>
          <a:xfrm>
            <a:off x="1907704" y="2729883"/>
            <a:ext cx="5184576" cy="943622"/>
          </a:xfrm>
          <a:prstGeom prst="rect">
            <a:avLst/>
          </a:prstGeom>
        </p:spPr>
        <p:txBody>
          <a:bodyPr vert="horz" lIns="91425" tIns="91425" rIns="91425" bIns="91425" rtlCol="0" anchor="t" anchorCtr="0">
            <a:noAutofit/>
          </a:bodyPr>
          <a:lstStyle/>
          <a:p>
            <a:pPr>
              <a:buNone/>
            </a:pPr>
            <a:endParaRPr lang="fr-FR" dirty="0"/>
          </a:p>
          <a:p>
            <a:pPr>
              <a:buNone/>
            </a:pPr>
            <a:r>
              <a:rPr lang="fr-FR" sz="1600" dirty="0"/>
              <a:t>Lancé en 2017, 30 bibliothèques françaises ont répondu, 150 actions collectées</a:t>
            </a:r>
          </a:p>
          <a:p>
            <a:pPr>
              <a:buNone/>
            </a:pPr>
            <a:endParaRPr lang="en" sz="2400" b="1" dirty="0"/>
          </a:p>
          <a:p>
            <a:pPr>
              <a:buNone/>
            </a:pPr>
            <a:endParaRPr lang="en" dirty="0"/>
          </a:p>
        </p:txBody>
      </p:sp>
      <p:sp>
        <p:nvSpPr>
          <p:cNvPr id="12" name="Shape 155"/>
          <p:cNvSpPr txBox="1">
            <a:spLocks noGrp="1"/>
          </p:cNvSpPr>
          <p:nvPr>
            <p:ph type="body" idx="1"/>
          </p:nvPr>
        </p:nvSpPr>
        <p:spPr>
          <a:xfrm>
            <a:off x="467545" y="4030982"/>
            <a:ext cx="2333999" cy="648073"/>
          </a:xfrm>
          <a:prstGeom prst="rect">
            <a:avLst/>
          </a:prstGeom>
        </p:spPr>
        <p:txBody>
          <a:bodyPr vert="horz" lIns="91425" tIns="91425" rIns="91425" bIns="91425" rtlCol="0" anchor="t" anchorCtr="0">
            <a:noAutofit/>
          </a:bodyPr>
          <a:lstStyle/>
          <a:p>
            <a:pPr>
              <a:buNone/>
            </a:pPr>
            <a:r>
              <a:rPr lang="fr-FR" b="1" dirty="0">
                <a:highlight>
                  <a:srgbClr val="FFCD00"/>
                </a:highlight>
              </a:rPr>
              <a:t>AIFBD</a:t>
            </a:r>
            <a:endParaRPr lang="en" b="1" dirty="0">
              <a:highlight>
                <a:srgbClr val="FFCD00"/>
              </a:highlight>
            </a:endParaRPr>
          </a:p>
        </p:txBody>
      </p:sp>
      <p:sp>
        <p:nvSpPr>
          <p:cNvPr id="13" name="Shape 156"/>
          <p:cNvSpPr txBox="1">
            <a:spLocks noGrp="1"/>
          </p:cNvSpPr>
          <p:nvPr>
            <p:ph type="body" idx="2"/>
          </p:nvPr>
        </p:nvSpPr>
        <p:spPr>
          <a:xfrm>
            <a:off x="1907704" y="3768051"/>
            <a:ext cx="5976664" cy="943622"/>
          </a:xfrm>
          <a:prstGeom prst="rect">
            <a:avLst/>
          </a:prstGeom>
        </p:spPr>
        <p:txBody>
          <a:bodyPr vert="horz" lIns="91425" tIns="91425" rIns="91425" bIns="91425" rtlCol="0" anchor="t" anchorCtr="0">
            <a:noAutofit/>
          </a:bodyPr>
          <a:lstStyle/>
          <a:p>
            <a:pPr>
              <a:buNone/>
            </a:pPr>
            <a:endParaRPr lang="fr-FR" dirty="0"/>
          </a:p>
          <a:p>
            <a:pPr>
              <a:buNone/>
            </a:pPr>
            <a:r>
              <a:rPr lang="fr-FR" sz="1600" dirty="0"/>
              <a:t>Lancé en 2018, 60 bibliothèques francophones (Hors France) ont répondu, 200 actions collectées. La moitié des réponses viennent de Belgique.</a:t>
            </a:r>
            <a:endParaRPr lang="en" sz="2400" b="1" dirty="0"/>
          </a:p>
          <a:p>
            <a:pPr>
              <a:buNone/>
            </a:pPr>
            <a:endParaRPr lang="en" dirty="0"/>
          </a:p>
        </p:txBody>
      </p:sp>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r="75547"/>
          <a:stretch/>
        </p:blipFill>
        <p:spPr>
          <a:xfrm>
            <a:off x="7740352" y="3967887"/>
            <a:ext cx="948798" cy="478713"/>
          </a:xfrm>
          <a:prstGeom prst="rect">
            <a:avLst/>
          </a:prstGeom>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6435"/>
          <a:stretch/>
        </p:blipFill>
        <p:spPr bwMode="auto">
          <a:xfrm>
            <a:off x="7452320" y="2878291"/>
            <a:ext cx="1329410" cy="624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hape 156"/>
          <p:cNvSpPr txBox="1">
            <a:spLocks noGrp="1"/>
          </p:cNvSpPr>
          <p:nvPr>
            <p:ph type="body" idx="2"/>
          </p:nvPr>
        </p:nvSpPr>
        <p:spPr>
          <a:xfrm>
            <a:off x="332117" y="4941984"/>
            <a:ext cx="8449613" cy="943622"/>
          </a:xfrm>
          <a:prstGeom prst="rect">
            <a:avLst/>
          </a:prstGeom>
        </p:spPr>
        <p:txBody>
          <a:bodyPr vert="horz" lIns="91425" tIns="91425" rIns="91425" bIns="91425" rtlCol="0" anchor="t" anchorCtr="0">
            <a:noAutofit/>
          </a:bodyPr>
          <a:lstStyle/>
          <a:p>
            <a:pPr>
              <a:buNone/>
            </a:pPr>
            <a:endParaRPr lang="fr-FR" dirty="0"/>
          </a:p>
          <a:p>
            <a:pPr>
              <a:buNone/>
            </a:pPr>
            <a:r>
              <a:rPr lang="fr-FR" sz="1600" dirty="0"/>
              <a:t>Au total, 90 bibliothèques francophones ont répondu, 350 actions collectées.</a:t>
            </a:r>
            <a:endParaRPr lang="en" sz="2400" b="1" dirty="0"/>
          </a:p>
          <a:p>
            <a:pPr>
              <a:buNone/>
            </a:pPr>
            <a:endParaRPr lang="en" dirty="0"/>
          </a:p>
        </p:txBody>
      </p:sp>
    </p:spTree>
    <p:extLst>
      <p:ext uri="{BB962C8B-B14F-4D97-AF65-F5344CB8AC3E}">
        <p14:creationId xmlns:p14="http://schemas.microsoft.com/office/powerpoint/2010/main" val="1805930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268760"/>
            <a:ext cx="7056784" cy="504056"/>
          </a:xfrm>
        </p:spPr>
        <p:txBody>
          <a:bodyPr>
            <a:normAutofit fontScale="90000"/>
          </a:bodyPr>
          <a:lstStyle/>
          <a:p>
            <a:r>
              <a:rPr lang="fr-FR" dirty="0"/>
              <a:t>Collecte française, complétée par 2 bases de données</a:t>
            </a:r>
          </a:p>
        </p:txBody>
      </p:sp>
      <p:sp>
        <p:nvSpPr>
          <p:cNvPr id="4" name="Espace réservé du texte 3"/>
          <p:cNvSpPr>
            <a:spLocks noGrp="1"/>
          </p:cNvSpPr>
          <p:nvPr>
            <p:ph type="body" idx="2"/>
          </p:nvPr>
        </p:nvSpPr>
        <p:spPr>
          <a:xfrm>
            <a:off x="755576" y="2924944"/>
            <a:ext cx="7776864" cy="2376264"/>
          </a:xfrm>
          <a:ln>
            <a:solidFill>
              <a:srgbClr val="FFC000"/>
            </a:solidFill>
          </a:ln>
        </p:spPr>
        <p:txBody>
          <a:bodyPr/>
          <a:lstStyle/>
          <a:p>
            <a:endParaRPr lang="fr-FR" dirty="0"/>
          </a:p>
          <a:p>
            <a:r>
              <a:rPr lang="fr-FR" dirty="0"/>
              <a:t>Bibliothèques dans la cité</a:t>
            </a:r>
          </a:p>
          <a:p>
            <a:endParaRPr lang="fr-FR" dirty="0"/>
          </a:p>
          <a:p>
            <a:endParaRPr lang="fr-FR" dirty="0"/>
          </a:p>
          <a:p>
            <a:endParaRPr lang="fr-FR" dirty="0"/>
          </a:p>
          <a:p>
            <a:r>
              <a:rPr lang="fr-FR" dirty="0"/>
              <a:t>Plateforme des projets</a:t>
            </a:r>
          </a:p>
          <a:p>
            <a:endParaRPr lang="fr-FR" dirty="0"/>
          </a:p>
        </p:txBody>
      </p:sp>
      <p:pic>
        <p:nvPicPr>
          <p:cNvPr id="5126" name="Picture 6" descr="Résultat de recherche d'images pour &quot;logo bibliothèque BPI&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090673"/>
            <a:ext cx="720080" cy="72008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4196976"/>
            <a:ext cx="2857500" cy="762000"/>
          </a:xfrm>
          <a:prstGeom prst="rect">
            <a:avLst/>
          </a:prstGeom>
        </p:spPr>
      </p:pic>
    </p:spTree>
    <p:extLst>
      <p:ext uri="{BB962C8B-B14F-4D97-AF65-F5344CB8AC3E}">
        <p14:creationId xmlns:p14="http://schemas.microsoft.com/office/powerpoint/2010/main" val="2826129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648" y="1340768"/>
            <a:ext cx="4126854" cy="435599"/>
          </a:xfrm>
        </p:spPr>
        <p:txBody>
          <a:bodyPr>
            <a:normAutofit fontScale="90000"/>
          </a:bodyPr>
          <a:lstStyle/>
          <a:p>
            <a:r>
              <a:rPr lang="fr-FR" dirty="0"/>
              <a:t>Base de données des actions</a:t>
            </a:r>
          </a:p>
        </p:txBody>
      </p:sp>
      <p:pic>
        <p:nvPicPr>
          <p:cNvPr id="4" name="Imag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1" y="2316940"/>
            <a:ext cx="3738147" cy="3438781"/>
          </a:xfrm>
          <a:prstGeom prst="rect">
            <a:avLst/>
          </a:prstGeom>
        </p:spPr>
      </p:pic>
      <p:pic>
        <p:nvPicPr>
          <p:cNvPr id="6" name="Image 5">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14658" r="65326" b="28804"/>
          <a:stretch/>
        </p:blipFill>
        <p:spPr>
          <a:xfrm>
            <a:off x="5292080" y="1148264"/>
            <a:ext cx="3096344" cy="4644517"/>
          </a:xfrm>
          <a:prstGeom prst="rect">
            <a:avLst/>
          </a:prstGeom>
        </p:spPr>
      </p:pic>
    </p:spTree>
    <p:extLst>
      <p:ext uri="{BB962C8B-B14F-4D97-AF65-F5344CB8AC3E}">
        <p14:creationId xmlns:p14="http://schemas.microsoft.com/office/powerpoint/2010/main" val="3419561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4A747-1A83-464C-948C-9DDE50283021}"/>
              </a:ext>
            </a:extLst>
          </p:cNvPr>
          <p:cNvSpPr>
            <a:spLocks noGrp="1"/>
          </p:cNvSpPr>
          <p:nvPr>
            <p:ph type="title"/>
          </p:nvPr>
        </p:nvSpPr>
        <p:spPr/>
        <p:txBody>
          <a:bodyPr/>
          <a:lstStyle/>
          <a:p>
            <a:r>
              <a:rPr lang="fr-FR" dirty="0"/>
              <a:t>Objectifs</a:t>
            </a:r>
          </a:p>
        </p:txBody>
      </p:sp>
      <p:sp>
        <p:nvSpPr>
          <p:cNvPr id="3" name="Espace réservé du texte 2"/>
          <p:cNvSpPr>
            <a:spLocks noGrp="1"/>
          </p:cNvSpPr>
          <p:nvPr>
            <p:ph type="body" idx="1"/>
          </p:nvPr>
        </p:nvSpPr>
        <p:spPr/>
        <p:txBody>
          <a:bodyPr>
            <a:normAutofit/>
          </a:bodyPr>
          <a:lstStyle/>
          <a:p>
            <a:pPr algn="ctr"/>
            <a:r>
              <a:rPr lang="fr-FR" sz="2000" dirty="0">
                <a:solidFill>
                  <a:schemeClr val="accent4">
                    <a:lumMod val="60000"/>
                    <a:lumOff val="40000"/>
                  </a:schemeClr>
                </a:solidFill>
              </a:rPr>
              <a:t>Des bibliothèques ????</a:t>
            </a:r>
          </a:p>
        </p:txBody>
      </p:sp>
    </p:spTree>
    <p:extLst>
      <p:ext uri="{BB962C8B-B14F-4D97-AF65-F5344CB8AC3E}">
        <p14:creationId xmlns:p14="http://schemas.microsoft.com/office/powerpoint/2010/main" val="3751837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Définir des objectifs</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fontScale="92500" lnSpcReduction="10000"/>
          </a:bodyPr>
          <a:lstStyle/>
          <a:p>
            <a:pPr marL="0" indent="0">
              <a:buNone/>
            </a:pPr>
            <a:r>
              <a:rPr lang="fr-FR" dirty="0"/>
              <a:t>Être légitime ne suffit pas. Il faut encore savoir ce qu’on vise.</a:t>
            </a:r>
          </a:p>
          <a:p>
            <a:pPr marL="0" indent="0">
              <a:buNone/>
            </a:pPr>
            <a:r>
              <a:rPr lang="fr-FR" dirty="0"/>
              <a:t>Partie autocritique : </a:t>
            </a:r>
          </a:p>
          <a:p>
            <a:pPr marL="459486" lvl="1" indent="-285750"/>
            <a:r>
              <a:rPr lang="fr-FR" sz="1400" dirty="0"/>
              <a:t>Pourquoi ce qu’on fait déjà et qui nous rend légitime n’est pas suffisant ? </a:t>
            </a:r>
          </a:p>
          <a:p>
            <a:pPr marL="459486" lvl="1" indent="-285750"/>
            <a:r>
              <a:rPr lang="fr-FR" sz="1400" dirty="0"/>
              <a:t>Pourquoi faut-il faire autre chose ? </a:t>
            </a:r>
          </a:p>
          <a:p>
            <a:pPr marL="459486" lvl="1" indent="-285750"/>
            <a:r>
              <a:rPr lang="fr-FR" sz="1400" dirty="0"/>
              <a:t>Et quoi ? </a:t>
            </a:r>
          </a:p>
          <a:p>
            <a:pPr marL="0" indent="0">
              <a:buNone/>
            </a:pPr>
            <a:r>
              <a:rPr lang="fr-FR" sz="1800" dirty="0"/>
              <a:t>L’objectif d’</a:t>
            </a:r>
            <a:r>
              <a:rPr lang="fr-FR" sz="1800" dirty="0" err="1"/>
              <a:t>advocacy</a:t>
            </a:r>
            <a:r>
              <a:rPr lang="fr-FR" sz="1800" dirty="0"/>
              <a:t> : </a:t>
            </a:r>
          </a:p>
          <a:p>
            <a:pPr marL="459486" lvl="1" indent="-285750"/>
            <a:r>
              <a:rPr lang="fr-FR" sz="1400" dirty="0"/>
              <a:t>Ce dont on a besoin pour défendre les enjeux/missions. </a:t>
            </a:r>
          </a:p>
          <a:p>
            <a:r>
              <a:rPr lang="fr-FR" sz="1800" dirty="0"/>
              <a:t>Exemples : </a:t>
            </a:r>
          </a:p>
          <a:p>
            <a:pPr lvl="1"/>
            <a:r>
              <a:rPr lang="fr-FR" sz="1400" dirty="0"/>
              <a:t>Vouloir plus de moyens</a:t>
            </a:r>
          </a:p>
          <a:p>
            <a:pPr lvl="1"/>
            <a:r>
              <a:rPr lang="fr-FR" sz="1400" dirty="0"/>
              <a:t>Vouloir une ouverture de bibliothèque</a:t>
            </a:r>
          </a:p>
          <a:p>
            <a:pPr lvl="1"/>
            <a:r>
              <a:rPr lang="fr-FR" sz="1400" dirty="0"/>
              <a:t>Vouloir une embauche</a:t>
            </a:r>
          </a:p>
          <a:p>
            <a:pPr lvl="1"/>
            <a:r>
              <a:rPr lang="fr-FR" sz="1400" dirty="0"/>
              <a:t>Vouloir être invités à des réunions sur le territoire</a:t>
            </a:r>
          </a:p>
          <a:p>
            <a:pPr lvl="1"/>
            <a:r>
              <a:rPr lang="fr-FR" sz="1400" dirty="0"/>
              <a:t>Vouloir être mentionnés dans les rapports</a:t>
            </a:r>
          </a:p>
          <a:p>
            <a:pPr lvl="1"/>
            <a:r>
              <a:rPr lang="fr-FR" sz="1400" dirty="0"/>
              <a:t>Etc. </a:t>
            </a:r>
          </a:p>
        </p:txBody>
      </p:sp>
    </p:spTree>
    <p:extLst>
      <p:ext uri="{BB962C8B-B14F-4D97-AF65-F5344CB8AC3E}">
        <p14:creationId xmlns:p14="http://schemas.microsoft.com/office/powerpoint/2010/main" val="28548538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Définir des objectifs</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a:bodyPr>
          <a:lstStyle/>
          <a:p>
            <a:pPr marL="0" indent="0">
              <a:buNone/>
            </a:pPr>
            <a:r>
              <a:rPr lang="fr-FR" dirty="0"/>
              <a:t>Transformer ces besoins en un objectif d’</a:t>
            </a:r>
            <a:r>
              <a:rPr lang="fr-FR" dirty="0" err="1"/>
              <a:t>advocacy</a:t>
            </a:r>
            <a:endParaRPr lang="fr-FR" sz="1400" dirty="0"/>
          </a:p>
          <a:p>
            <a:r>
              <a:rPr lang="fr-FR" sz="1800" dirty="0"/>
              <a:t>Exemples : </a:t>
            </a:r>
          </a:p>
          <a:p>
            <a:pPr lvl="1"/>
            <a:r>
              <a:rPr lang="fr-FR" sz="1400" dirty="0"/>
              <a:t>Vouloir plus de moyens  : faire augmenter le budget</a:t>
            </a:r>
          </a:p>
          <a:p>
            <a:pPr lvl="1"/>
            <a:r>
              <a:rPr lang="fr-FR" sz="1400" dirty="0"/>
              <a:t>Vouloir une ouverture de bibliothèque : convaincre le conseil municipal</a:t>
            </a:r>
          </a:p>
          <a:p>
            <a:pPr lvl="1"/>
            <a:r>
              <a:rPr lang="fr-FR" sz="1400" dirty="0"/>
              <a:t>Vouloir être invités à des réunions sur le territoire : faire partie d’un comité territorial d’action thématique</a:t>
            </a:r>
          </a:p>
          <a:p>
            <a:pPr lvl="1"/>
            <a:r>
              <a:rPr lang="fr-FR" sz="1400" dirty="0"/>
              <a:t>Vouloir être mentionnés dans les rapports : être identifiés hors du cercle culture</a:t>
            </a:r>
          </a:p>
          <a:p>
            <a:pPr lvl="1"/>
            <a:r>
              <a:rPr lang="fr-FR" sz="1400" dirty="0"/>
              <a:t>Etc. </a:t>
            </a:r>
          </a:p>
        </p:txBody>
      </p:sp>
    </p:spTree>
    <p:extLst>
      <p:ext uri="{BB962C8B-B14F-4D97-AF65-F5344CB8AC3E}">
        <p14:creationId xmlns:p14="http://schemas.microsoft.com/office/powerpoint/2010/main" val="4206611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Exemple Agenda 2030 et bib françaises</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Un exemple d’</a:t>
            </a:r>
            <a:r>
              <a:rPr lang="fr-FR" sz="2200" i="1" dirty="0" err="1">
                <a:solidFill>
                  <a:schemeClr val="accent4">
                    <a:lumMod val="60000"/>
                    <a:lumOff val="40000"/>
                  </a:schemeClr>
                </a:solidFill>
              </a:rPr>
              <a:t>advocacy</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21867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Remplir le vide</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a:bodyPr>
          <a:lstStyle/>
          <a:p>
            <a:pPr marL="0" indent="0">
              <a:buNone/>
            </a:pPr>
            <a:r>
              <a:rPr lang="fr-FR" sz="1800" dirty="0"/>
              <a:t>Ce qu’on veut : </a:t>
            </a:r>
          </a:p>
          <a:p>
            <a:pPr lvl="1"/>
            <a:r>
              <a:rPr lang="fr-FR" sz="1400" dirty="0"/>
              <a:t>Être financés pour des actions relatives à l’environnement</a:t>
            </a:r>
          </a:p>
          <a:p>
            <a:pPr lvl="1"/>
            <a:r>
              <a:rPr lang="fr-FR" sz="1400" dirty="0"/>
              <a:t>Être identifiés comme des acteurs des politiques de sensibilisation à l’écologie sur notre territoire</a:t>
            </a:r>
          </a:p>
          <a:p>
            <a:pPr lvl="1"/>
            <a:r>
              <a:rPr lang="fr-FR" sz="1400" dirty="0"/>
              <a:t>Être invités aux réunion. </a:t>
            </a:r>
          </a:p>
          <a:p>
            <a:pPr marL="0" indent="0">
              <a:buNone/>
            </a:pPr>
            <a:endParaRPr lang="fr-FR" sz="1800" dirty="0"/>
          </a:p>
          <a:p>
            <a:pPr marL="0" indent="0">
              <a:buNone/>
            </a:pPr>
            <a:r>
              <a:rPr lang="fr-FR" sz="1800" dirty="0"/>
              <a:t>Qu’est-ce qu’on vise pour y arriver ? </a:t>
            </a:r>
          </a:p>
          <a:p>
            <a:pPr marL="0" indent="0">
              <a:buNone/>
            </a:pPr>
            <a:r>
              <a:rPr lang="fr-FR" sz="1800" dirty="0"/>
              <a:t>Objectif à long terme : être inscrits dans les politiques territoriales relatives à l’Agenda 2030</a:t>
            </a:r>
          </a:p>
          <a:p>
            <a:pPr marL="0" indent="0">
              <a:buNone/>
            </a:pPr>
            <a:r>
              <a:rPr lang="fr-FR" sz="1800" dirty="0"/>
              <a:t>Objectif à court terme : être inscrits dans les politiques nationales : via le rapport national volontaire présenté par la France à l’ONU.</a:t>
            </a:r>
          </a:p>
          <a:p>
            <a:endParaRPr lang="fr-FR" sz="1800" dirty="0"/>
          </a:p>
        </p:txBody>
      </p:sp>
    </p:spTree>
    <p:extLst>
      <p:ext uri="{BB962C8B-B14F-4D97-AF65-F5344CB8AC3E}">
        <p14:creationId xmlns:p14="http://schemas.microsoft.com/office/powerpoint/2010/main" val="1806204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971DA-3BCE-40D5-9008-0435069EB498}"/>
              </a:ext>
            </a:extLst>
          </p:cNvPr>
          <p:cNvSpPr>
            <a:spLocks noGrp="1"/>
          </p:cNvSpPr>
          <p:nvPr>
            <p:ph type="title"/>
          </p:nvPr>
        </p:nvSpPr>
        <p:spPr/>
        <p:txBody>
          <a:bodyPr/>
          <a:lstStyle/>
          <a:p>
            <a:r>
              <a:rPr lang="fr-FR" dirty="0"/>
              <a:t>Élus et décideurs</a:t>
            </a:r>
          </a:p>
        </p:txBody>
      </p:sp>
      <p:sp>
        <p:nvSpPr>
          <p:cNvPr id="3" name="Espace réservé du texte 2"/>
          <p:cNvSpPr>
            <a:spLocks noGrp="1"/>
          </p:cNvSpPr>
          <p:nvPr>
            <p:ph type="body" idx="1"/>
          </p:nvPr>
        </p:nvSpPr>
        <p:spPr/>
        <p:txBody>
          <a:bodyPr>
            <a:normAutofit/>
          </a:bodyPr>
          <a:lstStyle/>
          <a:p>
            <a:pPr algn="ctr"/>
            <a:r>
              <a:rPr lang="fr-FR" sz="2800" dirty="0">
                <a:solidFill>
                  <a:schemeClr val="accent4">
                    <a:lumMod val="60000"/>
                    <a:lumOff val="40000"/>
                  </a:schemeClr>
                </a:solidFill>
              </a:rPr>
              <a:t>Cibles</a:t>
            </a:r>
          </a:p>
        </p:txBody>
      </p:sp>
    </p:spTree>
    <p:extLst>
      <p:ext uri="{BB962C8B-B14F-4D97-AF65-F5344CB8AC3E}">
        <p14:creationId xmlns:p14="http://schemas.microsoft.com/office/powerpoint/2010/main" val="1429257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Élus et décideurs</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fontScale="92500" lnSpcReduction="10000"/>
          </a:bodyPr>
          <a:lstStyle/>
          <a:p>
            <a:r>
              <a:rPr lang="fr-FR" dirty="0"/>
              <a:t>Comment on identifie la cible ?</a:t>
            </a:r>
          </a:p>
          <a:p>
            <a:r>
              <a:rPr lang="fr-FR" sz="1800" dirty="0"/>
              <a:t>Pourquoi les élus plus que les médias ou les habitants ?</a:t>
            </a:r>
          </a:p>
          <a:p>
            <a:endParaRPr lang="fr-FR" sz="1800" dirty="0"/>
          </a:p>
          <a:p>
            <a:r>
              <a:rPr lang="fr-FR" sz="1800" dirty="0"/>
              <a:t>Action 1 : identifier les textes clés de ces décideurs</a:t>
            </a:r>
          </a:p>
          <a:p>
            <a:r>
              <a:rPr lang="fr-FR" sz="1800" dirty="0"/>
              <a:t>Action 2 : repérer où sont les bibliothèques ? Ou la culture ? Ou l’information ? </a:t>
            </a:r>
          </a:p>
          <a:p>
            <a:r>
              <a:rPr lang="fr-FR" sz="1800" dirty="0"/>
              <a:t>Action 3 : identifier les personnes clés</a:t>
            </a:r>
          </a:p>
          <a:p>
            <a:r>
              <a:rPr lang="fr-FR" sz="1800" dirty="0"/>
              <a:t>Action 4 : et sur quoi elles travaillent.</a:t>
            </a:r>
          </a:p>
          <a:p>
            <a:endParaRPr lang="fr-FR" sz="1800" dirty="0"/>
          </a:p>
          <a:p>
            <a:r>
              <a:rPr lang="fr-FR" sz="1800" dirty="0"/>
              <a:t>Et les médias ? Et les habitants ? En fait, ils sont plutôt des outils au service de notre stratégie d’</a:t>
            </a:r>
            <a:r>
              <a:rPr lang="fr-FR" sz="1800" dirty="0" err="1"/>
              <a:t>advocacy</a:t>
            </a:r>
            <a:r>
              <a:rPr lang="fr-FR" sz="1800" dirty="0"/>
              <a:t>. On va donc les retrouver plutôt dans la partie stratégie et actions. </a:t>
            </a:r>
          </a:p>
          <a:p>
            <a:endParaRPr lang="fr-FR" sz="1800" dirty="0"/>
          </a:p>
        </p:txBody>
      </p:sp>
    </p:spTree>
    <p:extLst>
      <p:ext uri="{BB962C8B-B14F-4D97-AF65-F5344CB8AC3E}">
        <p14:creationId xmlns:p14="http://schemas.microsoft.com/office/powerpoint/2010/main" val="1094443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4A747-1A83-464C-948C-9DDE50283021}"/>
              </a:ext>
            </a:extLst>
          </p:cNvPr>
          <p:cNvSpPr>
            <a:spLocks noGrp="1"/>
          </p:cNvSpPr>
          <p:nvPr>
            <p:ph type="title"/>
          </p:nvPr>
        </p:nvSpPr>
        <p:spPr/>
        <p:txBody>
          <a:bodyPr/>
          <a:lstStyle/>
          <a:p>
            <a:r>
              <a:rPr lang="fr-FR" dirty="0"/>
              <a:t>Un monde en crise ?</a:t>
            </a:r>
          </a:p>
        </p:txBody>
      </p:sp>
      <p:sp>
        <p:nvSpPr>
          <p:cNvPr id="3" name="Espace réservé du texte 2"/>
          <p:cNvSpPr>
            <a:spLocks noGrp="1"/>
          </p:cNvSpPr>
          <p:nvPr>
            <p:ph type="body" idx="1"/>
          </p:nvPr>
        </p:nvSpPr>
        <p:spPr>
          <a:xfrm>
            <a:off x="6400800" y="4869160"/>
            <a:ext cx="2400300" cy="1463040"/>
          </a:xfrm>
        </p:spPr>
        <p:txBody>
          <a:bodyPr>
            <a:normAutofit lnSpcReduction="10000"/>
          </a:bodyPr>
          <a:lstStyle/>
          <a:p>
            <a:pPr algn="ctr"/>
            <a:r>
              <a:rPr lang="fr-FR" sz="3200" dirty="0">
                <a:solidFill>
                  <a:schemeClr val="accent4">
                    <a:lumMod val="60000"/>
                    <a:lumOff val="40000"/>
                  </a:schemeClr>
                </a:solidFill>
              </a:rPr>
              <a:t>Une bibliothèque en crise ?</a:t>
            </a:r>
          </a:p>
        </p:txBody>
      </p:sp>
    </p:spTree>
    <p:extLst>
      <p:ext uri="{BB962C8B-B14F-4D97-AF65-F5344CB8AC3E}">
        <p14:creationId xmlns:p14="http://schemas.microsoft.com/office/powerpoint/2010/main" val="708526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827584" y="1124744"/>
            <a:ext cx="5639021" cy="435599"/>
          </a:xfrm>
          <a:prstGeom prst="rect">
            <a:avLst/>
          </a:prstGeom>
        </p:spPr>
        <p:txBody>
          <a:bodyPr spcFirstLastPara="1" vert="horz" wrap="square" lIns="91425" tIns="91425" rIns="91425" bIns="91425" rtlCol="0" anchor="ctr" anchorCtr="0">
            <a:noAutofit/>
          </a:bodyPr>
          <a:lstStyle/>
          <a:p>
            <a:r>
              <a:rPr lang="fr-FR" sz="3000" dirty="0"/>
              <a:t>Référentiels</a:t>
            </a:r>
            <a:endParaRPr lang="en" sz="3000" dirty="0"/>
          </a:p>
        </p:txBody>
      </p:sp>
      <p:sp>
        <p:nvSpPr>
          <p:cNvPr id="83" name="Shape 83"/>
          <p:cNvSpPr txBox="1"/>
          <p:nvPr/>
        </p:nvSpPr>
        <p:spPr>
          <a:xfrm>
            <a:off x="1187624" y="2708920"/>
            <a:ext cx="7706257" cy="2751961"/>
          </a:xfrm>
          <a:prstGeom prst="rect">
            <a:avLst/>
          </a:prstGeom>
          <a:noFill/>
          <a:ln>
            <a:noFill/>
          </a:ln>
        </p:spPr>
        <p:txBody>
          <a:bodyPr lIns="91425" tIns="91425" rIns="91425" bIns="91425" anchor="t" anchorCtr="0">
            <a:noAutofit/>
          </a:bodyPr>
          <a:lstStyle/>
          <a:p>
            <a:pPr>
              <a:spcBef>
                <a:spcPts val="600"/>
              </a:spcBef>
            </a:pPr>
            <a:r>
              <a:rPr lang="fr-FR" sz="2000" b="1" dirty="0">
                <a:highlight>
                  <a:srgbClr val="FFCD00"/>
                </a:highlight>
                <a:latin typeface="Quattrocento Sans"/>
                <a:ea typeface="Quattrocento Sans"/>
                <a:cs typeface="Quattrocento Sans"/>
                <a:sym typeface="Quattrocento Sans"/>
              </a:rPr>
              <a:t>Référentiel </a:t>
            </a:r>
            <a:r>
              <a:rPr lang="en" sz="2000" b="1" dirty="0">
                <a:highlight>
                  <a:srgbClr val="FFCD00"/>
                </a:highlight>
                <a:latin typeface="Quattrocento Sans"/>
                <a:ea typeface="Quattrocento Sans"/>
                <a:cs typeface="Quattrocento Sans"/>
                <a:sym typeface="Quattrocento Sans"/>
              </a:rPr>
              <a:t>: </a:t>
            </a:r>
            <a:r>
              <a:rPr lang="fr-FR" dirty="0">
                <a:latin typeface="Quattrocento Sans"/>
                <a:ea typeface="Quattrocento Sans"/>
                <a:cs typeface="Quattrocento Sans"/>
                <a:sym typeface="Quattrocento Sans"/>
              </a:rPr>
              <a:t>document qui définit les cadres d’action du service, de l’institution, de l’entreprise qui s’inscrit dans ce référentiel</a:t>
            </a:r>
          </a:p>
          <a:p>
            <a:pPr marL="285750" indent="-285750">
              <a:spcBef>
                <a:spcPts val="600"/>
              </a:spcBef>
              <a:buFont typeface="Wingdings" panose="05000000000000000000" pitchFamily="2" charset="2"/>
              <a:buChar char="Ø"/>
            </a:pPr>
            <a:r>
              <a:rPr lang="fr-FR" dirty="0">
                <a:latin typeface="Quattrocento Sans"/>
                <a:ea typeface="Quattrocento Sans"/>
                <a:cs typeface="Quattrocento Sans"/>
                <a:sym typeface="Quattrocento Sans"/>
              </a:rPr>
              <a:t>Principes, exemples, objectifs, indicateurs</a:t>
            </a:r>
          </a:p>
          <a:p>
            <a:pPr marL="285750" indent="-285750">
              <a:spcBef>
                <a:spcPts val="600"/>
              </a:spcBef>
              <a:buFont typeface="Wingdings" panose="05000000000000000000" pitchFamily="2" charset="2"/>
              <a:buChar char="Ø"/>
            </a:pPr>
            <a:endParaRPr lang="fr-FR" dirty="0">
              <a:latin typeface="Quattrocento Sans"/>
              <a:ea typeface="Quattrocento Sans"/>
              <a:cs typeface="Quattrocento Sans"/>
              <a:sym typeface="Quattrocento Sans"/>
            </a:endParaRPr>
          </a:p>
          <a:p>
            <a:pPr>
              <a:spcBef>
                <a:spcPts val="600"/>
              </a:spcBef>
            </a:pPr>
            <a:r>
              <a:rPr lang="fr-FR" dirty="0">
                <a:latin typeface="Quattrocento Sans"/>
                <a:ea typeface="Quattrocento Sans"/>
                <a:cs typeface="Quattrocento Sans"/>
                <a:sym typeface="Quattrocento Sans"/>
              </a:rPr>
              <a:t>Peut-être universel, national, local</a:t>
            </a:r>
          </a:p>
          <a:p>
            <a:pPr>
              <a:spcBef>
                <a:spcPts val="600"/>
              </a:spcBef>
            </a:pPr>
            <a:r>
              <a:rPr lang="fr-FR" dirty="0">
                <a:latin typeface="Quattrocento Sans"/>
                <a:ea typeface="Quattrocento Sans"/>
                <a:cs typeface="Quattrocento Sans"/>
                <a:sym typeface="Quattrocento Sans"/>
              </a:rPr>
              <a:t>Peut-être thématique ou non</a:t>
            </a:r>
          </a:p>
          <a:p>
            <a:pPr>
              <a:spcBef>
                <a:spcPts val="600"/>
              </a:spcBef>
            </a:pPr>
            <a:r>
              <a:rPr lang="fr-FR" dirty="0">
                <a:latin typeface="Quattrocento Sans"/>
                <a:ea typeface="Quattrocento Sans"/>
                <a:cs typeface="Quattrocento Sans"/>
                <a:sym typeface="Quattrocento Sans"/>
              </a:rPr>
              <a:t>Peut-être ciblé sur un type d’institution ou pas</a:t>
            </a:r>
          </a:p>
          <a:p>
            <a:pPr>
              <a:spcBef>
                <a:spcPts val="600"/>
              </a:spcBef>
            </a:pPr>
            <a:endParaRPr lang="fr-FR" dirty="0">
              <a:latin typeface="Quattrocento Sans"/>
              <a:ea typeface="Quattrocento Sans"/>
              <a:cs typeface="Quattrocento Sans"/>
              <a:sym typeface="Quattrocento Sans"/>
            </a:endParaRPr>
          </a:p>
          <a:p>
            <a:pPr>
              <a:spcBef>
                <a:spcPts val="600"/>
              </a:spcBef>
            </a:pPr>
            <a:endParaRPr lang="fr-FR" dirty="0">
              <a:latin typeface="Quattrocento Sans"/>
              <a:sym typeface="Quattrocento Sans"/>
            </a:endParaRPr>
          </a:p>
          <a:p>
            <a:pPr>
              <a:spcBef>
                <a:spcPts val="600"/>
              </a:spcBef>
            </a:pPr>
            <a:r>
              <a:rPr lang="en" sz="1600" b="1" dirty="0">
                <a:highlight>
                  <a:srgbClr val="FFCD00"/>
                </a:highlight>
                <a:latin typeface="Quattrocento Sans"/>
                <a:ea typeface="Quattrocento Sans"/>
                <a:cs typeface="Quattrocento Sans"/>
                <a:sym typeface="Quattrocento Sans"/>
              </a:rPr>
              <a:t> </a:t>
            </a:r>
          </a:p>
        </p:txBody>
      </p:sp>
    </p:spTree>
    <p:extLst>
      <p:ext uri="{BB962C8B-B14F-4D97-AF65-F5344CB8AC3E}">
        <p14:creationId xmlns:p14="http://schemas.microsoft.com/office/powerpoint/2010/main" val="3833451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899592" y="1052736"/>
            <a:ext cx="5639021" cy="435599"/>
          </a:xfrm>
          <a:prstGeom prst="rect">
            <a:avLst/>
          </a:prstGeom>
        </p:spPr>
        <p:txBody>
          <a:bodyPr spcFirstLastPara="1" vert="horz" wrap="square" lIns="91425" tIns="91425" rIns="91425" bIns="91425" rtlCol="0" anchor="ctr" anchorCtr="0">
            <a:noAutofit/>
          </a:bodyPr>
          <a:lstStyle/>
          <a:p>
            <a:r>
              <a:rPr lang="fr-FR" sz="3000" dirty="0"/>
              <a:t>Référentiels Territoriaux</a:t>
            </a:r>
            <a:endParaRPr lang="en" sz="3000" dirty="0"/>
          </a:p>
        </p:txBody>
      </p:sp>
      <p:sp>
        <p:nvSpPr>
          <p:cNvPr id="83" name="Shape 83"/>
          <p:cNvSpPr txBox="1"/>
          <p:nvPr/>
        </p:nvSpPr>
        <p:spPr>
          <a:xfrm>
            <a:off x="1187624" y="2708920"/>
            <a:ext cx="7706257" cy="2751961"/>
          </a:xfrm>
          <a:prstGeom prst="rect">
            <a:avLst/>
          </a:prstGeom>
          <a:noFill/>
          <a:ln>
            <a:noFill/>
          </a:ln>
        </p:spPr>
        <p:txBody>
          <a:bodyPr lIns="91425" tIns="91425" rIns="91425" bIns="91425" anchor="t" anchorCtr="0">
            <a:noAutofit/>
          </a:bodyPr>
          <a:lstStyle/>
          <a:p>
            <a:pPr>
              <a:spcBef>
                <a:spcPts val="600"/>
              </a:spcBef>
            </a:pPr>
            <a:r>
              <a:rPr lang="fr-FR" sz="2000" b="1" dirty="0">
                <a:highlight>
                  <a:srgbClr val="FFCD00"/>
                </a:highlight>
                <a:latin typeface="Quattrocento Sans"/>
                <a:ea typeface="Quattrocento Sans"/>
                <a:cs typeface="Quattrocento Sans"/>
                <a:sym typeface="Quattrocento Sans"/>
              </a:rPr>
              <a:t>Référentiel </a:t>
            </a:r>
            <a:r>
              <a:rPr lang="en" sz="2000" b="1" dirty="0">
                <a:highlight>
                  <a:srgbClr val="FFCD00"/>
                </a:highlight>
                <a:latin typeface="Quattrocento Sans"/>
                <a:ea typeface="Quattrocento Sans"/>
                <a:cs typeface="Quattrocento Sans"/>
                <a:sym typeface="Quattrocento Sans"/>
              </a:rPr>
              <a:t>: </a:t>
            </a:r>
            <a:r>
              <a:rPr lang="fr-FR" dirty="0">
                <a:latin typeface="Quattrocento Sans"/>
                <a:ea typeface="Quattrocento Sans"/>
                <a:cs typeface="Quattrocento Sans"/>
                <a:sym typeface="Quattrocento Sans"/>
              </a:rPr>
              <a:t>document qui définir les cadres d’action de la ville</a:t>
            </a:r>
          </a:p>
          <a:p>
            <a:pPr marL="285750" indent="-285750">
              <a:spcBef>
                <a:spcPts val="600"/>
              </a:spcBef>
              <a:buFont typeface="Wingdings" panose="05000000000000000000" pitchFamily="2" charset="2"/>
              <a:buChar char="Ø"/>
            </a:pPr>
            <a:r>
              <a:rPr lang="fr-FR" dirty="0">
                <a:latin typeface="Quattrocento Sans"/>
                <a:ea typeface="Quattrocento Sans"/>
                <a:cs typeface="Quattrocento Sans"/>
                <a:sym typeface="Quattrocento Sans"/>
              </a:rPr>
              <a:t>Principes, exemples, objectifs, indicateurs</a:t>
            </a:r>
          </a:p>
          <a:p>
            <a:pPr marL="285750" indent="-285750">
              <a:spcBef>
                <a:spcPts val="600"/>
              </a:spcBef>
              <a:buFont typeface="Wingdings" panose="05000000000000000000" pitchFamily="2" charset="2"/>
              <a:buChar char="Ø"/>
            </a:pPr>
            <a:endParaRPr lang="fr-FR" dirty="0">
              <a:latin typeface="Quattrocento Sans"/>
              <a:ea typeface="Quattrocento Sans"/>
              <a:cs typeface="Quattrocento Sans"/>
              <a:sym typeface="Quattrocento Sans"/>
            </a:endParaRPr>
          </a:p>
          <a:p>
            <a:pPr>
              <a:spcBef>
                <a:spcPts val="600"/>
              </a:spcBef>
            </a:pPr>
            <a:r>
              <a:rPr lang="fr-FR" dirty="0">
                <a:latin typeface="Quattrocento Sans"/>
                <a:ea typeface="Quattrocento Sans"/>
                <a:cs typeface="Quattrocento Sans"/>
                <a:sym typeface="Quattrocento Sans"/>
              </a:rPr>
              <a:t>Local</a:t>
            </a:r>
          </a:p>
          <a:p>
            <a:pPr>
              <a:spcBef>
                <a:spcPts val="600"/>
              </a:spcBef>
            </a:pPr>
            <a:r>
              <a:rPr lang="fr-FR" dirty="0">
                <a:latin typeface="Quattrocento Sans"/>
                <a:ea typeface="Quattrocento Sans"/>
                <a:cs typeface="Quattrocento Sans"/>
                <a:sym typeface="Quattrocento Sans"/>
              </a:rPr>
              <a:t>Peut-être thématique ou non</a:t>
            </a:r>
          </a:p>
          <a:p>
            <a:pPr>
              <a:spcBef>
                <a:spcPts val="600"/>
              </a:spcBef>
            </a:pPr>
            <a:r>
              <a:rPr lang="fr-FR" dirty="0">
                <a:latin typeface="Quattrocento Sans"/>
                <a:ea typeface="Quattrocento Sans"/>
                <a:cs typeface="Quattrocento Sans"/>
                <a:sym typeface="Quattrocento Sans"/>
              </a:rPr>
              <a:t>Services de la ville et les citoyens</a:t>
            </a:r>
          </a:p>
          <a:p>
            <a:pPr>
              <a:spcBef>
                <a:spcPts val="600"/>
              </a:spcBef>
            </a:pPr>
            <a:endParaRPr lang="fr-FR" dirty="0">
              <a:latin typeface="Quattrocento Sans"/>
              <a:ea typeface="Quattrocento Sans"/>
              <a:cs typeface="Quattrocento Sans"/>
              <a:sym typeface="Quattrocento Sans"/>
            </a:endParaRPr>
          </a:p>
          <a:p>
            <a:pPr>
              <a:spcBef>
                <a:spcPts val="600"/>
              </a:spcBef>
            </a:pPr>
            <a:endParaRPr lang="fr-FR" dirty="0">
              <a:latin typeface="Quattrocento Sans"/>
              <a:sym typeface="Quattrocento Sans"/>
            </a:endParaRPr>
          </a:p>
          <a:p>
            <a:pPr>
              <a:spcBef>
                <a:spcPts val="600"/>
              </a:spcBef>
            </a:pPr>
            <a:r>
              <a:rPr lang="en" sz="1600" b="1" dirty="0">
                <a:highlight>
                  <a:srgbClr val="FFCD00"/>
                </a:highlight>
                <a:latin typeface="Quattrocento Sans"/>
                <a:ea typeface="Quattrocento Sans"/>
                <a:cs typeface="Quattrocento Sans"/>
                <a:sym typeface="Quattrocento Sans"/>
              </a:rPr>
              <a:t> </a:t>
            </a:r>
          </a:p>
        </p:txBody>
      </p:sp>
    </p:spTree>
    <p:extLst>
      <p:ext uri="{BB962C8B-B14F-4D97-AF65-F5344CB8AC3E}">
        <p14:creationId xmlns:p14="http://schemas.microsoft.com/office/powerpoint/2010/main" val="3334066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4896543" y="4452769"/>
            <a:ext cx="3923928" cy="1728192"/>
          </a:xfrm>
          <a:prstGeom prst="rect">
            <a:avLst/>
          </a:prstGeom>
          <a:solidFill>
            <a:srgbClr val="FFCD00"/>
          </a:solidFill>
          <a:ln>
            <a:noFill/>
          </a:ln>
        </p:spPr>
        <p:txBody>
          <a:bodyPr lIns="91425" tIns="91425" rIns="91425" bIns="91425" anchor="ctr" anchorCtr="0">
            <a:noAutofit/>
          </a:bodyPr>
          <a:lstStyle/>
          <a:p>
            <a:r>
              <a:rPr lang="fr-FR" sz="1200" dirty="0">
                <a:hlinkClick r:id="rId3"/>
              </a:rPr>
              <a:t>https://www.geneve.ch/fr/autorites-administration/conseil-administratif/programme-legislature</a:t>
            </a:r>
            <a:endParaRPr lang="fr-FR" sz="1200" dirty="0"/>
          </a:p>
          <a:p>
            <a:endParaRPr lang="fr-FR" sz="1200" dirty="0"/>
          </a:p>
          <a:p>
            <a:endParaRPr lang="fr-FR" sz="1200" dirty="0"/>
          </a:p>
          <a:p>
            <a:r>
              <a:rPr lang="fr-FR" sz="1200" dirty="0">
                <a:hlinkClick r:id="rId4"/>
              </a:rPr>
              <a:t>https://www.geneve.ch/sites/default/files/2021-03/programme-legislature-2020-2025-b.pdf</a:t>
            </a:r>
            <a:endParaRPr lang="fr-FR" sz="1200" dirty="0"/>
          </a:p>
        </p:txBody>
      </p:sp>
      <p:sp>
        <p:nvSpPr>
          <p:cNvPr id="76" name="Shape 76"/>
          <p:cNvSpPr txBox="1">
            <a:spLocks noGrp="1"/>
          </p:cNvSpPr>
          <p:nvPr>
            <p:ph type="title"/>
          </p:nvPr>
        </p:nvSpPr>
        <p:spPr>
          <a:xfrm>
            <a:off x="827584" y="1052736"/>
            <a:ext cx="5639021" cy="435599"/>
          </a:xfrm>
          <a:prstGeom prst="rect">
            <a:avLst/>
          </a:prstGeom>
        </p:spPr>
        <p:txBody>
          <a:bodyPr spcFirstLastPara="1" vert="horz" wrap="square" lIns="91425" tIns="91425" rIns="91425" bIns="91425" rtlCol="0" anchor="ctr" anchorCtr="0">
            <a:noAutofit/>
          </a:bodyPr>
          <a:lstStyle/>
          <a:p>
            <a:r>
              <a:rPr lang="fr-FR" sz="3000" dirty="0"/>
              <a:t>Référentiel Genève</a:t>
            </a:r>
            <a:endParaRPr lang="en" sz="3000" dirty="0"/>
          </a:p>
        </p:txBody>
      </p:sp>
      <p:sp>
        <p:nvSpPr>
          <p:cNvPr id="83" name="Shape 83"/>
          <p:cNvSpPr txBox="1"/>
          <p:nvPr/>
        </p:nvSpPr>
        <p:spPr>
          <a:xfrm>
            <a:off x="323529" y="2564904"/>
            <a:ext cx="4176464" cy="2751961"/>
          </a:xfrm>
          <a:prstGeom prst="rect">
            <a:avLst/>
          </a:prstGeom>
          <a:noFill/>
          <a:ln>
            <a:solidFill>
              <a:schemeClr val="accent1"/>
            </a:solidFill>
          </a:ln>
        </p:spPr>
        <p:txBody>
          <a:bodyPr lIns="91425" tIns="91425" rIns="91425" bIns="91425" anchor="t" anchorCtr="0">
            <a:noAutofit/>
          </a:bodyPr>
          <a:lstStyle/>
          <a:p>
            <a:pPr>
              <a:spcBef>
                <a:spcPts val="600"/>
              </a:spcBef>
            </a:pPr>
            <a:r>
              <a:rPr lang="fr-FR" sz="2000" b="1" dirty="0">
                <a:highlight>
                  <a:srgbClr val="FFCD00"/>
                </a:highlight>
                <a:latin typeface="Quattrocento Sans"/>
                <a:ea typeface="Quattrocento Sans"/>
                <a:cs typeface="Quattrocento Sans"/>
                <a:sym typeface="Quattrocento Sans"/>
              </a:rPr>
              <a:t>Référentiel </a:t>
            </a:r>
            <a:r>
              <a:rPr lang="en" sz="2000" b="1" dirty="0">
                <a:highlight>
                  <a:srgbClr val="FFCD00"/>
                </a:highlight>
                <a:latin typeface="Quattrocento Sans"/>
                <a:ea typeface="Quattrocento Sans"/>
                <a:cs typeface="Quattrocento Sans"/>
                <a:sym typeface="Quattrocento Sans"/>
              </a:rPr>
              <a:t>: </a:t>
            </a:r>
            <a:r>
              <a:rPr lang="fr-FR" dirty="0">
                <a:latin typeface="Quattrocento Sans"/>
                <a:sym typeface="Quattrocento Sans"/>
              </a:rPr>
              <a:t>un plan de législature 2020-2025</a:t>
            </a:r>
          </a:p>
          <a:p>
            <a:pPr marL="285750" indent="-285750">
              <a:spcBef>
                <a:spcPts val="600"/>
              </a:spcBef>
              <a:buFont typeface="Wingdings" panose="05000000000000000000" pitchFamily="2" charset="2"/>
              <a:buChar char="Ø"/>
            </a:pPr>
            <a:r>
              <a:rPr lang="fr-FR" dirty="0">
                <a:latin typeface="Quattrocento Sans"/>
                <a:ea typeface="Quattrocento Sans"/>
                <a:cs typeface="Quattrocento Sans"/>
                <a:sym typeface="Quattrocento Sans"/>
              </a:rPr>
              <a:t>Principes, objectifs, indicateurs</a:t>
            </a:r>
          </a:p>
          <a:p>
            <a:pPr marL="285750" indent="-285750">
              <a:spcBef>
                <a:spcPts val="600"/>
              </a:spcBef>
              <a:buFont typeface="Wingdings" panose="05000000000000000000" pitchFamily="2" charset="2"/>
              <a:buChar char="Ø"/>
            </a:pPr>
            <a:endParaRPr lang="fr-FR" dirty="0">
              <a:latin typeface="Quattrocento Sans"/>
              <a:ea typeface="Quattrocento Sans"/>
              <a:cs typeface="Quattrocento Sans"/>
              <a:sym typeface="Quattrocento Sans"/>
            </a:endParaRPr>
          </a:p>
          <a:p>
            <a:pPr>
              <a:spcBef>
                <a:spcPts val="600"/>
              </a:spcBef>
            </a:pPr>
            <a:r>
              <a:rPr lang="fr-FR" dirty="0">
                <a:latin typeface="Quattrocento Sans"/>
                <a:ea typeface="Quattrocento Sans"/>
                <a:cs typeface="Quattrocento Sans"/>
                <a:sym typeface="Quattrocento Sans"/>
              </a:rPr>
              <a:t>local</a:t>
            </a:r>
          </a:p>
          <a:p>
            <a:pPr>
              <a:spcBef>
                <a:spcPts val="600"/>
              </a:spcBef>
            </a:pPr>
            <a:r>
              <a:rPr lang="fr-FR" dirty="0">
                <a:latin typeface="Quattrocento Sans"/>
                <a:ea typeface="Quattrocento Sans"/>
                <a:cs typeface="Quattrocento Sans"/>
                <a:sym typeface="Quattrocento Sans"/>
              </a:rPr>
              <a:t>Couvre l’action publique</a:t>
            </a:r>
          </a:p>
          <a:p>
            <a:pPr>
              <a:spcBef>
                <a:spcPts val="600"/>
              </a:spcBef>
            </a:pPr>
            <a:r>
              <a:rPr lang="fr-FR" dirty="0">
                <a:latin typeface="Quattrocento Sans"/>
                <a:ea typeface="Quattrocento Sans"/>
                <a:cs typeface="Quattrocento Sans"/>
                <a:sym typeface="Quattrocento Sans"/>
              </a:rPr>
              <a:t>Pour tous les services de la ville, pour les élus</a:t>
            </a:r>
          </a:p>
          <a:p>
            <a:pPr>
              <a:spcBef>
                <a:spcPts val="600"/>
              </a:spcBef>
            </a:pPr>
            <a:endParaRPr lang="fr-FR" dirty="0">
              <a:latin typeface="Quattrocento Sans"/>
              <a:ea typeface="Quattrocento Sans"/>
              <a:cs typeface="Quattrocento Sans"/>
              <a:sym typeface="Quattrocento Sans"/>
            </a:endParaRPr>
          </a:p>
          <a:p>
            <a:pPr>
              <a:spcBef>
                <a:spcPts val="600"/>
              </a:spcBef>
            </a:pPr>
            <a:endParaRPr lang="fr-FR" dirty="0">
              <a:latin typeface="Quattrocento Sans"/>
              <a:sym typeface="Quattrocento Sans"/>
            </a:endParaRPr>
          </a:p>
          <a:p>
            <a:pPr>
              <a:spcBef>
                <a:spcPts val="600"/>
              </a:spcBef>
            </a:pPr>
            <a:r>
              <a:rPr lang="en" sz="1600" b="1" dirty="0">
                <a:highlight>
                  <a:srgbClr val="FFCD00"/>
                </a:highlight>
                <a:latin typeface="Quattrocento Sans"/>
                <a:ea typeface="Quattrocento Sans"/>
                <a:cs typeface="Quattrocento Sans"/>
                <a:sym typeface="Quattrocento Sans"/>
              </a:rPr>
              <a:t> </a:t>
            </a:r>
          </a:p>
        </p:txBody>
      </p:sp>
    </p:spTree>
    <p:extLst>
      <p:ext uri="{BB962C8B-B14F-4D97-AF65-F5344CB8AC3E}">
        <p14:creationId xmlns:p14="http://schemas.microsoft.com/office/powerpoint/2010/main" val="2250398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827584" y="1052736"/>
            <a:ext cx="5639021" cy="435599"/>
          </a:xfrm>
          <a:prstGeom prst="rect">
            <a:avLst/>
          </a:prstGeom>
        </p:spPr>
        <p:txBody>
          <a:bodyPr spcFirstLastPara="1" vert="horz" wrap="square" lIns="91425" tIns="91425" rIns="91425" bIns="91425" rtlCol="0" anchor="ctr" anchorCtr="0">
            <a:noAutofit/>
          </a:bodyPr>
          <a:lstStyle/>
          <a:p>
            <a:r>
              <a:rPr lang="fr-FR" sz="3000" dirty="0"/>
              <a:t>Référentiels Internationaux</a:t>
            </a:r>
            <a:endParaRPr lang="en" sz="3000" dirty="0"/>
          </a:p>
        </p:txBody>
      </p:sp>
      <p:sp>
        <p:nvSpPr>
          <p:cNvPr id="83" name="Shape 83"/>
          <p:cNvSpPr txBox="1"/>
          <p:nvPr/>
        </p:nvSpPr>
        <p:spPr>
          <a:xfrm>
            <a:off x="1187624" y="2708920"/>
            <a:ext cx="7706257" cy="2751961"/>
          </a:xfrm>
          <a:prstGeom prst="rect">
            <a:avLst/>
          </a:prstGeom>
          <a:noFill/>
          <a:ln>
            <a:noFill/>
          </a:ln>
        </p:spPr>
        <p:txBody>
          <a:bodyPr lIns="91425" tIns="91425" rIns="91425" bIns="91425" anchor="t" anchorCtr="0">
            <a:noAutofit/>
          </a:bodyPr>
          <a:lstStyle/>
          <a:p>
            <a:pPr>
              <a:spcBef>
                <a:spcPts val="600"/>
              </a:spcBef>
            </a:pPr>
            <a:r>
              <a:rPr lang="fr-FR" sz="2000" b="1" dirty="0">
                <a:highlight>
                  <a:srgbClr val="FFCD00"/>
                </a:highlight>
                <a:latin typeface="Quattrocento Sans"/>
                <a:ea typeface="Quattrocento Sans"/>
                <a:cs typeface="Quattrocento Sans"/>
                <a:sym typeface="Quattrocento Sans"/>
              </a:rPr>
              <a:t>Référentiel </a:t>
            </a:r>
            <a:r>
              <a:rPr lang="en" sz="2000" b="1" dirty="0">
                <a:highlight>
                  <a:srgbClr val="FFCD00"/>
                </a:highlight>
                <a:latin typeface="Quattrocento Sans"/>
                <a:ea typeface="Quattrocento Sans"/>
                <a:cs typeface="Quattrocento Sans"/>
                <a:sym typeface="Quattrocento Sans"/>
              </a:rPr>
              <a:t>: </a:t>
            </a:r>
            <a:r>
              <a:rPr lang="fr-FR" dirty="0">
                <a:latin typeface="Quattrocento Sans"/>
                <a:ea typeface="Quattrocento Sans"/>
                <a:cs typeface="Quattrocento Sans"/>
                <a:sym typeface="Quattrocento Sans"/>
              </a:rPr>
              <a:t>document qui définir les cadres d’action que doivent adapter les pays.</a:t>
            </a:r>
          </a:p>
          <a:p>
            <a:pPr marL="285750" indent="-285750">
              <a:spcBef>
                <a:spcPts val="600"/>
              </a:spcBef>
              <a:buFont typeface="Wingdings" panose="05000000000000000000" pitchFamily="2" charset="2"/>
              <a:buChar char="Ø"/>
            </a:pPr>
            <a:endParaRPr lang="fr-FR" dirty="0">
              <a:latin typeface="Quattrocento Sans"/>
              <a:ea typeface="Quattrocento Sans"/>
              <a:cs typeface="Quattrocento Sans"/>
              <a:sym typeface="Quattrocento Sans"/>
            </a:endParaRPr>
          </a:p>
          <a:p>
            <a:pPr>
              <a:spcBef>
                <a:spcPts val="600"/>
              </a:spcBef>
            </a:pPr>
            <a:r>
              <a:rPr lang="fr-FR" dirty="0">
                <a:latin typeface="Quattrocento Sans"/>
                <a:ea typeface="Quattrocento Sans"/>
                <a:cs typeface="Quattrocento Sans"/>
                <a:sym typeface="Quattrocento Sans"/>
              </a:rPr>
              <a:t>International &gt; national &gt; local</a:t>
            </a:r>
          </a:p>
          <a:p>
            <a:pPr>
              <a:spcBef>
                <a:spcPts val="600"/>
              </a:spcBef>
            </a:pPr>
            <a:r>
              <a:rPr lang="fr-FR" dirty="0">
                <a:latin typeface="Quattrocento Sans"/>
                <a:ea typeface="Quattrocento Sans"/>
                <a:cs typeface="Quattrocento Sans"/>
                <a:sym typeface="Quattrocento Sans"/>
              </a:rPr>
              <a:t>thématique</a:t>
            </a:r>
          </a:p>
          <a:p>
            <a:pPr>
              <a:spcBef>
                <a:spcPts val="600"/>
              </a:spcBef>
            </a:pPr>
            <a:r>
              <a:rPr lang="fr-FR" dirty="0">
                <a:latin typeface="Quattrocento Sans"/>
                <a:ea typeface="Quattrocento Sans"/>
                <a:cs typeface="Quattrocento Sans"/>
                <a:sym typeface="Quattrocento Sans"/>
              </a:rPr>
              <a:t>Etat, services municipaux, citoyens, société civile</a:t>
            </a:r>
          </a:p>
          <a:p>
            <a:pPr>
              <a:spcBef>
                <a:spcPts val="600"/>
              </a:spcBef>
            </a:pPr>
            <a:endParaRPr lang="fr-FR" dirty="0">
              <a:latin typeface="Quattrocento Sans"/>
              <a:ea typeface="Quattrocento Sans"/>
              <a:cs typeface="Quattrocento Sans"/>
              <a:sym typeface="Quattrocento Sans"/>
            </a:endParaRPr>
          </a:p>
          <a:p>
            <a:pPr>
              <a:spcBef>
                <a:spcPts val="600"/>
              </a:spcBef>
            </a:pPr>
            <a:endParaRPr lang="fr-FR" dirty="0">
              <a:latin typeface="Quattrocento Sans"/>
              <a:sym typeface="Quattrocento Sans"/>
            </a:endParaRPr>
          </a:p>
          <a:p>
            <a:pPr>
              <a:spcBef>
                <a:spcPts val="600"/>
              </a:spcBef>
            </a:pPr>
            <a:r>
              <a:rPr lang="en" sz="1600" b="1" dirty="0">
                <a:highlight>
                  <a:srgbClr val="FFCD00"/>
                </a:highlight>
                <a:latin typeface="Quattrocento Sans"/>
                <a:ea typeface="Quattrocento Sans"/>
                <a:cs typeface="Quattrocento Sans"/>
                <a:sym typeface="Quattrocento Sans"/>
              </a:rPr>
              <a:t> </a:t>
            </a:r>
          </a:p>
        </p:txBody>
      </p:sp>
    </p:spTree>
    <p:extLst>
      <p:ext uri="{BB962C8B-B14F-4D97-AF65-F5344CB8AC3E}">
        <p14:creationId xmlns:p14="http://schemas.microsoft.com/office/powerpoint/2010/main" val="270879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827584" y="1052736"/>
            <a:ext cx="6359101" cy="435599"/>
          </a:xfrm>
          <a:prstGeom prst="rect">
            <a:avLst/>
          </a:prstGeom>
        </p:spPr>
        <p:txBody>
          <a:bodyPr spcFirstLastPara="1" vert="horz" wrap="square" lIns="91425" tIns="91425" rIns="91425" bIns="91425" rtlCol="0" anchor="ctr" anchorCtr="0">
            <a:noAutofit/>
          </a:bodyPr>
          <a:lstStyle/>
          <a:p>
            <a:r>
              <a:rPr lang="fr-FR" sz="3000" dirty="0"/>
              <a:t>Référentiel International : l’Agenda 2030</a:t>
            </a:r>
            <a:endParaRPr lang="en" sz="3000" dirty="0"/>
          </a:p>
        </p:txBody>
      </p:sp>
      <p:sp>
        <p:nvSpPr>
          <p:cNvPr id="83" name="Shape 83"/>
          <p:cNvSpPr txBox="1"/>
          <p:nvPr/>
        </p:nvSpPr>
        <p:spPr>
          <a:xfrm>
            <a:off x="1187624" y="2708920"/>
            <a:ext cx="7706257" cy="2751961"/>
          </a:xfrm>
          <a:prstGeom prst="rect">
            <a:avLst/>
          </a:prstGeom>
          <a:noFill/>
          <a:ln>
            <a:noFill/>
          </a:ln>
        </p:spPr>
        <p:txBody>
          <a:bodyPr lIns="91425" tIns="91425" rIns="91425" bIns="91425" anchor="t" anchorCtr="0">
            <a:noAutofit/>
          </a:bodyPr>
          <a:lstStyle/>
          <a:p>
            <a:pPr>
              <a:spcBef>
                <a:spcPts val="600"/>
              </a:spcBef>
            </a:pPr>
            <a:r>
              <a:rPr lang="fr-FR" sz="2000" b="1" dirty="0">
                <a:highlight>
                  <a:srgbClr val="FFCD00"/>
                </a:highlight>
                <a:latin typeface="Quattrocento Sans"/>
                <a:ea typeface="Quattrocento Sans"/>
                <a:cs typeface="Quattrocento Sans"/>
                <a:sym typeface="Quattrocento Sans"/>
              </a:rPr>
              <a:t>Référentiel </a:t>
            </a:r>
            <a:r>
              <a:rPr lang="en" sz="2000" b="1" dirty="0">
                <a:highlight>
                  <a:srgbClr val="FFCD00"/>
                </a:highlight>
                <a:latin typeface="Quattrocento Sans"/>
                <a:ea typeface="Quattrocento Sans"/>
                <a:cs typeface="Quattrocento Sans"/>
                <a:sym typeface="Quattrocento Sans"/>
              </a:rPr>
              <a:t>: </a:t>
            </a:r>
            <a:r>
              <a:rPr lang="fr-FR" dirty="0">
                <a:latin typeface="Quattrocento Sans"/>
                <a:ea typeface="Quattrocento Sans"/>
                <a:cs typeface="Quattrocento Sans"/>
                <a:sym typeface="Quattrocento Sans"/>
              </a:rPr>
              <a:t>document qui définir les cadres d’action que doivent adapter les pays en matière de développement durable</a:t>
            </a:r>
          </a:p>
          <a:p>
            <a:pPr marL="285750" indent="-285750">
              <a:spcBef>
                <a:spcPts val="600"/>
              </a:spcBef>
              <a:buFont typeface="Wingdings" panose="05000000000000000000" pitchFamily="2" charset="2"/>
              <a:buChar char="Ø"/>
            </a:pPr>
            <a:endParaRPr lang="fr-FR" dirty="0">
              <a:latin typeface="Quattrocento Sans"/>
              <a:ea typeface="Quattrocento Sans"/>
              <a:cs typeface="Quattrocento Sans"/>
              <a:sym typeface="Quattrocento Sans"/>
            </a:endParaRPr>
          </a:p>
          <a:p>
            <a:pPr>
              <a:spcBef>
                <a:spcPts val="600"/>
              </a:spcBef>
            </a:pPr>
            <a:r>
              <a:rPr lang="fr-FR" dirty="0">
                <a:latin typeface="Quattrocento Sans"/>
                <a:ea typeface="Quattrocento Sans"/>
                <a:cs typeface="Quattrocento Sans"/>
                <a:sym typeface="Quattrocento Sans"/>
              </a:rPr>
              <a:t>International &gt; national &gt; local</a:t>
            </a:r>
          </a:p>
          <a:p>
            <a:pPr>
              <a:spcBef>
                <a:spcPts val="600"/>
              </a:spcBef>
            </a:pPr>
            <a:r>
              <a:rPr lang="fr-FR" dirty="0">
                <a:latin typeface="Quattrocento Sans"/>
                <a:ea typeface="Quattrocento Sans"/>
                <a:cs typeface="Quattrocento Sans"/>
                <a:sym typeface="Quattrocento Sans"/>
              </a:rPr>
              <a:t>Thématique : développement durable</a:t>
            </a:r>
          </a:p>
          <a:p>
            <a:pPr>
              <a:spcBef>
                <a:spcPts val="600"/>
              </a:spcBef>
            </a:pPr>
            <a:r>
              <a:rPr lang="fr-FR" dirty="0">
                <a:latin typeface="Quattrocento Sans"/>
                <a:ea typeface="Quattrocento Sans"/>
                <a:cs typeface="Quattrocento Sans"/>
                <a:sym typeface="Quattrocento Sans"/>
              </a:rPr>
              <a:t>Etat, services municipaux, citoyens, société civile</a:t>
            </a:r>
          </a:p>
          <a:p>
            <a:pPr>
              <a:spcBef>
                <a:spcPts val="600"/>
              </a:spcBef>
            </a:pPr>
            <a:endParaRPr lang="fr-FR" dirty="0">
              <a:latin typeface="Quattrocento Sans"/>
              <a:ea typeface="Quattrocento Sans"/>
              <a:cs typeface="Quattrocento Sans"/>
              <a:sym typeface="Quattrocento Sans"/>
            </a:endParaRPr>
          </a:p>
          <a:p>
            <a:pPr>
              <a:spcBef>
                <a:spcPts val="600"/>
              </a:spcBef>
            </a:pPr>
            <a:endParaRPr lang="fr-FR" dirty="0">
              <a:latin typeface="Quattrocento Sans"/>
              <a:sym typeface="Quattrocento Sans"/>
            </a:endParaRPr>
          </a:p>
          <a:p>
            <a:pPr>
              <a:spcBef>
                <a:spcPts val="600"/>
              </a:spcBef>
            </a:pPr>
            <a:r>
              <a:rPr lang="en" sz="1600" b="1" dirty="0">
                <a:highlight>
                  <a:srgbClr val="FFCD00"/>
                </a:highlight>
                <a:latin typeface="Quattrocento Sans"/>
                <a:ea typeface="Quattrocento Sans"/>
                <a:cs typeface="Quattrocento Sans"/>
                <a:sym typeface="Quattrocento Sans"/>
              </a:rPr>
              <a:t> </a:t>
            </a:r>
          </a:p>
        </p:txBody>
      </p:sp>
    </p:spTree>
    <p:extLst>
      <p:ext uri="{BB962C8B-B14F-4D97-AF65-F5344CB8AC3E}">
        <p14:creationId xmlns:p14="http://schemas.microsoft.com/office/powerpoint/2010/main" val="3781692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Exemple Agenda 2030 et bib françaises</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Un exemple d’</a:t>
            </a:r>
            <a:r>
              <a:rPr lang="fr-FR" sz="2200" i="1" dirty="0" err="1">
                <a:solidFill>
                  <a:schemeClr val="accent4">
                    <a:lumMod val="60000"/>
                    <a:lumOff val="40000"/>
                  </a:schemeClr>
                </a:solidFill>
              </a:rPr>
              <a:t>advocacy</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4029380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A56B0-83D0-50B8-19CB-F92FFCA4DC11}"/>
              </a:ext>
            </a:extLst>
          </p:cNvPr>
          <p:cNvSpPr>
            <a:spLocks noGrp="1"/>
          </p:cNvSpPr>
          <p:nvPr>
            <p:ph type="title"/>
          </p:nvPr>
        </p:nvSpPr>
        <p:spPr>
          <a:xfrm>
            <a:off x="899592" y="1029046"/>
            <a:ext cx="4990949" cy="580799"/>
          </a:xfrm>
        </p:spPr>
        <p:txBody>
          <a:bodyPr>
            <a:normAutofit fontScale="90000"/>
          </a:bodyPr>
          <a:lstStyle/>
          <a:p>
            <a:r>
              <a:rPr lang="fr-FR" dirty="0"/>
              <a:t>A la recherche des </a:t>
            </a:r>
            <a:br>
              <a:rPr lang="fr-FR" dirty="0"/>
            </a:br>
            <a:r>
              <a:rPr lang="fr-FR" dirty="0"/>
              <a:t>décideurs</a:t>
            </a:r>
          </a:p>
        </p:txBody>
      </p:sp>
      <p:sp>
        <p:nvSpPr>
          <p:cNvPr id="3" name="Espace réservé du texte 2">
            <a:extLst>
              <a:ext uri="{FF2B5EF4-FFF2-40B4-BE49-F238E27FC236}">
                <a16:creationId xmlns:a16="http://schemas.microsoft.com/office/drawing/2014/main" id="{08C99686-C01E-ABD1-4BFD-F99CAABC14B9}"/>
              </a:ext>
            </a:extLst>
          </p:cNvPr>
          <p:cNvSpPr>
            <a:spLocks noGrp="1"/>
          </p:cNvSpPr>
          <p:nvPr>
            <p:ph type="body" idx="1"/>
          </p:nvPr>
        </p:nvSpPr>
        <p:spPr>
          <a:xfrm>
            <a:off x="251520" y="4293096"/>
            <a:ext cx="3528392" cy="2011796"/>
          </a:xfrm>
        </p:spPr>
        <p:txBody>
          <a:bodyPr>
            <a:normAutofit/>
          </a:bodyPr>
          <a:lstStyle/>
          <a:p>
            <a:pPr marL="76200" indent="0">
              <a:buNone/>
            </a:pPr>
            <a:r>
              <a:rPr lang="fr-FR" sz="1800" dirty="0">
                <a:latin typeface="Calibri" panose="020F0502020204030204" pitchFamily="34" charset="0"/>
                <a:cs typeface="Calibri" panose="020F0502020204030204" pitchFamily="34" charset="0"/>
              </a:rPr>
              <a:t>Ce qu’on a appris : </a:t>
            </a:r>
          </a:p>
          <a:p>
            <a:pPr>
              <a:buClr>
                <a:schemeClr val="accent2"/>
              </a:buClr>
              <a:buFont typeface="Arial" panose="020B0604020202020204" pitchFamily="34" charset="0"/>
              <a:buChar char="•"/>
            </a:pPr>
            <a:r>
              <a:rPr lang="fr-FR" sz="1800" dirty="0">
                <a:latin typeface="Calibri" panose="020F0502020204030204" pitchFamily="34" charset="0"/>
                <a:cs typeface="Calibri" panose="020F0502020204030204" pitchFamily="34" charset="0"/>
              </a:rPr>
              <a:t>Coller aux dossiers de nos interlocuteurs</a:t>
            </a:r>
          </a:p>
          <a:p>
            <a:pPr>
              <a:buClr>
                <a:schemeClr val="accent2"/>
              </a:buClr>
              <a:buFont typeface="Arial" panose="020B0604020202020204" pitchFamily="34" charset="0"/>
              <a:buChar char="•"/>
            </a:pPr>
            <a:r>
              <a:rPr lang="fr-FR" sz="1800" dirty="0">
                <a:latin typeface="Calibri" panose="020F0502020204030204" pitchFamily="34" charset="0"/>
                <a:cs typeface="Calibri" panose="020F0502020204030204" pitchFamily="34" charset="0"/>
              </a:rPr>
              <a:t>Win-Win</a:t>
            </a:r>
          </a:p>
          <a:p>
            <a:pPr>
              <a:buClr>
                <a:schemeClr val="accent2"/>
              </a:buClr>
              <a:buFont typeface="Arial" panose="020B0604020202020204" pitchFamily="34" charset="0"/>
              <a:buChar char="•"/>
            </a:pPr>
            <a:r>
              <a:rPr lang="fr-FR" sz="1800" dirty="0">
                <a:latin typeface="Calibri" panose="020F0502020204030204" pitchFamily="34" charset="0"/>
                <a:cs typeface="Calibri" panose="020F0502020204030204" pitchFamily="34" charset="0"/>
              </a:rPr>
              <a:t>Communication ascenseur</a:t>
            </a:r>
          </a:p>
          <a:p>
            <a:endParaRPr lang="fr-FR" dirty="0"/>
          </a:p>
        </p:txBody>
      </p:sp>
      <p:pic>
        <p:nvPicPr>
          <p:cNvPr id="4" name="Image 3">
            <a:extLst>
              <a:ext uri="{FF2B5EF4-FFF2-40B4-BE49-F238E27FC236}">
                <a16:creationId xmlns:a16="http://schemas.microsoft.com/office/drawing/2014/main" id="{7EB0F5A6-A6E1-5E63-899C-8682429FC0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6968" y="908720"/>
            <a:ext cx="3717032" cy="2787774"/>
          </a:xfrm>
          <a:prstGeom prst="rect">
            <a:avLst/>
          </a:prstGeom>
        </p:spPr>
      </p:pic>
      <p:pic>
        <p:nvPicPr>
          <p:cNvPr id="5" name="Image 4">
            <a:extLst>
              <a:ext uri="{FF2B5EF4-FFF2-40B4-BE49-F238E27FC236}">
                <a16:creationId xmlns:a16="http://schemas.microsoft.com/office/drawing/2014/main" id="{1998E92F-30EE-BE1F-F235-01F8A683B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622" y="2819037"/>
            <a:ext cx="3717032" cy="2479957"/>
          </a:xfrm>
          <a:prstGeom prst="rect">
            <a:avLst/>
          </a:prstGeom>
        </p:spPr>
      </p:pic>
      <p:pic>
        <p:nvPicPr>
          <p:cNvPr id="6" name="Image 5">
            <a:extLst>
              <a:ext uri="{FF2B5EF4-FFF2-40B4-BE49-F238E27FC236}">
                <a16:creationId xmlns:a16="http://schemas.microsoft.com/office/drawing/2014/main" id="{8ACE8195-3FA8-06A0-D36F-864B3E4E05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6968" y="4221088"/>
            <a:ext cx="3717032" cy="2478021"/>
          </a:xfrm>
          <a:prstGeom prst="rect">
            <a:avLst/>
          </a:prstGeom>
        </p:spPr>
      </p:pic>
    </p:spTree>
    <p:extLst>
      <p:ext uri="{BB962C8B-B14F-4D97-AF65-F5344CB8AC3E}">
        <p14:creationId xmlns:p14="http://schemas.microsoft.com/office/powerpoint/2010/main" val="3917343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971DA-3BCE-40D5-9008-0435069EB498}"/>
              </a:ext>
            </a:extLst>
          </p:cNvPr>
          <p:cNvSpPr>
            <a:spLocks noGrp="1"/>
          </p:cNvSpPr>
          <p:nvPr>
            <p:ph type="title"/>
          </p:nvPr>
        </p:nvSpPr>
        <p:spPr/>
        <p:txBody>
          <a:bodyPr/>
          <a:lstStyle/>
          <a:p>
            <a:r>
              <a:rPr lang="fr-FR" dirty="0"/>
              <a:t>Message</a:t>
            </a:r>
          </a:p>
        </p:txBody>
      </p:sp>
      <p:sp>
        <p:nvSpPr>
          <p:cNvPr id="3" name="Espace réservé du texte 2"/>
          <p:cNvSpPr>
            <a:spLocks noGrp="1"/>
          </p:cNvSpPr>
          <p:nvPr>
            <p:ph type="body" idx="1"/>
          </p:nvPr>
        </p:nvSpPr>
        <p:spPr/>
        <p:txBody>
          <a:bodyPr>
            <a:normAutofit/>
          </a:bodyPr>
          <a:lstStyle/>
          <a:p>
            <a:pPr algn="ctr"/>
            <a:r>
              <a:rPr lang="fr-FR" sz="2800" dirty="0">
                <a:solidFill>
                  <a:schemeClr val="accent4">
                    <a:lumMod val="60000"/>
                    <a:lumOff val="40000"/>
                  </a:schemeClr>
                </a:solidFill>
              </a:rPr>
              <a:t>Cibles</a:t>
            </a:r>
          </a:p>
        </p:txBody>
      </p:sp>
    </p:spTree>
    <p:extLst>
      <p:ext uri="{BB962C8B-B14F-4D97-AF65-F5344CB8AC3E}">
        <p14:creationId xmlns:p14="http://schemas.microsoft.com/office/powerpoint/2010/main" val="7709955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Message</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fontScale="85000" lnSpcReduction="20000"/>
          </a:bodyPr>
          <a:lstStyle/>
          <a:p>
            <a:r>
              <a:rPr lang="fr-FR" dirty="0"/>
              <a:t>Comment on construit un message ? </a:t>
            </a:r>
          </a:p>
          <a:p>
            <a:pPr lvl="1"/>
            <a:r>
              <a:rPr lang="fr-FR" sz="1400" dirty="0"/>
              <a:t>Comment on vend des yaourts ?</a:t>
            </a:r>
          </a:p>
          <a:p>
            <a:pPr lvl="1"/>
            <a:r>
              <a:rPr lang="fr-FR" sz="1400" dirty="0"/>
              <a:t>Narration / storytelling.</a:t>
            </a:r>
          </a:p>
          <a:p>
            <a:endParaRPr lang="fr-FR" sz="1800" dirty="0"/>
          </a:p>
          <a:p>
            <a:r>
              <a:rPr lang="fr-FR" sz="1800" dirty="0"/>
              <a:t>La communication ascenseur : oblige à travailler son message </a:t>
            </a:r>
          </a:p>
          <a:p>
            <a:pPr lvl="1"/>
            <a:r>
              <a:rPr lang="fr-FR" sz="1400" dirty="0"/>
              <a:t>Se présenter</a:t>
            </a:r>
          </a:p>
          <a:p>
            <a:pPr lvl="1"/>
            <a:r>
              <a:rPr lang="fr-FR" sz="1400" dirty="0"/>
              <a:t>Montrer qu’on a compris le problème de l’interlocuteur</a:t>
            </a:r>
          </a:p>
          <a:p>
            <a:pPr lvl="1"/>
            <a:r>
              <a:rPr lang="fr-FR" sz="1400" dirty="0"/>
              <a:t>Se positionner : montrer ce qu’on a à proposer</a:t>
            </a:r>
          </a:p>
          <a:p>
            <a:pPr lvl="1"/>
            <a:r>
              <a:rPr lang="fr-FR" sz="1400" dirty="0"/>
              <a:t>Donner des preuves (arguments, exemples, </a:t>
            </a:r>
            <a:r>
              <a:rPr lang="fr-FR" sz="1400" dirty="0" err="1"/>
              <a:t>striking</a:t>
            </a:r>
            <a:r>
              <a:rPr lang="fr-FR" sz="1400" dirty="0"/>
              <a:t> </a:t>
            </a:r>
            <a:r>
              <a:rPr lang="fr-FR" sz="1400" dirty="0" err="1"/>
              <a:t>facts</a:t>
            </a:r>
            <a:r>
              <a:rPr lang="fr-FR" sz="1400" dirty="0"/>
              <a:t>)</a:t>
            </a:r>
          </a:p>
          <a:p>
            <a:pPr lvl="1"/>
            <a:r>
              <a:rPr lang="fr-FR" sz="1400" dirty="0"/>
              <a:t>Asséner un message clé, marquant</a:t>
            </a:r>
          </a:p>
          <a:p>
            <a:pPr lvl="1"/>
            <a:r>
              <a:rPr lang="fr-FR" sz="1400" dirty="0"/>
              <a:t>Dire ce qu’on attend : (un rdv, un contact, une photo, etc.)</a:t>
            </a:r>
          </a:p>
          <a:p>
            <a:pPr lvl="1"/>
            <a:r>
              <a:rPr lang="fr-FR" sz="1400" dirty="0"/>
              <a:t>Echanger les cartes et dire qu’on recontacte</a:t>
            </a:r>
          </a:p>
          <a:p>
            <a:endParaRPr lang="fr-FR" sz="1800" dirty="0"/>
          </a:p>
          <a:p>
            <a:endParaRPr lang="fr-FR" sz="1800" dirty="0"/>
          </a:p>
          <a:p>
            <a:r>
              <a:rPr lang="fr-FR" sz="1800" dirty="0"/>
              <a:t>Le message en bref : vous avez besoin de nous ! </a:t>
            </a:r>
          </a:p>
          <a:p>
            <a:endParaRPr lang="fr-FR" sz="1800" dirty="0"/>
          </a:p>
        </p:txBody>
      </p:sp>
    </p:spTree>
    <p:extLst>
      <p:ext uri="{BB962C8B-B14F-4D97-AF65-F5344CB8AC3E}">
        <p14:creationId xmlns:p14="http://schemas.microsoft.com/office/powerpoint/2010/main" val="317676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0DC447-4A1E-8262-C66A-E37F71632DA8}"/>
              </a:ext>
            </a:extLst>
          </p:cNvPr>
          <p:cNvSpPr>
            <a:spLocks noGrp="1"/>
          </p:cNvSpPr>
          <p:nvPr>
            <p:ph type="title"/>
          </p:nvPr>
        </p:nvSpPr>
        <p:spPr>
          <a:xfrm>
            <a:off x="323528" y="262707"/>
            <a:ext cx="3878399" cy="580799"/>
          </a:xfrm>
        </p:spPr>
        <p:txBody>
          <a:bodyPr/>
          <a:lstStyle/>
          <a:p>
            <a:r>
              <a:rPr lang="fr-FR" dirty="0"/>
              <a:t>Everyday </a:t>
            </a:r>
            <a:r>
              <a:rPr lang="fr-FR" dirty="0" err="1"/>
              <a:t>advocacy</a:t>
            </a:r>
            <a:endParaRPr lang="fr-FR" dirty="0"/>
          </a:p>
        </p:txBody>
      </p:sp>
      <p:sp>
        <p:nvSpPr>
          <p:cNvPr id="3" name="Espace réservé du texte 2">
            <a:extLst>
              <a:ext uri="{FF2B5EF4-FFF2-40B4-BE49-F238E27FC236}">
                <a16:creationId xmlns:a16="http://schemas.microsoft.com/office/drawing/2014/main" id="{206F353C-63D0-AE5E-096E-A9038E27029F}"/>
              </a:ext>
            </a:extLst>
          </p:cNvPr>
          <p:cNvSpPr>
            <a:spLocks noGrp="1"/>
          </p:cNvSpPr>
          <p:nvPr>
            <p:ph type="body" idx="1"/>
          </p:nvPr>
        </p:nvSpPr>
        <p:spPr>
          <a:xfrm>
            <a:off x="395536" y="2679947"/>
            <a:ext cx="3528392" cy="1829173"/>
          </a:xfrm>
        </p:spPr>
        <p:txBody>
          <a:bodyPr>
            <a:normAutofit fontScale="47500" lnSpcReduction="20000"/>
          </a:bodyPr>
          <a:lstStyle/>
          <a:p>
            <a:r>
              <a:rPr lang="fr-FR" dirty="0">
                <a:hlinkClick r:id="rId2"/>
              </a:rPr>
              <a:t>https://www.ala.org/everyday-advocacy/sites/ala.org.everyday-advocacy/files/content/speak-out/alsc-championing-childrens-services-infographic_high_contrast.pdf</a:t>
            </a:r>
            <a:endParaRPr lang="fr-FR" dirty="0"/>
          </a:p>
          <a:p>
            <a:endParaRPr lang="fr-FR" dirty="0"/>
          </a:p>
          <a:p>
            <a:endParaRPr lang="fr-FR" dirty="0"/>
          </a:p>
          <a:p>
            <a:r>
              <a:rPr lang="fr-FR" dirty="0">
                <a:hlinkClick r:id="rId3"/>
              </a:rPr>
              <a:t>https://www.ala.org/everyday-advocacy/speak-out/alsc-championing-childrens-services-toolkit</a:t>
            </a:r>
            <a:endParaRPr lang="fr-FR" dirty="0"/>
          </a:p>
          <a:p>
            <a:endParaRPr lang="fr-FR" dirty="0"/>
          </a:p>
        </p:txBody>
      </p:sp>
      <p:pic>
        <p:nvPicPr>
          <p:cNvPr id="5" name="Image 4">
            <a:extLst>
              <a:ext uri="{FF2B5EF4-FFF2-40B4-BE49-F238E27FC236}">
                <a16:creationId xmlns:a16="http://schemas.microsoft.com/office/drawing/2014/main" id="{64FC0C50-BE17-47B9-770B-9068BEFDA26A}"/>
              </a:ext>
            </a:extLst>
          </p:cNvPr>
          <p:cNvPicPr>
            <a:picLocks noChangeAspect="1"/>
          </p:cNvPicPr>
          <p:nvPr/>
        </p:nvPicPr>
        <p:blipFill rotWithShape="1">
          <a:blip r:embed="rId4"/>
          <a:srcRect l="32675" t="16926" r="34251" b="18107"/>
          <a:stretch/>
        </p:blipFill>
        <p:spPr>
          <a:xfrm>
            <a:off x="4283968" y="404664"/>
            <a:ext cx="4680520" cy="6129252"/>
          </a:xfrm>
          <a:prstGeom prst="rect">
            <a:avLst/>
          </a:prstGeom>
        </p:spPr>
      </p:pic>
    </p:spTree>
    <p:extLst>
      <p:ext uri="{BB962C8B-B14F-4D97-AF65-F5344CB8AC3E}">
        <p14:creationId xmlns:p14="http://schemas.microsoft.com/office/powerpoint/2010/main" val="945383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Un monde en crise ? </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a:bodyPr>
          <a:lstStyle/>
          <a:p>
            <a:r>
              <a:rPr lang="fr-FR" sz="1800" dirty="0"/>
              <a:t>Notion de crise et notion de trouble</a:t>
            </a:r>
          </a:p>
          <a:p>
            <a:endParaRPr lang="fr-FR" sz="1800" dirty="0"/>
          </a:p>
          <a:p>
            <a:r>
              <a:rPr lang="fr-FR" sz="1800" dirty="0"/>
              <a:t>Parler de monde en crise : parler de territoire en crise</a:t>
            </a:r>
          </a:p>
          <a:p>
            <a:r>
              <a:rPr lang="fr-FR" sz="1800" dirty="0"/>
              <a:t>&gt; Est-ce que mon territoire est en crise ? </a:t>
            </a:r>
          </a:p>
          <a:p>
            <a:r>
              <a:rPr lang="fr-FR" sz="1800" dirty="0"/>
              <a:t>&gt; Et de quelle crise s’agit-il ? </a:t>
            </a:r>
          </a:p>
          <a:p>
            <a:endParaRPr lang="fr-FR" sz="1800" dirty="0"/>
          </a:p>
          <a:p>
            <a:r>
              <a:rPr lang="fr-FR" sz="1800" dirty="0"/>
              <a:t>Les enjeux de transition : sociale, écologique, politique, économique, etc. </a:t>
            </a:r>
          </a:p>
          <a:p>
            <a:endParaRPr lang="fr-FR" sz="1800" dirty="0"/>
          </a:p>
          <a:p>
            <a:endParaRPr lang="fr-FR" sz="1800" dirty="0"/>
          </a:p>
          <a:p>
            <a:endParaRPr lang="fr-FR" sz="1800" dirty="0"/>
          </a:p>
        </p:txBody>
      </p:sp>
    </p:spTree>
    <p:extLst>
      <p:ext uri="{BB962C8B-B14F-4D97-AF65-F5344CB8AC3E}">
        <p14:creationId xmlns:p14="http://schemas.microsoft.com/office/powerpoint/2010/main" val="42767907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270B35-8B6F-4256-BB68-32BD5D5EE498}"/>
              </a:ext>
            </a:extLst>
          </p:cNvPr>
          <p:cNvSpPr>
            <a:spLocks noGrp="1"/>
          </p:cNvSpPr>
          <p:nvPr>
            <p:ph type="title"/>
          </p:nvPr>
        </p:nvSpPr>
        <p:spPr>
          <a:xfrm>
            <a:off x="698072" y="1340768"/>
            <a:ext cx="2803942" cy="351426"/>
          </a:xfrm>
        </p:spPr>
        <p:txBody>
          <a:bodyPr>
            <a:normAutofit fontScale="90000"/>
          </a:bodyPr>
          <a:lstStyle/>
          <a:p>
            <a:r>
              <a:rPr lang="fr-FR" dirty="0"/>
              <a:t>CILIP – </a:t>
            </a:r>
            <a:r>
              <a:rPr lang="fr-FR" dirty="0" err="1"/>
              <a:t>Libraries</a:t>
            </a:r>
            <a:r>
              <a:rPr lang="fr-FR" dirty="0"/>
              <a:t> Week - UK</a:t>
            </a:r>
          </a:p>
        </p:txBody>
      </p:sp>
      <p:pic>
        <p:nvPicPr>
          <p:cNvPr id="4" name="Image 3">
            <a:extLst>
              <a:ext uri="{FF2B5EF4-FFF2-40B4-BE49-F238E27FC236}">
                <a16:creationId xmlns:a16="http://schemas.microsoft.com/office/drawing/2014/main" id="{083397AE-6299-4644-A2E4-455A3AED356A}"/>
              </a:ext>
            </a:extLst>
          </p:cNvPr>
          <p:cNvPicPr>
            <a:picLocks noChangeAspect="1"/>
          </p:cNvPicPr>
          <p:nvPr/>
        </p:nvPicPr>
        <p:blipFill>
          <a:blip r:embed="rId2"/>
          <a:stretch>
            <a:fillRect/>
          </a:stretch>
        </p:blipFill>
        <p:spPr>
          <a:xfrm>
            <a:off x="3707904" y="625913"/>
            <a:ext cx="2305578" cy="3260231"/>
          </a:xfrm>
          <a:prstGeom prst="rect">
            <a:avLst/>
          </a:prstGeom>
        </p:spPr>
      </p:pic>
      <p:pic>
        <p:nvPicPr>
          <p:cNvPr id="2050" name="Picture 2" descr="Libraries Week 2021">
            <a:extLst>
              <a:ext uri="{FF2B5EF4-FFF2-40B4-BE49-F238E27FC236}">
                <a16:creationId xmlns:a16="http://schemas.microsoft.com/office/drawing/2014/main" id="{976B7111-641D-41F5-A497-0774EC7056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1626" y="4005064"/>
            <a:ext cx="4474302" cy="25540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B87074A-B597-4DFB-92C5-458DAF66C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705" y="188640"/>
            <a:ext cx="2614864" cy="369640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0902B388-DDF3-44CA-AF51-A05CFBFF28EB}"/>
              </a:ext>
            </a:extLst>
          </p:cNvPr>
          <p:cNvPicPr>
            <a:picLocks noChangeAspect="1"/>
          </p:cNvPicPr>
          <p:nvPr/>
        </p:nvPicPr>
        <p:blipFill>
          <a:blip r:embed="rId5"/>
          <a:stretch>
            <a:fillRect/>
          </a:stretch>
        </p:blipFill>
        <p:spPr>
          <a:xfrm>
            <a:off x="698072" y="2612397"/>
            <a:ext cx="2863609" cy="4049323"/>
          </a:xfrm>
          <a:prstGeom prst="rect">
            <a:avLst/>
          </a:prstGeom>
        </p:spPr>
      </p:pic>
    </p:spTree>
    <p:extLst>
      <p:ext uri="{BB962C8B-B14F-4D97-AF65-F5344CB8AC3E}">
        <p14:creationId xmlns:p14="http://schemas.microsoft.com/office/powerpoint/2010/main" val="15397631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5107" y="835694"/>
            <a:ext cx="3199699" cy="1271798"/>
          </a:xfrm>
        </p:spPr>
        <p:txBody>
          <a:bodyPr>
            <a:normAutofit/>
          </a:bodyPr>
          <a:lstStyle/>
          <a:p>
            <a:r>
              <a:rPr lang="fr-FR" dirty="0"/>
              <a:t>Outils de communication - </a:t>
            </a:r>
            <a:r>
              <a:rPr lang="fr-FR" dirty="0" err="1"/>
              <a:t>cyclobiblio</a:t>
            </a:r>
            <a:endParaRPr lang="fr-FR" dirty="0"/>
          </a:p>
        </p:txBody>
      </p:sp>
      <p:sp>
        <p:nvSpPr>
          <p:cNvPr id="4" name="Rectangle 3"/>
          <p:cNvSpPr/>
          <p:nvPr/>
        </p:nvSpPr>
        <p:spPr>
          <a:xfrm>
            <a:off x="906487" y="5711226"/>
            <a:ext cx="3409190" cy="1015663"/>
          </a:xfrm>
          <a:prstGeom prst="rect">
            <a:avLst/>
          </a:prstGeom>
        </p:spPr>
        <p:txBody>
          <a:bodyPr wrap="square">
            <a:spAutoFit/>
          </a:bodyPr>
          <a:lstStyle/>
          <a:p>
            <a:r>
              <a:rPr lang="fr-FR" sz="2000" dirty="0">
                <a:hlinkClick r:id="rId2"/>
              </a:rPr>
              <a:t>http://www.cyclingforlibraries.org/cyclobiblio/a-propos/outils-de-communication/</a:t>
            </a:r>
            <a:endParaRPr lang="fr-FR" sz="2000" dirty="0"/>
          </a:p>
        </p:txBody>
      </p:sp>
      <p:pic>
        <p:nvPicPr>
          <p:cNvPr id="5" name="Picture 2" descr="http://www.cyclingforlibraries.org/cyclobiblio/wp-content/uploads/2017/03/Assurer_L%C3%A9man-160x1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370" y="3029425"/>
            <a:ext cx="1524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cyclingforlibraries.org/cyclobiblio/wp-content/uploads/2016/11/Stimuler_L%C3%A9man-160x1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542" y="3798824"/>
            <a:ext cx="1524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yclingforlibraries.org/cyclobiblio/wp-content/uploads/2017/03/Chercher_L%C3%A9man-160x1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9268" y="2371460"/>
            <a:ext cx="1524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oster20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4624"/>
            <a:ext cx="3990975" cy="675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0518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926624"/>
            <a:ext cx="7704856" cy="5446990"/>
          </a:xfrm>
          <a:prstGeom prst="rect">
            <a:avLst/>
          </a:prstGeom>
        </p:spPr>
      </p:pic>
    </p:spTree>
    <p:extLst>
      <p:ext uri="{BB962C8B-B14F-4D97-AF65-F5344CB8AC3E}">
        <p14:creationId xmlns:p14="http://schemas.microsoft.com/office/powerpoint/2010/main" val="33281950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C0097-95E7-511E-7FAA-09FB03ED1A0B}"/>
              </a:ext>
            </a:extLst>
          </p:cNvPr>
          <p:cNvSpPr>
            <a:spLocks noGrp="1"/>
          </p:cNvSpPr>
          <p:nvPr>
            <p:ph type="title"/>
          </p:nvPr>
        </p:nvSpPr>
        <p:spPr>
          <a:xfrm>
            <a:off x="844028" y="1004454"/>
            <a:ext cx="3878399" cy="580799"/>
          </a:xfrm>
        </p:spPr>
        <p:txBody>
          <a:bodyPr/>
          <a:lstStyle/>
          <a:p>
            <a:r>
              <a:rPr lang="fr-FR" dirty="0"/>
              <a:t>Biblio freak - USA</a:t>
            </a:r>
          </a:p>
        </p:txBody>
      </p:sp>
      <p:sp>
        <p:nvSpPr>
          <p:cNvPr id="3" name="Espace réservé du texte 2">
            <a:extLst>
              <a:ext uri="{FF2B5EF4-FFF2-40B4-BE49-F238E27FC236}">
                <a16:creationId xmlns:a16="http://schemas.microsoft.com/office/drawing/2014/main" id="{348F4680-4174-A824-D77E-307A383A9596}"/>
              </a:ext>
            </a:extLst>
          </p:cNvPr>
          <p:cNvSpPr>
            <a:spLocks noGrp="1"/>
          </p:cNvSpPr>
          <p:nvPr>
            <p:ph type="body" idx="1"/>
          </p:nvPr>
        </p:nvSpPr>
        <p:spPr>
          <a:xfrm>
            <a:off x="107504" y="6475003"/>
            <a:ext cx="8712968" cy="382997"/>
          </a:xfrm>
        </p:spPr>
        <p:txBody>
          <a:bodyPr>
            <a:normAutofit fontScale="40000" lnSpcReduction="20000"/>
          </a:bodyPr>
          <a:lstStyle/>
          <a:p>
            <a:r>
              <a:rPr lang="fr-FR" dirty="0">
                <a:hlinkClick r:id="rId2"/>
              </a:rPr>
              <a:t>https://www.bibliobe.ch/fr/Services/Formation-et-perfectionnement/Journee-des-bibliotheques-2015/AccroBiblio.aspx</a:t>
            </a:r>
            <a:endParaRPr lang="fr-FR" dirty="0"/>
          </a:p>
          <a:p>
            <a:endParaRPr lang="fr-FR" dirty="0"/>
          </a:p>
        </p:txBody>
      </p:sp>
      <p:pic>
        <p:nvPicPr>
          <p:cNvPr id="9" name="Image 8">
            <a:extLst>
              <a:ext uri="{FF2B5EF4-FFF2-40B4-BE49-F238E27FC236}">
                <a16:creationId xmlns:a16="http://schemas.microsoft.com/office/drawing/2014/main" id="{9D655213-5E4A-23E0-0BA8-01B092B2ACDC}"/>
              </a:ext>
            </a:extLst>
          </p:cNvPr>
          <p:cNvPicPr>
            <a:picLocks noChangeAspect="1"/>
          </p:cNvPicPr>
          <p:nvPr/>
        </p:nvPicPr>
        <p:blipFill rotWithShape="1">
          <a:blip r:embed="rId3"/>
          <a:srcRect l="19288" t="34644" r="24013" b="13931"/>
          <a:stretch/>
        </p:blipFill>
        <p:spPr>
          <a:xfrm>
            <a:off x="755576" y="1677851"/>
            <a:ext cx="7933703" cy="4797152"/>
          </a:xfrm>
          <a:prstGeom prst="rect">
            <a:avLst/>
          </a:prstGeom>
        </p:spPr>
      </p:pic>
    </p:spTree>
    <p:extLst>
      <p:ext uri="{BB962C8B-B14F-4D97-AF65-F5344CB8AC3E}">
        <p14:creationId xmlns:p14="http://schemas.microsoft.com/office/powerpoint/2010/main" val="20776522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C0097-95E7-511E-7FAA-09FB03ED1A0B}"/>
              </a:ext>
            </a:extLst>
          </p:cNvPr>
          <p:cNvSpPr>
            <a:spLocks noGrp="1"/>
          </p:cNvSpPr>
          <p:nvPr>
            <p:ph type="title"/>
          </p:nvPr>
        </p:nvSpPr>
        <p:spPr/>
        <p:txBody>
          <a:bodyPr/>
          <a:lstStyle/>
          <a:p>
            <a:r>
              <a:rPr lang="fr-FR" dirty="0"/>
              <a:t>Biblio freak - Suisse</a:t>
            </a:r>
          </a:p>
        </p:txBody>
      </p:sp>
      <p:sp>
        <p:nvSpPr>
          <p:cNvPr id="3" name="Espace réservé du texte 2">
            <a:extLst>
              <a:ext uri="{FF2B5EF4-FFF2-40B4-BE49-F238E27FC236}">
                <a16:creationId xmlns:a16="http://schemas.microsoft.com/office/drawing/2014/main" id="{348F4680-4174-A824-D77E-307A383A9596}"/>
              </a:ext>
            </a:extLst>
          </p:cNvPr>
          <p:cNvSpPr>
            <a:spLocks noGrp="1"/>
          </p:cNvSpPr>
          <p:nvPr>
            <p:ph type="body" idx="1"/>
          </p:nvPr>
        </p:nvSpPr>
        <p:spPr>
          <a:xfrm>
            <a:off x="107504" y="5627775"/>
            <a:ext cx="4176464" cy="1080120"/>
          </a:xfrm>
        </p:spPr>
        <p:txBody>
          <a:bodyPr>
            <a:normAutofit fontScale="62500" lnSpcReduction="20000"/>
          </a:bodyPr>
          <a:lstStyle/>
          <a:p>
            <a:r>
              <a:rPr lang="fr-FR" dirty="0">
                <a:hlinkClick r:id="rId2"/>
              </a:rPr>
              <a:t>https://www.bibliobe.ch/fr/Services/Formation-et-perfectionnement/Journee-des-bibliotheques-2015/AccroBiblio.aspx</a:t>
            </a:r>
            <a:endParaRPr lang="fr-FR" dirty="0"/>
          </a:p>
          <a:p>
            <a:endParaRPr lang="fr-FR" dirty="0"/>
          </a:p>
          <a:p>
            <a:endParaRPr lang="fr-FR" dirty="0"/>
          </a:p>
        </p:txBody>
      </p:sp>
      <p:pic>
        <p:nvPicPr>
          <p:cNvPr id="5" name="Image 4">
            <a:extLst>
              <a:ext uri="{FF2B5EF4-FFF2-40B4-BE49-F238E27FC236}">
                <a16:creationId xmlns:a16="http://schemas.microsoft.com/office/drawing/2014/main" id="{918922BB-08B0-4619-651E-BB10102B2A9D}"/>
              </a:ext>
            </a:extLst>
          </p:cNvPr>
          <p:cNvPicPr>
            <a:picLocks noChangeAspect="1"/>
          </p:cNvPicPr>
          <p:nvPr/>
        </p:nvPicPr>
        <p:blipFill rotWithShape="1">
          <a:blip r:embed="rId3"/>
          <a:srcRect l="20863" t="45275" r="55512" b="6294"/>
          <a:stretch/>
        </p:blipFill>
        <p:spPr>
          <a:xfrm>
            <a:off x="6732240" y="116632"/>
            <a:ext cx="2160240" cy="2952328"/>
          </a:xfrm>
          <a:prstGeom prst="rect">
            <a:avLst/>
          </a:prstGeom>
        </p:spPr>
      </p:pic>
      <p:pic>
        <p:nvPicPr>
          <p:cNvPr id="7" name="Image 6">
            <a:extLst>
              <a:ext uri="{FF2B5EF4-FFF2-40B4-BE49-F238E27FC236}">
                <a16:creationId xmlns:a16="http://schemas.microsoft.com/office/drawing/2014/main" id="{C65A0495-EABA-2DBF-06F2-17D195C12E15}"/>
              </a:ext>
            </a:extLst>
          </p:cNvPr>
          <p:cNvPicPr>
            <a:picLocks noChangeAspect="1"/>
          </p:cNvPicPr>
          <p:nvPr/>
        </p:nvPicPr>
        <p:blipFill rotWithShape="1">
          <a:blip r:embed="rId4"/>
          <a:srcRect l="20863" t="34645" r="55512" b="16925"/>
          <a:stretch/>
        </p:blipFill>
        <p:spPr>
          <a:xfrm>
            <a:off x="6732240" y="3284984"/>
            <a:ext cx="2160240" cy="2952328"/>
          </a:xfrm>
          <a:prstGeom prst="rect">
            <a:avLst/>
          </a:prstGeom>
        </p:spPr>
      </p:pic>
      <p:pic>
        <p:nvPicPr>
          <p:cNvPr id="6" name="Image 5">
            <a:extLst>
              <a:ext uri="{FF2B5EF4-FFF2-40B4-BE49-F238E27FC236}">
                <a16:creationId xmlns:a16="http://schemas.microsoft.com/office/drawing/2014/main" id="{7D764563-92DF-7567-C908-638AA774F3CA}"/>
              </a:ext>
            </a:extLst>
          </p:cNvPr>
          <p:cNvPicPr>
            <a:picLocks noChangeAspect="1"/>
          </p:cNvPicPr>
          <p:nvPr/>
        </p:nvPicPr>
        <p:blipFill rotWithShape="1">
          <a:blip r:embed="rId5"/>
          <a:srcRect l="20863" t="42913" r="55512" b="8657"/>
          <a:stretch/>
        </p:blipFill>
        <p:spPr>
          <a:xfrm>
            <a:off x="4551931" y="3400935"/>
            <a:ext cx="2160240" cy="2952328"/>
          </a:xfrm>
          <a:prstGeom prst="rect">
            <a:avLst/>
          </a:prstGeom>
        </p:spPr>
      </p:pic>
    </p:spTree>
    <p:extLst>
      <p:ext uri="{BB962C8B-B14F-4D97-AF65-F5344CB8AC3E}">
        <p14:creationId xmlns:p14="http://schemas.microsoft.com/office/powerpoint/2010/main" val="34271724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Exemple Agenda 2030 et bib françaises</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dirty="0">
                <a:solidFill>
                  <a:schemeClr val="accent4">
                    <a:lumMod val="60000"/>
                    <a:lumOff val="40000"/>
                  </a:schemeClr>
                </a:solidFill>
              </a:rPr>
              <a:t>Un exemple d’</a:t>
            </a:r>
            <a:r>
              <a:rPr lang="fr-FR" sz="2200" i="1" dirty="0" err="1">
                <a:solidFill>
                  <a:schemeClr val="accent4">
                    <a:lumMod val="60000"/>
                    <a:lumOff val="40000"/>
                  </a:schemeClr>
                </a:solidFill>
              </a:rPr>
              <a:t>advocacy</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31248029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Toujours à la recherche de nos décideurs</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a:bodyPr>
          <a:lstStyle/>
          <a:p>
            <a:r>
              <a:rPr lang="fr-FR" sz="1800" dirty="0"/>
              <a:t>Notre message : Vous avez besoin de nous pour toucher la population et les sensibiliser.</a:t>
            </a:r>
          </a:p>
          <a:p>
            <a:endParaRPr lang="fr-FR" sz="1800" dirty="0"/>
          </a:p>
          <a:p>
            <a:r>
              <a:rPr lang="fr-FR" sz="1800" dirty="0"/>
              <a:t>Ce qu’il ne fallait pas oublier : </a:t>
            </a:r>
          </a:p>
          <a:p>
            <a:pPr lvl="1"/>
            <a:r>
              <a:rPr lang="fr-FR" sz="1400" dirty="0"/>
              <a:t>en quoi mon message va me permettre d’obtenir ce que je veux : être dans les documents nationaux </a:t>
            </a:r>
          </a:p>
          <a:p>
            <a:pPr lvl="1"/>
            <a:r>
              <a:rPr lang="fr-FR" sz="1400" dirty="0"/>
              <a:t>et en quoi mon message porte aussi la marque de mon engagement dans les enjeux et missions. </a:t>
            </a:r>
          </a:p>
          <a:p>
            <a:endParaRPr lang="fr-FR" sz="1800" dirty="0"/>
          </a:p>
        </p:txBody>
      </p:sp>
    </p:spTree>
    <p:extLst>
      <p:ext uri="{BB962C8B-B14F-4D97-AF65-F5344CB8AC3E}">
        <p14:creationId xmlns:p14="http://schemas.microsoft.com/office/powerpoint/2010/main" val="6221141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Exemple Genève 2018</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a:bodyPr>
          <a:lstStyle/>
          <a:p>
            <a:pPr marL="0" indent="0">
              <a:buNone/>
            </a:pPr>
            <a:endParaRPr lang="fr-FR" sz="1800" dirty="0"/>
          </a:p>
          <a:p>
            <a:r>
              <a:rPr lang="fr-FR" sz="1800" dirty="0"/>
              <a:t>Qu’est-ce qu’on a dit ? </a:t>
            </a:r>
          </a:p>
          <a:p>
            <a:pPr lvl="1"/>
            <a:r>
              <a:rPr lang="fr-FR" sz="1400" dirty="0"/>
              <a:t>Se présenter</a:t>
            </a:r>
          </a:p>
          <a:p>
            <a:pPr lvl="1"/>
            <a:r>
              <a:rPr lang="fr-FR" sz="1400" dirty="0"/>
              <a:t>Montrer qu’on a compris le problème de l’interlocuteur</a:t>
            </a:r>
          </a:p>
          <a:p>
            <a:pPr lvl="1"/>
            <a:r>
              <a:rPr lang="fr-FR" sz="1400" dirty="0"/>
              <a:t>Se positionner : montrer ce qu’on a à proposer</a:t>
            </a:r>
          </a:p>
          <a:p>
            <a:pPr lvl="1"/>
            <a:r>
              <a:rPr lang="fr-FR" sz="1400" dirty="0"/>
              <a:t>Donner des preuves (arguments, exemples, </a:t>
            </a:r>
            <a:r>
              <a:rPr lang="fr-FR" sz="1400" dirty="0" err="1"/>
              <a:t>striking</a:t>
            </a:r>
            <a:r>
              <a:rPr lang="fr-FR" sz="1400" dirty="0"/>
              <a:t> </a:t>
            </a:r>
            <a:r>
              <a:rPr lang="fr-FR" sz="1400" dirty="0" err="1"/>
              <a:t>facts</a:t>
            </a:r>
            <a:r>
              <a:rPr lang="fr-FR" sz="1400" dirty="0"/>
              <a:t>)</a:t>
            </a:r>
          </a:p>
          <a:p>
            <a:pPr lvl="1"/>
            <a:r>
              <a:rPr lang="fr-FR" sz="1400" dirty="0"/>
              <a:t>Asséner un message clé, marquant</a:t>
            </a:r>
          </a:p>
          <a:p>
            <a:pPr lvl="1"/>
            <a:r>
              <a:rPr lang="fr-FR" sz="1400" dirty="0"/>
              <a:t>Dire ce qu’on attend : (un rdv, un contact, une photo, etc.)</a:t>
            </a:r>
          </a:p>
          <a:p>
            <a:pPr lvl="1"/>
            <a:r>
              <a:rPr lang="fr-FR" sz="1400" dirty="0"/>
              <a:t>Echanger les cartes et dire qu’on recontacte</a:t>
            </a:r>
          </a:p>
          <a:p>
            <a:endParaRPr lang="fr-FR" sz="1800" dirty="0"/>
          </a:p>
          <a:p>
            <a:endParaRPr lang="fr-FR" sz="1800" dirty="0"/>
          </a:p>
          <a:p>
            <a:r>
              <a:rPr lang="fr-FR" sz="1800" dirty="0"/>
              <a:t>Est-ce que ça a marché ? </a:t>
            </a:r>
          </a:p>
          <a:p>
            <a:endParaRPr lang="fr-FR" sz="1800" dirty="0"/>
          </a:p>
        </p:txBody>
      </p:sp>
    </p:spTree>
    <p:extLst>
      <p:ext uri="{BB962C8B-B14F-4D97-AF65-F5344CB8AC3E}">
        <p14:creationId xmlns:p14="http://schemas.microsoft.com/office/powerpoint/2010/main" val="8332498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xfrm>
            <a:off x="768096" y="585216"/>
            <a:ext cx="7290054" cy="899568"/>
          </a:xfrm>
          <a:prstGeom prst="rect">
            <a:avLst/>
          </a:prstGeom>
          <a:noFill/>
          <a:ln>
            <a:noFill/>
          </a:ln>
        </p:spPr>
        <p:txBody>
          <a:bodyPr spcFirstLastPara="1" vert="horz" wrap="square" lIns="91425" tIns="91425" rIns="91425" bIns="91425" rtlCol="0" anchor="ctr" anchorCtr="0">
            <a:noAutofit/>
          </a:bodyPr>
          <a:lstStyle/>
          <a:p>
            <a:r>
              <a:rPr lang="fr-FR" sz="2800" dirty="0"/>
              <a:t>Autre exemple</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a:xfrm>
            <a:off x="323528" y="2286000"/>
            <a:ext cx="3888433" cy="4023360"/>
          </a:xfrm>
        </p:spPr>
        <p:txBody>
          <a:bodyPr>
            <a:normAutofit/>
          </a:bodyPr>
          <a:lstStyle/>
          <a:p>
            <a:r>
              <a:rPr lang="fr-FR" sz="1800" dirty="0"/>
              <a:t>Phrase de départ : </a:t>
            </a:r>
          </a:p>
          <a:p>
            <a:endParaRPr lang="fr-FR" sz="1800" dirty="0"/>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300" dirty="0"/>
              <a:t>« Gratuites et accessibles à tous, les bibliothèques jouent un rôle majeur dans l’appropriation et la mise en œuvre des objectifs du développement durable. Présentes dans tous les territoires, ces bibliothèques s’engagent à la fois à donner accès à une documentation de qualité sur les 17 objectifs de développement durable, mais aussi à proposer une offre culturelle diversifiée (ateliers, événements, formations…) permettant de répondre concrètement aux défis</a:t>
            </a:r>
            <a:r>
              <a:rPr lang="fr-FR" altLang="fr-FR" sz="1300" dirty="0">
                <a:hlinkClick r:id="rId3">
                  <a:extLst>
                    <a:ext uri="{A12FA001-AC4F-418D-AE19-62706E023703}">
                      <ahyp:hlinkClr xmlns:ahyp="http://schemas.microsoft.com/office/drawing/2018/hyperlinkcolor" val="tx"/>
                    </a:ext>
                  </a:extLst>
                </a:hlinkClick>
              </a:rPr>
              <a:t>[</a:t>
            </a:r>
            <a:r>
              <a:rPr lang="fr-FR" altLang="fr-FR" sz="1300" dirty="0" bmk="">
                <a:hlinkClick r:id="rId3">
                  <a:extLst>
                    <a:ext uri="{A12FA001-AC4F-418D-AE19-62706E023703}">
                      <ahyp:hlinkClr xmlns:ahyp="http://schemas.microsoft.com/office/drawing/2018/hyperlinkcolor" val="tx"/>
                    </a:ext>
                  </a:extLst>
                </a:hlinkClick>
              </a:rPr>
              <a:t>1]</a:t>
            </a:r>
            <a:r>
              <a:rPr lang="fr-FR" altLang="fr-FR" sz="1300" dirty="0"/>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[1] Contributions des bibliothèques françaises à l’Agenda 2030 de l’ONU, CFIBD, Enssib, </a:t>
            </a:r>
            <a:r>
              <a:rPr kumimoji="0" lang="fr-FR" altLang="fr-FR" sz="9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Bpi</a:t>
            </a:r>
            <a:r>
              <a:rPr kumimoji="0" lang="fr-FR" altLang="fr-FR"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ABF, IFLA, 2019, </a:t>
            </a:r>
            <a:r>
              <a:rPr kumimoji="0" lang="fr-FR" altLang="fr-FR"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4"/>
              </a:rPr>
              <a:t>https://docs.wixstatic.com/ugd/c68511_a70425031a3042e192c3b36f4bbd353d.pdf</a:t>
            </a:r>
            <a:endParaRPr kumimoji="0" lang="fr-FR" altLang="fr-FR" sz="1800" b="0" i="0" u="none" strike="noStrike" cap="none" normalizeH="0" baseline="0" dirty="0">
              <a:ln>
                <a:noFill/>
              </a:ln>
              <a:solidFill>
                <a:schemeClr val="tx1"/>
              </a:solidFill>
              <a:effectLst/>
              <a:latin typeface="Arial" panose="020B0604020202020204" pitchFamily="34" charset="0"/>
            </a:endParaRPr>
          </a:p>
          <a:p>
            <a:endParaRPr lang="fr-FR" sz="1800" dirty="0"/>
          </a:p>
          <a:p>
            <a:endParaRPr lang="fr-FR" sz="1800" dirty="0"/>
          </a:p>
        </p:txBody>
      </p:sp>
      <p:sp>
        <p:nvSpPr>
          <p:cNvPr id="5" name="Espace réservé du contenu 1">
            <a:extLst>
              <a:ext uri="{FF2B5EF4-FFF2-40B4-BE49-F238E27FC236}">
                <a16:creationId xmlns:a16="http://schemas.microsoft.com/office/drawing/2014/main" id="{83EEE714-9E92-4BFB-50BC-90961CFE5F0B}"/>
              </a:ext>
            </a:extLst>
          </p:cNvPr>
          <p:cNvSpPr txBox="1">
            <a:spLocks/>
          </p:cNvSpPr>
          <p:nvPr/>
        </p:nvSpPr>
        <p:spPr>
          <a:xfrm>
            <a:off x="4716016" y="1988840"/>
            <a:ext cx="3888433" cy="4023360"/>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fr-FR" sz="1800" dirty="0"/>
              <a:t>Phrase finale : </a:t>
            </a:r>
          </a:p>
          <a:p>
            <a:endParaRPr lang="fr-FR" sz="1800" dirty="0"/>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300" dirty="0"/>
              <a:t>« Gratuites et accessibles à tous, plus de 16 000 bibliothèques jouent un rôle majeur dans l’appropriation et la mise en œuvre de l’Agenda 2030 en France. Institution culturelle la plus fréquentée, présentes dans tous les territoires et dans les universités, les bibliothèques contribuent à diffuser une information de qualité sur les enjeux des 17 objectifs de développement durable, à travers leurs collections et leur offre culturelle diversifiée (ateliers, événements, formations…) qui facilitent prise de conscience et changement de comportements des citoyens sur des territoires en transition. </a:t>
            </a:r>
            <a:r>
              <a:rPr lang="fr-FR" altLang="fr-FR" sz="1300" dirty="0">
                <a:hlinkClick r:id="rId5">
                  <a:extLst>
                    <a:ext uri="{A12FA001-AC4F-418D-AE19-62706E023703}">
                      <ahyp:hlinkClr xmlns:ahyp="http://schemas.microsoft.com/office/drawing/2018/hyperlinkcolor" val="tx"/>
                    </a:ext>
                  </a:extLst>
                </a:hlinkClick>
              </a:rPr>
              <a:t>[1]</a:t>
            </a:r>
            <a:r>
              <a:rPr lang="fr-FR" altLang="fr-FR" sz="1300" dirty="0"/>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1F497D"/>
                </a:solidFill>
                <a:effectLst/>
                <a:latin typeface="Calibri" panose="020F0502020204030204" pitchFamily="34" charset="0"/>
                <a:cs typeface="Calibri" panose="020F0502020204030204" pitchFamily="34" charset="0"/>
              </a:rPr>
              <a:t> </a:t>
            </a:r>
            <a:r>
              <a:rPr lang="fr-FR" altLang="fr-FR" sz="1800" dirty="0">
                <a:solidFill>
                  <a:srgbClr val="222222"/>
                </a:solidFill>
                <a:latin typeface="Arial" panose="020B0604020202020204" pitchFamily="34" charset="0"/>
                <a:cs typeface="Arial" panose="020B0604020202020204" pitchFamily="34" charset="0"/>
              </a:rPr>
              <a:t> </a:t>
            </a:r>
            <a:endParaRPr lang="fr-FR" altLang="fr-FR" sz="1800" dirty="0"/>
          </a:p>
          <a:p>
            <a:pPr marL="0" indent="0" defTabSz="914400" eaLnBrk="0" fontAlgn="base" hangingPunct="0">
              <a:lnSpc>
                <a:spcPct val="100000"/>
              </a:lnSpc>
              <a:spcBef>
                <a:spcPct val="0"/>
              </a:spcBef>
              <a:spcAft>
                <a:spcPct val="0"/>
              </a:spcAft>
              <a:buClrTx/>
              <a:buSzTx/>
              <a:buFontTx/>
              <a:buNone/>
            </a:pPr>
            <a:r>
              <a:rPr lang="fr-FR" altLang="fr-FR" sz="900" dirty="0">
                <a:solidFill>
                  <a:srgbClr val="222222"/>
                </a:solidFill>
                <a:latin typeface="Arial" panose="020B0604020202020204" pitchFamily="34" charset="0"/>
                <a:cs typeface="Arial" panose="020B0604020202020204" pitchFamily="34" charset="0"/>
              </a:rPr>
              <a:t>[1] Contributions des bibliothèques françaises à l’Agenda 2030 de l’ONU, CFIBD, Enssib, </a:t>
            </a:r>
            <a:r>
              <a:rPr lang="fr-FR" altLang="fr-FR" sz="900" dirty="0" err="1">
                <a:solidFill>
                  <a:srgbClr val="222222"/>
                </a:solidFill>
                <a:latin typeface="Arial" panose="020B0604020202020204" pitchFamily="34" charset="0"/>
                <a:cs typeface="Arial" panose="020B0604020202020204" pitchFamily="34" charset="0"/>
              </a:rPr>
              <a:t>Bpi</a:t>
            </a:r>
            <a:r>
              <a:rPr lang="fr-FR" altLang="fr-FR" sz="900" dirty="0">
                <a:solidFill>
                  <a:srgbClr val="222222"/>
                </a:solidFill>
                <a:latin typeface="Arial" panose="020B0604020202020204" pitchFamily="34" charset="0"/>
                <a:cs typeface="Arial" panose="020B0604020202020204" pitchFamily="34" charset="0"/>
              </a:rPr>
              <a:t>, ABF, IFLA, 2019, </a:t>
            </a:r>
            <a:r>
              <a:rPr lang="fr-FR" altLang="fr-FR" sz="900" dirty="0">
                <a:solidFill>
                  <a:srgbClr val="1155CC"/>
                </a:solidFill>
                <a:latin typeface="Arial" panose="020B0604020202020204" pitchFamily="34" charset="0"/>
                <a:cs typeface="Arial" panose="020B0604020202020204" pitchFamily="34" charset="0"/>
                <a:hlinkClick r:id="rId4"/>
              </a:rPr>
              <a:t>https://docs.wixstatic.com/ugd/c68511_a70425031a3042e192c3b36f4bbd353d.pdf</a:t>
            </a:r>
            <a:endParaRPr lang="fr-FR" altLang="fr-FR" sz="1800" dirty="0">
              <a:latin typeface="Arial" panose="020B0604020202020204" pitchFamily="34" charset="0"/>
            </a:endParaRPr>
          </a:p>
          <a:p>
            <a:endParaRPr lang="fr-FR" sz="1800" dirty="0"/>
          </a:p>
          <a:p>
            <a:endParaRPr lang="fr-FR" sz="1800" dirty="0"/>
          </a:p>
        </p:txBody>
      </p:sp>
    </p:spTree>
    <p:extLst>
      <p:ext uri="{BB962C8B-B14F-4D97-AF65-F5344CB8AC3E}">
        <p14:creationId xmlns:p14="http://schemas.microsoft.com/office/powerpoint/2010/main" val="14445127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971DA-3BCE-40D5-9008-0435069EB498}"/>
              </a:ext>
            </a:extLst>
          </p:cNvPr>
          <p:cNvSpPr>
            <a:spLocks noGrp="1"/>
          </p:cNvSpPr>
          <p:nvPr>
            <p:ph type="title"/>
          </p:nvPr>
        </p:nvSpPr>
        <p:spPr/>
        <p:txBody>
          <a:bodyPr/>
          <a:lstStyle/>
          <a:p>
            <a:r>
              <a:rPr lang="fr-FR" dirty="0"/>
              <a:t>Stratégie et actions</a:t>
            </a:r>
          </a:p>
        </p:txBody>
      </p:sp>
      <p:sp>
        <p:nvSpPr>
          <p:cNvPr id="3" name="Espace réservé du texte 2"/>
          <p:cNvSpPr>
            <a:spLocks noGrp="1"/>
          </p:cNvSpPr>
          <p:nvPr>
            <p:ph type="body" idx="1"/>
          </p:nvPr>
        </p:nvSpPr>
        <p:spPr/>
        <p:txBody>
          <a:bodyPr>
            <a:normAutofit/>
          </a:bodyPr>
          <a:lstStyle/>
          <a:p>
            <a:pPr algn="ctr"/>
            <a:r>
              <a:rPr lang="fr-FR" sz="2800" dirty="0">
                <a:solidFill>
                  <a:schemeClr val="accent4">
                    <a:lumMod val="60000"/>
                    <a:lumOff val="40000"/>
                  </a:schemeClr>
                </a:solidFill>
              </a:rPr>
              <a:t>Cibles</a:t>
            </a:r>
          </a:p>
        </p:txBody>
      </p:sp>
    </p:spTree>
    <p:extLst>
      <p:ext uri="{BB962C8B-B14F-4D97-AF65-F5344CB8AC3E}">
        <p14:creationId xmlns:p14="http://schemas.microsoft.com/office/powerpoint/2010/main" val="3246907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Et les bibliothèques ? </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lnSpcReduction="10000"/>
          </a:bodyPr>
          <a:lstStyle/>
          <a:p>
            <a:r>
              <a:rPr lang="fr-FR" dirty="0"/>
              <a:t>La crise du territoire a-t-elle un impact sur la bibliothèque ?</a:t>
            </a:r>
          </a:p>
          <a:p>
            <a:pPr lvl="1"/>
            <a:r>
              <a:rPr lang="fr-FR" dirty="0"/>
              <a:t>Sont-elles en manque de moyens ?</a:t>
            </a:r>
          </a:p>
          <a:p>
            <a:pPr lvl="1"/>
            <a:r>
              <a:rPr lang="fr-FR" dirty="0"/>
              <a:t>Baisse de budget, non remplacement des équipes, fermeture d’équipements, arrêts de certains projets, etc. </a:t>
            </a:r>
          </a:p>
          <a:p>
            <a:pPr lvl="1"/>
            <a:r>
              <a:rPr lang="fr-FR" dirty="0"/>
              <a:t>Exemple : la question des fluides et des horaires d’ouverture</a:t>
            </a:r>
          </a:p>
          <a:p>
            <a:r>
              <a:rPr lang="fr-FR" dirty="0"/>
              <a:t>La réponse du territoire à sa crise tient-elle compte de la bibliothèque, non pas comme service, mais comme actrice de la lutte contre la crise ? </a:t>
            </a:r>
          </a:p>
          <a:p>
            <a:pPr lvl="1"/>
            <a:r>
              <a:rPr lang="fr-FR" dirty="0"/>
              <a:t>Sont-elles identifiées comme utiles pour lutter contre la crise ? </a:t>
            </a:r>
          </a:p>
          <a:p>
            <a:pPr lvl="1"/>
            <a:r>
              <a:rPr lang="fr-FR" dirty="0"/>
              <a:t>Sont-elles essentielles ?</a:t>
            </a:r>
          </a:p>
          <a:p>
            <a:pPr lvl="1"/>
            <a:r>
              <a:rPr lang="fr-FR" dirty="0"/>
              <a:t>Sont-elles reconnues ? </a:t>
            </a:r>
          </a:p>
          <a:p>
            <a:r>
              <a:rPr lang="fr-FR" dirty="0"/>
              <a:t>L’objectif : faire de la crise une cause commune, pas un cause de nouvelle crise !</a:t>
            </a:r>
          </a:p>
        </p:txBody>
      </p:sp>
    </p:spTree>
    <p:extLst>
      <p:ext uri="{BB962C8B-B14F-4D97-AF65-F5344CB8AC3E}">
        <p14:creationId xmlns:p14="http://schemas.microsoft.com/office/powerpoint/2010/main" val="28402763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a:prstGeom prst="rect">
            <a:avLst/>
          </a:prstGeom>
          <a:noFill/>
          <a:ln>
            <a:noFill/>
          </a:ln>
        </p:spPr>
        <p:txBody>
          <a:bodyPr spcFirstLastPara="1" vert="horz" wrap="square" lIns="91425" tIns="91425" rIns="91425" bIns="91425" rtlCol="0" anchor="ctr" anchorCtr="0">
            <a:noAutofit/>
          </a:bodyPr>
          <a:lstStyle/>
          <a:p>
            <a:r>
              <a:rPr lang="fr-FR" sz="2800" dirty="0"/>
              <a:t>Stratégie et actions</a:t>
            </a:r>
            <a:endParaRPr sz="2800" dirty="0"/>
          </a:p>
        </p:txBody>
      </p:sp>
      <p:sp>
        <p:nvSpPr>
          <p:cNvPr id="2" name="Espace réservé du contenu 1">
            <a:extLst>
              <a:ext uri="{FF2B5EF4-FFF2-40B4-BE49-F238E27FC236}">
                <a16:creationId xmlns:a16="http://schemas.microsoft.com/office/drawing/2014/main" id="{74AAC87E-B85B-4DE3-9772-10FF0C9B50EF}"/>
              </a:ext>
            </a:extLst>
          </p:cNvPr>
          <p:cNvSpPr>
            <a:spLocks noGrp="1"/>
          </p:cNvSpPr>
          <p:nvPr>
            <p:ph idx="1"/>
          </p:nvPr>
        </p:nvSpPr>
        <p:spPr/>
        <p:txBody>
          <a:bodyPr>
            <a:normAutofit lnSpcReduction="10000"/>
          </a:bodyPr>
          <a:lstStyle/>
          <a:p>
            <a:r>
              <a:rPr lang="fr-FR" dirty="0"/>
              <a:t>Tout ce qu’on va faire pour toucher les élus.</a:t>
            </a:r>
          </a:p>
          <a:p>
            <a:r>
              <a:rPr lang="fr-FR" sz="1800" dirty="0"/>
              <a:t>Il y a différentes actions possibles: </a:t>
            </a:r>
          </a:p>
          <a:p>
            <a:pPr lvl="1"/>
            <a:r>
              <a:rPr lang="fr-FR" sz="1400" dirty="0"/>
              <a:t>Faire envoyer des lettres</a:t>
            </a:r>
          </a:p>
          <a:p>
            <a:pPr lvl="1"/>
            <a:r>
              <a:rPr lang="fr-FR" sz="1400" dirty="0"/>
              <a:t>Travail avec célébrités</a:t>
            </a:r>
          </a:p>
          <a:p>
            <a:pPr lvl="1"/>
            <a:r>
              <a:rPr lang="fr-FR" sz="1400" dirty="0"/>
              <a:t>Événements</a:t>
            </a:r>
          </a:p>
          <a:p>
            <a:pPr lvl="1"/>
            <a:r>
              <a:rPr lang="fr-FR" sz="1400" dirty="0"/>
              <a:t>Affiches</a:t>
            </a:r>
          </a:p>
          <a:p>
            <a:pPr lvl="1"/>
            <a:r>
              <a:rPr lang="fr-FR" sz="1400" dirty="0"/>
              <a:t>Vidéos </a:t>
            </a:r>
          </a:p>
          <a:p>
            <a:pPr lvl="1"/>
            <a:r>
              <a:rPr lang="fr-FR" sz="1400" dirty="0"/>
              <a:t>….</a:t>
            </a:r>
          </a:p>
          <a:p>
            <a:r>
              <a:rPr lang="fr-FR" sz="1800" dirty="0"/>
              <a:t>Elles peuvent être combinées</a:t>
            </a:r>
          </a:p>
          <a:p>
            <a:r>
              <a:rPr lang="fr-FR" sz="1800" dirty="0"/>
              <a:t>Elles peuvent viser des publics cibles différents.</a:t>
            </a:r>
          </a:p>
          <a:p>
            <a:endParaRPr lang="fr-FR" sz="1800" dirty="0"/>
          </a:p>
          <a:p>
            <a:r>
              <a:rPr lang="fr-FR" sz="1800" dirty="0"/>
              <a:t>La stratégie : construire un ensemble d’actions qui vont porter le message.</a:t>
            </a:r>
          </a:p>
          <a:p>
            <a:endParaRPr lang="fr-FR" sz="1800" dirty="0"/>
          </a:p>
          <a:p>
            <a:endParaRPr lang="fr-FR" sz="1800" dirty="0"/>
          </a:p>
        </p:txBody>
      </p:sp>
    </p:spTree>
    <p:extLst>
      <p:ext uri="{BB962C8B-B14F-4D97-AF65-F5344CB8AC3E}">
        <p14:creationId xmlns:p14="http://schemas.microsoft.com/office/powerpoint/2010/main" val="14946000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187EA2F-94AE-97C7-1F63-4A39E17A5929}"/>
              </a:ext>
            </a:extLst>
          </p:cNvPr>
          <p:cNvSpPr>
            <a:spLocks noGrp="1"/>
          </p:cNvSpPr>
          <p:nvPr>
            <p:ph type="title"/>
          </p:nvPr>
        </p:nvSpPr>
        <p:spPr>
          <a:xfrm>
            <a:off x="0" y="1400272"/>
            <a:ext cx="9144000" cy="1463040"/>
          </a:xfrm>
        </p:spPr>
        <p:txBody>
          <a:bodyPr/>
          <a:lstStyle/>
          <a:p>
            <a:pPr algn="ctr"/>
            <a:r>
              <a:rPr lang="fr-FR" dirty="0"/>
              <a:t>Interpeler les élus</a:t>
            </a:r>
          </a:p>
        </p:txBody>
      </p:sp>
      <p:sp>
        <p:nvSpPr>
          <p:cNvPr id="6" name="Espace réservé pour une image  5">
            <a:extLst>
              <a:ext uri="{FF2B5EF4-FFF2-40B4-BE49-F238E27FC236}">
                <a16:creationId xmlns:a16="http://schemas.microsoft.com/office/drawing/2014/main" id="{98E7FE69-7BE0-549A-05A3-603FB482A9B1}"/>
              </a:ext>
            </a:extLst>
          </p:cNvPr>
          <p:cNvSpPr>
            <a:spLocks noGrp="1"/>
          </p:cNvSpPr>
          <p:nvPr>
            <p:ph type="pic" idx="1"/>
          </p:nvPr>
        </p:nvSpPr>
        <p:spPr/>
      </p:sp>
      <p:sp>
        <p:nvSpPr>
          <p:cNvPr id="10" name="Espace réservé du texte 2">
            <a:extLst>
              <a:ext uri="{FF2B5EF4-FFF2-40B4-BE49-F238E27FC236}">
                <a16:creationId xmlns:a16="http://schemas.microsoft.com/office/drawing/2014/main" id="{FC6C91A9-2D7C-6508-D666-198EC2B90F32}"/>
              </a:ext>
            </a:extLst>
          </p:cNvPr>
          <p:cNvSpPr>
            <a:spLocks noGrp="1"/>
          </p:cNvSpPr>
          <p:nvPr>
            <p:ph type="body" sz="half" idx="2"/>
          </p:nvPr>
        </p:nvSpPr>
        <p:spPr>
          <a:xfrm>
            <a:off x="395536" y="4960138"/>
            <a:ext cx="6624736" cy="1463040"/>
          </a:xfrm>
        </p:spPr>
        <p:txBody>
          <a:bodyPr>
            <a:normAutofit/>
          </a:bodyPr>
          <a:lstStyle/>
          <a:p>
            <a:pPr algn="ctr"/>
            <a:r>
              <a:rPr lang="fr-FR" sz="2200" i="1" cap="none" dirty="0">
                <a:solidFill>
                  <a:schemeClr val="accent4">
                    <a:lumMod val="60000"/>
                    <a:lumOff val="40000"/>
                  </a:schemeClr>
                </a:solidFill>
              </a:rPr>
              <a:t>Re</a:t>
            </a:r>
            <a:r>
              <a:rPr lang="fr-FR" sz="2200" i="1" dirty="0">
                <a:solidFill>
                  <a:schemeClr val="accent4">
                    <a:lumMod val="60000"/>
                    <a:lumOff val="40000"/>
                  </a:schemeClr>
                </a:solidFill>
              </a:rPr>
              <a:t>lations publiques et </a:t>
            </a:r>
            <a:r>
              <a:rPr lang="fr-FR" sz="2200" i="1" dirty="0" err="1">
                <a:solidFill>
                  <a:schemeClr val="accent4">
                    <a:lumMod val="60000"/>
                    <a:lumOff val="40000"/>
                  </a:schemeClr>
                </a:solidFill>
              </a:rPr>
              <a:t>advocacy</a:t>
            </a:r>
            <a:endParaRPr lang="fr-FR" sz="2200" i="1" cap="none" dirty="0">
              <a:solidFill>
                <a:schemeClr val="accent4">
                  <a:lumMod val="60000"/>
                  <a:lumOff val="40000"/>
                </a:schemeClr>
              </a:solidFill>
            </a:endParaRPr>
          </a:p>
        </p:txBody>
      </p:sp>
    </p:spTree>
    <p:extLst>
      <p:ext uri="{BB962C8B-B14F-4D97-AF65-F5344CB8AC3E}">
        <p14:creationId xmlns:p14="http://schemas.microsoft.com/office/powerpoint/2010/main" val="4857997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7783" t="13314" r="10756" b="5623"/>
          <a:stretch/>
        </p:blipFill>
        <p:spPr>
          <a:xfrm>
            <a:off x="971600" y="344230"/>
            <a:ext cx="7263643" cy="5389026"/>
          </a:xfrm>
          <a:prstGeom prst="rect">
            <a:avLst/>
          </a:prstGeom>
        </p:spPr>
      </p:pic>
      <p:sp>
        <p:nvSpPr>
          <p:cNvPr id="5" name="Rectangle 4"/>
          <p:cNvSpPr/>
          <p:nvPr/>
        </p:nvSpPr>
        <p:spPr>
          <a:xfrm>
            <a:off x="1331640" y="6165304"/>
            <a:ext cx="5663730" cy="369332"/>
          </a:xfrm>
          <a:prstGeom prst="rect">
            <a:avLst/>
          </a:prstGeom>
        </p:spPr>
        <p:txBody>
          <a:bodyPr wrap="none">
            <a:spAutoFit/>
          </a:bodyPr>
          <a:lstStyle/>
          <a:p>
            <a:r>
              <a:rPr lang="fr-FR" dirty="0">
                <a:hlinkClick r:id="rId3">
                  <a:extLst>
                    <a:ext uri="{A12FA001-AC4F-418D-AE19-62706E023703}">
                      <ahyp:hlinkClr xmlns:ahyp="http://schemas.microsoft.com/office/drawing/2018/hyperlinkcolor" val="tx"/>
                    </a:ext>
                  </a:extLst>
                </a:hlinkClick>
              </a:rPr>
              <a:t>http://www.ala.org/advocacy/federal-resources</a:t>
            </a:r>
            <a:endParaRPr lang="fr-FR" dirty="0"/>
          </a:p>
        </p:txBody>
      </p:sp>
    </p:spTree>
    <p:extLst>
      <p:ext uri="{BB962C8B-B14F-4D97-AF65-F5344CB8AC3E}">
        <p14:creationId xmlns:p14="http://schemas.microsoft.com/office/powerpoint/2010/main" val="9699734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891056" y="4120716"/>
            <a:ext cx="4238661" cy="369332"/>
          </a:xfrm>
          <a:prstGeom prst="rect">
            <a:avLst/>
          </a:prstGeom>
        </p:spPr>
        <p:txBody>
          <a:bodyPr wrap="none">
            <a:spAutoFit/>
          </a:bodyPr>
          <a:lstStyle/>
          <a:p>
            <a:r>
              <a:rPr lang="fr-FR" dirty="0">
                <a:hlinkClick r:id="rId2">
                  <a:extLst>
                    <a:ext uri="{A12FA001-AC4F-418D-AE19-62706E023703}">
                      <ahyp:hlinkClr xmlns:ahyp="http://schemas.microsoft.com/office/drawing/2018/hyperlinkcolor" val="tx"/>
                    </a:ext>
                  </a:extLst>
                </a:hlinkClick>
              </a:rPr>
              <a:t>http://www.ala.org/advocacy/tools</a:t>
            </a:r>
            <a:endParaRPr lang="fr-FR" dirty="0"/>
          </a:p>
        </p:txBody>
      </p:sp>
      <p:pic>
        <p:nvPicPr>
          <p:cNvPr id="3" name="Image 2">
            <a:extLst>
              <a:ext uri="{FF2B5EF4-FFF2-40B4-BE49-F238E27FC236}">
                <a16:creationId xmlns:a16="http://schemas.microsoft.com/office/drawing/2014/main" id="{8BECA808-174B-4839-8D17-97CA9EB37ACF}"/>
              </a:ext>
            </a:extLst>
          </p:cNvPr>
          <p:cNvPicPr>
            <a:picLocks noChangeAspect="1"/>
          </p:cNvPicPr>
          <p:nvPr/>
        </p:nvPicPr>
        <p:blipFill rotWithShape="1">
          <a:blip r:embed="rId3"/>
          <a:srcRect l="30313" t="16315" r="11413" b="5113"/>
          <a:stretch/>
        </p:blipFill>
        <p:spPr>
          <a:xfrm>
            <a:off x="1835696" y="174885"/>
            <a:ext cx="7240384" cy="6508229"/>
          </a:xfrm>
          <a:prstGeom prst="rect">
            <a:avLst/>
          </a:prstGeom>
        </p:spPr>
      </p:pic>
    </p:spTree>
    <p:extLst>
      <p:ext uri="{BB962C8B-B14F-4D97-AF65-F5344CB8AC3E}">
        <p14:creationId xmlns:p14="http://schemas.microsoft.com/office/powerpoint/2010/main" val="20196937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8085" t="12560" r="9038" b="14594"/>
          <a:stretch/>
        </p:blipFill>
        <p:spPr>
          <a:xfrm>
            <a:off x="755576" y="332656"/>
            <a:ext cx="8066138" cy="5256584"/>
          </a:xfrm>
          <a:prstGeom prst="rect">
            <a:avLst/>
          </a:prstGeom>
        </p:spPr>
      </p:pic>
      <p:sp>
        <p:nvSpPr>
          <p:cNvPr id="3" name="Rectangle 2"/>
          <p:cNvSpPr/>
          <p:nvPr/>
        </p:nvSpPr>
        <p:spPr>
          <a:xfrm>
            <a:off x="1259632" y="5949280"/>
            <a:ext cx="4232825" cy="369332"/>
          </a:xfrm>
          <a:prstGeom prst="rect">
            <a:avLst/>
          </a:prstGeom>
        </p:spPr>
        <p:txBody>
          <a:bodyPr wrap="none">
            <a:spAutoFit/>
          </a:bodyPr>
          <a:lstStyle/>
          <a:p>
            <a:r>
              <a:rPr lang="fr-FR" dirty="0">
                <a:hlinkClick r:id="rId3"/>
              </a:rPr>
              <a:t>http://www.ala.org/advocacy/getting-started</a:t>
            </a:r>
            <a:endParaRPr lang="fr-FR" dirty="0"/>
          </a:p>
        </p:txBody>
      </p:sp>
    </p:spTree>
    <p:extLst>
      <p:ext uri="{BB962C8B-B14F-4D97-AF65-F5344CB8AC3E}">
        <p14:creationId xmlns:p14="http://schemas.microsoft.com/office/powerpoint/2010/main" val="703307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5" y="2276872"/>
            <a:ext cx="2160240" cy="2304256"/>
          </a:xfrm>
        </p:spPr>
        <p:txBody>
          <a:bodyPr/>
          <a:lstStyle/>
          <a:p>
            <a:r>
              <a:rPr lang="fr-FR" dirty="0">
                <a:hlinkClick r:id="rId2"/>
              </a:rPr>
              <a:t>http://www.ala.org/advocacy/year-round</a:t>
            </a:r>
            <a:endParaRPr lang="fr-FR" dirty="0"/>
          </a:p>
        </p:txBody>
      </p:sp>
      <p:pic>
        <p:nvPicPr>
          <p:cNvPr id="1026" name="Picture 2">
            <a:extLst>
              <a:ext uri="{FF2B5EF4-FFF2-40B4-BE49-F238E27FC236}">
                <a16:creationId xmlns:a16="http://schemas.microsoft.com/office/drawing/2014/main" id="{578F37B1-6DB6-41CC-B005-3D8E87747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19696"/>
            <a:ext cx="5112568" cy="6618608"/>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C729B7E2-FD3B-4891-8CCE-E8BDB358BC68}"/>
              </a:ext>
            </a:extLst>
          </p:cNvPr>
          <p:cNvSpPr txBox="1">
            <a:spLocks/>
          </p:cNvSpPr>
          <p:nvPr/>
        </p:nvSpPr>
        <p:spPr>
          <a:xfrm>
            <a:off x="1381251" y="1230225"/>
            <a:ext cx="3878399" cy="580799"/>
          </a:xfrm>
          <a:prstGeom prst="rect">
            <a:avLst/>
          </a:prstGeom>
          <a:noFill/>
          <a:ln>
            <a:noFill/>
          </a:ln>
        </p:spPr>
        <p:txBody>
          <a:bodyPr spcFirstLastPara="1" vert="horz" wrap="square" lIns="91425" tIns="91425" rIns="91425" bIns="91425" rtlCol="0" anchor="ctr" anchorCtr="0">
            <a:normAutofit/>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err="1"/>
              <a:t>Year</a:t>
            </a:r>
            <a:r>
              <a:rPr lang="fr-FR" dirty="0"/>
              <a:t>-Round</a:t>
            </a:r>
          </a:p>
        </p:txBody>
      </p:sp>
    </p:spTree>
    <p:extLst>
      <p:ext uri="{BB962C8B-B14F-4D97-AF65-F5344CB8AC3E}">
        <p14:creationId xmlns:p14="http://schemas.microsoft.com/office/powerpoint/2010/main" val="2776004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08004" y="66299"/>
            <a:ext cx="4198861" cy="580799"/>
          </a:xfrm>
        </p:spPr>
        <p:txBody>
          <a:bodyPr>
            <a:normAutofit fontScale="90000"/>
          </a:bodyPr>
          <a:lstStyle/>
          <a:p>
            <a:r>
              <a:rPr lang="fr-FR" sz="1400" dirty="0">
                <a:hlinkClick r:id="rId2"/>
              </a:rPr>
              <a:t>https://cqrcengage.com/ala/home?0</a:t>
            </a:r>
            <a:endParaRPr lang="fr-FR" sz="1400" dirty="0"/>
          </a:p>
        </p:txBody>
      </p:sp>
      <p:pic>
        <p:nvPicPr>
          <p:cNvPr id="2050" name="Picture 2" descr="FL_FB-header">
            <a:extLst>
              <a:ext uri="{FF2B5EF4-FFF2-40B4-BE49-F238E27FC236}">
                <a16:creationId xmlns:a16="http://schemas.microsoft.com/office/drawing/2014/main" id="{595154DE-14F4-4448-8643-7908CA252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988840"/>
            <a:ext cx="7308304" cy="412107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086CFF09-E729-41CD-B616-054221FD2492}"/>
              </a:ext>
            </a:extLst>
          </p:cNvPr>
          <p:cNvSpPr txBox="1"/>
          <p:nvPr/>
        </p:nvSpPr>
        <p:spPr>
          <a:xfrm>
            <a:off x="755576" y="6145370"/>
            <a:ext cx="7704856" cy="646331"/>
          </a:xfrm>
          <a:prstGeom prst="rect">
            <a:avLst/>
          </a:prstGeom>
          <a:noFill/>
        </p:spPr>
        <p:txBody>
          <a:bodyPr wrap="square">
            <a:spAutoFit/>
          </a:bodyPr>
          <a:lstStyle/>
          <a:p>
            <a:r>
              <a:rPr lang="fr-FR" dirty="0">
                <a:hlinkClick r:id="rId4"/>
              </a:rPr>
              <a:t>https://cqrcengage.com/ala/app/write-a-letter?3&amp;engagementId=511238</a:t>
            </a:r>
            <a:endParaRPr lang="fr-FR" dirty="0"/>
          </a:p>
          <a:p>
            <a:endParaRPr lang="fr-FR" dirty="0"/>
          </a:p>
        </p:txBody>
      </p:sp>
      <p:sp>
        <p:nvSpPr>
          <p:cNvPr id="7" name="Titre 1">
            <a:extLst>
              <a:ext uri="{FF2B5EF4-FFF2-40B4-BE49-F238E27FC236}">
                <a16:creationId xmlns:a16="http://schemas.microsoft.com/office/drawing/2014/main" id="{E5690BFF-93DC-4AB9-8627-7D6431EA8508}"/>
              </a:ext>
            </a:extLst>
          </p:cNvPr>
          <p:cNvSpPr txBox="1">
            <a:spLocks/>
          </p:cNvSpPr>
          <p:nvPr/>
        </p:nvSpPr>
        <p:spPr>
          <a:xfrm>
            <a:off x="1381251" y="1230225"/>
            <a:ext cx="3878399" cy="580799"/>
          </a:xfrm>
          <a:prstGeom prst="rect">
            <a:avLst/>
          </a:prstGeom>
          <a:noFill/>
          <a:ln>
            <a:noFill/>
          </a:ln>
        </p:spPr>
        <p:txBody>
          <a:bodyPr spcFirstLastPara="1" vert="horz" wrap="square" lIns="91425" tIns="91425" rIns="91425" bIns="91425" rtlCol="0" anchor="ctr" anchorCtr="0">
            <a:normAutofit/>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err="1"/>
              <a:t>Fund</a:t>
            </a:r>
            <a:r>
              <a:rPr lang="fr-FR" dirty="0"/>
              <a:t> </a:t>
            </a:r>
            <a:r>
              <a:rPr lang="fr-FR" dirty="0" err="1"/>
              <a:t>Libraries</a:t>
            </a:r>
            <a:endParaRPr lang="fr-FR" dirty="0"/>
          </a:p>
        </p:txBody>
      </p:sp>
    </p:spTree>
    <p:extLst>
      <p:ext uri="{BB962C8B-B14F-4D97-AF65-F5344CB8AC3E}">
        <p14:creationId xmlns:p14="http://schemas.microsoft.com/office/powerpoint/2010/main" val="42252558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7" y="2780928"/>
            <a:ext cx="2376264" cy="2232248"/>
          </a:xfrm>
        </p:spPr>
        <p:txBody>
          <a:bodyPr/>
          <a:lstStyle/>
          <a:p>
            <a:r>
              <a:rPr lang="fr-FR" dirty="0">
                <a:hlinkClick r:id="rId2"/>
              </a:rPr>
              <a:t>http://www.ala.org/advocacy/media</a:t>
            </a:r>
            <a:endParaRPr lang="fr-FR" dirty="0"/>
          </a:p>
        </p:txBody>
      </p:sp>
      <p:pic>
        <p:nvPicPr>
          <p:cNvPr id="17410" name="Picture 2" descr="http://www.ala.org/advocacy/sites/ala.org.advocacy/files/content/tools/2019L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062" y="260648"/>
            <a:ext cx="5358602" cy="636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4223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7" y="2780928"/>
            <a:ext cx="2376264" cy="2232248"/>
          </a:xfrm>
        </p:spPr>
        <p:txBody>
          <a:bodyPr/>
          <a:lstStyle/>
          <a:p>
            <a:r>
              <a:rPr lang="fr-FR" dirty="0">
                <a:hlinkClick r:id="rId2"/>
              </a:rPr>
              <a:t>http://www.ala.org/advocacy/social-media</a:t>
            </a:r>
            <a:endParaRPr lang="fr-FR" dirty="0"/>
          </a:p>
        </p:txBody>
      </p:sp>
      <p:pic>
        <p:nvPicPr>
          <p:cNvPr id="18434" name="Picture 2" descr="http://www.ala.org/advocacy/sites/ala.org.advocacy/files/content/tools/2019ALASocialMediaAdvoca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88640"/>
            <a:ext cx="5112567" cy="638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6381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CA49A8F-D9D5-4134-B20F-39B66EF32173}"/>
              </a:ext>
            </a:extLst>
          </p:cNvPr>
          <p:cNvSpPr>
            <a:spLocks noGrp="1"/>
          </p:cNvSpPr>
          <p:nvPr>
            <p:ph type="title"/>
          </p:nvPr>
        </p:nvSpPr>
        <p:spPr/>
        <p:txBody>
          <a:bodyPr/>
          <a:lstStyle/>
          <a:p>
            <a:r>
              <a:rPr lang="fr-FR" dirty="0"/>
              <a:t>Actions auprès des candidats</a:t>
            </a:r>
          </a:p>
        </p:txBody>
      </p:sp>
    </p:spTree>
    <p:extLst>
      <p:ext uri="{BB962C8B-B14F-4D97-AF65-F5344CB8AC3E}">
        <p14:creationId xmlns:p14="http://schemas.microsoft.com/office/powerpoint/2010/main" val="1227091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4"/>
          <p:cNvSpPr txBox="1">
            <a:spLocks noGrp="1"/>
          </p:cNvSpPr>
          <p:nvPr>
            <p:ph type="title"/>
          </p:nvPr>
        </p:nvSpPr>
        <p:spPr/>
        <p:txBody>
          <a:bodyPr>
            <a:normAutofit/>
          </a:bodyPr>
          <a:lstStyle/>
          <a:p>
            <a:r>
              <a:rPr lang="fr-FR" dirty="0"/>
              <a:t>Un exemple de bib en crise dans un monde en crise ! </a:t>
            </a:r>
          </a:p>
        </p:txBody>
      </p:sp>
      <p:sp>
        <p:nvSpPr>
          <p:cNvPr id="6" name="Espace réservé du contenu 5">
            <a:extLst>
              <a:ext uri="{FF2B5EF4-FFF2-40B4-BE49-F238E27FC236}">
                <a16:creationId xmlns:a16="http://schemas.microsoft.com/office/drawing/2014/main" id="{21FAB455-28CB-4DD4-AC89-06418275A10F}"/>
              </a:ext>
            </a:extLst>
          </p:cNvPr>
          <p:cNvSpPr>
            <a:spLocks noGrp="1"/>
          </p:cNvSpPr>
          <p:nvPr>
            <p:ph sz="half" idx="2"/>
          </p:nvPr>
        </p:nvSpPr>
        <p:spPr>
          <a:xfrm>
            <a:off x="5004048" y="2246396"/>
            <a:ext cx="3566160" cy="4023360"/>
          </a:xfrm>
        </p:spPr>
        <p:txBody>
          <a:bodyPr>
            <a:normAutofit/>
          </a:bodyPr>
          <a:lstStyle/>
          <a:p>
            <a:r>
              <a:rPr lang="fr-FR" dirty="0"/>
              <a:t>Campagne ABF</a:t>
            </a:r>
          </a:p>
          <a:p>
            <a:endParaRPr lang="fr-FR" dirty="0"/>
          </a:p>
          <a:p>
            <a:endParaRPr lang="fr-FR" dirty="0"/>
          </a:p>
        </p:txBody>
      </p:sp>
      <p:sp>
        <p:nvSpPr>
          <p:cNvPr id="7" name="Espace réservé du contenu 6">
            <a:extLst>
              <a:ext uri="{FF2B5EF4-FFF2-40B4-BE49-F238E27FC236}">
                <a16:creationId xmlns:a16="http://schemas.microsoft.com/office/drawing/2014/main" id="{CD0A32AB-F903-45D7-AF18-97ADC1528686}"/>
              </a:ext>
            </a:extLst>
          </p:cNvPr>
          <p:cNvSpPr>
            <a:spLocks noGrp="1"/>
          </p:cNvSpPr>
          <p:nvPr>
            <p:ph sz="half" idx="1"/>
          </p:nvPr>
        </p:nvSpPr>
        <p:spPr/>
        <p:txBody>
          <a:bodyPr>
            <a:normAutofit/>
          </a:bodyPr>
          <a:lstStyle/>
          <a:p>
            <a:r>
              <a:rPr lang="fr-FR" dirty="0"/>
              <a:t>ADBU : </a:t>
            </a:r>
          </a:p>
          <a:p>
            <a:endParaRPr lang="fr-FR" dirty="0"/>
          </a:p>
          <a:p>
            <a:r>
              <a:rPr lang="fr-FR" sz="1800" dirty="0"/>
              <a:t>Les BU n’ont jamais cessé d’accueillir des étudiants :</a:t>
            </a:r>
          </a:p>
          <a:p>
            <a:endParaRPr lang="fr-FR" sz="1800" dirty="0"/>
          </a:p>
          <a:p>
            <a:r>
              <a:rPr lang="fr-FR" sz="1800" dirty="0"/>
              <a:t> </a:t>
            </a:r>
            <a:r>
              <a:rPr lang="fr-FR" sz="1800" dirty="0">
                <a:hlinkClick r:id="rId3"/>
              </a:rPr>
              <a:t>https://adbu.fr/actualites/communique-les-bu-nont-jamais-cesse-daccueillir-les-etudiants</a:t>
            </a:r>
            <a:endParaRPr lang="fr-FR" sz="1800" dirty="0"/>
          </a:p>
          <a:p>
            <a:endParaRPr lang="fr-FR" dirty="0"/>
          </a:p>
          <a:p>
            <a:endParaRPr lang="fr-FR" dirty="0"/>
          </a:p>
        </p:txBody>
      </p:sp>
      <p:pic>
        <p:nvPicPr>
          <p:cNvPr id="2" name="Picture 2" descr="Image">
            <a:extLst>
              <a:ext uri="{FF2B5EF4-FFF2-40B4-BE49-F238E27FC236}">
                <a16:creationId xmlns:a16="http://schemas.microsoft.com/office/drawing/2014/main" id="{A239262A-324B-7877-8A88-F57F6F0F7E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220072" y="2924944"/>
            <a:ext cx="3565525" cy="251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0468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18660" t="22115" r="22698" b="8382"/>
          <a:stretch/>
        </p:blipFill>
        <p:spPr>
          <a:xfrm>
            <a:off x="1115616" y="1844824"/>
            <a:ext cx="7344816" cy="4896544"/>
          </a:xfrm>
          <a:prstGeom prst="rect">
            <a:avLst/>
          </a:prstGeom>
        </p:spPr>
      </p:pic>
      <p:sp>
        <p:nvSpPr>
          <p:cNvPr id="5" name="Rectangle 4"/>
          <p:cNvSpPr/>
          <p:nvPr/>
        </p:nvSpPr>
        <p:spPr>
          <a:xfrm>
            <a:off x="2987824" y="332656"/>
            <a:ext cx="6071069" cy="369332"/>
          </a:xfrm>
          <a:prstGeom prst="rect">
            <a:avLst/>
          </a:prstGeom>
        </p:spPr>
        <p:txBody>
          <a:bodyPr wrap="square">
            <a:spAutoFit/>
          </a:bodyPr>
          <a:lstStyle/>
          <a:p>
            <a:r>
              <a:rPr lang="fr-FR" dirty="0">
                <a:hlinkClick r:id="rId4"/>
              </a:rPr>
              <a:t>https://www.bvoe.at/themen/bibliotheken_in_der_politik</a:t>
            </a:r>
            <a:endParaRPr lang="fr-FR" dirty="0"/>
          </a:p>
        </p:txBody>
      </p:sp>
      <p:sp>
        <p:nvSpPr>
          <p:cNvPr id="6" name="Titre 1">
            <a:extLst>
              <a:ext uri="{FF2B5EF4-FFF2-40B4-BE49-F238E27FC236}">
                <a16:creationId xmlns:a16="http://schemas.microsoft.com/office/drawing/2014/main" id="{C1D230EE-4996-441C-A033-71DF67C6C5EF}"/>
              </a:ext>
            </a:extLst>
          </p:cNvPr>
          <p:cNvSpPr txBox="1">
            <a:spLocks/>
          </p:cNvSpPr>
          <p:nvPr/>
        </p:nvSpPr>
        <p:spPr>
          <a:xfrm>
            <a:off x="1381251" y="1230225"/>
            <a:ext cx="3878399" cy="580799"/>
          </a:xfrm>
          <a:prstGeom prst="rect">
            <a:avLst/>
          </a:prstGeom>
          <a:noFill/>
          <a:ln>
            <a:noFill/>
          </a:ln>
        </p:spPr>
        <p:txBody>
          <a:bodyPr spcFirstLastPara="1" vert="horz" wrap="square" lIns="91425" tIns="91425" rIns="91425" bIns="91425" rtlCol="0" anchor="ctr" anchorCtr="0">
            <a:normAutofit fontScale="77500" lnSpcReduction="20000"/>
          </a:bodyPr>
          <a:lstStyle>
            <a:lvl1pPr lvl="0" algn="l" defTabSz="685800" rtl="0" eaLnBrk="1" latinLnBrk="0" hangingPunct="1">
              <a:lnSpc>
                <a:spcPct val="100000"/>
              </a:lnSpc>
              <a:spcBef>
                <a:spcPts val="0"/>
              </a:spcBef>
              <a:spcAft>
                <a:spcPts val="0"/>
              </a:spcAft>
              <a:buClr>
                <a:srgbClr val="000000"/>
              </a:buClr>
              <a:buSzPts val="2000"/>
              <a:buFont typeface="Lora"/>
              <a:buNone/>
              <a:defRPr sz="2000" b="1" kern="1200" cap="all" spc="150" baseline="0">
                <a:solidFill>
                  <a:schemeClr val="tx2"/>
                </a:solidFill>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r>
              <a:rPr lang="fr-FR" dirty="0"/>
              <a:t>Questions aux politiciens</a:t>
            </a:r>
          </a:p>
        </p:txBody>
      </p:sp>
    </p:spTree>
    <p:extLst>
      <p:ext uri="{BB962C8B-B14F-4D97-AF65-F5344CB8AC3E}">
        <p14:creationId xmlns:p14="http://schemas.microsoft.com/office/powerpoint/2010/main" val="27429507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29"/>
          <p:cNvSpPr txBox="1">
            <a:spLocks noGrp="1"/>
          </p:cNvSpPr>
          <p:nvPr>
            <p:ph type="body" idx="1"/>
          </p:nvPr>
        </p:nvSpPr>
        <p:spPr>
          <a:xfrm>
            <a:off x="1194889" y="260648"/>
            <a:ext cx="7237318" cy="1619046"/>
          </a:xfrm>
          <a:prstGeom prst="rect">
            <a:avLst/>
          </a:prstGeom>
          <a:noFill/>
          <a:ln>
            <a:noFill/>
          </a:ln>
        </p:spPr>
        <p:txBody>
          <a:bodyPr spcFirstLastPara="1" vert="horz" wrap="square" lIns="91425" tIns="91425" rIns="91425" bIns="91425" rtlCol="0" anchor="t" anchorCtr="0">
            <a:noAutofit/>
          </a:bodyPr>
          <a:lstStyle/>
          <a:p>
            <a:pPr indent="-228600">
              <a:spcBef>
                <a:spcPts val="0"/>
              </a:spcBef>
              <a:buSzPts val="1400"/>
            </a:pPr>
            <a:endParaRPr lang="fr-FR" sz="1800" b="1" dirty="0"/>
          </a:p>
          <a:p>
            <a:pPr indent="-228600">
              <a:spcBef>
                <a:spcPts val="0"/>
              </a:spcBef>
              <a:buSzPts val="1400"/>
            </a:pPr>
            <a:r>
              <a:rPr lang="fr-FR" sz="1800" b="1" dirty="0"/>
              <a:t>Actions pour les élections 2017  : </a:t>
            </a:r>
            <a:r>
              <a:rPr lang="fr-FR" sz="1800" dirty="0">
                <a:hlinkClick r:id="rId3"/>
              </a:rPr>
              <a:t>http://www.abf.asso.fr/1/183/662/ABF/-communique-candidats-a-la-presidentielle-quelle-place-donnez-vous-a-la-bibliotheque-dans-les-politiques-publiques-</a:t>
            </a:r>
            <a:endParaRPr lang="fr-FR" sz="1800" b="1" dirty="0"/>
          </a:p>
          <a:p>
            <a:pPr marL="228600" indent="0">
              <a:spcBef>
                <a:spcPts val="0"/>
              </a:spcBef>
              <a:buSzPts val="1400"/>
              <a:buNone/>
            </a:pPr>
            <a:endParaRPr lang="fr-FR" sz="1400" b="1" dirty="0"/>
          </a:p>
          <a:p>
            <a:pPr indent="-228600">
              <a:spcBef>
                <a:spcPts val="0"/>
              </a:spcBef>
              <a:buSzPts val="1400"/>
            </a:pPr>
            <a:endParaRPr lang="fr-FR" sz="1400" b="1" dirty="0"/>
          </a:p>
        </p:txBody>
      </p:sp>
      <p:grpSp>
        <p:nvGrpSpPr>
          <p:cNvPr id="156" name="Google Shape;156;p29"/>
          <p:cNvGrpSpPr/>
          <p:nvPr/>
        </p:nvGrpSpPr>
        <p:grpSpPr>
          <a:xfrm>
            <a:off x="918130" y="1379248"/>
            <a:ext cx="214624" cy="214624"/>
            <a:chOff x="2594050" y="1631825"/>
            <a:chExt cx="439625" cy="439625"/>
          </a:xfrm>
        </p:grpSpPr>
        <p:sp>
          <p:nvSpPr>
            <p:cNvPr id="157" name="Google Shape;157;p2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8" name="Google Shape;158;p2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9" name="Google Shape;159;p2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60" name="Google Shape;160;p29"/>
            <p:cNvSpPr/>
            <p:nvPr/>
          </p:nvSpPr>
          <p:spPr>
            <a:xfrm>
              <a:off x="2814911" y="1754061"/>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sp>
        <p:nvSpPr>
          <p:cNvPr id="9" name="Google Shape;128;p7"/>
          <p:cNvSpPr/>
          <p:nvPr/>
        </p:nvSpPr>
        <p:spPr>
          <a:xfrm>
            <a:off x="0" y="6031501"/>
            <a:ext cx="9144000" cy="826499"/>
          </a:xfrm>
          <a:prstGeom prst="rect">
            <a:avLst/>
          </a:prstGeom>
          <a:solidFill>
            <a:srgbClr val="FFCD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pic>
        <p:nvPicPr>
          <p:cNvPr id="3" name="Image 2"/>
          <p:cNvPicPr>
            <a:picLocks noChangeAspect="1"/>
          </p:cNvPicPr>
          <p:nvPr/>
        </p:nvPicPr>
        <p:blipFill rotWithShape="1">
          <a:blip r:embed="rId4"/>
          <a:srcRect l="6642" t="16968" r="36096" b="11531"/>
          <a:stretch/>
        </p:blipFill>
        <p:spPr>
          <a:xfrm>
            <a:off x="1547663" y="1912795"/>
            <a:ext cx="6884543" cy="4835572"/>
          </a:xfrm>
          <a:prstGeom prst="rect">
            <a:avLst/>
          </a:prstGeom>
        </p:spPr>
      </p:pic>
    </p:spTree>
    <p:extLst>
      <p:ext uri="{BB962C8B-B14F-4D97-AF65-F5344CB8AC3E}">
        <p14:creationId xmlns:p14="http://schemas.microsoft.com/office/powerpoint/2010/main" val="24888855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29"/>
          <p:cNvSpPr txBox="1">
            <a:spLocks noGrp="1"/>
          </p:cNvSpPr>
          <p:nvPr>
            <p:ph type="body" idx="1"/>
          </p:nvPr>
        </p:nvSpPr>
        <p:spPr>
          <a:xfrm>
            <a:off x="1194889" y="260648"/>
            <a:ext cx="7237318" cy="1619046"/>
          </a:xfrm>
          <a:prstGeom prst="rect">
            <a:avLst/>
          </a:prstGeom>
          <a:noFill/>
          <a:ln>
            <a:noFill/>
          </a:ln>
        </p:spPr>
        <p:txBody>
          <a:bodyPr spcFirstLastPara="1" vert="horz" wrap="square" lIns="91425" tIns="91425" rIns="91425" bIns="91425" rtlCol="0" anchor="t" anchorCtr="0">
            <a:noAutofit/>
          </a:bodyPr>
          <a:lstStyle/>
          <a:p>
            <a:pPr indent="-228600">
              <a:spcBef>
                <a:spcPts val="0"/>
              </a:spcBef>
              <a:buSzPts val="1400"/>
            </a:pPr>
            <a:endParaRPr lang="fr-FR" sz="1800" b="1" dirty="0"/>
          </a:p>
          <a:p>
            <a:pPr indent="-228600">
              <a:spcBef>
                <a:spcPts val="0"/>
              </a:spcBef>
              <a:buSzPts val="1400"/>
            </a:pPr>
            <a:r>
              <a:rPr lang="fr-FR" sz="1800" b="1" dirty="0"/>
              <a:t>Actions pour les élections 2019 </a:t>
            </a:r>
            <a:r>
              <a:rPr lang="fr-FR" sz="1800" dirty="0">
                <a:hlinkClick r:id="rId3"/>
              </a:rPr>
              <a:t>http://www.abf.asso.fr/1/22/850/ABF/-communique-candidates-aux-elections-engagez-vous-pour-les-bibliotheques-</a:t>
            </a:r>
            <a:endParaRPr lang="fr-FR" sz="1800" dirty="0"/>
          </a:p>
          <a:p>
            <a:pPr indent="-228600">
              <a:spcBef>
                <a:spcPts val="0"/>
              </a:spcBef>
              <a:buSzPts val="1400"/>
            </a:pPr>
            <a:endParaRPr lang="fr-FR" sz="1400" b="1" dirty="0"/>
          </a:p>
          <a:p>
            <a:pPr indent="-228600">
              <a:spcBef>
                <a:spcPts val="0"/>
              </a:spcBef>
              <a:buSzPts val="1400"/>
            </a:pPr>
            <a:endParaRPr lang="fr-FR" sz="1400" b="1" dirty="0"/>
          </a:p>
        </p:txBody>
      </p:sp>
      <p:grpSp>
        <p:nvGrpSpPr>
          <p:cNvPr id="156" name="Google Shape;156;p29"/>
          <p:cNvGrpSpPr/>
          <p:nvPr/>
        </p:nvGrpSpPr>
        <p:grpSpPr>
          <a:xfrm>
            <a:off x="918130" y="1379248"/>
            <a:ext cx="214624" cy="214624"/>
            <a:chOff x="2594050" y="1631825"/>
            <a:chExt cx="439625" cy="439625"/>
          </a:xfrm>
        </p:grpSpPr>
        <p:sp>
          <p:nvSpPr>
            <p:cNvPr id="157" name="Google Shape;157;p2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8" name="Google Shape;158;p2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9" name="Google Shape;159;p2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60" name="Google Shape;160;p29"/>
            <p:cNvSpPr/>
            <p:nvPr/>
          </p:nvSpPr>
          <p:spPr>
            <a:xfrm>
              <a:off x="2814911" y="1754061"/>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grpSp>
      <p:sp>
        <p:nvSpPr>
          <p:cNvPr id="9" name="Google Shape;128;p7"/>
          <p:cNvSpPr/>
          <p:nvPr/>
        </p:nvSpPr>
        <p:spPr>
          <a:xfrm>
            <a:off x="0" y="6031501"/>
            <a:ext cx="9144000" cy="826499"/>
          </a:xfrm>
          <a:prstGeom prst="rect">
            <a:avLst/>
          </a:prstGeom>
          <a:solidFill>
            <a:srgbClr val="FFCD00"/>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pic>
        <p:nvPicPr>
          <p:cNvPr id="4" name="Image 3">
            <a:extLst>
              <a:ext uri="{FF2B5EF4-FFF2-40B4-BE49-F238E27FC236}">
                <a16:creationId xmlns:a16="http://schemas.microsoft.com/office/drawing/2014/main" id="{D487AE1A-AFA5-4C61-B0AE-A165A275C222}"/>
              </a:ext>
            </a:extLst>
          </p:cNvPr>
          <p:cNvPicPr>
            <a:picLocks noChangeAspect="1"/>
          </p:cNvPicPr>
          <p:nvPr/>
        </p:nvPicPr>
        <p:blipFill rotWithShape="1">
          <a:blip r:embed="rId4"/>
          <a:srcRect l="9051" t="16376" r="36613" b="12200"/>
          <a:stretch/>
        </p:blipFill>
        <p:spPr>
          <a:xfrm>
            <a:off x="1619672" y="1618888"/>
            <a:ext cx="5832648" cy="5111227"/>
          </a:xfrm>
          <a:prstGeom prst="rect">
            <a:avLst/>
          </a:prstGeom>
        </p:spPr>
      </p:pic>
    </p:spTree>
    <p:extLst>
      <p:ext uri="{BB962C8B-B14F-4D97-AF65-F5344CB8AC3E}">
        <p14:creationId xmlns:p14="http://schemas.microsoft.com/office/powerpoint/2010/main" val="41238727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187624" y="260648"/>
            <a:ext cx="6809700" cy="1633747"/>
          </a:xfrm>
        </p:spPr>
        <p:txBody>
          <a:bodyPr/>
          <a:lstStyle/>
          <a:p>
            <a:r>
              <a:rPr lang="fr-FR" b="1" dirty="0"/>
              <a:t>Vidéo élections : </a:t>
            </a:r>
            <a:r>
              <a:rPr lang="fr-FR" dirty="0">
                <a:hlinkClick r:id="rId2"/>
              </a:rPr>
              <a:t>https://www.youtube.com/watch?v=lVdzMJ6BVRg</a:t>
            </a:r>
            <a:endParaRPr lang="fr-FR" b="1" dirty="0"/>
          </a:p>
          <a:p>
            <a:endParaRPr lang="fr-FR" dirty="0"/>
          </a:p>
        </p:txBody>
      </p:sp>
      <p:pic>
        <p:nvPicPr>
          <p:cNvPr id="4" name="Image 3"/>
          <p:cNvPicPr>
            <a:picLocks noChangeAspect="1"/>
          </p:cNvPicPr>
          <p:nvPr/>
        </p:nvPicPr>
        <p:blipFill rotWithShape="1">
          <a:blip r:embed="rId3"/>
          <a:srcRect l="6188" t="23103" r="38736" b="16389"/>
          <a:stretch/>
        </p:blipFill>
        <p:spPr>
          <a:xfrm>
            <a:off x="971600" y="2060848"/>
            <a:ext cx="7457410" cy="4608512"/>
          </a:xfrm>
          <a:prstGeom prst="rect">
            <a:avLst/>
          </a:prstGeom>
        </p:spPr>
      </p:pic>
    </p:spTree>
    <p:extLst>
      <p:ext uri="{BB962C8B-B14F-4D97-AF65-F5344CB8AC3E}">
        <p14:creationId xmlns:p14="http://schemas.microsoft.com/office/powerpoint/2010/main" val="1894751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Campagne 2020 France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251" y="1988840"/>
            <a:ext cx="6588224" cy="4657581"/>
          </a:xfrm>
          <a:prstGeom prst="rect">
            <a:avLst/>
          </a:prstGeom>
          <a:ln>
            <a:solidFill>
              <a:schemeClr val="tx1">
                <a:lumMod val="75000"/>
                <a:lumOff val="25000"/>
              </a:schemeClr>
            </a:solidFill>
          </a:ln>
        </p:spPr>
      </p:pic>
    </p:spTree>
    <p:extLst>
      <p:ext uri="{BB962C8B-B14F-4D97-AF65-F5344CB8AC3E}">
        <p14:creationId xmlns:p14="http://schemas.microsoft.com/office/powerpoint/2010/main" val="4017684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468" y="548680"/>
            <a:ext cx="7933263" cy="5608464"/>
          </a:xfrm>
          <a:prstGeom prst="rect">
            <a:avLst/>
          </a:prstGeom>
        </p:spPr>
      </p:pic>
    </p:spTree>
    <p:extLst>
      <p:ext uri="{BB962C8B-B14F-4D97-AF65-F5344CB8AC3E}">
        <p14:creationId xmlns:p14="http://schemas.microsoft.com/office/powerpoint/2010/main" val="5368497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926624"/>
            <a:ext cx="7704856" cy="5446990"/>
          </a:xfrm>
          <a:prstGeom prst="rect">
            <a:avLst/>
          </a:prstGeom>
        </p:spPr>
      </p:pic>
    </p:spTree>
    <p:extLst>
      <p:ext uri="{BB962C8B-B14F-4D97-AF65-F5344CB8AC3E}">
        <p14:creationId xmlns:p14="http://schemas.microsoft.com/office/powerpoint/2010/main" val="37910128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620688"/>
            <a:ext cx="7682202" cy="5430975"/>
          </a:xfrm>
          <a:prstGeom prst="rect">
            <a:avLst/>
          </a:prstGeom>
        </p:spPr>
      </p:pic>
    </p:spTree>
    <p:extLst>
      <p:ext uri="{BB962C8B-B14F-4D97-AF65-F5344CB8AC3E}">
        <p14:creationId xmlns:p14="http://schemas.microsoft.com/office/powerpoint/2010/main" val="7227598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CA49A8F-D9D5-4134-B20F-39B66EF32173}"/>
              </a:ext>
            </a:extLst>
          </p:cNvPr>
          <p:cNvSpPr>
            <a:spLocks noGrp="1"/>
          </p:cNvSpPr>
          <p:nvPr>
            <p:ph type="title"/>
          </p:nvPr>
        </p:nvSpPr>
        <p:spPr/>
        <p:txBody>
          <a:bodyPr/>
          <a:lstStyle/>
          <a:p>
            <a:r>
              <a:rPr lang="fr-FR" dirty="0"/>
              <a:t>Actions thématiques</a:t>
            </a:r>
          </a:p>
        </p:txBody>
      </p:sp>
    </p:spTree>
    <p:extLst>
      <p:ext uri="{BB962C8B-B14F-4D97-AF65-F5344CB8AC3E}">
        <p14:creationId xmlns:p14="http://schemas.microsoft.com/office/powerpoint/2010/main" val="28279059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dirty="0" err="1"/>
              <a:t>apbfb</a:t>
            </a:r>
            <a:endParaRPr lang="fr-FR" dirty="0"/>
          </a:p>
        </p:txBody>
      </p:sp>
      <p:sp>
        <p:nvSpPr>
          <p:cNvPr id="3" name="Espace réservé du texte 2"/>
          <p:cNvSpPr>
            <a:spLocks noGrp="1"/>
          </p:cNvSpPr>
          <p:nvPr>
            <p:ph type="body" idx="1"/>
          </p:nvPr>
        </p:nvSpPr>
        <p:spPr>
          <a:xfrm>
            <a:off x="4572000" y="116632"/>
            <a:ext cx="4195014" cy="4149600"/>
          </a:xfrm>
        </p:spPr>
        <p:txBody>
          <a:bodyPr/>
          <a:lstStyle/>
          <a:p>
            <a:r>
              <a:rPr lang="fr-FR" dirty="0"/>
              <a:t>Manifeste pour les bibliothèques publiques en Belgique francophone : </a:t>
            </a:r>
          </a:p>
          <a:p>
            <a:r>
              <a:rPr lang="fr-FR" dirty="0">
                <a:hlinkClick r:id="rId2"/>
              </a:rPr>
              <a:t>http://www.apbfb.be/images/Manifeste/Manifeste_pour_les_biblioth%C3%A8ques_publiques_-_APBFB.pdf</a:t>
            </a:r>
            <a:endParaRPr lang="fr-FR" dirty="0"/>
          </a:p>
        </p:txBody>
      </p:sp>
      <p:pic>
        <p:nvPicPr>
          <p:cNvPr id="4" name="Image 3"/>
          <p:cNvPicPr>
            <a:picLocks noChangeAspect="1"/>
          </p:cNvPicPr>
          <p:nvPr/>
        </p:nvPicPr>
        <p:blipFill rotWithShape="1">
          <a:blip r:embed="rId3"/>
          <a:srcRect l="30091" t="19905" r="31422" b="7941"/>
          <a:stretch/>
        </p:blipFill>
        <p:spPr>
          <a:xfrm>
            <a:off x="827584" y="2492896"/>
            <a:ext cx="3960440" cy="4176464"/>
          </a:xfrm>
          <a:prstGeom prst="rect">
            <a:avLst/>
          </a:prstGeom>
        </p:spPr>
      </p:pic>
    </p:spTree>
    <p:extLst>
      <p:ext uri="{BB962C8B-B14F-4D97-AF65-F5344CB8AC3E}">
        <p14:creationId xmlns:p14="http://schemas.microsoft.com/office/powerpoint/2010/main" val="14266062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69402</TotalTime>
  <Words>5032</Words>
  <Application>Microsoft Office PowerPoint</Application>
  <PresentationFormat>Affichage à l'écran (4:3)</PresentationFormat>
  <Paragraphs>702</Paragraphs>
  <Slides>164</Slides>
  <Notes>64</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164</vt:i4>
      </vt:variant>
    </vt:vector>
  </HeadingPairs>
  <TitlesOfParts>
    <vt:vector size="177" baseType="lpstr">
      <vt:lpstr>Arial</vt:lpstr>
      <vt:lpstr>Calibri</vt:lpstr>
      <vt:lpstr>Calibri Light</vt:lpstr>
      <vt:lpstr>Cambria Math</vt:lpstr>
      <vt:lpstr>Lora</vt:lpstr>
      <vt:lpstr>Quattrocento Sans</vt:lpstr>
      <vt:lpstr>sourcesanspro</vt:lpstr>
      <vt:lpstr>Tw Cen MT</vt:lpstr>
      <vt:lpstr>Tw Cen MT Condensed</vt:lpstr>
      <vt:lpstr>Wingdings</vt:lpstr>
      <vt:lpstr>Wingdings 3</vt:lpstr>
      <vt:lpstr>Conception personnalisée</vt:lpstr>
      <vt:lpstr>Intégral</vt:lpstr>
      <vt:lpstr>Défendre les projets de la bibliothèque dans un monde en  crise : advocacy en bibliothèque</vt:lpstr>
      <vt:lpstr>Bonjour ! </vt:lpstr>
      <vt:lpstr>plan</vt:lpstr>
      <vt:lpstr>sommaire</vt:lpstr>
      <vt:lpstr>Illustration Agenda 2030 et bib françaises</vt:lpstr>
      <vt:lpstr>Un monde en crise ?</vt:lpstr>
      <vt:lpstr>Un monde en crise ? </vt:lpstr>
      <vt:lpstr>Et les bibliothèques ? </vt:lpstr>
      <vt:lpstr>Un exemple de bib en crise dans un monde en crise ! </vt:lpstr>
      <vt:lpstr>Illustration Agenda 2030 et bib françaises</vt:lpstr>
      <vt:lpstr>Les bibliothèques et l’Agenda 2030</vt:lpstr>
      <vt:lpstr>Définitions</vt:lpstr>
      <vt:lpstr>Définition</vt:lpstr>
      <vt:lpstr>Usages</vt:lpstr>
      <vt:lpstr>Usages</vt:lpstr>
      <vt:lpstr>Et pour les bibliothèques ?</vt:lpstr>
      <vt:lpstr>De petites histoires</vt:lpstr>
      <vt:lpstr>Un jour, Putnam vint à L’</vt:lpstr>
      <vt:lpstr>Un jour, la bibliothèque de Seattle</vt:lpstr>
      <vt:lpstr>Un jour, les bibliothèques fermèrent</vt:lpstr>
      <vt:lpstr>On se lance ?</vt:lpstr>
      <vt:lpstr>Comment faire ? </vt:lpstr>
      <vt:lpstr>Enjeux et missions</vt:lpstr>
      <vt:lpstr>Des enjeux pour nos missions</vt:lpstr>
      <vt:lpstr>Prouver !</vt:lpstr>
      <vt:lpstr>Sommes-nous légitimes ? </vt:lpstr>
      <vt:lpstr>L’IFLA et l’advocacy</vt:lpstr>
      <vt:lpstr>EBLIDA et l’advocacy</vt:lpstr>
      <vt:lpstr>PUBLIC LIBRARIES 2030</vt:lpstr>
      <vt:lpstr>PUBLIC LIBRARIES 2030 et l’advocacy</vt:lpstr>
      <vt:lpstr>EBLIDA – Public Libraries 2030 - NAPLE</vt:lpstr>
      <vt:lpstr>Présentation PowerPoint</vt:lpstr>
      <vt:lpstr>Prouver !</vt:lpstr>
      <vt:lpstr>Sommes-nous légitimes ? </vt:lpstr>
      <vt:lpstr>EBLIDA Matrix</vt:lpstr>
      <vt:lpstr>Indicateurs pour Montrer l’action</vt:lpstr>
      <vt:lpstr>Indicateurs pour Montrer l’effet</vt:lpstr>
      <vt:lpstr>PUBLIC LIBRARIES 2030 et l’advocacy</vt:lpstr>
      <vt:lpstr>Témoignages</vt:lpstr>
      <vt:lpstr>Striking facts</vt:lpstr>
      <vt:lpstr>Striking facts IFLA</vt:lpstr>
      <vt:lpstr>Striking facts / IFLA</vt:lpstr>
      <vt:lpstr>Présentation PowerPoint</vt:lpstr>
      <vt:lpstr>Présentation PowerPoint</vt:lpstr>
      <vt:lpstr>Exemple Agenda 2030 et bib françaises</vt:lpstr>
      <vt:lpstr>La déclaration de Lyon - 2014</vt:lpstr>
      <vt:lpstr>Présentation PowerPoint</vt:lpstr>
      <vt:lpstr>Présentation PowerPoint</vt:lpstr>
      <vt:lpstr>Données à disposition</vt:lpstr>
      <vt:lpstr>Collecte : questionnaire</vt:lpstr>
      <vt:lpstr>Collecte française, complétée par 2 bases de données</vt:lpstr>
      <vt:lpstr>Base de données des actions</vt:lpstr>
      <vt:lpstr>Objectifs</vt:lpstr>
      <vt:lpstr>Définir des objectifs</vt:lpstr>
      <vt:lpstr>Définir des objectifs</vt:lpstr>
      <vt:lpstr>Exemple Agenda 2030 et bib françaises</vt:lpstr>
      <vt:lpstr>Remplir le vide</vt:lpstr>
      <vt:lpstr>Élus et décideurs</vt:lpstr>
      <vt:lpstr>Élus et décideurs</vt:lpstr>
      <vt:lpstr>Référentiels</vt:lpstr>
      <vt:lpstr>Référentiels Territoriaux</vt:lpstr>
      <vt:lpstr>Référentiel Genève</vt:lpstr>
      <vt:lpstr>Référentiels Internationaux</vt:lpstr>
      <vt:lpstr>Référentiel International : l’Agenda 2030</vt:lpstr>
      <vt:lpstr>Exemple Agenda 2030 et bib françaises</vt:lpstr>
      <vt:lpstr>A la recherche des  décideurs</vt:lpstr>
      <vt:lpstr>Message</vt:lpstr>
      <vt:lpstr>Message</vt:lpstr>
      <vt:lpstr>Everyday advocacy</vt:lpstr>
      <vt:lpstr>CILIP – Libraries Week - UK</vt:lpstr>
      <vt:lpstr>Outils de communication - cyclobiblio</vt:lpstr>
      <vt:lpstr>Présentation PowerPoint</vt:lpstr>
      <vt:lpstr>Biblio freak - USA</vt:lpstr>
      <vt:lpstr>Biblio freak - Suisse</vt:lpstr>
      <vt:lpstr>Exemple Agenda 2030 et bib françaises</vt:lpstr>
      <vt:lpstr>Toujours à la recherche de nos décideurs</vt:lpstr>
      <vt:lpstr>Exemple Genève 2018</vt:lpstr>
      <vt:lpstr>Autre exemple</vt:lpstr>
      <vt:lpstr>Stratégie et actions</vt:lpstr>
      <vt:lpstr>Stratégie et actions</vt:lpstr>
      <vt:lpstr>Interpeler les élus</vt:lpstr>
      <vt:lpstr>Présentation PowerPoint</vt:lpstr>
      <vt:lpstr>Présentation PowerPoint</vt:lpstr>
      <vt:lpstr>Présentation PowerPoint</vt:lpstr>
      <vt:lpstr>http://www.ala.org/advocacy/year-round</vt:lpstr>
      <vt:lpstr>https://cqrcengage.com/ala/home?0</vt:lpstr>
      <vt:lpstr>http://www.ala.org/advocacy/media</vt:lpstr>
      <vt:lpstr>http://www.ala.org/advocacy/social-media</vt:lpstr>
      <vt:lpstr>Actions auprès des candidats</vt:lpstr>
      <vt:lpstr>Présentation PowerPoint</vt:lpstr>
      <vt:lpstr>Présentation PowerPoint</vt:lpstr>
      <vt:lpstr>Présentation PowerPoint</vt:lpstr>
      <vt:lpstr>Présentation PowerPoint</vt:lpstr>
      <vt:lpstr>Campagne 2020 France</vt:lpstr>
      <vt:lpstr>Présentation PowerPoint</vt:lpstr>
      <vt:lpstr>Présentation PowerPoint</vt:lpstr>
      <vt:lpstr>Présentation PowerPoint</vt:lpstr>
      <vt:lpstr>Actions thématiques</vt:lpstr>
      <vt:lpstr>L’apbfb</vt:lpstr>
      <vt:lpstr>BiblioSuisse</vt:lpstr>
      <vt:lpstr>CILIP – FACT MATTER</vt:lpstr>
      <vt:lpstr>Se rendre visible</vt:lpstr>
      <vt:lpstr>National Library Week </vt:lpstr>
      <vt:lpstr>National Library Week </vt:lpstr>
      <vt:lpstr>National Library Week </vt:lpstr>
      <vt:lpstr>National Library Week </vt:lpstr>
      <vt:lpstr>Présentation PowerPoint</vt:lpstr>
      <vt:lpstr>Présentation PowerPoint</vt:lpstr>
      <vt:lpstr>CILIP – Libraries Week - UK</vt:lpstr>
      <vt:lpstr>Nuits de la lecture </vt:lpstr>
      <vt:lpstr>Nuits des bibliothèques Bordeaux </vt:lpstr>
      <vt:lpstr>Biblio Week-end / biblioSuisse</vt:lpstr>
      <vt:lpstr>Cyclobiblio</vt:lpstr>
      <vt:lpstr>CILIP – FACTCHECK UK</vt:lpstr>
      <vt:lpstr>Trouver des porte-paroles</vt:lpstr>
      <vt:lpstr>Présentation PowerPoint</vt:lpstr>
      <vt:lpstr>Avec les stars</vt:lpstr>
      <vt:lpstr>READ</vt:lpstr>
      <vt:lpstr>Trouver des porte-paroles</vt:lpstr>
      <vt:lpstr>CILIP </vt:lpstr>
      <vt:lpstr>https://www.librariesdeliver.uk/votelibraries</vt:lpstr>
      <vt:lpstr>Library Delivers</vt:lpstr>
      <vt:lpstr>https://www.librariesdeliver.uk/writetocandidates</vt:lpstr>
      <vt:lpstr>Write to the candidates</vt:lpstr>
      <vt:lpstr>https://www.librariesdeliver.uk/openletter</vt:lpstr>
      <vt:lpstr>https://www.librariesdeliver.uk/openletter</vt:lpstr>
      <vt:lpstr>NYPL : Write to the mayor</vt:lpstr>
      <vt:lpstr>Présentation PowerPoint</vt:lpstr>
      <vt:lpstr>I love my libarian </vt:lpstr>
      <vt:lpstr>Every library</vt:lpstr>
      <vt:lpstr>Fight for the first!</vt:lpstr>
      <vt:lpstr>Fight for the first!</vt:lpstr>
      <vt:lpstr>bibliofreak</vt:lpstr>
      <vt:lpstr>Exemple Agenda 2030 et bib françaises</vt:lpstr>
      <vt:lpstr>Présentation PowerPoint</vt:lpstr>
      <vt:lpstr>Présentation PowerPoint</vt:lpstr>
      <vt:lpstr>Présentation PowerPoint</vt:lpstr>
      <vt:lpstr>Présentation PowerPoint</vt:lpstr>
      <vt:lpstr>Présentation PowerPoint</vt:lpstr>
      <vt:lpstr>Présentation PowerPoint</vt:lpstr>
      <vt:lpstr>Calendrier</vt:lpstr>
      <vt:lpstr>Calendrier</vt:lpstr>
      <vt:lpstr>Exemple Agenda 2030 et bib françaises</vt:lpstr>
      <vt:lpstr>Calendrier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 succès ?</vt:lpstr>
      <vt:lpstr>Succès</vt:lpstr>
      <vt:lpstr>Every Library</vt:lpstr>
      <vt:lpstr>Cyclobiblio</vt:lpstr>
      <vt:lpstr>Législatives 2017</vt:lpstr>
      <vt:lpstr>Exemple Agenda 2030 et bib françaises</vt:lpstr>
      <vt:lpstr>Légitimité des bibliothèques = relais locaux</vt:lpstr>
      <vt:lpstr>Et à long terme ?</vt:lpstr>
      <vt:lpstr>On continue ? </vt:lpstr>
      <vt:lpstr>Merci ! </vt:lpstr>
    </vt:vector>
  </TitlesOfParts>
  <Company>ENSSIB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L’Accueil ?</dc:title>
  <dc:creator>Raphaëlle Bats</dc:creator>
  <cp:lastModifiedBy>raphaelle bats</cp:lastModifiedBy>
  <cp:revision>168</cp:revision>
  <cp:lastPrinted>2020-03-09T18:04:05Z</cp:lastPrinted>
  <dcterms:created xsi:type="dcterms:W3CDTF">2016-09-27T05:29:02Z</dcterms:created>
  <dcterms:modified xsi:type="dcterms:W3CDTF">2023-03-21T09:56:57Z</dcterms:modified>
</cp:coreProperties>
</file>